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147483457" r:id="rId2"/>
    <p:sldId id="2147483452" r:id="rId3"/>
    <p:sldId id="2147471008" r:id="rId4"/>
    <p:sldId id="2147481906" r:id="rId5"/>
    <p:sldId id="269" r:id="rId6"/>
    <p:sldId id="270" r:id="rId7"/>
    <p:sldId id="271" r:id="rId8"/>
    <p:sldId id="272" r:id="rId9"/>
    <p:sldId id="273" r:id="rId10"/>
    <p:sldId id="2147481905" r:id="rId11"/>
    <p:sldId id="2147481875" r:id="rId12"/>
    <p:sldId id="2147481877" r:id="rId13"/>
    <p:sldId id="261" r:id="rId14"/>
    <p:sldId id="258" r:id="rId15"/>
    <p:sldId id="259" r:id="rId16"/>
    <p:sldId id="2147481881" r:id="rId17"/>
    <p:sldId id="2147481880" r:id="rId18"/>
    <p:sldId id="2147481878" r:id="rId19"/>
    <p:sldId id="2147481879" r:id="rId20"/>
    <p:sldId id="2147481889" r:id="rId21"/>
    <p:sldId id="2147481895" r:id="rId22"/>
    <p:sldId id="2147481852" r:id="rId23"/>
    <p:sldId id="2147481897" r:id="rId24"/>
    <p:sldId id="2147481902" r:id="rId25"/>
    <p:sldId id="2147483462" r:id="rId26"/>
    <p:sldId id="2147481901" r:id="rId27"/>
    <p:sldId id="2147481903" r:id="rId28"/>
    <p:sldId id="2147483459" r:id="rId29"/>
    <p:sldId id="2147470969" r:id="rId30"/>
    <p:sldId id="2147470970" r:id="rId31"/>
    <p:sldId id="2147471009" r:id="rId32"/>
    <p:sldId id="685" r:id="rId33"/>
    <p:sldId id="2147470972" r:id="rId34"/>
    <p:sldId id="2147481871" r:id="rId35"/>
    <p:sldId id="2147470973" r:id="rId36"/>
    <p:sldId id="690" r:id="rId37"/>
    <p:sldId id="2147481887" r:id="rId38"/>
    <p:sldId id="2147471049" r:id="rId39"/>
    <p:sldId id="2147471381" r:id="rId40"/>
    <p:sldId id="2147471380" r:id="rId41"/>
    <p:sldId id="2147471456" r:id="rId42"/>
    <p:sldId id="2147471457" r:id="rId43"/>
    <p:sldId id="2147471458" r:id="rId44"/>
    <p:sldId id="2147471459" r:id="rId45"/>
    <p:sldId id="2147471532" r:id="rId46"/>
    <p:sldId id="2147471460" r:id="rId47"/>
    <p:sldId id="2147471461" r:id="rId48"/>
    <p:sldId id="2147471462" r:id="rId49"/>
    <p:sldId id="2147471463" r:id="rId50"/>
    <p:sldId id="2147471411" r:id="rId51"/>
    <p:sldId id="2147471465" r:id="rId52"/>
    <p:sldId id="2147471409" r:id="rId53"/>
    <p:sldId id="2147471464" r:id="rId54"/>
    <p:sldId id="2147483458" r:id="rId55"/>
  </p:sldIdLst>
  <p:sldSz cx="12192000" cy="6858000"/>
  <p:notesSz cx="7162800" cy="94488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E097231-B7A1-4249-B753-E19335A304D0}">
          <p14:sldIdLst>
            <p14:sldId id="2147483457"/>
            <p14:sldId id="2147483452"/>
            <p14:sldId id="2147471008"/>
            <p14:sldId id="2147481906"/>
            <p14:sldId id="269"/>
            <p14:sldId id="270"/>
            <p14:sldId id="271"/>
            <p14:sldId id="272"/>
            <p14:sldId id="273"/>
            <p14:sldId id="2147481905"/>
          </p14:sldIdLst>
        </p14:section>
        <p14:section name="PDF2Table" id="{D73ECD0B-1109-44DB-8F86-4DEF2B3AAA9D}">
          <p14:sldIdLst>
            <p14:sldId id="2147481875"/>
            <p14:sldId id="2147481877"/>
            <p14:sldId id="261"/>
            <p14:sldId id="258"/>
            <p14:sldId id="259"/>
            <p14:sldId id="2147481881"/>
            <p14:sldId id="2147481880"/>
            <p14:sldId id="2147481878"/>
            <p14:sldId id="2147481879"/>
            <p14:sldId id="2147481889"/>
            <p14:sldId id="2147481895"/>
            <p14:sldId id="2147481852"/>
            <p14:sldId id="2147481897"/>
            <p14:sldId id="2147481902"/>
            <p14:sldId id="2147483462"/>
            <p14:sldId id="2147481901"/>
            <p14:sldId id="2147481903"/>
          </p14:sldIdLst>
        </p14:section>
        <p14:section name="Code-Edits" id="{7EEA3ED0-9614-4632-9A1C-F14F77B666AF}">
          <p14:sldIdLst>
            <p14:sldId id="2147483459"/>
            <p14:sldId id="2147470969"/>
            <p14:sldId id="2147470970"/>
            <p14:sldId id="2147471009"/>
            <p14:sldId id="685"/>
            <p14:sldId id="2147470972"/>
            <p14:sldId id="2147481871"/>
            <p14:sldId id="2147470973"/>
            <p14:sldId id="690"/>
            <p14:sldId id="2147481887"/>
            <p14:sldId id="2147471049"/>
            <p14:sldId id="2147471381"/>
            <p14:sldId id="2147471380"/>
            <p14:sldId id="2147471456"/>
            <p14:sldId id="2147471457"/>
            <p14:sldId id="2147471458"/>
            <p14:sldId id="2147471459"/>
            <p14:sldId id="2147471532"/>
            <p14:sldId id="2147471460"/>
            <p14:sldId id="2147471461"/>
            <p14:sldId id="2147471462"/>
            <p14:sldId id="2147471463"/>
            <p14:sldId id="2147471411"/>
            <p14:sldId id="2147471465"/>
            <p14:sldId id="2147471409"/>
            <p14:sldId id="2147471464"/>
            <p14:sldId id="214748345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B1D9B3A-8C94-CB23-3DBA-EC1C721E7CB5}" name="Lev Solodkin" initials="LS" userId="S::levsolodkin@microsoft.com::de775513-ddb8-4f5b-a8ac-8543f52dad23" providerId="AD"/>
  <p188:author id="{E974DCBA-B717-8DC2-B642-E0DF47564C39}" name="Mukul Singh" initials="MS" userId="S::singhmukul@microsoft.com::9c90c840-091b-46cf-84fc-26a31812e20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B9A0A0"/>
    <a:srgbClr val="FCFD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996" autoAdjust="0"/>
    <p:restoredTop sz="85024" autoAdjust="0"/>
  </p:normalViewPr>
  <p:slideViewPr>
    <p:cSldViewPr snapToGrid="0">
      <p:cViewPr varScale="1">
        <p:scale>
          <a:sx n="94" d="100"/>
          <a:sy n="94" d="100"/>
        </p:scale>
        <p:origin x="3053" y="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8/10/relationships/authors" Target="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2T12:37:39.1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0,'59'4,"-1"3,0 1,-1 4,98 30,-131-35,60 16,0-6,120 11,174-16,-184-11,152-5,-146-18,38-2,534 20,-584 16,37 2,210-15,-413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2T12:39:38.8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0 245,'3'1,"-3"1,2-2,0 1,-1 0,2 1,-3-2,2 1,0-1,-1 1,2-1,-2 0,2 2,-2-2,2 0,-2 0,3 0,9 0,665 20,-470-23,1033 2,-1057-11,-17-2,653 14,57-2,-409-37,103-2,1806 45,-1296-6,-707-12,-152 2,388-16,-350 17,246-4,-404 13,2-4,141-27,-226 30,186-31,-168 30,1 2,-1 1,58 6,-93-3,0-2,0 0,1 0,0 1,-2-1,2 1,-2 1,2-2,-2 1,2 2,-2-3,0 1,1 2,0-3,0 2,-1 0,0-1,1 2,-1-2,2 3,-2 0,2 1,-2 1,2-2,-3 0,1 1,0 0,1 1,-2 7,0 0,0 1,-2 0,0 0,-1-1,-6 26,5-34,1 2,0-2,-1 0,0 1,0-1,0 0,0 1,-1-2,0 0,1 0,-2 0,0 0,2 0,-3 0,2-2,-2 1,2 0,-3-1,2 0,-11 2,-14 2,1 0,-2-2,-32-2,54-2,-631 3,320-6,-313 34,525-16,-895 74,-505-89,657-3,-1360 3,2138 4,-124 23,52-6,-316 50,34-4,292-53,-167-3,178-14,-589 5,374 26,179-19,-171 6,229-14,-105-4,200 2,0 0,0-2,0 2,2-3,-2 1,0-1,0 1,1-1,-9-8,-61-49,73 57,-11-11,2-1,-1 0,1 0,2-2,1 2,-2-3,4 0,-2 1,2-2,2 0,-1 0,-2-23,9 40,0 1,0-2,0 1,0 0,0 1,1-2,0 1,1 2,-2-3,1 1,0 0,1 1,-1-1,2 0,-3 1,2-1,0 2,0-3,0 2,0 0,1 0,0 0,-2 2,2-3,1 2,-3-1,2 1,1 0,-2-1,6 0,8-2,2 0,-2 0,0 0,24 1,290-1,-324 4,51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2T12:37:45.7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3,'63'0,"7"-3,128 15,-90 0,212-5,-188-9,772 1,-632 16,2-2,372-14,-616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2T12:37:52.59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0 320,'3'1,"-3"2,2-3,0 2,-1 0,2-1,-2 0,2 1,-3-2,2 1,1 0,0 1,-2-2,2 1,-2-1,3 1,3 1,85 28,4-4,122 15,-8-22,-166-19,1 1,-1 3,0 3,0 1,68 21,-96-22,-1 1,1 0,17 16,-26-19,1 2,1-3,-1 1,1 0,-1 1,2-2,-1-2,0 2,1-1,-1 0,2-2,-2 0,12 1,47-6,0-4,84-22,-28 6,998-126,-569 84,-137 8,463-48,-675 102,-127 6,-1-5,79-12,59-22,281-10,-32 21,79-1,-520 27,0 3,0-2,-1 3,2 0,-3 3,1-2,35 18,7 7,65 44,44 22,-159-91,2 0,-1-1,1 0,1-1,-1 0,25 1,96-8,-60 1,761 0,-809 3,0 2,0 0,-1 1,1 2,0 1,36 14,-63-20,-1 0,1 0,-1 0,2 0,-2 0,0 0,0 0,1 0,-1 0,1 0,-1 0,2 0,-2 1,0-1,0 0,1 1,-1-1,0 0,1 2,-1-2,2 0,-2 0,0 0,0 1,0-1,0 1,0-1,0 2,1-2,-1 0,0 0,0 1,-17 6,-30-6,47-1,-516-3,-436 9,769 6,-301 57,394-56,0-5,-180-5,-57 4,-786 37,894-44,-518 18,222-8,306-14,-1647 4,1837-2,0 0,-1-2,2 0,-1 0,0-3,-27-13,-49-13,-116-33,175 56,6-2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2T12:38:02.2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0 191,'20'0,"16"0,0 0,0 4,60 9,-52-6,1-2,1-2,-2-1,52-6,-3 2,131 4,209-6,-171-24,-90 6,428-36,-552 52,-2-2,1-3,53-18,40-11,-93 33,1 2,0 2,90 6,-32 1,31-7,-48 0,135 13,-218-9,68 11,-68-9,0-3,0 2,0 0,0 2,-1-3,2 2,-2 1,0 0,9 4,-14-7,0 0,1-1,-1 2,1-2,-1 0,2 1,-2 0,0 1,0-2,1 0,-1 1,1 0,-1 1,0-2,0 1,2 0,-2 1,0-2,0 0,0 1,0 0,0 1,0-2,0 1,-2 0,2 1,0-1,-2 2,2-2,-2 2,0-2,2 2,-3-2,2 2,-1-3,0 2,0 0,-3 2,-58 25,59-26,-237 77,12-4,198-63,0-2,-1-1,0-2,-1-1,1 0,-1-3,-62 0,-358-8,323 4,108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2T12:38:13.69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0 108,'2551'0,"-2318"-14,-13 1,-77 8,259-41,-298 32,2 4,135 5,1892 8,-1086-6,-784 18,6-2,-98-14,181 2,-110 24,-12-26,58 4,-72 21,541-20,-418-7,-317 4,2 1,-1 0,40 10,-51-9,0 1,0 0,0 1,0 1,0-1,-2 2,1-1,14 12,-23-18,-2 1,1 0,0-1,1 2,-2-2,1 1,0 0,1 1,-2-2,0 1,1 0,-1 1,1-2,1 1,-2 0,0 1,0-1,0 0,0 1,1-2,-1 2,0 0,0-2,0 1,0 2,0-2,-1 2,1-3,-2 1,1 2,0-3,-1 1,1 0,0 1,1-2,-3 1,2 0,-1 1,1-2,0 1,-1-1,0 1,-2 1,-12 2,1-2,-1 1,-17 0,25-2,-248 24,-106 25,200-22,114-20,2 0,-88 2,-21-10,-922 27,427 25,542-40,-77 3,-263-3,-181 2,-885-14,1310-14,15 2,-648 10,402 4,250-16,6 0,22 2,13 0,37 12,58 1,1-2,-84-11,-4-8,-208-7,-143 28,198 2,-343-3,624 0,0 1,0-1,0 2,0-1,0 2,0-2,0 2,0-1,-8 6,-3 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2T12:39:08.0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9 109,'1013'-30,"-363"7,-608 22,1-3,76-16,-67 8,56-2,382 9,-258 8,888-3,-1114 0,-2 0,0 0,1 0,0 0,1 0,-2 1,0 0,0 1,1-1,-1 0,1 1,-1 0,0 0,2 0,-2 1,-2 0,2-1,0 1,-1 0,1 1,-1 0,1-2,-2 2,1 0,0 0,-1 0,0 0,0 0,0 2,0-2,0 0,-1 0,0 1,1-1,-2 9,1-7,0-2,1 0,-2 0,0 0,0 0,0 0,0 0,0 0,0 0,-2 0,1 0,0 0,1 0,-3 0,2 0,-1 0,0 0,0 0,0-2,-1 2,0-1,1 0,-1 1,0-2,1 1,-2 0,0-1,1 0,-1 2,-4 0,-9 4,-2-2,2 0,-3-1,1-1,-26 4,-15 3,10 1,0-4,-86 4,-107-14,94 0,-2746 2,2884 0,1 0,-1 2,0 0,1-1,-2 2,2 1,-19 8,1 0,-37 28,49-30,1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2T12:39:22.1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89,'160'0,"263"33,154 25,-394-33,6-2,838-13,-609-14,1577 4,-1943-1,-3-4,3-2,-2-1,-2-4,1 0,0-3,-2-3,46-22,-47 20,-1 2,2 1,1 4,-2 1,66-7,-6 8,143 6,310 6,-557-1,0 0,0 0,0 0,0 0,1 0,0 2,-1-2,0 0,0 0,0 1,2 0,-3 1,0-2,2 2,-2 0,2-1,-3 0,3 1,-1-1,2 3,-4-3,2 3,-1-2,-1 0,1-2,-1 3,0-2,0 2,0 0,0-1,0 0,0 0,0 0,0 0,0 0,-1 0,1 1,-1-2,-1 2,2-2,0 1,-1-1,0 3,-1-3,-2 3,-4 10,-2-2,-1-2,0 2,-1 0,0-1,-1 0,-18 10,2-2,0-3,-51 22,57-32,2 0,-2-2,2-1,-2 0,0-2,-1-1,3-1,-28-3,-29 1,-147 2,-387-18,-192 7,500 13,-2709-1,2965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2T12:39:22.7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607 29,'-16'-1,"0"-1,0 0,-20-6,-38-4,-212 9,147 4,115-1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2T12:39:24.53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19 1,'-3'5,"0"1,-1 0,3 2,0-2,-1 0,0 1,0 0,2-1,-1 1,1 0,0-1,0 1,1 0,1-1,-2 1,2 0,0-1,-1 1,3 0,-3-3,2 2,0 1,1-2,0 2,-2-2,4 1,-2-1,0-1,1 1,7 6,1-2,-3-1,3 2,-1-2,1-3,1 2,-1-1,0-2,1 2,-1-2,2-2,1 2,-2-2,16 0,526-4,-155-4,1892 6,-1878-18,-20 2,-335 10,122-19,-35 1,74 8,241 16,-196 5,1352-5,-1584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03880" cy="474081"/>
          </a:xfrm>
          <a:prstGeom prst="rect">
            <a:avLst/>
          </a:prstGeom>
        </p:spPr>
        <p:txBody>
          <a:bodyPr vert="horz" lIns="94915" tIns="47457" rIns="94915" bIns="4745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57262" y="0"/>
            <a:ext cx="3103880" cy="474081"/>
          </a:xfrm>
          <a:prstGeom prst="rect">
            <a:avLst/>
          </a:prstGeom>
        </p:spPr>
        <p:txBody>
          <a:bodyPr vert="horz" lIns="94915" tIns="47457" rIns="94915" bIns="47457" rtlCol="0"/>
          <a:lstStyle>
            <a:lvl1pPr algn="r">
              <a:defRPr sz="1200"/>
            </a:lvl1pPr>
          </a:lstStyle>
          <a:p>
            <a:fld id="{854DCC1F-9022-4B5B-A964-4F35350D191D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181100"/>
            <a:ext cx="5670550" cy="31892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15" tIns="47457" rIns="94915" bIns="4745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6280" y="4547235"/>
            <a:ext cx="5730240" cy="3720465"/>
          </a:xfrm>
          <a:prstGeom prst="rect">
            <a:avLst/>
          </a:prstGeom>
        </p:spPr>
        <p:txBody>
          <a:bodyPr vert="horz" lIns="94915" tIns="47457" rIns="94915" bIns="4745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74721"/>
            <a:ext cx="3103880" cy="474080"/>
          </a:xfrm>
          <a:prstGeom prst="rect">
            <a:avLst/>
          </a:prstGeom>
        </p:spPr>
        <p:txBody>
          <a:bodyPr vert="horz" lIns="94915" tIns="47457" rIns="94915" bIns="4745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57262" y="8974721"/>
            <a:ext cx="3103880" cy="474080"/>
          </a:xfrm>
          <a:prstGeom prst="rect">
            <a:avLst/>
          </a:prstGeom>
        </p:spPr>
        <p:txBody>
          <a:bodyPr vert="horz" lIns="94915" tIns="47457" rIns="94915" bIns="47457" rtlCol="0" anchor="b"/>
          <a:lstStyle>
            <a:lvl1pPr algn="r">
              <a:defRPr sz="1200"/>
            </a:lvl1pPr>
          </a:lstStyle>
          <a:p>
            <a:fld id="{450A35B9-558C-4455-BA9D-393662867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062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50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3A237-C4BE-B671-4AA9-678FBAF34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3D4DB5-B6E0-90C6-32FF-021A21513E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46125" y="1181100"/>
            <a:ext cx="5670550" cy="31892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6D7350-F34E-8A06-534C-D766E8AC03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147">
              <a:lnSpc>
                <a:spcPct val="107000"/>
              </a:lnSpc>
              <a:spcAft>
                <a:spcPts val="830"/>
              </a:spcAft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6AB74-728C-2233-D6A9-0D601A8542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48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A35B9-558C-4455-BA9D-3936628671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67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A35B9-558C-4455-BA9D-3936628671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567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A35B9-558C-4455-BA9D-3936628671D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07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A35B9-558C-4455-BA9D-3936628671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93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A35B9-558C-4455-BA9D-3936628671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40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A35B9-558C-4455-BA9D-3936628671D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97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147">
              <a:defRPr/>
            </a:pPr>
            <a:fld id="{C8CAC7B3-AC5D-40A3-8188-0CDA8DFC28A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9147">
                <a:defRPr/>
              </a:pPr>
              <a:t>29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052596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147">
              <a:defRPr/>
            </a:pPr>
            <a:fld id="{C8CAC7B3-AC5D-40A3-8188-0CDA8DFC28A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9147">
                <a:defRPr/>
              </a:pPr>
              <a:t>30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807692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147">
              <a:defRPr/>
            </a:pPr>
            <a:fld id="{C8CAC7B3-AC5D-40A3-8188-0CDA8DFC28A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9147">
                <a:defRPr/>
              </a:pPr>
              <a:t>32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78546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238859-F009-4FB5-911E-0DEE906BA8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6435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147">
              <a:defRPr/>
            </a:pPr>
            <a:fld id="{C195B146-54A1-444C-9455-F1600BF40D2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9147">
                <a:defRPr/>
              </a:pPr>
              <a:t>33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820203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48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84351">
              <a:defRPr/>
            </a:pPr>
            <a:fld id="{C8CAC7B3-AC5D-40A3-8188-0CDA8DFC28A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84351">
                <a:defRPr/>
              </a:pPr>
              <a:t>34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49823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147">
              <a:defRPr/>
            </a:pPr>
            <a:fld id="{C8CAC7B3-AC5D-40A3-8188-0CDA8DFC28A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9147">
                <a:defRPr/>
              </a:pPr>
              <a:t>35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26664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147">
              <a:defRPr/>
            </a:pPr>
            <a:fld id="{C8CAC7B3-AC5D-40A3-8188-0CDA8DFC28A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9147">
                <a:defRPr/>
              </a:pPr>
              <a:t>36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260945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05512">
              <a:defRPr/>
            </a:pPr>
            <a:fld id="{51592CC7-885A-4B10-8D24-DC92A209D29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05512">
                <a:defRPr/>
              </a:pPr>
              <a:t>38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219391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027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851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8701">
              <a:defRPr/>
            </a:pPr>
            <a:fld id="{C8CAC7B3-AC5D-40A3-8188-0CDA8DFC28A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8701">
                <a:defRPr/>
              </a:pPr>
              <a:t>41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215883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8701">
              <a:defRPr/>
            </a:pPr>
            <a:fld id="{C8CAC7B3-AC5D-40A3-8188-0CDA8DFC28A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8701">
                <a:defRPr/>
              </a:pPr>
              <a:t>42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710442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8701">
              <a:defRPr/>
            </a:pPr>
            <a:fld id="{C8CAC7B3-AC5D-40A3-8188-0CDA8DFC28A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8701">
                <a:defRPr/>
              </a:pPr>
              <a:t>43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29821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105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8701">
              <a:defRPr/>
            </a:pPr>
            <a:fld id="{C8CAC7B3-AC5D-40A3-8188-0CDA8DFC28A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8701">
                <a:defRPr/>
              </a:pPr>
              <a:t>44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952206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8701">
              <a:defRPr/>
            </a:pPr>
            <a:fld id="{C8CAC7B3-AC5D-40A3-8188-0CDA8DFC28A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8701">
                <a:defRPr/>
              </a:pPr>
              <a:t>45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409320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14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8701">
              <a:defRPr/>
            </a:pPr>
            <a:fld id="{C8CAC7B3-AC5D-40A3-8188-0CDA8DFC28A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8701">
                <a:defRPr/>
              </a:pPr>
              <a:t>46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977118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8701">
              <a:defRPr/>
            </a:pPr>
            <a:fld id="{C8CAC7B3-AC5D-40A3-8188-0CDA8DFC28A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8701">
                <a:defRPr/>
              </a:pPr>
              <a:t>47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784634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5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AC7B3-AC5D-40A3-8188-0CDA8DFC28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5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3584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5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AC7B3-AC5D-40A3-8188-0CDA8DFC28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5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541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5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AC7B3-AC5D-40A3-8188-0CDA8DFC28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5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3491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5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AC7B3-AC5D-40A3-8188-0CDA8DFC28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5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0502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5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AC7B3-AC5D-40A3-8188-0CDA8DFC28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5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7317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5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AC7B3-AC5D-40A3-8188-0CDA8DFC28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54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642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28019-38F5-4CF8-83D5-DD579F7DEDB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3821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28019-38F5-4CF8-83D5-DD579F7DEDB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043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147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28019-38F5-4CF8-83D5-DD579F7DEDB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0712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28019-38F5-4CF8-83D5-DD579F7DEDB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5487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28019-38F5-4CF8-83D5-DD579F7DEDB6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6236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28019-38F5-4CF8-83D5-DD579F7DEDB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0998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4BD90-6F32-B81E-0648-8DF1A774E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997A03-15FD-7E9A-1A09-28DDD490B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43BEE-9FD3-666F-C3A4-055A7D502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1DA6-058C-4AEA-96A6-7C82491A21DC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4CF7C-382B-BF0E-3190-CE7585F1F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84773-BA4F-2975-3D2A-482F2B70A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B87EA-A3C0-460C-895E-91AC76A4C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95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1772A-227B-5B77-D65E-06FC9D9E3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F2ABA4-49C5-6EFA-F26C-67C4757FB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62E78-9B85-3EB4-4C04-CB31ED593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1DA6-058C-4AEA-96A6-7C82491A21DC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36129-7EB5-DB4B-C46A-371A09919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BC1B8-828D-F56C-CEB2-CF231FF50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B87EA-A3C0-460C-895E-91AC76A4C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25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840298-7572-B4ED-9588-7510CDDFAE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FCF217-F9CE-85F0-7C2C-C260029ED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2F1BA-7E25-0206-607A-D17E39BA2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1DA6-058C-4AEA-96A6-7C82491A21DC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517BE-ED09-D965-942C-EA31523EA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ED18E-56B6-86C3-63F4-003B98A5F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B87EA-A3C0-460C-895E-91AC76A4C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59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1AAEE-9390-B83F-0DF1-D2946D6E0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9C2CF-318C-CF64-07E5-CF0D0EBDBD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B4366-6AB0-220D-7679-3AB58FB6E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1DA6-058C-4AEA-96A6-7C82491A21DC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66898-D7A7-E5EB-FADE-7B5C033B5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750F1-7E3D-3199-BED9-F04385D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B87EA-A3C0-460C-895E-91AC76A4C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03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F1612-8A86-364B-00DE-BAFD695C1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EA58C-6786-7EE2-1A47-23844E873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AC49D-19F4-4D6F-EBE9-60E94D421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1DA6-058C-4AEA-96A6-7C82491A21DC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9E5CD-A7D2-EBD4-0944-A6BC8366D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A2A3D-3AFB-C089-436C-2814513FC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B87EA-A3C0-460C-895E-91AC76A4C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4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C774E-894A-DF5C-9020-13E084B82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26BEF-3351-2A38-77D0-E35766E0EB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30621E-C18A-3DDE-E022-BF999D351A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9AECE-C864-7F21-465C-DAC647682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1DA6-058C-4AEA-96A6-7C82491A21DC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60E39-7AD8-9A4E-C95C-1A1949D25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340298-C339-5A54-692C-284C7F5A4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B87EA-A3C0-460C-895E-91AC76A4C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18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E996E-2B46-B4CE-C41A-0DC10EF25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381B6-9C59-9869-9D0C-9D557515E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6A0AB8-6DDF-E16C-30F0-FE8043A4C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F18D80-CB9C-D988-CBAB-EF1DF178C1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845BE4-F287-C930-864D-86E75B3C9F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66ABCC-56C9-D7CD-903A-D8B32777F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1DA6-058C-4AEA-96A6-7C82491A21DC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21146E-8559-21F2-92FD-F3609BF08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F8FAF5-E059-B630-A289-25CD45FFD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B87EA-A3C0-460C-895E-91AC76A4C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70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E79A9-41CA-7D16-4550-63C77AC57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BB59E0-F329-98C7-08D7-5873EF5BF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1DA6-058C-4AEA-96A6-7C82491A21DC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45044D-EF26-C16C-CF04-C13FC5C37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49B589-F20E-9408-35B2-828FBCA0E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B87EA-A3C0-460C-895E-91AC76A4C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79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4FA2C6-6F81-224B-D9F3-132AC4F2B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1DA6-058C-4AEA-96A6-7C82491A21DC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2B9E05-C289-7D0C-920D-76CF23FA7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55F04-DCF7-FC7C-DB23-B9206CD36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B87EA-A3C0-460C-895E-91AC76A4C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23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CB3A-E7B8-7D29-BF62-C89E743B1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E164F-0E3D-BD34-4668-BB9B61FCE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5863BC-54B1-449B-3C77-CAF98FA99F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A4B82F-F5B2-0B86-8915-9BBFAEF6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1DA6-058C-4AEA-96A6-7C82491A21DC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E5382-D554-4A9E-56F0-E0A6B13E8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C075F3-F3C8-9672-A2E0-240B76F73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B87EA-A3C0-460C-895E-91AC76A4C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83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75AB5-CE2A-70DE-2B29-C6CC6A89E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210E28-F208-5F96-920F-4B72502DED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664196-0EC8-F468-FB0D-487FDF10B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6A6EB9-81C8-EC6A-1BAD-2F34786DE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1DA6-058C-4AEA-96A6-7C82491A21DC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3D12EA-1984-3D6E-4F72-E4B3DBB18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1A03B-781A-2B70-51F6-3EB05897E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B87EA-A3C0-460C-895E-91AC76A4C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38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F27097-BCE8-8C57-988E-C2F9DCE16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AA7A17-480A-0C90-48BE-A4916798F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D9A9A-7559-1DFB-10A5-604FB87ACD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B81DA6-058C-4AEA-96A6-7C82491A21DC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84365-FE3D-E50E-B60F-512377AC4B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E25A5-0B6F-43DC-4D83-2C6DE1BB0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8B87EA-A3C0-460C-895E-91AC76A4C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0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Magic_Wand_Tool_Flat_Icon_Vector.svg" TargetMode="External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Keyboard-icon_Wikipedians.svg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s.letrag.com/caracteres.php?seccion=73" TargetMode="External"/><Relationship Id="rId5" Type="http://schemas.openxmlformats.org/officeDocument/2006/relationships/image" Target="../media/image39.png"/><Relationship Id="rId4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9.png"/><Relationship Id="rId18" Type="http://schemas.openxmlformats.org/officeDocument/2006/relationships/image" Target="../media/image46.png"/><Relationship Id="rId26" Type="http://schemas.openxmlformats.org/officeDocument/2006/relationships/image" Target="../media/image66.png"/><Relationship Id="rId3" Type="http://schemas.openxmlformats.org/officeDocument/2006/relationships/image" Target="../media/image41.jpeg"/><Relationship Id="rId21" Type="http://schemas.openxmlformats.org/officeDocument/2006/relationships/customXml" Target="../ink/ink7.xml"/><Relationship Id="rId7" Type="http://schemas.openxmlformats.org/officeDocument/2006/relationships/image" Target="../media/image55.png"/><Relationship Id="rId12" Type="http://schemas.openxmlformats.org/officeDocument/2006/relationships/customXml" Target="../ink/ink3.xml"/><Relationship Id="rId17" Type="http://schemas.openxmlformats.org/officeDocument/2006/relationships/image" Target="../media/image61.png"/><Relationship Id="rId25" Type="http://schemas.openxmlformats.org/officeDocument/2006/relationships/customXml" Target="../ink/ink9.xml"/><Relationship Id="rId2" Type="http://schemas.openxmlformats.org/officeDocument/2006/relationships/notesSlide" Target="../notesSlides/notesSlide24.xml"/><Relationship Id="rId16" Type="http://schemas.openxmlformats.org/officeDocument/2006/relationships/customXml" Target="../ink/ink5.xml"/><Relationship Id="rId20" Type="http://schemas.openxmlformats.org/officeDocument/2006/relationships/image" Target="../media/image63.png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45.jpeg"/><Relationship Id="rId24" Type="http://schemas.openxmlformats.org/officeDocument/2006/relationships/image" Target="../media/image65.png"/><Relationship Id="rId5" Type="http://schemas.openxmlformats.org/officeDocument/2006/relationships/image" Target="../media/image43.png"/><Relationship Id="rId15" Type="http://schemas.openxmlformats.org/officeDocument/2006/relationships/image" Target="../media/image60.png"/><Relationship Id="rId23" Type="http://schemas.openxmlformats.org/officeDocument/2006/relationships/customXml" Target="../ink/ink8.xml"/><Relationship Id="rId28" Type="http://schemas.openxmlformats.org/officeDocument/2006/relationships/image" Target="../media/image67.png"/><Relationship Id="rId10" Type="http://schemas.openxmlformats.org/officeDocument/2006/relationships/image" Target="../media/image57.png"/><Relationship Id="rId19" Type="http://schemas.openxmlformats.org/officeDocument/2006/relationships/customXml" Target="../ink/ink6.xml"/><Relationship Id="rId4" Type="http://schemas.openxmlformats.org/officeDocument/2006/relationships/image" Target="../media/image42.jpeg"/><Relationship Id="rId9" Type="http://schemas.openxmlformats.org/officeDocument/2006/relationships/customXml" Target="../ink/ink2.xml"/><Relationship Id="rId14" Type="http://schemas.openxmlformats.org/officeDocument/2006/relationships/customXml" Target="../ink/ink4.xml"/><Relationship Id="rId22" Type="http://schemas.openxmlformats.org/officeDocument/2006/relationships/image" Target="../media/image64.png"/><Relationship Id="rId27" Type="http://schemas.openxmlformats.org/officeDocument/2006/relationships/customXml" Target="../ink/ink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NaXrk6i04c?start=1050&amp;feature=oembed" TargetMode="Externa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NaXrk6i04c?start=1310&amp;feature=oembed" TargetMode="External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4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3DFF71F-C315-423D-975B-42568CFBD826}"/>
              </a:ext>
            </a:extLst>
          </p:cNvPr>
          <p:cNvSpPr txBox="1">
            <a:spLocks/>
          </p:cNvSpPr>
          <p:nvPr/>
        </p:nvSpPr>
        <p:spPr>
          <a:xfrm>
            <a:off x="-27829" y="230975"/>
            <a:ext cx="7055682" cy="555097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500" b="1" kern="120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6500" dirty="0">
                <a:solidFill>
                  <a:schemeClr val="tx1"/>
                </a:solidFill>
              </a:rPr>
              <a:t>AI-assisted </a:t>
            </a:r>
          </a:p>
          <a:p>
            <a:pPr algn="ctr"/>
            <a:r>
              <a:rPr lang="en-US" sz="6500" dirty="0">
                <a:solidFill>
                  <a:schemeClr val="tx1"/>
                </a:solidFill>
              </a:rPr>
              <a:t>Programming </a:t>
            </a:r>
          </a:p>
          <a:p>
            <a:pPr algn="ctr"/>
            <a:endParaRPr lang="en-US" sz="5000" dirty="0">
              <a:solidFill>
                <a:schemeClr val="tx1"/>
              </a:solidFill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Applications, 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User Experiences,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Neuro-symbolic techniques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F22214A-42A2-4C44-A1EE-FEDD1653E86E}"/>
              </a:ext>
            </a:extLst>
          </p:cNvPr>
          <p:cNvSpPr txBox="1">
            <a:spLocks/>
          </p:cNvSpPr>
          <p:nvPr/>
        </p:nvSpPr>
        <p:spPr>
          <a:xfrm>
            <a:off x="0" y="5880297"/>
            <a:ext cx="4470400" cy="960769"/>
          </a:xfrm>
          <a:prstGeom prst="rect">
            <a:avLst/>
          </a:prstGeom>
          <a:noFill/>
          <a:ln>
            <a:noFill/>
          </a:ln>
        </p:spPr>
        <p:txBody>
          <a:bodyPr vert="horz" lIns="121920" tIns="60960" rIns="121920" bIns="60960" rtlCol="0" anchor="b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667" dirty="0">
                <a:solidFill>
                  <a:srgbClr val="0070C0"/>
                </a:solidFill>
              </a:rPr>
              <a:t>Sumit Gulwani</a:t>
            </a:r>
          </a:p>
          <a:p>
            <a:pPr>
              <a:spcBef>
                <a:spcPts val="0"/>
              </a:spcBef>
            </a:pPr>
            <a:r>
              <a:rPr lang="en-US" sz="2667" dirty="0">
                <a:solidFill>
                  <a:srgbClr val="0070C0"/>
                </a:solidFill>
              </a:rPr>
              <a:t>PROSE team @ Microsoft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283B5971-640D-4577-A737-BB2C45E4AE7F}"/>
              </a:ext>
            </a:extLst>
          </p:cNvPr>
          <p:cNvSpPr txBox="1">
            <a:spLocks/>
          </p:cNvSpPr>
          <p:nvPr/>
        </p:nvSpPr>
        <p:spPr>
          <a:xfrm>
            <a:off x="6461760" y="6027270"/>
            <a:ext cx="5730240" cy="813796"/>
          </a:xfrm>
          <a:prstGeom prst="rect">
            <a:avLst/>
          </a:prstGeom>
          <a:noFill/>
          <a:ln>
            <a:noFill/>
          </a:ln>
        </p:spPr>
        <p:txBody>
          <a:bodyPr vert="horz" lIns="121920" tIns="60960" rIns="121920" bIns="60960" rtlCol="0" anchor="b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US" sz="2667" dirty="0" err="1">
                <a:solidFill>
                  <a:srgbClr val="0070C0"/>
                </a:solidFill>
              </a:rPr>
              <a:t>Marktoberdorf</a:t>
            </a:r>
            <a:r>
              <a:rPr lang="en-US" sz="2667" dirty="0">
                <a:solidFill>
                  <a:srgbClr val="0070C0"/>
                </a:solidFill>
              </a:rPr>
              <a:t> Summer School </a:t>
            </a:r>
          </a:p>
          <a:p>
            <a:pPr algn="r">
              <a:spcBef>
                <a:spcPts val="0"/>
              </a:spcBef>
            </a:pPr>
            <a:r>
              <a:rPr lang="en-US" sz="2667" dirty="0">
                <a:solidFill>
                  <a:srgbClr val="0070C0"/>
                </a:solidFill>
              </a:rPr>
              <a:t>Aug 2024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8193D5-7B15-8C18-9F07-0941D7BB4C9C}"/>
              </a:ext>
            </a:extLst>
          </p:cNvPr>
          <p:cNvGrpSpPr/>
          <p:nvPr/>
        </p:nvGrpSpPr>
        <p:grpSpPr>
          <a:xfrm>
            <a:off x="6884098" y="190031"/>
            <a:ext cx="5190132" cy="5024691"/>
            <a:chOff x="4963887" y="394713"/>
            <a:chExt cx="3892599" cy="376851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F15CBE-A4DE-54B0-35B3-2AC1E073AB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>
              <a:off x="5028014" y="2392460"/>
              <a:ext cx="1807945" cy="177077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975E0A6-8C1A-1DF6-C9E4-99C7EEE905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300" r="65"/>
            <a:stretch/>
          </p:blipFill>
          <p:spPr>
            <a:xfrm>
              <a:off x="5028014" y="394713"/>
              <a:ext cx="1817207" cy="18129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8E695AB-878B-3BEC-8196-7C8E80B1B1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l="-22" r="-22"/>
            <a:stretch/>
          </p:blipFill>
          <p:spPr>
            <a:xfrm>
              <a:off x="7006363" y="394713"/>
              <a:ext cx="1817207" cy="181206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9E91C6-5317-93F2-AC83-9046A82B3FF7}"/>
                </a:ext>
              </a:extLst>
            </p:cNvPr>
            <p:cNvSpPr txBox="1"/>
            <p:nvPr/>
          </p:nvSpPr>
          <p:spPr>
            <a:xfrm>
              <a:off x="6994424" y="1884127"/>
              <a:ext cx="186206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cs typeface="Calibri" panose="020F0502020204030204" pitchFamily="34" charset="0"/>
                </a:rPr>
                <a:t>DATA SCIENTISTS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80F65B4-DBD2-8BAD-BEF6-656B012D953C}"/>
                </a:ext>
              </a:extLst>
            </p:cNvPr>
            <p:cNvSpPr txBox="1"/>
            <p:nvPr/>
          </p:nvSpPr>
          <p:spPr>
            <a:xfrm>
              <a:off x="4963887" y="1898689"/>
              <a:ext cx="195110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</a:rPr>
                <a:t>LOW-CODE USERS</a:t>
              </a:r>
            </a:p>
          </p:txBody>
        </p: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C88F821D-FD5D-6F6D-65FE-10F05C75F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58325" y="2392459"/>
              <a:ext cx="1865245" cy="177077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9BE49D-5AF2-DB73-30CB-04E2813FD19B}"/>
                </a:ext>
              </a:extLst>
            </p:cNvPr>
            <p:cNvSpPr txBox="1"/>
            <p:nvPr/>
          </p:nvSpPr>
          <p:spPr>
            <a:xfrm>
              <a:off x="7264848" y="2392459"/>
              <a:ext cx="127244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</a:rPr>
                <a:t>STUDENTS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ABBB8A7-A495-1D3F-10B9-4BF39218EE4B}"/>
                </a:ext>
              </a:extLst>
            </p:cNvPr>
            <p:cNvSpPr txBox="1"/>
            <p:nvPr/>
          </p:nvSpPr>
          <p:spPr>
            <a:xfrm>
              <a:off x="5163073" y="2392459"/>
              <a:ext cx="150897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</a:rPr>
                <a:t>DEVELOPERS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8249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472E8-F18B-9584-87E1-B034E2BD2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DBD3B2-F4D2-4582-7C27-ACB773ACBBA2}"/>
              </a:ext>
            </a:extLst>
          </p:cNvPr>
          <p:cNvSpPr txBox="1"/>
          <p:nvPr/>
        </p:nvSpPr>
        <p:spPr>
          <a:xfrm>
            <a:off x="170542" y="1149691"/>
            <a:ext cx="3323772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b="0" i="0" u="none" strike="noStrike" baseline="0" dirty="0">
                <a:latin typeface="+mj-lt"/>
              </a:rPr>
              <a:t>PA</a:t>
            </a:r>
          </a:p>
          <a:p>
            <a:pPr algn="l"/>
            <a:r>
              <a:rPr lang="en-US" sz="2000" b="0" i="0" u="none" strike="noStrike" baseline="0" dirty="0">
                <a:latin typeface="+mj-lt"/>
              </a:rPr>
              <a:t>Allegheny,15120,Pittsburgh</a:t>
            </a:r>
          </a:p>
          <a:p>
            <a:pPr algn="l"/>
            <a:r>
              <a:rPr lang="en-US" sz="2000" b="0" i="0" u="none" strike="noStrike" baseline="0" dirty="0">
                <a:latin typeface="+mj-lt"/>
              </a:rPr>
              <a:t>Delaware,19063,Media</a:t>
            </a:r>
          </a:p>
          <a:p>
            <a:pPr algn="l"/>
            <a:r>
              <a:rPr lang="en-US" sz="2000" b="0" i="0" u="none" strike="noStrike" baseline="0" dirty="0">
                <a:latin typeface="+mj-lt"/>
              </a:rPr>
              <a:t>CA</a:t>
            </a:r>
          </a:p>
          <a:p>
            <a:pPr algn="l"/>
            <a:r>
              <a:rPr lang="en-US" sz="2000" b="0" i="0" u="none" strike="noStrike" baseline="0" dirty="0">
                <a:latin typeface="+mj-lt"/>
              </a:rPr>
              <a:t>Los Angeles,90210,Hollywood</a:t>
            </a:r>
          </a:p>
          <a:p>
            <a:pPr algn="l"/>
            <a:r>
              <a:rPr lang="en-US" sz="2000" b="0" i="0" u="none" strike="noStrike" baseline="0" dirty="0">
                <a:latin typeface="+mj-lt"/>
              </a:rPr>
              <a:t>Los Angeles,90211,Malibu</a:t>
            </a:r>
            <a:endParaRPr lang="en-US" sz="2000" dirty="0">
              <a:latin typeface="+mj-lt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29F69E0-7373-F584-0482-B8BE60D5712D}"/>
              </a:ext>
            </a:extLst>
          </p:cNvPr>
          <p:cNvSpPr/>
          <p:nvPr/>
        </p:nvSpPr>
        <p:spPr>
          <a:xfrm>
            <a:off x="192314" y="1204121"/>
            <a:ext cx="558801" cy="29031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661E4E-E3A2-6D8F-3D63-3B033178D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"/>
            <a:ext cx="12192000" cy="775761"/>
          </a:xfrm>
        </p:spPr>
        <p:txBody>
          <a:bodyPr/>
          <a:lstStyle/>
          <a:p>
            <a:pPr algn="ctr"/>
            <a:r>
              <a:rPr lang="en-US" b="1" dirty="0"/>
              <a:t>Predictive Synthesis using Partial Structures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4876A1C-9B5E-DCC5-6A3D-5CF9B210F4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234157"/>
              </p:ext>
            </p:extLst>
          </p:nvPr>
        </p:nvGraphicFramePr>
        <p:xfrm>
          <a:off x="183367" y="4389859"/>
          <a:ext cx="4639004" cy="15849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27422">
                  <a:extLst>
                    <a:ext uri="{9D8B030D-6E8A-4147-A177-3AD203B41FA5}">
                      <a16:colId xmlns:a16="http://schemas.microsoft.com/office/drawing/2014/main" val="3069489135"/>
                    </a:ext>
                  </a:extLst>
                </a:gridCol>
                <a:gridCol w="1599926">
                  <a:extLst>
                    <a:ext uri="{9D8B030D-6E8A-4147-A177-3AD203B41FA5}">
                      <a16:colId xmlns:a16="http://schemas.microsoft.com/office/drawing/2014/main" val="784152366"/>
                    </a:ext>
                  </a:extLst>
                </a:gridCol>
                <a:gridCol w="929370">
                  <a:extLst>
                    <a:ext uri="{9D8B030D-6E8A-4147-A177-3AD203B41FA5}">
                      <a16:colId xmlns:a16="http://schemas.microsoft.com/office/drawing/2014/main" val="109986354"/>
                    </a:ext>
                  </a:extLst>
                </a:gridCol>
                <a:gridCol w="1482286">
                  <a:extLst>
                    <a:ext uri="{9D8B030D-6E8A-4147-A177-3AD203B41FA5}">
                      <a16:colId xmlns:a16="http://schemas.microsoft.com/office/drawing/2014/main" val="999649374"/>
                    </a:ext>
                  </a:extLst>
                </a:gridCol>
              </a:tblGrid>
              <a:tr h="266404">
                <a:tc>
                  <a:txBody>
                    <a:bodyPr/>
                    <a:lstStyle/>
                    <a:p>
                      <a:r>
                        <a:rPr lang="en-US" sz="2000" dirty="0"/>
                        <a:t>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Allegheny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15120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Pittsburgh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907844"/>
                  </a:ext>
                </a:extLst>
              </a:tr>
              <a:tr h="270104">
                <a:tc>
                  <a:txBody>
                    <a:bodyPr/>
                    <a:lstStyle/>
                    <a:p>
                      <a:r>
                        <a:rPr lang="en-US" sz="2000" dirty="0"/>
                        <a:t>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Delaware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19063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Media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0796"/>
                  </a:ext>
                </a:extLst>
              </a:tr>
              <a:tr h="270104">
                <a:tc>
                  <a:txBody>
                    <a:bodyPr/>
                    <a:lstStyle/>
                    <a:p>
                      <a:r>
                        <a:rPr lang="en-US" sz="2000" dirty="0"/>
                        <a:t>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Los Angeles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90210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Hollywood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8195598"/>
                  </a:ext>
                </a:extLst>
              </a:tr>
              <a:tr h="270104">
                <a:tc>
                  <a:txBody>
                    <a:bodyPr/>
                    <a:lstStyle/>
                    <a:p>
                      <a:r>
                        <a:rPr lang="en-US" sz="2000" dirty="0"/>
                        <a:t>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Los Angeles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90211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Malibu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28345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EA00D59-4A23-EE22-3F72-AD854C77EE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542824"/>
              </p:ext>
            </p:extLst>
          </p:nvPr>
        </p:nvGraphicFramePr>
        <p:xfrm>
          <a:off x="9576519" y="3554003"/>
          <a:ext cx="755773" cy="7924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55773">
                  <a:extLst>
                    <a:ext uri="{9D8B030D-6E8A-4147-A177-3AD203B41FA5}">
                      <a16:colId xmlns:a16="http://schemas.microsoft.com/office/drawing/2014/main" val="3069489135"/>
                    </a:ext>
                  </a:extLst>
                </a:gridCol>
              </a:tblGrid>
              <a:tr h="266404">
                <a:tc>
                  <a:txBody>
                    <a:bodyPr/>
                    <a:lstStyle/>
                    <a:p>
                      <a:r>
                        <a:rPr lang="en-US" sz="2000" dirty="0"/>
                        <a:t>PA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907844"/>
                  </a:ext>
                </a:extLst>
              </a:tr>
              <a:tr h="270104">
                <a:tc>
                  <a:txBody>
                    <a:bodyPr/>
                    <a:lstStyle/>
                    <a:p>
                      <a:r>
                        <a:rPr lang="en-US" sz="2000" dirty="0"/>
                        <a:t>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079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3571E9B-F147-5C1A-92E4-5D0C1FEB0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246327"/>
              </p:ext>
            </p:extLst>
          </p:nvPr>
        </p:nvGraphicFramePr>
        <p:xfrm>
          <a:off x="4735287" y="1060795"/>
          <a:ext cx="3177986" cy="2225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77986">
                  <a:extLst>
                    <a:ext uri="{9D8B030D-6E8A-4147-A177-3AD203B41FA5}">
                      <a16:colId xmlns:a16="http://schemas.microsoft.com/office/drawing/2014/main" val="34373107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9189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Allegheny,15120,Pittsburgh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930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Delaware,19063,Media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346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657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Los Angeles,90210,Hollywood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042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Los Angeles,90211,Malibu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202527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5A71083-F6D7-B39A-E60F-146B8B6422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900743"/>
              </p:ext>
            </p:extLst>
          </p:nvPr>
        </p:nvGraphicFramePr>
        <p:xfrm>
          <a:off x="8882421" y="635827"/>
          <a:ext cx="3177986" cy="148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77986">
                  <a:extLst>
                    <a:ext uri="{9D8B030D-6E8A-4147-A177-3AD203B41FA5}">
                      <a16:colId xmlns:a16="http://schemas.microsoft.com/office/drawing/2014/main" val="34373107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Allegheny,15120,Pittsburgh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930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Delaware,19063,Media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346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Los Angeles,90210,Hollywood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042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Los Angeles,90211,Malibu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202527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3229220-39BB-76F0-3041-642A4B0197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838267"/>
              </p:ext>
            </p:extLst>
          </p:nvPr>
        </p:nvGraphicFramePr>
        <p:xfrm>
          <a:off x="8088088" y="4808989"/>
          <a:ext cx="3933369" cy="15849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68733">
                  <a:extLst>
                    <a:ext uri="{9D8B030D-6E8A-4147-A177-3AD203B41FA5}">
                      <a16:colId xmlns:a16="http://schemas.microsoft.com/office/drawing/2014/main" val="784152366"/>
                    </a:ext>
                  </a:extLst>
                </a:gridCol>
                <a:gridCol w="911250">
                  <a:extLst>
                    <a:ext uri="{9D8B030D-6E8A-4147-A177-3AD203B41FA5}">
                      <a16:colId xmlns:a16="http://schemas.microsoft.com/office/drawing/2014/main" val="109986354"/>
                    </a:ext>
                  </a:extLst>
                </a:gridCol>
                <a:gridCol w="1453386">
                  <a:extLst>
                    <a:ext uri="{9D8B030D-6E8A-4147-A177-3AD203B41FA5}">
                      <a16:colId xmlns:a16="http://schemas.microsoft.com/office/drawing/2014/main" val="999649374"/>
                    </a:ext>
                  </a:extLst>
                </a:gridCol>
              </a:tblGrid>
              <a:tr h="266404">
                <a:tc>
                  <a:txBody>
                    <a:bodyPr/>
                    <a:lstStyle/>
                    <a:p>
                      <a:r>
                        <a:rPr lang="en-US" sz="2000" dirty="0"/>
                        <a:t>Allegheny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15120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Pittsburgh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907844"/>
                  </a:ext>
                </a:extLst>
              </a:tr>
              <a:tr h="270104">
                <a:tc>
                  <a:txBody>
                    <a:bodyPr/>
                    <a:lstStyle/>
                    <a:p>
                      <a:r>
                        <a:rPr lang="en-US" sz="2000" dirty="0"/>
                        <a:t>Delaware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19063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Media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0796"/>
                  </a:ext>
                </a:extLst>
              </a:tr>
              <a:tr h="270104">
                <a:tc>
                  <a:txBody>
                    <a:bodyPr/>
                    <a:lstStyle/>
                    <a:p>
                      <a:r>
                        <a:rPr lang="en-US" sz="2000" dirty="0"/>
                        <a:t>Los Angeles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90210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Hollywood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8195598"/>
                  </a:ext>
                </a:extLst>
              </a:tr>
              <a:tr h="270104">
                <a:tc>
                  <a:txBody>
                    <a:bodyPr/>
                    <a:lstStyle/>
                    <a:p>
                      <a:r>
                        <a:rPr lang="en-US" sz="2000" dirty="0"/>
                        <a:t>Los Angeles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90211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Malibu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283451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B576C16-1A24-56C3-3F10-7A5E316F4C37}"/>
              </a:ext>
            </a:extLst>
          </p:cNvPr>
          <p:cNvSpPr txBox="1"/>
          <p:nvPr/>
        </p:nvSpPr>
        <p:spPr>
          <a:xfrm>
            <a:off x="3537858" y="1279675"/>
            <a:ext cx="1197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Delimiter </a:t>
            </a:r>
            <a:br>
              <a:rPr lang="en-US" sz="2000" dirty="0"/>
            </a:br>
            <a:r>
              <a:rPr lang="en-US" sz="2000" dirty="0"/>
              <a:t>Split [\n]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D667AF-B877-4392-6532-70698F8AFD26}"/>
              </a:ext>
            </a:extLst>
          </p:cNvPr>
          <p:cNvSpPr txBox="1"/>
          <p:nvPr/>
        </p:nvSpPr>
        <p:spPr>
          <a:xfrm>
            <a:off x="10981874" y="2969203"/>
            <a:ext cx="1197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Delimiter </a:t>
            </a:r>
            <a:br>
              <a:rPr lang="en-US" sz="2000" dirty="0"/>
            </a:br>
            <a:r>
              <a:rPr lang="en-US" sz="2000" dirty="0"/>
              <a:t>Split [,]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6CD9FA-472E-279E-854C-69CF759FE6AA}"/>
              </a:ext>
            </a:extLst>
          </p:cNvPr>
          <p:cNvSpPr txBox="1"/>
          <p:nvPr/>
        </p:nvSpPr>
        <p:spPr>
          <a:xfrm>
            <a:off x="7942563" y="2119187"/>
            <a:ext cx="1616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Pattern </a:t>
            </a:r>
            <a:br>
              <a:rPr lang="en-US" sz="2000" dirty="0"/>
            </a:br>
            <a:r>
              <a:rPr lang="en-US" sz="2000" dirty="0"/>
              <a:t>Filter [[A-Z]*]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7E88A07-6F74-F3E0-85D2-AEB839DD4C12}"/>
              </a:ext>
            </a:extLst>
          </p:cNvPr>
          <p:cNvCxnSpPr>
            <a:cxnSpLocks/>
          </p:cNvCxnSpPr>
          <p:nvPr/>
        </p:nvCxnSpPr>
        <p:spPr>
          <a:xfrm>
            <a:off x="3536044" y="1998147"/>
            <a:ext cx="1117598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327103D-6249-3A4F-1B3E-E549FEAB6148}"/>
              </a:ext>
            </a:extLst>
          </p:cNvPr>
          <p:cNvCxnSpPr>
            <a:cxnSpLocks/>
          </p:cNvCxnSpPr>
          <p:nvPr/>
        </p:nvCxnSpPr>
        <p:spPr>
          <a:xfrm>
            <a:off x="7978752" y="2888070"/>
            <a:ext cx="1807672" cy="15710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C788F5B-3C56-9367-5E23-8A1367C9D052}"/>
              </a:ext>
            </a:extLst>
          </p:cNvPr>
          <p:cNvCxnSpPr>
            <a:cxnSpLocks/>
          </p:cNvCxnSpPr>
          <p:nvPr/>
        </p:nvCxnSpPr>
        <p:spPr>
          <a:xfrm>
            <a:off x="10994573" y="2173315"/>
            <a:ext cx="0" cy="250530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83DE6CA-80C9-90E0-F855-C155B4454285}"/>
              </a:ext>
            </a:extLst>
          </p:cNvPr>
          <p:cNvCxnSpPr/>
          <p:nvPr/>
        </p:nvCxnSpPr>
        <p:spPr>
          <a:xfrm>
            <a:off x="9786424" y="2265179"/>
            <a:ext cx="0" cy="124578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F40FF72-4AE8-FC72-AFE3-99AABD091778}"/>
              </a:ext>
            </a:extLst>
          </p:cNvPr>
          <p:cNvCxnSpPr>
            <a:cxnSpLocks/>
          </p:cNvCxnSpPr>
          <p:nvPr/>
        </p:nvCxnSpPr>
        <p:spPr>
          <a:xfrm>
            <a:off x="1832428" y="3285835"/>
            <a:ext cx="0" cy="95959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59731C0-6542-47F8-8DBA-BA48720A5E4D}"/>
              </a:ext>
            </a:extLst>
          </p:cNvPr>
          <p:cNvSpPr txBox="1"/>
          <p:nvPr/>
        </p:nvSpPr>
        <p:spPr>
          <a:xfrm>
            <a:off x="5648253" y="4371171"/>
            <a:ext cx="1219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Syntactic </a:t>
            </a:r>
          </a:p>
          <a:p>
            <a:r>
              <a:rPr lang="en-US" sz="2000" dirty="0"/>
              <a:t>Join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C659DB0-936D-D30B-913D-706779B4573A}"/>
              </a:ext>
            </a:extLst>
          </p:cNvPr>
          <p:cNvCxnSpPr>
            <a:cxnSpLocks/>
          </p:cNvCxnSpPr>
          <p:nvPr/>
        </p:nvCxnSpPr>
        <p:spPr>
          <a:xfrm flipH="1">
            <a:off x="4993678" y="4725114"/>
            <a:ext cx="654575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501A59B-7565-F78F-412A-5A53201AA453}"/>
              </a:ext>
            </a:extLst>
          </p:cNvPr>
          <p:cNvCxnSpPr>
            <a:cxnSpLocks/>
          </p:cNvCxnSpPr>
          <p:nvPr/>
        </p:nvCxnSpPr>
        <p:spPr>
          <a:xfrm flipH="1">
            <a:off x="6835514" y="3950243"/>
            <a:ext cx="2537086" cy="57375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3B8A1CB-A4CC-569E-7AA5-224DE1362896}"/>
              </a:ext>
            </a:extLst>
          </p:cNvPr>
          <p:cNvCxnSpPr>
            <a:cxnSpLocks/>
            <a:endCxn id="32" idx="3"/>
          </p:cNvCxnSpPr>
          <p:nvPr/>
        </p:nvCxnSpPr>
        <p:spPr>
          <a:xfrm flipH="1" flipV="1">
            <a:off x="6867451" y="4725114"/>
            <a:ext cx="1075112" cy="77487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5620BED2-3EC9-C3FF-0EA4-78C348C70EEA}"/>
              </a:ext>
            </a:extLst>
          </p:cNvPr>
          <p:cNvSpPr/>
          <p:nvPr/>
        </p:nvSpPr>
        <p:spPr>
          <a:xfrm>
            <a:off x="199488" y="1529679"/>
            <a:ext cx="2913826" cy="266463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769E5D7-AA7E-14E3-10E0-6635F5AD31F1}"/>
              </a:ext>
            </a:extLst>
          </p:cNvPr>
          <p:cNvSpPr/>
          <p:nvPr/>
        </p:nvSpPr>
        <p:spPr>
          <a:xfrm>
            <a:off x="199488" y="1823592"/>
            <a:ext cx="2913826" cy="266463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E67CC6D-3340-A494-6607-CD4D7464D3A2}"/>
              </a:ext>
            </a:extLst>
          </p:cNvPr>
          <p:cNvSpPr/>
          <p:nvPr/>
        </p:nvSpPr>
        <p:spPr>
          <a:xfrm>
            <a:off x="192314" y="2143306"/>
            <a:ext cx="558801" cy="29031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FEE2812-ACFD-FAC8-0D4B-B1944A074F7D}"/>
              </a:ext>
            </a:extLst>
          </p:cNvPr>
          <p:cNvSpPr/>
          <p:nvPr/>
        </p:nvSpPr>
        <p:spPr>
          <a:xfrm>
            <a:off x="250881" y="2480963"/>
            <a:ext cx="3134575" cy="266463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540229C-581A-0271-B9CB-DDF6537F69D1}"/>
              </a:ext>
            </a:extLst>
          </p:cNvPr>
          <p:cNvSpPr/>
          <p:nvPr/>
        </p:nvSpPr>
        <p:spPr>
          <a:xfrm>
            <a:off x="250882" y="2774876"/>
            <a:ext cx="2862432" cy="266463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945C00C-4C58-5474-C542-A0CBB7AC76F1}"/>
              </a:ext>
            </a:extLst>
          </p:cNvPr>
          <p:cNvSpPr/>
          <p:nvPr/>
        </p:nvSpPr>
        <p:spPr>
          <a:xfrm>
            <a:off x="9624785" y="3598857"/>
            <a:ext cx="558801" cy="29031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E927F6C-13E8-786A-9E99-A0742110B277}"/>
              </a:ext>
            </a:extLst>
          </p:cNvPr>
          <p:cNvSpPr/>
          <p:nvPr/>
        </p:nvSpPr>
        <p:spPr>
          <a:xfrm>
            <a:off x="9624784" y="3972670"/>
            <a:ext cx="558801" cy="29031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D0F7FB1-6823-7EBF-8566-BCE8D32BBC31}"/>
              </a:ext>
            </a:extLst>
          </p:cNvPr>
          <p:cNvSpPr/>
          <p:nvPr/>
        </p:nvSpPr>
        <p:spPr>
          <a:xfrm>
            <a:off x="8167870" y="4885696"/>
            <a:ext cx="3632243" cy="255425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8233E52-2C10-A0EC-E6BF-57984337C3BD}"/>
              </a:ext>
            </a:extLst>
          </p:cNvPr>
          <p:cNvSpPr/>
          <p:nvPr/>
        </p:nvSpPr>
        <p:spPr>
          <a:xfrm>
            <a:off x="8167869" y="5267203"/>
            <a:ext cx="3632243" cy="255425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70B9A05-203E-FB6F-F5D1-696C3206C501}"/>
              </a:ext>
            </a:extLst>
          </p:cNvPr>
          <p:cNvSpPr/>
          <p:nvPr/>
        </p:nvSpPr>
        <p:spPr>
          <a:xfrm>
            <a:off x="8167869" y="5682802"/>
            <a:ext cx="3751988" cy="255425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44CE073-4E35-F640-E182-BAB4F6749A78}"/>
              </a:ext>
            </a:extLst>
          </p:cNvPr>
          <p:cNvSpPr/>
          <p:nvPr/>
        </p:nvSpPr>
        <p:spPr>
          <a:xfrm>
            <a:off x="8167869" y="6064309"/>
            <a:ext cx="3632243" cy="255425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5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6" grpId="0"/>
      <p:bldP spid="18" grpId="0"/>
      <p:bldP spid="19" grpId="0"/>
      <p:bldP spid="32" grpId="0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A28A5-4033-F4C4-A3D1-09836D836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66736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Grammar for parsing hierarchical tabular structure from PDF/Images</a:t>
            </a:r>
          </a:p>
        </p:txBody>
      </p:sp>
      <p:pic>
        <p:nvPicPr>
          <p:cNvPr id="5" name="Content Placeholder 4" descr="A close-up of a text&#10;&#10;Description automatically generated">
            <a:extLst>
              <a:ext uri="{FF2B5EF4-FFF2-40B4-BE49-F238E27FC236}">
                <a16:creationId xmlns:a16="http://schemas.microsoft.com/office/drawing/2014/main" id="{3CB9EDB4-5842-CF9F-95CA-9D1F1BA15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3174635"/>
          </a:xfr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96DF28-EC22-419C-338A-BB448AE73FDA}"/>
              </a:ext>
            </a:extLst>
          </p:cNvPr>
          <p:cNvGrpSpPr/>
          <p:nvPr/>
        </p:nvGrpSpPr>
        <p:grpSpPr>
          <a:xfrm>
            <a:off x="105521" y="5723804"/>
            <a:ext cx="11872957" cy="469083"/>
            <a:chOff x="105521" y="5723804"/>
            <a:chExt cx="11872957" cy="46908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58A3C45-D0A6-82D9-EE7F-FC0816F8B1D2}"/>
                </a:ext>
              </a:extLst>
            </p:cNvPr>
            <p:cNvSpPr txBox="1"/>
            <p:nvPr/>
          </p:nvSpPr>
          <p:spPr>
            <a:xfrm>
              <a:off x="105521" y="5729221"/>
              <a:ext cx="778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PDF</a:t>
              </a:r>
            </a:p>
          </p:txBody>
        </p:sp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A5A47560-956A-137C-CB54-83F8C3606E66}"/>
                </a:ext>
              </a:extLst>
            </p:cNvPr>
            <p:cNvSpPr/>
            <p:nvPr/>
          </p:nvSpPr>
          <p:spPr>
            <a:xfrm>
              <a:off x="818189" y="5842567"/>
              <a:ext cx="617762" cy="228600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FA16CBF-8C4F-2D00-724F-B693EA9BDCA9}"/>
                </a:ext>
              </a:extLst>
            </p:cNvPr>
            <p:cNvSpPr txBox="1"/>
            <p:nvPr/>
          </p:nvSpPr>
          <p:spPr>
            <a:xfrm>
              <a:off x="1342729" y="5726034"/>
              <a:ext cx="11977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Glyphs</a:t>
              </a:r>
            </a:p>
          </p:txBody>
        </p:sp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8577B3B9-C535-0604-7322-F4F5262BAB33}"/>
                </a:ext>
              </a:extLst>
            </p:cNvPr>
            <p:cNvSpPr/>
            <p:nvPr/>
          </p:nvSpPr>
          <p:spPr>
            <a:xfrm>
              <a:off x="2493307" y="5842569"/>
              <a:ext cx="728299" cy="228600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4FC681-107A-2E84-A98F-4B8572936E04}"/>
                </a:ext>
              </a:extLst>
            </p:cNvPr>
            <p:cNvSpPr txBox="1"/>
            <p:nvPr/>
          </p:nvSpPr>
          <p:spPr>
            <a:xfrm>
              <a:off x="3125511" y="5726034"/>
              <a:ext cx="11168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Words</a:t>
              </a:r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3B6A7DBC-F362-B793-E364-49E1840FE7D4}"/>
                </a:ext>
              </a:extLst>
            </p:cNvPr>
            <p:cNvSpPr/>
            <p:nvPr/>
          </p:nvSpPr>
          <p:spPr>
            <a:xfrm>
              <a:off x="4151243" y="5847755"/>
              <a:ext cx="983640" cy="223412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046454-77BD-E545-D626-86C8E4B737AF}"/>
                </a:ext>
              </a:extLst>
            </p:cNvPr>
            <p:cNvSpPr txBox="1"/>
            <p:nvPr/>
          </p:nvSpPr>
          <p:spPr>
            <a:xfrm>
              <a:off x="5106461" y="5723804"/>
              <a:ext cx="9836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Cells</a:t>
              </a: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ACB8FA96-6C4D-E36A-C82D-7FB7213DE81A}"/>
                </a:ext>
              </a:extLst>
            </p:cNvPr>
            <p:cNvSpPr/>
            <p:nvPr/>
          </p:nvSpPr>
          <p:spPr>
            <a:xfrm>
              <a:off x="5978989" y="5840336"/>
              <a:ext cx="834059" cy="228600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E53F40-EB31-D484-BCD9-6D38E01FB68B}"/>
                </a:ext>
              </a:extLst>
            </p:cNvPr>
            <p:cNvSpPr txBox="1"/>
            <p:nvPr/>
          </p:nvSpPr>
          <p:spPr>
            <a:xfrm>
              <a:off x="6818419" y="5731222"/>
              <a:ext cx="9836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Grids</a:t>
              </a:r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E4F873FD-CC01-66C0-BBD5-EDBD5371BAA9}"/>
                </a:ext>
              </a:extLst>
            </p:cNvPr>
            <p:cNvSpPr/>
            <p:nvPr/>
          </p:nvSpPr>
          <p:spPr>
            <a:xfrm>
              <a:off x="7740444" y="5840336"/>
              <a:ext cx="673450" cy="228598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4744CA7-1F71-8BE3-2BF8-D21E4CC7A65D}"/>
                </a:ext>
              </a:extLst>
            </p:cNvPr>
            <p:cNvSpPr txBox="1"/>
            <p:nvPr/>
          </p:nvSpPr>
          <p:spPr>
            <a:xfrm>
              <a:off x="8408323" y="5731222"/>
              <a:ext cx="11540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Tables</a:t>
              </a:r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0267541D-7CA6-FF1D-27F8-C29AD34601FA}"/>
                </a:ext>
              </a:extLst>
            </p:cNvPr>
            <p:cNvSpPr/>
            <p:nvPr/>
          </p:nvSpPr>
          <p:spPr>
            <a:xfrm>
              <a:off x="9549358" y="5850508"/>
              <a:ext cx="619323" cy="228598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DEAD07-987D-C449-CAEB-2C574DCBAE9D}"/>
                </a:ext>
              </a:extLst>
            </p:cNvPr>
            <p:cNvSpPr txBox="1"/>
            <p:nvPr/>
          </p:nvSpPr>
          <p:spPr>
            <a:xfrm>
              <a:off x="10159618" y="5723804"/>
              <a:ext cx="18188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Final output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539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F023EE-FB73-4941-AF0B-431B67312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937" y="674687"/>
            <a:ext cx="4467225" cy="1228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01FD16-337B-4771-AD5A-FAA0BAB61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212" y="2200275"/>
            <a:ext cx="4552950" cy="1228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764A58-03BC-4467-8F97-5E48645A7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174" y="3725863"/>
            <a:ext cx="4476750" cy="1143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6DFA24-7670-4820-981B-196E025DC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787" y="5165726"/>
            <a:ext cx="4495800" cy="1181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80EB03-5EA1-4D50-B14B-D28725397A0A}"/>
              </a:ext>
            </a:extLst>
          </p:cNvPr>
          <p:cNvSpPr txBox="1"/>
          <p:nvPr/>
        </p:nvSpPr>
        <p:spPr>
          <a:xfrm>
            <a:off x="6096000" y="1104383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PDF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C5C562-8F50-4994-9578-3C80153FA686}"/>
              </a:ext>
            </a:extLst>
          </p:cNvPr>
          <p:cNvSpPr txBox="1"/>
          <p:nvPr/>
        </p:nvSpPr>
        <p:spPr>
          <a:xfrm>
            <a:off x="6096000" y="2629971"/>
            <a:ext cx="55249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Glyph (characters with position information)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F74CC5-F7CC-46E3-A8F5-6929C6383436}"/>
              </a:ext>
            </a:extLst>
          </p:cNvPr>
          <p:cNvSpPr txBox="1"/>
          <p:nvPr/>
        </p:nvSpPr>
        <p:spPr>
          <a:xfrm>
            <a:off x="6096000" y="4112697"/>
            <a:ext cx="57838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Words (glyphs grouped in straightforward way)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06D2F9-ABE8-4D9F-A4F6-37A3DCF3C0A0}"/>
              </a:ext>
            </a:extLst>
          </p:cNvPr>
          <p:cNvSpPr txBox="1"/>
          <p:nvPr/>
        </p:nvSpPr>
        <p:spPr>
          <a:xfrm>
            <a:off x="6096000" y="5621960"/>
            <a:ext cx="57404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Text runs (words grouped into single-line runs)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BEC2F7EE-F2A9-4860-AE3B-7F60778BFCD1}"/>
              </a:ext>
            </a:extLst>
          </p:cNvPr>
          <p:cNvSpPr/>
          <p:nvPr/>
        </p:nvSpPr>
        <p:spPr>
          <a:xfrm>
            <a:off x="6233938" y="1600200"/>
            <a:ext cx="275877" cy="914400"/>
          </a:xfrm>
          <a:prstGeom prst="downArrow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6375122C-B21A-4BBD-AA72-4BB7B73B3FEC}"/>
              </a:ext>
            </a:extLst>
          </p:cNvPr>
          <p:cNvSpPr/>
          <p:nvPr/>
        </p:nvSpPr>
        <p:spPr>
          <a:xfrm>
            <a:off x="6233937" y="3085564"/>
            <a:ext cx="275877" cy="914400"/>
          </a:xfrm>
          <a:prstGeom prst="downArrow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93002930-A034-46B6-8F41-EC770672B3BA}"/>
              </a:ext>
            </a:extLst>
          </p:cNvPr>
          <p:cNvSpPr/>
          <p:nvPr/>
        </p:nvSpPr>
        <p:spPr>
          <a:xfrm>
            <a:off x="6233937" y="4536540"/>
            <a:ext cx="275877" cy="914400"/>
          </a:xfrm>
          <a:prstGeom prst="downArrow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9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CD45BF-B665-4F7F-8D19-905733E82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74" y="586858"/>
            <a:ext cx="4476750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6F14DB-C323-4B3E-8D77-BB434DCEE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87" y="2026721"/>
            <a:ext cx="4495800" cy="1181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A8C1EA-FE3F-4EAB-A1FC-742AF103291E}"/>
              </a:ext>
            </a:extLst>
          </p:cNvPr>
          <p:cNvSpPr txBox="1"/>
          <p:nvPr/>
        </p:nvSpPr>
        <p:spPr>
          <a:xfrm>
            <a:off x="5128591" y="897089"/>
            <a:ext cx="65001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Words (glyphs grouped in straightforward way)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7DDB3C-41BB-4BD2-81A7-F402B4BC015C}"/>
              </a:ext>
            </a:extLst>
          </p:cNvPr>
          <p:cNvSpPr txBox="1"/>
          <p:nvPr/>
        </p:nvSpPr>
        <p:spPr>
          <a:xfrm>
            <a:off x="5181600" y="2429946"/>
            <a:ext cx="57404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Text runs (words grouped into single-line runs)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C4A25927-3716-45DE-9407-F0308D682172}"/>
              </a:ext>
            </a:extLst>
          </p:cNvPr>
          <p:cNvSpPr/>
          <p:nvPr/>
        </p:nvSpPr>
        <p:spPr>
          <a:xfrm>
            <a:off x="5319537" y="1397535"/>
            <a:ext cx="275877" cy="914400"/>
          </a:xfrm>
          <a:prstGeom prst="downArrow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942991-7918-499B-99F3-C975AD33F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774" y="3404671"/>
            <a:ext cx="4467225" cy="1181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F6E999-9273-4AA2-8117-371F722CC1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774" y="4930258"/>
            <a:ext cx="4486275" cy="1228725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045A210D-D465-4A80-8164-5A584F9AE59E}"/>
              </a:ext>
            </a:extLst>
          </p:cNvPr>
          <p:cNvSpPr/>
          <p:nvPr/>
        </p:nvSpPr>
        <p:spPr>
          <a:xfrm>
            <a:off x="5319537" y="2944813"/>
            <a:ext cx="275877" cy="914400"/>
          </a:xfrm>
          <a:prstGeom prst="downArrow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FC19D1-6D71-4277-A044-AD7571AC1FC6}"/>
              </a:ext>
            </a:extLst>
          </p:cNvPr>
          <p:cNvSpPr txBox="1"/>
          <p:nvPr/>
        </p:nvSpPr>
        <p:spPr>
          <a:xfrm>
            <a:off x="5181600" y="3886200"/>
            <a:ext cx="50025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Cells (text runs grouped into table cells)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EFDCFD9D-490C-4D49-8C9D-73F946611C70}"/>
              </a:ext>
            </a:extLst>
          </p:cNvPr>
          <p:cNvSpPr/>
          <p:nvPr/>
        </p:nvSpPr>
        <p:spPr>
          <a:xfrm>
            <a:off x="5319536" y="4255532"/>
            <a:ext cx="275877" cy="914400"/>
          </a:xfrm>
          <a:prstGeom prst="downArrow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511EE2-A073-46B8-A819-123F57376A85}"/>
              </a:ext>
            </a:extLst>
          </p:cNvPr>
          <p:cNvSpPr txBox="1"/>
          <p:nvPr/>
        </p:nvSpPr>
        <p:spPr>
          <a:xfrm>
            <a:off x="5181600" y="5169932"/>
            <a:ext cx="55379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Alignments of cells are used to learn “Grids”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F9E2ED-D36C-4397-8EC1-22ECCB9ACF70}"/>
              </a:ext>
            </a:extLst>
          </p:cNvPr>
          <p:cNvGrpSpPr/>
          <p:nvPr/>
        </p:nvGrpSpPr>
        <p:grpSpPr>
          <a:xfrm>
            <a:off x="10922082" y="1120779"/>
            <a:ext cx="917515" cy="3196308"/>
            <a:chOff x="9686722" y="593208"/>
            <a:chExt cx="822734" cy="3205124"/>
          </a:xfrm>
        </p:grpSpPr>
        <p:sp>
          <p:nvSpPr>
            <p:cNvPr id="13" name="Arrow: Curved Left 12">
              <a:extLst>
                <a:ext uri="{FF2B5EF4-FFF2-40B4-BE49-F238E27FC236}">
                  <a16:creationId xmlns:a16="http://schemas.microsoft.com/office/drawing/2014/main" id="{664A1BA1-D088-4B27-9AA1-B9CEDF68BD14}"/>
                </a:ext>
              </a:extLst>
            </p:cNvPr>
            <p:cNvSpPr/>
            <p:nvPr/>
          </p:nvSpPr>
          <p:spPr>
            <a:xfrm>
              <a:off x="9686722" y="593208"/>
              <a:ext cx="822734" cy="3205124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3A32E6-A90E-47FF-AE15-8F1AB7D4E3C6}"/>
                </a:ext>
              </a:extLst>
            </p:cNvPr>
            <p:cNvSpPr txBox="1"/>
            <p:nvPr/>
          </p:nvSpPr>
          <p:spPr>
            <a:xfrm>
              <a:off x="9807711" y="1969312"/>
              <a:ext cx="701745" cy="452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accent1"/>
                  </a:solidFill>
                </a:rPr>
                <a:t>GNN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C06C0C-554E-BE82-EEDD-6615168B1827}"/>
              </a:ext>
            </a:extLst>
          </p:cNvPr>
          <p:cNvGrpSpPr/>
          <p:nvPr/>
        </p:nvGrpSpPr>
        <p:grpSpPr>
          <a:xfrm>
            <a:off x="5319536" y="5556490"/>
            <a:ext cx="5858673" cy="915807"/>
            <a:chOff x="609600" y="539434"/>
            <a:chExt cx="5308591" cy="91580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7ED41A5-A4FA-3663-608B-934814EBD60E}"/>
                </a:ext>
              </a:extLst>
            </p:cNvPr>
            <p:cNvSpPr txBox="1"/>
            <p:nvPr/>
          </p:nvSpPr>
          <p:spPr>
            <a:xfrm>
              <a:off x="1524000" y="685800"/>
              <a:ext cx="43941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i="1" dirty="0">
                  <a:solidFill>
                    <a:schemeClr val="accent1"/>
                  </a:solidFill>
                </a:rPr>
                <a:t>Augment with Semantic Segmentation labeling Words as not part of any Grid</a:t>
              </a:r>
            </a:p>
          </p:txBody>
        </p:sp>
        <p:sp>
          <p:nvSpPr>
            <p:cNvPr id="21" name="Star: 5 Points 20">
              <a:extLst>
                <a:ext uri="{FF2B5EF4-FFF2-40B4-BE49-F238E27FC236}">
                  <a16:creationId xmlns:a16="http://schemas.microsoft.com/office/drawing/2014/main" id="{358B30A8-5BCD-9F8B-681A-9EF9D2D00B2A}"/>
                </a:ext>
              </a:extLst>
            </p:cNvPr>
            <p:cNvSpPr/>
            <p:nvPr/>
          </p:nvSpPr>
          <p:spPr>
            <a:xfrm>
              <a:off x="609600" y="539434"/>
              <a:ext cx="914400" cy="900011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391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98AF49-9A59-4AE0-A207-1C7ADF396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39445"/>
            <a:ext cx="4817156" cy="51650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19AEFF-F977-4B19-A943-69C751D1E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244" y="1439445"/>
            <a:ext cx="4817156" cy="5087698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C42E0A8D-33B3-4EC2-A0E7-173BA96E0569}"/>
              </a:ext>
            </a:extLst>
          </p:cNvPr>
          <p:cNvSpPr/>
          <p:nvPr/>
        </p:nvSpPr>
        <p:spPr>
          <a:xfrm>
            <a:off x="5377069" y="470005"/>
            <a:ext cx="1828800" cy="354943"/>
          </a:xfrm>
          <a:prstGeom prst="rightArrow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DA7738-8823-44BB-82D0-653E7B7A8144}"/>
              </a:ext>
            </a:extLst>
          </p:cNvPr>
          <p:cNvSpPr txBox="1"/>
          <p:nvPr/>
        </p:nvSpPr>
        <p:spPr>
          <a:xfrm>
            <a:off x="808383" y="316468"/>
            <a:ext cx="4525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Grids </a:t>
            </a:r>
          </a:p>
          <a:p>
            <a:pPr algn="ctr"/>
            <a:r>
              <a:rPr lang="en-US" sz="2200" dirty="0"/>
              <a:t>(based on alignments of cells)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58F1EA-D9D3-47C8-B126-6277C13F2C9B}"/>
              </a:ext>
            </a:extLst>
          </p:cNvPr>
          <p:cNvSpPr txBox="1"/>
          <p:nvPr/>
        </p:nvSpPr>
        <p:spPr>
          <a:xfrm>
            <a:off x="7248939" y="316468"/>
            <a:ext cx="4181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Tables </a:t>
            </a:r>
          </a:p>
          <a:p>
            <a:pPr algn="ctr"/>
            <a:r>
              <a:rPr lang="en-US" sz="2200" dirty="0"/>
              <a:t>(merge overlapping grids)</a:t>
            </a:r>
          </a:p>
        </p:txBody>
      </p:sp>
    </p:spTree>
    <p:extLst>
      <p:ext uri="{BB962C8B-B14F-4D97-AF65-F5344CB8AC3E}">
        <p14:creationId xmlns:p14="http://schemas.microsoft.com/office/powerpoint/2010/main" val="238073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4301E2-6193-4ECD-860A-40FE30862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109" y="1770302"/>
            <a:ext cx="5198604" cy="4343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A18BF2-A520-4240-96B2-16BF3C0AC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398153"/>
            <a:ext cx="4817156" cy="5087698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9779CB48-4500-4082-B996-6B8CC6E6E805}"/>
              </a:ext>
            </a:extLst>
          </p:cNvPr>
          <p:cNvSpPr/>
          <p:nvPr/>
        </p:nvSpPr>
        <p:spPr>
          <a:xfrm>
            <a:off x="4989443" y="330857"/>
            <a:ext cx="1828800" cy="354943"/>
          </a:xfrm>
          <a:prstGeom prst="rightArrow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07195A-FF1C-4E98-97F4-345B55EBE270}"/>
              </a:ext>
            </a:extLst>
          </p:cNvPr>
          <p:cNvSpPr txBox="1"/>
          <p:nvPr/>
        </p:nvSpPr>
        <p:spPr>
          <a:xfrm>
            <a:off x="2862479" y="254913"/>
            <a:ext cx="365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FAC4D3-64F7-49A6-961C-3FD8661B55B1}"/>
              </a:ext>
            </a:extLst>
          </p:cNvPr>
          <p:cNvSpPr txBox="1"/>
          <p:nvPr/>
        </p:nvSpPr>
        <p:spPr>
          <a:xfrm>
            <a:off x="7467600" y="190572"/>
            <a:ext cx="4108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Final output: </a:t>
            </a:r>
            <a:r>
              <a:rPr lang="en-US" sz="2200" dirty="0" err="1"/>
              <a:t>rectangularization</a:t>
            </a:r>
            <a:r>
              <a:rPr lang="en-US" sz="2200" dirty="0"/>
              <a:t> of cells within table bounds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78F6D71-CAD9-4832-94E7-71060B71C837}"/>
              </a:ext>
            </a:extLst>
          </p:cNvPr>
          <p:cNvGrpSpPr/>
          <p:nvPr/>
        </p:nvGrpSpPr>
        <p:grpSpPr>
          <a:xfrm>
            <a:off x="112645" y="372149"/>
            <a:ext cx="5552658" cy="1083092"/>
            <a:chOff x="377944" y="372149"/>
            <a:chExt cx="5108455" cy="108309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8F5012-3E41-4D59-B197-3F847ACD41EA}"/>
                </a:ext>
              </a:extLst>
            </p:cNvPr>
            <p:cNvSpPr txBox="1"/>
            <p:nvPr/>
          </p:nvSpPr>
          <p:spPr>
            <a:xfrm>
              <a:off x="1054607" y="685800"/>
              <a:ext cx="44317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i="1" dirty="0">
                  <a:solidFill>
                    <a:schemeClr val="accent1"/>
                  </a:solidFill>
                </a:rPr>
                <a:t>RCNN generated table boundaries used as filter to reduce false positives.</a:t>
              </a:r>
            </a:p>
          </p:txBody>
        </p:sp>
        <p:sp>
          <p:nvSpPr>
            <p:cNvPr id="9" name="Star: 5 Points 8">
              <a:extLst>
                <a:ext uri="{FF2B5EF4-FFF2-40B4-BE49-F238E27FC236}">
                  <a16:creationId xmlns:a16="http://schemas.microsoft.com/office/drawing/2014/main" id="{8FB9530B-CA89-4050-853D-8D4A74B5D787}"/>
                </a:ext>
              </a:extLst>
            </p:cNvPr>
            <p:cNvSpPr/>
            <p:nvPr/>
          </p:nvSpPr>
          <p:spPr>
            <a:xfrm>
              <a:off x="377944" y="372149"/>
              <a:ext cx="914400" cy="900011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848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E4358-BD7F-EC96-616A-2CCFC41ED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7453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Why do we need to augment with Deep Learning (DL)?</a:t>
            </a:r>
          </a:p>
        </p:txBody>
      </p:sp>
      <p:pic>
        <p:nvPicPr>
          <p:cNvPr id="5" name="Content Placeholder 4" descr="A close-up of a list of countries/regions&#10;&#10;Description automatically generated">
            <a:extLst>
              <a:ext uri="{FF2B5EF4-FFF2-40B4-BE49-F238E27FC236}">
                <a16:creationId xmlns:a16="http://schemas.microsoft.com/office/drawing/2014/main" id="{4BC7FED8-04A5-B429-39FB-4B2DEC283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48" y="1812039"/>
            <a:ext cx="8817104" cy="309398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90FF1F-45BD-4911-94FF-2709F4872F06}"/>
              </a:ext>
            </a:extLst>
          </p:cNvPr>
          <p:cNvSpPr txBox="1"/>
          <p:nvPr/>
        </p:nvSpPr>
        <p:spPr>
          <a:xfrm>
            <a:off x="2058657" y="5449956"/>
            <a:ext cx="8445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Side-by-side tables: Identified by DL but missed by Symbolic</a:t>
            </a:r>
          </a:p>
        </p:txBody>
      </p:sp>
    </p:spTree>
    <p:extLst>
      <p:ext uri="{BB962C8B-B14F-4D97-AF65-F5344CB8AC3E}">
        <p14:creationId xmlns:p14="http://schemas.microsoft.com/office/powerpoint/2010/main" val="1096392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710A1-8D19-BEFC-F5F0-35A02A2E4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CB824-4B50-6A01-FAC7-9F0A0813B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277145"/>
          </a:xfrm>
        </p:spPr>
        <p:txBody>
          <a:bodyPr/>
          <a:lstStyle/>
          <a:p>
            <a:pPr algn="ctr"/>
            <a:r>
              <a:rPr lang="en-US" b="1" dirty="0"/>
              <a:t>Why can’t we just use DL?</a:t>
            </a:r>
          </a:p>
        </p:txBody>
      </p:sp>
      <p:pic>
        <p:nvPicPr>
          <p:cNvPr id="5" name="Content Placeholder 4" descr="A close-up of a chart&#10;&#10;Description automatically generated">
            <a:extLst>
              <a:ext uri="{FF2B5EF4-FFF2-40B4-BE49-F238E27FC236}">
                <a16:creationId xmlns:a16="http://schemas.microsoft.com/office/drawing/2014/main" id="{AAB96805-D43D-5FFD-C848-04FA20AC4C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841" y="1390197"/>
            <a:ext cx="8748318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3DD5FA-D43F-8B1F-0761-905FC930F402}"/>
              </a:ext>
            </a:extLst>
          </p:cNvPr>
          <p:cNvSpPr txBox="1"/>
          <p:nvPr/>
        </p:nvSpPr>
        <p:spPr>
          <a:xfrm>
            <a:off x="716721" y="5836332"/>
            <a:ext cx="10985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Red boundary has higher confidence than blue boundary (as it is closer to the ground truth of green boundary)---this leaves out the last row!</a:t>
            </a:r>
          </a:p>
        </p:txBody>
      </p:sp>
    </p:spTree>
    <p:extLst>
      <p:ext uri="{BB962C8B-B14F-4D97-AF65-F5344CB8AC3E}">
        <p14:creationId xmlns:p14="http://schemas.microsoft.com/office/powerpoint/2010/main" val="617073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CA01B591-2C5B-91A5-4FD4-E09017A43669}"/>
              </a:ext>
            </a:extLst>
          </p:cNvPr>
          <p:cNvGrpSpPr/>
          <p:nvPr/>
        </p:nvGrpSpPr>
        <p:grpSpPr>
          <a:xfrm>
            <a:off x="625565" y="1883705"/>
            <a:ext cx="10940869" cy="3090590"/>
            <a:chOff x="430199" y="238665"/>
            <a:chExt cx="10940869" cy="309059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190852D-3C29-446C-92D2-0F602B95D165}"/>
                </a:ext>
              </a:extLst>
            </p:cNvPr>
            <p:cNvSpPr txBox="1"/>
            <p:nvPr/>
          </p:nvSpPr>
          <p:spPr>
            <a:xfrm>
              <a:off x="430199" y="241852"/>
              <a:ext cx="778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PDF</a:t>
              </a:r>
            </a:p>
          </p:txBody>
        </p:sp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4A9D71C2-1478-4270-884A-24AA117BD0D6}"/>
                </a:ext>
              </a:extLst>
            </p:cNvPr>
            <p:cNvSpPr/>
            <p:nvPr/>
          </p:nvSpPr>
          <p:spPr>
            <a:xfrm>
              <a:off x="1142867" y="355198"/>
              <a:ext cx="617762" cy="228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D8D2225-AF86-4ED1-905F-5C34AF97E9A0}"/>
                </a:ext>
              </a:extLst>
            </p:cNvPr>
            <p:cNvSpPr txBox="1"/>
            <p:nvPr/>
          </p:nvSpPr>
          <p:spPr>
            <a:xfrm>
              <a:off x="1704697" y="238665"/>
              <a:ext cx="11661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Glyphs</a:t>
              </a:r>
            </a:p>
          </p:txBody>
        </p:sp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89AAFBF3-9AE8-4797-B86B-7AABAD4F0EED}"/>
                </a:ext>
              </a:extLst>
            </p:cNvPr>
            <p:cNvSpPr/>
            <p:nvPr/>
          </p:nvSpPr>
          <p:spPr>
            <a:xfrm>
              <a:off x="2817985" y="355200"/>
              <a:ext cx="728299" cy="228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59F470-F3CA-4268-8FBB-40FA41E6B673}"/>
                </a:ext>
              </a:extLst>
            </p:cNvPr>
            <p:cNvSpPr txBox="1"/>
            <p:nvPr/>
          </p:nvSpPr>
          <p:spPr>
            <a:xfrm>
              <a:off x="3486813" y="238667"/>
              <a:ext cx="10338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Words</a:t>
              </a:r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0BF7B839-AAAC-49F7-ADF4-6A11EC41DDDC}"/>
                </a:ext>
              </a:extLst>
            </p:cNvPr>
            <p:cNvSpPr/>
            <p:nvPr/>
          </p:nvSpPr>
          <p:spPr>
            <a:xfrm>
              <a:off x="4475921" y="360386"/>
              <a:ext cx="1372340" cy="228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EACAA4-F951-4CCF-BCE2-8D9D4B7E9910}"/>
                </a:ext>
              </a:extLst>
            </p:cNvPr>
            <p:cNvSpPr txBox="1"/>
            <p:nvPr/>
          </p:nvSpPr>
          <p:spPr>
            <a:xfrm>
              <a:off x="5739827" y="238667"/>
              <a:ext cx="9483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Cells</a:t>
              </a:r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0A023B10-B9DC-4C86-BAEB-06911F0D1F6F}"/>
                </a:ext>
              </a:extLst>
            </p:cNvPr>
            <p:cNvSpPr/>
            <p:nvPr/>
          </p:nvSpPr>
          <p:spPr>
            <a:xfrm>
              <a:off x="6620461" y="355200"/>
              <a:ext cx="834059" cy="228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55CF3E-E5A4-4040-A0AD-4676EC71E308}"/>
                </a:ext>
              </a:extLst>
            </p:cNvPr>
            <p:cNvSpPr txBox="1"/>
            <p:nvPr/>
          </p:nvSpPr>
          <p:spPr>
            <a:xfrm>
              <a:off x="7420887" y="238668"/>
              <a:ext cx="9248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Grids</a:t>
              </a: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F6C843F6-E96A-471C-9376-5FF220267B12}"/>
                </a:ext>
              </a:extLst>
            </p:cNvPr>
            <p:cNvSpPr/>
            <p:nvPr/>
          </p:nvSpPr>
          <p:spPr>
            <a:xfrm>
              <a:off x="8274992" y="355200"/>
              <a:ext cx="368410" cy="228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D60170-AB06-4131-87D3-1412178C55DD}"/>
                </a:ext>
              </a:extLst>
            </p:cNvPr>
            <p:cNvSpPr txBox="1"/>
            <p:nvPr/>
          </p:nvSpPr>
          <p:spPr>
            <a:xfrm>
              <a:off x="8569353" y="238668"/>
              <a:ext cx="10952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Tables</a:t>
              </a:r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BF5D772F-A638-4FE4-9368-4881345D3C51}"/>
                </a:ext>
              </a:extLst>
            </p:cNvPr>
            <p:cNvSpPr/>
            <p:nvPr/>
          </p:nvSpPr>
          <p:spPr>
            <a:xfrm>
              <a:off x="9593911" y="355200"/>
              <a:ext cx="368410" cy="228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49C87C8-C1CF-45E9-ADE4-B90964E6139E}"/>
                </a:ext>
              </a:extLst>
            </p:cNvPr>
            <p:cNvSpPr txBox="1"/>
            <p:nvPr/>
          </p:nvSpPr>
          <p:spPr>
            <a:xfrm>
              <a:off x="9674794" y="238665"/>
              <a:ext cx="16962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Final output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192404F-FCBD-4C2F-AAC0-F720356F2BA5}"/>
                </a:ext>
              </a:extLst>
            </p:cNvPr>
            <p:cNvGrpSpPr/>
            <p:nvPr/>
          </p:nvGrpSpPr>
          <p:grpSpPr>
            <a:xfrm>
              <a:off x="819566" y="700333"/>
              <a:ext cx="8297426" cy="2628922"/>
              <a:chOff x="839445" y="687081"/>
              <a:chExt cx="8297426" cy="2628922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A396125-338C-4248-B473-CC1B338B7B3B}"/>
                  </a:ext>
                </a:extLst>
              </p:cNvPr>
              <p:cNvSpPr txBox="1"/>
              <p:nvPr/>
            </p:nvSpPr>
            <p:spPr>
              <a:xfrm>
                <a:off x="4791345" y="2823560"/>
                <a:ext cx="2226490" cy="492443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/>
                  <a:t>Faster-RCNN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2A2EC7F8-B4C3-493C-89AE-40440B669006}"/>
                  </a:ext>
                </a:extLst>
              </p:cNvPr>
              <p:cNvCxnSpPr>
                <a:cxnSpLocks/>
                <a:stCxn id="3" idx="2"/>
                <a:endCxn id="17" idx="1"/>
              </p:cNvCxnSpPr>
              <p:nvPr/>
            </p:nvCxnSpPr>
            <p:spPr>
              <a:xfrm>
                <a:off x="839445" y="690265"/>
                <a:ext cx="3951900" cy="2379517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84A9AF73-3D2C-4971-A29C-102BF0FB4532}"/>
                  </a:ext>
                </a:extLst>
              </p:cNvPr>
              <p:cNvCxnSpPr>
                <a:cxnSpLocks/>
                <a:stCxn id="17" idx="3"/>
                <a:endCxn id="13" idx="2"/>
              </p:cNvCxnSpPr>
              <p:nvPr/>
            </p:nvCxnSpPr>
            <p:spPr>
              <a:xfrm flipV="1">
                <a:off x="7017835" y="687081"/>
                <a:ext cx="2119036" cy="2382701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BDED1F18-1D82-430F-AFE2-0446E77A9567}"/>
                </a:ext>
              </a:extLst>
            </p:cNvPr>
            <p:cNvGrpSpPr/>
            <p:nvPr/>
          </p:nvGrpSpPr>
          <p:grpSpPr>
            <a:xfrm>
              <a:off x="819566" y="700332"/>
              <a:ext cx="5394424" cy="914496"/>
              <a:chOff x="839445" y="687080"/>
              <a:chExt cx="5394424" cy="914496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493F21D-9B99-4641-AD6C-BBAB33C838D4}"/>
                  </a:ext>
                </a:extLst>
              </p:cNvPr>
              <p:cNvSpPr txBox="1"/>
              <p:nvPr/>
            </p:nvSpPr>
            <p:spPr>
              <a:xfrm>
                <a:off x="4791345" y="1109133"/>
                <a:ext cx="1010313" cy="492443"/>
              </a:xfrm>
              <a:prstGeom prst="rect">
                <a:avLst/>
              </a:prstGeom>
              <a:noFill/>
              <a:ln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/>
                  <a:t>GNN</a:t>
                </a:r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E8F82B6D-5C96-46EC-B204-723CE94038E0}"/>
                  </a:ext>
                </a:extLst>
              </p:cNvPr>
              <p:cNvCxnSpPr>
                <a:cxnSpLocks/>
                <a:stCxn id="7" idx="2"/>
                <a:endCxn id="29" idx="1"/>
              </p:cNvCxnSpPr>
              <p:nvPr/>
            </p:nvCxnSpPr>
            <p:spPr>
              <a:xfrm>
                <a:off x="4023594" y="687080"/>
                <a:ext cx="767751" cy="668275"/>
              </a:xfrm>
              <a:prstGeom prst="straightConnector1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E8566A33-4116-4628-BB8D-D456D1AE2C22}"/>
                  </a:ext>
                </a:extLst>
              </p:cNvPr>
              <p:cNvCxnSpPr>
                <a:cxnSpLocks/>
                <a:stCxn id="29" idx="3"/>
                <a:endCxn id="9" idx="2"/>
              </p:cNvCxnSpPr>
              <p:nvPr/>
            </p:nvCxnSpPr>
            <p:spPr>
              <a:xfrm flipV="1">
                <a:off x="5801658" y="687080"/>
                <a:ext cx="432211" cy="668275"/>
              </a:xfrm>
              <a:prstGeom prst="straightConnector1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tailEnd type="arrow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619B49D3-E3C3-4BCA-9F33-AE34C098A123}"/>
                  </a:ext>
                </a:extLst>
              </p:cNvPr>
              <p:cNvCxnSpPr>
                <a:cxnSpLocks/>
                <a:stCxn id="3" idx="2"/>
                <a:endCxn id="29" idx="1"/>
              </p:cNvCxnSpPr>
              <p:nvPr/>
            </p:nvCxnSpPr>
            <p:spPr>
              <a:xfrm>
                <a:off x="839445" y="690265"/>
                <a:ext cx="3951900" cy="665090"/>
              </a:xfrm>
              <a:prstGeom prst="straightConnector1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tailEnd type="arrow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AF7AFCB1-D2C9-478A-92B5-BD68F90B3338}"/>
                </a:ext>
              </a:extLst>
            </p:cNvPr>
            <p:cNvGrpSpPr/>
            <p:nvPr/>
          </p:nvGrpSpPr>
          <p:grpSpPr>
            <a:xfrm>
              <a:off x="819566" y="700332"/>
              <a:ext cx="7063733" cy="1956677"/>
              <a:chOff x="839445" y="687080"/>
              <a:chExt cx="7063733" cy="1956677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67A185C-4587-4DDB-8665-A84BE9745DC5}"/>
                  </a:ext>
                </a:extLst>
              </p:cNvPr>
              <p:cNvSpPr txBox="1"/>
              <p:nvPr/>
            </p:nvSpPr>
            <p:spPr>
              <a:xfrm>
                <a:off x="4756372" y="1751205"/>
                <a:ext cx="2226491" cy="892552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/>
                  <a:t>Semantic</a:t>
                </a:r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sz="2600" dirty="0"/>
                  <a:t>Segmentation</a:t>
                </a:r>
              </a:p>
            </p:txBody>
          </p: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579CD552-7119-4DEE-BBD0-BF99C7D4A0BC}"/>
                  </a:ext>
                </a:extLst>
              </p:cNvPr>
              <p:cNvCxnSpPr>
                <a:cxnSpLocks/>
                <a:stCxn id="3" idx="2"/>
                <a:endCxn id="40" idx="1"/>
              </p:cNvCxnSpPr>
              <p:nvPr/>
            </p:nvCxnSpPr>
            <p:spPr>
              <a:xfrm>
                <a:off x="839445" y="690265"/>
                <a:ext cx="3916927" cy="1507216"/>
              </a:xfrm>
              <a:prstGeom prst="straightConnector1">
                <a:avLst/>
              </a:prstGeom>
              <a:ln>
                <a:solidFill>
                  <a:schemeClr val="accent6"/>
                </a:solidFill>
                <a:tailEnd type="arrow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4B3B4EF6-C8FE-4FA1-9EE0-E33A93FEB11D}"/>
                  </a:ext>
                </a:extLst>
              </p:cNvPr>
              <p:cNvCxnSpPr>
                <a:cxnSpLocks/>
                <a:stCxn id="7" idx="2"/>
                <a:endCxn id="40" idx="1"/>
              </p:cNvCxnSpPr>
              <p:nvPr/>
            </p:nvCxnSpPr>
            <p:spPr>
              <a:xfrm>
                <a:off x="4023594" y="687080"/>
                <a:ext cx="732778" cy="1510401"/>
              </a:xfrm>
              <a:prstGeom prst="straightConnector1">
                <a:avLst/>
              </a:prstGeom>
              <a:ln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75A44CC6-8333-420B-B472-2B4AF874937A}"/>
                  </a:ext>
                </a:extLst>
              </p:cNvPr>
              <p:cNvCxnSpPr>
                <a:cxnSpLocks/>
                <a:stCxn id="40" idx="3"/>
                <a:endCxn id="11" idx="2"/>
              </p:cNvCxnSpPr>
              <p:nvPr/>
            </p:nvCxnSpPr>
            <p:spPr>
              <a:xfrm flipV="1">
                <a:off x="6982863" y="687081"/>
                <a:ext cx="920315" cy="1510400"/>
              </a:xfrm>
              <a:prstGeom prst="straightConnector1">
                <a:avLst/>
              </a:prstGeom>
              <a:ln>
                <a:solidFill>
                  <a:schemeClr val="accent6"/>
                </a:solidFill>
                <a:tailEnd type="arrow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15361ECE-3908-88ED-A1D3-89F2D8C33772}"/>
              </a:ext>
            </a:extLst>
          </p:cNvPr>
          <p:cNvSpPr txBox="1"/>
          <p:nvPr/>
        </p:nvSpPr>
        <p:spPr>
          <a:xfrm>
            <a:off x="0" y="6457890"/>
            <a:ext cx="12192000" cy="400110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dirty="0"/>
              <a:t>[ICPR 2020: </a:t>
            </a:r>
            <a:r>
              <a:rPr lang="en-US" i="1" dirty="0"/>
              <a:t>An Integrated Approach of Deep Learning and Symbolic Analysis for Digital PDF Table Extraction</a:t>
            </a:r>
            <a:r>
              <a:rPr lang="en-US" dirty="0"/>
              <a:t>] </a:t>
            </a: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5136A56B-30A9-B608-A35F-5DBE850D690A}"/>
              </a:ext>
            </a:extLst>
          </p:cNvPr>
          <p:cNvSpPr txBox="1">
            <a:spLocks/>
          </p:cNvSpPr>
          <p:nvPr/>
        </p:nvSpPr>
        <p:spPr>
          <a:xfrm>
            <a:off x="0" y="106016"/>
            <a:ext cx="12192000" cy="9070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Neuro-symbolic Table Synthesis Workflow</a:t>
            </a:r>
          </a:p>
        </p:txBody>
      </p:sp>
    </p:spTree>
    <p:extLst>
      <p:ext uri="{BB962C8B-B14F-4D97-AF65-F5344CB8AC3E}">
        <p14:creationId xmlns:p14="http://schemas.microsoft.com/office/powerpoint/2010/main" val="3672083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9AEFB-0019-65F9-45FF-0A5D7FD6B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F0534-F0CF-5CAB-8495-C0E0DFA3E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7084"/>
          </a:xfrm>
        </p:spPr>
        <p:txBody>
          <a:bodyPr/>
          <a:lstStyle/>
          <a:p>
            <a:pPr algn="ctr"/>
            <a:r>
              <a:rPr lang="en-US" b="1" dirty="0"/>
              <a:t>Neuro-symbolic Table Synthesis Workflow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39D1ED-643A-CA9F-D50D-A4BDBB6FC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0" y="2029684"/>
            <a:ext cx="12087120" cy="330560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F3D44C-1098-9D0A-7AAF-DF82B1CEAE70}"/>
              </a:ext>
            </a:extLst>
          </p:cNvPr>
          <p:cNvSpPr txBox="1"/>
          <p:nvPr/>
        </p:nvSpPr>
        <p:spPr>
          <a:xfrm>
            <a:off x="0" y="6457890"/>
            <a:ext cx="12192000" cy="400110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dirty="0"/>
              <a:t>[ICPR 2020: </a:t>
            </a:r>
            <a:r>
              <a:rPr lang="en-US" i="1" dirty="0"/>
              <a:t>An Integrated Approach of Deep Learning and Symbolic Analysis for Digital PDF Table Extraction</a:t>
            </a:r>
            <a:r>
              <a:rPr lang="en-US" dirty="0"/>
              <a:t>] </a:t>
            </a:r>
          </a:p>
        </p:txBody>
      </p:sp>
    </p:spTree>
    <p:extLst>
      <p:ext uri="{BB962C8B-B14F-4D97-AF65-F5344CB8AC3E}">
        <p14:creationId xmlns:p14="http://schemas.microsoft.com/office/powerpoint/2010/main" val="2283373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80E4B-BE4C-FDFA-6E3D-7AE38907E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333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AI-Assisted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1B574-DD9C-F076-933C-803C449BD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0868" y="1622244"/>
            <a:ext cx="5232264" cy="3578468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Forms of intent expression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dirty="0"/>
              <a:t>Logical Specifications</a:t>
            </a:r>
          </a:p>
          <a:p>
            <a:r>
              <a:rPr lang="en-US" dirty="0"/>
              <a:t>Input-Output Examples</a:t>
            </a:r>
          </a:p>
          <a:p>
            <a:r>
              <a:rPr lang="en-US" dirty="0"/>
              <a:t>Static or Temporal Context</a:t>
            </a:r>
          </a:p>
          <a:p>
            <a:r>
              <a:rPr lang="en-US" dirty="0"/>
              <a:t>Broken Programs</a:t>
            </a:r>
          </a:p>
          <a:p>
            <a:r>
              <a:rPr lang="en-US" dirty="0"/>
              <a:t>Natural Language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D64408-2459-A683-2FB6-7CBC41FA724B}"/>
              </a:ext>
            </a:extLst>
          </p:cNvPr>
          <p:cNvCxnSpPr>
            <a:cxnSpLocks/>
          </p:cNvCxnSpPr>
          <p:nvPr/>
        </p:nvCxnSpPr>
        <p:spPr>
          <a:xfrm>
            <a:off x="3793245" y="2716405"/>
            <a:ext cx="43404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D870301-AA3A-BB6A-79BA-FBCD0D336AB5}"/>
              </a:ext>
            </a:extLst>
          </p:cNvPr>
          <p:cNvSpPr txBox="1"/>
          <p:nvPr/>
        </p:nvSpPr>
        <p:spPr>
          <a:xfrm>
            <a:off x="-73686" y="1622244"/>
            <a:ext cx="3754554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Lectures organized by</a:t>
            </a:r>
          </a:p>
          <a:p>
            <a:endParaRPr lang="en-US" sz="2800" dirty="0"/>
          </a:p>
          <a:p>
            <a:endParaRPr lang="en-US" sz="2800" dirty="0"/>
          </a:p>
          <a:p>
            <a:pPr algn="r"/>
            <a:r>
              <a:rPr lang="en-US" sz="2800" dirty="0"/>
              <a:t>Lecture 1: </a:t>
            </a:r>
          </a:p>
          <a:p>
            <a:pPr algn="r"/>
            <a:r>
              <a:rPr lang="en-US" sz="600" dirty="0"/>
              <a:t>   </a:t>
            </a:r>
          </a:p>
          <a:p>
            <a:pPr algn="r"/>
            <a:r>
              <a:rPr lang="en-US" sz="2800" dirty="0"/>
              <a:t>Lecture 2: </a:t>
            </a:r>
          </a:p>
          <a:p>
            <a:pPr algn="r"/>
            <a:r>
              <a:rPr lang="en-US" sz="600" dirty="0"/>
              <a:t>     </a:t>
            </a:r>
          </a:p>
          <a:p>
            <a:pPr algn="r"/>
            <a:r>
              <a:rPr lang="en-US" sz="2800" dirty="0"/>
              <a:t>Lecture 3: </a:t>
            </a:r>
          </a:p>
          <a:p>
            <a:pPr algn="r"/>
            <a:r>
              <a:rPr lang="en-US" sz="600" dirty="0"/>
              <a:t>   </a:t>
            </a:r>
          </a:p>
          <a:p>
            <a:pPr algn="r"/>
            <a:r>
              <a:rPr lang="en-US" sz="2800" dirty="0"/>
              <a:t>Lecture 4: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CDA658-F336-D011-52EE-76EA0EFBBF4B}"/>
              </a:ext>
            </a:extLst>
          </p:cNvPr>
          <p:cNvSpPr txBox="1">
            <a:spLocks/>
          </p:cNvSpPr>
          <p:nvPr/>
        </p:nvSpPr>
        <p:spPr>
          <a:xfrm>
            <a:off x="9092037" y="3263855"/>
            <a:ext cx="3053582" cy="815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B050"/>
                </a:solidFill>
              </a:rPr>
              <a:t>Predictive </a:t>
            </a:r>
            <a:br>
              <a:rPr lang="en-US" sz="2800" b="1" dirty="0">
                <a:solidFill>
                  <a:srgbClr val="00B050"/>
                </a:solidFill>
              </a:rPr>
            </a:br>
            <a:r>
              <a:rPr lang="en-US" sz="2800" b="1" dirty="0">
                <a:solidFill>
                  <a:srgbClr val="00B050"/>
                </a:solidFill>
              </a:rPr>
              <a:t>Program Synthesis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D813D8-B4D4-42D5-580A-AA785CF11E3D}"/>
              </a:ext>
            </a:extLst>
          </p:cNvPr>
          <p:cNvSpPr txBox="1"/>
          <p:nvPr/>
        </p:nvSpPr>
        <p:spPr>
          <a:xfrm>
            <a:off x="1815551" y="3452191"/>
            <a:ext cx="7276486" cy="47905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6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C2F2E-C787-DD9C-B98E-1CAC4789B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888B17-62F6-E0B7-08D2-BE5CE1F766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3" b="1"/>
          <a:stretch/>
        </p:blipFill>
        <p:spPr>
          <a:xfrm>
            <a:off x="105459" y="97017"/>
            <a:ext cx="6893432" cy="28851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2ED0FF1-E645-D507-ECAB-1784DC6CF447}"/>
              </a:ext>
            </a:extLst>
          </p:cNvPr>
          <p:cNvSpPr/>
          <p:nvPr/>
        </p:nvSpPr>
        <p:spPr>
          <a:xfrm>
            <a:off x="968830" y="4403662"/>
            <a:ext cx="1567541" cy="555172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Beam Search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D0A694D-A250-80EC-E97A-20709E6A4B98}"/>
              </a:ext>
            </a:extLst>
          </p:cNvPr>
          <p:cNvSpPr/>
          <p:nvPr/>
        </p:nvSpPr>
        <p:spPr>
          <a:xfrm>
            <a:off x="3109292" y="4681248"/>
            <a:ext cx="885766" cy="392277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LLM</a:t>
            </a:r>
          </a:p>
        </p:txBody>
      </p:sp>
      <p:pic>
        <p:nvPicPr>
          <p:cNvPr id="20" name="Picture 19" descr="A close-up of a text&#10;&#10;Description automatically generated">
            <a:extLst>
              <a:ext uri="{FF2B5EF4-FFF2-40B4-BE49-F238E27FC236}">
                <a16:creationId xmlns:a16="http://schemas.microsoft.com/office/drawing/2014/main" id="{348D5F96-0DEF-87D9-D5F0-0693188AD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5"/>
          <a:stretch/>
        </p:blipFill>
        <p:spPr>
          <a:xfrm>
            <a:off x="105459" y="4003811"/>
            <a:ext cx="9350550" cy="233172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6856AC7-15DF-B801-CB3B-58983A720063}"/>
              </a:ext>
            </a:extLst>
          </p:cNvPr>
          <p:cNvSpPr txBox="1"/>
          <p:nvPr/>
        </p:nvSpPr>
        <p:spPr>
          <a:xfrm>
            <a:off x="9456009" y="4985005"/>
            <a:ext cx="2068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Clipboard Text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52EF910-8EE1-21F5-69B0-A3408489B096}"/>
              </a:ext>
            </a:extLst>
          </p:cNvPr>
          <p:cNvSpPr txBox="1"/>
          <p:nvPr/>
        </p:nvSpPr>
        <p:spPr>
          <a:xfrm>
            <a:off x="968830" y="3344228"/>
            <a:ext cx="1182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Copy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C99C8F7-7710-33D5-E89B-7DC6B247BFDF}"/>
              </a:ext>
            </a:extLst>
          </p:cNvPr>
          <p:cNvCxnSpPr/>
          <p:nvPr/>
        </p:nvCxnSpPr>
        <p:spPr>
          <a:xfrm>
            <a:off x="1926773" y="3085359"/>
            <a:ext cx="0" cy="9562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A688786-7255-4F94-89FA-673C56DF90DD}"/>
              </a:ext>
            </a:extLst>
          </p:cNvPr>
          <p:cNvSpPr txBox="1"/>
          <p:nvPr/>
        </p:nvSpPr>
        <p:spPr>
          <a:xfrm>
            <a:off x="0" y="6488668"/>
            <a:ext cx="621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[CIKM 2024: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Tabularis</a:t>
            </a:r>
            <a:r>
              <a:rPr lang="en-US" sz="180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Revilio</a:t>
            </a:r>
            <a:r>
              <a:rPr lang="en-US" sz="180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Converting Text to Tables</a:t>
            </a:r>
            <a:r>
              <a:rPr lang="en-US" sz="18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931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17260-D1AE-0501-86B9-96FB7F7FC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-up of a text&#10;&#10;Description automatically generated">
            <a:extLst>
              <a:ext uri="{FF2B5EF4-FFF2-40B4-BE49-F238E27FC236}">
                <a16:creationId xmlns:a16="http://schemas.microsoft.com/office/drawing/2014/main" id="{250CA5C3-3EF0-8FD5-4909-1EED3B8F5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5"/>
          <a:stretch/>
        </p:blipFill>
        <p:spPr>
          <a:xfrm>
            <a:off x="-16329" y="13075"/>
            <a:ext cx="7531756" cy="1878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E27FEB-85B0-87B7-D527-0026A26D3D18}"/>
              </a:ext>
            </a:extLst>
          </p:cNvPr>
          <p:cNvSpPr txBox="1"/>
          <p:nvPr/>
        </p:nvSpPr>
        <p:spPr>
          <a:xfrm>
            <a:off x="-1364738" y="-1274316"/>
            <a:ext cx="2068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Partial Table</a:t>
            </a:r>
          </a:p>
        </p:txBody>
      </p:sp>
      <p:pic>
        <p:nvPicPr>
          <p:cNvPr id="7" name="Picture 6" descr="A group of rectangular labels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96956EE5-1F73-41CE-8D46-40597CD3B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598" y="4976995"/>
            <a:ext cx="7247408" cy="1630928"/>
          </a:xfrm>
          <a:prstGeom prst="rect">
            <a:avLst/>
          </a:prstGeom>
        </p:spPr>
      </p:pic>
      <p:pic>
        <p:nvPicPr>
          <p:cNvPr id="11" name="Picture 10" descr="A table with text on it&#10;&#10;Description automatically generated">
            <a:extLst>
              <a:ext uri="{FF2B5EF4-FFF2-40B4-BE49-F238E27FC236}">
                <a16:creationId xmlns:a16="http://schemas.microsoft.com/office/drawing/2014/main" id="{C08AF44A-31A0-D0A4-7383-1D8237236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293" y="2566994"/>
            <a:ext cx="6985707" cy="222272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3DAA5E3-E6A6-5533-7426-F7250C690A60}"/>
              </a:ext>
            </a:extLst>
          </p:cNvPr>
          <p:cNvSpPr/>
          <p:nvPr/>
        </p:nvSpPr>
        <p:spPr>
          <a:xfrm>
            <a:off x="78774" y="2564959"/>
            <a:ext cx="1731601" cy="69466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1. Header Detection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FCDF05D-AC3B-A20E-1564-648EF1B916FC}"/>
              </a:ext>
            </a:extLst>
          </p:cNvPr>
          <p:cNvSpPr/>
          <p:nvPr/>
        </p:nvSpPr>
        <p:spPr>
          <a:xfrm>
            <a:off x="1875695" y="5153272"/>
            <a:ext cx="1802212" cy="1000881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7030A0"/>
                </a:solidFill>
              </a:rPr>
              <a:t>3. Table Consistency Ranker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FEFBF80-CFD0-D794-3036-EE8D1790A5BA}"/>
              </a:ext>
            </a:extLst>
          </p:cNvPr>
          <p:cNvSpPr/>
          <p:nvPr/>
        </p:nvSpPr>
        <p:spPr>
          <a:xfrm>
            <a:off x="3118191" y="4083720"/>
            <a:ext cx="1357474" cy="70599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4. Beam Search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22B24B7-9B14-894B-ED6F-E2A5E1DB5154}"/>
              </a:ext>
            </a:extLst>
          </p:cNvPr>
          <p:cNvSpPr/>
          <p:nvPr/>
        </p:nvSpPr>
        <p:spPr>
          <a:xfrm>
            <a:off x="1143943" y="3597897"/>
            <a:ext cx="1139484" cy="39227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2. LLM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F527F9C-2F5C-4973-02C7-B891FD6377AB}"/>
              </a:ext>
            </a:extLst>
          </p:cNvPr>
          <p:cNvCxnSpPr>
            <a:cxnSpLocks/>
          </p:cNvCxnSpPr>
          <p:nvPr/>
        </p:nvCxnSpPr>
        <p:spPr>
          <a:xfrm>
            <a:off x="1176600" y="1891247"/>
            <a:ext cx="0" cy="673712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58D9B5B-2167-2A49-3B44-004D377D4C2F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1810375" y="2912290"/>
            <a:ext cx="3447425" cy="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3E28B39-BF2E-B770-A5D9-B2D89199800A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4475665" y="4436720"/>
            <a:ext cx="73062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BE0AE08-0C08-AD28-2E0D-E49D710D51ED}"/>
              </a:ext>
            </a:extLst>
          </p:cNvPr>
          <p:cNvCxnSpPr>
            <a:cxnSpLocks/>
          </p:cNvCxnSpPr>
          <p:nvPr/>
        </p:nvCxnSpPr>
        <p:spPr>
          <a:xfrm flipV="1">
            <a:off x="3749549" y="5719027"/>
            <a:ext cx="617635" cy="1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B8448C9-1F43-2785-B9CD-5126976AA52A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2283427" y="3794036"/>
            <a:ext cx="2790136" cy="182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BBB1A96-F1EB-8DD7-8855-280BAEBF085F}"/>
              </a:ext>
            </a:extLst>
          </p:cNvPr>
          <p:cNvCxnSpPr>
            <a:cxnSpLocks/>
          </p:cNvCxnSpPr>
          <p:nvPr/>
        </p:nvCxnSpPr>
        <p:spPr>
          <a:xfrm>
            <a:off x="1938600" y="1909550"/>
            <a:ext cx="0" cy="16883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7AEEF6F-1E97-2091-9E7F-5D00327A9433}"/>
              </a:ext>
            </a:extLst>
          </p:cNvPr>
          <p:cNvCxnSpPr>
            <a:cxnSpLocks/>
          </p:cNvCxnSpPr>
          <p:nvPr/>
        </p:nvCxnSpPr>
        <p:spPr>
          <a:xfrm>
            <a:off x="2646170" y="1891247"/>
            <a:ext cx="0" cy="3210805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or: Elbow 62">
            <a:extLst>
              <a:ext uri="{FF2B5EF4-FFF2-40B4-BE49-F238E27FC236}">
                <a16:creationId xmlns:a16="http://schemas.microsoft.com/office/drawing/2014/main" id="{6044C492-5BAD-4919-2BE4-8482591FE5C1}"/>
              </a:ext>
            </a:extLst>
          </p:cNvPr>
          <p:cNvCxnSpPr>
            <a:cxnSpLocks/>
          </p:cNvCxnSpPr>
          <p:nvPr/>
        </p:nvCxnSpPr>
        <p:spPr>
          <a:xfrm flipH="1">
            <a:off x="3905673" y="3422554"/>
            <a:ext cx="728290" cy="658728"/>
          </a:xfrm>
          <a:prstGeom prst="bentConnector4">
            <a:avLst>
              <a:gd name="adj1" fmla="val 100144"/>
              <a:gd name="adj2" fmla="val 9444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DAA69951-6B01-2528-67FD-D9C5C567B21C}"/>
              </a:ext>
            </a:extLst>
          </p:cNvPr>
          <p:cNvCxnSpPr>
            <a:endCxn id="17" idx="2"/>
          </p:cNvCxnSpPr>
          <p:nvPr/>
        </p:nvCxnSpPr>
        <p:spPr>
          <a:xfrm rot="16200000" flipV="1">
            <a:off x="3733716" y="4852932"/>
            <a:ext cx="696681" cy="570256"/>
          </a:xfrm>
          <a:prstGeom prst="bentConnector3">
            <a:avLst>
              <a:gd name="adj1" fmla="val -1563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8D2C7419-990B-9B07-2072-A19833AF96CE}"/>
              </a:ext>
            </a:extLst>
          </p:cNvPr>
          <p:cNvSpPr/>
          <p:nvPr/>
        </p:nvSpPr>
        <p:spPr>
          <a:xfrm>
            <a:off x="57646" y="450180"/>
            <a:ext cx="7061611" cy="4614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88AB51E-F565-6FE0-C8A5-3D6A8988D3A0}"/>
              </a:ext>
            </a:extLst>
          </p:cNvPr>
          <p:cNvSpPr/>
          <p:nvPr/>
        </p:nvSpPr>
        <p:spPr>
          <a:xfrm>
            <a:off x="78774" y="990455"/>
            <a:ext cx="7312626" cy="822013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4371EFF-3888-B3A5-8E6C-6EE93F4D592A}"/>
              </a:ext>
            </a:extLst>
          </p:cNvPr>
          <p:cNvSpPr/>
          <p:nvPr/>
        </p:nvSpPr>
        <p:spPr>
          <a:xfrm>
            <a:off x="57645" y="52878"/>
            <a:ext cx="5962155" cy="368113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Connector: Elbow 74">
            <a:extLst>
              <a:ext uri="{FF2B5EF4-FFF2-40B4-BE49-F238E27FC236}">
                <a16:creationId xmlns:a16="http://schemas.microsoft.com/office/drawing/2014/main" id="{653A35BB-493E-2BA5-4CE7-C4DDA48BBF50}"/>
              </a:ext>
            </a:extLst>
          </p:cNvPr>
          <p:cNvCxnSpPr>
            <a:cxnSpLocks/>
          </p:cNvCxnSpPr>
          <p:nvPr/>
        </p:nvCxnSpPr>
        <p:spPr>
          <a:xfrm flipH="1">
            <a:off x="2940089" y="3327019"/>
            <a:ext cx="1770189" cy="1793596"/>
          </a:xfrm>
          <a:prstGeom prst="bentConnector4">
            <a:avLst>
              <a:gd name="adj1" fmla="val 100236"/>
              <a:gd name="adj2" fmla="val 66322"/>
            </a:avLst>
          </a:prstGeom>
          <a:ln w="28575">
            <a:solidFill>
              <a:srgbClr val="7030A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E002F804-4013-653A-634F-5498D31D9A37}"/>
              </a:ext>
            </a:extLst>
          </p:cNvPr>
          <p:cNvSpPr/>
          <p:nvPr/>
        </p:nvSpPr>
        <p:spPr>
          <a:xfrm>
            <a:off x="5257800" y="4239638"/>
            <a:ext cx="7023386" cy="574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4376BCB-14B9-A076-4F69-8779EC0C545C}"/>
              </a:ext>
            </a:extLst>
          </p:cNvPr>
          <p:cNvSpPr/>
          <p:nvPr/>
        </p:nvSpPr>
        <p:spPr>
          <a:xfrm>
            <a:off x="5277951" y="3198932"/>
            <a:ext cx="7023386" cy="1037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00BC9094-6A00-E415-66D4-CD2084AA3916}"/>
              </a:ext>
            </a:extLst>
          </p:cNvPr>
          <p:cNvSpPr/>
          <p:nvPr/>
        </p:nvSpPr>
        <p:spPr>
          <a:xfrm rot="10800000">
            <a:off x="4993304" y="3432031"/>
            <a:ext cx="329812" cy="57435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Brace 41">
            <a:extLst>
              <a:ext uri="{FF2B5EF4-FFF2-40B4-BE49-F238E27FC236}">
                <a16:creationId xmlns:a16="http://schemas.microsoft.com/office/drawing/2014/main" id="{5874A535-25BE-96DF-1B69-9FC0D388A5BA}"/>
              </a:ext>
            </a:extLst>
          </p:cNvPr>
          <p:cNvSpPr/>
          <p:nvPr/>
        </p:nvSpPr>
        <p:spPr>
          <a:xfrm rot="10800000">
            <a:off x="4688507" y="2789847"/>
            <a:ext cx="441467" cy="122062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2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9" grpId="0" animBg="1"/>
      <p:bldP spid="71" grpId="0" animBg="1"/>
      <p:bldP spid="72" grpId="0" animBg="1"/>
      <p:bldP spid="73" grpId="0" animBg="1"/>
      <p:bldP spid="77" grpId="0" animBg="1"/>
      <p:bldP spid="78" grpId="0" animBg="1"/>
      <p:bldP spid="22" grpId="0" animBg="1"/>
      <p:bldP spid="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EA7BA-545A-3AA9-1436-070FDD10C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24283"/>
          </a:xfrm>
        </p:spPr>
        <p:txBody>
          <a:bodyPr/>
          <a:lstStyle/>
          <a:p>
            <a:pPr algn="ctr"/>
            <a:r>
              <a:rPr lang="en-US" b="1" dirty="0"/>
              <a:t>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7D3AAF-B466-6881-474F-8D7DAAC8EC56}"/>
              </a:ext>
            </a:extLst>
          </p:cNvPr>
          <p:cNvSpPr txBox="1"/>
          <p:nvPr/>
        </p:nvSpPr>
        <p:spPr>
          <a:xfrm>
            <a:off x="4342875" y="4711374"/>
            <a:ext cx="3185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Revilio</a:t>
            </a:r>
            <a:r>
              <a:rPr lang="en-US" sz="2400" dirty="0"/>
              <a:t> does even better on large tables.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A8164C6-158D-43F5-4783-7EEF04015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637" y="4020691"/>
            <a:ext cx="4592413" cy="26690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FC859D8-19E0-CB19-E243-D06117AADAF8}"/>
              </a:ext>
            </a:extLst>
          </p:cNvPr>
          <p:cNvSpPr txBox="1"/>
          <p:nvPr/>
        </p:nvSpPr>
        <p:spPr>
          <a:xfrm>
            <a:off x="228009" y="895149"/>
            <a:ext cx="7210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End-to-end results for </a:t>
            </a:r>
            <a:r>
              <a:rPr lang="en-US" sz="2400" dirty="0">
                <a:solidFill>
                  <a:schemeClr val="accent6"/>
                </a:solidFill>
              </a:rPr>
              <a:t>best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2"/>
                </a:solidFill>
              </a:rPr>
              <a:t>second-best</a:t>
            </a:r>
            <a:r>
              <a:rPr lang="en-US" sz="2400" dirty="0"/>
              <a:t> method.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EB0AF5-8749-93EB-4F51-DE889BFA7F41}"/>
              </a:ext>
            </a:extLst>
          </p:cNvPr>
          <p:cNvGrpSpPr/>
          <p:nvPr/>
        </p:nvGrpSpPr>
        <p:grpSpPr>
          <a:xfrm>
            <a:off x="358638" y="1422568"/>
            <a:ext cx="9716614" cy="2342509"/>
            <a:chOff x="1406335" y="1879599"/>
            <a:chExt cx="9716614" cy="23425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032B037-7E56-2F87-F35C-8DD47B1C7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9" t="3656" r="729" b="3117"/>
            <a:stretch/>
          </p:blipFill>
          <p:spPr>
            <a:xfrm>
              <a:off x="1406335" y="1879599"/>
              <a:ext cx="9716614" cy="2342509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889BEE-354C-4BE9-E3E4-A70CD7AE19BF}"/>
                </a:ext>
              </a:extLst>
            </p:cNvPr>
            <p:cNvSpPr/>
            <p:nvPr/>
          </p:nvSpPr>
          <p:spPr>
            <a:xfrm>
              <a:off x="1406335" y="3997031"/>
              <a:ext cx="9716614" cy="225077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2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8EEB670-9C7A-94CA-4CC1-46728BF12789}"/>
                </a:ext>
              </a:extLst>
            </p:cNvPr>
            <p:cNvSpPr/>
            <p:nvPr/>
          </p:nvSpPr>
          <p:spPr>
            <a:xfrm>
              <a:off x="5562893" y="3203923"/>
              <a:ext cx="335221" cy="225077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25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293F04F-6260-560C-6F3D-0795B5A0E26B}"/>
                </a:ext>
              </a:extLst>
            </p:cNvPr>
            <p:cNvSpPr/>
            <p:nvPr/>
          </p:nvSpPr>
          <p:spPr>
            <a:xfrm>
              <a:off x="6282542" y="3203923"/>
              <a:ext cx="335221" cy="225077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25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DD1EE41-AC3B-2C98-31FC-17FD06E79729}"/>
                </a:ext>
              </a:extLst>
            </p:cNvPr>
            <p:cNvSpPr/>
            <p:nvPr/>
          </p:nvSpPr>
          <p:spPr>
            <a:xfrm>
              <a:off x="6904783" y="3203923"/>
              <a:ext cx="335221" cy="225077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25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8A0451A-13C1-6593-BB45-DC70613C9FEB}"/>
                </a:ext>
              </a:extLst>
            </p:cNvPr>
            <p:cNvSpPr/>
            <p:nvPr/>
          </p:nvSpPr>
          <p:spPr>
            <a:xfrm>
              <a:off x="7478823" y="3203923"/>
              <a:ext cx="335221" cy="225077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25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99981E1-8D74-0F41-B612-FE7DAE8ABEF9}"/>
                </a:ext>
              </a:extLst>
            </p:cNvPr>
            <p:cNvSpPr/>
            <p:nvPr/>
          </p:nvSpPr>
          <p:spPr>
            <a:xfrm>
              <a:off x="8240880" y="3203923"/>
              <a:ext cx="335221" cy="225077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25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4E9335-460F-3164-BBE8-3C32A4A276A7}"/>
                </a:ext>
              </a:extLst>
            </p:cNvPr>
            <p:cNvSpPr/>
            <p:nvPr/>
          </p:nvSpPr>
          <p:spPr>
            <a:xfrm>
              <a:off x="8827679" y="3203923"/>
              <a:ext cx="335221" cy="225077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25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B5D579C-5303-78B2-ED2D-050EA3495C61}"/>
                </a:ext>
              </a:extLst>
            </p:cNvPr>
            <p:cNvSpPr/>
            <p:nvPr/>
          </p:nvSpPr>
          <p:spPr>
            <a:xfrm>
              <a:off x="9366041" y="3203923"/>
              <a:ext cx="335221" cy="225077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25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37F829-C7E1-E270-A128-D54510A94D79}"/>
                </a:ext>
              </a:extLst>
            </p:cNvPr>
            <p:cNvSpPr/>
            <p:nvPr/>
          </p:nvSpPr>
          <p:spPr>
            <a:xfrm>
              <a:off x="10143281" y="3203923"/>
              <a:ext cx="335221" cy="225077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25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E17B94B-B4DA-19BC-0949-FEED4DAFB1C0}"/>
                </a:ext>
              </a:extLst>
            </p:cNvPr>
            <p:cNvSpPr/>
            <p:nvPr/>
          </p:nvSpPr>
          <p:spPr>
            <a:xfrm>
              <a:off x="10752910" y="3203923"/>
              <a:ext cx="335221" cy="225077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25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85F0CEC-652F-6420-89C9-81530804674D}"/>
                </a:ext>
              </a:extLst>
            </p:cNvPr>
            <p:cNvSpPr/>
            <p:nvPr/>
          </p:nvSpPr>
          <p:spPr>
            <a:xfrm>
              <a:off x="1406335" y="3203922"/>
              <a:ext cx="578378" cy="225077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25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ADC17DE-89FD-A084-5DE3-30E7AD54405A}"/>
              </a:ext>
            </a:extLst>
          </p:cNvPr>
          <p:cNvSpPr txBox="1"/>
          <p:nvPr/>
        </p:nvSpPr>
        <p:spPr>
          <a:xfrm>
            <a:off x="0" y="6488668"/>
            <a:ext cx="621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[CIKM 2024: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Tabularis</a:t>
            </a:r>
            <a:r>
              <a:rPr lang="en-US" sz="180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Revilio</a:t>
            </a:r>
            <a:r>
              <a:rPr lang="en-US" sz="180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Converting Text to Tables</a:t>
            </a:r>
            <a:r>
              <a:rPr lang="en-US" sz="18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943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screen&#10;&#10;Description automatically generated">
            <a:extLst>
              <a:ext uri="{FF2B5EF4-FFF2-40B4-BE49-F238E27FC236}">
                <a16:creationId xmlns:a16="http://schemas.microsoft.com/office/drawing/2014/main" id="{25F3A11B-28C2-A006-FDF1-A9F64C8DE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13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8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238FC-1590-C7B6-C765-26283B048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07C738CF-709C-5833-D19E-F0D21C01D90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766301"/>
          </a:xfrm>
          <a:prstGeom prst="rect">
            <a:avLst/>
          </a:prstGeom>
          <a:solidFill>
            <a:srgbClr val="F4EAE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spcBef>
                <a:spcPts val="800"/>
              </a:spcBef>
              <a:buNone/>
              <a:defRPr/>
            </a:pPr>
            <a:endParaRPr lang="en-US" sz="1867" dirty="0">
              <a:solidFill>
                <a:prstClr val="black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914377">
              <a:spcBef>
                <a:spcPts val="800"/>
              </a:spcBef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import pandas as pd</a:t>
            </a:r>
          </a:p>
          <a:p>
            <a:pPr marL="0" indent="0" defTabSz="914377">
              <a:spcBef>
                <a:spcPts val="800"/>
              </a:spcBef>
              <a:buNone/>
              <a:defRPr/>
            </a:pPr>
            <a:r>
              <a:rPr lang="en-US" sz="2400" dirty="0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df</a:t>
            </a:r>
            <a:r>
              <a:rPr lang="en-US" sz="2400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= </a:t>
            </a:r>
            <a:r>
              <a:rPr lang="en-US" sz="2400" dirty="0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pd.</a:t>
            </a:r>
            <a:r>
              <a:rPr lang="en-US" sz="2400" dirty="0" err="1">
                <a:solidFill>
                  <a:srgbClr val="FF00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read_csv</a:t>
            </a:r>
            <a:r>
              <a:rPr lang="en-US" sz="2400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(‘data.csv’)</a:t>
            </a:r>
          </a:p>
          <a:p>
            <a:pPr marL="0" indent="0" defTabSz="914377"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print(</a:t>
            </a:r>
            <a:r>
              <a:rPr lang="en-US" sz="2400" dirty="0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df.to_string</a:t>
            </a:r>
            <a:r>
              <a:rPr lang="en-US" sz="2400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())</a:t>
            </a:r>
          </a:p>
        </p:txBody>
      </p:sp>
      <p:pic>
        <p:nvPicPr>
          <p:cNvPr id="2" name="Picture 1" descr="A computer screen with white text&#10;&#10;Description automatically generated">
            <a:extLst>
              <a:ext uri="{FF2B5EF4-FFF2-40B4-BE49-F238E27FC236}">
                <a16:creationId xmlns:a16="http://schemas.microsoft.com/office/drawing/2014/main" id="{B6E9BF7F-D004-1552-4384-C132D601D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1745"/>
            <a:ext cx="12192000" cy="470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2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96CF4-2E34-432B-9774-AE130B4A1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screen&#10;&#10;Description automatically generated">
            <a:extLst>
              <a:ext uri="{FF2B5EF4-FFF2-40B4-BE49-F238E27FC236}">
                <a16:creationId xmlns:a16="http://schemas.microsoft.com/office/drawing/2014/main" id="{69664D70-5860-6CEC-8A26-C1C495A49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13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95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91DE9-0DB8-4462-62D8-087376F4C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EF80422-DF0A-E3B8-C6FE-7AB1E6A96A2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EAE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spcBef>
                <a:spcPts val="800"/>
              </a:spcBef>
              <a:buNone/>
              <a:defRPr/>
            </a:pPr>
            <a:r>
              <a:rPr lang="en-US" sz="1867" dirty="0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df</a:t>
            </a: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= </a:t>
            </a:r>
            <a:r>
              <a:rPr lang="en-US" sz="1867" dirty="0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pd.</a:t>
            </a:r>
            <a:r>
              <a:rPr lang="en-US" sz="1867" dirty="0" err="1">
                <a:solidFill>
                  <a:srgbClr val="FF00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read_csv</a:t>
            </a: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(‘data.csv’</a:t>
            </a:r>
            <a:r>
              <a:rPr lang="en-US" sz="1867" dirty="0">
                <a:solidFill>
                  <a:srgbClr val="FFCCCC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,</a:t>
            </a:r>
            <a:endParaRPr lang="en-US" sz="1867" dirty="0">
              <a:solidFill>
                <a:srgbClr val="B9A0A0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914377">
              <a:spcBef>
                <a:spcPts val="800"/>
              </a:spcBef>
              <a:buNone/>
              <a:defRPr/>
            </a:pPr>
            <a:r>
              <a:rPr lang="en-US" sz="1867" dirty="0"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</a:t>
            </a:r>
            <a:endParaRPr lang="en-US" sz="1867" dirty="0">
              <a:solidFill>
                <a:prstClr val="black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914377">
              <a:spcBef>
                <a:spcPts val="800"/>
              </a:spcBef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           </a:t>
            </a:r>
          </a:p>
        </p:txBody>
      </p:sp>
    </p:spTree>
    <p:extLst>
      <p:ext uri="{BB962C8B-B14F-4D97-AF65-F5344CB8AC3E}">
        <p14:creationId xmlns:p14="http://schemas.microsoft.com/office/powerpoint/2010/main" val="3652301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80824-193E-23EF-12CA-AEFE068A5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4BC3F59-E33A-027B-5CB1-2A63718162A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766301"/>
          </a:xfrm>
          <a:prstGeom prst="rect">
            <a:avLst/>
          </a:prstGeom>
          <a:solidFill>
            <a:srgbClr val="F4EAE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spcBef>
                <a:spcPts val="800"/>
              </a:spcBef>
              <a:buNone/>
              <a:defRPr/>
            </a:pPr>
            <a:r>
              <a:rPr lang="en-US" sz="1867" dirty="0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df</a:t>
            </a: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= </a:t>
            </a:r>
            <a:r>
              <a:rPr lang="en-US" sz="1867" dirty="0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pd.</a:t>
            </a:r>
            <a:r>
              <a:rPr lang="en-US" sz="1867" dirty="0" err="1">
                <a:solidFill>
                  <a:srgbClr val="FF00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read_csv</a:t>
            </a: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(‘data.csv’</a:t>
            </a:r>
            <a:r>
              <a:rPr lang="en-US" sz="1867" dirty="0"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,</a:t>
            </a:r>
            <a:endParaRPr lang="en-US" sz="1867" dirty="0">
              <a:solidFill>
                <a:prstClr val="black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914377">
              <a:spcBef>
                <a:spcPts val="800"/>
              </a:spcBef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           </a:t>
            </a:r>
            <a:r>
              <a:rPr lang="en-US" sz="1867" dirty="0" err="1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skiprows</a:t>
            </a:r>
            <a:r>
              <a:rPr lang="en-US" sz="1867" dirty="0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=</a:t>
            </a:r>
            <a:r>
              <a:rPr lang="en-US" sz="1867" dirty="0">
                <a:solidFill>
                  <a:srgbClr val="0070C0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11</a:t>
            </a:r>
            <a:r>
              <a:rPr lang="en-US" sz="1867" dirty="0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, header=</a:t>
            </a:r>
            <a:r>
              <a:rPr lang="en-US" sz="1867" dirty="0">
                <a:solidFill>
                  <a:srgbClr val="0070C0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None</a:t>
            </a:r>
            <a:r>
              <a:rPr lang="en-US" sz="1867" dirty="0"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,</a:t>
            </a:r>
          </a:p>
          <a:p>
            <a:pPr marL="0" indent="0" defTabSz="914377">
              <a:spcBef>
                <a:spcPts val="800"/>
              </a:spcBef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		</a:t>
            </a:r>
            <a:r>
              <a:rPr lang="en-US" sz="1867" dirty="0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names</a:t>
            </a:r>
            <a:r>
              <a:rPr lang="en-US" sz="1867" dirty="0">
                <a:solidFill>
                  <a:srgbClr val="0070C0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=["</a:t>
            </a:r>
            <a:r>
              <a:rPr lang="en-US" sz="1867" dirty="0" err="1">
                <a:solidFill>
                  <a:srgbClr val="0070C0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Date","Time","Latitude","Longitude","Location","Incident</a:t>
            </a:r>
            <a:r>
              <a:rPr lang="en-US" sz="1867" dirty="0">
                <a:solidFill>
                  <a:srgbClr val="0070C0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"]</a:t>
            </a:r>
            <a:r>
              <a:rPr lang="en-US" sz="1867" dirty="0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,</a:t>
            </a:r>
            <a:endParaRPr lang="en-US" sz="1867" dirty="0">
              <a:solidFill>
                <a:prstClr val="black"/>
              </a:solidFill>
              <a:highlight>
                <a:srgbClr val="C0C0C0"/>
              </a:highlight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914377">
              <a:spcBef>
                <a:spcPts val="800"/>
              </a:spcBef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		</a:t>
            </a:r>
            <a:r>
              <a:rPr lang="en-US" sz="1867" dirty="0" err="1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quotechar</a:t>
            </a:r>
            <a:r>
              <a:rPr lang="en-US" sz="1867" dirty="0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=</a:t>
            </a:r>
            <a:r>
              <a:rPr lang="en-US" sz="1867" dirty="0">
                <a:solidFill>
                  <a:srgbClr val="0070C0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'“’</a:t>
            </a:r>
            <a:r>
              <a:rPr lang="en-US" sz="1867" dirty="0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,delimiter=</a:t>
            </a:r>
            <a:r>
              <a:rPr lang="en-US" sz="1867" dirty="0">
                <a:solidFill>
                  <a:srgbClr val="0070C0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","</a:t>
            </a:r>
            <a:r>
              <a:rPr lang="en-US" sz="1867" dirty="0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,</a:t>
            </a:r>
            <a:r>
              <a:rPr lang="en-US" sz="1867" dirty="0" err="1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index_col</a:t>
            </a:r>
            <a:r>
              <a:rPr lang="en-US" sz="1867" dirty="0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=</a:t>
            </a:r>
            <a:r>
              <a:rPr lang="en-US" sz="1867" dirty="0">
                <a:solidFill>
                  <a:srgbClr val="0070C0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False</a:t>
            </a:r>
            <a:r>
              <a:rPr lang="en-US" sz="1867" dirty="0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, </a:t>
            </a:r>
            <a:r>
              <a:rPr lang="en-US" sz="1867" dirty="0" err="1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dtype</a:t>
            </a:r>
            <a:r>
              <a:rPr lang="en-US" sz="1867" dirty="0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=</a:t>
            </a:r>
            <a:r>
              <a:rPr lang="en-US" sz="1867" dirty="0">
                <a:solidFill>
                  <a:srgbClr val="0070C0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str</a:t>
            </a:r>
            <a:r>
              <a:rPr lang="en-US" sz="1867" dirty="0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,</a:t>
            </a:r>
            <a:endParaRPr lang="en-US" sz="1867" dirty="0">
              <a:solidFill>
                <a:prstClr val="black"/>
              </a:solidFill>
              <a:highlight>
                <a:srgbClr val="C0C0C0"/>
              </a:highlight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914377">
              <a:spcBef>
                <a:spcPts val="800"/>
              </a:spcBef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		</a:t>
            </a:r>
            <a:r>
              <a:rPr lang="en-US" sz="1867" dirty="0" err="1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na_values</a:t>
            </a:r>
            <a:r>
              <a:rPr lang="en-US" sz="1867" dirty="0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=</a:t>
            </a:r>
            <a:r>
              <a:rPr lang="en-US" sz="1867" dirty="0">
                <a:solidFill>
                  <a:srgbClr val="0070C0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[]</a:t>
            </a:r>
            <a:r>
              <a:rPr lang="en-US" sz="1867" dirty="0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, </a:t>
            </a:r>
            <a:r>
              <a:rPr lang="en-US" sz="1867" dirty="0" err="1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keep_default_na</a:t>
            </a:r>
            <a:r>
              <a:rPr lang="en-US" sz="1867" dirty="0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=</a:t>
            </a:r>
            <a:r>
              <a:rPr lang="en-US" sz="1867" dirty="0">
                <a:solidFill>
                  <a:srgbClr val="0070C0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False</a:t>
            </a:r>
            <a:r>
              <a:rPr lang="en-US" sz="1867" dirty="0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, </a:t>
            </a:r>
            <a:r>
              <a:rPr lang="en-US" sz="1867" dirty="0" err="1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skipinitialspace</a:t>
            </a:r>
            <a:r>
              <a:rPr lang="en-US" sz="1867" dirty="0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=</a:t>
            </a:r>
            <a:r>
              <a:rPr lang="en-US" sz="1867" dirty="0">
                <a:solidFill>
                  <a:srgbClr val="0070C0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True</a:t>
            </a:r>
            <a:r>
              <a:rPr lang="en-US" sz="1867" dirty="0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);</a:t>
            </a:r>
            <a:endParaRPr lang="en-US" sz="1867" dirty="0">
              <a:solidFill>
                <a:prstClr val="black"/>
              </a:solidFill>
              <a:highlight>
                <a:srgbClr val="C0C0C0"/>
              </a:highlight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print(</a:t>
            </a:r>
            <a:r>
              <a:rPr lang="en-US" sz="1867" dirty="0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df.to_string</a:t>
            </a: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())</a:t>
            </a:r>
          </a:p>
        </p:txBody>
      </p:sp>
      <p:pic>
        <p:nvPicPr>
          <p:cNvPr id="6" name="Picture 5" descr="A group of small colored dots&#10;&#10;Description automatically generated with medium confidence">
            <a:extLst>
              <a:ext uri="{FF2B5EF4-FFF2-40B4-BE49-F238E27FC236}">
                <a16:creationId xmlns:a16="http://schemas.microsoft.com/office/drawing/2014/main" id="{F9BF6F8C-FC7D-19B2-ED22-1568D0777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3"/>
          <a:stretch/>
        </p:blipFill>
        <p:spPr>
          <a:xfrm>
            <a:off x="0" y="2288675"/>
            <a:ext cx="12192000" cy="606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1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B40AC-F6C3-5C30-B6A8-BAB551886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E85DE-323A-FC0D-BB3C-92914507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63756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Lecture 2: Predictive Program Synthesis</a:t>
            </a:r>
            <a:br>
              <a:rPr lang="en-US" b="1" dirty="0"/>
            </a:br>
            <a:r>
              <a:rPr lang="en-US" b="1" dirty="0"/>
              <a:t>(Suggestions based on static or temporal context)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9CAFF-9758-B09B-9B64-3D3C0443D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529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Table Extraction</a:t>
            </a:r>
          </a:p>
          <a:p>
            <a:pPr lvl="1"/>
            <a:r>
              <a:rPr lang="en-US" dirty="0"/>
              <a:t>Text </a:t>
            </a:r>
          </a:p>
          <a:p>
            <a:pPr lvl="1"/>
            <a:r>
              <a:rPr lang="en-US" dirty="0"/>
              <a:t>PDF</a:t>
            </a:r>
          </a:p>
          <a:p>
            <a:pPr lvl="1"/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70C0"/>
                </a:solidFill>
              </a:rPr>
              <a:t>Code Edits </a:t>
            </a:r>
          </a:p>
          <a:p>
            <a:pPr lvl="1"/>
            <a:r>
              <a:rPr lang="en-US" dirty="0"/>
              <a:t>Repeated Edits</a:t>
            </a:r>
          </a:p>
          <a:p>
            <a:pPr lvl="1"/>
            <a:r>
              <a:rPr lang="en-US" dirty="0"/>
              <a:t>Associated Edits</a:t>
            </a:r>
          </a:p>
          <a:p>
            <a:endParaRPr lang="en-US" dirty="0"/>
          </a:p>
          <a:p>
            <a:r>
              <a:rPr lang="en-US" dirty="0"/>
              <a:t>Next-best Action</a:t>
            </a:r>
          </a:p>
        </p:txBody>
      </p:sp>
    </p:spTree>
    <p:extLst>
      <p:ext uri="{BB962C8B-B14F-4D97-AF65-F5344CB8AC3E}">
        <p14:creationId xmlns:p14="http://schemas.microsoft.com/office/powerpoint/2010/main" val="3599848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5C51BF-C947-446B-5EA4-B89CC8A96A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0770" y="1797837"/>
            <a:ext cx="7749908" cy="4351339"/>
          </a:xfrm>
          <a:solidFill>
            <a:srgbClr val="F4EAE0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// compute the median</a:t>
            </a:r>
          </a:p>
          <a:p>
            <a:pPr marL="0" indent="0">
              <a:buNone/>
            </a:pPr>
            <a:r>
              <a:rPr lang="en-US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int Median(int[] array) {</a:t>
            </a:r>
          </a:p>
          <a:p>
            <a:pPr marL="0" indent="0">
              <a:buNone/>
            </a:pPr>
            <a:r>
              <a:rPr lang="en-US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 </a:t>
            </a:r>
            <a:br>
              <a:rPr lang="en-US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</a:br>
            <a:r>
              <a:rPr lang="en-US" dirty="0">
                <a:solidFill>
                  <a:srgbClr val="00B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 </a:t>
            </a:r>
            <a:r>
              <a:rPr lang="en-US" dirty="0" err="1">
                <a:solidFill>
                  <a:srgbClr val="00B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array.Sort</a:t>
            </a:r>
            <a:r>
              <a:rPr lang="en-US" dirty="0">
                <a:solidFill>
                  <a:srgbClr val="00B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 int m = </a:t>
            </a:r>
            <a:r>
              <a:rPr lang="en-US" dirty="0" err="1">
                <a:solidFill>
                  <a:srgbClr val="00B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array.Length</a:t>
            </a:r>
            <a:r>
              <a:rPr lang="en-US" dirty="0">
                <a:solidFill>
                  <a:srgbClr val="00B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/ 2;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 if (</a:t>
            </a:r>
            <a:r>
              <a:rPr lang="en-US" dirty="0" err="1">
                <a:solidFill>
                  <a:srgbClr val="00B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array.Length</a:t>
            </a:r>
            <a:r>
              <a:rPr lang="en-US" dirty="0">
                <a:solidFill>
                  <a:srgbClr val="00B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% 2)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    return array[m];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 else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    return (array[m] + array[m-1])/2;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}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B50B895-F224-FC48-47A5-6F829436B540}"/>
              </a:ext>
            </a:extLst>
          </p:cNvPr>
          <p:cNvSpPr txBox="1">
            <a:spLocks/>
          </p:cNvSpPr>
          <p:nvPr/>
        </p:nvSpPr>
        <p:spPr>
          <a:xfrm>
            <a:off x="11269490" y="6370596"/>
            <a:ext cx="922511" cy="42546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z="1333">
                <a:solidFill>
                  <a:srgbClr val="FFFFFF"/>
                </a:solidFill>
                <a:latin typeface="Arial"/>
              </a:rPr>
              <a:pPr/>
              <a:t>29</a:t>
            </a:fld>
            <a:endParaRPr lang="en-US" sz="1333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E76D95B-FCC5-FB0D-27B4-3DEA5E936017}"/>
              </a:ext>
            </a:extLst>
          </p:cNvPr>
          <p:cNvSpPr txBox="1">
            <a:spLocks/>
          </p:cNvSpPr>
          <p:nvPr/>
        </p:nvSpPr>
        <p:spPr>
          <a:xfrm>
            <a:off x="19275" y="55334"/>
            <a:ext cx="12192000" cy="1238748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Temporal Context:</a:t>
            </a:r>
            <a:br>
              <a:rPr lang="en-US" sz="4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“Where you are?” </a:t>
            </a:r>
            <a:r>
              <a:rPr lang="en-US" sz="40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vs “What you’ve been doing?”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73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C1E65-D858-4383-8EB6-42B48FD1C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"/>
            <a:ext cx="12192000" cy="1143000"/>
          </a:xfrm>
        </p:spPr>
        <p:txBody>
          <a:bodyPr/>
          <a:lstStyle/>
          <a:p>
            <a:pPr algn="ctr"/>
            <a:r>
              <a:rPr lang="en-US" b="1" dirty="0"/>
              <a:t>Predictive Synthesis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960DE-64C3-4964-9410-804E8A2AB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143039"/>
            <a:ext cx="12554375" cy="47432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Predictive Synthesis: PBE  ::  0 shot : few shot </a:t>
            </a:r>
            <a:r>
              <a:rPr lang="en-US" sz="2933" dirty="0"/>
              <a:t>(when using LLMs)</a:t>
            </a:r>
            <a:endParaRPr lang="en-US" dirty="0"/>
          </a:p>
          <a:p>
            <a:endParaRPr lang="en-US" sz="1333" dirty="0"/>
          </a:p>
          <a:p>
            <a:r>
              <a:rPr lang="en-US" sz="3200" b="1" dirty="0"/>
              <a:t>Enumerate structures</a:t>
            </a:r>
            <a:r>
              <a:rPr lang="en-US" sz="3200" dirty="0"/>
              <a:t> using </a:t>
            </a:r>
            <a:r>
              <a:rPr lang="en-US" sz="3200" b="1" dirty="0"/>
              <a:t>enumerative synthesis </a:t>
            </a:r>
            <a:r>
              <a:rPr lang="en-US" sz="3200" dirty="0"/>
              <a:t>techniques</a:t>
            </a:r>
          </a:p>
          <a:p>
            <a:pPr marL="609585" lvl="1" indent="0">
              <a:buNone/>
            </a:pPr>
            <a:endParaRPr lang="en-US" dirty="0"/>
          </a:p>
          <a:p>
            <a:pPr marL="609585" lvl="1" indent="0">
              <a:buNone/>
            </a:pPr>
            <a:endParaRPr lang="en-US" dirty="0"/>
          </a:p>
          <a:p>
            <a:endParaRPr lang="en-US" sz="3200" dirty="0"/>
          </a:p>
          <a:p>
            <a:r>
              <a:rPr lang="en-US" sz="3200" dirty="0"/>
              <a:t>Then use PBE to learn readable/efficient programs.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08A5E-536A-4872-A45B-6003656074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3</a:t>
            </a:fld>
            <a:r>
              <a:rPr lang="en-US"/>
              <a:t>/18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6ACA27-DB5A-4F24-A31E-2EB5A0CED951}"/>
              </a:ext>
            </a:extLst>
          </p:cNvPr>
          <p:cNvSpPr txBox="1"/>
          <p:nvPr/>
        </p:nvSpPr>
        <p:spPr>
          <a:xfrm>
            <a:off x="0" y="6180505"/>
            <a:ext cx="9299944" cy="677108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dirty="0"/>
              <a:t>[AAAI 2017: </a:t>
            </a:r>
            <a:r>
              <a:rPr lang="en-US" i="1" dirty="0"/>
              <a:t>Automated data extraction using predictive program synthesis</a:t>
            </a:r>
            <a:r>
              <a:rPr lang="en-US" dirty="0"/>
              <a:t>] </a:t>
            </a:r>
          </a:p>
          <a:p>
            <a:r>
              <a:rPr lang="en-US" dirty="0">
                <a:cs typeface="Segoe UI"/>
              </a:rPr>
              <a:t>[OOPSLA 20</a:t>
            </a:r>
            <a:r>
              <a:rPr lang="en-US" dirty="0"/>
              <a:t>21: </a:t>
            </a:r>
            <a:r>
              <a:rPr lang="en-US" i="1" dirty="0"/>
              <a:t>Structure interpretation of text formats</a:t>
            </a:r>
            <a:r>
              <a:rPr lang="en-US" dirty="0">
                <a:cs typeface="Segoe UI"/>
              </a:rPr>
              <a:t>] 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3C5011-3C51-F766-A603-3BE14C0BDD80}"/>
              </a:ext>
            </a:extLst>
          </p:cNvPr>
          <p:cNvSpPr txBox="1">
            <a:spLocks/>
          </p:cNvSpPr>
          <p:nvPr/>
        </p:nvSpPr>
        <p:spPr>
          <a:xfrm>
            <a:off x="1213943" y="2714283"/>
            <a:ext cx="9378461" cy="920223"/>
          </a:xfrm>
          <a:prstGeom prst="rect">
            <a:avLst/>
          </a:prstGeom>
          <a:solidFill>
            <a:srgbClr val="F4EAE0"/>
          </a:solidFill>
        </p:spPr>
        <p:txBody>
          <a:bodyPr vert="horz" lIns="121920" tIns="60960" rIns="121920" bIns="6096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198" indent="0">
              <a:buNone/>
            </a:pPr>
            <a:r>
              <a:rPr lang="en-US" sz="3733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Efficiency</a:t>
            </a:r>
            <a:r>
              <a:rPr lang="en-US" sz="3733" dirty="0">
                <a:solidFill>
                  <a:schemeClr val="tx1"/>
                </a:solidFill>
              </a:rPr>
              <a:t>: Enumerate partial structures over input document</a:t>
            </a:r>
          </a:p>
          <a:p>
            <a:pPr marL="76198" indent="0">
              <a:buNone/>
            </a:pPr>
            <a:r>
              <a:rPr lang="en-US" sz="3733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Ranking</a:t>
            </a:r>
            <a:r>
              <a:rPr lang="en-US" sz="3733" dirty="0">
                <a:solidFill>
                  <a:schemeClr val="tx1"/>
                </a:solidFill>
              </a:rPr>
              <a:t>: Regularity of output structure, Maximal structure</a:t>
            </a:r>
          </a:p>
        </p:txBody>
      </p:sp>
    </p:spTree>
    <p:extLst>
      <p:ext uri="{BB962C8B-B14F-4D97-AF65-F5344CB8AC3E}">
        <p14:creationId xmlns:p14="http://schemas.microsoft.com/office/powerpoint/2010/main" val="3229938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5C51BF-C947-446B-5EA4-B89CC8A96A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95097" y="4338084"/>
            <a:ext cx="10357884" cy="2271475"/>
          </a:xfrm>
          <a:solidFill>
            <a:srgbClr val="F4EAE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67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double </a:t>
            </a:r>
            <a:r>
              <a:rPr lang="en-US" sz="2667" dirty="0" err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MinTempInC</a:t>
            </a:r>
            <a:r>
              <a:rPr lang="en-US" sz="2667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(double[] </a:t>
            </a:r>
            <a:r>
              <a:rPr lang="en-US" sz="2667" dirty="0" err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fTemps</a:t>
            </a:r>
            <a:r>
              <a:rPr lang="en-US" sz="2667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667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 var m = </a:t>
            </a:r>
            <a:r>
              <a:rPr lang="en-US" sz="2667" dirty="0" err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fTemps.Min</a:t>
            </a:r>
            <a:r>
              <a:rPr lang="en-US" sz="2667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667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 return (m – 32) * (5 / 9);</a:t>
            </a:r>
          </a:p>
          <a:p>
            <a:pPr marL="0" indent="0">
              <a:buNone/>
            </a:pPr>
            <a:r>
              <a:rPr lang="en-US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}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7563A78F-8163-E07A-4ABE-38F0A71A65C3}"/>
              </a:ext>
            </a:extLst>
          </p:cNvPr>
          <p:cNvSpPr txBox="1">
            <a:spLocks/>
          </p:cNvSpPr>
          <p:nvPr/>
        </p:nvSpPr>
        <p:spPr>
          <a:xfrm>
            <a:off x="1395097" y="1524573"/>
            <a:ext cx="10357884" cy="2271475"/>
          </a:xfrm>
          <a:prstGeom prst="rect">
            <a:avLst/>
          </a:prstGeom>
          <a:solidFill>
            <a:srgbClr val="F4EAE0"/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buNone/>
            </a:pPr>
            <a:r>
              <a:rPr lang="en-US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var temp = (</a:t>
            </a:r>
            <a:r>
              <a:rPr lang="en-US" dirty="0" err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GetTemp</a:t>
            </a:r>
            <a:r>
              <a:rPr lang="en-US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() – 32) * (5 / 9);</a:t>
            </a:r>
          </a:p>
          <a:p>
            <a:pPr marL="0" indent="0" defTabSz="914377">
              <a:buNone/>
            </a:pPr>
            <a:endParaRPr lang="en-US" dirty="0"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914377">
              <a:buNone/>
            </a:pPr>
            <a:endParaRPr lang="en-US" dirty="0"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914377">
              <a:buNone/>
            </a:pPr>
            <a:r>
              <a:rPr lang="en-US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double </a:t>
            </a:r>
            <a:r>
              <a:rPr lang="en-US" dirty="0" err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MaxTempInC</a:t>
            </a:r>
            <a:r>
              <a:rPr lang="en-US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(double[] </a:t>
            </a:r>
            <a:r>
              <a:rPr lang="en-US" dirty="0" err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fTemps</a:t>
            </a:r>
            <a:r>
              <a:rPr lang="en-US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) {</a:t>
            </a:r>
          </a:p>
          <a:p>
            <a:pPr marL="0" indent="0" defTabSz="914377">
              <a:buNone/>
            </a:pPr>
            <a:r>
              <a:rPr lang="en-US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return (</a:t>
            </a:r>
            <a:r>
              <a:rPr lang="en-US" dirty="0" err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fTemps.Max</a:t>
            </a:r>
            <a:r>
              <a:rPr lang="en-US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() – 32) * (5 / 9);</a:t>
            </a:r>
          </a:p>
          <a:p>
            <a:pPr marL="0" indent="0" defTabSz="914377">
              <a:buNone/>
            </a:pPr>
            <a:r>
              <a:rPr lang="en-US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}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D6E1917-472E-059D-DBCE-CA5CB47BE655}"/>
              </a:ext>
            </a:extLst>
          </p:cNvPr>
          <p:cNvCxnSpPr>
            <a:cxnSpLocks/>
          </p:cNvCxnSpPr>
          <p:nvPr/>
        </p:nvCxnSpPr>
        <p:spPr>
          <a:xfrm>
            <a:off x="2874795" y="3094075"/>
            <a:ext cx="509299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D8B669C-EB94-9731-CEE3-B83DD7B4DB1D}"/>
              </a:ext>
            </a:extLst>
          </p:cNvPr>
          <p:cNvSpPr txBox="1"/>
          <p:nvPr/>
        </p:nvSpPr>
        <p:spPr>
          <a:xfrm>
            <a:off x="3130626" y="3274832"/>
            <a:ext cx="5775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2400" err="1">
                <a:solidFill>
                  <a:srgbClr val="00B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Conversions.FtoC</a:t>
            </a:r>
            <a:r>
              <a:rPr lang="en-US" sz="2400">
                <a:solidFill>
                  <a:srgbClr val="00B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</a:t>
            </a:r>
            <a:r>
              <a:rPr lang="en-US" sz="2400" err="1">
                <a:solidFill>
                  <a:srgbClr val="00B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fTemps.Max</a:t>
            </a:r>
            <a:r>
              <a:rPr lang="en-US" sz="2400">
                <a:solidFill>
                  <a:srgbClr val="00B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());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F4BD72-B3A8-81BF-9CBE-2E500D6B1A12}"/>
              </a:ext>
            </a:extLst>
          </p:cNvPr>
          <p:cNvSpPr txBox="1"/>
          <p:nvPr/>
        </p:nvSpPr>
        <p:spPr>
          <a:xfrm>
            <a:off x="113565" y="2139527"/>
            <a:ext cx="1125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400" dirty="0">
                <a:latin typeface="Calibri" panose="020F0502020204030204"/>
              </a:rPr>
              <a:t>2 min </a:t>
            </a:r>
            <a:br>
              <a:rPr lang="en-US" sz="2400" dirty="0">
                <a:latin typeface="Calibri" panose="020F0502020204030204"/>
              </a:rPr>
            </a:br>
            <a:r>
              <a:rPr lang="en-US" sz="2400" dirty="0">
                <a:latin typeface="Calibri" panose="020F0502020204030204"/>
              </a:rPr>
              <a:t>ago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F0FB81-827A-33C3-4616-80697F02F300}"/>
              </a:ext>
            </a:extLst>
          </p:cNvPr>
          <p:cNvCxnSpPr>
            <a:cxnSpLocks/>
          </p:cNvCxnSpPr>
          <p:nvPr/>
        </p:nvCxnSpPr>
        <p:spPr>
          <a:xfrm>
            <a:off x="3251676" y="1651592"/>
            <a:ext cx="460389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3626E47-B281-1717-6FAE-9029F0D013FA}"/>
              </a:ext>
            </a:extLst>
          </p:cNvPr>
          <p:cNvSpPr txBox="1"/>
          <p:nvPr/>
        </p:nvSpPr>
        <p:spPr>
          <a:xfrm>
            <a:off x="3674046" y="1810445"/>
            <a:ext cx="5235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2400" err="1">
                <a:solidFill>
                  <a:srgbClr val="00B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Conversions.FtoC</a:t>
            </a:r>
            <a:r>
              <a:rPr lang="en-US" sz="2400">
                <a:solidFill>
                  <a:srgbClr val="00B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</a:t>
            </a:r>
            <a:r>
              <a:rPr lang="en-US" sz="2400" err="1">
                <a:solidFill>
                  <a:srgbClr val="00B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GetTemp</a:t>
            </a:r>
            <a:r>
              <a:rPr lang="en-US" sz="2400">
                <a:solidFill>
                  <a:srgbClr val="00B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());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499721-613A-860F-8603-29FB055BE8BB}"/>
              </a:ext>
            </a:extLst>
          </p:cNvPr>
          <p:cNvSpPr txBox="1"/>
          <p:nvPr/>
        </p:nvSpPr>
        <p:spPr>
          <a:xfrm>
            <a:off x="4995243" y="5749332"/>
            <a:ext cx="3791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2400" dirty="0" err="1">
                <a:solidFill>
                  <a:srgbClr val="00B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Conversions.FtoC</a:t>
            </a:r>
            <a:r>
              <a:rPr lang="en-US" sz="2400" dirty="0">
                <a:solidFill>
                  <a:srgbClr val="00B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(m);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7DA5EB0-943D-9B79-F1F3-FDD4E7135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5" y="55334"/>
            <a:ext cx="12192000" cy="1238748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Temporal Context:</a:t>
            </a:r>
            <a:br>
              <a:rPr lang="en-US" sz="4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“Where you are?” vs </a:t>
            </a:r>
            <a:r>
              <a:rPr lang="en-US" sz="4000" b="1" dirty="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“What you’ve been doing?”</a:t>
            </a:r>
            <a:endParaRPr lang="en-US" sz="4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447EBBCC-5642-A6B1-9386-35068D58D525}"/>
              </a:ext>
            </a:extLst>
          </p:cNvPr>
          <p:cNvSpPr txBox="1">
            <a:spLocks/>
          </p:cNvSpPr>
          <p:nvPr/>
        </p:nvSpPr>
        <p:spPr>
          <a:xfrm>
            <a:off x="11269490" y="6370596"/>
            <a:ext cx="922511" cy="42546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z="1333">
                <a:solidFill>
                  <a:srgbClr val="FFFFFF"/>
                </a:solidFill>
                <a:latin typeface="Arial"/>
              </a:rPr>
              <a:pPr/>
              <a:t>30</a:t>
            </a:fld>
            <a:endParaRPr lang="en-US" sz="1333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C99CB23-3067-3E66-8FB7-1EDD69777878}"/>
              </a:ext>
            </a:extLst>
          </p:cNvPr>
          <p:cNvCxnSpPr>
            <a:cxnSpLocks/>
          </p:cNvCxnSpPr>
          <p:nvPr/>
        </p:nvCxnSpPr>
        <p:spPr>
          <a:xfrm flipV="1">
            <a:off x="3310464" y="5564261"/>
            <a:ext cx="4243275" cy="63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797013C-914B-3777-40A2-772BA0F8BCB8}"/>
              </a:ext>
            </a:extLst>
          </p:cNvPr>
          <p:cNvSpPr txBox="1"/>
          <p:nvPr/>
        </p:nvSpPr>
        <p:spPr>
          <a:xfrm>
            <a:off x="5553625" y="3694683"/>
            <a:ext cx="384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:</a:t>
            </a:r>
          </a:p>
          <a:p>
            <a:r>
              <a:rPr lang="en-US" sz="20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7711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2" grpId="0"/>
      <p:bldP spid="16" grpId="0"/>
      <p:bldP spid="19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BF615-54E6-9632-489C-4F225B0DB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Blog-post3.Captions">
            <a:hlinkClick r:id="" action="ppaction://media"/>
            <a:extLst>
              <a:ext uri="{FF2B5EF4-FFF2-40B4-BE49-F238E27FC236}">
                <a16:creationId xmlns:a16="http://schemas.microsoft.com/office/drawing/2014/main" id="{DF733F6B-CA85-136C-8F69-2806F4DD81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6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57444-8FF7-B312-9687-8CAC79EF6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819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Flash Fill for code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09F34E6-AD55-B5A3-F44F-3237EDCD7023}"/>
              </a:ext>
            </a:extLst>
          </p:cNvPr>
          <p:cNvSpPr txBox="1"/>
          <p:nvPr/>
        </p:nvSpPr>
        <p:spPr>
          <a:xfrm>
            <a:off x="1" y="6447631"/>
            <a:ext cx="10173151" cy="410433"/>
          </a:xfrm>
          <a:prstGeom prst="rect">
            <a:avLst/>
          </a:prstGeom>
        </p:spPr>
        <p:txBody>
          <a:bodyPr wrap="square" lIns="121920" tIns="60960" rIns="121920" bIns="60960" rtlCol="0" anchor="t">
            <a:spAutoFit/>
          </a:bodyPr>
          <a:lstStyle/>
          <a:p>
            <a:pPr defTabSz="914377"/>
            <a:r>
              <a:rPr lang="en-US" sz="1867" dirty="0">
                <a:latin typeface="Calibri" panose="020F0502020204030204"/>
              </a:rPr>
              <a:t>[OOPSLA 2017: </a:t>
            </a:r>
            <a:r>
              <a:rPr lang="en-US" sz="1867" i="1" dirty="0">
                <a:latin typeface="Calibri" panose="020F0502020204030204"/>
              </a:rPr>
              <a:t>Learning Syntactic Program Transformations from Examples</a:t>
            </a:r>
            <a:r>
              <a:rPr lang="en-US" sz="1867" dirty="0">
                <a:latin typeface="Calibri" panose="020F0502020204030204"/>
              </a:rPr>
              <a:t>]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10DAC86-6677-89BB-92D3-4FF8D0D288D7}"/>
              </a:ext>
            </a:extLst>
          </p:cNvPr>
          <p:cNvGrpSpPr/>
          <p:nvPr/>
        </p:nvGrpSpPr>
        <p:grpSpPr>
          <a:xfrm>
            <a:off x="620761" y="1605332"/>
            <a:ext cx="10856242" cy="3792895"/>
            <a:chOff x="1319565" y="1550318"/>
            <a:chExt cx="10856242" cy="379289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4BC9AD-2013-E2EE-48F9-350B9E9E9822}"/>
                </a:ext>
              </a:extLst>
            </p:cNvPr>
            <p:cNvSpPr txBox="1"/>
            <p:nvPr/>
          </p:nvSpPr>
          <p:spPr>
            <a:xfrm>
              <a:off x="1500169" y="2147510"/>
              <a:ext cx="3858749" cy="461665"/>
            </a:xfrm>
            <a:prstGeom prst="rect">
              <a:avLst/>
            </a:prstGeom>
            <a:solidFill>
              <a:srgbClr val="F4EAE0"/>
            </a:solidFill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US" sz="2400" dirty="0">
                  <a:latin typeface="Bahnschrift Light Condensed" panose="020B0502040204020203" pitchFamily="34" charset="0"/>
                </a:rPr>
                <a:t>(</a:t>
              </a:r>
              <a:r>
                <a:rPr lang="en-US" sz="2400" dirty="0" err="1">
                  <a:latin typeface="Bahnschrift Light Condensed" panose="020B0502040204020203" pitchFamily="34" charset="0"/>
                </a:rPr>
                <a:t>tempF</a:t>
              </a:r>
              <a:r>
                <a:rPr lang="en-US" sz="2400" dirty="0">
                  <a:latin typeface="Bahnschrift Light Condensed" panose="020B0502040204020203" pitchFamily="34" charset="0"/>
                </a:rPr>
                <a:t> – 32) * (5 / 9) ↦ </a:t>
              </a:r>
              <a:r>
                <a:rPr lang="en-US" sz="2400" dirty="0" err="1">
                  <a:latin typeface="Bahnschrift Light Condensed" panose="020B0502040204020203" pitchFamily="34" charset="0"/>
                </a:rPr>
                <a:t>FtoC</a:t>
              </a:r>
              <a:r>
                <a:rPr lang="en-US" sz="2400" dirty="0">
                  <a:latin typeface="Bahnschrift Light Condensed" panose="020B0502040204020203" pitchFamily="34" charset="0"/>
                </a:rPr>
                <a:t>(</a:t>
              </a:r>
              <a:r>
                <a:rPr lang="en-US" sz="2400" dirty="0" err="1">
                  <a:latin typeface="Bahnschrift Light Condensed" panose="020B0502040204020203" pitchFamily="34" charset="0"/>
                </a:rPr>
                <a:t>tempF</a:t>
              </a:r>
              <a:r>
                <a:rPr lang="en-US" sz="2400" dirty="0">
                  <a:latin typeface="Bahnschrift Light Condensed" panose="020B0502040204020203" pitchFamily="34" charset="0"/>
                </a:rPr>
                <a:t>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AD78D1-7123-0D51-7DE4-C39C44C6A384}"/>
                </a:ext>
              </a:extLst>
            </p:cNvPr>
            <p:cNvSpPr txBox="1"/>
            <p:nvPr/>
          </p:nvSpPr>
          <p:spPr>
            <a:xfrm>
              <a:off x="5878448" y="4881551"/>
              <a:ext cx="3504486" cy="461665"/>
            </a:xfrm>
            <a:prstGeom prst="rect">
              <a:avLst/>
            </a:prstGeom>
            <a:solidFill>
              <a:srgbClr val="F4EAE0"/>
            </a:solidFill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US" sz="2400" dirty="0">
                  <a:latin typeface="Bahnschrift Light Condensed" panose="020B0502040204020203" pitchFamily="34" charset="0"/>
                </a:rPr>
                <a:t>(</a:t>
              </a:r>
              <a:r>
                <a:rPr lang="en-US" sz="2400" dirty="0" err="1">
                  <a:latin typeface="Bahnschrift Light Condensed" panose="020B0502040204020203" pitchFamily="34" charset="0"/>
                </a:rPr>
                <a:t>fMin</a:t>
              </a:r>
              <a:r>
                <a:rPr lang="en-US" sz="2400" dirty="0">
                  <a:latin typeface="Bahnschrift Light Condensed" panose="020B0502040204020203" pitchFamily="34" charset="0"/>
                </a:rPr>
                <a:t> – 32) </a:t>
              </a:r>
              <a:r>
                <a:rPr lang="en-US" sz="1100" dirty="0">
                  <a:latin typeface="Bahnschrift Light Condensed" panose="020B0502040204020203" pitchFamily="34" charset="0"/>
                </a:rPr>
                <a:t> </a:t>
              </a:r>
              <a:r>
                <a:rPr lang="en-US" sz="2400" dirty="0">
                  <a:latin typeface="Bahnschrift Light Condensed" panose="020B0502040204020203" pitchFamily="34" charset="0"/>
                </a:rPr>
                <a:t>* (5 / 9) ↦ </a:t>
              </a:r>
              <a:r>
                <a:rPr lang="en-US" sz="2400" dirty="0" err="1">
                  <a:latin typeface="Bahnschrift Light Condensed" panose="020B0502040204020203" pitchFamily="34" charset="0"/>
                </a:rPr>
                <a:t>FtoC</a:t>
              </a:r>
              <a:r>
                <a:rPr lang="en-US" sz="2400" dirty="0">
                  <a:latin typeface="Bahnschrift Light Condensed" panose="020B0502040204020203" pitchFamily="34" charset="0"/>
                </a:rPr>
                <a:t>(</a:t>
              </a:r>
              <a:r>
                <a:rPr lang="en-US" sz="2400" dirty="0" err="1">
                  <a:latin typeface="Bahnschrift Light Condensed" panose="020B0502040204020203" pitchFamily="34" charset="0"/>
                </a:rPr>
                <a:t>fMin</a:t>
              </a:r>
              <a:r>
                <a:rPr lang="en-US" sz="2400" dirty="0">
                  <a:latin typeface="Bahnschrift Light Condensed" panose="020B0502040204020203" pitchFamily="34" charset="0"/>
                </a:rPr>
                <a:t>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29B126-36B3-E3AD-CCEC-318609854174}"/>
                </a:ext>
              </a:extLst>
            </p:cNvPr>
            <p:cNvSpPr txBox="1"/>
            <p:nvPr/>
          </p:nvSpPr>
          <p:spPr>
            <a:xfrm>
              <a:off x="1319565" y="1550318"/>
              <a:ext cx="4206601" cy="543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US" sz="2933">
                  <a:solidFill>
                    <a:srgbClr val="70AD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User provides examples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B43B2A-FFC5-8093-B5FF-31A34521DA0B}"/>
                </a:ext>
              </a:extLst>
            </p:cNvPr>
            <p:cNvSpPr txBox="1"/>
            <p:nvPr/>
          </p:nvSpPr>
          <p:spPr>
            <a:xfrm>
              <a:off x="3739105" y="3496557"/>
              <a:ext cx="74108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US" sz="2400" dirty="0">
                  <a:latin typeface="Calibri" panose="020F0502020204030204"/>
                </a:rPr>
                <a:t>Program from an underlying AST/code transformation DSL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020B07-88B2-B029-EA73-AFA4F89AF72F}"/>
                </a:ext>
              </a:extLst>
            </p:cNvPr>
            <p:cNvSpPr txBox="1"/>
            <p:nvPr/>
          </p:nvSpPr>
          <p:spPr>
            <a:xfrm>
              <a:off x="3276521" y="2950343"/>
              <a:ext cx="8265404" cy="543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US" sz="2933">
                  <a:solidFill>
                    <a:srgbClr val="70AD47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</a:t>
              </a:r>
              <a:r>
                <a:rPr lang="en-US" sz="2933">
                  <a:solidFill>
                    <a:srgbClr val="70AD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Synthesizer produces transformation program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A7600D7-48C1-B6BF-1F93-717DF519BDFA}"/>
                </a:ext>
              </a:extLst>
            </p:cNvPr>
            <p:cNvSpPr txBox="1"/>
            <p:nvPr/>
          </p:nvSpPr>
          <p:spPr>
            <a:xfrm>
              <a:off x="5162284" y="4271128"/>
              <a:ext cx="7013523" cy="543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US" sz="2933">
                  <a:solidFill>
                    <a:srgbClr val="70AD47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</a:t>
              </a:r>
              <a:r>
                <a:rPr lang="en-US" sz="2933">
                  <a:solidFill>
                    <a:srgbClr val="70AD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Transform other inputs using program 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CCE53-AEAC-BF27-8473-CDCECDA3C67E}"/>
              </a:ext>
            </a:extLst>
          </p:cNvPr>
          <p:cNvSpPr txBox="1">
            <a:spLocks/>
          </p:cNvSpPr>
          <p:nvPr/>
        </p:nvSpPr>
        <p:spPr>
          <a:xfrm>
            <a:off x="11269490" y="6370596"/>
            <a:ext cx="922511" cy="42546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z="1333" dirty="0">
                <a:solidFill>
                  <a:srgbClr val="FFFFFF"/>
                </a:solidFill>
                <a:latin typeface="Arial"/>
              </a:rPr>
              <a:pPr/>
              <a:t>32</a:t>
            </a:fld>
            <a:endParaRPr lang="en-US" sz="1333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9890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F1ECDE23-E04D-400E-8C34-756A90DB79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1099" r="835" b="1666"/>
          <a:stretch/>
        </p:blipFill>
        <p:spPr>
          <a:xfrm>
            <a:off x="1990885" y="473606"/>
            <a:ext cx="8281305" cy="5417911"/>
          </a:xfrm>
          <a:prstGeom prst="rect">
            <a:avLst/>
          </a:prstGeom>
          <a:solidFill>
            <a:srgbClr val="000000">
              <a:shade val="95000"/>
            </a:srgbClr>
          </a:solidFill>
          <a:ln w="254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590B19-3390-4305-B53A-1709B1F68C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9" r="835" b="1666"/>
          <a:stretch/>
        </p:blipFill>
        <p:spPr>
          <a:xfrm>
            <a:off x="1990885" y="473606"/>
            <a:ext cx="8281305" cy="5417911"/>
          </a:xfrm>
          <a:prstGeom prst="rect">
            <a:avLst/>
          </a:prstGeom>
          <a:solidFill>
            <a:srgbClr val="000000">
              <a:shade val="95000"/>
            </a:srgbClr>
          </a:solidFill>
          <a:ln w="254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36CDD15-D603-4123-8BC2-430D21213E19}"/>
              </a:ext>
            </a:extLst>
          </p:cNvPr>
          <p:cNvGrpSpPr/>
          <p:nvPr/>
        </p:nvGrpSpPr>
        <p:grpSpPr>
          <a:xfrm>
            <a:off x="2164028" y="1008627"/>
            <a:ext cx="7801387" cy="4303098"/>
            <a:chOff x="2397724" y="1906621"/>
            <a:chExt cx="7792005" cy="424237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071711-7A7D-45DE-931F-A455A02982B4}"/>
                </a:ext>
              </a:extLst>
            </p:cNvPr>
            <p:cNvSpPr txBox="1"/>
            <p:nvPr/>
          </p:nvSpPr>
          <p:spPr>
            <a:xfrm>
              <a:off x="2409392" y="1906621"/>
              <a:ext cx="3466113" cy="1477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defTabSz="914377"/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(</a:t>
              </a:r>
              <a:r>
                <a:rPr lang="en-US" dirty="0" err="1">
                  <a:solidFill>
                    <a:schemeClr val="accent2"/>
                  </a:solidFill>
                  <a:latin typeface="Consolas" panose="020B0609020204030204" pitchFamily="49" charset="0"/>
                </a:rPr>
                <a:t>fMin</a:t>
              </a:r>
              <a:r>
                <a:rPr lang="en-US" dirty="0">
                  <a:latin typeface="Consolas" panose="020B0609020204030204" pitchFamily="49" charset="0"/>
                </a:rPr>
                <a:t> - 32) * (5 / 9) </a:t>
              </a:r>
            </a:p>
            <a:p>
              <a:pPr defTabSz="914377"/>
              <a:endParaRPr lang="en-US" dirty="0">
                <a:latin typeface="Consolas" panose="020B0609020204030204" pitchFamily="49" charset="0"/>
              </a:endParaRPr>
            </a:p>
            <a:p>
              <a:pPr defTabSz="914377"/>
              <a:r>
                <a:rPr lang="en-US" dirty="0">
                  <a:latin typeface="Consolas" panose="020B0609020204030204" pitchFamily="49" charset="0"/>
                </a:rPr>
                <a:t> (</a:t>
              </a:r>
              <a:r>
                <a:rPr lang="en-US" dirty="0" err="1">
                  <a:solidFill>
                    <a:schemeClr val="accent2"/>
                  </a:solidFill>
                  <a:latin typeface="Consolas" panose="020B0609020204030204" pitchFamily="49" charset="0"/>
                </a:rPr>
                <a:t>fMax</a:t>
              </a:r>
              <a:r>
                <a:rPr lang="en-US" dirty="0">
                  <a:latin typeface="Consolas" panose="020B0609020204030204" pitchFamily="49" charset="0"/>
                </a:rPr>
                <a:t> - 32) * (5 / 9) </a:t>
              </a:r>
            </a:p>
            <a:p>
              <a:pPr defTabSz="914377"/>
              <a:endParaRPr lang="en-US" dirty="0">
                <a:latin typeface="Consolas" panose="020B0609020204030204" pitchFamily="49" charset="0"/>
              </a:endParaRPr>
            </a:p>
            <a:p>
              <a:pPr defTabSz="914377"/>
              <a:r>
                <a:rPr lang="en-US" dirty="0">
                  <a:latin typeface="Consolas" panose="020B0609020204030204" pitchFamily="49" charset="0"/>
                </a:rPr>
                <a:t> (</a:t>
              </a:r>
              <a:r>
                <a:rPr lang="en-US" dirty="0" err="1">
                  <a:solidFill>
                    <a:schemeClr val="accent2"/>
                  </a:solidFill>
                  <a:latin typeface="Consolas" panose="020B0609020204030204" pitchFamily="49" charset="0"/>
                </a:rPr>
                <a:t>fAve</a:t>
              </a:r>
              <a:r>
                <a:rPr lang="en-US" dirty="0">
                  <a:latin typeface="Consolas" panose="020B0609020204030204" pitchFamily="49" charset="0"/>
                </a:rPr>
                <a:t> - 32) * (5 / 9)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3DE9643-C03E-46CD-B348-2D6AD8025381}"/>
                </a:ext>
              </a:extLst>
            </p:cNvPr>
            <p:cNvSpPr txBox="1"/>
            <p:nvPr/>
          </p:nvSpPr>
          <p:spPr>
            <a:xfrm>
              <a:off x="2397724" y="4540799"/>
              <a:ext cx="3419216" cy="16081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defTabSz="914377"/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(</a:t>
              </a:r>
              <a:r>
                <a:rPr lang="en-US" dirty="0" err="1">
                  <a:solidFill>
                    <a:schemeClr val="accent2"/>
                  </a:solidFill>
                  <a:latin typeface="Consolas" panose="020B0609020204030204" pitchFamily="49" charset="0"/>
                </a:rPr>
                <a:t>fMin</a:t>
              </a:r>
              <a:r>
                <a:rPr lang="en-US" dirty="0">
                  <a:latin typeface="Consolas" panose="020B0609020204030204" pitchFamily="49" charset="0"/>
                </a:rPr>
                <a:t> - 32) * (5 / 9) </a:t>
              </a:r>
            </a:p>
            <a:p>
              <a:pPr defTabSz="914377"/>
              <a:r>
                <a:rPr lang="en-US" dirty="0">
                  <a:latin typeface="Consolas" panose="020B0609020204030204" pitchFamily="49" charset="0"/>
                </a:rPr>
                <a:t> </a:t>
              </a:r>
            </a:p>
            <a:p>
              <a:pPr defTabSz="914377"/>
              <a:endParaRPr lang="en-US" dirty="0">
                <a:latin typeface="Consolas" panose="020B0609020204030204" pitchFamily="49" charset="0"/>
              </a:endParaRPr>
            </a:p>
            <a:p>
              <a:pPr defTabSz="914377"/>
              <a:endParaRPr lang="en-US" dirty="0">
                <a:latin typeface="Consolas" panose="020B0609020204030204" pitchFamily="49" charset="0"/>
              </a:endParaRPr>
            </a:p>
            <a:p>
              <a:pPr defTabSz="914377"/>
              <a:endParaRPr lang="en-US" dirty="0">
                <a:latin typeface="Consolas" panose="020B0609020204030204" pitchFamily="49" charset="0"/>
              </a:endParaRPr>
            </a:p>
            <a:p>
              <a:pPr defTabSz="914377"/>
              <a:endParaRPr lang="en-US" sz="1000" dirty="0">
                <a:latin typeface="Consolas" panose="020B0609020204030204" pitchFamily="49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0986CC6-644C-40E0-BC67-1ADE78A25683}"/>
                </a:ext>
              </a:extLst>
            </p:cNvPr>
            <p:cNvSpPr txBox="1"/>
            <p:nvPr/>
          </p:nvSpPr>
          <p:spPr>
            <a:xfrm>
              <a:off x="6723616" y="4540799"/>
              <a:ext cx="3466113" cy="16081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defTabSz="914377"/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</a:t>
              </a:r>
              <a:r>
                <a:rPr lang="en-US" dirty="0" err="1">
                  <a:latin typeface="Consolas" panose="020B0609020204030204" pitchFamily="49" charset="0"/>
                </a:rPr>
                <a:t>TempConv.FtoC</a:t>
              </a:r>
              <a:r>
                <a:rPr lang="en-US" dirty="0">
                  <a:latin typeface="Consolas" panose="020B0609020204030204" pitchFamily="49" charset="0"/>
                </a:rPr>
                <a:t>(</a:t>
              </a:r>
              <a:r>
                <a:rPr lang="en-US" dirty="0" err="1">
                  <a:solidFill>
                    <a:schemeClr val="accent2"/>
                  </a:solidFill>
                  <a:latin typeface="Consolas" panose="020B0609020204030204" pitchFamily="49" charset="0"/>
                </a:rPr>
                <a:t>fMin</a:t>
              </a:r>
              <a:r>
                <a:rPr lang="en-US" dirty="0">
                  <a:latin typeface="Consolas" panose="020B0609020204030204" pitchFamily="49" charset="0"/>
                </a:rPr>
                <a:t>) </a:t>
              </a:r>
            </a:p>
            <a:p>
              <a:pPr defTabSz="914377"/>
              <a:r>
                <a:rPr lang="en-US" dirty="0">
                  <a:latin typeface="Consolas" panose="020B0609020204030204" pitchFamily="49" charset="0"/>
                </a:rPr>
                <a:t> </a:t>
              </a:r>
            </a:p>
            <a:p>
              <a:pPr defTabSz="914377"/>
              <a:endParaRPr lang="en-US" dirty="0">
                <a:latin typeface="Consolas" panose="020B0609020204030204" pitchFamily="49" charset="0"/>
              </a:endParaRPr>
            </a:p>
            <a:p>
              <a:pPr defTabSz="914377"/>
              <a:endParaRPr lang="en-US" dirty="0">
                <a:latin typeface="Consolas" panose="020B0609020204030204" pitchFamily="49" charset="0"/>
              </a:endParaRPr>
            </a:p>
            <a:p>
              <a:pPr defTabSz="914377"/>
              <a:endParaRPr lang="en-US" dirty="0">
                <a:latin typeface="Consolas" panose="020B0609020204030204" pitchFamily="49" charset="0"/>
              </a:endParaRPr>
            </a:p>
            <a:p>
              <a:pPr defTabSz="914377"/>
              <a:r>
                <a:rPr lang="en-US" sz="1000" dirty="0">
                  <a:solidFill>
                    <a:schemeClr val="bg1"/>
                  </a:solidFill>
                  <a:latin typeface="Consolas" panose="020B0609020204030204" pitchFamily="49" charset="0"/>
                </a:rPr>
                <a:t>]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7845CF7-58C1-4064-B4BD-ED708E4B67EB}"/>
              </a:ext>
            </a:extLst>
          </p:cNvPr>
          <p:cNvGrpSpPr/>
          <p:nvPr/>
        </p:nvGrpSpPr>
        <p:grpSpPr>
          <a:xfrm>
            <a:off x="6511001" y="1005038"/>
            <a:ext cx="3466115" cy="1764296"/>
            <a:chOff x="6744685" y="1903032"/>
            <a:chExt cx="3466114" cy="1764296"/>
          </a:xfrm>
          <a:solidFill>
            <a:schemeClr val="bg1"/>
          </a:solidFill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7D1E815-0C9F-4150-A7BD-66EB75246733}"/>
                </a:ext>
              </a:extLst>
            </p:cNvPr>
            <p:cNvSpPr txBox="1"/>
            <p:nvPr/>
          </p:nvSpPr>
          <p:spPr>
            <a:xfrm>
              <a:off x="6744685" y="1903032"/>
              <a:ext cx="3466114" cy="175432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14377"/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</a:t>
              </a:r>
              <a:r>
                <a:rPr lang="en-US" dirty="0" err="1">
                  <a:latin typeface="Consolas" panose="020B0609020204030204" pitchFamily="49" charset="0"/>
                </a:rPr>
                <a:t>TempConv.FtoC</a:t>
              </a:r>
              <a:r>
                <a:rPr lang="en-US" dirty="0">
                  <a:latin typeface="Consolas" panose="020B0609020204030204" pitchFamily="49" charset="0"/>
                </a:rPr>
                <a:t>(</a:t>
              </a:r>
              <a:r>
                <a:rPr lang="en-US" dirty="0" err="1">
                  <a:solidFill>
                    <a:schemeClr val="accent2"/>
                  </a:solidFill>
                  <a:latin typeface="Consolas" panose="020B0609020204030204" pitchFamily="49" charset="0"/>
                </a:rPr>
                <a:t>fMin</a:t>
              </a:r>
              <a:r>
                <a:rPr lang="en-US" dirty="0">
                  <a:latin typeface="Consolas" panose="020B0609020204030204" pitchFamily="49" charset="0"/>
                </a:rPr>
                <a:t>) </a:t>
              </a:r>
            </a:p>
            <a:p>
              <a:pPr defTabSz="914377"/>
              <a:endParaRPr lang="en-US" dirty="0">
                <a:latin typeface="Consolas" panose="020B0609020204030204" pitchFamily="49" charset="0"/>
              </a:endParaRPr>
            </a:p>
            <a:p>
              <a:pPr defTabSz="914377"/>
              <a:r>
                <a:rPr lang="en-US" dirty="0">
                  <a:latin typeface="Consolas" panose="020B0609020204030204" pitchFamily="49" charset="0"/>
                </a:rPr>
                <a:t> </a:t>
              </a:r>
              <a:r>
                <a:rPr lang="en-US" dirty="0" err="1">
                  <a:latin typeface="Consolas" panose="020B0609020204030204" pitchFamily="49" charset="0"/>
                </a:rPr>
                <a:t>TempConv.FtoC</a:t>
              </a:r>
              <a:r>
                <a:rPr lang="en-US" dirty="0">
                  <a:latin typeface="Consolas" panose="020B0609020204030204" pitchFamily="49" charset="0"/>
                </a:rPr>
                <a:t>(</a:t>
              </a:r>
              <a:r>
                <a:rPr lang="en-US" dirty="0" err="1">
                  <a:solidFill>
                    <a:schemeClr val="accent2"/>
                  </a:solidFill>
                  <a:latin typeface="Consolas" panose="020B0609020204030204" pitchFamily="49" charset="0"/>
                </a:rPr>
                <a:t>fMax</a:t>
              </a:r>
              <a:r>
                <a:rPr lang="en-US" dirty="0">
                  <a:latin typeface="Consolas" panose="020B0609020204030204" pitchFamily="49" charset="0"/>
                </a:rPr>
                <a:t>) </a:t>
              </a:r>
            </a:p>
            <a:p>
              <a:pPr defTabSz="914377"/>
              <a:endParaRPr lang="en-US" dirty="0">
                <a:latin typeface="Consolas" panose="020B0609020204030204" pitchFamily="49" charset="0"/>
              </a:endParaRPr>
            </a:p>
            <a:p>
              <a:pPr defTabSz="914377"/>
              <a:r>
                <a:rPr lang="en-US" dirty="0">
                  <a:latin typeface="Consolas" panose="020B0609020204030204" pitchFamily="49" charset="0"/>
                </a:rPr>
                <a:t> </a:t>
              </a:r>
              <a:r>
                <a:rPr lang="en-US" dirty="0" err="1">
                  <a:latin typeface="Consolas" panose="020B0609020204030204" pitchFamily="49" charset="0"/>
                </a:rPr>
                <a:t>TempConv.FtoC</a:t>
              </a:r>
              <a:r>
                <a:rPr lang="en-US" dirty="0">
                  <a:latin typeface="Consolas" panose="020B0609020204030204" pitchFamily="49" charset="0"/>
                </a:rPr>
                <a:t>(</a:t>
              </a:r>
              <a:r>
                <a:rPr lang="en-US" dirty="0" err="1">
                  <a:solidFill>
                    <a:schemeClr val="accent2"/>
                  </a:solidFill>
                  <a:latin typeface="Consolas" panose="020B0609020204030204" pitchFamily="49" charset="0"/>
                </a:rPr>
                <a:t>fAve</a:t>
              </a:r>
              <a:r>
                <a:rPr lang="en-US" dirty="0">
                  <a:latin typeface="Consolas" panose="020B0609020204030204" pitchFamily="49" charset="0"/>
                </a:rPr>
                <a:t>) </a:t>
              </a:r>
            </a:p>
            <a:p>
              <a:pPr defTabSz="914377"/>
              <a:endParaRPr lang="en-US" dirty="0">
                <a:solidFill>
                  <a:srgbClr val="000000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C8B96ED-1D86-4909-AEA0-C837D5850C53}"/>
                </a:ext>
              </a:extLst>
            </p:cNvPr>
            <p:cNvSpPr/>
            <p:nvPr/>
          </p:nvSpPr>
          <p:spPr>
            <a:xfrm>
              <a:off x="6744685" y="3380360"/>
              <a:ext cx="3466114" cy="2869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C99C1A1-F33D-485B-9280-9AF703413F6B}"/>
              </a:ext>
            </a:extLst>
          </p:cNvPr>
          <p:cNvGrpSpPr/>
          <p:nvPr/>
        </p:nvGrpSpPr>
        <p:grpSpPr>
          <a:xfrm>
            <a:off x="2096011" y="2924725"/>
            <a:ext cx="1400844" cy="728363"/>
            <a:chOff x="2193874" y="3824607"/>
            <a:chExt cx="1400844" cy="728363"/>
          </a:xfrm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43137"/>
              </a:srgbClr>
            </a:outerShdw>
          </a:effectLst>
        </p:grpSpPr>
        <p:pic>
          <p:nvPicPr>
            <p:cNvPr id="44" name="Picture 43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BF15C61A-9C59-495C-8401-057404FC7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104343">
              <a:off x="2866355" y="3824607"/>
              <a:ext cx="728363" cy="728363"/>
            </a:xfrm>
            <a:prstGeom prst="rect">
              <a:avLst/>
            </a:prstGeom>
          </p:spPr>
        </p:pic>
        <p:pic>
          <p:nvPicPr>
            <p:cNvPr id="46" name="Picture 45" descr="Icon&#10;&#10;Description automatically generated">
              <a:extLst>
                <a:ext uri="{FF2B5EF4-FFF2-40B4-BE49-F238E27FC236}">
                  <a16:creationId xmlns:a16="http://schemas.microsoft.com/office/drawing/2014/main" id="{2238BC54-BED3-47F9-9B4A-AC715EEFF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2193874" y="3891062"/>
              <a:ext cx="892709" cy="594907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2AEFC33-D8B9-44FB-9584-8E25AAC047D4}"/>
              </a:ext>
            </a:extLst>
          </p:cNvPr>
          <p:cNvGrpSpPr/>
          <p:nvPr/>
        </p:nvGrpSpPr>
        <p:grpSpPr>
          <a:xfrm>
            <a:off x="5685182" y="4859978"/>
            <a:ext cx="892709" cy="1043381"/>
            <a:chOff x="2354387" y="4103159"/>
            <a:chExt cx="892709" cy="1043381"/>
          </a:xfrm>
          <a:effectLst>
            <a:glow>
              <a:schemeClr val="accent1"/>
            </a:glow>
            <a:outerShdw blurRad="50800" dist="50800" dir="5400000" algn="ctr" rotWithShape="0">
              <a:srgbClr val="000000">
                <a:alpha val="43000"/>
              </a:srgbClr>
            </a:outerShdw>
          </a:effectLst>
        </p:grpSpPr>
        <p:pic>
          <p:nvPicPr>
            <p:cNvPr id="50" name="Picture 49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3FC449C4-5B4D-42DD-8346-22E7EEBC0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700000">
              <a:off x="2410560" y="4418177"/>
              <a:ext cx="728363" cy="728363"/>
            </a:xfrm>
            <a:prstGeom prst="rect">
              <a:avLst/>
            </a:prstGeom>
          </p:spPr>
        </p:pic>
        <p:pic>
          <p:nvPicPr>
            <p:cNvPr id="51" name="Picture 50" descr="Icon&#10;&#10;Description automatically generated">
              <a:extLst>
                <a:ext uri="{FF2B5EF4-FFF2-40B4-BE49-F238E27FC236}">
                  <a16:creationId xmlns:a16="http://schemas.microsoft.com/office/drawing/2014/main" id="{06AB1129-7BB1-4D12-9A38-3192A25A4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2354387" y="4103159"/>
              <a:ext cx="892709" cy="594907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90E910E-22D1-4C30-B872-2860D8144FD7}"/>
              </a:ext>
            </a:extLst>
          </p:cNvPr>
          <p:cNvGrpSpPr/>
          <p:nvPr/>
        </p:nvGrpSpPr>
        <p:grpSpPr>
          <a:xfrm>
            <a:off x="8946698" y="2923997"/>
            <a:ext cx="1062287" cy="728363"/>
            <a:chOff x="6295656" y="3842726"/>
            <a:chExt cx="1062286" cy="728363"/>
          </a:xfrm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grpSpPr>
        <p:pic>
          <p:nvPicPr>
            <p:cNvPr id="35" name="Picture 34" descr="A picture containing aircraft&#10;&#10;Description automatically generated">
              <a:extLst>
                <a:ext uri="{FF2B5EF4-FFF2-40B4-BE49-F238E27FC236}">
                  <a16:creationId xmlns:a16="http://schemas.microsoft.com/office/drawing/2014/main" id="{69635488-03B1-488F-94C3-93ED688C3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6744685" y="3900498"/>
              <a:ext cx="613257" cy="613257"/>
            </a:xfrm>
            <a:prstGeom prst="rect">
              <a:avLst/>
            </a:prstGeom>
          </p:spPr>
        </p:pic>
        <p:pic>
          <p:nvPicPr>
            <p:cNvPr id="53" name="Picture 5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8FC49107-25EF-4B8C-91AE-9E60152B0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00000">
              <a:off x="6295656" y="3842726"/>
              <a:ext cx="728363" cy="728363"/>
            </a:xfrm>
            <a:prstGeom prst="rect">
              <a:avLst/>
            </a:prstGeom>
          </p:spPr>
        </p:pic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D71F99EE-38A7-41F0-8491-F4DDC703D166}"/>
              </a:ext>
            </a:extLst>
          </p:cNvPr>
          <p:cNvSpPr/>
          <p:nvPr/>
        </p:nvSpPr>
        <p:spPr>
          <a:xfrm>
            <a:off x="2166705" y="1005038"/>
            <a:ext cx="3466115" cy="17543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…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13E60AC-AF83-44F6-B257-0303ED5CF59B}"/>
              </a:ext>
            </a:extLst>
          </p:cNvPr>
          <p:cNvGrpSpPr/>
          <p:nvPr/>
        </p:nvGrpSpPr>
        <p:grpSpPr>
          <a:xfrm flipH="1">
            <a:off x="10227905" y="1321664"/>
            <a:ext cx="1970421" cy="4633741"/>
            <a:chOff x="105478" y="2390942"/>
            <a:chExt cx="1970421" cy="4633741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4101CC4-54BD-4F9B-BBF7-47B6D39032F1}"/>
                </a:ext>
              </a:extLst>
            </p:cNvPr>
            <p:cNvGrpSpPr/>
            <p:nvPr/>
          </p:nvGrpSpPr>
          <p:grpSpPr>
            <a:xfrm rot="10800000">
              <a:off x="111803" y="4885661"/>
              <a:ext cx="1389065" cy="804957"/>
              <a:chOff x="2230220" y="3604015"/>
              <a:chExt cx="1389065" cy="804957"/>
            </a:xfrm>
            <a:effectLst>
              <a:glow>
                <a:schemeClr val="accent1">
                  <a:alpha val="40000"/>
                </a:schemeClr>
              </a:glow>
              <a:outerShdw blurRad="50800" dist="50800" dir="5400000" algn="ctr" rotWithShape="0">
                <a:srgbClr val="000000">
                  <a:alpha val="43137"/>
                </a:srgbClr>
              </a:outerShdw>
            </a:effectLst>
          </p:grpSpPr>
          <p:pic>
            <p:nvPicPr>
              <p:cNvPr id="64" name="Picture 63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A9668E5F-D180-40A2-BC9B-F1641A4F02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104343" flipH="1" flipV="1">
                <a:off x="2890922" y="3680609"/>
                <a:ext cx="728363" cy="728363"/>
              </a:xfrm>
              <a:prstGeom prst="rect">
                <a:avLst/>
              </a:prstGeom>
            </p:spPr>
          </p:pic>
          <p:pic>
            <p:nvPicPr>
              <p:cNvPr id="65" name="Picture 64" descr="Icon&#10;&#10;Description automatically generated">
                <a:extLst>
                  <a:ext uri="{FF2B5EF4-FFF2-40B4-BE49-F238E27FC236}">
                    <a16:creationId xmlns:a16="http://schemas.microsoft.com/office/drawing/2014/main" id="{07329A02-71F3-4A23-A0BA-E6B5C15B12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tretch>
                <a:fillRect/>
              </a:stretch>
            </p:blipFill>
            <p:spPr>
              <a:xfrm>
                <a:off x="2230220" y="3604015"/>
                <a:ext cx="892709" cy="594907"/>
              </a:xfrm>
              <a:prstGeom prst="rect">
                <a:avLst/>
              </a:prstGeom>
            </p:spPr>
          </p:pic>
        </p:grpSp>
        <p:pic>
          <p:nvPicPr>
            <p:cNvPr id="67" name="Picture 66" descr="Text&#10;&#10;Description automatically generated">
              <a:extLst>
                <a:ext uri="{FF2B5EF4-FFF2-40B4-BE49-F238E27FC236}">
                  <a16:creationId xmlns:a16="http://schemas.microsoft.com/office/drawing/2014/main" id="{B54D7A71-4B27-4CE4-93D8-039A9D75D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09207" y="5867755"/>
              <a:ext cx="1504550" cy="1156928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BFD75B2-B351-4D66-ACAD-E04B0C1032F9}"/>
                </a:ext>
              </a:extLst>
            </p:cNvPr>
            <p:cNvSpPr txBox="1"/>
            <p:nvPr/>
          </p:nvSpPr>
          <p:spPr>
            <a:xfrm>
              <a:off x="603997" y="4812212"/>
              <a:ext cx="6860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>
                  <a:solidFill>
                    <a:prstClr val="black"/>
                  </a:solidFill>
                  <a:latin typeface="Calibri" panose="020F0502020204030204"/>
                </a:rPr>
                <a:t>Paste</a:t>
              </a: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D6B81AB-2C57-4792-9BBC-41AC22892B93}"/>
                </a:ext>
              </a:extLst>
            </p:cNvPr>
            <p:cNvGrpSpPr/>
            <p:nvPr/>
          </p:nvGrpSpPr>
          <p:grpSpPr>
            <a:xfrm rot="10800000">
              <a:off x="511487" y="3789715"/>
              <a:ext cx="1564412" cy="818054"/>
              <a:chOff x="1646448" y="3559005"/>
              <a:chExt cx="1564412" cy="818054"/>
            </a:xfrm>
            <a:effectLst>
              <a:glow>
                <a:schemeClr val="accent1">
                  <a:alpha val="40000"/>
                </a:schemeClr>
              </a:glow>
              <a:outerShdw blurRad="50800" dist="50800" dir="5400000" algn="ctr" rotWithShape="0">
                <a:srgbClr val="000000">
                  <a:alpha val="43137"/>
                </a:srgbClr>
              </a:outerShdw>
            </a:effectLst>
          </p:grpSpPr>
          <p:pic>
            <p:nvPicPr>
              <p:cNvPr id="78" name="Picture 7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0BF608C3-DFB3-44D3-8CC0-AFAB59DA69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95657" flipV="1">
                <a:off x="1646448" y="3648696"/>
                <a:ext cx="728363" cy="728363"/>
              </a:xfrm>
              <a:prstGeom prst="rect">
                <a:avLst/>
              </a:prstGeom>
            </p:spPr>
          </p:pic>
          <p:pic>
            <p:nvPicPr>
              <p:cNvPr id="79" name="Picture 78" descr="Icon&#10;&#10;Description automatically generated">
                <a:extLst>
                  <a:ext uri="{FF2B5EF4-FFF2-40B4-BE49-F238E27FC236}">
                    <a16:creationId xmlns:a16="http://schemas.microsoft.com/office/drawing/2014/main" id="{569BA083-0D81-434A-A93E-BE613CE63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tretch>
                <a:fillRect/>
              </a:stretch>
            </p:blipFill>
            <p:spPr>
              <a:xfrm>
                <a:off x="2318151" y="3559005"/>
                <a:ext cx="892709" cy="594907"/>
              </a:xfrm>
              <a:prstGeom prst="rect">
                <a:avLst/>
              </a:prstGeom>
            </p:spPr>
          </p:pic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7C4F7AE-D243-4EB6-96A4-E42DF2309B92}"/>
                </a:ext>
              </a:extLst>
            </p:cNvPr>
            <p:cNvSpPr txBox="1"/>
            <p:nvPr/>
          </p:nvSpPr>
          <p:spPr>
            <a:xfrm>
              <a:off x="105478" y="3712129"/>
              <a:ext cx="16409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en-US">
                  <a:solidFill>
                    <a:prstClr val="black"/>
                  </a:solidFill>
                  <a:latin typeface="Calibri" panose="020F0502020204030204"/>
                </a:rPr>
                <a:t>Switch Window</a:t>
              </a: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56B1A15C-2119-45F2-BF44-B0FD344C236F}"/>
                </a:ext>
              </a:extLst>
            </p:cNvPr>
            <p:cNvGrpSpPr/>
            <p:nvPr/>
          </p:nvGrpSpPr>
          <p:grpSpPr>
            <a:xfrm rot="10800000">
              <a:off x="372373" y="2390942"/>
              <a:ext cx="1522599" cy="947093"/>
              <a:chOff x="1824347" y="3648770"/>
              <a:chExt cx="1522599" cy="947093"/>
            </a:xfrm>
            <a:effectLst>
              <a:glow>
                <a:schemeClr val="accent1">
                  <a:alpha val="40000"/>
                </a:schemeClr>
              </a:glow>
              <a:outerShdw blurRad="50800" dist="50800" dir="5400000" algn="ctr" rotWithShape="0">
                <a:srgbClr val="000000">
                  <a:alpha val="43137"/>
                </a:srgbClr>
              </a:outerShdw>
            </a:effectLst>
          </p:grpSpPr>
          <p:pic>
            <p:nvPicPr>
              <p:cNvPr id="83" name="Picture 82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A01BF29B-C165-4757-8680-08BFAF6F4D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824347" y="3867500"/>
                <a:ext cx="728363" cy="728363"/>
              </a:xfrm>
              <a:prstGeom prst="rect">
                <a:avLst/>
              </a:prstGeom>
            </p:spPr>
          </p:pic>
          <p:pic>
            <p:nvPicPr>
              <p:cNvPr id="84" name="Picture 83" descr="Icon&#10;&#10;Description automatically generated">
                <a:extLst>
                  <a:ext uri="{FF2B5EF4-FFF2-40B4-BE49-F238E27FC236}">
                    <a16:creationId xmlns:a16="http://schemas.microsoft.com/office/drawing/2014/main" id="{D7AB7B9A-5F3E-452B-BB59-ADD15BD74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tretch>
                <a:fillRect/>
              </a:stretch>
            </p:blipFill>
            <p:spPr>
              <a:xfrm>
                <a:off x="2454237" y="3648770"/>
                <a:ext cx="892709" cy="594907"/>
              </a:xfrm>
              <a:prstGeom prst="rect">
                <a:avLst/>
              </a:prstGeom>
            </p:spPr>
          </p:pic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5EBC2FF-F053-425F-BF2F-FF8A8955EC7F}"/>
                </a:ext>
              </a:extLst>
            </p:cNvPr>
            <p:cNvSpPr txBox="1"/>
            <p:nvPr/>
          </p:nvSpPr>
          <p:spPr>
            <a:xfrm>
              <a:off x="531595" y="2411854"/>
              <a:ext cx="6547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en-US">
                  <a:solidFill>
                    <a:prstClr val="black"/>
                  </a:solidFill>
                  <a:latin typeface="Calibri" panose="020F0502020204030204"/>
                </a:rPr>
                <a:t>Copy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B1B126BD-3AD2-4412-8528-F79D3149CAEC}"/>
              </a:ext>
            </a:extLst>
          </p:cNvPr>
          <p:cNvGrpSpPr/>
          <p:nvPr/>
        </p:nvGrpSpPr>
        <p:grpSpPr>
          <a:xfrm>
            <a:off x="-35222" y="1388396"/>
            <a:ext cx="1979457" cy="4546829"/>
            <a:chOff x="-84103" y="2141446"/>
            <a:chExt cx="1979457" cy="4546829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6AC43E7B-BED4-41F1-931C-1771B0B66ED0}"/>
                </a:ext>
              </a:extLst>
            </p:cNvPr>
            <p:cNvGrpSpPr/>
            <p:nvPr/>
          </p:nvGrpSpPr>
          <p:grpSpPr>
            <a:xfrm rot="10800000">
              <a:off x="136370" y="4741663"/>
              <a:ext cx="1389065" cy="804957"/>
              <a:chOff x="2205653" y="3748013"/>
              <a:chExt cx="1389065" cy="804957"/>
            </a:xfrm>
            <a:effectLst>
              <a:glow>
                <a:schemeClr val="accent1">
                  <a:alpha val="40000"/>
                </a:schemeClr>
              </a:glow>
              <a:outerShdw blurRad="50800" dist="50800" dir="5400000" algn="ctr" rotWithShape="0">
                <a:srgbClr val="000000">
                  <a:alpha val="43137"/>
                </a:srgbClr>
              </a:outerShdw>
            </a:effectLst>
          </p:grpSpPr>
          <p:pic>
            <p:nvPicPr>
              <p:cNvPr id="113" name="Picture 112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64853D67-B338-4D3B-A565-B371833E53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95657" flipH="1">
                <a:off x="2866355" y="3824607"/>
                <a:ext cx="728363" cy="728363"/>
              </a:xfrm>
              <a:prstGeom prst="rect">
                <a:avLst/>
              </a:prstGeom>
            </p:spPr>
          </p:pic>
          <p:pic>
            <p:nvPicPr>
              <p:cNvPr id="114" name="Picture 113" descr="Icon&#10;&#10;Description automatically generated">
                <a:extLst>
                  <a:ext uri="{FF2B5EF4-FFF2-40B4-BE49-F238E27FC236}">
                    <a16:creationId xmlns:a16="http://schemas.microsoft.com/office/drawing/2014/main" id="{5D37555C-4529-49FF-9379-508F688C1B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tretch>
                <a:fillRect/>
              </a:stretch>
            </p:blipFill>
            <p:spPr>
              <a:xfrm>
                <a:off x="2205653" y="3748013"/>
                <a:ext cx="892709" cy="594907"/>
              </a:xfrm>
              <a:prstGeom prst="rect">
                <a:avLst/>
              </a:prstGeom>
            </p:spPr>
          </p:pic>
        </p:grpSp>
        <p:pic>
          <p:nvPicPr>
            <p:cNvPr id="103" name="Picture 102" descr="Text&#10;&#10;Description automatically generated">
              <a:extLst>
                <a:ext uri="{FF2B5EF4-FFF2-40B4-BE49-F238E27FC236}">
                  <a16:creationId xmlns:a16="http://schemas.microsoft.com/office/drawing/2014/main" id="{934C70F7-96B7-4855-8F30-DEA179894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040" y="5531347"/>
              <a:ext cx="1504550" cy="1156928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93D02ECB-4DC6-4677-BCD2-4ACB6A21BC3F}"/>
                </a:ext>
              </a:extLst>
            </p:cNvPr>
            <p:cNvSpPr txBox="1"/>
            <p:nvPr/>
          </p:nvSpPr>
          <p:spPr>
            <a:xfrm>
              <a:off x="753214" y="4668214"/>
              <a:ext cx="6547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>
                  <a:solidFill>
                    <a:prstClr val="black"/>
                  </a:solidFill>
                  <a:latin typeface="Calibri" panose="020F0502020204030204"/>
                </a:rPr>
                <a:t>Copy</a:t>
              </a: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4BB46A9A-486C-41C5-8FA8-53435A6025EC}"/>
                </a:ext>
              </a:extLst>
            </p:cNvPr>
            <p:cNvGrpSpPr/>
            <p:nvPr/>
          </p:nvGrpSpPr>
          <p:grpSpPr>
            <a:xfrm rot="10800000">
              <a:off x="103322" y="3469883"/>
              <a:ext cx="1782996" cy="745671"/>
              <a:chOff x="1836029" y="3951220"/>
              <a:chExt cx="1782996" cy="745671"/>
            </a:xfrm>
            <a:effectLst>
              <a:glow>
                <a:schemeClr val="accent1">
                  <a:alpha val="40000"/>
                </a:schemeClr>
              </a:glow>
              <a:outerShdw blurRad="50800" dist="50800" dir="5400000" algn="ctr" rotWithShape="0">
                <a:srgbClr val="000000">
                  <a:alpha val="43137"/>
                </a:srgbClr>
              </a:outerShdw>
            </a:effectLst>
          </p:grpSpPr>
          <p:pic>
            <p:nvPicPr>
              <p:cNvPr id="111" name="Picture 110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52B12563-F9CC-4759-8C20-0E68AFA253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104343">
                <a:off x="1836029" y="3968528"/>
                <a:ext cx="728363" cy="728363"/>
              </a:xfrm>
              <a:prstGeom prst="rect">
                <a:avLst/>
              </a:prstGeom>
            </p:spPr>
          </p:pic>
          <p:pic>
            <p:nvPicPr>
              <p:cNvPr id="112" name="Picture 111" descr="Icon&#10;&#10;Description automatically generated">
                <a:extLst>
                  <a:ext uri="{FF2B5EF4-FFF2-40B4-BE49-F238E27FC236}">
                    <a16:creationId xmlns:a16="http://schemas.microsoft.com/office/drawing/2014/main" id="{CF1E069E-8B0D-4B7C-ADFA-977CAC074E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tretch>
                <a:fillRect/>
              </a:stretch>
            </p:blipFill>
            <p:spPr>
              <a:xfrm>
                <a:off x="2726316" y="3951220"/>
                <a:ext cx="892709" cy="594907"/>
              </a:xfrm>
              <a:prstGeom prst="rect">
                <a:avLst/>
              </a:prstGeom>
            </p:spPr>
          </p:pic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656507A-EC7A-44B4-A5FA-5F02420AD3BB}"/>
                </a:ext>
              </a:extLst>
            </p:cNvPr>
            <p:cNvSpPr txBox="1"/>
            <p:nvPr/>
          </p:nvSpPr>
          <p:spPr>
            <a:xfrm>
              <a:off x="-84103" y="3392297"/>
              <a:ext cx="16409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en-US">
                  <a:solidFill>
                    <a:prstClr val="black"/>
                  </a:solidFill>
                  <a:latin typeface="Calibri" panose="020F0502020204030204"/>
                </a:rPr>
                <a:t>Switch Window</a:t>
              </a:r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9A80D7E3-FC7C-4C21-8E2F-2AB90B8D39C9}"/>
                </a:ext>
              </a:extLst>
            </p:cNvPr>
            <p:cNvGrpSpPr/>
            <p:nvPr/>
          </p:nvGrpSpPr>
          <p:grpSpPr>
            <a:xfrm rot="10800000">
              <a:off x="372164" y="2301788"/>
              <a:ext cx="1523190" cy="765839"/>
              <a:chOff x="1823965" y="3919178"/>
              <a:chExt cx="1523190" cy="765839"/>
            </a:xfrm>
            <a:effectLst>
              <a:glow>
                <a:schemeClr val="accent1">
                  <a:alpha val="40000"/>
                </a:schemeClr>
              </a:glow>
              <a:outerShdw blurRad="50800" dist="50800" dir="5400000" algn="ctr" rotWithShape="0">
                <a:srgbClr val="000000">
                  <a:alpha val="43137"/>
                </a:srgbClr>
              </a:outerShdw>
            </a:effectLst>
          </p:grpSpPr>
          <p:pic>
            <p:nvPicPr>
              <p:cNvPr id="109" name="Picture 108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B3003142-62AC-4DE8-9FF6-BE2F478B7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200000" flipH="1">
                <a:off x="1823965" y="3956654"/>
                <a:ext cx="728363" cy="728363"/>
              </a:xfrm>
              <a:prstGeom prst="rect">
                <a:avLst/>
              </a:prstGeom>
            </p:spPr>
          </p:pic>
          <p:pic>
            <p:nvPicPr>
              <p:cNvPr id="110" name="Picture 109" descr="Icon&#10;&#10;Description automatically generated">
                <a:extLst>
                  <a:ext uri="{FF2B5EF4-FFF2-40B4-BE49-F238E27FC236}">
                    <a16:creationId xmlns:a16="http://schemas.microsoft.com/office/drawing/2014/main" id="{2E5CA79B-C0C2-45D1-A1FB-CBF28BA133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tretch>
                <a:fillRect/>
              </a:stretch>
            </p:blipFill>
            <p:spPr>
              <a:xfrm>
                <a:off x="2454446" y="3919178"/>
                <a:ext cx="892709" cy="594907"/>
              </a:xfrm>
              <a:prstGeom prst="rect">
                <a:avLst/>
              </a:prstGeom>
            </p:spPr>
          </p:pic>
        </p:grp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0F428BAD-EBB0-46E5-A25E-E8A475421C55}"/>
                </a:ext>
              </a:extLst>
            </p:cNvPr>
            <p:cNvSpPr txBox="1"/>
            <p:nvPr/>
          </p:nvSpPr>
          <p:spPr>
            <a:xfrm>
              <a:off x="515773" y="2141446"/>
              <a:ext cx="6860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en-US">
                  <a:solidFill>
                    <a:prstClr val="black"/>
                  </a:solidFill>
                  <a:latin typeface="Calibri" panose="020F0502020204030204"/>
                </a:rPr>
                <a:t>Paste</a:t>
              </a:r>
            </a:p>
          </p:txBody>
        </p:sp>
      </p:grp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B429064-E382-993F-4062-F9FE6250E72E}"/>
              </a:ext>
            </a:extLst>
          </p:cNvPr>
          <p:cNvSpPr txBox="1">
            <a:spLocks/>
          </p:cNvSpPr>
          <p:nvPr/>
        </p:nvSpPr>
        <p:spPr>
          <a:xfrm>
            <a:off x="11269490" y="6370596"/>
            <a:ext cx="922511" cy="42546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z="1333">
                <a:solidFill>
                  <a:srgbClr val="FFFFFF"/>
                </a:solidFill>
                <a:latin typeface="Arial"/>
              </a:rPr>
              <a:pPr/>
              <a:t>33</a:t>
            </a:fld>
            <a:endParaRPr lang="en-US" sz="1333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FFBDA3-4911-94FD-207A-AC8D20416E58}"/>
              </a:ext>
            </a:extLst>
          </p:cNvPr>
          <p:cNvSpPr/>
          <p:nvPr/>
        </p:nvSpPr>
        <p:spPr>
          <a:xfrm>
            <a:off x="6509304" y="1008721"/>
            <a:ext cx="3466115" cy="17543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D28202-EC26-EB17-FF5D-A29BDD7660B6}"/>
              </a:ext>
            </a:extLst>
          </p:cNvPr>
          <p:cNvSpPr/>
          <p:nvPr/>
        </p:nvSpPr>
        <p:spPr>
          <a:xfrm>
            <a:off x="6518301" y="3676158"/>
            <a:ext cx="3466115" cy="17543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B9472D-2D29-9404-9AFD-0E03A1A5F3A6}"/>
              </a:ext>
            </a:extLst>
          </p:cNvPr>
          <p:cNvSpPr/>
          <p:nvPr/>
        </p:nvSpPr>
        <p:spPr>
          <a:xfrm>
            <a:off x="2161151" y="3663500"/>
            <a:ext cx="3466115" cy="17543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68FBEB-B2EE-4253-A0AB-AE28F4725D4D}"/>
              </a:ext>
            </a:extLst>
          </p:cNvPr>
          <p:cNvSpPr txBox="1"/>
          <p:nvPr/>
        </p:nvSpPr>
        <p:spPr>
          <a:xfrm>
            <a:off x="878660" y="2710391"/>
            <a:ext cx="10893549" cy="954107"/>
          </a:xfrm>
          <a:prstGeom prst="rect">
            <a:avLst/>
          </a:prstGeom>
          <a:solidFill>
            <a:srgbClr val="F4EAE0"/>
          </a:solidFill>
          <a:ln w="28575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en-US" sz="2800" dirty="0">
                <a:solidFill>
                  <a:srgbClr val="FF0000"/>
                </a:solidFill>
                <a:latin typeface="Calibri" panose="020F0502020204030204"/>
              </a:rPr>
              <a:t>Late-awareness:</a:t>
            </a:r>
            <a:r>
              <a:rPr lang="en-US" sz="2800" dirty="0">
                <a:solidFill>
                  <a:srgbClr val="ED7D31"/>
                </a:solidFill>
                <a:latin typeface="Calibri" panose="020F0502020204030204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How will a “in-the-flow” user remember to use your tool before starting/doing the task manually?</a:t>
            </a:r>
          </a:p>
        </p:txBody>
      </p:sp>
    </p:spTree>
    <p:extLst>
      <p:ext uri="{BB962C8B-B14F-4D97-AF65-F5344CB8AC3E}">
        <p14:creationId xmlns:p14="http://schemas.microsoft.com/office/powerpoint/2010/main" val="3089045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2" grpId="0" animBg="1"/>
      <p:bldP spid="5" grpId="0" animBg="1"/>
      <p:bldP spid="6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57444-8FF7-B312-9687-8CAC79EF6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354" y="-33677"/>
            <a:ext cx="7607004" cy="1600439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On-the-fly synthesis </a:t>
            </a:r>
            <a:br>
              <a:rPr lang="en-US" sz="3467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67" b="1" dirty="0">
                <a:latin typeface="Arial" panose="020B0604020202020204" pitchFamily="34" charset="0"/>
                <a:cs typeface="Arial" panose="020B0604020202020204" pitchFamily="34" charset="0"/>
              </a:rPr>
              <a:t>(to keep developer in the flow)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E5CE99-4922-2110-FC81-C0F84418D4D1}"/>
              </a:ext>
            </a:extLst>
          </p:cNvPr>
          <p:cNvSpPr txBox="1"/>
          <p:nvPr/>
        </p:nvSpPr>
        <p:spPr>
          <a:xfrm>
            <a:off x="5349648" y="2448647"/>
            <a:ext cx="70508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200" dirty="0">
                <a:latin typeface="Calibri" panose="020F0502020204030204"/>
              </a:rPr>
              <a:t>Developer edits as usual</a:t>
            </a:r>
            <a:br>
              <a:rPr lang="en-US" sz="3200" dirty="0">
                <a:latin typeface="Calibri" panose="020F0502020204030204"/>
              </a:rPr>
            </a:br>
            <a:endParaRPr lang="en-US" sz="3200" dirty="0">
              <a:latin typeface="Calibri" panose="020F0502020204030204"/>
            </a:endParaRPr>
          </a:p>
          <a:p>
            <a:pPr defTabSz="914377">
              <a:defRPr/>
            </a:pPr>
            <a:r>
              <a:rPr lang="en-US" sz="3200" dirty="0">
                <a:latin typeface="Calibri" panose="020F0502020204030204"/>
              </a:rPr>
              <a:t> </a:t>
            </a:r>
            <a:r>
              <a:rPr lang="en-US" sz="3200" dirty="0">
                <a:latin typeface="Calibri" panose="020F0502020204030204"/>
                <a:sym typeface="Wingdings" panose="05000000000000000000" pitchFamily="2" charset="2"/>
              </a:rPr>
              <a:t> </a:t>
            </a:r>
            <a:r>
              <a:rPr lang="en-US" sz="3200" dirty="0">
                <a:latin typeface="Calibri" panose="020F0502020204030204"/>
              </a:rPr>
              <a:t>Tool observes and infers examples</a:t>
            </a:r>
          </a:p>
          <a:p>
            <a:pPr defTabSz="914377">
              <a:defRPr/>
            </a:pPr>
            <a:endParaRPr lang="en-US" sz="3200" dirty="0">
              <a:latin typeface="Calibri" panose="020F0502020204030204"/>
            </a:endParaRPr>
          </a:p>
          <a:p>
            <a:pPr defTabSz="609585">
              <a:defRPr/>
            </a:pPr>
            <a:r>
              <a:rPr lang="en-US" sz="3200" dirty="0">
                <a:latin typeface="Calibri" panose="020F0502020204030204"/>
                <a:sym typeface="Wingdings" panose="05000000000000000000" pitchFamily="2" charset="2"/>
              </a:rPr>
              <a:t>    </a:t>
            </a:r>
            <a:r>
              <a:rPr lang="en-US" sz="3200" dirty="0">
                <a:latin typeface="Calibri" panose="020F0502020204030204"/>
              </a:rPr>
              <a:t>Produce suggestions from examples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4C8C48-0ECC-0E59-3126-926356398F7D}"/>
              </a:ext>
            </a:extLst>
          </p:cNvPr>
          <p:cNvSpPr txBox="1"/>
          <p:nvPr/>
        </p:nvSpPr>
        <p:spPr>
          <a:xfrm>
            <a:off x="-102975" y="6299784"/>
            <a:ext cx="10515600" cy="656462"/>
          </a:xfrm>
          <a:prstGeom prst="rect">
            <a:avLst/>
          </a:prstGeom>
        </p:spPr>
        <p:txBody>
          <a:bodyPr wrap="square" lIns="121920" tIns="60960" rIns="121920" bIns="60960" rtlCol="0" anchor="t">
            <a:spAutoFit/>
          </a:bodyPr>
          <a:lstStyle/>
          <a:p>
            <a:pPr defTabSz="609585">
              <a:defRPr/>
            </a:pPr>
            <a:r>
              <a:rPr lang="en-US" sz="1733" dirty="0">
                <a:latin typeface="Calibri" panose="020F0502020204030204"/>
              </a:rPr>
              <a:t>[OOPSLA </a:t>
            </a:r>
            <a:r>
              <a:rPr lang="en-US" sz="1600" dirty="0">
                <a:latin typeface="Calibri" panose="020F0502020204030204"/>
              </a:rPr>
              <a:t>20</a:t>
            </a:r>
            <a:r>
              <a:rPr lang="en-US" sz="1733" dirty="0">
                <a:latin typeface="Calibri" panose="020F0502020204030204"/>
              </a:rPr>
              <a:t>19: </a:t>
            </a:r>
            <a:r>
              <a:rPr lang="en-US" sz="1733" i="1" dirty="0">
                <a:latin typeface="Calibri" panose="020F0502020204030204"/>
              </a:rPr>
              <a:t>On the fly Synthesis of Edit Suggestions</a:t>
            </a:r>
            <a:r>
              <a:rPr lang="en-US" sz="1733" dirty="0">
                <a:latin typeface="Calibri" panose="020F0502020204030204"/>
              </a:rPr>
              <a:t>]</a:t>
            </a:r>
          </a:p>
          <a:p>
            <a:pPr defTabSz="609585">
              <a:defRPr/>
            </a:pPr>
            <a:r>
              <a:rPr lang="en-US" sz="1733" dirty="0">
                <a:latin typeface="Calibri" panose="020F0502020204030204"/>
              </a:rPr>
              <a:t>[OOPSLA </a:t>
            </a:r>
            <a:r>
              <a:rPr lang="en-US" sz="1600" dirty="0">
                <a:latin typeface="Calibri" panose="020F0502020204030204"/>
              </a:rPr>
              <a:t>20</a:t>
            </a:r>
            <a:r>
              <a:rPr lang="en-US" sz="1733" dirty="0">
                <a:latin typeface="Calibri" panose="020F0502020204030204"/>
              </a:rPr>
              <a:t>20: </a:t>
            </a:r>
            <a:r>
              <a:rPr lang="en-US" sz="1733" i="1" dirty="0">
                <a:latin typeface="Calibri" panose="020F0502020204030204"/>
              </a:rPr>
              <a:t>Feedback-driven Semi-supervised Synthesis of Program Transformations</a:t>
            </a:r>
            <a:r>
              <a:rPr lang="en-US" sz="1733" dirty="0">
                <a:latin typeface="Calibri" panose="020F0502020204030204"/>
              </a:rPr>
              <a:t>]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AFB7F3C-CCA2-6641-7C00-38A06A9106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5000"/>
                    </a14:imgEffect>
                    <a14:imgEffect>
                      <a14:brightnessContrast bright="-25000" contrast="40000"/>
                    </a14:imgEffect>
                  </a14:imgLayer>
                </a14:imgProps>
              </a:ext>
            </a:extLst>
          </a:blip>
          <a:srcRect l="9881" t="6585" r="14869" b="1283"/>
          <a:stretch/>
        </p:blipFill>
        <p:spPr>
          <a:xfrm>
            <a:off x="4025" y="0"/>
            <a:ext cx="3880115" cy="3880115"/>
          </a:xfrm>
          <a:prstGeom prst="rect">
            <a:avLst/>
          </a:prstGeom>
        </p:spPr>
      </p:pic>
      <p:pic>
        <p:nvPicPr>
          <p:cNvPr id="3" name="Picture 2" descr="A person wearing a white t-shirt with a drawing on it&#10;&#10;Description automatically generated with medium confidence">
            <a:extLst>
              <a:ext uri="{FF2B5EF4-FFF2-40B4-BE49-F238E27FC236}">
                <a16:creationId xmlns:a16="http://schemas.microsoft.com/office/drawing/2014/main" id="{C250996B-9611-D57E-BDA3-1C058793E6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" r="11620" b="14846"/>
          <a:stretch/>
        </p:blipFill>
        <p:spPr>
          <a:xfrm>
            <a:off x="1" y="2640"/>
            <a:ext cx="5349647" cy="636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9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CB459-4807-D282-4525-EC6292A75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UX Challenge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1B257C-80A3-9A2E-69C6-8B43D76D7E50}"/>
              </a:ext>
            </a:extLst>
          </p:cNvPr>
          <p:cNvSpPr txBox="1"/>
          <p:nvPr/>
        </p:nvSpPr>
        <p:spPr>
          <a:xfrm>
            <a:off x="1092156" y="4898007"/>
            <a:ext cx="10177333" cy="1569660"/>
          </a:xfrm>
          <a:prstGeom prst="rect">
            <a:avLst/>
          </a:prstGeom>
          <a:solidFill>
            <a:srgbClr val="F4EAE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en-US" sz="3200" dirty="0">
                <a:solidFill>
                  <a:schemeClr val="tx1"/>
                </a:solidFill>
                <a:latin typeface="Calibri" panose="020F0502020204030204"/>
              </a:rPr>
              <a:t>Too loud = trust lost easily with silly suggestions; distracting</a:t>
            </a:r>
          </a:p>
          <a:p>
            <a:pPr defTabSz="914377"/>
            <a:r>
              <a:rPr lang="en-US" sz="3200" dirty="0">
                <a:solidFill>
                  <a:schemeClr val="tx1"/>
                </a:solidFill>
              </a:rPr>
              <a:t>Too quiet = undiscoverable</a:t>
            </a:r>
            <a:r>
              <a:rPr lang="en-US" sz="3200" dirty="0">
                <a:solidFill>
                  <a:schemeClr val="tx1"/>
                </a:solidFill>
                <a:latin typeface="Calibri" panose="020F0502020204030204"/>
              </a:rPr>
              <a:t> </a:t>
            </a:r>
          </a:p>
          <a:p>
            <a:pPr defTabSz="914377"/>
            <a:r>
              <a:rPr lang="en-US" sz="3200" b="1" dirty="0">
                <a:solidFill>
                  <a:schemeClr val="tx1"/>
                </a:solidFill>
                <a:latin typeface="Calibri" panose="020F0502020204030204"/>
              </a:rPr>
              <a:t>=&gt; Right precision/recall tradeoff needed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395B40-C151-1668-FCF8-63D7C046EE8C}"/>
              </a:ext>
            </a:extLst>
          </p:cNvPr>
          <p:cNvGrpSpPr/>
          <p:nvPr/>
        </p:nvGrpSpPr>
        <p:grpSpPr>
          <a:xfrm>
            <a:off x="4087029" y="-46035"/>
            <a:ext cx="8783073" cy="2931940"/>
            <a:chOff x="4254699" y="1210526"/>
            <a:chExt cx="8783074" cy="2931940"/>
          </a:xfrm>
        </p:grpSpPr>
        <p:pic>
          <p:nvPicPr>
            <p:cNvPr id="4" name="Picture 2" descr="Image result for clippy">
              <a:extLst>
                <a:ext uri="{FF2B5EF4-FFF2-40B4-BE49-F238E27FC236}">
                  <a16:creationId xmlns:a16="http://schemas.microsoft.com/office/drawing/2014/main" id="{06860435-C992-5039-A662-269D1090C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167" b="97024" l="10000" r="90000">
                          <a14:foregroundMark x1="39000" y1="27976" x2="43000" y2="26786"/>
                          <a14:foregroundMark x1="50333" y1="33929" x2="54667" y2="33929"/>
                          <a14:foregroundMark x1="41667" y1="90476" x2="53333" y2="96429"/>
                          <a14:foregroundMark x1="53333" y1="96429" x2="53667" y2="97024"/>
                          <a14:foregroundMark x1="48667" y1="4167" x2="52000" y2="47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995" y="1210526"/>
              <a:ext cx="4445778" cy="250445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9F6728F-A99A-354F-2E0E-4CD500FB8861}"/>
                </a:ext>
              </a:extLst>
            </p:cNvPr>
            <p:cNvSpPr/>
            <p:nvPr/>
          </p:nvSpPr>
          <p:spPr>
            <a:xfrm>
              <a:off x="4254699" y="2462753"/>
              <a:ext cx="4608976" cy="1679713"/>
            </a:xfrm>
            <a:prstGeom prst="wedgeRoundRectCallout">
              <a:avLst>
                <a:gd name="adj1" fmla="val 73967"/>
                <a:gd name="adj2" fmla="val -30311"/>
                <a:gd name="adj3" fmla="val 16667"/>
              </a:avLst>
            </a:prstGeom>
            <a:solidFill>
              <a:srgbClr val="FCFDB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77">
                <a:defRPr/>
              </a:pPr>
              <a:r>
                <a: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It looks like you are trying to write an MVC interface. Do you want to:</a:t>
              </a:r>
            </a:p>
            <a:p>
              <a:pPr marL="285744" indent="-285744" defTabSz="914377">
                <a:buFont typeface="Arial" panose="020B0604020202020204" pitchFamily="34" charset="0"/>
                <a:buChar char="•"/>
                <a:defRPr/>
              </a:pPr>
              <a:r>
                <a: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Copy yesterday’s code?</a:t>
              </a:r>
            </a:p>
            <a:p>
              <a:pPr marL="285744" indent="-285744" defTabSz="914377">
                <a:buFont typeface="Arial" panose="020B0604020202020204" pitchFamily="34" charset="0"/>
                <a:buChar char="•"/>
                <a:defRPr/>
              </a:pPr>
              <a:r>
                <a: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Introduce some bugs?</a:t>
              </a:r>
            </a:p>
            <a:p>
              <a:pPr marL="285744" indent="-285744" defTabSz="914377">
                <a:buFont typeface="Arial" panose="020B0604020202020204" pitchFamily="34" charset="0"/>
                <a:buChar char="•"/>
                <a:defRPr/>
              </a:pPr>
              <a:r>
                <a: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Make unnecessary changes?</a:t>
              </a:r>
            </a:p>
            <a:p>
              <a:pPr marL="285744" indent="-285744" defTabSz="914377">
                <a:buFont typeface="Arial" panose="020B0604020202020204" pitchFamily="34" charset="0"/>
                <a:buChar char="•"/>
                <a:defRPr/>
              </a:pPr>
              <a:r>
                <a: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LEAVE ME ALONE!!!</a:t>
              </a:r>
            </a:p>
          </p:txBody>
        </p:sp>
      </p:grp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F902BBC1-20ED-11DB-B71F-2C406B278677}"/>
              </a:ext>
            </a:extLst>
          </p:cNvPr>
          <p:cNvSpPr txBox="1">
            <a:spLocks/>
          </p:cNvSpPr>
          <p:nvPr/>
        </p:nvSpPr>
        <p:spPr>
          <a:xfrm>
            <a:off x="11269490" y="6370596"/>
            <a:ext cx="922511" cy="42546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z="1333">
                <a:solidFill>
                  <a:srgbClr val="FFFFFF"/>
                </a:solidFill>
                <a:latin typeface="Arial"/>
              </a:rPr>
              <a:pPr/>
              <a:t>35</a:t>
            </a:fld>
            <a:endParaRPr lang="en-US" sz="1333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4226FA-A9C6-6619-49E7-0ECA637B1FE8}"/>
              </a:ext>
            </a:extLst>
          </p:cNvPr>
          <p:cNvSpPr txBox="1"/>
          <p:nvPr/>
        </p:nvSpPr>
        <p:spPr>
          <a:xfrm>
            <a:off x="5934209" y="3517468"/>
            <a:ext cx="4450706" cy="523220"/>
          </a:xfrm>
          <a:prstGeom prst="rect">
            <a:avLst/>
          </a:prstGeom>
          <a:solidFill>
            <a:srgbClr val="FCFDBA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914377"/>
            <a:r>
              <a:rPr lang="en-US" sz="2800" dirty="0">
                <a:latin typeface="Calibri" panose="020F0502020204030204"/>
              </a:rPr>
              <a:t>Rename type int to string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/>
              </a:rPr>
              <a:t>???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432E234-AEE4-FB96-BC62-DAED72E25C19}"/>
              </a:ext>
            </a:extLst>
          </p:cNvPr>
          <p:cNvSpPr/>
          <p:nvPr/>
        </p:nvSpPr>
        <p:spPr>
          <a:xfrm>
            <a:off x="451716" y="3322490"/>
            <a:ext cx="5153506" cy="943952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8EBD3F-0910-043D-3777-D366BFE2CE8D}"/>
              </a:ext>
            </a:extLst>
          </p:cNvPr>
          <p:cNvSpPr txBox="1"/>
          <p:nvPr/>
        </p:nvSpPr>
        <p:spPr>
          <a:xfrm>
            <a:off x="582847" y="3376331"/>
            <a:ext cx="36211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000" dirty="0">
                <a:latin typeface="Consolas" panose="020B0609020204030204" pitchFamily="49" charset="0"/>
              </a:rPr>
              <a:t>int var1 = …</a:t>
            </a:r>
            <a:endParaRPr lang="en-US" sz="2000" dirty="0"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3C264F-1C98-F264-6093-31E3676C36D2}"/>
              </a:ext>
            </a:extLst>
          </p:cNvPr>
          <p:cNvSpPr txBox="1"/>
          <p:nvPr/>
        </p:nvSpPr>
        <p:spPr>
          <a:xfrm>
            <a:off x="3260657" y="3362437"/>
            <a:ext cx="3052711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377"/>
            <a:r>
              <a:rPr lang="en-US" sz="2000" dirty="0">
                <a:latin typeface="Consolas" panose="020B0609020204030204" pitchFamily="49" charset="0"/>
              </a:rPr>
              <a:t>string var1 = …</a:t>
            </a:r>
            <a:endParaRPr lang="en-US" sz="2000" dirty="0">
              <a:latin typeface="Calibri" panose="020F0502020204030204"/>
            </a:endParaRPr>
          </a:p>
        </p:txBody>
      </p:sp>
      <p:pic>
        <p:nvPicPr>
          <p:cNvPr id="20" name="Picture 19" descr="Shape, arrow&#10;&#10;Description automatically generated">
            <a:extLst>
              <a:ext uri="{FF2B5EF4-FFF2-40B4-BE49-F238E27FC236}">
                <a16:creationId xmlns:a16="http://schemas.microsoft.com/office/drawing/2014/main" id="{E7B7A2F1-5CA6-825A-BB18-19EF19D015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512289" y="3328739"/>
            <a:ext cx="748368" cy="498531"/>
          </a:xfrm>
          <a:prstGeom prst="rect">
            <a:avLst/>
          </a:prstGeom>
          <a:noFill/>
        </p:spPr>
      </p:pic>
      <p:pic>
        <p:nvPicPr>
          <p:cNvPr id="21" name="Picture 20" descr="Shape, arrow&#10;&#10;Description automatically generated">
            <a:extLst>
              <a:ext uri="{FF2B5EF4-FFF2-40B4-BE49-F238E27FC236}">
                <a16:creationId xmlns:a16="http://schemas.microsoft.com/office/drawing/2014/main" id="{DB67529A-8506-7BBE-7FC2-D2622AEE005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539508" y="3761624"/>
            <a:ext cx="748369" cy="498531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424CF9-69C9-F44E-F982-C53DE48E1020}"/>
              </a:ext>
            </a:extLst>
          </p:cNvPr>
          <p:cNvSpPr txBox="1"/>
          <p:nvPr/>
        </p:nvSpPr>
        <p:spPr>
          <a:xfrm>
            <a:off x="3189746" y="3806838"/>
            <a:ext cx="30527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000" dirty="0">
                <a:latin typeface="Consolas" panose="020B0609020204030204" pitchFamily="49" charset="0"/>
              </a:rPr>
              <a:t>string var2 = …</a:t>
            </a:r>
            <a:endParaRPr lang="en-US" sz="2000" dirty="0"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6C536B-6686-21D5-64F8-380477AEC0EF}"/>
              </a:ext>
            </a:extLst>
          </p:cNvPr>
          <p:cNvSpPr txBox="1"/>
          <p:nvPr/>
        </p:nvSpPr>
        <p:spPr>
          <a:xfrm>
            <a:off x="597176" y="3797021"/>
            <a:ext cx="1928721" cy="400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000">
                <a:latin typeface="Consolas" panose="020B0609020204030204" pitchFamily="49" charset="0"/>
              </a:rPr>
              <a:t>int var2 = …</a:t>
            </a:r>
            <a:endParaRPr lang="en-US" sz="200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021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57444-8FF7-B312-9687-8CAC79EF6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1087" y="-137208"/>
            <a:ext cx="12666115" cy="1325563"/>
          </a:xfrm>
        </p:spPr>
        <p:txBody>
          <a:bodyPr>
            <a:noAutofit/>
          </a:bodyPr>
          <a:lstStyle/>
          <a:p>
            <a:pPr algn="ctr"/>
            <a:r>
              <a:rPr lang="en-US" sz="4533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Overwatch: Predictive Temporal Synthesis</a:t>
            </a:r>
            <a:endParaRPr lang="en-US" sz="45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2E5B654-8286-AB79-F702-8F8FBE9E6E6D}"/>
              </a:ext>
            </a:extLst>
          </p:cNvPr>
          <p:cNvSpPr txBox="1"/>
          <p:nvPr/>
        </p:nvSpPr>
        <p:spPr>
          <a:xfrm>
            <a:off x="2188325" y="2705031"/>
            <a:ext cx="3698737" cy="14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933" dirty="0">
                <a:latin typeface="Calibri" panose="020F0502020204030204"/>
              </a:rPr>
              <a:t>Delete argument first </a:t>
            </a:r>
            <a:br>
              <a:rPr lang="en-US" sz="2933" dirty="0">
                <a:latin typeface="Calibri" panose="020F0502020204030204"/>
              </a:rPr>
            </a:br>
            <a:r>
              <a:rPr lang="en-US" sz="2933" dirty="0">
                <a:latin typeface="Calibri" panose="020F0502020204030204"/>
              </a:rPr>
              <a:t>                    or </a:t>
            </a:r>
          </a:p>
          <a:p>
            <a:pPr defTabSz="914377"/>
            <a:r>
              <a:rPr lang="en-US" sz="2933" dirty="0">
                <a:latin typeface="Calibri" panose="020F0502020204030204"/>
              </a:rPr>
              <a:t>Delete parameter first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BDF86E7-A863-EC94-4F1E-293B49D89E23}"/>
              </a:ext>
            </a:extLst>
          </p:cNvPr>
          <p:cNvSpPr txBox="1"/>
          <p:nvPr/>
        </p:nvSpPr>
        <p:spPr>
          <a:xfrm>
            <a:off x="-101007" y="6455321"/>
            <a:ext cx="10515673" cy="410433"/>
          </a:xfrm>
          <a:prstGeom prst="rect">
            <a:avLst/>
          </a:prstGeom>
        </p:spPr>
        <p:txBody>
          <a:bodyPr wrap="square" lIns="121920" tIns="60960" rIns="121920" bIns="60960" rtlCol="0" anchor="t">
            <a:spAutoFit/>
          </a:bodyPr>
          <a:lstStyle/>
          <a:p>
            <a:pPr defTabSz="914377"/>
            <a:r>
              <a:rPr lang="en-US" sz="1867" dirty="0">
                <a:latin typeface="Calibri" panose="020F0502020204030204"/>
              </a:rPr>
              <a:t>[OOPSLA 2022: </a:t>
            </a:r>
            <a:r>
              <a:rPr lang="en-US" sz="1867" i="1" dirty="0">
                <a:latin typeface="Calibri" panose="020F0502020204030204"/>
              </a:rPr>
              <a:t>Overwatch: Learning Patterns in Code Edit Sequences</a:t>
            </a:r>
            <a:r>
              <a:rPr lang="en-US" sz="1867" dirty="0">
                <a:latin typeface="Calibri" panose="020F0502020204030204"/>
              </a:rPr>
              <a:t>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491EB9-9086-F995-0E19-66766FF339AC}"/>
              </a:ext>
            </a:extLst>
          </p:cNvPr>
          <p:cNvSpPr txBox="1"/>
          <p:nvPr/>
        </p:nvSpPr>
        <p:spPr>
          <a:xfrm>
            <a:off x="3125908" y="838964"/>
            <a:ext cx="72041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3200" b="1" dirty="0">
                <a:latin typeface="Calibri" panose="020F0502020204030204"/>
              </a:rPr>
              <a:t>From</a:t>
            </a:r>
            <a:r>
              <a:rPr lang="en-US" sz="3200" b="1" i="1" dirty="0">
                <a:latin typeface="Calibri" panose="020F0502020204030204"/>
              </a:rPr>
              <a:t> Repeated edits </a:t>
            </a:r>
            <a:r>
              <a:rPr lang="en-US" sz="3200" b="1" dirty="0">
                <a:latin typeface="Calibri" panose="020F0502020204030204"/>
              </a:rPr>
              <a:t>to</a:t>
            </a:r>
            <a:r>
              <a:rPr lang="en-US" sz="3200" b="1" i="1" dirty="0">
                <a:latin typeface="Calibri" panose="020F0502020204030204"/>
              </a:rPr>
              <a:t> Associated edits</a:t>
            </a:r>
            <a:endParaRPr lang="en-US" sz="3200" b="1" dirty="0">
              <a:latin typeface="Calibri" panose="020F0502020204030204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32A2397-7D35-7521-C958-21F6CE211013}"/>
              </a:ext>
            </a:extLst>
          </p:cNvPr>
          <p:cNvGrpSpPr/>
          <p:nvPr/>
        </p:nvGrpSpPr>
        <p:grpSpPr>
          <a:xfrm>
            <a:off x="1155860" y="4712188"/>
            <a:ext cx="8373586" cy="1555132"/>
            <a:chOff x="1282027" y="1424205"/>
            <a:chExt cx="6280189" cy="1166349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68DFDC3-EB7B-238C-F79B-2C84AFB4B42F}"/>
                </a:ext>
              </a:extLst>
            </p:cNvPr>
            <p:cNvSpPr txBox="1"/>
            <p:nvPr/>
          </p:nvSpPr>
          <p:spPr>
            <a:xfrm>
              <a:off x="1282027" y="1424205"/>
              <a:ext cx="6148510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US" sz="2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Learn patterns offline from historical temporal data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25433B-10A3-9F75-DA4F-DD15C36A01E9}"/>
                </a:ext>
              </a:extLst>
            </p:cNvPr>
            <p:cNvSpPr txBox="1"/>
            <p:nvPr/>
          </p:nvSpPr>
          <p:spPr>
            <a:xfrm>
              <a:off x="2737338" y="2198139"/>
              <a:ext cx="4824878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US" sz="28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</a:t>
              </a:r>
              <a:r>
                <a:rPr lang="en-US" sz="28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Suggest existing or new </a:t>
              </a:r>
              <a:r>
                <a:rPr lang="en-US" sz="280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refactorings</a:t>
              </a:r>
              <a:endPara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1EA8B9-8549-BD32-C12C-5D7F8331F922}"/>
                </a:ext>
              </a:extLst>
            </p:cNvPr>
            <p:cNvSpPr txBox="1"/>
            <p:nvPr/>
          </p:nvSpPr>
          <p:spPr>
            <a:xfrm>
              <a:off x="1948525" y="1832368"/>
              <a:ext cx="5214408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US" sz="2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</a:t>
              </a:r>
              <a:r>
                <a:rPr lang="en-US" sz="2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Detect users starting change manually  </a:t>
              </a:r>
            </a:p>
          </p:txBody>
        </p:sp>
      </p:grp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9C7C79E-7145-34AD-5F89-E15F15B91E86}"/>
              </a:ext>
            </a:extLst>
          </p:cNvPr>
          <p:cNvSpPr txBox="1">
            <a:spLocks/>
          </p:cNvSpPr>
          <p:nvPr/>
        </p:nvSpPr>
        <p:spPr>
          <a:xfrm>
            <a:off x="11269490" y="6472059"/>
            <a:ext cx="922511" cy="42546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z="1333">
                <a:solidFill>
                  <a:srgbClr val="FFFFFF"/>
                </a:solidFill>
                <a:latin typeface="Arial"/>
              </a:rPr>
              <a:pPr/>
              <a:t>36</a:t>
            </a:fld>
            <a:endParaRPr lang="en-US" sz="1333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7844CC-5832-38EF-8744-C8067AC43C1A}"/>
              </a:ext>
            </a:extLst>
          </p:cNvPr>
          <p:cNvSpPr txBox="1"/>
          <p:nvPr/>
        </p:nvSpPr>
        <p:spPr>
          <a:xfrm>
            <a:off x="5705649" y="2444838"/>
            <a:ext cx="5518479" cy="923330"/>
          </a:xfrm>
          <a:prstGeom prst="rect">
            <a:avLst/>
          </a:prstGeom>
          <a:solidFill>
            <a:srgbClr val="E7E7E7"/>
          </a:solidFill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void Main(string[] </a:t>
            </a:r>
            <a:r>
              <a:rPr lang="en-US" dirty="0" err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args</a:t>
            </a:r>
            <a:r>
              <a:rPr lang="en-US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) {</a:t>
            </a:r>
          </a:p>
          <a:p>
            <a:pPr defTabSz="914377">
              <a:defRPr/>
            </a:pPr>
            <a:r>
              <a:rPr lang="en-US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  </a:t>
            </a:r>
            <a:r>
              <a:rPr lang="en-US" dirty="0" err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GetRepo</a:t>
            </a:r>
            <a:r>
              <a:rPr lang="en-US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</a:t>
            </a:r>
            <a:r>
              <a:rPr lang="en-US" strike="sngStrike" dirty="0" err="1">
                <a:solidFill>
                  <a:srgbClr val="FF00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repoManager</a:t>
            </a:r>
            <a:r>
              <a:rPr lang="en-US" strike="sngStrike" dirty="0">
                <a:solidFill>
                  <a:srgbClr val="FF00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, </a:t>
            </a:r>
            <a:r>
              <a:rPr lang="en-US" dirty="0" err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repoId</a:t>
            </a:r>
            <a:r>
              <a:rPr lang="en-US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);</a:t>
            </a:r>
          </a:p>
          <a:p>
            <a:pPr defTabSz="914377">
              <a:defRPr/>
            </a:pPr>
            <a:r>
              <a:rPr lang="en-US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}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52E3DC-A905-FF90-4BBB-FBF08B62C8F9}"/>
              </a:ext>
            </a:extLst>
          </p:cNvPr>
          <p:cNvSpPr txBox="1"/>
          <p:nvPr/>
        </p:nvSpPr>
        <p:spPr>
          <a:xfrm>
            <a:off x="5705649" y="3591747"/>
            <a:ext cx="5518481" cy="923330"/>
          </a:xfrm>
          <a:prstGeom prst="rect">
            <a:avLst/>
          </a:prstGeom>
          <a:solidFill>
            <a:srgbClr val="E7E7E7"/>
          </a:solidFill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int </a:t>
            </a:r>
            <a:r>
              <a:rPr lang="en-US" dirty="0" err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GetRepo</a:t>
            </a:r>
            <a:r>
              <a:rPr lang="en-US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</a:t>
            </a:r>
            <a:r>
              <a:rPr lang="en-US" strike="sngStrike" dirty="0" err="1">
                <a:solidFill>
                  <a:srgbClr val="FF00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RepoManager</a:t>
            </a:r>
            <a:r>
              <a:rPr lang="en-US" strike="sngStrike" dirty="0">
                <a:solidFill>
                  <a:srgbClr val="FF00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m, </a:t>
            </a:r>
            <a:r>
              <a:rPr lang="en-US" dirty="0" err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RepoId</a:t>
            </a:r>
            <a:r>
              <a:rPr lang="en-US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id) {</a:t>
            </a:r>
          </a:p>
          <a:p>
            <a:pPr defTabSz="914377">
              <a:defRPr/>
            </a:pPr>
            <a:r>
              <a:rPr lang="en-US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  …</a:t>
            </a:r>
          </a:p>
          <a:p>
            <a:pPr defTabSz="914377">
              <a:defRPr/>
            </a:pPr>
            <a:r>
              <a:rPr lang="en-US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}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E3FDA6-5133-4BE0-35F3-D0577B25DD93}"/>
              </a:ext>
            </a:extLst>
          </p:cNvPr>
          <p:cNvSpPr txBox="1"/>
          <p:nvPr/>
        </p:nvSpPr>
        <p:spPr>
          <a:xfrm>
            <a:off x="69146" y="1755174"/>
            <a:ext cx="8286893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933" dirty="0">
                <a:solidFill>
                  <a:srgbClr val="00B0F0"/>
                </a:solidFill>
                <a:latin typeface="Calibri" panose="020F0502020204030204"/>
              </a:rPr>
              <a:t>Challenge:</a:t>
            </a:r>
            <a:r>
              <a:rPr lang="en-US" sz="2933" dirty="0">
                <a:latin typeface="Calibri" panose="020F0502020204030204"/>
              </a:rPr>
              <a:t> Different users start in different ways! 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CEB4A52-7A5D-F347-5AE3-01EB81515D4C}"/>
              </a:ext>
            </a:extLst>
          </p:cNvPr>
          <p:cNvCxnSpPr/>
          <p:nvPr/>
        </p:nvCxnSpPr>
        <p:spPr>
          <a:xfrm>
            <a:off x="7655897" y="3148334"/>
            <a:ext cx="0" cy="57751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A8D0387-4A4A-93B2-94DE-95EDEBE4D75A}"/>
              </a:ext>
            </a:extLst>
          </p:cNvPr>
          <p:cNvCxnSpPr>
            <a:cxnSpLocks/>
          </p:cNvCxnSpPr>
          <p:nvPr/>
        </p:nvCxnSpPr>
        <p:spPr>
          <a:xfrm flipV="1">
            <a:off x="7959935" y="3148333"/>
            <a:ext cx="0" cy="55975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6871952B-962D-5EB5-AAF3-0C8B875EBEE3}"/>
              </a:ext>
            </a:extLst>
          </p:cNvPr>
          <p:cNvSpPr txBox="1"/>
          <p:nvPr/>
        </p:nvSpPr>
        <p:spPr>
          <a:xfrm>
            <a:off x="124540" y="4701928"/>
            <a:ext cx="1195964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933" dirty="0">
                <a:solidFill>
                  <a:srgbClr val="00B0F0"/>
                </a:solidFill>
                <a:latin typeface="Calibri" panose="020F0502020204030204"/>
              </a:rPr>
              <a:t>Idea:</a:t>
            </a:r>
            <a:endParaRPr lang="en-US" sz="2933" dirty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7917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24" grpId="0"/>
      <p:bldP spid="6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393B5-52BB-52D1-7C04-BDCA550B9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5C2BD-9310-C007-E8D5-39B2E5F91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ntellicode_intents">
            <a:hlinkClick r:id="" action="ppaction://media"/>
            <a:extLst>
              <a:ext uri="{FF2B5EF4-FFF2-40B4-BE49-F238E27FC236}">
                <a16:creationId xmlns:a16="http://schemas.microsoft.com/office/drawing/2014/main" id="{C562E1DD-6A14-9AD5-0264-B607E5B722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5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CCC68A-69BF-417B-89BF-FEA350358E46}"/>
              </a:ext>
            </a:extLst>
          </p:cNvPr>
          <p:cNvGrpSpPr/>
          <p:nvPr/>
        </p:nvGrpSpPr>
        <p:grpSpPr>
          <a:xfrm>
            <a:off x="5677360" y="4183390"/>
            <a:ext cx="6700627" cy="3143044"/>
            <a:chOff x="3714201" y="3429000"/>
            <a:chExt cx="6029874" cy="2757488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F9E4AA5E-6692-4199-BD0C-3A104E3BB8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4201" y="4520735"/>
              <a:ext cx="6029874" cy="166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46863D30-E354-45AB-8608-F4EEE8BB4B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84"/>
            <a:stretch/>
          </p:blipFill>
          <p:spPr bwMode="auto">
            <a:xfrm>
              <a:off x="3714201" y="3429000"/>
              <a:ext cx="6029874" cy="1240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69DDF9C-A114-80D8-4845-BB2935364368}"/>
              </a:ext>
            </a:extLst>
          </p:cNvPr>
          <p:cNvGrpSpPr/>
          <p:nvPr/>
        </p:nvGrpSpPr>
        <p:grpSpPr>
          <a:xfrm>
            <a:off x="2016374" y="-4205"/>
            <a:ext cx="5381047" cy="1077516"/>
            <a:chOff x="1290936" y="325031"/>
            <a:chExt cx="4035785" cy="80813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7F0B371-140A-4868-B62A-37BC1A0E87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3158"/>
            <a:stretch/>
          </p:blipFill>
          <p:spPr>
            <a:xfrm>
              <a:off x="1290936" y="325031"/>
              <a:ext cx="4035785" cy="808137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5145B03-0C4B-4697-8AF3-132FF955E1A0}"/>
                    </a:ext>
                  </a:extLst>
                </p14:cNvPr>
                <p14:cNvContentPartPr/>
                <p14:nvPr/>
              </p14:nvContentPartPr>
              <p14:xfrm>
                <a:off x="1982601" y="973687"/>
                <a:ext cx="1021140" cy="437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5145B03-0C4B-4697-8AF3-132FF955E1A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942101" y="892687"/>
                  <a:ext cx="1101870" cy="20547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8522805-EA6A-1A70-612C-5E0AD2483B93}"/>
              </a:ext>
            </a:extLst>
          </p:cNvPr>
          <p:cNvGrpSpPr/>
          <p:nvPr/>
        </p:nvGrpSpPr>
        <p:grpSpPr>
          <a:xfrm>
            <a:off x="3974" y="1061914"/>
            <a:ext cx="6000751" cy="2638425"/>
            <a:chOff x="-1228" y="1198146"/>
            <a:chExt cx="4500563" cy="197881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2EAE78-5401-4C01-9EAA-336DAF3EB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228" y="1198146"/>
              <a:ext cx="4500563" cy="1978819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8741925-8703-48A6-9F4D-FE706094BF7A}"/>
                    </a:ext>
                  </a:extLst>
                </p14:cNvPr>
                <p14:cNvContentPartPr/>
                <p14:nvPr/>
              </p14:nvContentPartPr>
              <p14:xfrm>
                <a:off x="2138469" y="2690129"/>
                <a:ext cx="814860" cy="1539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8741925-8703-48A6-9F4D-FE706094BF7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097969" y="2609129"/>
                  <a:ext cx="895590" cy="177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148D82A-4AE5-B953-0A92-C4C195378E24}"/>
              </a:ext>
            </a:extLst>
          </p:cNvPr>
          <p:cNvGrpSpPr/>
          <p:nvPr/>
        </p:nvGrpSpPr>
        <p:grpSpPr>
          <a:xfrm>
            <a:off x="12820" y="4124325"/>
            <a:ext cx="5638800" cy="2733675"/>
            <a:chOff x="378621" y="2766946"/>
            <a:chExt cx="4229100" cy="2050256"/>
          </a:xfrm>
        </p:grpSpPr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957ABAB2-5BB8-4808-B1F9-42EBE181D9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621" y="2766946"/>
              <a:ext cx="4229100" cy="2050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F1DA22E-9595-47D7-A09E-CDE371D3B19D}"/>
                    </a:ext>
                  </a:extLst>
                </p14:cNvPr>
                <p14:cNvContentPartPr/>
                <p14:nvPr/>
              </p14:nvContentPartPr>
              <p14:xfrm>
                <a:off x="1514340" y="3652163"/>
                <a:ext cx="2377350" cy="16335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F1DA22E-9595-47D7-A09E-CDE371D3B19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473840" y="3571029"/>
                  <a:ext cx="2458080" cy="3253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43AAD7D-4EC8-4633-96D0-C7C95B39C816}"/>
                    </a:ext>
                  </a:extLst>
                </p14:cNvPr>
                <p14:cNvContentPartPr/>
                <p14:nvPr/>
              </p14:nvContentPartPr>
              <p14:xfrm>
                <a:off x="3393000" y="4108193"/>
                <a:ext cx="986850" cy="9585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43AAD7D-4EC8-4633-96D0-C7C95B39C81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352511" y="4027421"/>
                  <a:ext cx="1067558" cy="2571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3EBEADF-C0ED-4C72-82C5-1BD0C9B603AC}"/>
                    </a:ext>
                  </a:extLst>
                </p14:cNvPr>
                <p14:cNvContentPartPr/>
                <p14:nvPr/>
              </p14:nvContentPartPr>
              <p14:xfrm>
                <a:off x="442710" y="4273703"/>
                <a:ext cx="2854710" cy="1290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3EBEADF-C0ED-4C72-82C5-1BD0C9B603A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02210" y="4192703"/>
                  <a:ext cx="2935440" cy="29079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DBAF31C-EF80-B265-E15E-64BE3B5D6A72}"/>
              </a:ext>
            </a:extLst>
          </p:cNvPr>
          <p:cNvGrpSpPr/>
          <p:nvPr/>
        </p:nvGrpSpPr>
        <p:grpSpPr>
          <a:xfrm>
            <a:off x="5971205" y="791152"/>
            <a:ext cx="6207443" cy="2528787"/>
            <a:chOff x="4567079" y="664601"/>
            <a:chExt cx="4655582" cy="189659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BA9A9B8-FEA8-4793-ABCD-44F65F32A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b="20153"/>
            <a:stretch/>
          </p:blipFill>
          <p:spPr>
            <a:xfrm>
              <a:off x="4567079" y="664601"/>
              <a:ext cx="4655582" cy="189659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83306F8-B888-491F-8AC7-BD6E6433C7F6}"/>
                    </a:ext>
                  </a:extLst>
                </p14:cNvPr>
                <p14:cNvContentPartPr/>
                <p14:nvPr/>
              </p14:nvContentPartPr>
              <p14:xfrm>
                <a:off x="5044728" y="1844217"/>
                <a:ext cx="1081080" cy="1058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83306F8-B888-491F-8AC7-BD6E6433C7F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004228" y="1763217"/>
                  <a:ext cx="1161810" cy="26757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13B5842-7786-4B11-AFC9-59A650BD50A2}"/>
                  </a:ext>
                </a:extLst>
              </p14:cNvPr>
              <p14:cNvContentPartPr/>
              <p14:nvPr/>
            </p14:nvContentPartPr>
            <p14:xfrm>
              <a:off x="8049512" y="5046573"/>
              <a:ext cx="2437545" cy="98467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13B5842-7786-4B11-AFC9-59A650BD50A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995504" y="4938368"/>
                <a:ext cx="2545200" cy="3145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C4BC8F8-123E-4FD8-99A1-E93DC788BCD7}"/>
                  </a:ext>
                </a:extLst>
              </p14:cNvPr>
              <p14:cNvContentPartPr/>
              <p14:nvPr/>
            </p14:nvContentPartPr>
            <p14:xfrm>
              <a:off x="8354040" y="4907351"/>
              <a:ext cx="218520" cy="108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C4BC8F8-123E-4FD8-99A1-E93DC788BCD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300129" y="4795627"/>
                <a:ext cx="325983" cy="2338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10F1F97-5710-4246-9C1C-55E9F2E8CA0A}"/>
                  </a:ext>
                </a:extLst>
              </p14:cNvPr>
              <p14:cNvContentPartPr/>
              <p14:nvPr/>
            </p14:nvContentPartPr>
            <p14:xfrm flipV="1">
              <a:off x="8239734" y="4720871"/>
              <a:ext cx="2632937" cy="990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10F1F97-5710-4246-9C1C-55E9F2E8CA0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 flipV="1">
                <a:off x="8185736" y="4612477"/>
                <a:ext cx="2740573" cy="3154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2ACE6E3-2F3C-4D3D-B46A-EBEE3A04172F}"/>
                  </a:ext>
                </a:extLst>
              </p14:cNvPr>
              <p14:cNvContentPartPr/>
              <p14:nvPr/>
            </p14:nvContentPartPr>
            <p14:xfrm>
              <a:off x="6898415" y="6143453"/>
              <a:ext cx="4184640" cy="2509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2ACE6E3-2F3C-4D3D-B46A-EBEE3A04172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844415" y="6035453"/>
                <a:ext cx="4292280" cy="46656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F08B9E3-42B9-4862-0BF5-5928A698F09F}"/>
              </a:ext>
            </a:extLst>
          </p:cNvPr>
          <p:cNvSpPr txBox="1">
            <a:spLocks/>
          </p:cNvSpPr>
          <p:nvPr/>
        </p:nvSpPr>
        <p:spPr>
          <a:xfrm>
            <a:off x="691927" y="3238374"/>
            <a:ext cx="10820623" cy="1176665"/>
          </a:xfrm>
          <a:prstGeom prst="rect">
            <a:avLst/>
          </a:prstGeom>
          <a:solidFill>
            <a:srgbClr val="F4EAE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 Light" charset="0"/>
                <a:cs typeface="Arial" panose="020B0604020202020204" pitchFamily="34" charset="0"/>
              </a:rPr>
              <a:t>&gt;1.2M suggestions accepted per day!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 Light" charset="0"/>
                <a:cs typeface="Arial" panose="020B0604020202020204" pitchFamily="34" charset="0"/>
              </a:rPr>
              <a:t>~1M engaged users!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 Condensed" panose="020B0502040204020203" pitchFamily="34" charset="0"/>
              <a:ea typeface="Calibri Light" charset="0"/>
              <a:cs typeface="Calibri Light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AC37EB8-8FAD-D930-D079-00F245CD8693}"/>
              </a:ext>
            </a:extLst>
          </p:cNvPr>
          <p:cNvGrpSpPr/>
          <p:nvPr/>
        </p:nvGrpSpPr>
        <p:grpSpPr>
          <a:xfrm>
            <a:off x="10369324" y="-42064"/>
            <a:ext cx="1995337" cy="1560463"/>
            <a:chOff x="-80661" y="-73142"/>
            <a:chExt cx="1496503" cy="117034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EE1CDC9-F59C-A88D-1537-8E09D62CC8B4}"/>
                </a:ext>
              </a:extLst>
            </p:cNvPr>
            <p:cNvGrpSpPr/>
            <p:nvPr/>
          </p:nvGrpSpPr>
          <p:grpSpPr>
            <a:xfrm>
              <a:off x="-73749" y="-41593"/>
              <a:ext cx="1489591" cy="1138798"/>
              <a:chOff x="8115987" y="3374338"/>
              <a:chExt cx="1122104" cy="959616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F80099A-7019-C04C-5894-A584002B59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177296" y="3374338"/>
                <a:ext cx="959616" cy="959616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143D7ED-CEE8-9AEE-F56A-E0AB7AF1080F}"/>
                  </a:ext>
                </a:extLst>
              </p:cNvPr>
              <p:cNvSpPr txBox="1"/>
              <p:nvPr/>
            </p:nvSpPr>
            <p:spPr>
              <a:xfrm>
                <a:off x="8115987" y="4091065"/>
                <a:ext cx="1122104" cy="226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33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VISUAL STUDIO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18E173A-44E0-6052-6E5E-F64A51FE1637}"/>
                </a:ext>
              </a:extLst>
            </p:cNvPr>
            <p:cNvSpPr txBox="1"/>
            <p:nvPr/>
          </p:nvSpPr>
          <p:spPr>
            <a:xfrm>
              <a:off x="-80661" y="-73142"/>
              <a:ext cx="1371599" cy="376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INTELLICODE SUGGESTIONS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95038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Inclusive Development: Empower Every Developer and Their Teams to Achieve More | Ability Summit 2023">
            <a:hlinkClick r:id="" action="ppaction://media"/>
            <a:extLst>
              <a:ext uri="{FF2B5EF4-FFF2-40B4-BE49-F238E27FC236}">
                <a16:creationId xmlns:a16="http://schemas.microsoft.com/office/drawing/2014/main" id="{790824C2-94E3-DC96-AE6D-9CD6583CFC7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2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3FCBAF4-2BAC-499B-A3FB-B0FDF43655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" y="1690688"/>
            <a:ext cx="12179908" cy="40901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FB8590-2E15-4845-9F0F-0A624D6062E4}"/>
              </a:ext>
            </a:extLst>
          </p:cNvPr>
          <p:cNvSpPr/>
          <p:nvPr/>
        </p:nvSpPr>
        <p:spPr>
          <a:xfrm>
            <a:off x="0" y="1692690"/>
            <a:ext cx="12167816" cy="4124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6B8860-8395-4ADE-90A4-2A77807D84A2}"/>
              </a:ext>
            </a:extLst>
          </p:cNvPr>
          <p:cNvSpPr/>
          <p:nvPr/>
        </p:nvSpPr>
        <p:spPr>
          <a:xfrm>
            <a:off x="24184" y="2258864"/>
            <a:ext cx="12167816" cy="4124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1C041F-05B2-4EA6-AE65-894AB79D02D4}"/>
              </a:ext>
            </a:extLst>
          </p:cNvPr>
          <p:cNvSpPr/>
          <p:nvPr/>
        </p:nvSpPr>
        <p:spPr>
          <a:xfrm>
            <a:off x="7743" y="2842383"/>
            <a:ext cx="12167816" cy="4124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Background">
            <a:extLst>
              <a:ext uri="{FF2B5EF4-FFF2-40B4-BE49-F238E27FC236}">
                <a16:creationId xmlns:a16="http://schemas.microsoft.com/office/drawing/2014/main" id="{45785513-1FA8-4850-8021-7D03B87884C7}"/>
              </a:ext>
            </a:extLst>
          </p:cNvPr>
          <p:cNvSpPr/>
          <p:nvPr/>
        </p:nvSpPr>
        <p:spPr>
          <a:xfrm>
            <a:off x="-300446" y="3429000"/>
            <a:ext cx="12716692" cy="2351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60A909B-F6EE-452B-AA74-D828D2711EF2}"/>
              </a:ext>
            </a:extLst>
          </p:cNvPr>
          <p:cNvSpPr/>
          <p:nvPr/>
        </p:nvSpPr>
        <p:spPr>
          <a:xfrm>
            <a:off x="5547814" y="1846432"/>
            <a:ext cx="6644185" cy="228029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F5E183F-9BF8-4396-BCA9-4C91E020D8C1}"/>
              </a:ext>
            </a:extLst>
          </p:cNvPr>
          <p:cNvSpPr/>
          <p:nvPr/>
        </p:nvSpPr>
        <p:spPr>
          <a:xfrm>
            <a:off x="5547815" y="2422971"/>
            <a:ext cx="6644185" cy="228029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46F91A1-A3FA-4C69-85AE-373EA5B3E949}"/>
              </a:ext>
            </a:extLst>
          </p:cNvPr>
          <p:cNvSpPr/>
          <p:nvPr/>
        </p:nvSpPr>
        <p:spPr>
          <a:xfrm>
            <a:off x="5495335" y="3000640"/>
            <a:ext cx="6644185" cy="228029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25836B0-934D-4E8D-89CC-8F8B05062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086630"/>
              </p:ext>
            </p:extLst>
          </p:nvPr>
        </p:nvGraphicFramePr>
        <p:xfrm>
          <a:off x="72891" y="4999013"/>
          <a:ext cx="12012200" cy="1112520"/>
        </p:xfrm>
        <a:graphic>
          <a:graphicData uri="http://schemas.openxmlformats.org/drawingml/2006/table">
            <a:tbl>
              <a:tblPr bandRow="1">
                <a:tableStyleId>{8799B23B-EC83-4686-B30A-512413B5E67A}</a:tableStyleId>
              </a:tblPr>
              <a:tblGrid>
                <a:gridCol w="2566470">
                  <a:extLst>
                    <a:ext uri="{9D8B030D-6E8A-4147-A177-3AD203B41FA5}">
                      <a16:colId xmlns:a16="http://schemas.microsoft.com/office/drawing/2014/main" val="2152125777"/>
                    </a:ext>
                  </a:extLst>
                </a:gridCol>
                <a:gridCol w="870061">
                  <a:extLst>
                    <a:ext uri="{9D8B030D-6E8A-4147-A177-3AD203B41FA5}">
                      <a16:colId xmlns:a16="http://schemas.microsoft.com/office/drawing/2014/main" val="2382742662"/>
                    </a:ext>
                  </a:extLst>
                </a:gridCol>
                <a:gridCol w="1068043">
                  <a:extLst>
                    <a:ext uri="{9D8B030D-6E8A-4147-A177-3AD203B41FA5}">
                      <a16:colId xmlns:a16="http://schemas.microsoft.com/office/drawing/2014/main" val="4033542973"/>
                    </a:ext>
                  </a:extLst>
                </a:gridCol>
                <a:gridCol w="1885255">
                  <a:extLst>
                    <a:ext uri="{9D8B030D-6E8A-4147-A177-3AD203B41FA5}">
                      <a16:colId xmlns:a16="http://schemas.microsoft.com/office/drawing/2014/main" val="3018291200"/>
                    </a:ext>
                  </a:extLst>
                </a:gridCol>
                <a:gridCol w="1587333">
                  <a:extLst>
                    <a:ext uri="{9D8B030D-6E8A-4147-A177-3AD203B41FA5}">
                      <a16:colId xmlns:a16="http://schemas.microsoft.com/office/drawing/2014/main" val="3103734269"/>
                    </a:ext>
                  </a:extLst>
                </a:gridCol>
                <a:gridCol w="1067185">
                  <a:extLst>
                    <a:ext uri="{9D8B030D-6E8A-4147-A177-3AD203B41FA5}">
                      <a16:colId xmlns:a16="http://schemas.microsoft.com/office/drawing/2014/main" val="3503184261"/>
                    </a:ext>
                  </a:extLst>
                </a:gridCol>
                <a:gridCol w="829278">
                  <a:extLst>
                    <a:ext uri="{9D8B030D-6E8A-4147-A177-3AD203B41FA5}">
                      <a16:colId xmlns:a16="http://schemas.microsoft.com/office/drawing/2014/main" val="3817241019"/>
                    </a:ext>
                  </a:extLst>
                </a:gridCol>
                <a:gridCol w="2138575">
                  <a:extLst>
                    <a:ext uri="{9D8B030D-6E8A-4147-A177-3AD203B41FA5}">
                      <a16:colId xmlns:a16="http://schemas.microsoft.com/office/drawing/2014/main" val="29932962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800" dirty="0"/>
                        <a:t>2013-10-03T23:55:15Z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98741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/api/po/hk/98741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false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626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false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No records found.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268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dirty="0"/>
                        <a:t>2013-10-06T17:19:14Z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98746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/api/po/hk/98746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false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812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false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No records found.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869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dirty="0"/>
                        <a:t>2013-10-09T15:50:22Z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98748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/api/po/hk/98748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504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false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Records are null.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461682"/>
                  </a:ext>
                </a:extLst>
              </a:tr>
            </a:tbl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AA4C0E5-5165-D6A9-0202-39DC1F6E3CA7}"/>
              </a:ext>
            </a:extLst>
          </p:cNvPr>
          <p:cNvCxnSpPr/>
          <p:nvPr/>
        </p:nvCxnSpPr>
        <p:spPr>
          <a:xfrm>
            <a:off x="6011581" y="3624943"/>
            <a:ext cx="0" cy="1175657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42051679-54F9-C600-01F9-703B80180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"/>
            <a:ext cx="12192000" cy="1143000"/>
          </a:xfrm>
        </p:spPr>
        <p:txBody>
          <a:bodyPr/>
          <a:lstStyle/>
          <a:p>
            <a:pPr algn="ctr"/>
            <a:r>
              <a:rPr lang="en-US" b="1" dirty="0"/>
              <a:t>Table Extraction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663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3" grpId="0" animBg="1"/>
      <p:bldP spid="13" grpId="1" animBg="1"/>
      <p:bldP spid="15" grpId="0" animBg="1"/>
      <p:bldP spid="15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Inclusive Development: Empower Every Developer and Their Teams to Achieve More | Ability Summit 2023">
            <a:hlinkClick r:id="" action="ppaction://media"/>
            <a:extLst>
              <a:ext uri="{FF2B5EF4-FFF2-40B4-BE49-F238E27FC236}">
                <a16:creationId xmlns:a16="http://schemas.microsoft.com/office/drawing/2014/main" id="{5947E15F-762B-68F7-6D6E-CC775D8BA6B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3048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1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7563A78F-8163-E07A-4ABE-38F0A71A65C3}"/>
              </a:ext>
            </a:extLst>
          </p:cNvPr>
          <p:cNvSpPr txBox="1">
            <a:spLocks/>
          </p:cNvSpPr>
          <p:nvPr/>
        </p:nvSpPr>
        <p:spPr>
          <a:xfrm>
            <a:off x="225921" y="1367535"/>
            <a:ext cx="11785244" cy="5094051"/>
          </a:xfrm>
          <a:prstGeom prst="rect">
            <a:avLst/>
          </a:prstGeom>
          <a:solidFill>
            <a:srgbClr val="F4EAE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buNone/>
              <a:defRPr/>
            </a:pPr>
            <a:endParaRPr lang="en-US" sz="1867">
              <a:solidFill>
                <a:prstClr val="black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914377"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try { </a:t>
            </a:r>
            <a:r>
              <a:rPr lang="en-US" sz="1867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ts</a:t>
            </a: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= … }</a:t>
            </a:r>
          </a:p>
          <a:p>
            <a:pPr marL="0" indent="0" defTabSz="914377"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Catch (Exception ex) </a:t>
            </a:r>
          </a:p>
          <a:p>
            <a:pPr marL="0" indent="0" defTabSz="914377"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{</a:t>
            </a:r>
          </a:p>
          <a:p>
            <a:pPr marL="0" indent="0" defTabSz="914377"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</a:t>
            </a:r>
            <a:r>
              <a:rPr lang="en-US" sz="1867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info.ReportClientError</a:t>
            </a: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(“Scheme is missing”);</a:t>
            </a:r>
          </a:p>
          <a:p>
            <a:pPr marL="0" indent="0" defTabSz="914377"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</a:t>
            </a:r>
            <a:r>
              <a:rPr lang="en-US" sz="1867">
                <a:solidFill>
                  <a:srgbClr val="00A249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info.ReportClientError(“Scheme is missing”,System.Net.HttpStatusCode.BadRequest);</a:t>
            </a:r>
          </a:p>
          <a:p>
            <a:pPr marL="0" indent="0" defTabSz="914377"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return;</a:t>
            </a:r>
          </a:p>
          <a:p>
            <a:pPr marL="0" indent="0" defTabSz="914377"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}</a:t>
            </a:r>
          </a:p>
          <a:p>
            <a:pPr marL="0" indent="0" defTabSz="914377"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Default: </a:t>
            </a:r>
          </a:p>
          <a:p>
            <a:pPr marL="0" indent="0" defTabSz="914377"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info.ReportClientError(“No such action”);</a:t>
            </a:r>
          </a:p>
          <a:p>
            <a:pPr marL="0" indent="0" defTabSz="914377"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</a:t>
            </a:r>
            <a:r>
              <a:rPr lang="en-US" sz="1867">
                <a:solidFill>
                  <a:srgbClr val="00A249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info.ReportClientError(“No such action”,System.Net.HttpStatusCode.NotFound);</a:t>
            </a:r>
          </a:p>
          <a:p>
            <a:pPr marL="0" indent="0" defTabSz="914377">
              <a:buNone/>
              <a:defRPr/>
            </a:pPr>
            <a:r>
              <a:rPr lang="en-US" sz="1867">
                <a:solidFill>
                  <a:srgbClr val="00A249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</a:t>
            </a: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return;</a:t>
            </a:r>
          </a:p>
          <a:p>
            <a:pPr marL="0" indent="0" defTabSz="914377">
              <a:buNone/>
              <a:defRPr/>
            </a:pPr>
            <a:endParaRPr lang="en-US" sz="1867">
              <a:solidFill>
                <a:prstClr val="black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7DA5EB0-943D-9B79-F1F3-FDD4E7135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451"/>
            <a:ext cx="12192000" cy="1142607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ea typeface="+mn-ea"/>
                <a:cs typeface="Arial" panose="020B0604020202020204" pitchFamily="34" charset="0"/>
              </a:rPr>
              <a:t>Semantic</a:t>
            </a:r>
            <a:r>
              <a:rPr lang="en-US" sz="4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Repetitive Edits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189D0B-0152-575E-4FA2-312BA61488FA}"/>
              </a:ext>
            </a:extLst>
          </p:cNvPr>
          <p:cNvCxnSpPr>
            <a:cxnSpLocks/>
          </p:cNvCxnSpPr>
          <p:nvPr/>
        </p:nvCxnSpPr>
        <p:spPr>
          <a:xfrm>
            <a:off x="491190" y="3096241"/>
            <a:ext cx="656964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8FD27D-EE45-618D-4647-65B08B169170}"/>
              </a:ext>
            </a:extLst>
          </p:cNvPr>
          <p:cNvCxnSpPr>
            <a:cxnSpLocks/>
          </p:cNvCxnSpPr>
          <p:nvPr/>
        </p:nvCxnSpPr>
        <p:spPr>
          <a:xfrm>
            <a:off x="491190" y="4995026"/>
            <a:ext cx="642930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B40D225-D7D0-5F2D-CAC8-0CF03E4C5815}"/>
              </a:ext>
            </a:extLst>
          </p:cNvPr>
          <p:cNvCxnSpPr/>
          <p:nvPr/>
        </p:nvCxnSpPr>
        <p:spPr>
          <a:xfrm>
            <a:off x="4006852" y="3643084"/>
            <a:ext cx="2279649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BC4BEAC-0DCC-024B-CFBB-296A49242C1F}"/>
              </a:ext>
            </a:extLst>
          </p:cNvPr>
          <p:cNvCxnSpPr>
            <a:cxnSpLocks/>
          </p:cNvCxnSpPr>
          <p:nvPr/>
        </p:nvCxnSpPr>
        <p:spPr>
          <a:xfrm>
            <a:off x="10242551" y="3643084"/>
            <a:ext cx="14986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A25491E-CAD6-E5D5-7A20-991043B35F36}"/>
              </a:ext>
            </a:extLst>
          </p:cNvPr>
          <p:cNvCxnSpPr/>
          <p:nvPr/>
        </p:nvCxnSpPr>
        <p:spPr>
          <a:xfrm>
            <a:off x="3816352" y="5580740"/>
            <a:ext cx="2279649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CD475E-95DE-0B28-B3C6-6BBD97C035BB}"/>
              </a:ext>
            </a:extLst>
          </p:cNvPr>
          <p:cNvCxnSpPr>
            <a:cxnSpLocks/>
          </p:cNvCxnSpPr>
          <p:nvPr/>
        </p:nvCxnSpPr>
        <p:spPr>
          <a:xfrm>
            <a:off x="9810750" y="5561690"/>
            <a:ext cx="1155700" cy="127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981F03E-4FD4-8547-C5B2-BCF3355F57F1}"/>
              </a:ext>
            </a:extLst>
          </p:cNvPr>
          <p:cNvCxnSpPr>
            <a:cxnSpLocks/>
          </p:cNvCxnSpPr>
          <p:nvPr/>
        </p:nvCxnSpPr>
        <p:spPr>
          <a:xfrm>
            <a:off x="5003800" y="3761618"/>
            <a:ext cx="0" cy="448733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219BD96-4631-61A0-B1C1-31C4E1E90D99}"/>
              </a:ext>
            </a:extLst>
          </p:cNvPr>
          <p:cNvCxnSpPr/>
          <p:nvPr/>
        </p:nvCxnSpPr>
        <p:spPr>
          <a:xfrm>
            <a:off x="5003800" y="4210351"/>
            <a:ext cx="5774267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D4D9FA4-329D-002D-50B7-B491BCB08AA2}"/>
              </a:ext>
            </a:extLst>
          </p:cNvPr>
          <p:cNvCxnSpPr>
            <a:cxnSpLocks/>
          </p:cNvCxnSpPr>
          <p:nvPr/>
        </p:nvCxnSpPr>
        <p:spPr>
          <a:xfrm flipV="1">
            <a:off x="10778067" y="3761618"/>
            <a:ext cx="0" cy="448733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AEBFCA7-B9B3-4702-CE5F-DC5080F556F3}"/>
              </a:ext>
            </a:extLst>
          </p:cNvPr>
          <p:cNvCxnSpPr>
            <a:cxnSpLocks/>
          </p:cNvCxnSpPr>
          <p:nvPr/>
        </p:nvCxnSpPr>
        <p:spPr>
          <a:xfrm>
            <a:off x="4834467" y="5665407"/>
            <a:ext cx="0" cy="448733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E8A5AEA-1650-C218-8A87-46FFDA1D7609}"/>
              </a:ext>
            </a:extLst>
          </p:cNvPr>
          <p:cNvCxnSpPr/>
          <p:nvPr/>
        </p:nvCxnSpPr>
        <p:spPr>
          <a:xfrm>
            <a:off x="4834467" y="6114140"/>
            <a:ext cx="5774267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B590AAF-81C0-FA6E-336D-A40159BCA8E2}"/>
              </a:ext>
            </a:extLst>
          </p:cNvPr>
          <p:cNvCxnSpPr>
            <a:cxnSpLocks/>
          </p:cNvCxnSpPr>
          <p:nvPr/>
        </p:nvCxnSpPr>
        <p:spPr>
          <a:xfrm flipV="1">
            <a:off x="10608733" y="5665407"/>
            <a:ext cx="0" cy="448733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9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7563A78F-8163-E07A-4ABE-38F0A71A65C3}"/>
              </a:ext>
            </a:extLst>
          </p:cNvPr>
          <p:cNvSpPr txBox="1">
            <a:spLocks/>
          </p:cNvSpPr>
          <p:nvPr/>
        </p:nvSpPr>
        <p:spPr>
          <a:xfrm>
            <a:off x="225921" y="1604295"/>
            <a:ext cx="11796911" cy="4766301"/>
          </a:xfrm>
          <a:prstGeom prst="rect">
            <a:avLst/>
          </a:prstGeom>
          <a:solidFill>
            <a:srgbClr val="F4EAE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buNone/>
              <a:defRPr/>
            </a:pPr>
            <a:endParaRPr lang="en-US" sz="1867" dirty="0">
              <a:solidFill>
                <a:prstClr val="black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try { </a:t>
            </a:r>
            <a:r>
              <a:rPr lang="en-US" sz="1867" dirty="0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ts</a:t>
            </a: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= … }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Catch (Exception ex) 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{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</a:t>
            </a:r>
            <a:r>
              <a:rPr lang="en-US" sz="1867" dirty="0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info.ReportClientError</a:t>
            </a: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(“Scheme is missing”,</a:t>
            </a:r>
            <a:r>
              <a:rPr lang="en-US" sz="1867" dirty="0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System.Net.HttpStatusCode.BadRequest</a:t>
            </a: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);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return;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}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Default: 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</a:t>
            </a:r>
            <a:r>
              <a:rPr lang="en-US" sz="1867" dirty="0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info.ReportClientError</a:t>
            </a: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(“No such action”,</a:t>
            </a:r>
            <a:r>
              <a:rPr lang="en-US" sz="1867" dirty="0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);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return;</a:t>
            </a:r>
          </a:p>
          <a:p>
            <a:pPr marL="0" indent="0" defTabSz="914377">
              <a:buNone/>
              <a:defRPr/>
            </a:pPr>
            <a:endParaRPr lang="en-US" sz="1867" dirty="0">
              <a:solidFill>
                <a:prstClr val="black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7DA5EB0-943D-9B79-F1F3-FDD4E7135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589" y="328843"/>
            <a:ext cx="8030736" cy="79064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Semantic Repetitive Edits using Spatial Context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94310EB-48C0-997A-C809-ADFD905B8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" cy="123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244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7563A78F-8163-E07A-4ABE-38F0A71A65C3}"/>
              </a:ext>
            </a:extLst>
          </p:cNvPr>
          <p:cNvSpPr txBox="1">
            <a:spLocks/>
          </p:cNvSpPr>
          <p:nvPr/>
        </p:nvSpPr>
        <p:spPr>
          <a:xfrm>
            <a:off x="225920" y="1604295"/>
            <a:ext cx="11779411" cy="4766301"/>
          </a:xfrm>
          <a:prstGeom prst="rect">
            <a:avLst/>
          </a:prstGeom>
          <a:solidFill>
            <a:srgbClr val="F4EAE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buNone/>
              <a:defRPr/>
            </a:pPr>
            <a:endParaRPr lang="en-US" sz="1867" dirty="0">
              <a:solidFill>
                <a:prstClr val="black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try { </a:t>
            </a:r>
            <a:r>
              <a:rPr lang="en-US" sz="1867" dirty="0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ts</a:t>
            </a: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= … }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Catch (Exception ex) 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{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</a:t>
            </a:r>
            <a:r>
              <a:rPr lang="en-US" sz="1867" dirty="0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info.ReportClientError</a:t>
            </a: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(“Scheme is missing”,</a:t>
            </a:r>
            <a:r>
              <a:rPr lang="en-US" sz="1867" dirty="0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System.Net.HttpStatusCode.BadRequest</a:t>
            </a: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);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return;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}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Default: 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</a:t>
            </a:r>
            <a:r>
              <a:rPr lang="en-US" sz="1867" dirty="0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info.ReportClientError</a:t>
            </a: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(“No such action”,</a:t>
            </a:r>
            <a:r>
              <a:rPr lang="en-US" sz="1867" dirty="0" err="1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System.Net.HttpStatusCode.BadRequest</a:t>
            </a: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);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return;</a:t>
            </a:r>
          </a:p>
          <a:p>
            <a:pPr marL="0" indent="0" defTabSz="914377">
              <a:buNone/>
              <a:defRPr/>
            </a:pPr>
            <a:endParaRPr lang="en-US" sz="1867" dirty="0">
              <a:solidFill>
                <a:prstClr val="black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pic>
        <p:nvPicPr>
          <p:cNvPr id="4" name="Picture 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94310EB-48C0-997A-C809-ADFD905B8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" cy="1233133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AABDF29C-5D01-E636-0B46-B2FC87F52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589" y="328843"/>
            <a:ext cx="8030736" cy="79064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Semantic Repetitive Edits using Spatial Context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6246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5D602AE0-AE49-FC2C-3CF4-A47EFA221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" cy="1233133"/>
          </a:xfrm>
          <a:prstGeom prst="rect">
            <a:avLst/>
          </a:prstGeom>
        </p:spPr>
      </p:pic>
      <p:pic>
        <p:nvPicPr>
          <p:cNvPr id="3" name="Picture 2" descr="A screenshot of a computer error&#10;&#10;Description automatically generated with low confidence">
            <a:extLst>
              <a:ext uri="{FF2B5EF4-FFF2-40B4-BE49-F238E27FC236}">
                <a16:creationId xmlns:a16="http://schemas.microsoft.com/office/drawing/2014/main" id="{4B870491-89F5-2A19-D7D0-7C3C13DF5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64021"/>
            <a:ext cx="12192000" cy="50939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DF4B61-255D-6064-89DC-FAE913DBA7D4}"/>
              </a:ext>
            </a:extLst>
          </p:cNvPr>
          <p:cNvSpPr/>
          <p:nvPr/>
        </p:nvSpPr>
        <p:spPr>
          <a:xfrm>
            <a:off x="3175274" y="3806605"/>
            <a:ext cx="1085228" cy="39520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rgbClr val="00B0F0"/>
                </a:solidFill>
              </a:ln>
              <a:noFill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E731E1-671C-DDF1-1E33-08940A5946AD}"/>
              </a:ext>
            </a:extLst>
          </p:cNvPr>
          <p:cNvSpPr/>
          <p:nvPr/>
        </p:nvSpPr>
        <p:spPr>
          <a:xfrm>
            <a:off x="3175275" y="4362855"/>
            <a:ext cx="1228735" cy="38917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rgbClr val="00B0F0"/>
                </a:solidFill>
              </a:ln>
              <a:noFill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C1AE23-6916-B27D-3B9F-87885507DB80}"/>
              </a:ext>
            </a:extLst>
          </p:cNvPr>
          <p:cNvSpPr/>
          <p:nvPr/>
        </p:nvSpPr>
        <p:spPr>
          <a:xfrm>
            <a:off x="3175274" y="2250859"/>
            <a:ext cx="1085228" cy="39520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rgbClr val="00B0F0"/>
                </a:solidFill>
              </a:ln>
              <a:noFill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4E45D0-D776-CA6F-80DF-46C036181A61}"/>
              </a:ext>
            </a:extLst>
          </p:cNvPr>
          <p:cNvSpPr/>
          <p:nvPr/>
        </p:nvSpPr>
        <p:spPr>
          <a:xfrm>
            <a:off x="3175275" y="2759652"/>
            <a:ext cx="1228735" cy="38917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rgbClr val="00B0F0"/>
                </a:solidFill>
              </a:ln>
              <a:noFill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A9051C4-BD25-734D-849E-797284F06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589" y="328843"/>
            <a:ext cx="8030736" cy="79064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Semantic Repetitive Edits as Analogical Reasoning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4132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7563A78F-8163-E07A-4ABE-38F0A71A65C3}"/>
              </a:ext>
            </a:extLst>
          </p:cNvPr>
          <p:cNvSpPr txBox="1">
            <a:spLocks/>
          </p:cNvSpPr>
          <p:nvPr/>
        </p:nvSpPr>
        <p:spPr>
          <a:xfrm>
            <a:off x="225921" y="1604295"/>
            <a:ext cx="11796911" cy="4766301"/>
          </a:xfrm>
          <a:prstGeom prst="rect">
            <a:avLst/>
          </a:prstGeom>
          <a:solidFill>
            <a:srgbClr val="F4EAE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buNone/>
              <a:defRPr/>
            </a:pPr>
            <a:endParaRPr lang="en-US" sz="1867" dirty="0">
              <a:solidFill>
                <a:prstClr val="black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try { </a:t>
            </a:r>
            <a:r>
              <a:rPr lang="en-US" sz="1867" dirty="0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ts</a:t>
            </a: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= … }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Catch (Exception ex) 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{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</a:t>
            </a:r>
            <a:r>
              <a:rPr lang="en-US" sz="1867" dirty="0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info.ReportClientError</a:t>
            </a: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(“Scheme is missing”,</a:t>
            </a:r>
            <a:r>
              <a:rPr lang="en-US" sz="1867" dirty="0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System.Net.HttpStatusCode.BadRequest</a:t>
            </a: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);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return;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}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Default: 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</a:t>
            </a:r>
            <a:r>
              <a:rPr lang="en-US" sz="1867" dirty="0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info.ReportClientError</a:t>
            </a: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(“No such action”,</a:t>
            </a:r>
            <a:r>
              <a:rPr lang="en-US" sz="1867" dirty="0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);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return;</a:t>
            </a:r>
          </a:p>
          <a:p>
            <a:pPr marL="0" indent="0" defTabSz="914377">
              <a:buNone/>
              <a:defRPr/>
            </a:pPr>
            <a:endParaRPr lang="en-US" sz="1867" dirty="0">
              <a:solidFill>
                <a:prstClr val="black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pic>
        <p:nvPicPr>
          <p:cNvPr id="4" name="Picture 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94310EB-48C0-997A-C809-ADFD905B8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" cy="1233133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93D54928-5067-3769-062C-4DD1D19BD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589" y="328843"/>
            <a:ext cx="8030736" cy="79064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Semantic Repetitive Edits using Spatial Context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8799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7563A78F-8163-E07A-4ABE-38F0A71A65C3}"/>
              </a:ext>
            </a:extLst>
          </p:cNvPr>
          <p:cNvSpPr txBox="1">
            <a:spLocks/>
          </p:cNvSpPr>
          <p:nvPr/>
        </p:nvSpPr>
        <p:spPr>
          <a:xfrm>
            <a:off x="225920" y="1604295"/>
            <a:ext cx="11791077" cy="4766301"/>
          </a:xfrm>
          <a:prstGeom prst="rect">
            <a:avLst/>
          </a:prstGeom>
          <a:solidFill>
            <a:srgbClr val="F4EAE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buNone/>
              <a:defRPr/>
            </a:pPr>
            <a:endParaRPr lang="en-US" sz="1867" dirty="0">
              <a:solidFill>
                <a:prstClr val="black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try { </a:t>
            </a:r>
            <a:r>
              <a:rPr lang="en-US" sz="1867" dirty="0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ts</a:t>
            </a: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= … }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Catch (Exception ex) 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{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</a:t>
            </a:r>
            <a:r>
              <a:rPr lang="en-US" sz="1867" dirty="0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info.ReportClientError</a:t>
            </a: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(“Scheme is missing”);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</a:t>
            </a:r>
            <a:r>
              <a:rPr lang="en-US" sz="1867" dirty="0" err="1">
                <a:solidFill>
                  <a:srgbClr val="00A249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info.ReportClientError</a:t>
            </a:r>
            <a:r>
              <a:rPr lang="en-US" sz="1867" dirty="0">
                <a:solidFill>
                  <a:srgbClr val="00A249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(“Scheme is missing”,</a:t>
            </a:r>
            <a:r>
              <a:rPr lang="en-US" sz="1867" dirty="0" err="1">
                <a:solidFill>
                  <a:srgbClr val="00A249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System.Net.HttpStatusCode.BadRequest</a:t>
            </a:r>
            <a:r>
              <a:rPr lang="en-US" sz="1867" dirty="0">
                <a:solidFill>
                  <a:srgbClr val="00A249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);</a:t>
            </a:r>
            <a:endParaRPr lang="en-US" sz="1867" dirty="0">
              <a:solidFill>
                <a:prstClr val="black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return;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}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Default: 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</a:t>
            </a:r>
            <a:r>
              <a:rPr lang="en-US" sz="1867" dirty="0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info.ReportClientError</a:t>
            </a: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(“No such action”,</a:t>
            </a:r>
            <a:r>
              <a:rPr lang="en-US" sz="1867" dirty="0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);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return;</a:t>
            </a:r>
          </a:p>
          <a:p>
            <a:pPr marL="0" indent="0" defTabSz="914377">
              <a:buNone/>
              <a:defRPr/>
            </a:pPr>
            <a:endParaRPr lang="en-US" sz="1867" dirty="0">
              <a:solidFill>
                <a:prstClr val="black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pic>
        <p:nvPicPr>
          <p:cNvPr id="4" name="Picture 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94310EB-48C0-997A-C809-ADFD905B8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" cy="123313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95DC6A8-29F5-928C-1D82-A9EF43E99204}"/>
              </a:ext>
            </a:extLst>
          </p:cNvPr>
          <p:cNvCxnSpPr>
            <a:cxnSpLocks/>
          </p:cNvCxnSpPr>
          <p:nvPr/>
        </p:nvCxnSpPr>
        <p:spPr>
          <a:xfrm>
            <a:off x="517315" y="3340081"/>
            <a:ext cx="656964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3">
            <a:extLst>
              <a:ext uri="{FF2B5EF4-FFF2-40B4-BE49-F238E27FC236}">
                <a16:creationId xmlns:a16="http://schemas.microsoft.com/office/drawing/2014/main" id="{4492EDE7-257A-9DB2-6981-B0758E05B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589" y="328843"/>
            <a:ext cx="8030736" cy="79064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Semantic Repetitive Edits using Temporal Context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574D4F-B313-40F7-A43C-FC07042E2445}"/>
              </a:ext>
            </a:extLst>
          </p:cNvPr>
          <p:cNvSpPr txBox="1"/>
          <p:nvPr/>
        </p:nvSpPr>
        <p:spPr>
          <a:xfrm>
            <a:off x="-4569" y="6488670"/>
            <a:ext cx="878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dirty="0">
                <a:latin typeface="Calibri" panose="020F0502020204030204"/>
              </a:rPr>
              <a:t>[FSE 2024: </a:t>
            </a:r>
            <a:r>
              <a:rPr lang="en-US" i="1" dirty="0">
                <a:latin typeface="Calibri" panose="020F0502020204030204"/>
              </a:rPr>
              <a:t>Grace: Language Models Meet Code Edits</a:t>
            </a:r>
            <a:r>
              <a:rPr lang="en-US" dirty="0">
                <a:latin typeface="Calibri" panose="020F0502020204030204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1541908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7563A78F-8163-E07A-4ABE-38F0A71A65C3}"/>
              </a:ext>
            </a:extLst>
          </p:cNvPr>
          <p:cNvSpPr txBox="1">
            <a:spLocks/>
          </p:cNvSpPr>
          <p:nvPr/>
        </p:nvSpPr>
        <p:spPr>
          <a:xfrm>
            <a:off x="225920" y="1604295"/>
            <a:ext cx="11779411" cy="4766301"/>
          </a:xfrm>
          <a:prstGeom prst="rect">
            <a:avLst/>
          </a:prstGeom>
          <a:solidFill>
            <a:srgbClr val="F4EAE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buNone/>
              <a:defRPr/>
            </a:pPr>
            <a:endParaRPr lang="en-US" sz="1867" dirty="0">
              <a:solidFill>
                <a:prstClr val="black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try { </a:t>
            </a:r>
            <a:r>
              <a:rPr lang="en-US" sz="1867" dirty="0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ts</a:t>
            </a: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= … }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Catch (Exception ex) 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{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</a:t>
            </a:r>
            <a:r>
              <a:rPr lang="en-US" sz="1867" dirty="0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info.ReportClientError</a:t>
            </a: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(“Scheme is missing”);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</a:t>
            </a:r>
            <a:r>
              <a:rPr lang="en-US" sz="1867" dirty="0" err="1">
                <a:solidFill>
                  <a:srgbClr val="00A249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info.ReportClientError</a:t>
            </a:r>
            <a:r>
              <a:rPr lang="en-US" sz="1867" dirty="0">
                <a:solidFill>
                  <a:srgbClr val="00A249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(“Scheme is missing”,</a:t>
            </a:r>
            <a:r>
              <a:rPr lang="en-US" sz="1867" dirty="0" err="1">
                <a:solidFill>
                  <a:srgbClr val="00A249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System.Net.HttpStatusCode.BadRequest</a:t>
            </a:r>
            <a:r>
              <a:rPr lang="en-US" sz="1867" dirty="0">
                <a:solidFill>
                  <a:srgbClr val="00A249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);</a:t>
            </a:r>
            <a:endParaRPr lang="en-US" sz="1867" dirty="0">
              <a:solidFill>
                <a:prstClr val="black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return;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}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Default: 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</a:t>
            </a:r>
            <a:r>
              <a:rPr lang="en-US" sz="1867" dirty="0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info.ReportClientError</a:t>
            </a: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(“No such action”,</a:t>
            </a:r>
            <a:r>
              <a:rPr lang="en-US" sz="1867" dirty="0" err="1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System.Net.HttpStatusCode.NotFound</a:t>
            </a: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);</a:t>
            </a:r>
          </a:p>
          <a:p>
            <a:pPr marL="0" indent="0" defTabSz="914377">
              <a:buNone/>
              <a:defRPr/>
            </a:pPr>
            <a:r>
              <a:rPr lang="en-US" sz="1867" dirty="0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return;</a:t>
            </a:r>
          </a:p>
          <a:p>
            <a:pPr marL="0" indent="0" defTabSz="914377">
              <a:buNone/>
              <a:defRPr/>
            </a:pPr>
            <a:endParaRPr lang="en-US" sz="1867" dirty="0">
              <a:solidFill>
                <a:prstClr val="black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pic>
        <p:nvPicPr>
          <p:cNvPr id="4" name="Picture 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94310EB-48C0-997A-C809-ADFD905B8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" cy="123313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95DC6A8-29F5-928C-1D82-A9EF43E99204}"/>
              </a:ext>
            </a:extLst>
          </p:cNvPr>
          <p:cNvCxnSpPr>
            <a:cxnSpLocks/>
          </p:cNvCxnSpPr>
          <p:nvPr/>
        </p:nvCxnSpPr>
        <p:spPr>
          <a:xfrm>
            <a:off x="517315" y="3340081"/>
            <a:ext cx="656964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E9DB5B1-07BB-47B2-445B-C8F150C2EFE8}"/>
              </a:ext>
            </a:extLst>
          </p:cNvPr>
          <p:cNvSpPr txBox="1"/>
          <p:nvPr/>
        </p:nvSpPr>
        <p:spPr>
          <a:xfrm>
            <a:off x="-4569" y="6488670"/>
            <a:ext cx="878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dirty="0">
                <a:latin typeface="Calibri" panose="020F0502020204030204"/>
              </a:rPr>
              <a:t>[FSE 2024: </a:t>
            </a:r>
            <a:r>
              <a:rPr lang="en-US" i="1" dirty="0">
                <a:latin typeface="Calibri" panose="020F0502020204030204"/>
              </a:rPr>
              <a:t>Grace: Language Models Meet Code Edits</a:t>
            </a:r>
            <a:r>
              <a:rPr lang="en-US" dirty="0">
                <a:latin typeface="Calibri" panose="020F0502020204030204"/>
              </a:rPr>
              <a:t>]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B6CB785E-0DB0-E935-CE78-1F5608B0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589" y="328843"/>
            <a:ext cx="8030736" cy="79064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Semantic Repetitive Edits using Temporal Context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2013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7563A78F-8163-E07A-4ABE-38F0A71A65C3}"/>
              </a:ext>
            </a:extLst>
          </p:cNvPr>
          <p:cNvSpPr txBox="1">
            <a:spLocks/>
          </p:cNvSpPr>
          <p:nvPr/>
        </p:nvSpPr>
        <p:spPr>
          <a:xfrm>
            <a:off x="225922" y="1367535"/>
            <a:ext cx="11785244" cy="5075060"/>
          </a:xfrm>
          <a:prstGeom prst="rect">
            <a:avLst/>
          </a:prstGeom>
          <a:solidFill>
            <a:srgbClr val="F4EAE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using System;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using </a:t>
            </a:r>
            <a:r>
              <a:rPr lang="en-US" sz="1867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NUnit.Framework</a:t>
            </a: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;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public class </a:t>
            </a:r>
            <a:r>
              <a:rPr lang="en-US" sz="1867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TimeConfigurationTests</a:t>
            </a: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: </a:t>
            </a:r>
            <a:r>
              <a:rPr lang="en-US" sz="1867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NLogTestBase</a:t>
            </a:r>
            <a:endParaRPr lang="en-US" sz="1867">
              <a:solidFill>
                <a:prstClr val="black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srgbClr val="00A249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using </a:t>
            </a:r>
            <a:r>
              <a:rPr lang="en-US" sz="1867" err="1">
                <a:solidFill>
                  <a:srgbClr val="00A249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XUnit</a:t>
            </a:r>
            <a:r>
              <a:rPr lang="en-US" sz="1867">
                <a:solidFill>
                  <a:srgbClr val="00A249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;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srgbClr val="00A249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public class </a:t>
            </a:r>
            <a:r>
              <a:rPr lang="en-US" sz="1867" err="1">
                <a:solidFill>
                  <a:srgbClr val="00A249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TimeConfigurationTests</a:t>
            </a:r>
            <a:r>
              <a:rPr lang="en-US" sz="1867">
                <a:solidFill>
                  <a:srgbClr val="00A249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: </a:t>
            </a:r>
            <a:r>
              <a:rPr lang="en-US" sz="1867" err="1">
                <a:solidFill>
                  <a:srgbClr val="00A249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NLogTestBase</a:t>
            </a:r>
            <a:r>
              <a:rPr lang="en-US" sz="1867">
                <a:solidFill>
                  <a:srgbClr val="00A249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, </a:t>
            </a:r>
            <a:r>
              <a:rPr lang="en-US" sz="1867" err="1">
                <a:solidFill>
                  <a:srgbClr val="00A249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IDisposable</a:t>
            </a:r>
            <a:r>
              <a:rPr lang="en-US" sz="1867">
                <a:solidFill>
                  <a:srgbClr val="00A249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endParaRPr lang="en-US" sz="1867">
              <a:solidFill>
                <a:prstClr val="black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{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[</a:t>
            </a:r>
            <a:r>
              <a:rPr lang="en-US" sz="1867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TearDown</a:t>
            </a: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] public void </a:t>
            </a:r>
            <a:r>
              <a:rPr lang="en-US" sz="1867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TearDown</a:t>
            </a: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(){ ... }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 b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</a:t>
            </a:r>
            <a:r>
              <a:rPr lang="en-US" sz="1867">
                <a:solidFill>
                  <a:srgbClr val="00A249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public void Dispose() { ... }</a:t>
            </a:r>
            <a:endParaRPr lang="en-US" sz="1867" b="1">
              <a:solidFill>
                <a:prstClr val="black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 b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</a:t>
            </a: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[Test]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US" sz="1867">
                <a:solidFill>
                  <a:srgbClr val="00A249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[Fact]</a:t>
            </a:r>
            <a:endParaRPr lang="en-US" sz="1867">
              <a:solidFill>
                <a:prstClr val="black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public void </a:t>
            </a:r>
            <a:r>
              <a:rPr lang="en-US" sz="1867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DefaultTimeSourceTest</a:t>
            </a: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{ ... }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}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7DA5EB0-943D-9B79-F1F3-FDD4E7135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4" y="396416"/>
            <a:ext cx="6201833" cy="790643"/>
          </a:xfrm>
        </p:spPr>
        <p:txBody>
          <a:bodyPr>
            <a:no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Associated Edits</a:t>
            </a:r>
            <a:endParaRPr lang="en-US" sz="40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78DAC0B-29C6-005E-1138-157E509E1B52}"/>
              </a:ext>
            </a:extLst>
          </p:cNvPr>
          <p:cNvCxnSpPr>
            <a:cxnSpLocks/>
          </p:cNvCxnSpPr>
          <p:nvPr/>
        </p:nvCxnSpPr>
        <p:spPr>
          <a:xfrm>
            <a:off x="472142" y="4109921"/>
            <a:ext cx="595781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7C09E7-D5DB-9BED-E35F-4CEF543A9A76}"/>
              </a:ext>
            </a:extLst>
          </p:cNvPr>
          <p:cNvCxnSpPr>
            <a:cxnSpLocks/>
          </p:cNvCxnSpPr>
          <p:nvPr/>
        </p:nvCxnSpPr>
        <p:spPr>
          <a:xfrm>
            <a:off x="472142" y="4930024"/>
            <a:ext cx="12042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B48034-A9DC-6D85-F4E7-56571D165F30}"/>
              </a:ext>
            </a:extLst>
          </p:cNvPr>
          <p:cNvCxnSpPr>
            <a:cxnSpLocks/>
          </p:cNvCxnSpPr>
          <p:nvPr/>
        </p:nvCxnSpPr>
        <p:spPr>
          <a:xfrm>
            <a:off x="286403" y="1971683"/>
            <a:ext cx="310782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6A403EE-20E2-9226-F5D8-91C3F3C08AC5}"/>
              </a:ext>
            </a:extLst>
          </p:cNvPr>
          <p:cNvCxnSpPr>
            <a:cxnSpLocks/>
          </p:cNvCxnSpPr>
          <p:nvPr/>
        </p:nvCxnSpPr>
        <p:spPr>
          <a:xfrm>
            <a:off x="286403" y="2408839"/>
            <a:ext cx="720024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060A8CF6-94C0-0AF0-6191-2751C4A5E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" cy="123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312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77DA5EB0-943D-9B79-F1F3-FDD4E7135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591" y="328844"/>
            <a:ext cx="7572719" cy="790643"/>
          </a:xfrm>
        </p:spPr>
        <p:txBody>
          <a:bodyPr>
            <a:no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Associated Edits </a:t>
            </a:r>
            <a:br>
              <a:rPr lang="en-US" sz="4800" b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4800" b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using Spatial Context</a:t>
            </a:r>
            <a:endParaRPr lang="en-US" sz="40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94310EB-48C0-997A-C809-ADFD905B8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" cy="123313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C65771-B99E-BDF9-7621-B6F6EC034AC2}"/>
              </a:ext>
            </a:extLst>
          </p:cNvPr>
          <p:cNvSpPr txBox="1">
            <a:spLocks/>
          </p:cNvSpPr>
          <p:nvPr/>
        </p:nvSpPr>
        <p:spPr>
          <a:xfrm>
            <a:off x="225922" y="1367535"/>
            <a:ext cx="11785244" cy="5062420"/>
          </a:xfrm>
          <a:prstGeom prst="rect">
            <a:avLst/>
          </a:prstGeom>
          <a:solidFill>
            <a:srgbClr val="F4EAE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using System;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using </a:t>
            </a:r>
            <a:r>
              <a:rPr lang="en-US" sz="1867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NUnit.Framework</a:t>
            </a: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;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public class </a:t>
            </a:r>
            <a:r>
              <a:rPr lang="en-US" sz="1867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TimeConfigurationTests</a:t>
            </a: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: </a:t>
            </a:r>
            <a:r>
              <a:rPr lang="en-US" sz="1867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NLogTestBase</a:t>
            </a:r>
            <a:endParaRPr lang="en-US" sz="1867">
              <a:solidFill>
                <a:prstClr val="black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_</a:t>
            </a:r>
            <a:endParaRPr lang="en-US" sz="1867">
              <a:solidFill>
                <a:prstClr val="black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{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public void Dispose(){ ... }</a:t>
            </a:r>
            <a:endParaRPr lang="en-US" sz="1867" b="1">
              <a:solidFill>
                <a:prstClr val="black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 b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</a:t>
            </a: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[Fact]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public void </a:t>
            </a:r>
            <a:r>
              <a:rPr lang="en-US" sz="1867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DefaultTimeSourceTest</a:t>
            </a: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{ ... }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}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endParaRPr lang="en-US" sz="1867">
              <a:solidFill>
                <a:srgbClr val="ED7D31">
                  <a:lumMod val="40000"/>
                  <a:lumOff val="60000"/>
                </a:srgbClr>
              </a:solidFill>
              <a:highlight>
                <a:srgbClr val="FFFF00"/>
              </a:highlight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B28C200-6216-0233-5C04-5CA113B68FD1}"/>
              </a:ext>
            </a:extLst>
          </p:cNvPr>
          <p:cNvCxnSpPr>
            <a:cxnSpLocks/>
          </p:cNvCxnSpPr>
          <p:nvPr/>
        </p:nvCxnSpPr>
        <p:spPr>
          <a:xfrm>
            <a:off x="268660" y="1987587"/>
            <a:ext cx="310782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6E3890B-533C-282B-C422-127F52981D00}"/>
              </a:ext>
            </a:extLst>
          </p:cNvPr>
          <p:cNvCxnSpPr>
            <a:cxnSpLocks/>
          </p:cNvCxnSpPr>
          <p:nvPr/>
        </p:nvCxnSpPr>
        <p:spPr>
          <a:xfrm>
            <a:off x="268660" y="2419441"/>
            <a:ext cx="720024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974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CD24B-288C-4583-9080-963C891EF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09985"/>
          </a:xfrm>
        </p:spPr>
        <p:txBody>
          <a:bodyPr/>
          <a:lstStyle/>
          <a:p>
            <a:r>
              <a:rPr lang="en-GB" dirty="0"/>
              <a:t>Partial Structures: Step 1</a:t>
            </a:r>
            <a:endParaRPr lang="de-DE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BD4F37-2DC6-4814-ADDA-284C27DBE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693838"/>
              </p:ext>
            </p:extLst>
          </p:nvPr>
        </p:nvGraphicFramePr>
        <p:xfrm>
          <a:off x="82826" y="907769"/>
          <a:ext cx="12026348" cy="2103120"/>
        </p:xfrm>
        <a:graphic>
          <a:graphicData uri="http://schemas.openxmlformats.org/drawingml/2006/table">
            <a:tbl>
              <a:tblPr bandRow="1">
                <a:tableStyleId>{616DA210-FB5B-4158-B5E0-FEB733F419BA}</a:tableStyleId>
              </a:tblPr>
              <a:tblGrid>
                <a:gridCol w="12026348">
                  <a:extLst>
                    <a:ext uri="{9D8B030D-6E8A-4147-A177-3AD203B41FA5}">
                      <a16:colId xmlns:a16="http://schemas.microsoft.com/office/drawing/2014/main" val="20688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50" dirty="0"/>
                        <a:t>2013-10-03T23:55:15Z</a:t>
                      </a:r>
                    </a:p>
                    <a:p>
                      <a:r>
                        <a:rPr lang="de-DE" sz="1650" dirty="0"/>
                        <a:t>{"id":98741,"meth":"GET","url":"/api/po/hk/98741","rq":false,"resp":"{\"sd\":626,\"success\":false,\"msgs\":[\"No records found.\"]}"}</a:t>
                      </a:r>
                    </a:p>
                    <a:p>
                      <a:r>
                        <a:rPr lang="de-DE" sz="1650" dirty="0"/>
                        <a:t> </a:t>
                      </a:r>
                    </a:p>
                    <a:p>
                      <a:r>
                        <a:rPr lang="de-DE" sz="1650" dirty="0"/>
                        <a:t>2013-10-06T17:19:14Z</a:t>
                      </a:r>
                    </a:p>
                    <a:p>
                      <a:r>
                        <a:rPr lang="de-DE" sz="1650" dirty="0"/>
                        <a:t>{"id":98746,"meth":"GET","url":"/api/po/hk/98746","rq":false,"resp":"{\"sd\":812,\"success\":false,\"msgs\":[\"No records found.\"]}"}</a:t>
                      </a:r>
                    </a:p>
                    <a:p>
                      <a:endParaRPr lang="de-DE" sz="1650" dirty="0"/>
                    </a:p>
                    <a:p>
                      <a:r>
                        <a:rPr lang="de-DE" sz="1650" dirty="0"/>
                        <a:t>2013-10-09T15:50:22Z</a:t>
                      </a:r>
                    </a:p>
                    <a:p>
                      <a:r>
                        <a:rPr lang="de-DE" sz="1650" dirty="0"/>
                        <a:t>{"id":98748,"meth":"GET","url":"/api/po/hk/98748","rq":true,"resp":"{\"sd\":504,\"success\":false,\"msgs\":[\"Records are null.\"]}"}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532164"/>
                  </a:ext>
                </a:extLst>
              </a:tr>
            </a:tbl>
          </a:graphicData>
        </a:graphic>
      </p:graphicFrame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2E81C92-0E04-4F9E-8B34-6F14774B61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064091"/>
              </p:ext>
            </p:extLst>
          </p:nvPr>
        </p:nvGraphicFramePr>
        <p:xfrm>
          <a:off x="82826" y="4755515"/>
          <a:ext cx="12026348" cy="1783080"/>
        </p:xfrm>
        <a:graphic>
          <a:graphicData uri="http://schemas.openxmlformats.org/drawingml/2006/table">
            <a:tbl>
              <a:tblPr bandRow="1">
                <a:tableStyleId>{616DA210-FB5B-4158-B5E0-FEB733F419BA}</a:tableStyleId>
              </a:tblPr>
              <a:tblGrid>
                <a:gridCol w="12026348">
                  <a:extLst>
                    <a:ext uri="{9D8B030D-6E8A-4147-A177-3AD203B41FA5}">
                      <a16:colId xmlns:a16="http://schemas.microsoft.com/office/drawing/2014/main" val="40171875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50" dirty="0"/>
                        <a:t>2013-10-03T23:55:15Z</a:t>
                      </a:r>
                    </a:p>
                    <a:p>
                      <a:r>
                        <a:rPr lang="de-DE" sz="1650" dirty="0"/>
                        <a:t>{"id":98741,"meth":"GET","url":"/api/po/hk/98741","rq":false,"resp":"{\"sd\":626,\"success\":false,\"msgs\":[\"No records found.\"]}"}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54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50" dirty="0"/>
                        <a:t>2013-10-06T17:19:14Z</a:t>
                      </a:r>
                    </a:p>
                    <a:p>
                      <a:r>
                        <a:rPr lang="de-DE" sz="1650" dirty="0"/>
                        <a:t>{"id":98746,"meth":"GET","url":"/api/po/hk/98746","rq":false,"resp":"{\"sd\":812,\"success\":false,\"msgs\":[\"No records found.\"]}"}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424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50" dirty="0"/>
                        <a:t>2013-10-09T15:50:22Z</a:t>
                      </a:r>
                    </a:p>
                    <a:p>
                      <a:r>
                        <a:rPr lang="de-DE" sz="1650" dirty="0"/>
                        <a:t>{"id":98748,"meth":"GET","url":"/api/po/hk/98748","rq":true,"resp":"{\"sd\":504,\"success\":false,\"msgs\":[\"Records are null.\"]}"}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928572"/>
                  </a:ext>
                </a:extLst>
              </a:tr>
            </a:tbl>
          </a:graphicData>
        </a:graphic>
      </p:graphicFrame>
      <p:sp>
        <p:nvSpPr>
          <p:cNvPr id="5" name="Arrow: Right 4">
            <a:extLst>
              <a:ext uri="{FF2B5EF4-FFF2-40B4-BE49-F238E27FC236}">
                <a16:creationId xmlns:a16="http://schemas.microsoft.com/office/drawing/2014/main" id="{CD65B221-936F-4252-B792-8248AC1B7763}"/>
              </a:ext>
            </a:extLst>
          </p:cNvPr>
          <p:cNvSpPr/>
          <p:nvPr/>
        </p:nvSpPr>
        <p:spPr>
          <a:xfrm>
            <a:off x="4087504" y="3108673"/>
            <a:ext cx="3712191" cy="111815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Delimiter-Rule [\n]</a:t>
            </a:r>
            <a:endParaRPr lang="de-DE" sz="2400" b="1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8D7442D-14E9-4F78-83B9-E8BDFBA4A8DA}"/>
              </a:ext>
            </a:extLst>
          </p:cNvPr>
          <p:cNvSpPr/>
          <p:nvPr/>
        </p:nvSpPr>
        <p:spPr>
          <a:xfrm>
            <a:off x="4094921" y="3086622"/>
            <a:ext cx="3712191" cy="111815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Regex-Split [  ???   ]</a:t>
            </a:r>
            <a:endParaRPr lang="de-DE" sz="2400" b="1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9A7A5CA-0A20-4AD3-A8E6-4BC2B507736E}"/>
              </a:ext>
            </a:extLst>
          </p:cNvPr>
          <p:cNvSpPr/>
          <p:nvPr/>
        </p:nvSpPr>
        <p:spPr>
          <a:xfrm>
            <a:off x="4102338" y="3081565"/>
            <a:ext cx="3712191" cy="111815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Regex-Split [^(?=\d)]</a:t>
            </a:r>
            <a:endParaRPr lang="de-DE" sz="2400" b="1" dirty="0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05C4DBEA-607A-4C52-8C82-812DC60F66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589099"/>
              </p:ext>
            </p:extLst>
          </p:nvPr>
        </p:nvGraphicFramePr>
        <p:xfrm>
          <a:off x="82825" y="4275455"/>
          <a:ext cx="12026348" cy="2743200"/>
        </p:xfrm>
        <a:graphic>
          <a:graphicData uri="http://schemas.openxmlformats.org/drawingml/2006/table">
            <a:tbl>
              <a:tblPr bandRow="1">
                <a:tableStyleId>{616DA210-FB5B-4158-B5E0-FEB733F419BA}</a:tableStyleId>
              </a:tblPr>
              <a:tblGrid>
                <a:gridCol w="12026348">
                  <a:extLst>
                    <a:ext uri="{9D8B030D-6E8A-4147-A177-3AD203B41FA5}">
                      <a16:colId xmlns:a16="http://schemas.microsoft.com/office/drawing/2014/main" val="1056160514"/>
                    </a:ext>
                  </a:extLst>
                </a:gridCol>
              </a:tblGrid>
              <a:tr h="2858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50" dirty="0"/>
                        <a:t>2013-10-03T23:55:15Z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9718537"/>
                  </a:ext>
                </a:extLst>
              </a:tr>
              <a:tr h="2858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50" dirty="0"/>
                        <a:t>{"id":98741,"meth":"GET","url":"/api/po/hk/98741","rq":false,"resp":"{\"sd\":626,\"success\":false,\"msgs\":[\"No records found.\"]}"}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002024"/>
                  </a:ext>
                </a:extLst>
              </a:tr>
              <a:tr h="285801">
                <a:tc>
                  <a:txBody>
                    <a:bodyPr/>
                    <a:lstStyle/>
                    <a:p>
                      <a:endParaRPr lang="de-DE" sz="16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980234"/>
                  </a:ext>
                </a:extLst>
              </a:tr>
              <a:tr h="2858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50" dirty="0"/>
                        <a:t>2013-10-06T17:19:14Z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387663"/>
                  </a:ext>
                </a:extLst>
              </a:tr>
              <a:tr h="2858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50" dirty="0"/>
                        <a:t>{"id":98746,"meth":"GET","url":"/api/po/hk/98746","rq":false,"resp":"{\"sd\":812,\"success\":false,\"msgs\":[\"No records found.\"]}"}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380618"/>
                  </a:ext>
                </a:extLst>
              </a:tr>
              <a:tr h="222599">
                <a:tc>
                  <a:txBody>
                    <a:bodyPr/>
                    <a:lstStyle/>
                    <a:p>
                      <a:endParaRPr lang="de-DE" sz="16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062135"/>
                  </a:ext>
                </a:extLst>
              </a:tr>
              <a:tr h="2858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50" dirty="0"/>
                        <a:t>2013-10-09T15:50:22Z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712113"/>
                  </a:ext>
                </a:extLst>
              </a:tr>
              <a:tr h="2858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50" dirty="0"/>
                        <a:t>{"id":98748,"meth":"GET","url":"/api/po/hk/98748","rq":true,"resp":"{\"sd\":504,\"success\":false,\"msgs\":[\"Records are null.\"]}"}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24616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92270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8" grpId="1" animBg="1"/>
      <p:bldP spid="10" grpId="0" animBg="1"/>
      <p:bldP spid="10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77DA5EB0-943D-9B79-F1F3-FDD4E7135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591" y="328844"/>
            <a:ext cx="7572719" cy="790643"/>
          </a:xfrm>
        </p:spPr>
        <p:txBody>
          <a:bodyPr>
            <a:no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Associated Edits </a:t>
            </a:r>
            <a:br>
              <a:rPr lang="en-US" sz="4800" b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4800" b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using Spatial Context</a:t>
            </a:r>
            <a:endParaRPr lang="en-US" sz="40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94310EB-48C0-997A-C809-ADFD905B8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" cy="123313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C65771-B99E-BDF9-7621-B6F6EC034AC2}"/>
              </a:ext>
            </a:extLst>
          </p:cNvPr>
          <p:cNvSpPr txBox="1">
            <a:spLocks/>
          </p:cNvSpPr>
          <p:nvPr/>
        </p:nvSpPr>
        <p:spPr>
          <a:xfrm>
            <a:off x="225922" y="1367535"/>
            <a:ext cx="11785244" cy="4845084"/>
          </a:xfrm>
          <a:prstGeom prst="rect">
            <a:avLst/>
          </a:prstGeom>
          <a:solidFill>
            <a:srgbClr val="F4EAE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using System;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using </a:t>
            </a:r>
            <a:r>
              <a:rPr lang="en-US" sz="1867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NUnit.Framework</a:t>
            </a: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;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public class </a:t>
            </a:r>
            <a:r>
              <a:rPr lang="en-US" sz="1867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TimeConfigurationTests</a:t>
            </a: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: </a:t>
            </a:r>
            <a:r>
              <a:rPr lang="en-US" sz="1867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NLogTestBase</a:t>
            </a:r>
            <a:endParaRPr lang="en-US" sz="1867">
              <a:solidFill>
                <a:prstClr val="black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using </a:t>
            </a:r>
            <a:r>
              <a:rPr lang="en-US" sz="1867" err="1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NUnit.Framework</a:t>
            </a:r>
            <a:r>
              <a:rPr lang="en-US" sz="1867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;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public class </a:t>
            </a:r>
            <a:r>
              <a:rPr lang="en-US" sz="1867" err="1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TimeConfigurationTests</a:t>
            </a:r>
            <a:r>
              <a:rPr lang="en-US" sz="1867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: </a:t>
            </a:r>
            <a:r>
              <a:rPr lang="en-US" sz="1867" err="1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NLogTestBase</a:t>
            </a:r>
            <a:endParaRPr lang="en-US" sz="1867">
              <a:solidFill>
                <a:prstClr val="black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{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public void Dispose(){ ... }</a:t>
            </a:r>
            <a:endParaRPr lang="en-US" sz="1867" b="1">
              <a:solidFill>
                <a:prstClr val="black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 b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</a:t>
            </a: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[Fact]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public void </a:t>
            </a:r>
            <a:r>
              <a:rPr lang="en-US" sz="1867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DefaultTimeSourceTest</a:t>
            </a: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{ ... }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}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endParaRPr lang="en-US" sz="1867">
              <a:solidFill>
                <a:srgbClr val="ED7D31">
                  <a:lumMod val="40000"/>
                  <a:lumOff val="60000"/>
                </a:srgbClr>
              </a:solidFill>
              <a:highlight>
                <a:srgbClr val="FFFF00"/>
              </a:highlight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B28C200-6216-0233-5C04-5CA113B68FD1}"/>
              </a:ext>
            </a:extLst>
          </p:cNvPr>
          <p:cNvCxnSpPr>
            <a:cxnSpLocks/>
          </p:cNvCxnSpPr>
          <p:nvPr/>
        </p:nvCxnSpPr>
        <p:spPr>
          <a:xfrm>
            <a:off x="286403" y="1982285"/>
            <a:ext cx="310782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6E3890B-533C-282B-C422-127F52981D00}"/>
              </a:ext>
            </a:extLst>
          </p:cNvPr>
          <p:cNvCxnSpPr>
            <a:cxnSpLocks/>
          </p:cNvCxnSpPr>
          <p:nvPr/>
        </p:nvCxnSpPr>
        <p:spPr>
          <a:xfrm>
            <a:off x="286403" y="2414141"/>
            <a:ext cx="720024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1483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shot of a computer program&#10;&#10;Description automatically generated with low confidence">
            <a:extLst>
              <a:ext uri="{FF2B5EF4-FFF2-40B4-BE49-F238E27FC236}">
                <a16:creationId xmlns:a16="http://schemas.microsoft.com/office/drawing/2014/main" id="{59776DDA-D2F1-75D7-D404-832D066B81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93" r="373" b="2744"/>
          <a:stretch/>
        </p:blipFill>
        <p:spPr>
          <a:xfrm>
            <a:off x="6361868" y="2061527"/>
            <a:ext cx="5730240" cy="438912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77DA5EB0-943D-9B79-F1F3-FDD4E7135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136" y="442491"/>
            <a:ext cx="8251761" cy="790643"/>
          </a:xfrm>
        </p:spPr>
        <p:txBody>
          <a:bodyPr>
            <a:no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Associated Edits </a:t>
            </a:r>
            <a:br>
              <a:rPr lang="en-US" sz="4800" b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4800" b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Analogical Reasoning</a:t>
            </a:r>
            <a:endParaRPr lang="en-US" sz="40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5D602AE0-AE49-FC2C-3CF4-A47EFA221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" cy="1233133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4B109B7-27B4-53A4-43A5-CA8777F1C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91" y="2061527"/>
            <a:ext cx="5996109" cy="43539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60339A-AD72-C30F-F36E-8A5A162AFD17}"/>
              </a:ext>
            </a:extLst>
          </p:cNvPr>
          <p:cNvSpPr/>
          <p:nvPr/>
        </p:nvSpPr>
        <p:spPr>
          <a:xfrm>
            <a:off x="1647934" y="3294506"/>
            <a:ext cx="756972" cy="26038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rgbClr val="00B0F0"/>
                </a:solidFill>
              </a:ln>
              <a:noFill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680A52-6FD1-EE8F-C625-47BFBB0039B5}"/>
              </a:ext>
            </a:extLst>
          </p:cNvPr>
          <p:cNvSpPr/>
          <p:nvPr/>
        </p:nvSpPr>
        <p:spPr>
          <a:xfrm>
            <a:off x="1655017" y="3632869"/>
            <a:ext cx="857072" cy="25640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rgbClr val="00B0F0"/>
                </a:solidFill>
              </a:ln>
              <a:noFill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315B82-D56B-9F4B-6F7F-B86A5D74EB3D}"/>
              </a:ext>
            </a:extLst>
          </p:cNvPr>
          <p:cNvSpPr/>
          <p:nvPr/>
        </p:nvSpPr>
        <p:spPr>
          <a:xfrm>
            <a:off x="1641231" y="2276996"/>
            <a:ext cx="756972" cy="26038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rgbClr val="00B0F0"/>
                </a:solidFill>
              </a:ln>
              <a:noFill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72C81A-1A7C-9D28-DEE2-5B00D6D6D40E}"/>
              </a:ext>
            </a:extLst>
          </p:cNvPr>
          <p:cNvSpPr/>
          <p:nvPr/>
        </p:nvSpPr>
        <p:spPr>
          <a:xfrm>
            <a:off x="1655013" y="2628757"/>
            <a:ext cx="857072" cy="25640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rgbClr val="00B0F0"/>
                </a:solidFill>
              </a:ln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2287B7-5F2C-A521-4F9A-9ADF90875212}"/>
              </a:ext>
            </a:extLst>
          </p:cNvPr>
          <p:cNvSpPr/>
          <p:nvPr/>
        </p:nvSpPr>
        <p:spPr>
          <a:xfrm>
            <a:off x="7857815" y="3129623"/>
            <a:ext cx="732411" cy="26038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rgbClr val="00B0F0"/>
                </a:solidFill>
              </a:ln>
              <a:noFill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034AAA-B104-BB69-468C-47FEE50172D6}"/>
              </a:ext>
            </a:extLst>
          </p:cNvPr>
          <p:cNvSpPr/>
          <p:nvPr/>
        </p:nvSpPr>
        <p:spPr>
          <a:xfrm>
            <a:off x="7868147" y="3447890"/>
            <a:ext cx="829263" cy="25640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rgbClr val="00B0F0"/>
                </a:solidFill>
              </a:ln>
              <a:noFill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F09F60-85D5-7A78-5577-28D6F37672C9}"/>
              </a:ext>
            </a:extLst>
          </p:cNvPr>
          <p:cNvSpPr/>
          <p:nvPr/>
        </p:nvSpPr>
        <p:spPr>
          <a:xfrm>
            <a:off x="7851112" y="2112114"/>
            <a:ext cx="732411" cy="26038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rgbClr val="00B0F0"/>
                </a:solidFill>
              </a:ln>
              <a:noFill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3DFB86-00AA-E711-9B97-96934219BEAB}"/>
              </a:ext>
            </a:extLst>
          </p:cNvPr>
          <p:cNvSpPr/>
          <p:nvPr/>
        </p:nvSpPr>
        <p:spPr>
          <a:xfrm>
            <a:off x="7868143" y="2463874"/>
            <a:ext cx="829263" cy="25640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rgbClr val="00B0F0"/>
                </a:solidFill>
              </a:ln>
              <a:noFill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48FE65-4951-2ED9-2309-7B25FB55F960}"/>
              </a:ext>
            </a:extLst>
          </p:cNvPr>
          <p:cNvSpPr/>
          <p:nvPr/>
        </p:nvSpPr>
        <p:spPr>
          <a:xfrm>
            <a:off x="1661323" y="4302590"/>
            <a:ext cx="756972" cy="26038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rgbClr val="00B0F0"/>
                </a:solidFill>
              </a:ln>
              <a:noFill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76B2EA-8B37-E04D-B814-294AB57216D2}"/>
              </a:ext>
            </a:extLst>
          </p:cNvPr>
          <p:cNvSpPr/>
          <p:nvPr/>
        </p:nvSpPr>
        <p:spPr>
          <a:xfrm>
            <a:off x="1668407" y="4640953"/>
            <a:ext cx="857072" cy="25640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rgbClr val="00B0F0"/>
                </a:solidFill>
              </a:ln>
              <a:noFill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D7D3C0-2F3F-4B38-B2C7-5452F02A00F2}"/>
              </a:ext>
            </a:extLst>
          </p:cNvPr>
          <p:cNvSpPr/>
          <p:nvPr/>
        </p:nvSpPr>
        <p:spPr>
          <a:xfrm>
            <a:off x="7868143" y="4088207"/>
            <a:ext cx="732411" cy="26038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rgbClr val="00B0F0"/>
                </a:solidFill>
              </a:ln>
              <a:noFill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AAD1AE-9E75-E0EE-7EB4-0A2BBF3C66D6}"/>
              </a:ext>
            </a:extLst>
          </p:cNvPr>
          <p:cNvSpPr/>
          <p:nvPr/>
        </p:nvSpPr>
        <p:spPr>
          <a:xfrm>
            <a:off x="7868143" y="4743128"/>
            <a:ext cx="829263" cy="25640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rgbClr val="00B0F0"/>
                </a:solidFill>
              </a:ln>
              <a:noFill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C742B84-519B-9566-EEFD-FB4791B0F8A0}"/>
              </a:ext>
            </a:extLst>
          </p:cNvPr>
          <p:cNvCxnSpPr/>
          <p:nvPr/>
        </p:nvCxnSpPr>
        <p:spPr>
          <a:xfrm>
            <a:off x="1091922" y="4088207"/>
            <a:ext cx="4448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5BF446F-920F-E00B-0826-0DDAE7CB23F2}"/>
              </a:ext>
            </a:extLst>
          </p:cNvPr>
          <p:cNvCxnSpPr/>
          <p:nvPr/>
        </p:nvCxnSpPr>
        <p:spPr>
          <a:xfrm>
            <a:off x="7344228" y="3889277"/>
            <a:ext cx="4448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1377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77DA5EB0-943D-9B79-F1F3-FDD4E7135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591" y="328844"/>
            <a:ext cx="7572719" cy="790643"/>
          </a:xfrm>
        </p:spPr>
        <p:txBody>
          <a:bodyPr>
            <a:no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Associated Edits </a:t>
            </a:r>
            <a:br>
              <a:rPr lang="en-US" sz="4800" b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4800" b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using Temporal Context</a:t>
            </a:r>
            <a:endParaRPr lang="en-US" sz="40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94310EB-48C0-997A-C809-ADFD905B8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" cy="123313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7F3547F-F3F7-A562-98A9-40D00E0C5C75}"/>
              </a:ext>
            </a:extLst>
          </p:cNvPr>
          <p:cNvCxnSpPr>
            <a:cxnSpLocks/>
          </p:cNvCxnSpPr>
          <p:nvPr/>
        </p:nvCxnSpPr>
        <p:spPr>
          <a:xfrm>
            <a:off x="410228" y="4687427"/>
            <a:ext cx="656964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8BCF45-2542-DD5F-0CD5-34B8089A742E}"/>
              </a:ext>
            </a:extLst>
          </p:cNvPr>
          <p:cNvSpPr txBox="1">
            <a:spLocks/>
          </p:cNvSpPr>
          <p:nvPr/>
        </p:nvSpPr>
        <p:spPr>
          <a:xfrm>
            <a:off x="225922" y="1367536"/>
            <a:ext cx="11785244" cy="5121136"/>
          </a:xfrm>
          <a:prstGeom prst="rect">
            <a:avLst/>
          </a:prstGeom>
          <a:solidFill>
            <a:srgbClr val="F4EAE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using System;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using </a:t>
            </a:r>
            <a:r>
              <a:rPr lang="en-US" sz="1867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NUnit.Framework</a:t>
            </a: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;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public class </a:t>
            </a:r>
            <a:r>
              <a:rPr lang="en-US" sz="1867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TimeConfigurationTests</a:t>
            </a: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: </a:t>
            </a:r>
            <a:r>
              <a:rPr lang="en-US" sz="1867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NLogTestBase</a:t>
            </a:r>
            <a:endParaRPr lang="en-US" sz="1867">
              <a:solidFill>
                <a:prstClr val="black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srgbClr val="ED7D31">
                    <a:lumMod val="40000"/>
                    <a:lumOff val="60000"/>
                  </a:srgbClr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_</a:t>
            </a:r>
            <a:r>
              <a:rPr lang="en-US" sz="1867">
                <a:solidFill>
                  <a:srgbClr val="00A249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endParaRPr lang="en-US" sz="1867">
              <a:solidFill>
                <a:prstClr val="black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{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[</a:t>
            </a:r>
            <a:r>
              <a:rPr lang="en-US" sz="1867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TearDown</a:t>
            </a: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] public void </a:t>
            </a:r>
            <a:r>
              <a:rPr lang="en-US" sz="1867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TearDown</a:t>
            </a: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(){ ... }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 b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</a:t>
            </a:r>
            <a:r>
              <a:rPr lang="en-US" sz="1867">
                <a:solidFill>
                  <a:srgbClr val="00A249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public void Dispose(){ ... }</a:t>
            </a:r>
            <a:endParaRPr lang="en-US" sz="1867" b="1">
              <a:solidFill>
                <a:prstClr val="black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 b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</a:t>
            </a: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[Test]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US" sz="1867">
                <a:solidFill>
                  <a:srgbClr val="00A249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[Fact]</a:t>
            </a:r>
            <a:endParaRPr lang="en-US" sz="1867">
              <a:solidFill>
                <a:prstClr val="black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public void </a:t>
            </a:r>
            <a:r>
              <a:rPr lang="en-US" sz="1867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DefaultTimeSourceTest</a:t>
            </a: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{ ... }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}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95A6813-17A6-38C0-0206-05DCF6F1C23E}"/>
              </a:ext>
            </a:extLst>
          </p:cNvPr>
          <p:cNvCxnSpPr>
            <a:cxnSpLocks/>
          </p:cNvCxnSpPr>
          <p:nvPr/>
        </p:nvCxnSpPr>
        <p:spPr>
          <a:xfrm>
            <a:off x="286403" y="1987585"/>
            <a:ext cx="310782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095E38-5BDE-4E54-EB37-A9D14D26F3EB}"/>
              </a:ext>
            </a:extLst>
          </p:cNvPr>
          <p:cNvCxnSpPr>
            <a:cxnSpLocks/>
          </p:cNvCxnSpPr>
          <p:nvPr/>
        </p:nvCxnSpPr>
        <p:spPr>
          <a:xfrm>
            <a:off x="286403" y="2424743"/>
            <a:ext cx="720024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F16F88-11AA-9891-51B5-69E6A5D3E89F}"/>
              </a:ext>
            </a:extLst>
          </p:cNvPr>
          <p:cNvCxnSpPr>
            <a:cxnSpLocks/>
          </p:cNvCxnSpPr>
          <p:nvPr/>
        </p:nvCxnSpPr>
        <p:spPr>
          <a:xfrm flipV="1">
            <a:off x="538817" y="4084971"/>
            <a:ext cx="5869935" cy="319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56CE43-7939-D88E-B7DD-B9E0EAE70987}"/>
              </a:ext>
            </a:extLst>
          </p:cNvPr>
          <p:cNvCxnSpPr>
            <a:cxnSpLocks/>
          </p:cNvCxnSpPr>
          <p:nvPr/>
        </p:nvCxnSpPr>
        <p:spPr>
          <a:xfrm>
            <a:off x="498645" y="4949815"/>
            <a:ext cx="12042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BF0625D-5428-BD1C-1683-430059D94AB0}"/>
              </a:ext>
            </a:extLst>
          </p:cNvPr>
          <p:cNvSpPr txBox="1"/>
          <p:nvPr/>
        </p:nvSpPr>
        <p:spPr>
          <a:xfrm>
            <a:off x="-4569" y="6488670"/>
            <a:ext cx="878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dirty="0">
                <a:latin typeface="Calibri" panose="020F0502020204030204"/>
              </a:rPr>
              <a:t>[FSE 2024: </a:t>
            </a:r>
            <a:r>
              <a:rPr lang="en-US" i="1" dirty="0">
                <a:latin typeface="Calibri" panose="020F0502020204030204"/>
              </a:rPr>
              <a:t>Grace: Language Models Meet Code Edits</a:t>
            </a:r>
            <a:r>
              <a:rPr lang="en-US" dirty="0">
                <a:latin typeface="Calibri" panose="020F0502020204030204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10893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77DA5EB0-943D-9B79-F1F3-FDD4E7135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591" y="328844"/>
            <a:ext cx="7572719" cy="790643"/>
          </a:xfrm>
        </p:spPr>
        <p:txBody>
          <a:bodyPr>
            <a:no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Associated Edits </a:t>
            </a:r>
            <a:br>
              <a:rPr lang="en-US" sz="4800" b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4800" b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using Temporal Context</a:t>
            </a:r>
            <a:endParaRPr lang="en-US" sz="40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94310EB-48C0-997A-C809-ADFD905B8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" cy="123313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7F3547F-F3F7-A562-98A9-40D00E0C5C75}"/>
              </a:ext>
            </a:extLst>
          </p:cNvPr>
          <p:cNvCxnSpPr>
            <a:cxnSpLocks/>
          </p:cNvCxnSpPr>
          <p:nvPr/>
        </p:nvCxnSpPr>
        <p:spPr>
          <a:xfrm>
            <a:off x="410228" y="4687427"/>
            <a:ext cx="656964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8BCF45-2542-DD5F-0CD5-34B8089A742E}"/>
              </a:ext>
            </a:extLst>
          </p:cNvPr>
          <p:cNvSpPr txBox="1">
            <a:spLocks/>
          </p:cNvSpPr>
          <p:nvPr/>
        </p:nvSpPr>
        <p:spPr>
          <a:xfrm>
            <a:off x="225922" y="1367536"/>
            <a:ext cx="11785244" cy="5003061"/>
          </a:xfrm>
          <a:prstGeom prst="rect">
            <a:avLst/>
          </a:prstGeom>
          <a:solidFill>
            <a:srgbClr val="F4EAE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using System;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using </a:t>
            </a:r>
            <a:r>
              <a:rPr lang="en-US" sz="1867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NUnit.Framework</a:t>
            </a: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;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public class </a:t>
            </a:r>
            <a:r>
              <a:rPr lang="en-US" sz="1867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TimeConfigurationTests</a:t>
            </a: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: </a:t>
            </a:r>
            <a:r>
              <a:rPr lang="en-US" sz="1867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NLogTestBase</a:t>
            </a:r>
            <a:endParaRPr lang="en-US" sz="1867">
              <a:solidFill>
                <a:prstClr val="black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using </a:t>
            </a:r>
            <a:r>
              <a:rPr lang="en-US" sz="1867" err="1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XUnit</a:t>
            </a:r>
            <a:r>
              <a:rPr lang="en-US" sz="1867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;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public class </a:t>
            </a:r>
            <a:r>
              <a:rPr lang="en-US" sz="1867" err="1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TimeConfigurationTests</a:t>
            </a:r>
            <a:r>
              <a:rPr lang="en-US" sz="1867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: </a:t>
            </a:r>
            <a:r>
              <a:rPr lang="en-US" sz="1867" err="1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NLogTestBase</a:t>
            </a:r>
            <a:r>
              <a:rPr lang="en-US" sz="1867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, </a:t>
            </a:r>
            <a:r>
              <a:rPr lang="en-US" sz="1867" err="1">
                <a:solidFill>
                  <a:prstClr val="black"/>
                </a:solidFill>
                <a:highlight>
                  <a:srgbClr val="FFCCCC"/>
                </a:highligh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IDisposable</a:t>
            </a: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{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[</a:t>
            </a:r>
            <a:r>
              <a:rPr lang="en-US" sz="1867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TearDown</a:t>
            </a: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] public void </a:t>
            </a:r>
            <a:r>
              <a:rPr lang="en-US" sz="1867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TearDown</a:t>
            </a: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(){ ... }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 b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</a:t>
            </a:r>
            <a:r>
              <a:rPr lang="en-US" sz="1867">
                <a:solidFill>
                  <a:srgbClr val="00B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public void Dispose(){ ... }</a:t>
            </a:r>
            <a:endParaRPr lang="en-US" sz="1867" b="1">
              <a:solidFill>
                <a:srgbClr val="00B050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 b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</a:t>
            </a: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[Test]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srgbClr val="00B05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[Fact]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 public void </a:t>
            </a:r>
            <a:r>
              <a:rPr lang="en-US" sz="1867" err="1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DefaultTimeSourceTest</a:t>
            </a: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{ ... }</a:t>
            </a:r>
          </a:p>
          <a:p>
            <a:pPr marL="0" indent="0" defTabSz="914354">
              <a:spcBef>
                <a:spcPts val="1333"/>
              </a:spcBef>
              <a:buNone/>
              <a:defRPr/>
            </a:pPr>
            <a:r>
              <a:rPr lang="en-US" sz="1867">
                <a:solidFill>
                  <a:prstClr val="black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}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95A6813-17A6-38C0-0206-05DCF6F1C23E}"/>
              </a:ext>
            </a:extLst>
          </p:cNvPr>
          <p:cNvCxnSpPr>
            <a:cxnSpLocks/>
          </p:cNvCxnSpPr>
          <p:nvPr/>
        </p:nvCxnSpPr>
        <p:spPr>
          <a:xfrm>
            <a:off x="286403" y="1992887"/>
            <a:ext cx="310782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095E38-5BDE-4E54-EB37-A9D14D26F3EB}"/>
              </a:ext>
            </a:extLst>
          </p:cNvPr>
          <p:cNvCxnSpPr>
            <a:cxnSpLocks/>
          </p:cNvCxnSpPr>
          <p:nvPr/>
        </p:nvCxnSpPr>
        <p:spPr>
          <a:xfrm>
            <a:off x="286403" y="2424741"/>
            <a:ext cx="720024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F16F88-11AA-9891-51B5-69E6A5D3E89F}"/>
              </a:ext>
            </a:extLst>
          </p:cNvPr>
          <p:cNvCxnSpPr>
            <a:cxnSpLocks/>
          </p:cNvCxnSpPr>
          <p:nvPr/>
        </p:nvCxnSpPr>
        <p:spPr>
          <a:xfrm>
            <a:off x="529112" y="4088845"/>
            <a:ext cx="573024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56CE43-7939-D88E-B7DD-B9E0EAE70987}"/>
              </a:ext>
            </a:extLst>
          </p:cNvPr>
          <p:cNvCxnSpPr>
            <a:cxnSpLocks/>
          </p:cNvCxnSpPr>
          <p:nvPr/>
        </p:nvCxnSpPr>
        <p:spPr>
          <a:xfrm>
            <a:off x="529113" y="4937019"/>
            <a:ext cx="12042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FCF0945-DA29-B380-2F6F-98127F271EC3}"/>
              </a:ext>
            </a:extLst>
          </p:cNvPr>
          <p:cNvSpPr txBox="1"/>
          <p:nvPr/>
        </p:nvSpPr>
        <p:spPr>
          <a:xfrm>
            <a:off x="-4569" y="6488670"/>
            <a:ext cx="878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dirty="0">
                <a:latin typeface="Calibri" panose="020F0502020204030204"/>
              </a:rPr>
              <a:t>[FSE 2024: </a:t>
            </a:r>
            <a:r>
              <a:rPr lang="en-US" i="1" dirty="0">
                <a:latin typeface="Calibri" panose="020F0502020204030204"/>
              </a:rPr>
              <a:t>Grace: Language Models Meet Code Edits</a:t>
            </a:r>
            <a:r>
              <a:rPr lang="en-US" dirty="0">
                <a:latin typeface="Calibri" panose="020F0502020204030204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0919294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06417-2AD0-414B-CF91-554BB376D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8CFD2-7AF1-53EE-0D28-45F756B45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8016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D0288-CB4E-D0AF-40D3-E7A13129E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532" y="891347"/>
            <a:ext cx="11893825" cy="60859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Both </a:t>
            </a:r>
            <a:r>
              <a:rPr lang="en-US" b="1" dirty="0"/>
              <a:t>static context </a:t>
            </a:r>
            <a:r>
              <a:rPr lang="en-US" dirty="0"/>
              <a:t>(Table extraction) and </a:t>
            </a:r>
            <a:r>
              <a:rPr lang="en-US" b="1" dirty="0"/>
              <a:t>temporal context </a:t>
            </a:r>
            <a:r>
              <a:rPr lang="en-US" dirty="0"/>
              <a:t>(Code Edits, Next best action) can be basis for understanding intent.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b="1" dirty="0"/>
              <a:t>Techniques</a:t>
            </a:r>
          </a:p>
          <a:p>
            <a:r>
              <a:rPr lang="en-US" dirty="0"/>
              <a:t>Guess examples and then user PBE techniques.</a:t>
            </a:r>
          </a:p>
          <a:p>
            <a:r>
              <a:rPr lang="en-US" dirty="0"/>
              <a:t>Enumerate regular structures (as opposed to programs).</a:t>
            </a:r>
          </a:p>
          <a:p>
            <a:r>
              <a:rPr lang="en-US" dirty="0"/>
              <a:t>LLMs/DL for inferring examples, ranking, semantic content prediction.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b="1" dirty="0"/>
              <a:t>User Experience is key</a:t>
            </a:r>
          </a:p>
          <a:p>
            <a:r>
              <a:rPr lang="en-US" dirty="0"/>
              <a:t>Smart Copy-Paste, Data-sensitive Code completion (</a:t>
            </a:r>
            <a:r>
              <a:rPr lang="en-US" dirty="0" err="1"/>
              <a:t>read_csv</a:t>
            </a:r>
            <a:r>
              <a:rPr lang="en-US" dirty="0"/>
              <a:t>), Gray Diffs</a:t>
            </a:r>
          </a:p>
          <a:p>
            <a:r>
              <a:rPr lang="en-US" dirty="0"/>
              <a:t>Need to tune Precision-Recall ratio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b="1" dirty="0"/>
              <a:t>Opportunities</a:t>
            </a:r>
          </a:p>
          <a:p>
            <a:r>
              <a:rPr lang="en-US" dirty="0"/>
              <a:t>Train models on temporal evolution of content</a:t>
            </a:r>
          </a:p>
          <a:p>
            <a:r>
              <a:rPr lang="en-US" dirty="0"/>
              <a:t>Action Transformers</a:t>
            </a:r>
          </a:p>
        </p:txBody>
      </p:sp>
    </p:spTree>
    <p:extLst>
      <p:ext uri="{BB962C8B-B14F-4D97-AF65-F5344CB8AC3E}">
        <p14:creationId xmlns:p14="http://schemas.microsoft.com/office/powerpoint/2010/main" val="417807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D25431E-1607-43D9-B63C-E52DDA3B3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198404"/>
              </p:ext>
            </p:extLst>
          </p:nvPr>
        </p:nvGraphicFramePr>
        <p:xfrm>
          <a:off x="259588" y="912384"/>
          <a:ext cx="11357801" cy="3017520"/>
        </p:xfrm>
        <a:graphic>
          <a:graphicData uri="http://schemas.openxmlformats.org/drawingml/2006/table">
            <a:tbl>
              <a:tblPr bandRow="1">
                <a:tableStyleId>{616DA210-FB5B-4158-B5E0-FEB733F419BA}</a:tableStyleId>
              </a:tblPr>
              <a:tblGrid>
                <a:gridCol w="11357801">
                  <a:extLst>
                    <a:ext uri="{9D8B030D-6E8A-4147-A177-3AD203B41FA5}">
                      <a16:colId xmlns:a16="http://schemas.microsoft.com/office/drawing/2014/main" val="40171875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2000" dirty="0"/>
                        <a:t>2013-10-03T23:55:15Z</a:t>
                      </a:r>
                    </a:p>
                    <a:p>
                      <a:r>
                        <a:rPr lang="de-DE" sz="2000" dirty="0"/>
                        <a:t>{"id":98741,"meth":"GET","url":"/api/po/hk/98741","rq":false,"resp":"{\"sd\":626,\"success\":false,\"msgs\":[\"No records found.\"]}"}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54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dirty="0"/>
                        <a:t>2013-10-06T17:19:14Z</a:t>
                      </a:r>
                    </a:p>
                    <a:p>
                      <a:r>
                        <a:rPr lang="de-DE" sz="2000" dirty="0"/>
                        <a:t>{"id":98746,"meth":"GET","url":"/api/po/hk/98746","rq":false,"resp":"{\"sd\":812,\"success\":false,\"msgs\":[\"No records found.\"]}"}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424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dirty="0"/>
                        <a:t>2013-10-09T15:50:22Z</a:t>
                      </a:r>
                    </a:p>
                    <a:p>
                      <a:r>
                        <a:rPr lang="de-DE" sz="2000" dirty="0"/>
                        <a:t>{"id":98748,"meth":"GET","url":"/api/po/hk/98748","rq":true,"resp":"{\"sd\":504,\"success\":false,\"msgs\":[\"Records are null.\"]}"}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928572"/>
                  </a:ext>
                </a:extLst>
              </a:tr>
            </a:tbl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0364F196-69A8-4D07-AD75-9340A66F9C21}"/>
              </a:ext>
            </a:extLst>
          </p:cNvPr>
          <p:cNvSpPr/>
          <p:nvPr/>
        </p:nvSpPr>
        <p:spPr>
          <a:xfrm>
            <a:off x="4153765" y="3935821"/>
            <a:ext cx="3426479" cy="73384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String-Split [\n]</a:t>
            </a:r>
            <a:endParaRPr lang="de-DE" sz="2400" b="1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0ABBC900-5106-4726-89EE-4F6E636CD3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340362"/>
              </p:ext>
            </p:extLst>
          </p:nvPr>
        </p:nvGraphicFramePr>
        <p:xfrm>
          <a:off x="115956" y="4669665"/>
          <a:ext cx="11960086" cy="2103120"/>
        </p:xfrm>
        <a:graphic>
          <a:graphicData uri="http://schemas.openxmlformats.org/drawingml/2006/table">
            <a:tbl>
              <a:tblPr bandRow="1">
                <a:tableStyleId>{616DA210-FB5B-4158-B5E0-FEB733F419BA}</a:tableStyleId>
              </a:tblPr>
              <a:tblGrid>
                <a:gridCol w="3031435">
                  <a:extLst>
                    <a:ext uri="{9D8B030D-6E8A-4147-A177-3AD203B41FA5}">
                      <a16:colId xmlns:a16="http://schemas.microsoft.com/office/drawing/2014/main" val="594301140"/>
                    </a:ext>
                  </a:extLst>
                </a:gridCol>
                <a:gridCol w="8928651">
                  <a:extLst>
                    <a:ext uri="{9D8B030D-6E8A-4147-A177-3AD203B41FA5}">
                      <a16:colId xmlns:a16="http://schemas.microsoft.com/office/drawing/2014/main" val="7789139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/>
                        <a:t>2013-10-03T23:55:15Z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/>
                        <a:t>{"id":98741,"meth":"GET","url":"/api/po/hk/98741","rq":false,"resp":"{\"sd\":626,\"success\":false, 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70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/>
                        <a:t>2013-10-06T17:19:14Z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/>
                        <a:t>{"id":98746,"meth":"GET","url":"/api/po/hk/98746","rq":false,"resp":"{\"sd\":812,\"success\":false, 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75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/>
                        <a:t>2013-10-09T15:50:22Z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/>
                        <a:t>{"id":98748,"meth":"GET","url":"/api/po/hk/98748","rq":true,"resp":"{\"sd\":504,\"success\":false, 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731701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C0D76837-52B9-9798-8647-46EEB76D90F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1999" cy="980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Partial Structures: Step 2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907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CEAC492-F033-40C3-B9C2-6145B8A79A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287439"/>
              </p:ext>
            </p:extLst>
          </p:nvPr>
        </p:nvGraphicFramePr>
        <p:xfrm>
          <a:off x="431418" y="1226815"/>
          <a:ext cx="11329159" cy="2286000"/>
        </p:xfrm>
        <a:graphic>
          <a:graphicData uri="http://schemas.openxmlformats.org/drawingml/2006/table">
            <a:tbl>
              <a:tblPr bandRow="1">
                <a:tableStyleId>{616DA210-FB5B-4158-B5E0-FEB733F419BA}</a:tableStyleId>
              </a:tblPr>
              <a:tblGrid>
                <a:gridCol w="11329159">
                  <a:extLst>
                    <a:ext uri="{9D8B030D-6E8A-4147-A177-3AD203B41FA5}">
                      <a16:colId xmlns:a16="http://schemas.microsoft.com/office/drawing/2014/main" val="38343086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200" dirty="0"/>
                        <a:t>{"id":98741,"meth":"GET","url":"/api/po/hk/98741","rq":false,"resp":"{\"sd\":626,\"success\":false,\"msgs\":[\"No records found.\"]}"}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5080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200" dirty="0"/>
                        <a:t>{"id":98746,"meth":"GET","url":"/api/po/hk/98746","rq":false,"resp":"{\"sd\":812,\"success\":false,\"msgs\":[\"No records found.\"]}"}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749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200" dirty="0"/>
                        <a:t>{"id":98748,"meth":"GET","url":"/api/po/hk/98748","rq":true,"resp":"{\"sd\":504,\"success\":false,\"msgs\":[\"Records are null.\"]}"}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151911"/>
                  </a:ext>
                </a:extLst>
              </a:tr>
            </a:tbl>
          </a:graphicData>
        </a:graphic>
      </p:graphicFrame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567C8BD-5BAF-46A7-9C3C-B71F7CB6DF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603043"/>
              </p:ext>
            </p:extLst>
          </p:nvPr>
        </p:nvGraphicFramePr>
        <p:xfrm>
          <a:off x="119991" y="5081170"/>
          <a:ext cx="11952012" cy="1280160"/>
        </p:xfrm>
        <a:graphic>
          <a:graphicData uri="http://schemas.openxmlformats.org/drawingml/2006/table">
            <a:tbl>
              <a:tblPr bandRow="1">
                <a:tableStyleId>{616DA210-FB5B-4158-B5E0-FEB733F419BA}</a:tableStyleId>
              </a:tblPr>
              <a:tblGrid>
                <a:gridCol w="940183">
                  <a:extLst>
                    <a:ext uri="{9D8B030D-6E8A-4147-A177-3AD203B41FA5}">
                      <a16:colId xmlns:a16="http://schemas.microsoft.com/office/drawing/2014/main" val="1586256176"/>
                    </a:ext>
                  </a:extLst>
                </a:gridCol>
                <a:gridCol w="675861">
                  <a:extLst>
                    <a:ext uri="{9D8B030D-6E8A-4147-A177-3AD203B41FA5}">
                      <a16:colId xmlns:a16="http://schemas.microsoft.com/office/drawing/2014/main" val="479667114"/>
                    </a:ext>
                  </a:extLst>
                </a:gridCol>
                <a:gridCol w="2279374">
                  <a:extLst>
                    <a:ext uri="{9D8B030D-6E8A-4147-A177-3AD203B41FA5}">
                      <a16:colId xmlns:a16="http://schemas.microsoft.com/office/drawing/2014/main" val="2101882383"/>
                    </a:ext>
                  </a:extLst>
                </a:gridCol>
                <a:gridCol w="795130">
                  <a:extLst>
                    <a:ext uri="{9D8B030D-6E8A-4147-A177-3AD203B41FA5}">
                      <a16:colId xmlns:a16="http://schemas.microsoft.com/office/drawing/2014/main" val="1041380914"/>
                    </a:ext>
                  </a:extLst>
                </a:gridCol>
                <a:gridCol w="7261464">
                  <a:extLst>
                    <a:ext uri="{9D8B030D-6E8A-4147-A177-3AD203B41FA5}">
                      <a16:colId xmlns:a16="http://schemas.microsoft.com/office/drawing/2014/main" val="32356126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2200" dirty="0"/>
                        <a:t>98741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2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200" dirty="0"/>
                        <a:t>/api/po/hk/98741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200" dirty="0"/>
                        <a:t>false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{"</a:t>
                      </a:r>
                      <a:r>
                        <a:rPr lang="en-GB" sz="2200" dirty="0" err="1"/>
                        <a:t>sd</a:t>
                      </a:r>
                      <a:r>
                        <a:rPr lang="en-GB" sz="2200" dirty="0"/>
                        <a:t>": 626, "success": false, "</a:t>
                      </a:r>
                      <a:r>
                        <a:rPr lang="en-GB" sz="2200" dirty="0" err="1"/>
                        <a:t>msgs</a:t>
                      </a:r>
                      <a:r>
                        <a:rPr lang="en-GB" sz="2200" dirty="0"/>
                        <a:t>": ["No records found."]}</a:t>
                      </a:r>
                      <a:endParaRPr lang="de-DE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38754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2200" dirty="0"/>
                        <a:t>98746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2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200" dirty="0"/>
                        <a:t>/api/po/hk/98746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200" dirty="0"/>
                        <a:t>false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/>
                        <a:t>{"</a:t>
                      </a:r>
                      <a:r>
                        <a:rPr lang="en-GB" sz="2200" dirty="0" err="1"/>
                        <a:t>sd</a:t>
                      </a:r>
                      <a:r>
                        <a:rPr lang="en-GB" sz="2200" dirty="0"/>
                        <a:t>": 812, "success": false, "</a:t>
                      </a:r>
                      <a:r>
                        <a:rPr lang="en-GB" sz="2200" dirty="0" err="1"/>
                        <a:t>msgs</a:t>
                      </a:r>
                      <a:r>
                        <a:rPr lang="en-GB" sz="2200" dirty="0"/>
                        <a:t>": ["No records found."]}</a:t>
                      </a:r>
                      <a:endParaRPr lang="de-DE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45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200" dirty="0"/>
                        <a:t>98748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2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200" dirty="0"/>
                        <a:t>/api/po/hk/98748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de-DE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true</a:t>
                      </a:r>
                      <a:endParaRPr lang="de-DE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/>
                        <a:t>{"</a:t>
                      </a:r>
                      <a:r>
                        <a:rPr lang="en-GB" sz="2200" dirty="0" err="1"/>
                        <a:t>sd</a:t>
                      </a:r>
                      <a:r>
                        <a:rPr lang="en-GB" sz="2200" dirty="0"/>
                        <a:t>": 504, "success": false, "</a:t>
                      </a:r>
                      <a:r>
                        <a:rPr lang="en-GB" sz="2200" dirty="0" err="1"/>
                        <a:t>msgs</a:t>
                      </a:r>
                      <a:r>
                        <a:rPr lang="en-GB" sz="2200" dirty="0"/>
                        <a:t>": ["</a:t>
                      </a:r>
                      <a:r>
                        <a:rPr lang="de-DE" sz="2200" dirty="0"/>
                        <a:t>Records are null.</a:t>
                      </a:r>
                      <a:r>
                        <a:rPr lang="en-GB" sz="2200" dirty="0"/>
                        <a:t>"]}</a:t>
                      </a:r>
                      <a:endParaRPr lang="de-DE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452737"/>
                  </a:ext>
                </a:extLst>
              </a:tr>
            </a:tbl>
          </a:graphicData>
        </a:graphic>
      </p:graphicFrame>
      <p:sp>
        <p:nvSpPr>
          <p:cNvPr id="5" name="Arrow: Right 4">
            <a:extLst>
              <a:ext uri="{FF2B5EF4-FFF2-40B4-BE49-F238E27FC236}">
                <a16:creationId xmlns:a16="http://schemas.microsoft.com/office/drawing/2014/main" id="{45060143-F67C-46F0-8B83-485BEBD6F766}"/>
              </a:ext>
            </a:extLst>
          </p:cNvPr>
          <p:cNvSpPr/>
          <p:nvPr/>
        </p:nvSpPr>
        <p:spPr>
          <a:xfrm>
            <a:off x="4239901" y="3815607"/>
            <a:ext cx="3712191" cy="111815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JSON</a:t>
            </a:r>
            <a:endParaRPr lang="de-DE" sz="2400" b="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E94B6E-5D2D-F6F9-23D0-675BCA065FC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Partial Structures: Step 3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779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633E18C-0EC1-44D5-B7A1-0B00318DA2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721653"/>
              </p:ext>
            </p:extLst>
          </p:nvPr>
        </p:nvGraphicFramePr>
        <p:xfrm>
          <a:off x="2152275" y="1518061"/>
          <a:ext cx="7998890" cy="1371600"/>
        </p:xfrm>
        <a:graphic>
          <a:graphicData uri="http://schemas.openxmlformats.org/drawingml/2006/table">
            <a:tbl>
              <a:tblPr bandRow="1">
                <a:tableStyleId>{616DA210-FB5B-4158-B5E0-FEB733F419BA}</a:tableStyleId>
              </a:tblPr>
              <a:tblGrid>
                <a:gridCol w="7998890">
                  <a:extLst>
                    <a:ext uri="{9D8B030D-6E8A-4147-A177-3AD203B41FA5}">
                      <a16:colId xmlns:a16="http://schemas.microsoft.com/office/drawing/2014/main" val="22574229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{"</a:t>
                      </a:r>
                      <a:r>
                        <a:rPr lang="en-GB" sz="2400" dirty="0" err="1"/>
                        <a:t>sd</a:t>
                      </a:r>
                      <a:r>
                        <a:rPr lang="en-GB" sz="2400" dirty="0"/>
                        <a:t>": 626, "success": false, "</a:t>
                      </a:r>
                      <a:r>
                        <a:rPr lang="en-GB" sz="2400" dirty="0" err="1"/>
                        <a:t>msgs</a:t>
                      </a:r>
                      <a:r>
                        <a:rPr lang="en-GB" sz="2400" dirty="0"/>
                        <a:t>": ["No records found."]}</a:t>
                      </a:r>
                      <a:endParaRPr lang="de-D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798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{"</a:t>
                      </a:r>
                      <a:r>
                        <a:rPr lang="en-GB" sz="2400" dirty="0" err="1"/>
                        <a:t>sd</a:t>
                      </a:r>
                      <a:r>
                        <a:rPr lang="en-GB" sz="2400" dirty="0"/>
                        <a:t>": 812, "success": false, "</a:t>
                      </a:r>
                      <a:r>
                        <a:rPr lang="en-GB" sz="2400" dirty="0" err="1"/>
                        <a:t>msgs</a:t>
                      </a:r>
                      <a:r>
                        <a:rPr lang="en-GB" sz="2400" dirty="0"/>
                        <a:t>": ["No records found."]}</a:t>
                      </a:r>
                      <a:endParaRPr lang="de-D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061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{"</a:t>
                      </a:r>
                      <a:r>
                        <a:rPr lang="en-GB" sz="2400" dirty="0" err="1"/>
                        <a:t>sd</a:t>
                      </a:r>
                      <a:r>
                        <a:rPr lang="en-GB" sz="2400" dirty="0"/>
                        <a:t>": 504, "success": false, "</a:t>
                      </a:r>
                      <a:r>
                        <a:rPr lang="en-GB" sz="2400" dirty="0" err="1"/>
                        <a:t>msgs</a:t>
                      </a:r>
                      <a:r>
                        <a:rPr lang="en-GB" sz="2400" dirty="0"/>
                        <a:t>": ["</a:t>
                      </a:r>
                      <a:r>
                        <a:rPr lang="de-DE" sz="2400" dirty="0"/>
                        <a:t>Records are null.</a:t>
                      </a:r>
                      <a:r>
                        <a:rPr lang="en-GB" sz="2400" dirty="0"/>
                        <a:t>"]}</a:t>
                      </a:r>
                      <a:endParaRPr lang="de-D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137207"/>
                  </a:ext>
                </a:extLst>
              </a:tr>
            </a:tbl>
          </a:graphicData>
        </a:graphic>
      </p:graphicFrame>
      <p:sp>
        <p:nvSpPr>
          <p:cNvPr id="4" name="Arrow: Right 3">
            <a:extLst>
              <a:ext uri="{FF2B5EF4-FFF2-40B4-BE49-F238E27FC236}">
                <a16:creationId xmlns:a16="http://schemas.microsoft.com/office/drawing/2014/main" id="{A26D74BC-B68D-49A1-B756-9AFCF58C92EB}"/>
              </a:ext>
            </a:extLst>
          </p:cNvPr>
          <p:cNvSpPr/>
          <p:nvPr/>
        </p:nvSpPr>
        <p:spPr>
          <a:xfrm>
            <a:off x="4239903" y="3524535"/>
            <a:ext cx="3712191" cy="111815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JSON</a:t>
            </a:r>
            <a:endParaRPr lang="de-DE" sz="2400" b="1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8188B02-917A-4E13-B7D8-73B4BC911D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066783"/>
              </p:ext>
            </p:extLst>
          </p:nvPr>
        </p:nvGraphicFramePr>
        <p:xfrm>
          <a:off x="3188119" y="5017523"/>
          <a:ext cx="5927201" cy="1371600"/>
        </p:xfrm>
        <a:graphic>
          <a:graphicData uri="http://schemas.openxmlformats.org/drawingml/2006/table">
            <a:tbl>
              <a:tblPr bandRow="1">
                <a:tableStyleId>{616DA210-FB5B-4158-B5E0-FEB733F419BA}</a:tableStyleId>
              </a:tblPr>
              <a:tblGrid>
                <a:gridCol w="1005243">
                  <a:extLst>
                    <a:ext uri="{9D8B030D-6E8A-4147-A177-3AD203B41FA5}">
                      <a16:colId xmlns:a16="http://schemas.microsoft.com/office/drawing/2014/main" val="3237133975"/>
                    </a:ext>
                  </a:extLst>
                </a:gridCol>
                <a:gridCol w="1416930">
                  <a:extLst>
                    <a:ext uri="{9D8B030D-6E8A-4147-A177-3AD203B41FA5}">
                      <a16:colId xmlns:a16="http://schemas.microsoft.com/office/drawing/2014/main" val="3310120710"/>
                    </a:ext>
                  </a:extLst>
                </a:gridCol>
                <a:gridCol w="3505028">
                  <a:extLst>
                    <a:ext uri="{9D8B030D-6E8A-4147-A177-3AD203B41FA5}">
                      <a16:colId xmlns:a16="http://schemas.microsoft.com/office/drawing/2014/main" val="13303669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626</a:t>
                      </a:r>
                      <a:endParaRPr lang="de-D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false</a:t>
                      </a:r>
                      <a:endParaRPr lang="de-D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No records found.</a:t>
                      </a:r>
                      <a:endParaRPr lang="de-D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1461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812</a:t>
                      </a:r>
                      <a:endParaRPr lang="de-D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false</a:t>
                      </a:r>
                      <a:endParaRPr lang="de-D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No records found.</a:t>
                      </a:r>
                      <a:endParaRPr lang="de-D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74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504</a:t>
                      </a:r>
                      <a:endParaRPr lang="de-D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false</a:t>
                      </a:r>
                      <a:endParaRPr lang="de-D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Records are null.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155480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35112CE1-FB51-CBA0-0191-BEAFE44564D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Partial Structures: Step 4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697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5EF9AFE1-7BE4-4974-BD22-78DF5BFF0E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254888"/>
              </p:ext>
            </p:extLst>
          </p:nvPr>
        </p:nvGraphicFramePr>
        <p:xfrm>
          <a:off x="6268477" y="3341080"/>
          <a:ext cx="4708181" cy="1371600"/>
        </p:xfrm>
        <a:graphic>
          <a:graphicData uri="http://schemas.openxmlformats.org/drawingml/2006/table">
            <a:tbl>
              <a:tblPr bandRow="1">
                <a:tableStyleId>{616DA210-FB5B-4158-B5E0-FEB733F419BA}</a:tableStyleId>
              </a:tblPr>
              <a:tblGrid>
                <a:gridCol w="857070">
                  <a:extLst>
                    <a:ext uri="{9D8B030D-6E8A-4147-A177-3AD203B41FA5}">
                      <a16:colId xmlns:a16="http://schemas.microsoft.com/office/drawing/2014/main" val="3237133975"/>
                    </a:ext>
                  </a:extLst>
                </a:gridCol>
                <a:gridCol w="987259">
                  <a:extLst>
                    <a:ext uri="{9D8B030D-6E8A-4147-A177-3AD203B41FA5}">
                      <a16:colId xmlns:a16="http://schemas.microsoft.com/office/drawing/2014/main" val="3310120710"/>
                    </a:ext>
                  </a:extLst>
                </a:gridCol>
                <a:gridCol w="2863852">
                  <a:extLst>
                    <a:ext uri="{9D8B030D-6E8A-4147-A177-3AD203B41FA5}">
                      <a16:colId xmlns:a16="http://schemas.microsoft.com/office/drawing/2014/main" val="13303669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626</a:t>
                      </a:r>
                      <a:endParaRPr lang="de-D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false</a:t>
                      </a:r>
                      <a:endParaRPr lang="de-D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No records found.</a:t>
                      </a:r>
                      <a:endParaRPr lang="de-D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1461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812</a:t>
                      </a:r>
                      <a:endParaRPr lang="de-D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false</a:t>
                      </a:r>
                      <a:endParaRPr lang="de-D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No records found.</a:t>
                      </a:r>
                      <a:endParaRPr lang="de-D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74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504</a:t>
                      </a:r>
                      <a:endParaRPr lang="de-D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false</a:t>
                      </a:r>
                      <a:endParaRPr lang="de-D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Records are null.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155480"/>
                  </a:ext>
                </a:extLst>
              </a:tr>
            </a:tbl>
          </a:graphicData>
        </a:graphic>
      </p:graphicFrame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78A522C-651E-4C5E-9248-BD149E540B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955772"/>
              </p:ext>
            </p:extLst>
          </p:nvPr>
        </p:nvGraphicFramePr>
        <p:xfrm>
          <a:off x="5297508" y="1325563"/>
          <a:ext cx="5679150" cy="1371600"/>
        </p:xfrm>
        <a:graphic>
          <a:graphicData uri="http://schemas.openxmlformats.org/drawingml/2006/table">
            <a:tbl>
              <a:tblPr bandRow="1">
                <a:tableStyleId>{616DA210-FB5B-4158-B5E0-FEB733F419BA}</a:tableStyleId>
              </a:tblPr>
              <a:tblGrid>
                <a:gridCol w="1121855">
                  <a:extLst>
                    <a:ext uri="{9D8B030D-6E8A-4147-A177-3AD203B41FA5}">
                      <a16:colId xmlns:a16="http://schemas.microsoft.com/office/drawing/2014/main" val="2302818739"/>
                    </a:ext>
                  </a:extLst>
                </a:gridCol>
                <a:gridCol w="850768">
                  <a:extLst>
                    <a:ext uri="{9D8B030D-6E8A-4147-A177-3AD203B41FA5}">
                      <a16:colId xmlns:a16="http://schemas.microsoft.com/office/drawing/2014/main" val="3833259533"/>
                    </a:ext>
                  </a:extLst>
                </a:gridCol>
                <a:gridCol w="2760137">
                  <a:extLst>
                    <a:ext uri="{9D8B030D-6E8A-4147-A177-3AD203B41FA5}">
                      <a16:colId xmlns:a16="http://schemas.microsoft.com/office/drawing/2014/main" val="1523449400"/>
                    </a:ext>
                  </a:extLst>
                </a:gridCol>
                <a:gridCol w="946390">
                  <a:extLst>
                    <a:ext uri="{9D8B030D-6E8A-4147-A177-3AD203B41FA5}">
                      <a16:colId xmlns:a16="http://schemas.microsoft.com/office/drawing/2014/main" val="29478520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2400" dirty="0"/>
                        <a:t>98741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/api/po/hk/98741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6168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dirty="0"/>
                        <a:t>98746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/api/po/hk/98746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382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dirty="0"/>
                        <a:t>98748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/api/po/hk/98748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de-DE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true</a:t>
                      </a:r>
                      <a:endParaRPr lang="de-D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889360"/>
                  </a:ext>
                </a:extLst>
              </a:tr>
            </a:tbl>
          </a:graphicData>
        </a:graphic>
      </p:graphicFrame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7EADBE0-464E-4D94-B34F-82C070D648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122745"/>
              </p:ext>
            </p:extLst>
          </p:nvPr>
        </p:nvGraphicFramePr>
        <p:xfrm>
          <a:off x="194607" y="2459536"/>
          <a:ext cx="3277463" cy="1371600"/>
        </p:xfrm>
        <a:graphic>
          <a:graphicData uri="http://schemas.openxmlformats.org/drawingml/2006/table">
            <a:tbl>
              <a:tblPr bandRow="1">
                <a:tableStyleId>{616DA210-FB5B-4158-B5E0-FEB733F419BA}</a:tableStyleId>
              </a:tblPr>
              <a:tblGrid>
                <a:gridCol w="3277463">
                  <a:extLst>
                    <a:ext uri="{9D8B030D-6E8A-4147-A177-3AD203B41FA5}">
                      <a16:colId xmlns:a16="http://schemas.microsoft.com/office/drawing/2014/main" val="33268030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dirty="0"/>
                        <a:t>2013-10-03T23:55:15Z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962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dirty="0"/>
                        <a:t>2013-10-06T17:19:14Z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13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dirty="0"/>
                        <a:t>2013-10-09T15:50:22Z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957848"/>
                  </a:ext>
                </a:extLst>
              </a:tr>
            </a:tbl>
          </a:graphicData>
        </a:graphic>
      </p:graphicFrame>
      <p:pic>
        <p:nvPicPr>
          <p:cNvPr id="7" name="Graphic 6" descr="Puzzle">
            <a:extLst>
              <a:ext uri="{FF2B5EF4-FFF2-40B4-BE49-F238E27FC236}">
                <a16:creationId xmlns:a16="http://schemas.microsoft.com/office/drawing/2014/main" id="{10EF9D95-00BA-49A6-BCFB-0A82C043F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22540" y="2696294"/>
            <a:ext cx="914400" cy="914400"/>
          </a:xfrm>
          <a:prstGeom prst="rect">
            <a:avLst/>
          </a:prstGeom>
        </p:spPr>
      </p:pic>
      <p:pic>
        <p:nvPicPr>
          <p:cNvPr id="9" name="Graphic 8" descr="Puzzle">
            <a:extLst>
              <a:ext uri="{FF2B5EF4-FFF2-40B4-BE49-F238E27FC236}">
                <a16:creationId xmlns:a16="http://schemas.microsoft.com/office/drawing/2014/main" id="{5353171E-A48A-481B-8DB8-F1BC15536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2919" y="1476805"/>
            <a:ext cx="914400" cy="914400"/>
          </a:xfrm>
          <a:prstGeom prst="rect">
            <a:avLst/>
          </a:prstGeom>
        </p:spPr>
      </p:pic>
      <p:pic>
        <p:nvPicPr>
          <p:cNvPr id="11" name="Graphic 10" descr="Puzzle">
            <a:extLst>
              <a:ext uri="{FF2B5EF4-FFF2-40B4-BE49-F238E27FC236}">
                <a16:creationId xmlns:a16="http://schemas.microsoft.com/office/drawing/2014/main" id="{0E0E5E3A-A458-4E90-81D8-E1A4F3113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58330" y="3569680"/>
            <a:ext cx="914400" cy="914400"/>
          </a:xfrm>
          <a:prstGeom prst="rect">
            <a:avLst/>
          </a:prstGeo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7229CED1-B25E-4F45-8CDE-EC2457CDEB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160335"/>
              </p:ext>
            </p:extLst>
          </p:nvPr>
        </p:nvGraphicFramePr>
        <p:xfrm>
          <a:off x="119268" y="5293275"/>
          <a:ext cx="11953462" cy="1280160"/>
        </p:xfrm>
        <a:graphic>
          <a:graphicData uri="http://schemas.openxmlformats.org/drawingml/2006/table">
            <a:tbl>
              <a:tblPr bandRow="1">
                <a:tableStyleId>{616DA210-FB5B-4158-B5E0-FEB733F419BA}</a:tableStyleId>
              </a:tblPr>
              <a:tblGrid>
                <a:gridCol w="2969293">
                  <a:extLst>
                    <a:ext uri="{9D8B030D-6E8A-4147-A177-3AD203B41FA5}">
                      <a16:colId xmlns:a16="http://schemas.microsoft.com/office/drawing/2014/main" val="3831323211"/>
                    </a:ext>
                  </a:extLst>
                </a:gridCol>
                <a:gridCol w="1018075">
                  <a:extLst>
                    <a:ext uri="{9D8B030D-6E8A-4147-A177-3AD203B41FA5}">
                      <a16:colId xmlns:a16="http://schemas.microsoft.com/office/drawing/2014/main" val="2874703968"/>
                    </a:ext>
                  </a:extLst>
                </a:gridCol>
                <a:gridCol w="747175">
                  <a:extLst>
                    <a:ext uri="{9D8B030D-6E8A-4147-A177-3AD203B41FA5}">
                      <a16:colId xmlns:a16="http://schemas.microsoft.com/office/drawing/2014/main" val="2579156636"/>
                    </a:ext>
                  </a:extLst>
                </a:gridCol>
                <a:gridCol w="2424049">
                  <a:extLst>
                    <a:ext uri="{9D8B030D-6E8A-4147-A177-3AD203B41FA5}">
                      <a16:colId xmlns:a16="http://schemas.microsoft.com/office/drawing/2014/main" val="2433528929"/>
                    </a:ext>
                  </a:extLst>
                </a:gridCol>
                <a:gridCol w="831153">
                  <a:extLst>
                    <a:ext uri="{9D8B030D-6E8A-4147-A177-3AD203B41FA5}">
                      <a16:colId xmlns:a16="http://schemas.microsoft.com/office/drawing/2014/main" val="1165445278"/>
                    </a:ext>
                  </a:extLst>
                </a:gridCol>
                <a:gridCol w="721548">
                  <a:extLst>
                    <a:ext uri="{9D8B030D-6E8A-4147-A177-3AD203B41FA5}">
                      <a16:colId xmlns:a16="http://schemas.microsoft.com/office/drawing/2014/main" val="3362311172"/>
                    </a:ext>
                  </a:extLst>
                </a:gridCol>
                <a:gridCol w="831153">
                  <a:extLst>
                    <a:ext uri="{9D8B030D-6E8A-4147-A177-3AD203B41FA5}">
                      <a16:colId xmlns:a16="http://schemas.microsoft.com/office/drawing/2014/main" val="1190927973"/>
                    </a:ext>
                  </a:extLst>
                </a:gridCol>
                <a:gridCol w="2411016">
                  <a:extLst>
                    <a:ext uri="{9D8B030D-6E8A-4147-A177-3AD203B41FA5}">
                      <a16:colId xmlns:a16="http://schemas.microsoft.com/office/drawing/2014/main" val="21064064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200" dirty="0"/>
                        <a:t>2013-10-03T23:55:15Z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200" dirty="0"/>
                        <a:t>98741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2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200" dirty="0"/>
                        <a:t>/api/po/hk/98741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200" dirty="0"/>
                        <a:t>false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626</a:t>
                      </a:r>
                      <a:endParaRPr lang="de-DE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false</a:t>
                      </a:r>
                      <a:endParaRPr lang="de-DE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No records found.</a:t>
                      </a:r>
                      <a:endParaRPr lang="de-DE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4722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200" dirty="0"/>
                        <a:t>2013-10-06T17:19:14Z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200" dirty="0"/>
                        <a:t>98746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2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200" dirty="0"/>
                        <a:t>/api/po/hk/98746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200" dirty="0"/>
                        <a:t>false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812</a:t>
                      </a:r>
                      <a:endParaRPr lang="de-DE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false</a:t>
                      </a:r>
                      <a:endParaRPr lang="de-DE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No records found.</a:t>
                      </a:r>
                      <a:endParaRPr lang="de-DE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961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200" dirty="0"/>
                        <a:t>2013-10-09T15:50:22Z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200" dirty="0"/>
                        <a:t>98748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2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200" dirty="0"/>
                        <a:t>/api/po/hk/98748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de-DE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true</a:t>
                      </a:r>
                      <a:endParaRPr lang="de-DE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504</a:t>
                      </a:r>
                      <a:endParaRPr lang="de-DE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false</a:t>
                      </a:r>
                      <a:endParaRPr lang="de-DE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200" dirty="0"/>
                        <a:t>Records are null.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5062952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4B63245B-5A1E-3CBA-9BD7-4F1767BAA5F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Partial Structures: Step 5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387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8|1.8|1.4|1.6|1.6|1.6|1.3|1.4|1.5|1.1|1.1|1.2|1.4|1|1.3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|1|0.9|1.3|1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87ba5c36-b7cf-4793-bbc2-bd5b3a9f95ca}" enabled="1" method="Privilege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7009</TotalTime>
  <Words>3246</Words>
  <Application>Microsoft Office PowerPoint</Application>
  <PresentationFormat>Widescreen</PresentationFormat>
  <Paragraphs>627</Paragraphs>
  <Slides>54</Slides>
  <Notes>39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5" baseType="lpstr">
      <vt:lpstr>Aptos</vt:lpstr>
      <vt:lpstr>Aptos Display</vt:lpstr>
      <vt:lpstr>Arial</vt:lpstr>
      <vt:lpstr>Bahnschrift Light Condensed</vt:lpstr>
      <vt:lpstr>Calibri</vt:lpstr>
      <vt:lpstr>Cascadia Code</vt:lpstr>
      <vt:lpstr>Consolas</vt:lpstr>
      <vt:lpstr>Segoe UI</vt:lpstr>
      <vt:lpstr>Times New Roman</vt:lpstr>
      <vt:lpstr>Wingdings</vt:lpstr>
      <vt:lpstr>Office Theme</vt:lpstr>
      <vt:lpstr>PowerPoint Presentation</vt:lpstr>
      <vt:lpstr>AI-Assisted Programming</vt:lpstr>
      <vt:lpstr>Predictive Synthesis</vt:lpstr>
      <vt:lpstr>Table Extraction</vt:lpstr>
      <vt:lpstr>Partial Structures: Step 1</vt:lpstr>
      <vt:lpstr>PowerPoint Presentation</vt:lpstr>
      <vt:lpstr>PowerPoint Presentation</vt:lpstr>
      <vt:lpstr>PowerPoint Presentation</vt:lpstr>
      <vt:lpstr>PowerPoint Presentation</vt:lpstr>
      <vt:lpstr>Predictive Synthesis using Partial Structures</vt:lpstr>
      <vt:lpstr>Grammar for parsing hierarchical tabular structure from PDF/Images</vt:lpstr>
      <vt:lpstr>PowerPoint Presentation</vt:lpstr>
      <vt:lpstr>PowerPoint Presentation</vt:lpstr>
      <vt:lpstr>PowerPoint Presentation</vt:lpstr>
      <vt:lpstr>PowerPoint Presentation</vt:lpstr>
      <vt:lpstr>Why do we need to augment with Deep Learning (DL)?</vt:lpstr>
      <vt:lpstr>Why can’t we just use DL?</vt:lpstr>
      <vt:lpstr>PowerPoint Presentation</vt:lpstr>
      <vt:lpstr>Neuro-symbolic Table Synthesis Workflow</vt:lpstr>
      <vt:lpstr>PowerPoint Presentation</vt:lpstr>
      <vt:lpstr>PowerPoint Presentation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Lecture 2: Predictive Program Synthesis (Suggestions based on static or temporal context)</vt:lpstr>
      <vt:lpstr>PowerPoint Presentation</vt:lpstr>
      <vt:lpstr>Temporal Context: “Where you are?” vs “What you’ve been doing?”</vt:lpstr>
      <vt:lpstr>PowerPoint Presentation</vt:lpstr>
      <vt:lpstr>Flash Fill for code</vt:lpstr>
      <vt:lpstr>PowerPoint Presentation</vt:lpstr>
      <vt:lpstr>On-the-fly synthesis  (to keep developer in the flow)</vt:lpstr>
      <vt:lpstr>UX Challenge</vt:lpstr>
      <vt:lpstr>Overwatch: Predictive Temporal Synthesis</vt:lpstr>
      <vt:lpstr>PowerPoint Presentation</vt:lpstr>
      <vt:lpstr>PowerPoint Presentation</vt:lpstr>
      <vt:lpstr>PowerPoint Presentation</vt:lpstr>
      <vt:lpstr>PowerPoint Presentation</vt:lpstr>
      <vt:lpstr>Semantic Repetitive Edits</vt:lpstr>
      <vt:lpstr>Semantic Repetitive Edits using Spatial Context</vt:lpstr>
      <vt:lpstr>Semantic Repetitive Edits using Spatial Context</vt:lpstr>
      <vt:lpstr>Semantic Repetitive Edits as Analogical Reasoning</vt:lpstr>
      <vt:lpstr>Semantic Repetitive Edits using Spatial Context</vt:lpstr>
      <vt:lpstr>Semantic Repetitive Edits using Temporal Context</vt:lpstr>
      <vt:lpstr>Semantic Repetitive Edits using Temporal Context</vt:lpstr>
      <vt:lpstr>Associated Edits</vt:lpstr>
      <vt:lpstr>Associated Edits  using Spatial Context</vt:lpstr>
      <vt:lpstr>Associated Edits  using Spatial Context</vt:lpstr>
      <vt:lpstr>Associated Edits  as Analogical Reasoning</vt:lpstr>
      <vt:lpstr>Associated Edits  using Temporal Context</vt:lpstr>
      <vt:lpstr>Associated Edits  using Temporal Context</vt:lpstr>
      <vt:lpstr>Key Takeaways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Sumit Gulwani</dc:creator>
  <cp:lastModifiedBy>Sumit Gulwani</cp:lastModifiedBy>
  <cp:revision>101</cp:revision>
  <cp:lastPrinted>2024-08-09T04:01:06Z</cp:lastPrinted>
  <dcterms:created xsi:type="dcterms:W3CDTF">2024-07-28T01:07:17Z</dcterms:created>
  <dcterms:modified xsi:type="dcterms:W3CDTF">2024-08-16T15:34:38Z</dcterms:modified>
</cp:coreProperties>
</file>