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147483457" r:id="rId2"/>
    <p:sldId id="473" r:id="rId3"/>
    <p:sldId id="2147471388" r:id="rId4"/>
    <p:sldId id="2147483459" r:id="rId5"/>
    <p:sldId id="2147483452" r:id="rId6"/>
    <p:sldId id="2147471548" r:id="rId7"/>
    <p:sldId id="2147483460" r:id="rId8"/>
    <p:sldId id="260" r:id="rId9"/>
    <p:sldId id="2147471080" r:id="rId10"/>
    <p:sldId id="2147471079" r:id="rId11"/>
    <p:sldId id="381" r:id="rId12"/>
    <p:sldId id="382" r:id="rId13"/>
    <p:sldId id="383" r:id="rId14"/>
    <p:sldId id="384" r:id="rId15"/>
    <p:sldId id="385" r:id="rId16"/>
    <p:sldId id="391" r:id="rId17"/>
    <p:sldId id="392" r:id="rId18"/>
    <p:sldId id="2147471050" r:id="rId19"/>
    <p:sldId id="2147471348" r:id="rId20"/>
    <p:sldId id="2147471349" r:id="rId21"/>
    <p:sldId id="2147471350" r:id="rId22"/>
    <p:sldId id="2147471351" r:id="rId23"/>
    <p:sldId id="2147471352" r:id="rId24"/>
    <p:sldId id="2147471353" r:id="rId25"/>
    <p:sldId id="2147471354" r:id="rId26"/>
    <p:sldId id="2147471355" r:id="rId27"/>
    <p:sldId id="2147471547" r:id="rId28"/>
    <p:sldId id="2076137747" r:id="rId29"/>
    <p:sldId id="276" r:id="rId30"/>
    <p:sldId id="346" r:id="rId31"/>
    <p:sldId id="277" r:id="rId32"/>
    <p:sldId id="2147470980" r:id="rId33"/>
    <p:sldId id="2076137706" r:id="rId34"/>
    <p:sldId id="278" r:id="rId35"/>
    <p:sldId id="2147483453" r:id="rId36"/>
    <p:sldId id="279" r:id="rId37"/>
    <p:sldId id="359" r:id="rId38"/>
    <p:sldId id="280" r:id="rId39"/>
    <p:sldId id="358" r:id="rId40"/>
    <p:sldId id="435" r:id="rId41"/>
    <p:sldId id="441" r:id="rId42"/>
    <p:sldId id="2076137552" r:id="rId43"/>
    <p:sldId id="2147470958" r:id="rId44"/>
    <p:sldId id="2147471053" r:id="rId45"/>
    <p:sldId id="2147470983" r:id="rId46"/>
    <p:sldId id="2147483461" r:id="rId47"/>
    <p:sldId id="2147470982" r:id="rId48"/>
    <p:sldId id="2076137729" r:id="rId49"/>
    <p:sldId id="2147471009" r:id="rId50"/>
    <p:sldId id="261" r:id="rId51"/>
    <p:sldId id="425" r:id="rId52"/>
    <p:sldId id="370" r:id="rId53"/>
    <p:sldId id="426" r:id="rId54"/>
    <p:sldId id="371" r:id="rId55"/>
    <p:sldId id="429" r:id="rId56"/>
    <p:sldId id="372" r:id="rId57"/>
    <p:sldId id="430" r:id="rId58"/>
    <p:sldId id="373" r:id="rId59"/>
    <p:sldId id="374" r:id="rId60"/>
    <p:sldId id="375" r:id="rId61"/>
    <p:sldId id="2147483455" r:id="rId62"/>
    <p:sldId id="2147471059" r:id="rId63"/>
    <p:sldId id="294" r:id="rId64"/>
    <p:sldId id="327" r:id="rId65"/>
    <p:sldId id="2147483458" r:id="rId66"/>
    <p:sldId id="2147483313" r:id="rId67"/>
    <p:sldId id="2147483449" r:id="rId68"/>
    <p:sldId id="2147483447" r:id="rId69"/>
    <p:sldId id="2147483448" r:id="rId70"/>
    <p:sldId id="2147483451" r:id="rId71"/>
    <p:sldId id="2147471390" r:id="rId72"/>
  </p:sldIdLst>
  <p:sldSz cx="12192000" cy="6858000"/>
  <p:notesSz cx="71628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21BAF6-BC55-4515-9E16-7756C719D246}">
          <p14:sldIdLst>
            <p14:sldId id="2147483457"/>
            <p14:sldId id="473"/>
            <p14:sldId id="2147471388"/>
            <p14:sldId id="2147483459"/>
            <p14:sldId id="2147483452"/>
            <p14:sldId id="2147471548"/>
            <p14:sldId id="2147483460"/>
            <p14:sldId id="260"/>
            <p14:sldId id="2147471080"/>
            <p14:sldId id="2147471079"/>
          </p14:sldIdLst>
        </p14:section>
        <p14:section name="FlashFill-Demo" id="{0CBD3EA3-C466-4520-BDC9-979DDCB13DFD}">
          <p14:sldIdLst>
            <p14:sldId id="381"/>
            <p14:sldId id="382"/>
            <p14:sldId id="383"/>
            <p14:sldId id="384"/>
            <p14:sldId id="385"/>
            <p14:sldId id="391"/>
            <p14:sldId id="392"/>
            <p14:sldId id="2147471050"/>
            <p14:sldId id="2147471348"/>
            <p14:sldId id="2147471349"/>
            <p14:sldId id="2147471350"/>
            <p14:sldId id="2147471351"/>
            <p14:sldId id="2147471352"/>
            <p14:sldId id="2147471353"/>
            <p14:sldId id="2147471354"/>
            <p14:sldId id="2147471355"/>
          </p14:sldIdLst>
        </p14:section>
        <p14:section name="Flash Fill technology" id="{3D4E606B-C6B7-46EE-B382-61181405B2B4}">
          <p14:sldIdLst>
            <p14:sldId id="2147471547"/>
            <p14:sldId id="2076137747"/>
            <p14:sldId id="276"/>
            <p14:sldId id="346"/>
            <p14:sldId id="277"/>
            <p14:sldId id="2147470980"/>
            <p14:sldId id="2076137706"/>
            <p14:sldId id="278"/>
            <p14:sldId id="2147483453"/>
            <p14:sldId id="279"/>
            <p14:sldId id="359"/>
            <p14:sldId id="280"/>
            <p14:sldId id="358"/>
            <p14:sldId id="435"/>
            <p14:sldId id="441"/>
            <p14:sldId id="2076137552"/>
            <p14:sldId id="2147470958"/>
            <p14:sldId id="2147471053"/>
            <p14:sldId id="2147470983"/>
            <p14:sldId id="2147483461"/>
            <p14:sldId id="2147470982"/>
            <p14:sldId id="2076137729"/>
            <p14:sldId id="2147471009"/>
            <p14:sldId id="261"/>
          </p14:sldIdLst>
        </p14:section>
        <p14:section name="FlashExtract-demo" id="{88C8602A-BC5E-4CAB-9BEB-EC8CC3FE01B9}">
          <p14:sldIdLst>
            <p14:sldId id="425"/>
            <p14:sldId id="370"/>
            <p14:sldId id="426"/>
            <p14:sldId id="371"/>
            <p14:sldId id="429"/>
            <p14:sldId id="372"/>
            <p14:sldId id="430"/>
            <p14:sldId id="373"/>
            <p14:sldId id="374"/>
            <p14:sldId id="375"/>
            <p14:sldId id="2147483455"/>
          </p14:sldIdLst>
        </p14:section>
        <p14:section name="New section" id="{A58A8923-23B6-4D2D-9B3E-0744C23EF78D}">
          <p14:sldIdLst>
            <p14:sldId id="2147471059"/>
            <p14:sldId id="294"/>
            <p14:sldId id="327"/>
          </p14:sldIdLst>
        </p14:section>
        <p14:section name="PBE-using-LLMs" id="{FEDCB9F3-01A3-4A70-A4BA-964E55B21363}">
          <p14:sldIdLst>
            <p14:sldId id="2147483458"/>
            <p14:sldId id="2147483313"/>
            <p14:sldId id="2147483449"/>
            <p14:sldId id="2147483447"/>
            <p14:sldId id="2147483448"/>
            <p14:sldId id="2147483451"/>
            <p14:sldId id="21474713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3" autoAdjust="0"/>
    <p:restoredTop sz="84150" autoAdjust="0"/>
  </p:normalViewPr>
  <p:slideViewPr>
    <p:cSldViewPr snapToGrid="0">
      <p:cViewPr varScale="1">
        <p:scale>
          <a:sx n="93" d="100"/>
          <a:sy n="93" d="100"/>
        </p:scale>
        <p:origin x="3000" y="3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8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r">
              <a:defRPr sz="1200"/>
            </a:lvl1pPr>
          </a:lstStyle>
          <a:p>
            <a:fld id="{91185A68-7CE4-4131-A83C-E3976982286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70550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5" tIns="47457" rIns="94915" bIns="474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0" y="4547235"/>
            <a:ext cx="5730240" cy="3720465"/>
          </a:xfrm>
          <a:prstGeom prst="rect">
            <a:avLst/>
          </a:prstGeom>
        </p:spPr>
        <p:txBody>
          <a:bodyPr vert="horz" lIns="94915" tIns="47457" rIns="94915" bIns="47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r">
              <a:defRPr sz="1200"/>
            </a:lvl1pPr>
          </a:lstStyle>
          <a:p>
            <a:fld id="{02238859-F009-4FB5-911E-0DEE906BA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1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7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2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41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2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6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34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7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44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2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37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26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13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7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23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0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560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56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2302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27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1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96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C7724-FD3E-62B2-D8FE-4B69D385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80EBE-1625-9EFE-BC5F-E0B7A231D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3789F-1842-5C59-57B7-45FF3D8C2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015FE-C2DE-6FF6-D1ED-1C9DA2388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56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4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1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3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88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28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3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90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6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C4FE5-200A-9A5C-EC27-4225483F8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378334-6128-4B45-7B5D-F731658DC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00F91-E471-0BD8-AC06-5B1814609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03F45-E540-A6B3-ED57-2F2A94B9D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97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18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8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2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02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077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564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878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91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29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4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43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09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30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18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007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914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6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36F86-CE86-1337-48F5-3FFC172A4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11FFD-2D35-E850-7B01-90B6C63BC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D64B5-D70D-4870-4582-8BCF37D62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E1862-3A22-9412-B9A1-6632946C6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885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62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745523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5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92D20-651D-9211-35C4-24B0428C6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19371-1419-480F-1FAB-4998F264C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87A38-17C8-E98E-A11A-6B84339F1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9B6E-F35C-44B1-0350-15F0A0B83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625EC-4FD4-45FA-B0F6-D7485EFB74D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4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614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ACB85-DD18-9CD6-4D2B-BC5AC67C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569190-AF62-4439-5711-5D3C2992E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2203A-2E2A-3615-C12A-8E3411C1E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EFC6B-6168-2D65-6CEE-045EF562A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67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8727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5264-B406-3D5B-0310-72EBDA27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4C00F-C40E-1426-5127-58AC1B1FB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5311B-4EB4-9CF1-A69C-9F65A33A0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E89F7-B1F0-4141-7FA9-3CA01C3C4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68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51078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C6B81-2A13-3C4D-337C-B552AC3C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057D2-EAE6-9D1F-D0FF-32EE7BD9F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69175-E30D-82EA-D58E-5F42ED19B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12794-DC22-0379-8ED9-EBCA13135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69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95064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B692-C9F5-DC22-19C1-10D50B35D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A5633-B28D-5827-8F59-631D5536B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96A20-A897-BED6-D188-5D6E44B40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EA09F-F92F-9E24-0D16-84A96A40C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70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318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8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D79E4-8F1E-F1E3-6636-B1622E09E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E9088-8FED-3DC1-60BC-C22F3D27C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243A9-3AFD-41E8-6A78-E3AACFD34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D9ED9-862B-5597-D3B9-C90E66D5B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7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1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1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9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D1ED-4215-4DE0-68DB-86B3FD9E1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8E781-A72D-B7BC-B110-C29927F27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41C1-CA4B-E696-B1CA-BFA8C382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C81A0-9268-2637-20EE-E0C0F6C3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5B65-9216-F15E-B8D6-C1897A70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2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CF68-F203-FA1B-89CC-1151C45C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6262C-715B-45AC-7618-1F302FEEC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B1193-0EDA-457D-E9BF-F7046392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8649-B9E4-4651-1184-AE9968B0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3F604-76AA-1481-1929-7E4D6A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5807D-AD71-611D-B360-7353C73E9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6E3D4-3AC8-E031-EECE-835BDBC32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2838C-7E45-56F2-AA0A-A9A694A6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7BF4E-E1DD-780D-E270-27B2FCB8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B910-6B25-E425-A44A-C62A4049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AC54-2BB8-8751-5397-91903C85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0DDEB-DAC1-77CB-7158-ED209A54B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9E03-526D-9925-EE38-329C60E6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865EC-A8DC-B128-844C-862599B9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C2651-AE80-2DFB-D8E5-DEEC17DC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5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14F8-E6EE-690E-6D20-3E12431E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B6822-96A0-CEBB-1410-E30BFDAAB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F336F-A85C-B6BE-59F4-0C9BC5C7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BFD0-C8E7-3858-124D-DF1BBE4F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64CBD-A5E6-F6A7-845A-AEDE364B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F347-F09F-7AAD-D363-640D409F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A8BD4-8409-47B5-F0B2-40BB71AA9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80988-E4CE-564F-58B2-6C7391EE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5FF74-5C22-CAFD-AB90-7CE0D42D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38326-0CFF-72C9-3B4A-FDC03C003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07160-295D-0A59-4150-2B9EE60E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B12CE-6E04-95EF-8B3B-94F87ECA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D69B7-7A62-5538-AF72-D83E8CF0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A2EF1-2B6C-D2E1-9F5B-BDE067FAF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53767-BD18-35A7-A482-1FF90880B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A33D5-3238-B298-43E1-D8CF2A4A4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55BD6-35CB-17AA-DE78-08BCA8CF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D8DF0-F117-F8A4-3DBB-36AA2369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FF0A6-5625-075A-B0B0-E5E4918C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7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3F90-6136-502F-C509-D1E2DC72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BE4D8-8FD2-FD9D-02ED-EB42EE3A9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8EBBE-A4D2-EB08-E080-060F41DF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33E2F-17B2-5D69-33BC-9499FFBF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D05D7-FD4E-BEEE-C4A7-9725E1A7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CA37-BCE3-1F35-2743-FAC1CEB9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BB12-A2C4-3056-5C1C-3200CC7D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4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B6BB-F849-0E57-5EBA-36CC1666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D31E-EECD-D4EF-4F61-14D567C10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C903E-7644-7C96-2A01-3012401A0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09481-72F9-7786-FD5D-1C7AE92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B8F49-B719-DD59-146D-268613F5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5327A-0423-7138-CBDA-347389E2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9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CDF0-CC0C-809A-1E95-7DEB71A6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028ED-5393-C3B1-EA76-CC2165583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56DA1-5F30-886E-0A11-7121A5B25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15BE9-9018-5803-E92D-FC2D6FC8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50870-FA90-3748-23C4-1B4A807B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6010-AFBA-9085-8598-167AAAF2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2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58C36-7FA7-7D88-0720-BE323EBE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42F8D-5102-51B0-96DF-C66067EF0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D9E5A-FAFB-C311-619D-08DF02146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D7A5F9-88B9-4FA2-95F1-172D976C1BA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D9C9-4CAA-B3C6-732A-5A222860D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72EF-E296-587A-6880-4CB823F63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7D71A5-4A3E-4F09-8415-EF0F799DF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3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7.jp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Airplane_clipart.svg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DFF71F-C315-423D-975B-42568CFBD826}"/>
              </a:ext>
            </a:extLst>
          </p:cNvPr>
          <p:cNvSpPr txBox="1">
            <a:spLocks/>
          </p:cNvSpPr>
          <p:nvPr/>
        </p:nvSpPr>
        <p:spPr>
          <a:xfrm>
            <a:off x="-27829" y="230975"/>
            <a:ext cx="7055682" cy="55509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500" dirty="0">
                <a:solidFill>
                  <a:schemeClr val="tx1"/>
                </a:solidFill>
              </a:rPr>
              <a:t>AI-assisted </a:t>
            </a:r>
          </a:p>
          <a:p>
            <a:pPr algn="ctr"/>
            <a:r>
              <a:rPr lang="en-US" sz="6500" dirty="0">
                <a:solidFill>
                  <a:schemeClr val="tx1"/>
                </a:solidFill>
              </a:rPr>
              <a:t>Programming 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Applications,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User Experiences,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Neuro-symbolic techniques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22214A-42A2-4C44-A1EE-FEDD1653E86E}"/>
              </a:ext>
            </a:extLst>
          </p:cNvPr>
          <p:cNvSpPr txBox="1">
            <a:spLocks/>
          </p:cNvSpPr>
          <p:nvPr/>
        </p:nvSpPr>
        <p:spPr>
          <a:xfrm>
            <a:off x="0" y="5880297"/>
            <a:ext cx="4470400" cy="960769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Sumit Gulwani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PROSE team @ Microsoft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3B5971-640D-4577-A737-BB2C45E4AE7F}"/>
              </a:ext>
            </a:extLst>
          </p:cNvPr>
          <p:cNvSpPr txBox="1">
            <a:spLocks/>
          </p:cNvSpPr>
          <p:nvPr/>
        </p:nvSpPr>
        <p:spPr>
          <a:xfrm>
            <a:off x="6461760" y="6027270"/>
            <a:ext cx="5730240" cy="813796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667" dirty="0" err="1">
                <a:solidFill>
                  <a:srgbClr val="0070C0"/>
                </a:solidFill>
              </a:rPr>
              <a:t>Marktoberdorf</a:t>
            </a:r>
            <a:r>
              <a:rPr lang="en-US" sz="2667" dirty="0">
                <a:solidFill>
                  <a:srgbClr val="0070C0"/>
                </a:solidFill>
              </a:rPr>
              <a:t> Summer School </a:t>
            </a:r>
          </a:p>
          <a:p>
            <a:pPr algn="r"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Aug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193D5-7B15-8C18-9F07-0941D7BB4C9C}"/>
              </a:ext>
            </a:extLst>
          </p:cNvPr>
          <p:cNvGrpSpPr/>
          <p:nvPr/>
        </p:nvGrpSpPr>
        <p:grpSpPr>
          <a:xfrm>
            <a:off x="6884098" y="190031"/>
            <a:ext cx="5190132" cy="5024691"/>
            <a:chOff x="4963887" y="394713"/>
            <a:chExt cx="3892599" cy="37685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F15CBE-A4DE-54B0-35B3-2AC1E073A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028014" y="2392460"/>
              <a:ext cx="1807945" cy="17707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75E0A6-8C1A-1DF6-C9E4-99C7EEE90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00" r="65"/>
            <a:stretch/>
          </p:blipFill>
          <p:spPr>
            <a:xfrm>
              <a:off x="5028014" y="394713"/>
              <a:ext cx="1817207" cy="18129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E695AB-878B-3BEC-8196-7C8E80B1B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-22" r="-22"/>
            <a:stretch/>
          </p:blipFill>
          <p:spPr>
            <a:xfrm>
              <a:off x="7006363" y="394713"/>
              <a:ext cx="1817207" cy="18120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9E91C6-5317-93F2-AC83-9046A82B3FF7}"/>
                </a:ext>
              </a:extLst>
            </p:cNvPr>
            <p:cNvSpPr txBox="1"/>
            <p:nvPr/>
          </p:nvSpPr>
          <p:spPr>
            <a:xfrm>
              <a:off x="6994424" y="1884127"/>
              <a:ext cx="186206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 panose="020F0502020204030204" pitchFamily="34" charset="0"/>
                </a:rPr>
                <a:t>DATA SCIENTISTS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F65B4-DBD2-8BAD-BEF6-656B012D953C}"/>
                </a:ext>
              </a:extLst>
            </p:cNvPr>
            <p:cNvSpPr txBox="1"/>
            <p:nvPr/>
          </p:nvSpPr>
          <p:spPr>
            <a:xfrm>
              <a:off x="4963887" y="1898689"/>
              <a:ext cx="195110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LOW-CODE USERS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88F821D-FD5D-6F6D-65FE-10F05C75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8325" y="2392459"/>
              <a:ext cx="1865245" cy="17707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9BE49D-5AF2-DB73-30CB-04E2813FD19B}"/>
                </a:ext>
              </a:extLst>
            </p:cNvPr>
            <p:cNvSpPr txBox="1"/>
            <p:nvPr/>
          </p:nvSpPr>
          <p:spPr>
            <a:xfrm>
              <a:off x="7264848" y="2392459"/>
              <a:ext cx="12724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STUDENTS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BBB8A7-A495-1D3F-10B9-4BF39218EE4B}"/>
                </a:ext>
              </a:extLst>
            </p:cNvPr>
            <p:cNvSpPr txBox="1"/>
            <p:nvPr/>
          </p:nvSpPr>
          <p:spPr>
            <a:xfrm>
              <a:off x="5163073" y="2392459"/>
              <a:ext cx="15089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DEVELOPERS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24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8D95D9-EF1C-4AAD-A34F-80986C394974}"/>
              </a:ext>
            </a:extLst>
          </p:cNvPr>
          <p:cNvSpPr txBox="1"/>
          <p:nvPr/>
        </p:nvSpPr>
        <p:spPr>
          <a:xfrm>
            <a:off x="-34528" y="6527579"/>
            <a:ext cx="10802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Segoe UI" panose="020B0502040204020203" pitchFamily="34" charset="0"/>
              </a:rPr>
              <a:t>[POPL </a:t>
            </a:r>
            <a:r>
              <a:rPr lang="en-US" sz="1600" dirty="0"/>
              <a:t>2011:</a:t>
            </a:r>
            <a:r>
              <a:rPr lang="en-US" sz="16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1600" i="1" dirty="0">
                <a:latin typeface="+mj-lt"/>
                <a:cs typeface="Segoe UI" panose="020B0502040204020203" pitchFamily="34" charset="0"/>
              </a:rPr>
              <a:t>Automating string processing in spreadsheets using input-output examples</a:t>
            </a:r>
            <a:r>
              <a:rPr lang="en-US" sz="1600" dirty="0">
                <a:latin typeface="+mj-lt"/>
                <a:cs typeface="Segoe UI" panose="020B0502040204020203" pitchFamily="34" charset="0"/>
              </a:rPr>
              <a:t>]---Most Influential Paper Award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8B057-06BA-4B1E-8A48-0D44EB5E40D8}"/>
              </a:ext>
            </a:extLst>
          </p:cNvPr>
          <p:cNvSpPr txBox="1"/>
          <p:nvPr/>
        </p:nvSpPr>
        <p:spPr>
          <a:xfrm>
            <a:off x="198112" y="904913"/>
            <a:ext cx="5288955" cy="748795"/>
          </a:xfrm>
          <a:prstGeom prst="rect">
            <a:avLst/>
          </a:prstGeom>
          <a:solidFill>
            <a:srgbClr val="4C9E70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Abadi" panose="020B0604020104020204" pitchFamily="34" charset="0"/>
              </a:rPr>
              <a:t>CNN: “Excel 2013’s coolest new feature that should have been available years ago”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7B4D1-3CFF-3BCA-45F2-6B15DCAF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739" y="-4467"/>
            <a:ext cx="1520399" cy="1392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9FA13-E798-4DEB-8BA8-31CFECD1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528" y="-142428"/>
            <a:ext cx="10720931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Flash Fill: a programming-by-example feature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0C9D4AE-D1F6-0391-4C5E-F4FE05D4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3" y="1684613"/>
            <a:ext cx="5288955" cy="4851931"/>
          </a:xfrm>
          <a:prstGeom prst="rect">
            <a:avLst/>
          </a:prstGeom>
        </p:spPr>
      </p:pic>
      <p:pic>
        <p:nvPicPr>
          <p:cNvPr id="13" name="Picture 1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BB410D60-A842-C627-84A6-1B9287F3F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63"/>
          <a:stretch/>
        </p:blipFill>
        <p:spPr>
          <a:xfrm>
            <a:off x="198111" y="1675648"/>
            <a:ext cx="5302840" cy="4851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A4B8-8BDD-7186-E1C3-1346911DBD5B}"/>
              </a:ext>
            </a:extLst>
          </p:cNvPr>
          <p:cNvSpPr txBox="1"/>
          <p:nvPr/>
        </p:nvSpPr>
        <p:spPr>
          <a:xfrm>
            <a:off x="5952473" y="2863948"/>
            <a:ext cx="5469465" cy="1446358"/>
          </a:xfrm>
          <a:prstGeom prst="rect">
            <a:avLst/>
          </a:prstGeom>
          <a:solidFill>
            <a:srgbClr val="F4EAE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933" u="sng" dirty="0">
                <a:cs typeface="Segoe UI" panose="020B0502040204020203" pitchFamily="34" charset="0"/>
              </a:rPr>
              <a:t>Scientific breakthrough</a:t>
            </a:r>
            <a:r>
              <a:rPr lang="en-US" sz="2933" dirty="0">
                <a:cs typeface="Segoe UI" panose="020B0502040204020203" pitchFamily="34" charset="0"/>
              </a:rPr>
              <a:t>: </a:t>
            </a:r>
            <a:br>
              <a:rPr lang="en-US" sz="2933" dirty="0">
                <a:cs typeface="Segoe UI" panose="020B0502040204020203" pitchFamily="34" charset="0"/>
              </a:rPr>
            </a:br>
            <a:r>
              <a:rPr lang="en-US" sz="2933" dirty="0">
                <a:solidFill>
                  <a:srgbClr val="0070C0"/>
                </a:solidFill>
                <a:cs typeface="Segoe UI" panose="020B0502040204020203" pitchFamily="34" charset="0"/>
              </a:rPr>
              <a:t>Efficient</a:t>
            </a:r>
            <a:r>
              <a:rPr lang="en-US" sz="2933" dirty="0">
                <a:cs typeface="Segoe UI" panose="020B0502040204020203" pitchFamily="34" charset="0"/>
              </a:rPr>
              <a:t> synthesis of programs from </a:t>
            </a:r>
            <a:r>
              <a:rPr lang="en-US" sz="2933" dirty="0">
                <a:solidFill>
                  <a:srgbClr val="0070C0"/>
                </a:solidFill>
                <a:cs typeface="Segoe UI" panose="020B0502040204020203" pitchFamily="34" charset="0"/>
              </a:rPr>
              <a:t>1+ examples</a:t>
            </a:r>
            <a:r>
              <a:rPr lang="en-US" sz="2933" dirty="0"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" name="Picture 2" descr="Gold trophy">
            <a:extLst>
              <a:ext uri="{FF2B5EF4-FFF2-40B4-BE49-F238E27FC236}">
                <a16:creationId xmlns:a16="http://schemas.microsoft.com/office/drawing/2014/main" id="{798BF244-43C6-3D4D-BDE4-AD27661D5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132" y="6243074"/>
            <a:ext cx="483266" cy="5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7"/>
    </mc:Choice>
    <mc:Fallback xmlns="">
      <p:transition spd="slow" advTm="5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11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6B91E-437F-4A8A-A01B-CF2B92DC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7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0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12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0685B-0A9F-428C-A861-A66399A9C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90817" cy="7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9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13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A8FE2-5831-4349-AF9B-B99313A4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86480" cy="78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14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743B0-4FB3-4B47-A95B-46944C4E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6336" cy="78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9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15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12494-8234-4072-896A-A1CC5CE5E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6336" cy="78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16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84214-5871-4CE8-8C0B-D000E9E7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86480" cy="78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6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17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599F1-7EB3-4D37-A679-992FFC47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7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1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18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A48EFB9D-7506-098B-D5F4-9B5B9335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52"/>
            <a:ext cx="12825752" cy="72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19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4890FF7-3B29-B303-4A83-F4D4F97E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2"/>
            <a:ext cx="12820651" cy="71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2C72-8A07-4B9B-8BF2-ED69AC90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946935" cy="16148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>
                <a:cs typeface="Arial" panose="020B0604020202020204" pitchFamily="34" charset="0"/>
              </a:rPr>
              <a:t>How I got into Computer Science and Program Synthesis?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C4B6C8-7B01-47BF-A914-69CA611C9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60" y="1604723"/>
            <a:ext cx="4587240" cy="2580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C2410F-5828-47E1-B5D2-80EBB6D89EE9}"/>
              </a:ext>
            </a:extLst>
          </p:cNvPr>
          <p:cNvSpPr txBox="1"/>
          <p:nvPr/>
        </p:nvSpPr>
        <p:spPr>
          <a:xfrm>
            <a:off x="6841067" y="5337945"/>
            <a:ext cx="4266624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Influential Paper Award </a:t>
            </a:r>
          </a:p>
          <a:p>
            <a:r>
              <a:rPr lang="en-US" sz="2400" dirty="0"/>
              <a:t>POPL 2010</a:t>
            </a:r>
          </a:p>
          <a:p>
            <a:endParaRPr lang="en-US" sz="1333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DF3D28-369A-455E-970C-2756A320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2073"/>
            <a:ext cx="6096000" cy="4980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A6CDC-2FAF-4F2D-BD91-E5F189B6BEBF}"/>
              </a:ext>
            </a:extLst>
          </p:cNvPr>
          <p:cNvSpPr txBox="1"/>
          <p:nvPr/>
        </p:nvSpPr>
        <p:spPr>
          <a:xfrm>
            <a:off x="220472" y="1695463"/>
            <a:ext cx="7163817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cs typeface="Calibri" panose="020F0502020204030204" pitchFamily="34" charset="0"/>
              </a:rPr>
              <a:t>“How we can multiply two 2*2 matrices </a:t>
            </a:r>
            <a:br>
              <a:rPr lang="en-US" sz="2800" i="1" dirty="0">
                <a:solidFill>
                  <a:srgbClr val="00B050"/>
                </a:solidFill>
                <a:cs typeface="Calibri" panose="020F0502020204030204" pitchFamily="34" charset="0"/>
              </a:rPr>
            </a:br>
            <a:r>
              <a:rPr lang="en-US" sz="2800" i="1" dirty="0">
                <a:solidFill>
                  <a:srgbClr val="00B050"/>
                </a:solidFill>
                <a:cs typeface="Calibri" panose="020F0502020204030204" pitchFamily="34" charset="0"/>
              </a:rPr>
              <a:t> using 7 multiplications instead of 8 ?” --me</a:t>
            </a:r>
            <a:r>
              <a:rPr lang="en-US" sz="2667" dirty="0">
                <a:solidFill>
                  <a:schemeClr val="bg1"/>
                </a:solidFill>
                <a:cs typeface="Calibri" panose="020F0502020204030204" pitchFamily="34" charset="0"/>
              </a:rPr>
              <a:t>—me</a:t>
            </a:r>
          </a:p>
          <a:p>
            <a:r>
              <a:rPr lang="en-US" sz="2800" i="1" dirty="0">
                <a:solidFill>
                  <a:srgbClr val="FF0000"/>
                </a:solidFill>
                <a:cs typeface="Calibri" panose="020F0502020204030204" pitchFamily="34" charset="0"/>
              </a:rPr>
              <a:t>“This premium material is taught only to CS students” -- 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Instructor in intro prog. course</a:t>
            </a:r>
            <a:endParaRPr lang="en-US" sz="2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 descr="Gold trophy">
            <a:extLst>
              <a:ext uri="{FF2B5EF4-FFF2-40B4-BE49-F238E27FC236}">
                <a16:creationId xmlns:a16="http://schemas.microsoft.com/office/drawing/2014/main" id="{F1CE93C6-1F54-7E49-68EB-81F0CBC1C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785" y="5367867"/>
            <a:ext cx="673880" cy="818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F621A2-0854-762D-3064-70CDD73FDC88}"/>
              </a:ext>
            </a:extLst>
          </p:cNvPr>
          <p:cNvSpPr txBox="1"/>
          <p:nvPr/>
        </p:nvSpPr>
        <p:spPr>
          <a:xfrm>
            <a:off x="5722320" y="2214286"/>
            <a:ext cx="11593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22CB5-B667-47A2-A359-03094DABF315}"/>
              </a:ext>
            </a:extLst>
          </p:cNvPr>
          <p:cNvSpPr txBox="1"/>
          <p:nvPr/>
        </p:nvSpPr>
        <p:spPr>
          <a:xfrm>
            <a:off x="134434" y="1752621"/>
            <a:ext cx="1078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87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20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9F0B314-49DC-B08F-20C6-545E9967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3"/>
            <a:ext cx="12820651" cy="71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3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21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BBF4B2C-B134-46CC-382F-7B06642FC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53"/>
            <a:ext cx="12825751" cy="72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5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22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5E0F1CB-CD1D-B695-967C-995A097C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51"/>
            <a:ext cx="12820653" cy="71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23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46310FC-34CA-1C23-8F47-C46917C5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2"/>
            <a:ext cx="12827000" cy="7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5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24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FFDE6CB-74F7-8DF9-1779-2E50191D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54"/>
            <a:ext cx="12825748" cy="72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25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F1A8319-53B5-6657-5BC3-C5FA12AE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2"/>
            <a:ext cx="12825752" cy="72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4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26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5528BD4-A33A-C3BC-4D8E-BE9E5EDC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2"/>
            <a:ext cx="12825752" cy="72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2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61347F5-786C-26EB-11AE-29043B1C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71" y="1626981"/>
            <a:ext cx="4375952" cy="2966977"/>
          </a:xfrm>
          <a:prstGeom prst="rect">
            <a:avLst/>
          </a:prstGeom>
        </p:spPr>
      </p:pic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B871A56F-3258-37A8-41D2-7719939C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647" y="183292"/>
            <a:ext cx="7520183" cy="64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38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37" y="15003"/>
            <a:ext cx="12192000" cy="1143000"/>
          </a:xfrm>
        </p:spPr>
        <p:txBody>
          <a:bodyPr/>
          <a:lstStyle/>
          <a:p>
            <a:pPr algn="ctr"/>
            <a:r>
              <a:rPr lang="en-US" b="1" dirty="0"/>
              <a:t>Flash Fill Domain-specific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943" y="1158003"/>
                <a:ext cx="11180061" cy="5424077"/>
              </a:xfrm>
              <a:solidFill>
                <a:srgbClr val="F4EAE0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top-level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4133" dirty="0"/>
                  <a:t> := 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133" dirty="0"/>
                  <a:t> | 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𝑖𝑓𝑇h𝑒𝑛𝐸𝑙𝑠𝑒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/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string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4133" dirty="0"/>
                  <a:t> := 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133" dirty="0"/>
                  <a:t> 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𝐶𝑜𝑛𝑐𝑎𝑡𝑒𝑛𝑎𝑡𝑒</m:t>
                    </m:r>
                    <m:d>
                      <m:dPr>
                        <m:ctrlPr>
                          <a:rPr lang="en-US" sz="4133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133" dirty="0"/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atomic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133" dirty="0"/>
                  <a:t> :=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𝑆𝑢𝑏𝑆𝑡𝑟𝑖𝑛𝑔</m:t>
                    </m:r>
                    <m:d>
                      <m:dPr>
                        <m:ctrlPr>
                          <a:rPr lang="en-US" sz="4133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4133" dirty="0"/>
                  <a:t> 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position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4133" dirty="0"/>
                  <a:t> :=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133" dirty="0"/>
                  <a:t>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𝑅𝑒𝑔𝑃𝑜𝑠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943" y="1158003"/>
                <a:ext cx="11180061" cy="5424077"/>
              </a:xfrm>
              <a:blipFill>
                <a:blip r:embed="rId3"/>
                <a:stretch>
                  <a:fillRect l="-2017" t="-3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29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Search Idea 1: Deduction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5065E-DDDE-4772-9C45-0CF06C721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3269" y="1311864"/>
                <a:ext cx="11925461" cy="45450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3200" dirty="0">
                    <a:cs typeface="Segoe UI" panose="020B0502040204020203" pitchFamily="34" charset="0"/>
                  </a:rPr>
                  <a:t> denote programs in grammar G that satisfy spec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𝜙</m:t>
                    </m:r>
                  </m:oMath>
                </a14:m>
                <a:endParaRPr lang="en-US" sz="3200" dirty="0">
                  <a:cs typeface="Segoe UI" panose="020B0502040204020203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𝜙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cs typeface="Segoe UI" panose="020B0502040204020203" pitchFamily="34" charset="0"/>
                  </a:rPr>
                  <a:t>is a Boolean constraint over (input state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⇝</m:t>
                    </m:r>
                    <m:r>
                      <a:rPr lang="en-US" sz="32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cs typeface="Segoe UI" panose="020B0502040204020203" pitchFamily="34" charset="0"/>
                  </a:rPr>
                  <a:t>output value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sz="3200" dirty="0">
                    <a:cs typeface="Segoe UI" panose="020B0502040204020203" pitchFamily="34" charset="0"/>
                  </a:rPr>
                  <a:t>)</a:t>
                </a:r>
              </a:p>
              <a:p>
                <a:endParaRPr lang="en-US" sz="1333" dirty="0">
                  <a:cs typeface="Segoe UI" panose="020B0502040204020203" pitchFamily="34" charset="0"/>
                </a:endParaRPr>
              </a:p>
              <a:p>
                <a:pPr marL="0" indent="0">
                  <a:buNone/>
                </a:pPr>
                <a:r>
                  <a:rPr lang="en-US" sz="3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Divide-and-conquer style problem reduction</a:t>
                </a:r>
                <a:endParaRPr lang="en-US" sz="1333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buNone/>
                </a:pPr>
                <a:endParaRPr lang="en-US" sz="667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buNone/>
                </a:pPr>
                <a:endParaRPr lang="en-US" sz="8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sz="3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3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is reduced to </a:t>
                </a:r>
                <a:r>
                  <a:rPr lang="en-US" sz="3200" dirty="0">
                    <a:solidFill>
                      <a:srgbClr val="0099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simpler problems </a:t>
                </a:r>
                <a:r>
                  <a:rPr lang="en-US" sz="3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(over sub-expressions of G or sub-constraints of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).</a:t>
                </a:r>
              </a:p>
              <a:p>
                <a:r>
                  <a:rPr lang="en-US" sz="3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Top-down (as opposed to bottom-up enumerative search).</a:t>
                </a:r>
              </a:p>
              <a:p>
                <a:pPr marL="0" indent="0" algn="ctr">
                  <a:buNone/>
                </a:pPr>
                <a:endParaRPr lang="en-US" sz="32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5065E-DDDE-4772-9C45-0CF06C721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3269" y="1311864"/>
                <a:ext cx="11925461" cy="4545089"/>
              </a:xfrm>
              <a:blipFill>
                <a:blip r:embed="rId3"/>
                <a:stretch>
                  <a:fillRect l="-1329" t="-2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772" y="47779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6E739-374F-406C-84F2-EB6023793541}"/>
              </a:ext>
            </a:extLst>
          </p:cNvPr>
          <p:cNvSpPr txBox="1"/>
          <p:nvPr/>
        </p:nvSpPr>
        <p:spPr>
          <a:xfrm>
            <a:off x="0" y="6478344"/>
            <a:ext cx="836418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[OOPSLA 2015: </a:t>
            </a:r>
            <a:r>
              <a:rPr lang="en-US" sz="1867" i="1" dirty="0" err="1">
                <a:cs typeface="Segoe UI" panose="020B0502040204020203" pitchFamily="34" charset="0"/>
              </a:rPr>
              <a:t>FlashMeta</a:t>
            </a:r>
            <a:r>
              <a:rPr lang="en-US" sz="1867" i="1" dirty="0">
                <a:cs typeface="Segoe UI" panose="020B0502040204020203" pitchFamily="34" charset="0"/>
              </a:rPr>
              <a:t>: A Framework for Inductive Program Synthesis</a:t>
            </a:r>
            <a:r>
              <a:rPr lang="en-US" sz="1867" dirty="0">
                <a:cs typeface="Segoe UI" panose="020B0502040204020203" pitchFamily="34" charset="0"/>
              </a:rPr>
              <a:t>”]</a:t>
            </a:r>
          </a:p>
        </p:txBody>
      </p:sp>
    </p:spTree>
    <p:extLst>
      <p:ext uri="{BB962C8B-B14F-4D97-AF65-F5344CB8AC3E}">
        <p14:creationId xmlns:p14="http://schemas.microsoft.com/office/powerpoint/2010/main" val="226595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6F26A65-01EA-BD6F-2D75-5710C605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" r="1404"/>
          <a:stretch/>
        </p:blipFill>
        <p:spPr>
          <a:xfrm>
            <a:off x="3243426" y="0"/>
            <a:ext cx="8942741" cy="6858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66B6D25-211F-D0CC-AF01-FDEE00B8E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819" y="0"/>
            <a:ext cx="1219200" cy="12331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28D416-790A-B249-0567-2BCBA4F6EF31}"/>
              </a:ext>
            </a:extLst>
          </p:cNvPr>
          <p:cNvSpPr/>
          <p:nvPr/>
        </p:nvSpPr>
        <p:spPr>
          <a:xfrm>
            <a:off x="11395607" y="77823"/>
            <a:ext cx="306767" cy="3891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45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/>
              <p:cNvSpPr txBox="1">
                <a:spLocks/>
              </p:cNvSpPr>
              <p:nvPr/>
            </p:nvSpPr>
            <p:spPr>
              <a:xfrm>
                <a:off x="2513519" y="4574668"/>
                <a:ext cx="7164961" cy="14205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121920" tIns="60960" rIns="121920" bIns="6096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33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3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733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3733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|  </m:t>
                    </m:r>
                    <m:d>
                      <m:dPr>
                        <m:begChr m:val="["/>
                        <m:endChr m:val="]"/>
                        <m:ctrlP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a:rPr lang="en-US" sz="3733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</p:txBody>
          </p:sp>
        </mc:Choice>
        <mc:Fallback xmlns="">
          <p:sp>
            <p:nvSpPr>
              <p:cNvPr id="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519" y="4574668"/>
                <a:ext cx="7164961" cy="1420560"/>
              </a:xfrm>
              <a:prstGeom prst="rect">
                <a:avLst/>
              </a:prstGeom>
              <a:blipFill>
                <a:blip r:embed="rId2"/>
                <a:stretch>
                  <a:fillRect l="-2207" t="-5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Deduction based on structural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83089F7-7AA3-4326-B482-C17C03153F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90230" y="2942372"/>
                <a:ext cx="9374934" cy="12869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2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⊨</m:t>
                          </m:r>
                          <m:sSub>
                            <m:sSubPr>
                              <m:ctrlP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i="1" kern="0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kern="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3200" kern="0" dirty="0">
                    <a:solidFill>
                      <a:srgbClr val="C00000"/>
                    </a:solidFill>
                  </a:rPr>
                  <a:t>	                    </a:t>
                </a:r>
                <a14:m>
                  <m:oMath xmlns:m="http://schemas.openxmlformats.org/officeDocument/2006/math">
                    <m:r>
                      <a:rPr lang="en-US" sz="3200" kern="0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200" i="1" kern="0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 kern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kern="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3200" kern="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i="1" ker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⊨</m:t>
                    </m:r>
                    <m:sSub>
                      <m:sSubPr>
                        <m:ctrlPr>
                          <a:rPr lang="en-US" sz="3200" i="1" ker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i="1" ker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 ker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000" kern="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83089F7-7AA3-4326-B482-C17C03153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230" y="2942372"/>
                <a:ext cx="9374934" cy="1286969"/>
              </a:xfrm>
              <a:prstGeom prst="rect">
                <a:avLst/>
              </a:prstGeom>
              <a:blipFill>
                <a:blip r:embed="rId3"/>
                <a:stretch>
                  <a:fillRect b="-704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/>
              <p:cNvSpPr txBox="1">
                <a:spLocks/>
              </p:cNvSpPr>
              <p:nvPr/>
            </p:nvSpPr>
            <p:spPr bwMode="auto">
              <a:xfrm>
                <a:off x="1441229" y="1321193"/>
                <a:ext cx="8544300" cy="7911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2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⊨</m:t>
                          </m:r>
                          <m:sSub>
                            <m:sSubPr>
                              <m:ctrlP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ker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kern="0" dirty="0"/>
              </a:p>
              <a:p>
                <a:pPr marL="0" indent="0">
                  <a:buNone/>
                </a:pPr>
                <a:endParaRPr lang="en-US" sz="3200" i="1" kern="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kern="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kern="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kern="0" dirty="0"/>
              </a:p>
              <a:p>
                <a:pPr marL="0" indent="0">
                  <a:buNone/>
                </a:pPr>
                <a:endParaRPr lang="en-US" sz="2000" kern="0" dirty="0"/>
              </a:p>
              <a:p>
                <a:pPr marL="0" indent="0">
                  <a:buNone/>
                </a:pPr>
                <a:endParaRPr lang="en-US" sz="2000" kern="0" dirty="0"/>
              </a:p>
              <a:p>
                <a:pPr marL="0" indent="0">
                  <a:buNone/>
                </a:pPr>
                <a:endParaRPr lang="en-US" sz="20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  <a:p>
                <a:pPr marL="0" indent="0">
                  <a:buNone/>
                </a:pPr>
                <a:endParaRPr lang="en-US" sz="3200" kern="0" dirty="0"/>
              </a:p>
            </p:txBody>
          </p:sp>
        </mc:Choice>
        <mc:Fallback xmlns="">
          <p:sp>
            <p:nvSpPr>
              <p:cNvPr id="10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1229" y="1321193"/>
                <a:ext cx="8544300" cy="791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45741" y="1336798"/>
                <a:ext cx="51951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kern="0" dirty="0">
                          <a:latin typeface="Cambria Math" panose="02040503050406030204" pitchFamily="18" charset="0"/>
                        </a:rPr>
                        <m:t>Union</m:t>
                      </m:r>
                      <m:r>
                        <a:rPr lang="en-US" sz="3200" i="1" kern="0" dirty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⊨</m:t>
                          </m:r>
                          <m:sSub>
                            <m:sSubPr>
                              <m:ctrlP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 kern="0" dirty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200" i="1" kern="0" dirty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⊨</m:t>
                          </m:r>
                          <m:sSub>
                            <m:sSubPr>
                              <m:ctrlP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i="1" kern="0" dirty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i="1" kern="0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741" y="1336798"/>
                <a:ext cx="519514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59188" y="2942371"/>
                <a:ext cx="599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Intersect</a:t>
                </a:r>
                <a14:m>
                  <m:oMath xmlns:m="http://schemas.openxmlformats.org/officeDocument/2006/math">
                    <m:r>
                      <a:rPr lang="en-US" sz="3200" i="1" kern="0" dirty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["/>
                        <m:endChr m:val="]"/>
                        <m:ctrlP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i="1" kern="0" dirty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["/>
                        <m:endChr m:val="]"/>
                        <m:ctrlP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200" i="1" kern="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188" y="2942371"/>
                <a:ext cx="5995841" cy="584775"/>
              </a:xfrm>
              <a:prstGeom prst="rect">
                <a:avLst/>
              </a:prstGeom>
              <a:blipFill>
                <a:blip r:embed="rId6"/>
                <a:stretch>
                  <a:fillRect l="-2541" t="-16667" b="-30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9292E36-CD38-4E99-88A7-FE3837093B09}"/>
              </a:ext>
            </a:extLst>
          </p:cNvPr>
          <p:cNvSpPr txBox="1"/>
          <p:nvPr/>
        </p:nvSpPr>
        <p:spPr>
          <a:xfrm>
            <a:off x="0" y="6478344"/>
            <a:ext cx="836418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[OOPSLA 2015: </a:t>
            </a:r>
            <a:r>
              <a:rPr lang="en-US" sz="1867" i="1" dirty="0" err="1">
                <a:cs typeface="Segoe UI" panose="020B0502040204020203" pitchFamily="34" charset="0"/>
              </a:rPr>
              <a:t>FlashMeta</a:t>
            </a:r>
            <a:r>
              <a:rPr lang="en-US" sz="1867" i="1" dirty="0">
                <a:cs typeface="Segoe UI" panose="020B0502040204020203" pitchFamily="34" charset="0"/>
              </a:rPr>
              <a:t>: A Framework for Inductive Program Synthesis</a:t>
            </a:r>
            <a:r>
              <a:rPr lang="en-US" sz="1867" dirty="0">
                <a:cs typeface="Segoe UI" panose="020B0502040204020203" pitchFamily="34" charset="0"/>
              </a:rPr>
              <a:t>”]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204EA9-F9E2-1878-582B-2F9CEFACDE79}"/>
                  </a:ext>
                </a:extLst>
              </p:cNvPr>
              <p:cNvSpPr txBox="1"/>
              <p:nvPr/>
            </p:nvSpPr>
            <p:spPr>
              <a:xfrm>
                <a:off x="4695080" y="5323448"/>
                <a:ext cx="49606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Union(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i="1" kern="0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kern="0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kern="0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b="0" i="1" kern="0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b="0" i="1" kern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 kern="0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sSub>
                          <m:sSubPr>
                            <m:ctrlP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i="1" kern="0" dirty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200" b="0" i="1" kern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204EA9-F9E2-1878-582B-2F9CEFACD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080" y="5323448"/>
                <a:ext cx="4960680" cy="584775"/>
              </a:xfrm>
              <a:prstGeom prst="rect">
                <a:avLst/>
              </a:prstGeom>
              <a:blipFill>
                <a:blip r:embed="rId7"/>
                <a:stretch>
                  <a:fillRect l="-3071" t="-16667" b="-30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6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7" grpId="0" animBg="1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1014" cy="1424487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Symbolic Back-propagation</a:t>
            </a:r>
            <a:br>
              <a:rPr lang="en-US" b="1" dirty="0"/>
            </a:br>
            <a:r>
              <a:rPr lang="en-US" dirty="0"/>
              <a:t>(weakest precondition computation!)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5065E-DDDE-4772-9C45-0CF06C721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1" y="1574247"/>
                <a:ext cx="11368217" cy="12900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Inverse Set</a:t>
                </a:r>
                <a:r>
                  <a:rPr lang="en-US" sz="32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≝</m:t>
                    </m:r>
                    <m:d>
                      <m:dPr>
                        <m:begChr m:val="{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𝐶𝑜𝑛𝑐𝑎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Abc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d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={ </m:t>
                    </m:r>
                    <m:d>
                      <m:d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", "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𝑏𝑐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d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"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), …}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5065E-DDDE-4772-9C45-0CF06C721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1" y="1574247"/>
                <a:ext cx="11368217" cy="1290087"/>
              </a:xfrm>
              <a:blipFill>
                <a:blip r:embed="rId2"/>
                <a:stretch>
                  <a:fillRect l="-1395" t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5265" y="5041280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/>
              <p:cNvSpPr txBox="1">
                <a:spLocks/>
              </p:cNvSpPr>
              <p:nvPr/>
            </p:nvSpPr>
            <p:spPr>
              <a:xfrm>
                <a:off x="835695" y="3397234"/>
                <a:ext cx="10944413" cy="26537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121920" tIns="60960" rIns="121920" bIns="6096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dirty="0">
                    <a:latin typeface="+mn-lt"/>
                    <a:cs typeface="Segoe UI" panose="020B0502040204020203" pitchFamily="34" charset="0"/>
                  </a:rPr>
                  <a:t>Let</a:t>
                </a:r>
                <a:r>
                  <a:rPr lang="en-US" sz="3733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 ≔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733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endParaRPr lang="en-US" sz="32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sz="3733" dirty="0">
                    <a:latin typeface="+mn-lt"/>
                  </a:rPr>
                  <a:t>Let</a:t>
                </a:r>
                <a:r>
                  <a:rPr lang="en-US" sz="3200" dirty="0">
                    <a:solidFill>
                      <a:srgbClr val="C0000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US" sz="3733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733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733" dirty="0"/>
                  <a:t>be</a:t>
                </a:r>
                <a:r>
                  <a:rPr lang="en-US" sz="3733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{ </m:t>
                    </m:r>
                    <m:d>
                      <m:d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3733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733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3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⊨(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733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⇝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733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⊨</m:t>
                            </m:r>
                            <m:d>
                              <m:d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733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⇝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⊨</m:t>
                            </m:r>
                            <m:d>
                              <m:d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733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⇝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3733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733" i="1" dirty="0">
                    <a:latin typeface="Cambria Math" panose="02040503050406030204" pitchFamily="18" charset="0"/>
                  </a:rPr>
                  <a:t>			              \ 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⊨</m:t>
                            </m:r>
                            <m:d>
                              <m:d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733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⇝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</m:d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7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⊨</m:t>
                            </m:r>
                            <m:d>
                              <m:dPr>
                                <m:ctrlP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733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⇝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3733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</p:txBody>
          </p:sp>
        </mc:Choice>
        <mc:Fallback xmlns="">
          <p:sp>
            <p:nvSpPr>
              <p:cNvPr id="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95" y="3397234"/>
                <a:ext cx="10944413" cy="2653792"/>
              </a:xfrm>
              <a:prstGeom prst="rect">
                <a:avLst/>
              </a:prstGeom>
              <a:blipFill>
                <a:blip r:embed="rId3"/>
                <a:stretch>
                  <a:fillRect l="-1280" t="-4338" b="-43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/>
              <p:cNvSpPr txBox="1">
                <a:spLocks/>
              </p:cNvSpPr>
              <p:nvPr/>
            </p:nvSpPr>
            <p:spPr>
              <a:xfrm>
                <a:off x="835695" y="4724130"/>
                <a:ext cx="3622403" cy="95174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121920" tIns="60960" rIns="121920" bIns="6096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⊨(</m:t>
                          </m:r>
                          <m: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7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⇝</m:t>
                          </m:r>
                          <m: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7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7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74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733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</p:txBody>
          </p:sp>
        </mc:Choice>
        <mc:Fallback xmlns="">
          <p:sp>
            <p:nvSpPr>
              <p:cNvPr id="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95" y="4724130"/>
                <a:ext cx="3622403" cy="9517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25AE613-5C4D-14AE-263A-062FA7153F97}"/>
              </a:ext>
            </a:extLst>
          </p:cNvPr>
          <p:cNvSpPr txBox="1"/>
          <p:nvPr/>
        </p:nvSpPr>
        <p:spPr>
          <a:xfrm>
            <a:off x="0" y="6478344"/>
            <a:ext cx="836418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[OOPSLA 2015: </a:t>
            </a:r>
            <a:r>
              <a:rPr lang="en-US" sz="1867" i="1" dirty="0" err="1">
                <a:cs typeface="Segoe UI" panose="020B0502040204020203" pitchFamily="34" charset="0"/>
              </a:rPr>
              <a:t>FlashMeta</a:t>
            </a:r>
            <a:r>
              <a:rPr lang="en-US" sz="1867" i="1" dirty="0">
                <a:cs typeface="Segoe UI" panose="020B0502040204020203" pitchFamily="34" charset="0"/>
              </a:rPr>
              <a:t>: A Framework for Inductive Program Synthesis</a:t>
            </a:r>
            <a:r>
              <a:rPr lang="en-US" sz="1867" dirty="0">
                <a:cs typeface="Segoe UI" panose="020B0502040204020203" pitchFamily="34" charset="0"/>
              </a:rPr>
              <a:t>”]</a:t>
            </a:r>
          </a:p>
        </p:txBody>
      </p:sp>
    </p:spTree>
    <p:extLst>
      <p:ext uri="{BB962C8B-B14F-4D97-AF65-F5344CB8AC3E}">
        <p14:creationId xmlns:p14="http://schemas.microsoft.com/office/powerpoint/2010/main" val="36556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DCC6-E1D8-43EE-8765-3B42E871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4" y="-175212"/>
            <a:ext cx="11963887" cy="126152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Symbolic Back-propagation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4893B3-D056-D1BD-5677-D9F57A8EEC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9212" y="1025051"/>
                <a:ext cx="11733576" cy="2916787"/>
              </a:xfrm>
              <a:solidFill>
                <a:srgbClr val="F4EAE0"/>
              </a:solidFill>
              <a:ln>
                <a:solidFill>
                  <a:srgbClr val="E7E7E7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Spec: </a:t>
                </a:r>
                <a:r>
                  <a:rPr lang="en-US" sz="3200" dirty="0"/>
                  <a:t>“</a:t>
                </a:r>
                <a:r>
                  <a:rPr lang="en-US" sz="3200" dirty="0">
                    <a:cs typeface="Segoe UI" panose="020B0502040204020203" pitchFamily="34" charset="0"/>
                  </a:rPr>
                  <a:t>Luc de Raedt, Luc.deraedt@kuleuven.be” </a:t>
                </a:r>
                <a:r>
                  <a:rPr lang="en-US" sz="3200" dirty="0">
                    <a:latin typeface="Assistant" panose="020B0604020202020204" pitchFamily="2" charset="-79"/>
                    <a:ea typeface="Roboto" panose="02000000000000000000" pitchFamily="2" charset="0"/>
                    <a:cs typeface="Assistant" panose="020B0604020202020204" pitchFamily="2" charset="-79"/>
                  </a:rPr>
                  <a:t>→ </a:t>
                </a:r>
                <a:r>
                  <a:rPr lang="en-US" sz="3200" dirty="0"/>
                  <a:t>“</a:t>
                </a:r>
                <a:r>
                  <a:rPr lang="en-US" sz="3200" dirty="0" err="1"/>
                  <a:t>raedt</a:t>
                </a:r>
                <a:r>
                  <a:rPr lang="en-US" sz="3200" dirty="0"/>
                  <a:t>-Luc”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  <a:cs typeface="Segoe UI" panose="020B0502040204020203" pitchFamily="34" charset="0"/>
                  </a:rPr>
                  <a:t>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rgbClr val="2D7FCF"/>
                    </a:solidFill>
                  </a:rPr>
                  <a:t>Grammar: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𝐶𝑜𝑛𝑐𝑎𝑡𝑒𝑛𝑎𝑡𝑒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</a:rPr>
                  <a:t>(e1, e2)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Backprop: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𝐶𝑜𝑛𝑐𝑎𝑡𝑒𝑛𝑎𝑡𝑒</m:t>
                    </m:r>
                  </m:oMath>
                </a14:m>
                <a:r>
                  <a:rPr lang="en-US" sz="3200" b="1" baseline="30000" dirty="0"/>
                  <a:t>-1</a:t>
                </a:r>
                <a:r>
                  <a:rPr lang="en-US" sz="3200" dirty="0"/>
                  <a:t>(“</a:t>
                </a:r>
                <a:r>
                  <a:rPr lang="en-US" sz="3200" dirty="0" err="1"/>
                  <a:t>raedt</a:t>
                </a:r>
                <a:r>
                  <a:rPr lang="en-US" sz="3200" dirty="0"/>
                  <a:t>-Luc”) =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/>
                  <a:t>{ (“r”, “</a:t>
                </a:r>
                <a:r>
                  <a:rPr lang="en-US" sz="3200" dirty="0" err="1"/>
                  <a:t>aedt</a:t>
                </a:r>
                <a:r>
                  <a:rPr lang="en-US" sz="3200" dirty="0"/>
                  <a:t>-Luc”), …, </a:t>
                </a:r>
                <a:r>
                  <a:rPr lang="en-US" sz="3200" dirty="0">
                    <a:solidFill>
                      <a:srgbClr val="00B050"/>
                    </a:solidFill>
                  </a:rPr>
                  <a:t>(“</a:t>
                </a:r>
                <a:r>
                  <a:rPr lang="en-US" sz="3200" dirty="0" err="1">
                    <a:solidFill>
                      <a:srgbClr val="00B050"/>
                    </a:solidFill>
                  </a:rPr>
                  <a:t>raedt</a:t>
                </a:r>
                <a:r>
                  <a:rPr lang="en-US" sz="3200" dirty="0">
                    <a:solidFill>
                      <a:srgbClr val="00B050"/>
                    </a:solidFill>
                  </a:rPr>
                  <a:t>-”, “Luc”) </a:t>
                </a:r>
                <a:r>
                  <a:rPr lang="en-US" sz="3200" dirty="0"/>
                  <a:t>,…, (“</a:t>
                </a:r>
                <a:r>
                  <a:rPr lang="en-US" sz="3200" dirty="0" err="1"/>
                  <a:t>raedt</a:t>
                </a:r>
                <a:r>
                  <a:rPr lang="en-US" sz="3200" dirty="0"/>
                  <a:t>-Lu”, “c”) }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4893B3-D056-D1BD-5677-D9F57A8EEC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212" y="1025051"/>
                <a:ext cx="11733576" cy="2916787"/>
              </a:xfrm>
              <a:blipFill>
                <a:blip r:embed="rId3"/>
                <a:stretch>
                  <a:fillRect l="-1298" t="-4782"/>
                </a:stretch>
              </a:blipFill>
              <a:ln>
                <a:solidFill>
                  <a:srgbClr val="E7E7E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5F66D-895C-0D56-6938-49759BED1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32</a:t>
            </a:fld>
            <a:r>
              <a:rPr lang="en-US"/>
              <a:t>/18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7EAE8-6E17-C665-81F0-84F0A6664E9D}"/>
              </a:ext>
            </a:extLst>
          </p:cNvPr>
          <p:cNvSpPr txBox="1"/>
          <p:nvPr/>
        </p:nvSpPr>
        <p:spPr>
          <a:xfrm>
            <a:off x="-19057" y="6460425"/>
            <a:ext cx="102298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[</a:t>
            </a:r>
            <a:r>
              <a:rPr lang="en-US" sz="1867" dirty="0">
                <a:latin typeface="+mj-lt"/>
                <a:cs typeface="Segoe UI" panose="020B0502040204020203" pitchFamily="34" charset="0"/>
              </a:rPr>
              <a:t>OOPSLA 2015: </a:t>
            </a:r>
            <a:r>
              <a:rPr lang="en-US" sz="1867" i="1" dirty="0" err="1">
                <a:latin typeface="+mj-lt"/>
                <a:cs typeface="Segoe UI" panose="020B0502040204020203" pitchFamily="34" charset="0"/>
              </a:rPr>
              <a:t>FlashMeta</a:t>
            </a:r>
            <a:r>
              <a:rPr lang="en-US" sz="1867" i="1" dirty="0">
                <a:latin typeface="+mj-lt"/>
                <a:cs typeface="Segoe UI" panose="020B0502040204020203" pitchFamily="34" charset="0"/>
              </a:rPr>
              <a:t>: a framework for inductive program synthesis</a:t>
            </a:r>
            <a:r>
              <a:rPr lang="en-US" sz="1867" dirty="0">
                <a:latin typeface="+mj-lt"/>
                <a:cs typeface="Segoe UI" panose="020B0502040204020203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1C76B37-5E22-E85C-A741-A764821FA5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360" y="1003929"/>
                <a:ext cx="11733576" cy="2916787"/>
              </a:xfrm>
              <a:prstGeom prst="rect">
                <a:avLst/>
              </a:prstGeom>
              <a:solidFill>
                <a:srgbClr val="F4EAE0"/>
              </a:solidFill>
              <a:ln>
                <a:solidFill>
                  <a:srgbClr val="E7E7E7"/>
                </a:solidFill>
              </a:ln>
            </p:spPr>
            <p:txBody>
              <a:bodyPr vert="horz" lIns="121920" tIns="60960" rIns="121920" bIns="6096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Spec: </a:t>
                </a:r>
                <a:r>
                  <a:rPr lang="en-US" sz="3200" dirty="0">
                    <a:solidFill>
                      <a:schemeClr val="tx1"/>
                    </a:solidFill>
                    <a:latin typeface="+mn-lt"/>
                  </a:rPr>
                  <a:t>“Luc de Raedt, </a:t>
                </a:r>
                <a:r>
                  <a:rPr lang="en-US" sz="3200" dirty="0">
                    <a:solidFill>
                      <a:schemeClr val="tx1"/>
                    </a:solidFill>
                    <a:latin typeface="+mn-lt"/>
                    <a:cs typeface="Segoe UI" panose="020B0502040204020203" pitchFamily="34" charset="0"/>
                  </a:rPr>
                  <a:t>Luc.deraedt@kuleuven.be” </a:t>
                </a:r>
                <a:r>
                  <a:rPr lang="en-US" sz="3200" dirty="0">
                    <a:solidFill>
                      <a:schemeClr val="tx1"/>
                    </a:solidFill>
                    <a:latin typeface="Assistant" panose="020B0604020202020204" pitchFamily="2" charset="-79"/>
                    <a:ea typeface="Roboto" panose="02000000000000000000" pitchFamily="2" charset="0"/>
                    <a:cs typeface="Assistant" panose="020B0604020202020204" pitchFamily="2" charset="-79"/>
                  </a:rPr>
                  <a:t>→</a:t>
                </a:r>
                <a:r>
                  <a:rPr lang="en-US" sz="3200" dirty="0">
                    <a:solidFill>
                      <a:schemeClr val="tx1"/>
                    </a:solidFill>
                    <a:latin typeface="+mn-lt"/>
                  </a:rPr>
                  <a:t> “Luc”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rgbClr val="2D7FCF"/>
                    </a:solidFill>
                    <a:latin typeface="+mn-lt"/>
                  </a:rPr>
                  <a:t>Grammar: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𝑆𝑢𝑏𝑆𝑡𝑟𝑖𝑛𝑔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(input, p1, p2)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Backprop: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𝑆𝑢𝑏𝑆𝑡𝑟𝑖𝑛𝑔</m:t>
                    </m:r>
                  </m:oMath>
                </a14:m>
                <a:r>
                  <a:rPr lang="en-US" sz="3200" b="1" baseline="30000" dirty="0">
                    <a:solidFill>
                      <a:schemeClr val="tx1"/>
                    </a:solidFill>
                    <a:latin typeface="+mn-lt"/>
                  </a:rPr>
                  <a:t>-1</a:t>
                </a:r>
                <a:r>
                  <a:rPr lang="en-US" sz="3200" dirty="0">
                    <a:solidFill>
                      <a:schemeClr val="tx1"/>
                    </a:solidFill>
                    <a:latin typeface="+mn-lt"/>
                  </a:rPr>
                  <a:t>(“Luc”) = { </a:t>
                </a:r>
                <a:r>
                  <a:rPr lang="en-US" sz="3200" dirty="0">
                    <a:solidFill>
                      <a:srgbClr val="00B050"/>
                    </a:solidFill>
                    <a:latin typeface="+mn-lt"/>
                  </a:rPr>
                  <a:t>(input,1,4)</a:t>
                </a:r>
                <a:r>
                  <a:rPr lang="en-US" sz="3200" dirty="0">
                    <a:solidFill>
                      <a:schemeClr val="tx1"/>
                    </a:solidFill>
                    <a:latin typeface="+mn-lt"/>
                  </a:rPr>
                  <a:t>, (input,15,18) }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1C76B37-5E22-E85C-A741-A764821FA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60" y="1003929"/>
                <a:ext cx="11733576" cy="2916787"/>
              </a:xfrm>
              <a:prstGeom prst="rect">
                <a:avLst/>
              </a:prstGeom>
              <a:blipFill>
                <a:blip r:embed="rId4"/>
                <a:stretch>
                  <a:fillRect l="-986" t="-2708"/>
                </a:stretch>
              </a:blipFill>
              <a:ln>
                <a:solidFill>
                  <a:srgbClr val="E7E7E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FF851288-56DB-7355-6353-410EAA202E1A}"/>
              </a:ext>
            </a:extLst>
          </p:cNvPr>
          <p:cNvGraphicFramePr>
            <a:graphicFrameLocks noGrp="1"/>
          </p:cNvGraphicFramePr>
          <p:nvPr/>
        </p:nvGraphicFramePr>
        <p:xfrm>
          <a:off x="320843" y="4206460"/>
          <a:ext cx="1156861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725">
                  <a:extLst>
                    <a:ext uri="{9D8B030D-6E8A-4147-A177-3AD203B41FA5}">
                      <a16:colId xmlns:a16="http://schemas.microsoft.com/office/drawing/2014/main" val="431906761"/>
                    </a:ext>
                  </a:extLst>
                </a:gridCol>
                <a:gridCol w="4528457">
                  <a:extLst>
                    <a:ext uri="{9D8B030D-6E8A-4147-A177-3AD203B41FA5}">
                      <a16:colId xmlns:a16="http://schemas.microsoft.com/office/drawing/2014/main" val="1880692109"/>
                    </a:ext>
                  </a:extLst>
                </a:gridCol>
                <a:gridCol w="4913428">
                  <a:extLst>
                    <a:ext uri="{9D8B030D-6E8A-4147-A177-3AD203B41FA5}">
                      <a16:colId xmlns:a16="http://schemas.microsoft.com/office/drawing/2014/main" val="4210561049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Symbolic backprop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Neural backprop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93157069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2100" b="0" i="0"/>
                        <a:t>Search space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100" b="0" i="0" dirty="0"/>
                        <a:t>programs 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in a domain-specific grammar.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100" b="0" i="0" dirty="0"/>
                        <a:t>weights 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over a deep NN, transformer model.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549234739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2100" b="0" i="0"/>
                        <a:t>Search strategy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 i="0" dirty="0"/>
                        <a:t>single symbolic-backprop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for exact spec match 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(on a given task at </a:t>
                      </a:r>
                      <a:r>
                        <a:rPr lang="en-US" sz="2100" b="1" i="0" dirty="0"/>
                        <a:t>inference time</a:t>
                      </a:r>
                      <a:r>
                        <a:rPr lang="en-US" sz="2100" b="0" i="0" dirty="0"/>
                        <a:t>)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100" b="0" i="0" dirty="0"/>
                        <a:t>multiple numeric-backprop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for best-effort loss minimization </a:t>
                      </a:r>
                      <a:br>
                        <a:rPr lang="en-US" sz="2100" b="0" i="0" dirty="0"/>
                      </a:br>
                      <a:r>
                        <a:rPr lang="en-US" sz="2100" b="0" i="0" dirty="0"/>
                        <a:t>(across all tasks at </a:t>
                      </a:r>
                      <a:r>
                        <a:rPr lang="en-US" sz="2100" b="1" i="0" dirty="0"/>
                        <a:t>learn time</a:t>
                      </a:r>
                      <a:r>
                        <a:rPr lang="en-US" sz="2100" b="0" i="0" dirty="0"/>
                        <a:t>)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3735227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04D7C7-D5B6-EB15-EFD0-53C020F475D7}"/>
              </a:ext>
            </a:extLst>
          </p:cNvPr>
          <p:cNvCxnSpPr>
            <a:cxnSpLocks/>
          </p:cNvCxnSpPr>
          <p:nvPr/>
        </p:nvCxnSpPr>
        <p:spPr>
          <a:xfrm>
            <a:off x="4131243" y="1596018"/>
            <a:ext cx="585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714F25-7CB9-188A-B555-C75AB66F3D75}"/>
              </a:ext>
            </a:extLst>
          </p:cNvPr>
          <p:cNvCxnSpPr>
            <a:cxnSpLocks/>
          </p:cNvCxnSpPr>
          <p:nvPr/>
        </p:nvCxnSpPr>
        <p:spPr>
          <a:xfrm>
            <a:off x="1643571" y="1598138"/>
            <a:ext cx="585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2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06898C5-3191-41DE-9578-1B269CFB13E5}"/>
              </a:ext>
            </a:extLst>
          </p:cNvPr>
          <p:cNvSpPr txBox="1"/>
          <p:nvPr/>
        </p:nvSpPr>
        <p:spPr>
          <a:xfrm>
            <a:off x="0" y="6471219"/>
            <a:ext cx="59333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[APLAS 2017: </a:t>
            </a:r>
            <a:r>
              <a:rPr lang="en-US" sz="1867" i="1" dirty="0">
                <a:cs typeface="Segoe UI" panose="020B0502040204020203" pitchFamily="34" charset="0"/>
              </a:rPr>
              <a:t>Programming by Examples: PL meets ML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974D7-5F09-43D8-B5F6-0CEBE436CEF7}"/>
              </a:ext>
            </a:extLst>
          </p:cNvPr>
          <p:cNvSpPr txBox="1"/>
          <p:nvPr/>
        </p:nvSpPr>
        <p:spPr>
          <a:xfrm>
            <a:off x="156308" y="1779823"/>
            <a:ext cx="10651392" cy="1231106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Restrict search to an underlying domain-specific language (DSL)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Top-down goal-directed search</a:t>
            </a:r>
            <a:r>
              <a:rPr lang="en-US" sz="2133" dirty="0">
                <a:cs typeface="Segoe UI"/>
              </a:rPr>
              <a:t>: Symbolic backprop of examples over grammar </a:t>
            </a:r>
            <a:endParaRPr lang="en-US" sz="2133" dirty="0">
              <a:cs typeface="Segoe UI" panose="020B0502040204020203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Guide using Machine Learning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63D869-A6E4-4CCF-B86D-A0C90CE4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25"/>
            <a:ext cx="12192000" cy="968548"/>
          </a:xfrm>
        </p:spPr>
        <p:txBody>
          <a:bodyPr>
            <a:normAutofit/>
          </a:bodyPr>
          <a:lstStyle/>
          <a:p>
            <a:r>
              <a:rPr lang="en-US" sz="4267" b="1" dirty="0"/>
              <a:t>Programming by Examples (PBE)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43C7D-DB69-F36B-3DAF-AC6D05B616B6}"/>
              </a:ext>
            </a:extLst>
          </p:cNvPr>
          <p:cNvSpPr txBox="1"/>
          <p:nvPr/>
        </p:nvSpPr>
        <p:spPr>
          <a:xfrm>
            <a:off x="85970" y="1200237"/>
            <a:ext cx="2188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25368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Search Idea 2: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065E-DDDE-4772-9C45-0CF06C72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79" y="1324957"/>
            <a:ext cx="11697732" cy="4672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D7FCF"/>
                </a:solidFill>
                <a:cs typeface="Segoe UI" panose="020B0502040204020203" pitchFamily="34" charset="0"/>
              </a:rPr>
              <a:t>Things to predict during search</a:t>
            </a:r>
          </a:p>
          <a:p>
            <a:r>
              <a:rPr lang="en-US" sz="2933" dirty="0">
                <a:cs typeface="Segoe UI" panose="020B0502040204020203" pitchFamily="34" charset="0"/>
              </a:rPr>
              <a:t>Which grammar production to try first?</a:t>
            </a:r>
          </a:p>
          <a:p>
            <a:r>
              <a:rPr lang="en-US" sz="2933" dirty="0">
                <a:cs typeface="Segoe UI" panose="020B0502040204020203" pitchFamily="34" charset="0"/>
              </a:rPr>
              <a:t>Which sub-goal resulting from inverse semantics to try first?</a:t>
            </a:r>
          </a:p>
          <a:p>
            <a:pPr marL="0" indent="0">
              <a:buNone/>
            </a:pPr>
            <a:endParaRPr lang="en-US" sz="3200" dirty="0"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2D7FCF"/>
                </a:solidFill>
                <a:cs typeface="Segoe UI" panose="020B0502040204020203" pitchFamily="34" charset="0"/>
              </a:rPr>
              <a:t>Prediction based on supervised training </a:t>
            </a:r>
          </a:p>
          <a:p>
            <a:r>
              <a:rPr lang="en-US" sz="2933" dirty="0">
                <a:cs typeface="Segoe UI" panose="020B0502040204020203" pitchFamily="34" charset="0"/>
              </a:rPr>
              <a:t>standard LSTM architecture</a:t>
            </a:r>
          </a:p>
          <a:p>
            <a:r>
              <a:rPr lang="en-US" sz="2933" dirty="0">
                <a:cs typeface="Segoe UI" panose="020B0502040204020203" pitchFamily="34" charset="0"/>
              </a:rPr>
              <a:t>Training: 100s of tasks, 1 task yields 1000s of sub-problems.</a:t>
            </a:r>
          </a:p>
          <a:p>
            <a:r>
              <a:rPr lang="en-US" sz="2933" dirty="0">
                <a:cs typeface="Segoe UI" panose="020B0502040204020203" pitchFamily="34" charset="0"/>
              </a:rPr>
              <a:t>Results: Up to 20x speedup with average speedup of 1.67</a:t>
            </a:r>
          </a:p>
          <a:p>
            <a:pPr marL="0" indent="0">
              <a:buNone/>
            </a:pPr>
            <a:endParaRPr lang="en-US" sz="3200" dirty="0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772" y="47779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E739-374F-406C-84F2-EB6023793541}"/>
              </a:ext>
            </a:extLst>
          </p:cNvPr>
          <p:cNvSpPr txBox="1"/>
          <p:nvPr/>
        </p:nvSpPr>
        <p:spPr>
          <a:xfrm>
            <a:off x="0" y="6478344"/>
            <a:ext cx="989197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kern="0" dirty="0">
                <a:ea typeface="Calibri" panose="020F0502020204030204" pitchFamily="34" charset="0"/>
                <a:cs typeface="Consolas" panose="020B0609020204030204" pitchFamily="49" charset="0"/>
              </a:rPr>
              <a:t>[ICLR 2018: </a:t>
            </a:r>
            <a:r>
              <a:rPr lang="en-US" sz="1867" i="1" kern="0" dirty="0">
                <a:ea typeface="Calibri" panose="020F0502020204030204" pitchFamily="34" charset="0"/>
                <a:cs typeface="Consolas" panose="020B0609020204030204" pitchFamily="49" charset="0"/>
              </a:rPr>
              <a:t>Neural-guided Deductive Search for Real-Time Program Synthesis from Examples</a:t>
            </a:r>
            <a:r>
              <a:rPr lang="en-US" sz="1867" kern="0" dirty="0">
                <a:ea typeface="Calibri" panose="020F0502020204030204" pitchFamily="34" charset="0"/>
                <a:cs typeface="Consolas" panose="020B0609020204030204" pitchFamily="49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621653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D7AB2-121E-D3F9-2FD8-6FF5DDC9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FF829-4B13-7A29-620B-51C628F9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35</a:t>
            </a:fld>
            <a:r>
              <a:rPr lang="en-US"/>
              <a:t>/18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041B-AE08-B368-7F9E-EA3ECD6FB386}"/>
              </a:ext>
            </a:extLst>
          </p:cNvPr>
          <p:cNvSpPr txBox="1"/>
          <p:nvPr/>
        </p:nvSpPr>
        <p:spPr>
          <a:xfrm>
            <a:off x="0" y="6471219"/>
            <a:ext cx="59333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[APLAS 2017: </a:t>
            </a:r>
            <a:r>
              <a:rPr lang="en-US" sz="1867" i="1" dirty="0">
                <a:cs typeface="Segoe UI" panose="020B0502040204020203" pitchFamily="34" charset="0"/>
              </a:rPr>
              <a:t>Programming by Examples: PL meets ML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64C778F-898A-0CFA-FF8E-203DFCB487F5}"/>
              </a:ext>
            </a:extLst>
          </p:cNvPr>
          <p:cNvSpPr txBox="1"/>
          <p:nvPr/>
        </p:nvSpPr>
        <p:spPr>
          <a:xfrm>
            <a:off x="156308" y="1779823"/>
            <a:ext cx="10651392" cy="1231106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Restrict search to an underlying domain-specific language (DSL)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Top-down goal-directed search</a:t>
            </a:r>
            <a:r>
              <a:rPr lang="en-US" sz="2133" dirty="0">
                <a:cs typeface="Segoe UI"/>
              </a:rPr>
              <a:t>: Symbolic backprop of examples over grammar </a:t>
            </a:r>
            <a:endParaRPr lang="en-US" sz="2133" dirty="0">
              <a:cs typeface="Segoe UI" panose="020B0502040204020203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Guide using Machine Learning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69ECDC-F129-52E7-2E03-80B42CC6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25"/>
            <a:ext cx="12192000" cy="968548"/>
          </a:xfrm>
        </p:spPr>
        <p:txBody>
          <a:bodyPr>
            <a:normAutofit/>
          </a:bodyPr>
          <a:lstStyle/>
          <a:p>
            <a:r>
              <a:rPr lang="en-US" sz="4267" b="1" dirty="0"/>
              <a:t>Programming by Examples (PBE) Architecture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7198-D93F-4A19-06C8-B7234305AAB5}"/>
              </a:ext>
            </a:extLst>
          </p:cNvPr>
          <p:cNvSpPr txBox="1"/>
          <p:nvPr/>
        </p:nvSpPr>
        <p:spPr>
          <a:xfrm>
            <a:off x="156309" y="4444938"/>
            <a:ext cx="9925537" cy="861774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Program Features</a:t>
            </a:r>
            <a:endParaRPr lang="en-US" sz="2133" dirty="0">
              <a:cs typeface="Segoe UI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Output Features</a:t>
            </a:r>
            <a:endParaRPr lang="en-US" sz="2133" dirty="0"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D9831-7520-3B0A-1231-71F276489910}"/>
              </a:ext>
            </a:extLst>
          </p:cNvPr>
          <p:cNvSpPr txBox="1"/>
          <p:nvPr/>
        </p:nvSpPr>
        <p:spPr>
          <a:xfrm>
            <a:off x="85970" y="1200237"/>
            <a:ext cx="2188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6B68F-2506-7738-5AF3-4C542B9FCF79}"/>
              </a:ext>
            </a:extLst>
          </p:cNvPr>
          <p:cNvSpPr txBox="1"/>
          <p:nvPr/>
        </p:nvSpPr>
        <p:spPr>
          <a:xfrm>
            <a:off x="85969" y="3820023"/>
            <a:ext cx="2188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Ranking</a:t>
            </a:r>
          </a:p>
        </p:txBody>
      </p:sp>
    </p:spTree>
    <p:extLst>
      <p:ext uri="{BB962C8B-B14F-4D97-AF65-F5344CB8AC3E}">
        <p14:creationId xmlns:p14="http://schemas.microsoft.com/office/powerpoint/2010/main" val="2841787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85"/>
            <a:ext cx="12192000" cy="118573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Basic Ranking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065E-DDDE-4772-9C45-0CF06C72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3429000"/>
            <a:ext cx="11368217" cy="36721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P1:  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word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P2:  if (input == </a:t>
            </a:r>
            <a:r>
              <a:rPr lang="en-US" sz="3200" dirty="0">
                <a:solidFill>
                  <a:srgbClr val="CC00CC"/>
                </a:solidFill>
              </a:rPr>
              <a:t>“Jeff Foster ”</a:t>
            </a:r>
            <a:r>
              <a:rPr lang="en-US" sz="3200" dirty="0"/>
              <a:t>) then </a:t>
            </a:r>
            <a:r>
              <a:rPr lang="en-US" sz="3200" dirty="0">
                <a:solidFill>
                  <a:srgbClr val="CC00CC"/>
                </a:solidFill>
              </a:rPr>
              <a:t>“Jeff ” </a:t>
            </a:r>
            <a:r>
              <a:rPr lang="en-US" sz="3200" dirty="0"/>
              <a:t>else </a:t>
            </a:r>
            <a:r>
              <a:rPr lang="en-US" sz="3200" dirty="0">
                <a:solidFill>
                  <a:srgbClr val="CC00CC"/>
                </a:solidFill>
              </a:rPr>
              <a:t>“Mark”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P3:  </a:t>
            </a:r>
            <a:r>
              <a:rPr lang="en-US" sz="3200" dirty="0">
                <a:solidFill>
                  <a:srgbClr val="CC00CC"/>
                </a:solidFill>
              </a:rPr>
              <a:t>“Jeff ”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Prefer programs with simpler Kolmogorov complexity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Fewer constants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Smaller constants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772" y="47779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BA7ECD-36F8-47C0-AF57-3F7E5537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63452"/>
              </p:ext>
            </p:extLst>
          </p:nvPr>
        </p:nvGraphicFramePr>
        <p:xfrm>
          <a:off x="3691923" y="1396212"/>
          <a:ext cx="408047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Input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Output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Jeff</a:t>
                      </a:r>
                      <a:r>
                        <a:rPr lang="en-US" sz="3200" baseline="0" dirty="0">
                          <a:latin typeface="+mn-lt"/>
                        </a:rPr>
                        <a:t> Foster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Jeff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Mark Aiken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Mark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8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Ranking Idea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065E-DDDE-4772-9C45-0CF06C72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44" y="3144156"/>
            <a:ext cx="11229156" cy="288108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P1:  Lower(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char) + “</a:t>
            </a:r>
            <a:r>
              <a:rPr lang="en-US" sz="3200" dirty="0">
                <a:solidFill>
                  <a:srgbClr val="CC00CC"/>
                </a:solidFill>
              </a:rPr>
              <a:t>.</a:t>
            </a:r>
            <a:r>
              <a:rPr lang="en-US" sz="3200" dirty="0"/>
              <a:t>” + Lower(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char after 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space) + “</a:t>
            </a:r>
            <a:r>
              <a:rPr lang="en-US" sz="3200" dirty="0">
                <a:solidFill>
                  <a:srgbClr val="CC00CC"/>
                </a:solidFill>
              </a:rPr>
              <a:t>.</a:t>
            </a:r>
            <a:r>
              <a:rPr lang="en-US" sz="3200" dirty="0"/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P2:  Lower(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char) + “</a:t>
            </a:r>
            <a:r>
              <a:rPr lang="en-US" sz="3200" dirty="0">
                <a:solidFill>
                  <a:srgbClr val="CC00CC"/>
                </a:solidFill>
              </a:rPr>
              <a:t>.</a:t>
            </a:r>
            <a:r>
              <a:rPr lang="en-US" sz="3200" dirty="0"/>
              <a:t>” + </a:t>
            </a:r>
            <a:r>
              <a:rPr lang="en-US" sz="3200" dirty="0">
                <a:solidFill>
                  <a:srgbClr val="CC00CC"/>
                </a:solidFill>
              </a:rPr>
              <a:t>3</a:t>
            </a:r>
            <a:r>
              <a:rPr lang="en-US" sz="3200" baseline="30000" dirty="0">
                <a:solidFill>
                  <a:srgbClr val="CC00CC"/>
                </a:solidFill>
              </a:rPr>
              <a:t>rd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dirty="0"/>
              <a:t>char + “</a:t>
            </a:r>
            <a:r>
              <a:rPr lang="en-US" sz="3200" dirty="0">
                <a:solidFill>
                  <a:srgbClr val="CC00CC"/>
                </a:solidFill>
              </a:rPr>
              <a:t>.</a:t>
            </a:r>
            <a:r>
              <a:rPr lang="en-US" sz="3200" dirty="0"/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P3:  Lower(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char) + “</a:t>
            </a:r>
            <a:r>
              <a:rPr lang="en-US" sz="3200" dirty="0">
                <a:solidFill>
                  <a:srgbClr val="CC00CC"/>
                </a:solidFill>
              </a:rPr>
              <a:t>.f.</a:t>
            </a:r>
            <a:r>
              <a:rPr lang="en-US" sz="3200" dirty="0"/>
              <a:t>”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How to select between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C00000"/>
                </a:solidFill>
              </a:rPr>
              <a:t>Fewer Larger constants vs. More Smaller constants?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667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  </a:t>
            </a:r>
            <a:r>
              <a:rPr lang="en-US" sz="3200" u="sng" dirty="0"/>
              <a:t>Idea 1:</a:t>
            </a:r>
            <a:r>
              <a:rPr lang="en-US" sz="3200" dirty="0"/>
              <a:t> Learn weights for different program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E739-374F-406C-84F2-EB6023793541}"/>
              </a:ext>
            </a:extLst>
          </p:cNvPr>
          <p:cNvSpPr txBox="1"/>
          <p:nvPr/>
        </p:nvSpPr>
        <p:spPr>
          <a:xfrm>
            <a:off x="81335" y="6402154"/>
            <a:ext cx="1219199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+mj-lt"/>
              </a:rPr>
              <a:t>[</a:t>
            </a:r>
            <a:r>
              <a:rPr lang="en-US" sz="1867" dirty="0" err="1">
                <a:cs typeface="Segoe UI"/>
              </a:rPr>
              <a:t>AIStats</a:t>
            </a:r>
            <a:r>
              <a:rPr lang="en-US" sz="1867" dirty="0">
                <a:cs typeface="Segoe UI"/>
              </a:rPr>
              <a:t> 2019: </a:t>
            </a:r>
            <a:r>
              <a:rPr lang="en-US" sz="1867" i="1" dirty="0"/>
              <a:t>Learning natural programs from a few examples in real time</a:t>
            </a:r>
            <a:r>
              <a:rPr lang="en-US" sz="1867" dirty="0">
                <a:cs typeface="Segoe UI"/>
              </a:rPr>
              <a:t>]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BA7ECD-36F8-47C0-AF57-3F7E5537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71846"/>
              </p:ext>
            </p:extLst>
          </p:nvPr>
        </p:nvGraphicFramePr>
        <p:xfrm>
          <a:off x="4055761" y="1126901"/>
          <a:ext cx="408047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Input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Output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Jeff</a:t>
                      </a:r>
                      <a:r>
                        <a:rPr lang="en-US" sz="3200" baseline="0" dirty="0">
                          <a:latin typeface="+mn-lt"/>
                        </a:rPr>
                        <a:t> Foster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+mn-lt"/>
                        </a:rPr>
                        <a:t>j.f</a:t>
                      </a:r>
                      <a:r>
                        <a:rPr lang="en-US" sz="3200" dirty="0">
                          <a:latin typeface="+mn-lt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Mark Aiken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+mn-lt"/>
                        </a:rPr>
                        <a:t>m.a.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Ranking Idea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065E-DDDE-4772-9C45-0CF06C72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85" y="3973484"/>
            <a:ext cx="11760829" cy="20627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P1:  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number from the right</a:t>
            </a:r>
            <a:endParaRPr lang="en-US" sz="3200" dirty="0">
              <a:solidFill>
                <a:srgbClr val="CC00C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P2:  </a:t>
            </a:r>
            <a:r>
              <a:rPr lang="en-US" sz="3200" dirty="0">
                <a:solidFill>
                  <a:srgbClr val="CC00CC"/>
                </a:solidFill>
              </a:rPr>
              <a:t>1</a:t>
            </a:r>
            <a:r>
              <a:rPr lang="en-US" sz="3200" baseline="30000" dirty="0">
                <a:solidFill>
                  <a:srgbClr val="CC00CC"/>
                </a:solidFill>
              </a:rPr>
              <a:t>st</a:t>
            </a:r>
            <a:r>
              <a:rPr lang="en-US" sz="3200" dirty="0"/>
              <a:t> number from the left</a:t>
            </a:r>
            <a:endParaRPr lang="en-US" sz="3200" dirty="0">
              <a:solidFill>
                <a:srgbClr val="CC00C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  <a:cs typeface="Segoe UI" panose="020B0502040204020203" pitchFamily="34" charset="0"/>
              </a:rPr>
              <a:t>How to select between same number of same-sized constants?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772" y="47779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BA7ECD-36F8-47C0-AF57-3F7E5537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19014"/>
              </p:ext>
            </p:extLst>
          </p:nvPr>
        </p:nvGraphicFramePr>
        <p:xfrm>
          <a:off x="2040108" y="1503162"/>
          <a:ext cx="7607029" cy="192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9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712">
                  <a:extLst>
                    <a:ext uri="{9D8B030D-6E8A-4147-A177-3AD203B41FA5}">
                      <a16:colId xmlns:a16="http://schemas.microsoft.com/office/drawing/2014/main" val="70370678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Input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Output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Missing</a:t>
                      </a:r>
                      <a:r>
                        <a:rPr lang="en-US" sz="3200" baseline="0" dirty="0">
                          <a:latin typeface="+mn-lt"/>
                        </a:rPr>
                        <a:t> page numbers, 1993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n-lt"/>
                        </a:rPr>
                        <a:t>1993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64-67, 1995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n-lt"/>
                        </a:rPr>
                        <a:t>1995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3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A0E-AA5C-4801-AC1E-99BCC3A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67"/>
            <a:ext cx="12181014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Ranking Idea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065E-DDDE-4772-9C45-0CF06C72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93" y="3385991"/>
            <a:ext cx="11983307" cy="298711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dirty="0"/>
              <a:t>P1:  Prefix of input </a:t>
            </a:r>
            <a:r>
              <a:rPr lang="en-US" sz="3000" dirty="0" err="1"/>
              <a:t>upto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CC00CC"/>
                </a:solidFill>
              </a:rPr>
              <a:t>1</a:t>
            </a:r>
            <a:r>
              <a:rPr lang="en-US" sz="3000" baseline="30000" dirty="0">
                <a:solidFill>
                  <a:srgbClr val="CC00CC"/>
                </a:solidFill>
              </a:rPr>
              <a:t>st</a:t>
            </a:r>
            <a:r>
              <a:rPr lang="en-US" sz="3000" dirty="0">
                <a:solidFill>
                  <a:srgbClr val="CC00CC"/>
                </a:solidFill>
              </a:rPr>
              <a:t> </a:t>
            </a:r>
            <a:r>
              <a:rPr lang="en-US" sz="3000" dirty="0"/>
              <a:t>number + </a:t>
            </a:r>
            <a:r>
              <a:rPr lang="en-US" sz="3000" dirty="0">
                <a:solidFill>
                  <a:srgbClr val="CC00CC"/>
                </a:solidFill>
              </a:rPr>
              <a:t>“]”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/>
              <a:t>P2:  Input + </a:t>
            </a:r>
            <a:r>
              <a:rPr lang="en-US" sz="3000" dirty="0">
                <a:solidFill>
                  <a:srgbClr val="CC00CC"/>
                </a:solidFill>
              </a:rPr>
              <a:t>“]”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rgbClr val="C00000"/>
                </a:solidFill>
              </a:rPr>
              <a:t>What if the correct program has larger Kolmogorov complexity?</a:t>
            </a:r>
          </a:p>
          <a:p>
            <a:pPr marL="0" indent="0">
              <a:buNone/>
            </a:pPr>
            <a:r>
              <a:rPr lang="en-US" sz="3000" u="sng" dirty="0">
                <a:cs typeface="Segoe UI" panose="020B0502040204020203" pitchFamily="34" charset="0"/>
              </a:rPr>
              <a:t>Idea 2:</a:t>
            </a:r>
            <a:r>
              <a:rPr lang="en-US" sz="3000" dirty="0">
                <a:cs typeface="Segoe UI" panose="020B0502040204020203" pitchFamily="34" charset="0"/>
              </a:rPr>
              <a:t> Examine features of outputs of a program on extra inputs:</a:t>
            </a:r>
          </a:p>
          <a:p>
            <a:r>
              <a:rPr lang="en-US" sz="3000" dirty="0" err="1">
                <a:cs typeface="Segoe UI" panose="020B0502040204020203" pitchFamily="34" charset="0"/>
              </a:rPr>
              <a:t>IsYear</a:t>
            </a:r>
            <a:r>
              <a:rPr lang="en-US" sz="3000" dirty="0">
                <a:cs typeface="Segoe UI" panose="020B0502040204020203" pitchFamily="34" charset="0"/>
              </a:rPr>
              <a:t>, Numeric Deviation, Number of characters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9D07-6B87-4F89-8E60-996D54D2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788" y="48795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E739-374F-406C-84F2-EB6023793541}"/>
              </a:ext>
            </a:extLst>
          </p:cNvPr>
          <p:cNvSpPr txBox="1"/>
          <p:nvPr/>
        </p:nvSpPr>
        <p:spPr>
          <a:xfrm>
            <a:off x="41171" y="6443377"/>
            <a:ext cx="891473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+mj-lt"/>
              </a:rPr>
              <a:t>[IJCAI 2017: </a:t>
            </a:r>
            <a:r>
              <a:rPr lang="en-US" sz="1867" i="1" dirty="0">
                <a:latin typeface="+mj-lt"/>
              </a:rPr>
              <a:t>Learning to Learn Programs from Examples: Going Beyond Program Structure</a:t>
            </a:r>
            <a:r>
              <a:rPr lang="en-US" sz="1867" dirty="0">
                <a:latin typeface="+mj-lt"/>
              </a:rPr>
              <a:t>]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BA7ECD-36F8-47C0-AF57-3F7E5537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942268"/>
              </p:ext>
            </p:extLst>
          </p:nvPr>
        </p:nvGraphicFramePr>
        <p:xfrm>
          <a:off x="2557920" y="1170588"/>
          <a:ext cx="4763075" cy="192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975">
                  <a:extLst>
                    <a:ext uri="{9D8B030D-6E8A-4147-A177-3AD203B41FA5}">
                      <a16:colId xmlns:a16="http://schemas.microsoft.com/office/drawing/2014/main" val="70370678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Input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Output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[CPT-123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n-lt"/>
                        </a:rPr>
                        <a:t>[CPT-123]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[CPT-456]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n-lt"/>
                        </a:rPr>
                        <a:t>[CPT-456]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BA7ECD-36F8-47C0-AF57-3F7E5537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936358"/>
              </p:ext>
            </p:extLst>
          </p:nvPr>
        </p:nvGraphicFramePr>
        <p:xfrm>
          <a:off x="7320995" y="1170588"/>
          <a:ext cx="2686975" cy="192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Output of P2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[CPT-123]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1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[CPT-456]]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94C1-F6A7-2A62-7913-B063F94C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E7AF27F-4D59-D041-F9AF-AE66DDB03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19" y="0"/>
            <a:ext cx="1219200" cy="1233133"/>
          </a:xfrm>
          <a:prstGeom prst="rect">
            <a:avLst/>
          </a:prstGeom>
        </p:spPr>
      </p:pic>
      <p:pic>
        <p:nvPicPr>
          <p:cNvPr id="9" name="Picture 8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9AE9F05-56F6-2DA6-62B3-82533455A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" r="-316"/>
          <a:stretch/>
        </p:blipFill>
        <p:spPr>
          <a:xfrm>
            <a:off x="3223970" y="-65509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F39AC6-BA1D-D8A3-C04B-B981A18D9DE4}"/>
              </a:ext>
            </a:extLst>
          </p:cNvPr>
          <p:cNvSpPr txBox="1"/>
          <p:nvPr/>
        </p:nvSpPr>
        <p:spPr>
          <a:xfrm>
            <a:off x="242465" y="1915885"/>
            <a:ext cx="2865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From Program Synthesis to Program Verification?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B2345-7DAA-0065-E8B6-D5F5A3D042B7}"/>
              </a:ext>
            </a:extLst>
          </p:cNvPr>
          <p:cNvSpPr txBox="1"/>
          <p:nvPr/>
        </p:nvSpPr>
        <p:spPr>
          <a:xfrm>
            <a:off x="242465" y="4143635"/>
            <a:ext cx="3354259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Reliability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Discovery of new algorithms!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386C9D-1DAF-448D-7FEA-854633804254}"/>
              </a:ext>
            </a:extLst>
          </p:cNvPr>
          <p:cNvSpPr/>
          <p:nvPr/>
        </p:nvSpPr>
        <p:spPr>
          <a:xfrm>
            <a:off x="11196190" y="141051"/>
            <a:ext cx="306767" cy="389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40</a:t>
            </a:fld>
            <a:r>
              <a:rPr lang="en-US"/>
              <a:t>/18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540A6-213B-48A6-8A39-48B4915B1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64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41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73C46-EA0F-4407-A0C2-420286B8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2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154DB-64AC-45F8-9232-73426EBF4D9A}"/>
              </a:ext>
            </a:extLst>
          </p:cNvPr>
          <p:cNvGrpSpPr/>
          <p:nvPr/>
        </p:nvGrpSpPr>
        <p:grpSpPr>
          <a:xfrm>
            <a:off x="0" y="-69322"/>
            <a:ext cx="4781661" cy="6996644"/>
            <a:chOff x="2340262" y="-46457"/>
            <a:chExt cx="3586246" cy="52474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EF8A39-D195-4E50-A82E-D034BFED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0262" y="3003776"/>
              <a:ext cx="3586246" cy="21972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28C581-DFC1-4A95-92BE-84A617D0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0262" y="-46457"/>
              <a:ext cx="3586246" cy="4324415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B3102608-DED6-4F55-90E0-D645CBCD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662" y="78506"/>
            <a:ext cx="3603012" cy="26107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Flash Fill Fail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8E5DC-8C1C-4308-875A-DFCFAEA4C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723" y="3581981"/>
            <a:ext cx="4753237" cy="28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" y="0"/>
            <a:ext cx="11960173" cy="840544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Flash Fill++: Richer Transformations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43</a:t>
            </a:fld>
            <a:r>
              <a:rPr lang="en-US"/>
              <a:t>/18</a:t>
            </a: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41810"/>
              </p:ext>
            </p:extLst>
          </p:nvPr>
        </p:nvGraphicFramePr>
        <p:xfrm>
          <a:off x="223814" y="1455070"/>
          <a:ext cx="11744372" cy="1775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191">
                  <a:extLst>
                    <a:ext uri="{9D8B030D-6E8A-4147-A177-3AD203B41FA5}">
                      <a16:colId xmlns:a16="http://schemas.microsoft.com/office/drawing/2014/main" val="1288786668"/>
                    </a:ext>
                  </a:extLst>
                </a:gridCol>
                <a:gridCol w="4118181">
                  <a:extLst>
                    <a:ext uri="{9D8B030D-6E8A-4147-A177-3AD203B41FA5}">
                      <a16:colId xmlns:a16="http://schemas.microsoft.com/office/drawing/2014/main" val="122643139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>
                          <a:latin typeface="+mn-lt"/>
                          <a:cs typeface="Segoe UI" panose="020B0502040204020203" pitchFamily="34" charset="0"/>
                        </a:rPr>
                        <a:t>Input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+mn-lt"/>
                          <a:cs typeface="Segoe UI" panose="020B0502040204020203" pitchFamily="34" charset="0"/>
                        </a:rPr>
                        <a:t>Output (3-hr day bucket</a:t>
                      </a:r>
                      <a:r>
                        <a:rPr lang="en-US" sz="2400" baseline="0">
                          <a:latin typeface="+mn-lt"/>
                          <a:cs typeface="Segoe UI" panose="020B0502040204020203" pitchFamily="34" charset="0"/>
                        </a:rPr>
                        <a:t>)</a:t>
                      </a:r>
                      <a:endParaRPr lang="en-US" sz="240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376048575"/>
                  </a:ext>
                </a:extLst>
              </a:tr>
              <a:tr h="498995">
                <a:tc>
                  <a:txBody>
                    <a:bodyPr/>
                    <a:lstStyle/>
                    <a:p>
                      <a:r>
                        <a:rPr lang="en-US" sz="2700" b="1" i="0" kern="1200" dirty="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CEDAR AVE &amp; COTTAGE AVE; HORSHAM; </a:t>
                      </a:r>
                      <a:r>
                        <a:rPr lang="en-US" sz="2700" b="1" i="0" kern="1200" dirty="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2015-12-11</a:t>
                      </a:r>
                      <a:r>
                        <a:rPr lang="en-US" sz="2700" b="1" i="0" kern="1200" dirty="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@ </a:t>
                      </a:r>
                      <a:r>
                        <a:rPr lang="en-US" sz="2700" b="1" i="0" kern="1200" dirty="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13:34:52</a:t>
                      </a:r>
                      <a:r>
                        <a:rPr lang="en-US" sz="2700" b="1" i="0" kern="1200" dirty="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;</a:t>
                      </a:r>
                      <a:endParaRPr lang="en-US" sz="2700" b="1" dirty="0"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700" b="1" i="0" kern="120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Fri</a:t>
                      </a:r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700" b="1" i="0" kern="120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12PM - 3PM</a:t>
                      </a:r>
                      <a:endParaRPr lang="en-US" sz="2700" b="1">
                        <a:solidFill>
                          <a:srgbClr val="00B050"/>
                        </a:solidFill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22406399"/>
                  </a:ext>
                </a:extLst>
              </a:tr>
              <a:tr h="498995">
                <a:tc>
                  <a:txBody>
                    <a:bodyPr/>
                    <a:lstStyle/>
                    <a:p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RT202 PKWY; MONTGOMERY; </a:t>
                      </a:r>
                      <a:r>
                        <a:rPr lang="en-US" sz="2700" b="1" i="0" kern="120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2016-01-13</a:t>
                      </a:r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@ </a:t>
                      </a:r>
                      <a:r>
                        <a:rPr lang="en-US" sz="2700" b="1" i="0" kern="120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09:05:41</a:t>
                      </a:r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-Station:STA18;</a:t>
                      </a:r>
                      <a:endParaRPr lang="en-US" sz="2700" b="1"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700" b="1" i="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Wed</a:t>
                      </a:r>
                      <a:r>
                        <a:rPr lang="en-US" sz="2700" b="1" i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 </a:t>
                      </a:r>
                      <a:r>
                        <a:rPr lang="en-US" sz="2700" b="1" i="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</a:rPr>
                        <a:t>9AM - 12PM</a:t>
                      </a:r>
                      <a:endParaRPr lang="en-US" sz="2700" b="1">
                        <a:solidFill>
                          <a:srgbClr val="00B050"/>
                        </a:solidFill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3334843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; UPPER GWYNEDD; </a:t>
                      </a:r>
                      <a:r>
                        <a:rPr lang="en-US" sz="2700" b="1" i="0" kern="120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2015-12-11</a:t>
                      </a:r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@ </a:t>
                      </a:r>
                      <a:r>
                        <a:rPr lang="en-US" sz="2700" b="1" i="0" kern="120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21:11:18</a:t>
                      </a:r>
                      <a:r>
                        <a:rPr lang="en-US" sz="2700" b="1" i="0" kern="120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;</a:t>
                      </a:r>
                      <a:endParaRPr lang="en-US" sz="2700" b="1"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700" b="1" i="0" kern="1200" dirty="0">
                          <a:solidFill>
                            <a:srgbClr val="C0000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Fri</a:t>
                      </a:r>
                      <a:r>
                        <a:rPr lang="en-US" sz="2700" b="1" i="0" kern="1200" dirty="0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700" b="1" i="0" kern="1200" dirty="0">
                          <a:solidFill>
                            <a:srgbClr val="00B050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9PM - 12AM</a:t>
                      </a:r>
                      <a:endParaRPr lang="en-US" sz="2700" b="1" dirty="0">
                        <a:solidFill>
                          <a:srgbClr val="00B050"/>
                        </a:solidFill>
                        <a:latin typeface="Barlow Condensed Light" panose="00000406000000000000" pitchFamily="2" charset="0"/>
                        <a:cs typeface="Segoe UI" panose="020B0502040204020203" pitchFamily="34" charset="0"/>
                      </a:endParaRP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05844458"/>
                  </a:ext>
                </a:extLst>
              </a:tr>
            </a:tbl>
          </a:graphicData>
        </a:graphic>
      </p:graphicFrame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C0AA23B-55A9-7E05-1300-E6069EA179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319868" y="3322073"/>
            <a:ext cx="9192032" cy="3473984"/>
          </a:xfrm>
          <a:prstGeom prst="rect">
            <a:avLst/>
          </a:prstGeom>
          <a:solidFill>
            <a:srgbClr val="F4EAE0"/>
          </a:solidFill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414855-B75C-F8BF-D3DB-8EB802EE3830}"/>
              </a:ext>
            </a:extLst>
          </p:cNvPr>
          <p:cNvSpPr txBox="1">
            <a:spLocks/>
          </p:cNvSpPr>
          <p:nvPr/>
        </p:nvSpPr>
        <p:spPr>
          <a:xfrm>
            <a:off x="2629766" y="614526"/>
            <a:ext cx="7593639" cy="84054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&amp; Readable code generation</a:t>
            </a:r>
          </a:p>
        </p:txBody>
      </p:sp>
    </p:spTree>
    <p:extLst>
      <p:ext uri="{BB962C8B-B14F-4D97-AF65-F5344CB8AC3E}">
        <p14:creationId xmlns:p14="http://schemas.microsoft.com/office/powerpoint/2010/main" val="23150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C02FB5-8B63-88AC-3A30-D040AE6A1050}"/>
              </a:ext>
            </a:extLst>
          </p:cNvPr>
          <p:cNvSpPr txBox="1"/>
          <p:nvPr/>
        </p:nvSpPr>
        <p:spPr>
          <a:xfrm>
            <a:off x="0" y="75459"/>
            <a:ext cx="1219200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/>
              <a:t>Available in Excel online, Power Apps, Power Automate</a:t>
            </a:r>
            <a:r>
              <a:rPr lang="en-US" sz="3733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C2F9C-A7EB-6843-B541-F68A1C84A8C9}"/>
              </a:ext>
            </a:extLst>
          </p:cNvPr>
          <p:cNvSpPr txBox="1"/>
          <p:nvPr/>
        </p:nvSpPr>
        <p:spPr>
          <a:xfrm>
            <a:off x="2528873" y="5180751"/>
            <a:ext cx="7610209" cy="933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</a:t>
            </a:r>
            <a:r>
              <a:rPr lang="en-US" sz="2400" dirty="0">
                <a:solidFill>
                  <a:srgbClr val="00AE48"/>
                </a:solidFill>
              </a:rPr>
              <a:t>time spent tweaking the expressions, all gone!”</a:t>
            </a:r>
          </a:p>
          <a:p>
            <a:pPr algn="ctr"/>
            <a:endParaRPr lang="en-US" sz="667" dirty="0"/>
          </a:p>
          <a:p>
            <a:pPr algn="ctr"/>
            <a:r>
              <a:rPr lang="en-US" sz="2400" dirty="0"/>
              <a:t>“</a:t>
            </a:r>
            <a:r>
              <a:rPr lang="en-US" sz="2400" b="1" dirty="0">
                <a:solidFill>
                  <a:srgbClr val="00AE48"/>
                </a:solidFill>
              </a:rPr>
              <a:t>saved 16 hours of work, just 4 days after release</a:t>
            </a:r>
            <a:r>
              <a:rPr lang="en-US" sz="2400" dirty="0"/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3527B-55D9-824E-628C-1CC678DFAE98}"/>
              </a:ext>
            </a:extLst>
          </p:cNvPr>
          <p:cNvSpPr txBox="1"/>
          <p:nvPr/>
        </p:nvSpPr>
        <p:spPr>
          <a:xfrm>
            <a:off x="-74357" y="6507879"/>
            <a:ext cx="116412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[POPL </a:t>
            </a:r>
            <a:r>
              <a:rPr lang="en-US" sz="1600" dirty="0">
                <a:solidFill>
                  <a:schemeClr val="bg1"/>
                </a:solidFill>
              </a:rPr>
              <a:t>′</a:t>
            </a:r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23: Cambronero et al, </a:t>
            </a:r>
            <a:r>
              <a:rPr lang="en-US" sz="1600" i="1" dirty="0">
                <a:solidFill>
                  <a:schemeClr val="bg1"/>
                </a:solidFill>
                <a:cs typeface="Segoe UI" panose="020B0502040204020203" pitchFamily="34" charset="0"/>
              </a:rPr>
              <a:t>Flash Fill++: Scaling Programming by Examples by Cutting to the Chase</a:t>
            </a:r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]</a:t>
            </a:r>
          </a:p>
        </p:txBody>
      </p:sp>
      <p:pic>
        <p:nvPicPr>
          <p:cNvPr id="5" name="Picture 4" descr="A person wearing a green shirt&#10;&#10;Description automatically generated with medium confidence">
            <a:extLst>
              <a:ext uri="{FF2B5EF4-FFF2-40B4-BE49-F238E27FC236}">
                <a16:creationId xmlns:a16="http://schemas.microsoft.com/office/drawing/2014/main" id="{AE1BD0D1-DEE6-CBAD-340C-CD9AC83F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91" y="984760"/>
            <a:ext cx="4264135" cy="3941813"/>
          </a:xfrm>
          <a:prstGeom prst="rect">
            <a:avLst/>
          </a:prstGeom>
        </p:spPr>
      </p:pic>
      <p:pic>
        <p:nvPicPr>
          <p:cNvPr id="6" name="Picture 5" descr="A person holding his head&#10;&#10;Description automatically generated">
            <a:extLst>
              <a:ext uri="{FF2B5EF4-FFF2-40B4-BE49-F238E27FC236}">
                <a16:creationId xmlns:a16="http://schemas.microsoft.com/office/drawing/2014/main" id="{D079D26A-1B45-8259-FF47-D9DC03EC6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1" y="915966"/>
            <a:ext cx="4669901" cy="38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3720-5F5B-BE56-0BF8-007419A4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2228" cy="96441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Scaling PBE to bigger/complex DSLs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3D2DC-64BF-C2DD-617D-4B78850A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5" y="1308487"/>
            <a:ext cx="12192000" cy="3448957"/>
          </a:xfrm>
        </p:spPr>
        <p:txBody>
          <a:bodyPr vert="horz" lIns="91440" tIns="0" rIns="91440" bIns="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cs typeface="Segoe UI" panose="020B0502040204020203" pitchFamily="34" charset="0"/>
              </a:rPr>
              <a:t>Symbolic backprop fails when there are too many inverses!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33" dirty="0"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</a:p>
          <a:p>
            <a:pPr marL="0" indent="0">
              <a:buNone/>
            </a:pPr>
            <a:r>
              <a:rPr lang="en-US" sz="2933" dirty="0"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</a:p>
          <a:p>
            <a:endParaRPr lang="en-US" sz="2933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933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933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333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5606C-C02E-A521-2DE8-631D9A725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45</a:t>
            </a:fld>
            <a:r>
              <a:rPr lang="en-US"/>
              <a:t>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69432-5A5B-AEEC-A841-7182F6B106B0}"/>
              </a:ext>
            </a:extLst>
          </p:cNvPr>
          <p:cNvSpPr txBox="1"/>
          <p:nvPr/>
        </p:nvSpPr>
        <p:spPr>
          <a:xfrm>
            <a:off x="11908222" y="65794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39BDBE4-89BB-19B4-14E7-F7F644C34B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85" y="1899134"/>
                <a:ext cx="12067043" cy="2461828"/>
              </a:xfrm>
              <a:prstGeom prst="rect">
                <a:avLst/>
              </a:prstGeom>
              <a:solidFill>
                <a:srgbClr val="F4EAE0"/>
              </a:solidFill>
              <a:ln>
                <a:solidFill>
                  <a:srgbClr val="E7E7E7"/>
                </a:solidFill>
              </a:ln>
            </p:spPr>
            <p:txBody>
              <a:bodyPr vert="horz" wrap="square" lIns="121920" tIns="0" rIns="121920" bIns="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Spec: 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“Luc De Raedt, luc.deraedt@kuleuven.be” </a:t>
                </a:r>
                <a:r>
                  <a:rPr lang="en-US" sz="2667" dirty="0">
                    <a:solidFill>
                      <a:schemeClr val="tx1"/>
                    </a:solidFill>
                    <a:latin typeface="Assistant" panose="020B0604020202020204" pitchFamily="2" charset="-79"/>
                    <a:ea typeface="Roboto" panose="02000000000000000000" pitchFamily="2" charset="0"/>
                    <a:cs typeface="Assistant" panose="020B0604020202020204" pitchFamily="2" charset="-79"/>
                  </a:rPr>
                  <a:t>→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“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” (last name)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Grammar:</a:t>
                </a:r>
                <a:r>
                  <a:rPr lang="en-US" sz="32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𝑇𝑜𝐿𝑜𝑤𝑒𝑟</m:t>
                    </m:r>
                  </m:oMath>
                </a14:m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(s)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Backprop: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𝑇𝑜𝐿𝑜𝑤𝑒𝑟</m:t>
                    </m:r>
                  </m:oMath>
                </a14:m>
                <a:r>
                  <a:rPr lang="en-US" sz="2933" b="1" baseline="30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-1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 = { 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Raedt, 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…. }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With </a:t>
                </a:r>
                <a:r>
                  <a:rPr lang="en-US" sz="2933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forwardprop</a:t>
                </a: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filtering: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𝑇𝑜𝐿𝑜𝑤𝑒𝑟</m:t>
                    </m:r>
                  </m:oMath>
                </a14:m>
                <a:r>
                  <a:rPr lang="en-US" sz="2933" b="1" baseline="30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-1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 = { </a:t>
                </a:r>
                <a:r>
                  <a:rPr lang="en-US" sz="2933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2933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raedt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}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39BDBE4-89BB-19B4-14E7-F7F644C34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5" y="1899134"/>
                <a:ext cx="12067043" cy="2461828"/>
              </a:xfrm>
              <a:prstGeom prst="rect">
                <a:avLst/>
              </a:prstGeom>
              <a:blipFill>
                <a:blip r:embed="rId3"/>
                <a:stretch>
                  <a:fillRect l="-807" t="-4444" b="-8148"/>
                </a:stretch>
              </a:blipFill>
              <a:ln>
                <a:solidFill>
                  <a:srgbClr val="E7E7E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CB61EE6-29FE-EBC1-06EA-362C66C0AC7F}"/>
              </a:ext>
            </a:extLst>
          </p:cNvPr>
          <p:cNvSpPr txBox="1"/>
          <p:nvPr/>
        </p:nvSpPr>
        <p:spPr>
          <a:xfrm>
            <a:off x="-68230" y="6489499"/>
            <a:ext cx="116412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cs typeface="Segoe UI" panose="020B0502040204020203" pitchFamily="34" charset="0"/>
              </a:rPr>
              <a:t>[POPL 2023: </a:t>
            </a:r>
            <a:r>
              <a:rPr lang="en-US" sz="1600" i="1" dirty="0">
                <a:cs typeface="Segoe UI" panose="020B0502040204020203" pitchFamily="34" charset="0"/>
              </a:rPr>
              <a:t>Flash Fill+: Scaling Programming by Example by Cutting to the Chase</a:t>
            </a:r>
            <a:r>
              <a:rPr lang="en-US" sz="1600" dirty="0">
                <a:cs typeface="Segoe UI" panose="020B0502040204020203" pitchFamily="34" charset="0"/>
              </a:rPr>
              <a:t>]</a:t>
            </a: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706FA968-2E35-78E2-D71A-223E92ED1F0B}"/>
              </a:ext>
            </a:extLst>
          </p:cNvPr>
          <p:cNvSpPr/>
          <p:nvPr/>
        </p:nvSpPr>
        <p:spPr>
          <a:xfrm>
            <a:off x="10586295" y="3336703"/>
            <a:ext cx="380999" cy="345812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CEFB7E-9776-CA3A-521F-042764DE75BD}"/>
              </a:ext>
            </a:extLst>
          </p:cNvPr>
          <p:cNvSpPr txBox="1">
            <a:spLocks/>
          </p:cNvSpPr>
          <p:nvPr/>
        </p:nvSpPr>
        <p:spPr>
          <a:xfrm>
            <a:off x="2250026" y="4891005"/>
            <a:ext cx="7720297" cy="1190198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Segoe UI" panose="020B0502040204020203" pitchFamily="34" charset="0"/>
              </a:rPr>
              <a:t>Key Idea: Filter results of symbolic backprop with accelerated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Segoe UI" panose="020B0502040204020203" pitchFamily="34" charset="0"/>
              </a:rPr>
              <a:t>forwardprop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Segoe UI" panose="020B0502040204020203" pitchFamily="34" charset="0"/>
              </a:rPr>
              <a:t>.</a:t>
            </a:r>
            <a:endParaRPr lang="en-US" sz="3200" dirty="0">
              <a:latin typeface="+mn-lt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D745E-CA13-60BB-BFA0-A55DA6B2E4B6}"/>
              </a:ext>
            </a:extLst>
          </p:cNvPr>
          <p:cNvSpPr txBox="1">
            <a:spLocks/>
          </p:cNvSpPr>
          <p:nvPr/>
        </p:nvSpPr>
        <p:spPr>
          <a:xfrm>
            <a:off x="-3" y="4647850"/>
            <a:ext cx="12192000" cy="205313"/>
          </a:xfrm>
          <a:prstGeom prst="rect">
            <a:avLst/>
          </a:prstGeom>
        </p:spPr>
        <p:txBody>
          <a:bodyPr vert="horz" lIns="121920" tIns="0" rIns="12192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667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E0B13F-F5AD-89A7-7CE2-26E13214E01F}"/>
              </a:ext>
            </a:extLst>
          </p:cNvPr>
          <p:cNvCxnSpPr/>
          <p:nvPr/>
        </p:nvCxnSpPr>
        <p:spPr>
          <a:xfrm>
            <a:off x="2559743" y="2328752"/>
            <a:ext cx="8551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F9A85-863F-DD0D-26E8-1F62A05A934A}"/>
              </a:ext>
            </a:extLst>
          </p:cNvPr>
          <p:cNvCxnSpPr>
            <a:cxnSpLocks/>
          </p:cNvCxnSpPr>
          <p:nvPr/>
        </p:nvCxnSpPr>
        <p:spPr>
          <a:xfrm>
            <a:off x="4617744" y="2329853"/>
            <a:ext cx="8551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5EFFC9C-6CF5-3692-3511-9CB5FE7326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22" y="1899134"/>
                <a:ext cx="12148206" cy="2626040"/>
              </a:xfrm>
              <a:prstGeom prst="rect">
                <a:avLst/>
              </a:prstGeom>
              <a:solidFill>
                <a:srgbClr val="F4EAE0"/>
              </a:solidFill>
              <a:ln>
                <a:solidFill>
                  <a:srgbClr val="E7E7E7"/>
                </a:solidFill>
              </a:ln>
            </p:spPr>
            <p:txBody>
              <a:bodyPr vert="horz" wrap="square" lIns="121920" tIns="0" rIns="0" bIns="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Spec: 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“Price $24.58, Units 25.6 gm” </a:t>
                </a:r>
                <a:r>
                  <a:rPr lang="en-US" sz="2667" dirty="0">
                    <a:solidFill>
                      <a:schemeClr val="tx1"/>
                    </a:solidFill>
                    <a:latin typeface="Assistant" panose="020B0604020202020204" pitchFamily="2" charset="-79"/>
                    <a:ea typeface="Roboto" panose="02000000000000000000" pitchFamily="2" charset="0"/>
                    <a:cs typeface="Assistant" panose="020B0604020202020204" pitchFamily="2" charset="-79"/>
                  </a:rPr>
                  <a:t>→</a:t>
                </a:r>
                <a:r>
                  <a:rPr lang="en-US" sz="2933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“25” (intent: round price up)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933" dirty="0">
                    <a:solidFill>
                      <a:srgbClr val="164863">
                        <a:lumMod val="60000"/>
                        <a:lumOff val="40000"/>
                      </a:srgb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Grammar: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+mn-cs"/>
                      </a:rPr>
                      <m:t>𝑅𝑜𝑢𝑛𝑑𝑁𝑢𝑚</m:t>
                    </m:r>
                  </m:oMath>
                </a14:m>
                <a:r>
                  <a:rPr lang="en-US" sz="2933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(num, </a:t>
                </a:r>
                <a:r>
                  <a:rPr lang="en-US" sz="2933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roundDesc</a:t>
                </a:r>
                <a:r>
                  <a:rPr lang="en-US" sz="2933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Backprop:</a:t>
                </a:r>
                <a:r>
                  <a:rPr lang="en-US" sz="24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𝑅𝑜𝑢𝑛𝑑𝑁𝑢𝑚</m:t>
                    </m:r>
                  </m:oMath>
                </a14:m>
                <a:r>
                  <a:rPr lang="en-US" sz="2400" b="1" baseline="30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-1</a:t>
                </a:r>
                <a:r>
                  <a:rPr lang="en-US" sz="24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(25) = { (24.01, Up), (24.02, Up), …, (25.02, Down), (24.51, Near), …}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With </a:t>
                </a:r>
                <a:r>
                  <a:rPr lang="en-US" sz="24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forwardprop</a:t>
                </a:r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filtering: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𝑅𝑜𝑢𝑛𝑑𝑁𝑢𝑚</m:t>
                    </m:r>
                  </m:oMath>
                </a14:m>
                <a:r>
                  <a:rPr lang="en-US" sz="2400" b="1" baseline="30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-1</a:t>
                </a:r>
                <a:r>
                  <a:rPr lang="en-US" sz="24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(25) = { </a:t>
                </a:r>
                <a:r>
                  <a:rPr lang="en-US" sz="2400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(24.58, Up)</a:t>
                </a:r>
                <a:r>
                  <a:rPr lang="en-US" sz="24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(24.58, Near), (25.6, Down) }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24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5EFFC9C-6CF5-3692-3511-9CB5FE732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2" y="1899134"/>
                <a:ext cx="12148206" cy="2626040"/>
              </a:xfrm>
              <a:prstGeom prst="rect">
                <a:avLst/>
              </a:prstGeom>
              <a:blipFill>
                <a:blip r:embed="rId4"/>
                <a:stretch>
                  <a:fillRect l="-802" t="-4167" r="-1053"/>
                </a:stretch>
              </a:blipFill>
              <a:ln>
                <a:solidFill>
                  <a:srgbClr val="E7E7E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AFADC1F1-DD08-EE2E-DC54-3B8FDD269761}"/>
              </a:ext>
            </a:extLst>
          </p:cNvPr>
          <p:cNvSpPr/>
          <p:nvPr/>
        </p:nvSpPr>
        <p:spPr>
          <a:xfrm>
            <a:off x="11613242" y="2956705"/>
            <a:ext cx="380999" cy="345812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97FAC-39F1-FDCD-1477-835C39646981}"/>
              </a:ext>
            </a:extLst>
          </p:cNvPr>
          <p:cNvCxnSpPr>
            <a:cxnSpLocks/>
          </p:cNvCxnSpPr>
          <p:nvPr/>
        </p:nvCxnSpPr>
        <p:spPr>
          <a:xfrm>
            <a:off x="2421068" y="2392451"/>
            <a:ext cx="8205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3871B2-72F7-0BC8-1B76-D97A23CEA37E}"/>
              </a:ext>
            </a:extLst>
          </p:cNvPr>
          <p:cNvCxnSpPr>
            <a:cxnSpLocks/>
          </p:cNvCxnSpPr>
          <p:nvPr/>
        </p:nvCxnSpPr>
        <p:spPr>
          <a:xfrm>
            <a:off x="4403952" y="2369200"/>
            <a:ext cx="680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59F8-2D8C-A766-3995-56388E4F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3" y="-10347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Flash Fill++ for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39253-2C6F-C552-D0C8-9196BC99072C}"/>
              </a:ext>
            </a:extLst>
          </p:cNvPr>
          <p:cNvSpPr txBox="1"/>
          <p:nvPr/>
        </p:nvSpPr>
        <p:spPr>
          <a:xfrm>
            <a:off x="577293" y="934599"/>
            <a:ext cx="4750479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7" dirty="0"/>
              <a:t>Flash Fill now appears in grade 6 computing textbooks.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A54D04F-997D-2776-84A6-66CDA9E9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95" y="1755336"/>
            <a:ext cx="5958605" cy="4051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3164FA-85B4-A5FC-4DE5-2CE5BF604CEB}"/>
              </a:ext>
            </a:extLst>
          </p:cNvPr>
          <p:cNvSpPr txBox="1"/>
          <p:nvPr/>
        </p:nvSpPr>
        <p:spPr>
          <a:xfrm>
            <a:off x="7515480" y="1755336"/>
            <a:ext cx="4539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Readable code generation can facilitate computational learning.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D9431-23CD-7F68-CCE9-EB8C78B13557}"/>
              </a:ext>
            </a:extLst>
          </p:cNvPr>
          <p:cNvSpPr txBox="1"/>
          <p:nvPr/>
        </p:nvSpPr>
        <p:spPr>
          <a:xfrm>
            <a:off x="7665057" y="4291054"/>
            <a:ext cx="4240696" cy="1405256"/>
          </a:xfrm>
          <a:prstGeom prst="rect">
            <a:avLst/>
          </a:prstGeom>
          <a:solidFill>
            <a:srgbClr val="F4EAE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dirty="0"/>
              <a:t>def </a:t>
            </a:r>
            <a:r>
              <a:rPr lang="en-US" sz="2133" dirty="0" err="1"/>
              <a:t>format_phone</a:t>
            </a:r>
            <a:r>
              <a:rPr lang="en-US" sz="2133" dirty="0"/>
              <a:t>(phone):</a:t>
            </a:r>
          </a:p>
          <a:p>
            <a:r>
              <a:rPr lang="en-US" sz="2133" dirty="0"/>
              <a:t>    prefix = phone[0:2]</a:t>
            </a:r>
          </a:p>
          <a:p>
            <a:r>
              <a:rPr lang="en-US" sz="2133" dirty="0"/>
              <a:t>    suffix = phone[-8:]</a:t>
            </a:r>
          </a:p>
          <a:p>
            <a:r>
              <a:rPr lang="en-US" sz="2133" dirty="0"/>
              <a:t>    return “(" + prefix  + “)" + suffix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6BAA9-F2A7-95AD-5435-4B23D2680682}"/>
              </a:ext>
            </a:extLst>
          </p:cNvPr>
          <p:cNvSpPr txBox="1"/>
          <p:nvPr/>
        </p:nvSpPr>
        <p:spPr>
          <a:xfrm>
            <a:off x="7620274" y="2940205"/>
            <a:ext cx="2892517" cy="748795"/>
          </a:xfrm>
          <a:prstGeom prst="rect">
            <a:avLst/>
          </a:prstGeom>
          <a:solidFill>
            <a:srgbClr val="F4EAE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dirty="0"/>
              <a:t>“(" &amp; LEFT(colA,2) &amp; </a:t>
            </a:r>
          </a:p>
          <a:p>
            <a:r>
              <a:rPr lang="en-US" sz="2133" dirty="0"/>
              <a:t>“)" &amp; RIGHT(colA,8)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039E1-7E28-194C-8DCE-E7B23D4960DC}"/>
              </a:ext>
            </a:extLst>
          </p:cNvPr>
          <p:cNvSpPr txBox="1"/>
          <p:nvPr/>
        </p:nvSpPr>
        <p:spPr>
          <a:xfrm>
            <a:off x="6238946" y="2940203"/>
            <a:ext cx="13813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00AE48"/>
                </a:solidFill>
              </a:rPr>
              <a:t>Excel </a:t>
            </a:r>
          </a:p>
          <a:p>
            <a:pPr algn="ctr"/>
            <a:r>
              <a:rPr lang="en-US" sz="2133" dirty="0">
                <a:solidFill>
                  <a:srgbClr val="00AE48"/>
                </a:solidFill>
              </a:rPr>
              <a:t>Formula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B68AB-E652-2E53-1E6A-6CD60583C49F}"/>
              </a:ext>
            </a:extLst>
          </p:cNvPr>
          <p:cNvSpPr txBox="1"/>
          <p:nvPr/>
        </p:nvSpPr>
        <p:spPr>
          <a:xfrm>
            <a:off x="6378853" y="4538987"/>
            <a:ext cx="13813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00AE48"/>
                </a:solidFill>
              </a:rPr>
              <a:t>Python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2E511-510C-D40F-2616-0DAAF2C88283}"/>
              </a:ext>
            </a:extLst>
          </p:cNvPr>
          <p:cNvSpPr txBox="1"/>
          <p:nvPr/>
        </p:nvSpPr>
        <p:spPr>
          <a:xfrm>
            <a:off x="834484" y="5875731"/>
            <a:ext cx="1043500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B0F0"/>
                </a:solidFill>
              </a:rPr>
              <a:t>“Son, now I understand your research for the first time.”</a:t>
            </a:r>
          </a:p>
          <a:p>
            <a:r>
              <a:rPr lang="en-US" sz="2667" dirty="0">
                <a:solidFill>
                  <a:srgbClr val="00B0F0"/>
                </a:solidFill>
              </a:rPr>
              <a:t>----My dad after Flash Fill paper</a:t>
            </a:r>
          </a:p>
        </p:txBody>
      </p:sp>
      <p:pic>
        <p:nvPicPr>
          <p:cNvPr id="3" name="Picture 2" descr="Gold trophy">
            <a:extLst>
              <a:ext uri="{FF2B5EF4-FFF2-40B4-BE49-F238E27FC236}">
                <a16:creationId xmlns:a16="http://schemas.microsoft.com/office/drawing/2014/main" id="{5E7A9B19-EF6E-C1F3-82B8-C1C589490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95" y="5961374"/>
            <a:ext cx="673880" cy="818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15FEC-AA92-2141-CD50-64A852773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89" t="31819" r="33854" b="20433"/>
          <a:stretch/>
        </p:blipFill>
        <p:spPr>
          <a:xfrm>
            <a:off x="6416891" y="866055"/>
            <a:ext cx="3567295" cy="49411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0B1ECF-AD67-4E22-9735-AEA31555E8DE}"/>
              </a:ext>
            </a:extLst>
          </p:cNvPr>
          <p:cNvSpPr txBox="1"/>
          <p:nvPr/>
        </p:nvSpPr>
        <p:spPr>
          <a:xfrm>
            <a:off x="9986698" y="370767"/>
            <a:ext cx="2067907" cy="5415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77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10" grpId="0"/>
      <p:bldP spid="12" grpId="0"/>
      <p:bldP spid="13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90A0-53B3-4430-A17C-A1C7C593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"/>
            <a:ext cx="12192000" cy="95246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Semantic Transformations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4F6B7-F63E-4611-A48C-7941FD379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47</a:t>
            </a:fld>
            <a:r>
              <a:rPr lang="en-US"/>
              <a:t>/18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D5E5FD7-1B0A-4D69-9902-4E36CE647CCC}"/>
              </a:ext>
            </a:extLst>
          </p:cNvPr>
          <p:cNvGraphicFramePr>
            <a:graphicFrameLocks/>
          </p:cNvGraphicFramePr>
          <p:nvPr/>
        </p:nvGraphicFramePr>
        <p:xfrm>
          <a:off x="4138015" y="1618667"/>
          <a:ext cx="79011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3979">
                  <a:extLst>
                    <a:ext uri="{9D8B030D-6E8A-4147-A177-3AD203B41FA5}">
                      <a16:colId xmlns:a16="http://schemas.microsoft.com/office/drawing/2014/main" val="2350736358"/>
                    </a:ext>
                  </a:extLst>
                </a:gridCol>
                <a:gridCol w="2337171">
                  <a:extLst>
                    <a:ext uri="{9D8B030D-6E8A-4147-A177-3AD203B41FA5}">
                      <a16:colId xmlns:a16="http://schemas.microsoft.com/office/drawing/2014/main" val="64192822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Device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Color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294249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sz="2400">
                          <a:latin typeface="CMU Typewriter Text" panose="02000609000000000000" pitchFamily="49" charset="0"/>
                          <a:ea typeface="CMU Typewriter Text" panose="02000609000000000000" pitchFamily="49" charset="0"/>
                          <a:cs typeface="CMU Typewriter Text" panose="02000609000000000000" pitchFamily="49" charset="0"/>
                        </a:rPr>
                        <a:t>iPhone 11 512GB - Red AT&amp;T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511193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sz="2400">
                          <a:latin typeface="CMU Typewriter Text" panose="02000609000000000000" pitchFamily="49" charset="0"/>
                          <a:ea typeface="CMU Typewriter Text" panose="02000609000000000000" pitchFamily="49" charset="0"/>
                          <a:cs typeface="CMU Typewriter Text" panose="02000609000000000000" pitchFamily="49" charset="0"/>
                        </a:rPr>
                        <a:t>iPhone 11 512GB - Space Gray AT&amp;T </a:t>
                      </a:r>
                      <a:endParaRPr lang="en-US" sz="2400"/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Space Gray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125698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sz="2400">
                          <a:latin typeface="CMU Typewriter Text" panose="02000609000000000000" pitchFamily="49" charset="0"/>
                          <a:ea typeface="CMU Typewriter Text" panose="02000609000000000000" pitchFamily="49" charset="0"/>
                          <a:cs typeface="CMU Typewriter Text" panose="02000609000000000000" pitchFamily="49" charset="0"/>
                        </a:rPr>
                        <a:t>iPhone 11 128GB - Midnight Green Verizon</a:t>
                      </a:r>
                      <a:endParaRPr lang="en-US" sz="2400"/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Midnight Green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22063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sz="2400">
                          <a:latin typeface="CMU Typewriter Text" panose="02000609000000000000" pitchFamily="49" charset="0"/>
                          <a:ea typeface="CMU Typewriter Text" panose="02000609000000000000" pitchFamily="49" charset="0"/>
                          <a:cs typeface="CMU Typewriter Text" panose="02000609000000000000" pitchFamily="49" charset="0"/>
                        </a:rPr>
                        <a:t>iPhone 11 64GB - Silver T-Mobile 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Silver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191515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D87939BA-1DB1-4F36-8DB0-6CF46F07BBFC}"/>
              </a:ext>
            </a:extLst>
          </p:cNvPr>
          <p:cNvGraphicFramePr>
            <a:graphicFrameLocks/>
          </p:cNvGraphicFramePr>
          <p:nvPr/>
        </p:nvGraphicFramePr>
        <p:xfrm>
          <a:off x="4227153" y="3875629"/>
          <a:ext cx="7722872" cy="192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565">
                  <a:extLst>
                    <a:ext uri="{9D8B030D-6E8A-4147-A177-3AD203B41FA5}">
                      <a16:colId xmlns:a16="http://schemas.microsoft.com/office/drawing/2014/main" val="2350736358"/>
                    </a:ext>
                  </a:extLst>
                </a:gridCol>
                <a:gridCol w="4304307">
                  <a:extLst>
                    <a:ext uri="{9D8B030D-6E8A-4147-A177-3AD203B41FA5}">
                      <a16:colId xmlns:a16="http://schemas.microsoft.com/office/drawing/2014/main" val="641928221"/>
                    </a:ext>
                  </a:extLst>
                </a:gridCol>
              </a:tblGrid>
              <a:tr h="389244">
                <a:tc>
                  <a:txBody>
                    <a:bodyPr/>
                    <a:lstStyle/>
                    <a:p>
                      <a:r>
                        <a:rPr lang="en-US" sz="2400"/>
                        <a:t>Sentence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learning Exercise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29424935"/>
                  </a:ext>
                </a:extLst>
              </a:tr>
              <a:tr h="3892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I am James.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I ____ James.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51119391"/>
                  </a:ext>
                </a:extLst>
              </a:tr>
              <a:tr h="3892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We are in our classroom.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We ____ in our classroom.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125698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My parents are in Madrid.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My parents ____ in Madrid.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22063366"/>
                  </a:ext>
                </a:extLst>
              </a:tr>
              <a:tr h="389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ceiling is high.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MU Serif" panose="02000603000000000000" pitchFamily="2" charset="0"/>
                      </a:endParaRP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 panose="02000603000000000000" pitchFamily="2" charset="0"/>
                        </a:rPr>
                        <a:t>The ceiling ____ high.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19151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1C936A-6E10-4A8E-83E6-C9DAB0D4EB44}"/>
              </a:ext>
            </a:extLst>
          </p:cNvPr>
          <p:cNvSpPr txBox="1"/>
          <p:nvPr/>
        </p:nvSpPr>
        <p:spPr>
          <a:xfrm>
            <a:off x="110103" y="93957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Requires knowledge bases, entity recognition, or natural language understanding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84822CF-5D6D-0A7B-A1FC-541C15AC3428}"/>
              </a:ext>
            </a:extLst>
          </p:cNvPr>
          <p:cNvGraphicFramePr>
            <a:graphicFrameLocks/>
          </p:cNvGraphicFramePr>
          <p:nvPr/>
        </p:nvGraphicFramePr>
        <p:xfrm>
          <a:off x="241975" y="2123615"/>
          <a:ext cx="344115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71">
                  <a:extLst>
                    <a:ext uri="{9D8B030D-6E8A-4147-A177-3AD203B41FA5}">
                      <a16:colId xmlns:a16="http://schemas.microsoft.com/office/drawing/2014/main" val="2350736358"/>
                    </a:ext>
                  </a:extLst>
                </a:gridCol>
                <a:gridCol w="2072984">
                  <a:extLst>
                    <a:ext uri="{9D8B030D-6E8A-4147-A177-3AD203B41FA5}">
                      <a16:colId xmlns:a16="http://schemas.microsoft.com/office/drawing/2014/main" val="64192822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City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Airport code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294249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Brussels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BRU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511193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Boston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BOS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125698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Tokyo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HND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22063366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C2F0131B-FA97-6698-437D-581FB07D21D2}"/>
              </a:ext>
            </a:extLst>
          </p:cNvPr>
          <p:cNvGraphicFramePr>
            <a:graphicFrameLocks/>
          </p:cNvGraphicFramePr>
          <p:nvPr/>
        </p:nvGraphicFramePr>
        <p:xfrm>
          <a:off x="241975" y="4105477"/>
          <a:ext cx="344115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71">
                  <a:extLst>
                    <a:ext uri="{9D8B030D-6E8A-4147-A177-3AD203B41FA5}">
                      <a16:colId xmlns:a16="http://schemas.microsoft.com/office/drawing/2014/main" val="2350736358"/>
                    </a:ext>
                  </a:extLst>
                </a:gridCol>
                <a:gridCol w="2072984">
                  <a:extLst>
                    <a:ext uri="{9D8B030D-6E8A-4147-A177-3AD203B41FA5}">
                      <a16:colId xmlns:a16="http://schemas.microsoft.com/office/drawing/2014/main" val="64192822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Numeral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Dutch word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294249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1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een</a:t>
                      </a:r>
                      <a:endParaRPr lang="en-US" sz="2400"/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511193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2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twee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125698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3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drie</a:t>
                      </a:r>
                      <a:endParaRPr lang="en-US" sz="2400" dirty="0"/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220633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10DD777-5011-2EE0-609F-D0F7D9C12443}"/>
              </a:ext>
            </a:extLst>
          </p:cNvPr>
          <p:cNvSpPr txBox="1"/>
          <p:nvPr/>
        </p:nvSpPr>
        <p:spPr>
          <a:xfrm>
            <a:off x="110103" y="60908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Key Idea: combine FlashFill and GPT</a:t>
            </a:r>
          </a:p>
        </p:txBody>
      </p:sp>
    </p:spTree>
    <p:extLst>
      <p:ext uri="{BB962C8B-B14F-4D97-AF65-F5344CB8AC3E}">
        <p14:creationId xmlns:p14="http://schemas.microsoft.com/office/powerpoint/2010/main" val="3885874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90A0-53B3-4430-A17C-A1C7C593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"/>
            <a:ext cx="12192000" cy="9087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GPTs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4F6B7-F63E-4611-A48C-7941FD379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48</a:t>
            </a:fld>
            <a:r>
              <a:rPr lang="en-US"/>
              <a:t>/18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682A5-0D70-4AD9-9927-A8889E524A1C}"/>
              </a:ext>
            </a:extLst>
          </p:cNvPr>
          <p:cNvSpPr txBox="1"/>
          <p:nvPr/>
        </p:nvSpPr>
        <p:spPr>
          <a:xfrm>
            <a:off x="85065" y="1015227"/>
            <a:ext cx="11598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Language Models (100B+ parameters) trained over tens of TB of internet  data.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6B1CF-486D-4D99-9D7A-DA0FFE225C8C}"/>
              </a:ext>
            </a:extLst>
          </p:cNvPr>
          <p:cNvSpPr txBox="1"/>
          <p:nvPr/>
        </p:nvSpPr>
        <p:spPr>
          <a:xfrm>
            <a:off x="357547" y="3379778"/>
            <a:ext cx="1876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</a:rPr>
              <a:t>GPT-3 input: </a:t>
            </a:r>
          </a:p>
          <a:p>
            <a:r>
              <a:rPr lang="en-US" sz="2400">
                <a:solidFill>
                  <a:srgbClr val="00B0F0"/>
                </a:solidFill>
              </a:rPr>
              <a:t>Prompt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94CE068-9512-47F6-9792-4B9D39A79A68}"/>
              </a:ext>
            </a:extLst>
          </p:cNvPr>
          <p:cNvGraphicFramePr>
            <a:graphicFrameLocks noGrp="1"/>
          </p:cNvGraphicFramePr>
          <p:nvPr/>
        </p:nvGraphicFramePr>
        <p:xfrm>
          <a:off x="2624997" y="5214612"/>
          <a:ext cx="2505396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920">
                  <a:extLst>
                    <a:ext uri="{9D8B030D-6E8A-4147-A177-3AD203B41FA5}">
                      <a16:colId xmlns:a16="http://schemas.microsoft.com/office/drawing/2014/main" val="130214616"/>
                    </a:ext>
                  </a:extLst>
                </a:gridCol>
                <a:gridCol w="1006476">
                  <a:extLst>
                    <a:ext uri="{9D8B030D-6E8A-4147-A177-3AD203B41FA5}">
                      <a16:colId xmlns:a16="http://schemas.microsoft.com/office/drawing/2014/main" val="323039235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Paris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0.90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03878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Lyon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0.05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16383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Marseille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>
                          <a:solidFill>
                            <a:srgbClr val="FF0000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0.02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81626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2400" b="0" i="0">
                          <a:solidFill>
                            <a:schemeClr val="tx1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…</a:t>
                      </a:r>
                      <a:endParaRPr lang="en-EE" sz="2400" b="0" i="0">
                        <a:solidFill>
                          <a:schemeClr val="tx1"/>
                        </a:solidFill>
                        <a:latin typeface="+mn-lt"/>
                        <a:ea typeface="CMU Serif Roman" panose="02000603000000000000" pitchFamily="2" charset="0"/>
                        <a:cs typeface="CMU Serif Roman" panose="02000603000000000000" pitchFamily="2" charset="0"/>
                      </a:endParaRP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EE" sz="2400" b="0" i="0" dirty="0">
                          <a:solidFill>
                            <a:schemeClr val="tx1"/>
                          </a:solidFill>
                          <a:latin typeface="+mn-lt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a:t>...</a:t>
                      </a:r>
                    </a:p>
                  </a:txBody>
                  <a:tcPr marL="121920" marR="0" marT="0" marB="0">
                    <a:solidFill>
                      <a:srgbClr val="F4E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1988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C6F3CC4-CBC0-4ABC-BEB5-C8A3620342EC}"/>
              </a:ext>
            </a:extLst>
          </p:cNvPr>
          <p:cNvSpPr txBox="1"/>
          <p:nvPr/>
        </p:nvSpPr>
        <p:spPr>
          <a:xfrm>
            <a:off x="85066" y="5330579"/>
            <a:ext cx="271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</a:rPr>
              <a:t>GPT-3 Output: </a:t>
            </a:r>
          </a:p>
          <a:p>
            <a:r>
              <a:rPr lang="en-US" sz="2400">
                <a:solidFill>
                  <a:srgbClr val="00B0F0"/>
                </a:solidFill>
              </a:rPr>
              <a:t>Distribution over </a:t>
            </a:r>
          </a:p>
          <a:p>
            <a:r>
              <a:rPr lang="en-US" sz="2400">
                <a:solidFill>
                  <a:srgbClr val="00B0F0"/>
                </a:solidFill>
              </a:rPr>
              <a:t>Continuations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F549B-E300-4E2A-AD80-59DEA25969FD}"/>
              </a:ext>
            </a:extLst>
          </p:cNvPr>
          <p:cNvSpPr txBox="1"/>
          <p:nvPr/>
        </p:nvSpPr>
        <p:spPr>
          <a:xfrm>
            <a:off x="2416317" y="2774485"/>
            <a:ext cx="2560445" cy="2041649"/>
          </a:xfrm>
          <a:prstGeom prst="rect">
            <a:avLst/>
          </a:prstGeom>
          <a:solidFill>
            <a:srgbClr val="F4EAE0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Transform strings:</a:t>
            </a:r>
          </a:p>
          <a:p>
            <a:r>
              <a:rPr lang="en-US" sz="2400"/>
              <a:t>Q: India</a:t>
            </a:r>
          </a:p>
          <a:p>
            <a:r>
              <a:rPr lang="en-US" sz="2400"/>
              <a:t>A: New Delhi</a:t>
            </a:r>
          </a:p>
          <a:p>
            <a:endParaRPr lang="en-US" sz="667"/>
          </a:p>
          <a:p>
            <a:r>
              <a:rPr lang="en-US" sz="2400"/>
              <a:t>Q: France</a:t>
            </a:r>
          </a:p>
          <a:p>
            <a:r>
              <a:rPr lang="en-US" sz="2400"/>
              <a:t>A: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99C2C-E071-0563-7B55-2FD793C733AA}"/>
              </a:ext>
            </a:extLst>
          </p:cNvPr>
          <p:cNvSpPr txBox="1"/>
          <p:nvPr/>
        </p:nvSpPr>
        <p:spPr>
          <a:xfrm>
            <a:off x="806327" y="2081323"/>
            <a:ext cx="44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Few-shot learning capability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93C23F48-0C3A-B158-0382-C9EB85A2D1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49944" y="3928899"/>
          <a:ext cx="47808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800">
                  <a:extLst>
                    <a:ext uri="{9D8B030D-6E8A-4147-A177-3AD203B41FA5}">
                      <a16:colId xmlns:a16="http://schemas.microsoft.com/office/drawing/2014/main" val="2350736358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64192822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Month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First 4 characters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294249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January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Janu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511193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February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Febr</a:t>
                      </a:r>
                      <a:endParaRPr lang="en-US" sz="2400"/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125698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March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Marc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22063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April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Apri</a:t>
                      </a:r>
                      <a:endParaRPr lang="en-US" sz="2400"/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4638930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/>
                        <a:t>September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Sep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6785967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97C352C-B5A9-0CA1-3C2E-73F828BADA4F}"/>
              </a:ext>
            </a:extLst>
          </p:cNvPr>
          <p:cNvSpPr txBox="1"/>
          <p:nvPr/>
        </p:nvSpPr>
        <p:spPr>
          <a:xfrm>
            <a:off x="6843635" y="2081323"/>
            <a:ext cx="4993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But not perfect!</a:t>
            </a:r>
          </a:p>
          <a:p>
            <a:endParaRPr lang="en-US" sz="2400" dirty="0"/>
          </a:p>
          <a:p>
            <a:r>
              <a:rPr lang="en-US" sz="2400" dirty="0"/>
              <a:t>Often unable to do simple tasks or requires too many examples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2F2A46-82E7-0E44-03BC-A20FC0F9BD1F}"/>
              </a:ext>
            </a:extLst>
          </p:cNvPr>
          <p:cNvCxnSpPr/>
          <p:nvPr/>
        </p:nvCxnSpPr>
        <p:spPr>
          <a:xfrm>
            <a:off x="6096001" y="1935233"/>
            <a:ext cx="65649" cy="47424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37" y="15003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Flash Fill DSL (extended with GPT operators)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604" y="1106242"/>
                <a:ext cx="11506793" cy="5424077"/>
              </a:xfrm>
              <a:solidFill>
                <a:srgbClr val="F4EAE0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top-level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4133" dirty="0"/>
                  <a:t> := 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133" dirty="0"/>
                  <a:t> | 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𝑖𝑓𝑇h𝑒𝑛𝐸𝑙𝑠𝑒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/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string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4133" dirty="0"/>
                  <a:t> := 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133" dirty="0"/>
                  <a:t> 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𝐶𝑜𝑛𝑐𝑎𝑡𝑒𝑛𝑎𝑡𝑒</m:t>
                    </m:r>
                    <m:d>
                      <m:dPr>
                        <m:ctrlPr>
                          <a:rPr lang="en-US" sz="4133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133" dirty="0"/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atomic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133" dirty="0"/>
                  <a:t> :=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𝑆𝑢𝑏𝑆𝑡𝑟𝑖𝑛𝑔</m:t>
                    </m:r>
                    <m:d>
                      <m:dPr>
                        <m:ctrlPr>
                          <a:rPr lang="en-US" sz="4133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133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4133" dirty="0"/>
                  <a:t> 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2933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4133" dirty="0">
                    <a:solidFill>
                      <a:srgbClr val="0070C0"/>
                    </a:solidFill>
                  </a:rPr>
                  <a:t>position expr 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4133" dirty="0"/>
                  <a:t> :=</a:t>
                </a:r>
                <a14:m>
                  <m:oMath xmlns:m="http://schemas.openxmlformats.org/officeDocument/2006/math">
                    <m:r>
                      <a:rPr lang="en-US" sz="4133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133" dirty="0"/>
                  <a:t>| </a:t>
                </a:r>
                <a14:m>
                  <m:oMath xmlns:m="http://schemas.openxmlformats.org/officeDocument/2006/math">
                    <m:r>
                      <a:rPr lang="en-US" sz="4133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𝑅𝑒𝑔𝑃𝑜𝑠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4133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33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604" y="1106242"/>
                <a:ext cx="11506793" cy="5424077"/>
              </a:xfrm>
              <a:blipFill>
                <a:blip r:embed="rId3"/>
                <a:stretch>
                  <a:fillRect l="-1960" t="-3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B919E1-E4D1-6741-8788-5C468806DAF6}"/>
                  </a:ext>
                </a:extLst>
              </p:cNvPr>
              <p:cNvSpPr txBox="1"/>
              <p:nvPr/>
            </p:nvSpPr>
            <p:spPr>
              <a:xfrm>
                <a:off x="3782006" y="4114188"/>
                <a:ext cx="3276225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733" dirty="0"/>
                        <m:t>|</m:t>
                      </m:r>
                      <m:r>
                        <a:rPr lang="en-US" sz="3733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𝑆𝑒𝑚𝑀𝑎𝑝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B919E1-E4D1-6741-8788-5C468806D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006" y="4114188"/>
                <a:ext cx="3276225" cy="666786"/>
              </a:xfrm>
              <a:prstGeom prst="rect">
                <a:avLst/>
              </a:prstGeom>
              <a:blipFill>
                <a:blip r:embed="rId4"/>
                <a:stretch>
                  <a:fillRect r="-6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167E17E-0656-7EE3-1FCE-E0F63E9CFE95}"/>
              </a:ext>
            </a:extLst>
          </p:cNvPr>
          <p:cNvSpPr/>
          <p:nvPr/>
        </p:nvSpPr>
        <p:spPr>
          <a:xfrm>
            <a:off x="8628915" y="4233092"/>
            <a:ext cx="2967713" cy="697628"/>
          </a:xfrm>
          <a:prstGeom prst="wedgeRectCallout">
            <a:avLst>
              <a:gd name="adj1" fmla="val -85786"/>
              <a:gd name="adj2" fmla="val -14268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Question Answering capability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965973-D86A-C65B-6904-DC7454FE70EA}"/>
                  </a:ext>
                </a:extLst>
              </p:cNvPr>
              <p:cNvSpPr txBox="1"/>
              <p:nvPr/>
            </p:nvSpPr>
            <p:spPr>
              <a:xfrm>
                <a:off x="4054574" y="5322253"/>
                <a:ext cx="3276225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733" dirty="0"/>
                        <m:t>|</m:t>
                      </m:r>
                      <m:r>
                        <a:rPr lang="en-US" sz="3733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733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𝑆𝑒𝑚𝑃𝑜𝑠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73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733" dirty="0">
                  <a:solidFill>
                    <a:srgbClr val="C0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965973-D86A-C65B-6904-DC7454FE7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74" y="5322253"/>
                <a:ext cx="3276225" cy="666786"/>
              </a:xfrm>
              <a:prstGeom prst="rect">
                <a:avLst/>
              </a:prstGeom>
              <a:blipFill>
                <a:blip r:embed="rId5"/>
                <a:stretch>
                  <a:fillRect r="-15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AA268A1D-2EFE-D06D-A989-7170DD8F22AA}"/>
              </a:ext>
            </a:extLst>
          </p:cNvPr>
          <p:cNvSpPr/>
          <p:nvPr/>
        </p:nvSpPr>
        <p:spPr>
          <a:xfrm>
            <a:off x="8568308" y="5409996"/>
            <a:ext cx="3088925" cy="697628"/>
          </a:xfrm>
          <a:prstGeom prst="wedgeRectCallout">
            <a:avLst>
              <a:gd name="adj1" fmla="val -68228"/>
              <a:gd name="adj2" fmla="val -14548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NLU, Entity recognition capability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5B541-DAFF-D2C3-A254-C58EF30CFABD}"/>
              </a:ext>
            </a:extLst>
          </p:cNvPr>
          <p:cNvSpPr txBox="1"/>
          <p:nvPr/>
        </p:nvSpPr>
        <p:spPr>
          <a:xfrm>
            <a:off x="-19057" y="6515841"/>
            <a:ext cx="75466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[</a:t>
            </a:r>
            <a:r>
              <a:rPr lang="en-US" sz="1867" dirty="0">
                <a:latin typeface="+mj-lt"/>
                <a:cs typeface="Segoe UI" panose="020B0502040204020203" pitchFamily="34" charset="0"/>
              </a:rPr>
              <a:t>OOPSLA 2021: </a:t>
            </a:r>
            <a:r>
              <a:rPr lang="en-US" sz="1867" i="1" dirty="0">
                <a:latin typeface="+mj-lt"/>
                <a:cs typeface="Segoe UI" panose="020B0502040204020203" pitchFamily="34" charset="0"/>
              </a:rPr>
              <a:t>Semantic programming by example with pre-trained models.</a:t>
            </a:r>
            <a:endParaRPr lang="en-US" sz="1867" dirty="0">
              <a:latin typeface="+mj-l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0E4B-BE4C-FDFA-6E3D-7AE38907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33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AI-Assisted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1B574-DD9C-F076-933C-803C449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388" y="1622244"/>
            <a:ext cx="5232264" cy="357846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Forms of intent expression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Logical Specifications</a:t>
            </a:r>
          </a:p>
          <a:p>
            <a:r>
              <a:rPr lang="en-US" dirty="0"/>
              <a:t>Input-Output Examples</a:t>
            </a:r>
          </a:p>
          <a:p>
            <a:r>
              <a:rPr lang="en-US" dirty="0"/>
              <a:t>Static or Temporal Context</a:t>
            </a:r>
          </a:p>
          <a:p>
            <a:r>
              <a:rPr lang="en-US" dirty="0"/>
              <a:t>Broken Programs</a:t>
            </a:r>
          </a:p>
          <a:p>
            <a:r>
              <a:rPr lang="en-US" dirty="0"/>
              <a:t>Natural Language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64408-2459-A683-2FB6-7CBC41FA724B}"/>
              </a:ext>
            </a:extLst>
          </p:cNvPr>
          <p:cNvCxnSpPr>
            <a:cxnSpLocks/>
          </p:cNvCxnSpPr>
          <p:nvPr/>
        </p:nvCxnSpPr>
        <p:spPr>
          <a:xfrm>
            <a:off x="3925765" y="2716405"/>
            <a:ext cx="43404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870301-AA3A-BB6A-79BA-FBCD0D336AB5}"/>
              </a:ext>
            </a:extLst>
          </p:cNvPr>
          <p:cNvSpPr txBox="1"/>
          <p:nvPr/>
        </p:nvSpPr>
        <p:spPr>
          <a:xfrm>
            <a:off x="58834" y="1622244"/>
            <a:ext cx="375455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Lectures organized by</a:t>
            </a:r>
          </a:p>
          <a:p>
            <a:endParaRPr lang="en-US" sz="2800" dirty="0"/>
          </a:p>
          <a:p>
            <a:endParaRPr lang="en-US" sz="2800" dirty="0"/>
          </a:p>
          <a:p>
            <a:pPr algn="r"/>
            <a:r>
              <a:rPr lang="en-US" sz="2800" dirty="0"/>
              <a:t>Lecture 1: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2: </a:t>
            </a:r>
          </a:p>
          <a:p>
            <a:pPr algn="r"/>
            <a:r>
              <a:rPr lang="en-US" sz="600" dirty="0"/>
              <a:t>     </a:t>
            </a:r>
          </a:p>
          <a:p>
            <a:pPr algn="r"/>
            <a:r>
              <a:rPr lang="en-US" sz="2800" dirty="0"/>
              <a:t>Lecture 3: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4: </a:t>
            </a:r>
          </a:p>
        </p:txBody>
      </p:sp>
    </p:spTree>
    <p:extLst>
      <p:ext uri="{BB962C8B-B14F-4D97-AF65-F5344CB8AC3E}">
        <p14:creationId xmlns:p14="http://schemas.microsoft.com/office/powerpoint/2010/main" val="989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4827-CDDB-432C-9FB5-8F6F54181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6"/>
            <a:ext cx="12192000" cy="1143000"/>
          </a:xfrm>
        </p:spPr>
        <p:txBody>
          <a:bodyPr/>
          <a:lstStyle/>
          <a:p>
            <a:pPr algn="ctr"/>
            <a:r>
              <a:rPr lang="en-US" b="1" dirty="0"/>
              <a:t>Table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2B7E0-8192-4A44-B307-C021BD35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50</a:t>
            </a:fld>
            <a:r>
              <a:rPr lang="en-US"/>
              <a:t>/18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51499-660B-4641-8809-7B58EFCE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8" y="975103"/>
            <a:ext cx="7479632" cy="4907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3EC4F-AF86-4589-86F5-5D81220B5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876" y="1502702"/>
            <a:ext cx="5705475" cy="3162300"/>
          </a:xfrm>
          <a:prstGeom prst="rect">
            <a:avLst/>
          </a:prstGeom>
        </p:spPr>
      </p:pic>
      <p:sp>
        <p:nvSpPr>
          <p:cNvPr id="8" name="Right Arrow 10">
            <a:extLst>
              <a:ext uri="{FF2B5EF4-FFF2-40B4-BE49-F238E27FC236}">
                <a16:creationId xmlns:a16="http://schemas.microsoft.com/office/drawing/2014/main" id="{2B09B6F6-9640-4B67-AE2B-6B4B5771616D}"/>
              </a:ext>
            </a:extLst>
          </p:cNvPr>
          <p:cNvSpPr/>
          <p:nvPr/>
        </p:nvSpPr>
        <p:spPr>
          <a:xfrm>
            <a:off x="6049480" y="2738351"/>
            <a:ext cx="609600" cy="42256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FD2A2-C6FD-4DED-B907-B0619EC44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60" y="3870729"/>
            <a:ext cx="10711440" cy="859163"/>
          </a:xfrm>
          <a:prstGeom prst="rect">
            <a:avLst/>
          </a:prstGeom>
          <a:ln w="6032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5BEC0-9224-42C3-A8E6-60D57B39A6EC}"/>
              </a:ext>
            </a:extLst>
          </p:cNvPr>
          <p:cNvSpPr txBox="1"/>
          <p:nvPr/>
        </p:nvSpPr>
        <p:spPr>
          <a:xfrm>
            <a:off x="-21967" y="6447631"/>
            <a:ext cx="74796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[PLDI 2014: </a:t>
            </a:r>
            <a:r>
              <a:rPr lang="en-US" sz="1867" i="1" dirty="0" err="1">
                <a:cs typeface="Segoe UI" panose="020B0502040204020203" pitchFamily="34" charset="0"/>
              </a:rPr>
              <a:t>FlashExtract</a:t>
            </a:r>
            <a:r>
              <a:rPr lang="en-US" sz="1867" i="1" dirty="0">
                <a:cs typeface="Segoe UI" panose="020B0502040204020203" pitchFamily="34" charset="0"/>
              </a:rPr>
              <a:t>: a framework for data extraction by examples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50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51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3E574-B7C9-4BE6-A768-5A109AA5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2410"/>
            <a:ext cx="12191999" cy="7480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F042F-B793-44D8-8A8D-553A999FD397}"/>
              </a:ext>
            </a:extLst>
          </p:cNvPr>
          <p:cNvSpPr/>
          <p:nvPr/>
        </p:nvSpPr>
        <p:spPr>
          <a:xfrm>
            <a:off x="7429498" y="1168401"/>
            <a:ext cx="4724399" cy="3232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17237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52</a:t>
            </a:fld>
            <a:r>
              <a:rPr lang="en-US"/>
              <a:t>/18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A02E9-78E5-4BB1-8B6A-BF0F0020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2805"/>
            <a:ext cx="12191999" cy="7494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570C89-5EF3-438E-B52D-124519E8DE6C}"/>
              </a:ext>
            </a:extLst>
          </p:cNvPr>
          <p:cNvSpPr/>
          <p:nvPr/>
        </p:nvSpPr>
        <p:spPr>
          <a:xfrm>
            <a:off x="7429498" y="1191147"/>
            <a:ext cx="4724399" cy="3232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39824-1EF2-4064-BF76-3A2A485E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396" y="1355717"/>
            <a:ext cx="4692656" cy="5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8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53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DA8F5-EDF7-47D9-8671-5C7EB735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2788"/>
            <a:ext cx="12192000" cy="7813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D15021-9B70-446E-8081-DCB1BEA9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41" y="747401"/>
            <a:ext cx="1511311" cy="4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60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54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2D16E-C2E0-43D1-BA5E-9FB3B634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3256"/>
            <a:ext cx="12192000" cy="74689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5AC1B7-FBB1-4E56-ABC8-ED9789F8E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07" y="1168406"/>
            <a:ext cx="209549" cy="209549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197411-1592-49CE-9AF9-5C93F9A95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100" y="5905500"/>
            <a:ext cx="4756609" cy="961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7B95BF-DC49-44BC-B0BD-5468E6C59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5831" y="1358903"/>
            <a:ext cx="235223" cy="54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5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55</a:t>
            </a:fld>
            <a:r>
              <a:rPr lang="en-US"/>
              <a:t>/18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73739-C6F6-4586-ADC3-794988DE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4383"/>
            <a:ext cx="12197953" cy="7806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DFCF0-7814-451B-B27E-B70185275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904" y="1841497"/>
            <a:ext cx="2627259" cy="5226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C123C-29BC-4B2D-8B8A-F03E6696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007" y="1168406"/>
            <a:ext cx="209549" cy="2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41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56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E8B5E-322A-40AE-9630-747B2DEC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2809"/>
            <a:ext cx="12191999" cy="74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8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57</a:t>
            </a:fld>
            <a:r>
              <a:rPr lang="en-US"/>
              <a:t>/18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06470-ED90-4ED5-9BBB-784B2BA8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18107"/>
            <a:ext cx="12191999" cy="7498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48C5B-9435-4C1E-BA60-2CC5C0ABF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18" y="1826948"/>
            <a:ext cx="1127541" cy="501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B330D-7D79-469E-B298-697386804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122" y="3489717"/>
            <a:ext cx="570956" cy="203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C30F6C-6106-4DB4-928F-7147F1DDF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565" y="5099050"/>
            <a:ext cx="426672" cy="2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2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58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A34F3-3611-4EF6-9891-A260450D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0458"/>
            <a:ext cx="12192000" cy="74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0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59</a:t>
            </a:fld>
            <a:r>
              <a:rPr lang="en-US"/>
              <a:t>/18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468F6-C303-4C13-8514-36A8A873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5552"/>
            <a:ext cx="12192000" cy="75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E9642-CA9C-25E8-4B25-D65CBA78E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76DB-A561-AD31-3DF5-557F4899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981" y="13434"/>
            <a:ext cx="6027610" cy="821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Neuro-Symbolic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26A6-9BA9-F3B5-27EC-E50E0FB87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6" y="1358490"/>
            <a:ext cx="8086215" cy="466424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Cross-disciplinary: Logical reasoning + Machine learning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Meta ideas (which stand the test of time longer)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Definitions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User Empathy, User Experiences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of research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Datasets, Automated Evaluation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Paper writing or robust tool development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(Iterative development guided by usage)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C649A-CDC4-579D-CC09-781A5ED87804}"/>
              </a:ext>
            </a:extLst>
          </p:cNvPr>
          <p:cNvSpPr txBox="1"/>
          <p:nvPr/>
        </p:nvSpPr>
        <p:spPr>
          <a:xfrm>
            <a:off x="316808" y="835270"/>
            <a:ext cx="554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to take out of these lectures?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6995-DD02-C0FD-2BED-3382DA0C2D75}"/>
              </a:ext>
            </a:extLst>
          </p:cNvPr>
          <p:cNvSpPr txBox="1"/>
          <p:nvPr/>
        </p:nvSpPr>
        <p:spPr>
          <a:xfrm>
            <a:off x="-48638" y="6122606"/>
            <a:ext cx="7062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  <a:cs typeface="Segoe UI" panose="020B0502040204020203" pitchFamily="34" charset="0"/>
              </a:rPr>
              <a:t>Ref: [Invited talk: </a:t>
            </a:r>
            <a:r>
              <a:rPr lang="en-US" sz="2200" b="1" i="1" dirty="0">
                <a:latin typeface="+mj-lt"/>
                <a:cs typeface="Segoe UI" panose="020B0502040204020203" pitchFamily="34" charset="0"/>
              </a:rPr>
              <a:t>Art of doing disruptive research </a:t>
            </a:r>
            <a:r>
              <a:rPr lang="en-US" sz="2200" dirty="0">
                <a:latin typeface="+mj-lt"/>
                <a:cs typeface="Segoe UI" panose="020B0502040204020203" pitchFamily="34" charset="0"/>
              </a:rPr>
              <a:t>(</a:t>
            </a:r>
            <a:r>
              <a:rPr lang="en-US" sz="2200" dirty="0" err="1">
                <a:latin typeface="+mj-lt"/>
                <a:cs typeface="Segoe UI" panose="020B0502040204020203" pitchFamily="34" charset="0"/>
              </a:rPr>
              <a:t>youtube</a:t>
            </a:r>
            <a:r>
              <a:rPr lang="en-US" sz="2200" dirty="0">
                <a:latin typeface="+mj-lt"/>
                <a:cs typeface="Segoe UI" panose="020B0502040204020203" pitchFamily="34" charset="0"/>
              </a:rPr>
              <a:t>)]</a:t>
            </a:r>
          </a:p>
          <a:p>
            <a:r>
              <a:rPr lang="en-US" sz="2200" dirty="0">
                <a:cs typeface="Segoe UI" panose="020B0502040204020203" pitchFamily="34" charset="0"/>
              </a:rPr>
              <a:t>         [CACM 2023</a:t>
            </a:r>
            <a:r>
              <a:rPr lang="en-US" sz="2200" dirty="0"/>
              <a:t>: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i="1" dirty="0">
                <a:cs typeface="Segoe UI" panose="020B0502040204020203" pitchFamily="34" charset="0"/>
              </a:rPr>
              <a:t>Storytelling and Science</a:t>
            </a:r>
            <a:r>
              <a:rPr lang="en-US" sz="2200" dirty="0">
                <a:cs typeface="Segoe UI" panose="020B0502040204020203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EF5BF-C751-B1BD-A47C-EE892AD8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29" y="2425102"/>
            <a:ext cx="1762195" cy="175636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3A0DF4B-2D0B-6CAD-5037-796D27735693}"/>
              </a:ext>
            </a:extLst>
          </p:cNvPr>
          <p:cNvSpPr/>
          <p:nvPr/>
        </p:nvSpPr>
        <p:spPr>
          <a:xfrm>
            <a:off x="6961168" y="4817161"/>
            <a:ext cx="5165388" cy="1901757"/>
          </a:xfrm>
          <a:prstGeom prst="wedgeRectCallout">
            <a:avLst>
              <a:gd name="adj1" fmla="val -5517"/>
              <a:gd name="adj2" fmla="val -8875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“He told me that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Marktoberdorf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changed his life (yes in a very positive way!): his line of research, the way he was cooperating, the way he was doing research, the way he was organizing his PhD, the way he was looking at the world”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342C52-02B7-175E-B8E1-7EB2792FA321}"/>
              </a:ext>
            </a:extLst>
          </p:cNvPr>
          <p:cNvSpPr txBox="1">
            <a:spLocks/>
          </p:cNvSpPr>
          <p:nvPr/>
        </p:nvSpPr>
        <p:spPr>
          <a:xfrm>
            <a:off x="0" y="13434"/>
            <a:ext cx="6561306" cy="8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Applications, Experiences, and</a:t>
            </a:r>
          </a:p>
        </p:txBody>
      </p:sp>
    </p:spTree>
    <p:extLst>
      <p:ext uri="{BB962C8B-B14F-4D97-AF65-F5344CB8AC3E}">
        <p14:creationId xmlns:p14="http://schemas.microsoft.com/office/powerpoint/2010/main" val="28253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504E6-BC04-4A96-A463-EBD48095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60</a:t>
            </a:fld>
            <a:r>
              <a:rPr lang="en-US"/>
              <a:t>/18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06470-ED90-4ED5-9BBB-784B2BA8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18355"/>
            <a:ext cx="12191999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1FE2A-14DF-4966-6D51-995633DC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98ECD-039C-C69D-A874-9B6D207A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61</a:t>
            </a:fld>
            <a:r>
              <a:rPr lang="en-US"/>
              <a:t>/18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7D7EB4B-A736-216C-9A7C-9A44ED5244EE}"/>
              </a:ext>
            </a:extLst>
          </p:cNvPr>
          <p:cNvSpPr txBox="1"/>
          <p:nvPr/>
        </p:nvSpPr>
        <p:spPr>
          <a:xfrm>
            <a:off x="70338" y="1555259"/>
            <a:ext cx="10651392" cy="1231106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Restrict search to an underlying domain-specific language (DSL)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Top-down goal-directed search</a:t>
            </a:r>
            <a:r>
              <a:rPr lang="en-US" sz="2133" dirty="0">
                <a:cs typeface="Segoe UI"/>
              </a:rPr>
              <a:t>: Symbolic backprop of examples over grammar </a:t>
            </a:r>
            <a:endParaRPr lang="en-US" sz="2133" dirty="0">
              <a:cs typeface="Segoe UI" panose="020B0502040204020203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Guide using Machine Learning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4FDC0F-4DCD-E15A-0BB5-D7B600F0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25"/>
            <a:ext cx="12192000" cy="968548"/>
          </a:xfrm>
        </p:spPr>
        <p:txBody>
          <a:bodyPr>
            <a:normAutofit/>
          </a:bodyPr>
          <a:lstStyle/>
          <a:p>
            <a:r>
              <a:rPr lang="en-US" sz="4267" b="1" dirty="0"/>
              <a:t>Programming by Examples (PBE) Architecture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D5239-669F-A1B5-2685-D8B8F268EAD6}"/>
              </a:ext>
            </a:extLst>
          </p:cNvPr>
          <p:cNvSpPr txBox="1"/>
          <p:nvPr/>
        </p:nvSpPr>
        <p:spPr>
          <a:xfrm>
            <a:off x="-2" y="3438958"/>
            <a:ext cx="9925537" cy="861774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Program Features</a:t>
            </a:r>
            <a:endParaRPr lang="en-US" sz="2133" dirty="0">
              <a:cs typeface="Segoe UI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Output Features</a:t>
            </a:r>
            <a:endParaRPr lang="en-US" sz="2133" dirty="0"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D2B72-A081-19FB-DC97-397EBEAA45CC}"/>
              </a:ext>
            </a:extLst>
          </p:cNvPr>
          <p:cNvSpPr txBox="1"/>
          <p:nvPr/>
        </p:nvSpPr>
        <p:spPr>
          <a:xfrm>
            <a:off x="0" y="975673"/>
            <a:ext cx="2188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6CE5F-0EB4-AA14-8396-8F7DB2408F6D}"/>
              </a:ext>
            </a:extLst>
          </p:cNvPr>
          <p:cNvSpPr txBox="1"/>
          <p:nvPr/>
        </p:nvSpPr>
        <p:spPr>
          <a:xfrm>
            <a:off x="-82687" y="2906312"/>
            <a:ext cx="2188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Ranking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A57F8-A005-71C7-2880-A0B46185CD98}"/>
              </a:ext>
            </a:extLst>
          </p:cNvPr>
          <p:cNvSpPr txBox="1"/>
          <p:nvPr/>
        </p:nvSpPr>
        <p:spPr>
          <a:xfrm>
            <a:off x="-3" y="5097043"/>
            <a:ext cx="9925537" cy="861774"/>
          </a:xfrm>
          <a:prstGeom prst="rect">
            <a:avLst/>
          </a:prstGeom>
          <a:solidFill>
            <a:srgbClr val="F4EAE0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Distinguishing Inputs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cs typeface="Segoe UI"/>
              </a:rPr>
              <a:t>Pattern Inference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4A33F-6723-EA09-7C72-9769AAF619B3}"/>
              </a:ext>
            </a:extLst>
          </p:cNvPr>
          <p:cNvSpPr txBox="1"/>
          <p:nvPr/>
        </p:nvSpPr>
        <p:spPr>
          <a:xfrm>
            <a:off x="0" y="4485559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Identifying Representative Inputs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C7136-2CF9-E6FD-9502-596561FDBB6C}"/>
              </a:ext>
            </a:extLst>
          </p:cNvPr>
          <p:cNvSpPr txBox="1"/>
          <p:nvPr/>
        </p:nvSpPr>
        <p:spPr>
          <a:xfrm>
            <a:off x="-4" y="6232742"/>
            <a:ext cx="10082719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[ICSE 2010:</a:t>
            </a:r>
            <a:r>
              <a:rPr lang="en-US" sz="1867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867" i="1" dirty="0">
                <a:cs typeface="Segoe UI" panose="020B0502040204020203" pitchFamily="34" charset="0"/>
              </a:rPr>
              <a:t>Oracle-guided component-based program synthesis</a:t>
            </a:r>
            <a:r>
              <a:rPr lang="en-US" sz="1867" dirty="0">
                <a:cs typeface="Segoe UI" panose="020B0502040204020203" pitchFamily="34" charset="0"/>
              </a:rPr>
              <a:t>]—Most influential paper award </a:t>
            </a:r>
          </a:p>
        </p:txBody>
      </p:sp>
      <p:pic>
        <p:nvPicPr>
          <p:cNvPr id="11" name="Picture 10" descr="Gold trophy">
            <a:extLst>
              <a:ext uri="{FF2B5EF4-FFF2-40B4-BE49-F238E27FC236}">
                <a16:creationId xmlns:a16="http://schemas.microsoft.com/office/drawing/2014/main" id="{DE346434-F019-0655-51D0-6EA9F87D9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745" y="6041965"/>
            <a:ext cx="528623" cy="64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DDECC-D8D6-271E-A0AA-81A570433792}"/>
              </a:ext>
            </a:extLst>
          </p:cNvPr>
          <p:cNvSpPr txBox="1"/>
          <p:nvPr/>
        </p:nvSpPr>
        <p:spPr>
          <a:xfrm>
            <a:off x="-3" y="6520333"/>
            <a:ext cx="10082719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cs typeface="Segoe UI" panose="020B0502040204020203" pitchFamily="34" charset="0"/>
              </a:rPr>
              <a:t>[OOPSLA 2018:</a:t>
            </a:r>
            <a:r>
              <a:rPr lang="en-US" sz="1867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800" b="0" i="1" u="none" strike="noStrike" baseline="0" dirty="0" err="1">
                <a:latin typeface="LinLibertineT"/>
              </a:rPr>
              <a:t>FlashProfile</a:t>
            </a:r>
            <a:r>
              <a:rPr lang="en-US" sz="1800" b="0" i="1" u="none" strike="noStrike" baseline="0" dirty="0">
                <a:latin typeface="LinLibertineT"/>
              </a:rPr>
              <a:t>: A Framework for Synthesizing Data Profiles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1668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9B48B1BA-B942-1327-BF37-F63A09106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" t="4971" r="4186" b="2264"/>
          <a:stretch/>
        </p:blipFill>
        <p:spPr>
          <a:xfrm>
            <a:off x="3557849" y="12967"/>
            <a:ext cx="8576887" cy="6861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557C6-CA0B-A544-473A-2ABE2D585517}"/>
              </a:ext>
            </a:extLst>
          </p:cNvPr>
          <p:cNvSpPr txBox="1"/>
          <p:nvPr/>
        </p:nvSpPr>
        <p:spPr>
          <a:xfrm>
            <a:off x="158858" y="1338332"/>
            <a:ext cx="331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Table Extraction from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WebPages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by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(shipped in Excel in Dec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E3791-CE90-213F-1309-2A4A1C48A451}"/>
              </a:ext>
            </a:extLst>
          </p:cNvPr>
          <p:cNvSpPr txBox="1"/>
          <p:nvPr/>
        </p:nvSpPr>
        <p:spPr>
          <a:xfrm>
            <a:off x="-54864" y="6526777"/>
            <a:ext cx="11365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cs typeface="Segoe UI" panose="020B0502040204020203" pitchFamily="34" charset="0"/>
              </a:rPr>
              <a:t>[SIGMOD 2020:</a:t>
            </a:r>
            <a:r>
              <a:rPr lang="en-US" sz="15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550" i="1" dirty="0">
                <a:cs typeface="Segoe UI" panose="020B0502040204020203" pitchFamily="34" charset="0"/>
              </a:rPr>
              <a:t>Web Data Extraction using Hybrid Program Synthesis: A Combination of Top-down and Bottom-up Inference</a:t>
            </a:r>
            <a:r>
              <a:rPr lang="en-US" sz="1550" dirty="0"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65005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" y="-47016"/>
            <a:ext cx="12179155" cy="1039443"/>
          </a:xfrm>
        </p:spPr>
        <p:txBody>
          <a:bodyPr/>
          <a:lstStyle/>
          <a:p>
            <a:pPr algn="ctr"/>
            <a:r>
              <a:rPr lang="en-US" b="1" dirty="0"/>
              <a:t>Table Reshaping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9772" y="477794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60" y="926079"/>
            <a:ext cx="3702677" cy="25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11" y="871411"/>
            <a:ext cx="14179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Start with: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30331" y="827320"/>
            <a:ext cx="4748825" cy="1935689"/>
            <a:chOff x="6828667" y="757304"/>
            <a:chExt cx="5133873" cy="1936111"/>
          </a:xfrm>
        </p:grpSpPr>
        <p:sp>
          <p:nvSpPr>
            <p:cNvPr id="9" name="TextBox 8"/>
            <p:cNvSpPr txBox="1"/>
            <p:nvPr/>
          </p:nvSpPr>
          <p:spPr>
            <a:xfrm>
              <a:off x="6828667" y="757304"/>
              <a:ext cx="1230831" cy="379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End goal:</a:t>
              </a:r>
            </a:p>
          </p:txBody>
        </p:sp>
        <p:pic>
          <p:nvPicPr>
            <p:cNvPr id="10" name="Picture 2" descr="image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531" y="807092"/>
              <a:ext cx="3921009" cy="188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5164" y="3459411"/>
            <a:ext cx="8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err="1">
                <a:solidFill>
                  <a:srgbClr val="C00000"/>
                </a:solidFill>
                <a:latin typeface="+mj-lt"/>
                <a:cs typeface="Segoe UI" panose="020B0502040204020203" pitchFamily="34" charset="0"/>
              </a:rPr>
              <a:t>Trifacta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Segoe UI" panose="020B0502040204020203" pitchFamily="34" charset="0"/>
              </a:rPr>
              <a:t> facilitates the transformation through a series of recommended steps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81639" y="3821030"/>
            <a:ext cx="3214672" cy="1996281"/>
            <a:chOff x="2850538" y="4253097"/>
            <a:chExt cx="2859475" cy="2036038"/>
          </a:xfrm>
        </p:grpSpPr>
        <p:sp>
          <p:nvSpPr>
            <p:cNvPr id="13" name="TextBox 12"/>
            <p:cNvSpPr txBox="1"/>
            <p:nvPr/>
          </p:nvSpPr>
          <p:spPr>
            <a:xfrm>
              <a:off x="2850538" y="4253097"/>
              <a:ext cx="2064736" cy="387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</a:t>
              </a:r>
              <a:r>
                <a:rPr lang="en-US" sz="1867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. </a:t>
              </a:r>
              <a:r>
                <a:rPr lang="en-US" sz="1867" dirty="0">
                  <a:solidFill>
                    <a:srgbClr val="C00000"/>
                  </a:solidFill>
                  <a:latin typeface="+mj-lt"/>
                  <a:cs typeface="Segoe UI Semilight" panose="020B0402040204020203" pitchFamily="34" charset="0"/>
                </a:rPr>
                <a:t>Split on “:” Delimiter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5527" y="4700088"/>
              <a:ext cx="2524486" cy="158904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212421" y="3834298"/>
            <a:ext cx="2990489" cy="1935897"/>
            <a:chOff x="5875100" y="4087524"/>
            <a:chExt cx="3001078" cy="1926974"/>
          </a:xfrm>
        </p:grpSpPr>
        <p:sp>
          <p:nvSpPr>
            <p:cNvPr id="16" name="TextBox 15"/>
            <p:cNvSpPr txBox="1"/>
            <p:nvPr/>
          </p:nvSpPr>
          <p:spPr>
            <a:xfrm>
              <a:off x="5875100" y="4087524"/>
              <a:ext cx="2336060" cy="37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2. </a:t>
              </a:r>
              <a:r>
                <a:rPr lang="en-US" sz="1867" dirty="0">
                  <a:solidFill>
                    <a:srgbClr val="C00000"/>
                  </a:solidFill>
                  <a:latin typeface="+mj-lt"/>
                  <a:cs typeface="Segoe UI Semilight" panose="020B0402040204020203" pitchFamily="34" charset="0"/>
                </a:rPr>
                <a:t>Delete Empty Rows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5100" y="4587756"/>
              <a:ext cx="3001078" cy="14267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141481" y="3924265"/>
            <a:ext cx="2814367" cy="1896628"/>
            <a:chOff x="8988427" y="4129749"/>
            <a:chExt cx="3073839" cy="1922486"/>
          </a:xfrm>
        </p:grpSpPr>
        <p:sp>
          <p:nvSpPr>
            <p:cNvPr id="19" name="TextBox 18"/>
            <p:cNvSpPr txBox="1"/>
            <p:nvPr/>
          </p:nvSpPr>
          <p:spPr>
            <a:xfrm>
              <a:off x="8988428" y="4129749"/>
              <a:ext cx="2216223" cy="384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3. </a:t>
              </a:r>
              <a:r>
                <a:rPr lang="en-US" sz="1867" dirty="0">
                  <a:solidFill>
                    <a:srgbClr val="C00000"/>
                  </a:solidFill>
                  <a:latin typeface="+mj-lt"/>
                  <a:cs typeface="Segoe UI Semilight" panose="020B0402040204020203" pitchFamily="34" charset="0"/>
                </a:rPr>
                <a:t>Fill Values Down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427" y="4555094"/>
              <a:ext cx="3073839" cy="14971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886352" y="2763009"/>
            <a:ext cx="2543197" cy="1169831"/>
            <a:chOff x="7107131" y="1800375"/>
            <a:chExt cx="3390927" cy="1559774"/>
          </a:xfrm>
        </p:grpSpPr>
        <p:sp>
          <p:nvSpPr>
            <p:cNvPr id="22" name="TextBox 21"/>
            <p:cNvSpPr txBox="1"/>
            <p:nvPr/>
          </p:nvSpPr>
          <p:spPr>
            <a:xfrm>
              <a:off x="7107131" y="1800375"/>
              <a:ext cx="3390927" cy="50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4. </a:t>
              </a:r>
              <a:r>
                <a:rPr lang="en-US" sz="1867" dirty="0">
                  <a:solidFill>
                    <a:srgbClr val="C00000"/>
                  </a:solidFill>
                  <a:latin typeface="+mj-lt"/>
                  <a:cs typeface="Segoe UI Semilight" panose="020B0402040204020203" pitchFamily="34" charset="0"/>
                </a:rPr>
                <a:t>Pivot Number on Type</a:t>
              </a:r>
            </a:p>
          </p:txBody>
        </p:sp>
        <p:sp>
          <p:nvSpPr>
            <p:cNvPr id="23" name="Up Arrow 22"/>
            <p:cNvSpPr/>
            <p:nvPr/>
          </p:nvSpPr>
          <p:spPr>
            <a:xfrm>
              <a:off x="8706886" y="2375232"/>
              <a:ext cx="401008" cy="98491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72747" y="1690988"/>
            <a:ext cx="3980522" cy="1323438"/>
            <a:chOff x="3777301" y="1985787"/>
            <a:chExt cx="2683473" cy="992579"/>
          </a:xfrm>
        </p:grpSpPr>
        <p:sp>
          <p:nvSpPr>
            <p:cNvPr id="25" name="TextBox 24"/>
            <p:cNvSpPr txBox="1"/>
            <p:nvPr/>
          </p:nvSpPr>
          <p:spPr>
            <a:xfrm>
              <a:off x="3777301" y="1985787"/>
              <a:ext cx="2683473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9644"/>
                  </a:solidFill>
                  <a:latin typeface="+mj-lt"/>
                  <a:cs typeface="Segoe UI" panose="020B0502040204020203" pitchFamily="34" charset="0"/>
                </a:rPr>
                <a:t>FlashRelate</a:t>
              </a:r>
              <a:endParaRPr lang="en-US" sz="2000" dirty="0">
                <a:solidFill>
                  <a:srgbClr val="009644"/>
                </a:solidFill>
                <a:latin typeface="+mj-lt"/>
                <a:cs typeface="Segoe UI" panose="020B0502040204020203" pitchFamily="34" charset="0"/>
              </a:endParaRPr>
            </a:p>
            <a:p>
              <a:pPr algn="ctr"/>
              <a:endParaRPr lang="en-US" sz="2000" dirty="0">
                <a:solidFill>
                  <a:srgbClr val="009644"/>
                </a:solidFill>
                <a:latin typeface="+mj-lt"/>
                <a:cs typeface="Segoe UI" panose="020B0502040204020203" pitchFamily="34" charset="0"/>
              </a:endParaRPr>
            </a:p>
            <a:p>
              <a:pPr algn="ctr"/>
              <a:r>
                <a:rPr lang="en-US" sz="2000" dirty="0">
                  <a:solidFill>
                    <a:srgbClr val="009644"/>
                  </a:solidFill>
                  <a:latin typeface="+mj-lt"/>
                  <a:cs typeface="Segoe UI" panose="020B0502040204020203" pitchFamily="34" charset="0"/>
                </a:rPr>
                <a:t>(from few examples of records </a:t>
              </a:r>
            </a:p>
            <a:p>
              <a:pPr algn="ctr"/>
              <a:r>
                <a:rPr lang="en-US" sz="2000" dirty="0">
                  <a:solidFill>
                    <a:srgbClr val="009644"/>
                  </a:solidFill>
                  <a:latin typeface="+mj-lt"/>
                  <a:cs typeface="Segoe UI" panose="020B0502040204020203" pitchFamily="34" charset="0"/>
                </a:rPr>
                <a:t>in output table)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122421" y="2288444"/>
              <a:ext cx="1993234" cy="24197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63" y="5784464"/>
            <a:ext cx="12186836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52396"/>
            <a:r>
              <a:rPr lang="en-US" sz="2133" dirty="0">
                <a:latin typeface="+mj-lt"/>
                <a:cs typeface="Segoe UI" panose="020B0502040204020203" pitchFamily="34" charset="0"/>
              </a:rPr>
              <a:t>50% spreadsheets are semi-structured. KPMG, Deloitte budget millions of dollars for normalization.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B5BEC0-9224-42C3-A8E6-60D57B39A6EC}"/>
              </a:ext>
            </a:extLst>
          </p:cNvPr>
          <p:cNvSpPr txBox="1"/>
          <p:nvPr/>
        </p:nvSpPr>
        <p:spPr>
          <a:xfrm>
            <a:off x="0" y="6427120"/>
            <a:ext cx="1097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[PLDI 2015:</a:t>
            </a:r>
            <a:r>
              <a:rPr lang="en-US" sz="1867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867" i="1" dirty="0" err="1">
                <a:cs typeface="Segoe UI" panose="020B0502040204020203" pitchFamily="34" charset="0"/>
              </a:rPr>
              <a:t>FlashRelate</a:t>
            </a:r>
            <a:r>
              <a:rPr lang="en-US" sz="1867" i="1" dirty="0">
                <a:cs typeface="Segoe UI" panose="020B0502040204020203" pitchFamily="34" charset="0"/>
              </a:rPr>
              <a:t>: Extracting Relational Data from Semi-Structured Spreadsheets Using Examples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976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Table Reshaping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56447" y="5254197"/>
            <a:ext cx="354227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2279" y="4663986"/>
            <a:ext cx="498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cs typeface="Segoe UI" panose="020B0502040204020203" pitchFamily="34" charset="0"/>
              </a:rPr>
              <a:t>Output:</a:t>
            </a:r>
            <a:r>
              <a:rPr lang="en-US" sz="3200" dirty="0">
                <a:cs typeface="Segoe UI" panose="020B0502040204020203" pitchFamily="34" charset="0"/>
              </a:rPr>
              <a:t> Relational 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6584" y="2237765"/>
            <a:ext cx="504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cs typeface="Segoe UI" panose="020B0502040204020203" pitchFamily="34" charset="0"/>
              </a:rPr>
              <a:t>Input: </a:t>
            </a:r>
            <a:r>
              <a:rPr lang="en-US" sz="3200" dirty="0">
                <a:cs typeface="Segoe UI" panose="020B0502040204020203" pitchFamily="34" charset="0"/>
              </a:rPr>
              <a:t>Semi-structured spreadsheet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0" y="1455893"/>
            <a:ext cx="6180309" cy="2154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0" y="3954215"/>
            <a:ext cx="3853627" cy="2620648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600524" y="3468085"/>
            <a:ext cx="241776" cy="505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118844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62E8-1DE1-1F22-B836-EFCF7863D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s in the sky with a lot of light&#10;&#10;Description automatically generated">
            <a:extLst>
              <a:ext uri="{FF2B5EF4-FFF2-40B4-BE49-F238E27FC236}">
                <a16:creationId xmlns:a16="http://schemas.microsoft.com/office/drawing/2014/main" id="{7150A8A4-37B7-DA05-1173-1D025A54F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 descr="Two lightsabers in the sky&#10;&#10;Description automatically generated">
            <a:extLst>
              <a:ext uri="{FF2B5EF4-FFF2-40B4-BE49-F238E27FC236}">
                <a16:creationId xmlns:a16="http://schemas.microsoft.com/office/drawing/2014/main" id="{BB29938B-EDD2-C37F-80F9-2BE38D1A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93991" l="9871" r="89914">
                        <a14:foregroundMark x1="12232" y1="89485" x2="28112" y2="69313"/>
                        <a14:foregroundMark x1="28112" y1="69313" x2="36052" y2="67167"/>
                        <a14:foregroundMark x1="36052" y1="67167" x2="33262" y2="74464"/>
                        <a14:foregroundMark x1="33262" y1="74464" x2="15021" y2="93991"/>
                        <a14:foregroundMark x1="15021" y1="93991" x2="15880" y2="86695"/>
                        <a14:foregroundMark x1="19528" y1="83691" x2="24034" y2="76180"/>
                        <a14:foregroundMark x1="24034" y1="76180" x2="31330" y2="71674"/>
                        <a14:foregroundMark x1="31330" y1="71674" x2="19742" y2="83262"/>
                        <a14:foregroundMark x1="71182" y1="82175" x2="76824" y2="89056"/>
                        <a14:foregroundMark x1="59227" y1="67597" x2="62035" y2="71021"/>
                        <a14:foregroundMark x1="76824" y1="89056" x2="84764" y2="93777"/>
                        <a14:foregroundMark x1="84764" y1="93777" x2="76180" y2="76395"/>
                        <a14:foregroundMark x1="76180" y1="76395" x2="64592" y2="63948"/>
                        <a14:foregroundMark x1="74408" y1="79878" x2="75751" y2="81545"/>
                        <a14:foregroundMark x1="64163" y1="67167" x2="74199" y2="79619"/>
                        <a14:foregroundMark x1="63779" y1="69779" x2="63305" y2="69313"/>
                        <a14:foregroundMark x1="75751" y1="81545" x2="74203" y2="80024"/>
                        <a14:foregroundMark x1="63305" y1="69313" x2="64163" y2="67811"/>
                        <a14:backgroundMark x1="32403" y1="62446" x2="39056" y2="54077"/>
                        <a14:backgroundMark x1="39056" y1="54077" x2="36910" y2="44206"/>
                        <a14:backgroundMark x1="36910" y1="44206" x2="25107" y2="28541"/>
                        <a14:backgroundMark x1="25107" y1="28541" x2="34549" y2="46137"/>
                        <a14:backgroundMark x1="34549" y1="46137" x2="32403" y2="62446"/>
                        <a14:backgroundMark x1="29614" y1="17167" x2="48927" y2="40773"/>
                        <a14:backgroundMark x1="48927" y1="40773" x2="74464" y2="9227"/>
                        <a14:backgroundMark x1="74464" y1="9227" x2="45923" y2="23820"/>
                        <a14:backgroundMark x1="45923" y1="23820" x2="36695" y2="23176"/>
                        <a14:backgroundMark x1="36695" y1="23176" x2="30901" y2="17811"/>
                        <a14:backgroundMark x1="30901" y1="17811" x2="37339" y2="23391"/>
                        <a14:backgroundMark x1="37339" y1="23391" x2="46352" y2="27468"/>
                        <a14:backgroundMark x1="46352" y1="27468" x2="57296" y2="24464"/>
                        <a14:backgroundMark x1="57296" y1="24464" x2="62876" y2="18670"/>
                        <a14:backgroundMark x1="62876" y1="18670" x2="63305" y2="17382"/>
                        <a14:backgroundMark x1="54721" y1="49142" x2="78755" y2="21245"/>
                        <a14:backgroundMark x1="78755" y1="21245" x2="81330" y2="31974"/>
                        <a14:backgroundMark x1="81330" y1="31974" x2="68884" y2="64378"/>
                        <a14:backgroundMark x1="68884" y1="64378" x2="64163" y2="56652"/>
                        <a14:backgroundMark x1="64163" y1="56652" x2="54506" y2="48927"/>
                        <a14:backgroundMark x1="39700" y1="68884" x2="47425" y2="59013"/>
                        <a14:backgroundMark x1="47425" y1="59013" x2="53004" y2="64592"/>
                        <a14:backgroundMark x1="53004" y1="64592" x2="44850" y2="69099"/>
                        <a14:backgroundMark x1="44850" y1="69099" x2="49356" y2="63305"/>
                        <a14:backgroundMark x1="60515" y1="72103" x2="69957" y2="83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48" y="1398453"/>
            <a:ext cx="6912704" cy="50792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19AB8D2-840A-2179-E8DB-A20FBDA4BDD0}"/>
              </a:ext>
            </a:extLst>
          </p:cNvPr>
          <p:cNvSpPr txBox="1">
            <a:spLocks/>
          </p:cNvSpPr>
          <p:nvPr/>
        </p:nvSpPr>
        <p:spPr>
          <a:xfrm>
            <a:off x="124779" y="-189149"/>
            <a:ext cx="11942443" cy="265863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br>
              <a:rPr lang="en-US" sz="3733" dirty="0">
                <a:ln>
                  <a:solidFill>
                    <a:srgbClr val="FFE81F"/>
                  </a:solidFill>
                </a:ln>
                <a:solidFill>
                  <a:srgbClr val="FFE81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733" dirty="0">
                <a:ln>
                  <a:solidFill>
                    <a:srgbClr val="FFE81F"/>
                  </a:solidFill>
                </a:ln>
                <a:solidFill>
                  <a:srgbClr val="FFE81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7000" dirty="0">
                <a:ln>
                  <a:solidFill>
                    <a:srgbClr val="FFE81F"/>
                  </a:solidFill>
                </a:ln>
                <a:solidFill>
                  <a:srgbClr val="FFE81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Analogical Reasoning Engines</a:t>
            </a:r>
          </a:p>
          <a:p>
            <a:pPr algn="ctr"/>
            <a:endParaRPr lang="en-US" sz="2667" dirty="0">
              <a:ln>
                <a:solidFill>
                  <a:srgbClr val="FFE81F"/>
                </a:solidFill>
              </a:ln>
              <a:solidFill>
                <a:srgbClr val="FFE81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4CA0C1-230B-E20D-3D7D-7D43AE94E841}"/>
              </a:ext>
            </a:extLst>
          </p:cNvPr>
          <p:cNvGrpSpPr/>
          <p:nvPr/>
        </p:nvGrpSpPr>
        <p:grpSpPr>
          <a:xfrm>
            <a:off x="95795" y="3215447"/>
            <a:ext cx="3985011" cy="3363428"/>
            <a:chOff x="5668302" y="3735678"/>
            <a:chExt cx="3072349" cy="2767862"/>
          </a:xfrm>
        </p:grpSpPr>
        <p:pic>
          <p:nvPicPr>
            <p:cNvPr id="13" name="Picture 12" descr="A logo of a computer&#10;&#10;Description automatically generated">
              <a:extLst>
                <a:ext uri="{FF2B5EF4-FFF2-40B4-BE49-F238E27FC236}">
                  <a16:creationId xmlns:a16="http://schemas.microsoft.com/office/drawing/2014/main" id="{C62D6FAD-560F-365B-3997-156400EE7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689" r="21629"/>
            <a:stretch/>
          </p:blipFill>
          <p:spPr>
            <a:xfrm>
              <a:off x="6265877" y="3735678"/>
              <a:ext cx="1886463" cy="1940604"/>
            </a:xfrm>
            <a:prstGeom prst="rect">
              <a:avLst/>
            </a:prstGeom>
          </p:spPr>
        </p:pic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98BE575-E3B1-C98B-480E-2504D7253351}"/>
                </a:ext>
              </a:extLst>
            </p:cNvPr>
            <p:cNvSpPr txBox="1">
              <a:spLocks/>
            </p:cNvSpPr>
            <p:nvPr/>
          </p:nvSpPr>
          <p:spPr>
            <a:xfrm>
              <a:off x="5668302" y="5394119"/>
              <a:ext cx="3072349" cy="1109421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500" b="1" kern="1200" baseline="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algn="ctr"/>
              <a:r>
                <a:rPr lang="en-US" sz="4000" dirty="0">
                  <a:solidFill>
                    <a:srgbClr val="36ABE0"/>
                  </a:solidFill>
                </a:rPr>
                <a:t>Flash Fill</a:t>
              </a: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6D705F3C-5B8B-DD9B-0B75-5988665A09E3}"/>
              </a:ext>
            </a:extLst>
          </p:cNvPr>
          <p:cNvSpPr txBox="1">
            <a:spLocks/>
          </p:cNvSpPr>
          <p:nvPr/>
        </p:nvSpPr>
        <p:spPr>
          <a:xfrm>
            <a:off x="4103496" y="5727607"/>
            <a:ext cx="3985011" cy="953096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Sumit Gulwani @ CAV 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27E43E-9C0C-BEA0-FAD7-EBAB04E7C893}"/>
              </a:ext>
            </a:extLst>
          </p:cNvPr>
          <p:cNvGrpSpPr/>
          <p:nvPr/>
        </p:nvGrpSpPr>
        <p:grpSpPr>
          <a:xfrm>
            <a:off x="8268957" y="3215447"/>
            <a:ext cx="3379689" cy="3363435"/>
            <a:chOff x="9592609" y="3746918"/>
            <a:chExt cx="2668469" cy="2744422"/>
          </a:xfrm>
        </p:grpSpPr>
        <p:pic>
          <p:nvPicPr>
            <p:cNvPr id="20" name="Picture 19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10C1C764-C9AC-D8E2-FB56-22C6A4E3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duotone>
                <a:prstClr val="black"/>
                <a:srgbClr val="0C906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959578" y="3746918"/>
              <a:ext cx="1934532" cy="1956642"/>
            </a:xfrm>
            <a:prstGeom prst="rect">
              <a:avLst/>
            </a:prstGeom>
          </p:spPr>
        </p:pic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39691960-1F2D-39A7-E16B-984AB9E5A356}"/>
                </a:ext>
              </a:extLst>
            </p:cNvPr>
            <p:cNvSpPr txBox="1">
              <a:spLocks/>
            </p:cNvSpPr>
            <p:nvPr/>
          </p:nvSpPr>
          <p:spPr>
            <a:xfrm>
              <a:off x="9592609" y="5538243"/>
              <a:ext cx="2668469" cy="953097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500" b="1" kern="1200" baseline="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algn="ctr"/>
              <a:r>
                <a:rPr lang="en-US" sz="4000" dirty="0">
                  <a:solidFill>
                    <a:srgbClr val="A8F2CF"/>
                  </a:solidFill>
                </a:rPr>
                <a:t>GPT-4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655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27E7-FBB0-26C3-2CFF-1B91C8E2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Programming-by-Example (PBE) using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6B6EE-806B-8B7C-C3B3-FF2F19BDC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6"/>
                </a:solidFill>
              </a:rPr>
              <a:t>Challenges</a:t>
            </a:r>
          </a:p>
          <a:p>
            <a:r>
              <a:rPr lang="en-US" sz="2400" dirty="0"/>
              <a:t>PBE is more of a search problem than NL-based translation.</a:t>
            </a:r>
          </a:p>
          <a:p>
            <a:r>
              <a:rPr lang="en-US" sz="2400" dirty="0"/>
              <a:t>PBE requires predicting execution semantics.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000" b="1" dirty="0">
                <a:solidFill>
                  <a:schemeClr val="accent6"/>
                </a:solidFill>
              </a:rPr>
              <a:t>Observations and Key Ideas </a:t>
            </a:r>
          </a:p>
          <a:p>
            <a:pPr marL="0" indent="0">
              <a:buNone/>
            </a:pPr>
            <a:r>
              <a:rPr lang="en-US" sz="2400" dirty="0"/>
              <a:t>When LLMs fail, the generated code is approximately correct!</a:t>
            </a:r>
          </a:p>
          <a:p>
            <a:r>
              <a:rPr lang="en-US" sz="2400" dirty="0"/>
              <a:t>Generated code solves part of the problem. </a:t>
            </a:r>
          </a:p>
          <a:p>
            <a:pPr lvl="1"/>
            <a:r>
              <a:rPr lang="en-US" sz="2000" b="1" dirty="0"/>
              <a:t>Key Idea: </a:t>
            </a:r>
            <a:r>
              <a:rPr lang="en-US" sz="2000" dirty="0"/>
              <a:t>Leverage problem decomposition techniques</a:t>
            </a:r>
          </a:p>
          <a:p>
            <a:r>
              <a:rPr lang="en-US" sz="2400" dirty="0"/>
              <a:t>Parts of the generated code (prefix or suffix) are correct. </a:t>
            </a:r>
          </a:p>
          <a:p>
            <a:pPr lvl="1"/>
            <a:r>
              <a:rPr lang="en-US" sz="2000" b="1" dirty="0"/>
              <a:t>Key Idea: </a:t>
            </a:r>
            <a:r>
              <a:rPr lang="en-US" sz="2000" dirty="0"/>
              <a:t>Leverage program execution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1D7F6-6423-E849-494D-3ADEAAF727D6}"/>
              </a:ext>
            </a:extLst>
          </p:cNvPr>
          <p:cNvSpPr txBox="1"/>
          <p:nvPr/>
        </p:nvSpPr>
        <p:spPr>
          <a:xfrm>
            <a:off x="568411" y="6310184"/>
            <a:ext cx="11244648" cy="36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23FB5-93E5-AE27-9995-38C0EF02B796}"/>
              </a:ext>
            </a:extLst>
          </p:cNvPr>
          <p:cNvSpPr txBox="1"/>
          <p:nvPr/>
        </p:nvSpPr>
        <p:spPr>
          <a:xfrm>
            <a:off x="0" y="6427120"/>
            <a:ext cx="1189543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cs typeface="Segoe UI" panose="020B0502040204020203" pitchFamily="34" charset="0"/>
              </a:rPr>
              <a:t>[Under Submission:</a:t>
            </a:r>
            <a:r>
              <a:rPr lang="en-US" sz="1867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800" b="0" i="1" u="none" strike="noStrike" baseline="0" dirty="0" err="1">
                <a:latin typeface="LinBiolinumTB"/>
              </a:rPr>
              <a:t>SymLLM</a:t>
            </a:r>
            <a:r>
              <a:rPr lang="en-US" sz="1800" b="0" i="1" u="none" strike="noStrike" baseline="0" dirty="0">
                <a:latin typeface="LinBiolinumTB"/>
              </a:rPr>
              <a:t>: LLM-Guided Compositional Program Synthesis</a:t>
            </a:r>
            <a:r>
              <a:rPr lang="en-US" sz="1867" dirty="0"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278363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72FF-BD9B-8658-E81B-2684F85FD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84AB-D425-44E7-89F7-334961AC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06"/>
            <a:ext cx="12191999" cy="10109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Forward-ALL strategy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F9D3C9-8E90-D550-8C47-740AA6A9D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63437"/>
              </p:ext>
            </p:extLst>
          </p:nvPr>
        </p:nvGraphicFramePr>
        <p:xfrm>
          <a:off x="1350818" y="1053996"/>
          <a:ext cx="9344891" cy="1950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85061">
                  <a:extLst>
                    <a:ext uri="{9D8B030D-6E8A-4147-A177-3AD203B41FA5}">
                      <a16:colId xmlns:a16="http://schemas.microsoft.com/office/drawing/2014/main" val="334327514"/>
                    </a:ext>
                  </a:extLst>
                </a:gridCol>
                <a:gridCol w="2318591">
                  <a:extLst>
                    <a:ext uri="{9D8B030D-6E8A-4147-A177-3AD203B41FA5}">
                      <a16:colId xmlns:a16="http://schemas.microsoft.com/office/drawing/2014/main" val="4242470580"/>
                    </a:ext>
                  </a:extLst>
                </a:gridCol>
                <a:gridCol w="3341239">
                  <a:extLst>
                    <a:ext uri="{9D8B030D-6E8A-4147-A177-3AD203B41FA5}">
                      <a16:colId xmlns:a16="http://schemas.microsoft.com/office/drawing/2014/main" val="2939903330"/>
                    </a:ext>
                  </a:extLst>
                </a:gridCol>
              </a:tblGrid>
              <a:tr h="166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Output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F(Input)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5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East Kilbride, Glasgow 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17 Bruce Pl,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Glasgow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G75 0PU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1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</a:t>
                      </a:r>
                      <a:r>
                        <a:rPr lang="en-US" sz="2000" b="1" i="0" u="none" strike="noStrike" kern="1200" baseline="0" dirty="0" err="1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Hastings 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11 The Oak Field,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Hastings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TN35 4HQ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76181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Waltham Abbey 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Round Hills,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Waltham Abbey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EN9 1TP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503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Edinburgh 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Russell Rd,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Edinburgh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EH11 3YT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758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FD5240-06F4-3C48-8EDE-D53FCCB21978}"/>
              </a:ext>
            </a:extLst>
          </p:cNvPr>
          <p:cNvSpPr txBox="1"/>
          <p:nvPr/>
        </p:nvSpPr>
        <p:spPr>
          <a:xfrm>
            <a:off x="87380" y="5023776"/>
            <a:ext cx="383807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Address =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Parts[0]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Code = Parts[-1]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f“{Address},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36164-174F-DC38-ADE3-DEC74E092ED2}"/>
              </a:ext>
            </a:extLst>
          </p:cNvPr>
          <p:cNvSpPr/>
          <p:nvPr/>
        </p:nvSpPr>
        <p:spPr>
          <a:xfrm>
            <a:off x="7360361" y="1002624"/>
            <a:ext cx="3408218" cy="201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9B6CC-5AB1-E187-E22A-5B6F8B88A41A}"/>
              </a:ext>
            </a:extLst>
          </p:cNvPr>
          <p:cNvGrpSpPr/>
          <p:nvPr/>
        </p:nvGrpSpPr>
        <p:grpSpPr>
          <a:xfrm>
            <a:off x="2230041" y="2982431"/>
            <a:ext cx="3793222" cy="2019060"/>
            <a:chOff x="2230041" y="2982431"/>
            <a:chExt cx="3793222" cy="2019060"/>
          </a:xfrm>
        </p:grpSpPr>
        <p:pic>
          <p:nvPicPr>
            <p:cNvPr id="5" name="Picture 4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F29593B1-20D3-4762-BCFD-EA6CC669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0041" y="3853285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129D81-0BF5-1101-1CA5-F5BC7A94B20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03" y="2982431"/>
              <a:ext cx="0" cy="8708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20EF3E-CF68-35F8-B42B-4A3CF764D871}"/>
                </a:ext>
              </a:extLst>
            </p:cNvPr>
            <p:cNvCxnSpPr>
              <a:cxnSpLocks/>
              <a:stCxn id="3" idx="2"/>
              <a:endCxn id="5" idx="0"/>
            </p:cNvCxnSpPr>
            <p:nvPr/>
          </p:nvCxnSpPr>
          <p:spPr>
            <a:xfrm flipH="1">
              <a:off x="2607848" y="3004716"/>
              <a:ext cx="3415415" cy="84856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9E6E58-63CA-090F-9465-5DE36BB3C44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2607847" y="4617534"/>
              <a:ext cx="1" cy="3839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F60A5DA-A64C-9436-3156-22F0604ABC23}"/>
              </a:ext>
            </a:extLst>
          </p:cNvPr>
          <p:cNvSpPr txBox="1"/>
          <p:nvPr/>
        </p:nvSpPr>
        <p:spPr>
          <a:xfrm>
            <a:off x="4110255" y="5035578"/>
            <a:ext cx="3971487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Fwd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_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ALL_Rest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Code = “ ”.join(parts[1]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.split(“ ”)[-2:])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f“{Parts[0]},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44DD9E-2049-B81E-7E43-799420D41C16}"/>
              </a:ext>
            </a:extLst>
          </p:cNvPr>
          <p:cNvGrpSpPr/>
          <p:nvPr/>
        </p:nvGrpSpPr>
        <p:grpSpPr>
          <a:xfrm>
            <a:off x="6023263" y="3004716"/>
            <a:ext cx="3007848" cy="1958700"/>
            <a:chOff x="6023263" y="3004716"/>
            <a:chExt cx="3007848" cy="1958700"/>
          </a:xfrm>
        </p:grpSpPr>
        <p:pic>
          <p:nvPicPr>
            <p:cNvPr id="35" name="Picture 34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4DBD8CEC-B597-9FEE-8B03-F069BC911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0428" y="3853285"/>
              <a:ext cx="737601" cy="7389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1BDFC0-315D-787F-9D7B-6B400A2122D5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6023263" y="3004716"/>
              <a:ext cx="693626" cy="84249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47E86F7-13BF-B6D3-0E4E-41CD874E2D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4044" y="3050298"/>
              <a:ext cx="2777067" cy="7848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58A75C3-B1DF-640F-86E0-3D9E879E882C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 flipH="1">
              <a:off x="6519228" y="4592191"/>
              <a:ext cx="1" cy="371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88B4200-B5B5-D4E3-6599-5930B9009B89}"/>
              </a:ext>
            </a:extLst>
          </p:cNvPr>
          <p:cNvSpPr txBox="1"/>
          <p:nvPr/>
        </p:nvSpPr>
        <p:spPr>
          <a:xfrm>
            <a:off x="8266546" y="5577774"/>
            <a:ext cx="383807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Fwd_ALL_Strategy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F(x)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Fwd_ALL_Rest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(t)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3" grpId="0" animBg="1"/>
      <p:bldP spid="4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85EFC-C4EC-9A4B-5406-21545A1EA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9AAF55-39D8-5B76-80F0-35CA9C41E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393334"/>
              </p:ext>
            </p:extLst>
          </p:nvPr>
        </p:nvGraphicFramePr>
        <p:xfrm>
          <a:off x="0" y="922378"/>
          <a:ext cx="12192000" cy="1828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06588">
                  <a:extLst>
                    <a:ext uri="{9D8B030D-6E8A-4147-A177-3AD203B41FA5}">
                      <a16:colId xmlns:a16="http://schemas.microsoft.com/office/drawing/2014/main" val="334327514"/>
                    </a:ext>
                  </a:extLst>
                </a:gridCol>
                <a:gridCol w="2143380">
                  <a:extLst>
                    <a:ext uri="{9D8B030D-6E8A-4147-A177-3AD203B41FA5}">
                      <a16:colId xmlns:a16="http://schemas.microsoft.com/office/drawing/2014/main" val="4242470580"/>
                    </a:ext>
                  </a:extLst>
                </a:gridCol>
                <a:gridCol w="3088748">
                  <a:extLst>
                    <a:ext uri="{9D8B030D-6E8A-4147-A177-3AD203B41FA5}">
                      <a16:colId xmlns:a16="http://schemas.microsoft.com/office/drawing/2014/main" val="2939903330"/>
                    </a:ext>
                  </a:extLst>
                </a:gridCol>
                <a:gridCol w="3553284">
                  <a:extLst>
                    <a:ext uri="{9D8B030D-6E8A-4147-A177-3AD203B41FA5}">
                      <a16:colId xmlns:a16="http://schemas.microsoft.com/office/drawing/2014/main" val="3490769422"/>
                    </a:ext>
                  </a:extLst>
                </a:gridCol>
              </a:tblGrid>
              <a:tr h="166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Output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F(Input)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Fwd1(Input)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5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East Kilbride, Glasgow G75 0PU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G75 0PU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17 Bruce Pl,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Glasgow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G75 0PU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17 Bruce Pl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East Kilbride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Glasgow G75 0PU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1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</a:t>
                      </a: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Hastings TN35 4HQ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TN35 4HQ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11 The Oak Field,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Hastings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TN35 4HQ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11 The Oak Field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Pett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Hastings TN35 4HQ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76181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Waltham Abbey EN9 1TP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EN9 1TP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Round Hills,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Waltham Abbey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EN9 1TP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Round Hills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Waltham Abbey EN9 1TP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Edinburgh EH11 3YT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EH11 3YT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Russell Rd,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Edinburgh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EH11 3YT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Russell Rd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Edinburgh EH11 3YT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75871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49327D8-A0FC-0249-8725-2880724555DB}"/>
              </a:ext>
            </a:extLst>
          </p:cNvPr>
          <p:cNvSpPr/>
          <p:nvPr/>
        </p:nvSpPr>
        <p:spPr>
          <a:xfrm>
            <a:off x="8625738" y="888023"/>
            <a:ext cx="3566262" cy="189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15983-BF3D-3CE0-B8C0-F99A6628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06"/>
            <a:ext cx="12192000" cy="10109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Forward-1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9EF8A-2529-83E8-EF50-D499A1AA98CB}"/>
              </a:ext>
            </a:extLst>
          </p:cNvPr>
          <p:cNvSpPr txBox="1"/>
          <p:nvPr/>
        </p:nvSpPr>
        <p:spPr>
          <a:xfrm>
            <a:off x="87380" y="5027076"/>
            <a:ext cx="383807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Address =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Parts[0]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Code = Parts[-1]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f“{Address},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232850-82DA-6116-5FB1-92BD83073826}"/>
              </a:ext>
            </a:extLst>
          </p:cNvPr>
          <p:cNvGrpSpPr/>
          <p:nvPr/>
        </p:nvGrpSpPr>
        <p:grpSpPr>
          <a:xfrm>
            <a:off x="2230041" y="2751178"/>
            <a:ext cx="2016377" cy="2250313"/>
            <a:chOff x="2230041" y="2751178"/>
            <a:chExt cx="2016377" cy="2250313"/>
          </a:xfrm>
        </p:grpSpPr>
        <p:pic>
          <p:nvPicPr>
            <p:cNvPr id="6" name="Picture 5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D87D61F8-EFD9-9745-F9BD-D6164F5F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0041" y="3853285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B596AC-7677-2319-4066-B56298C60024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03" y="2751178"/>
              <a:ext cx="0" cy="11021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E10EE6-1B86-7E0E-82B7-9EDFC0FAEE43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2607848" y="2751178"/>
              <a:ext cx="1638570" cy="110210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5AA00B-6DF6-B815-470E-E4399C5009D3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607847" y="4617534"/>
              <a:ext cx="1" cy="3839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D1001D-D01B-67BD-3F94-A05193722465}"/>
              </a:ext>
            </a:extLst>
          </p:cNvPr>
          <p:cNvSpPr txBox="1"/>
          <p:nvPr/>
        </p:nvSpPr>
        <p:spPr>
          <a:xfrm>
            <a:off x="8266542" y="4092501"/>
            <a:ext cx="333467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Fwd1(x)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// First step of F(x)</a:t>
            </a:r>
          </a:p>
          <a:p>
            <a:pPr lvl="0"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Parts =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x.split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(‘,’)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Parts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0091D-AA98-09D1-48B4-4D2C946BA980}"/>
              </a:ext>
            </a:extLst>
          </p:cNvPr>
          <p:cNvSpPr txBox="1"/>
          <p:nvPr/>
        </p:nvSpPr>
        <p:spPr>
          <a:xfrm>
            <a:off x="8266543" y="5589576"/>
            <a:ext cx="333468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Fwd1_Strategy(x)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Fwd1(x)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Fwd1_Rest(t)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188D9-6ABF-0F96-F14C-72B675BB1850}"/>
              </a:ext>
            </a:extLst>
          </p:cNvPr>
          <p:cNvSpPr txBox="1"/>
          <p:nvPr/>
        </p:nvSpPr>
        <p:spPr>
          <a:xfrm>
            <a:off x="4110255" y="5035578"/>
            <a:ext cx="3971487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Fwd</a:t>
            </a:r>
            <a:r>
              <a:rPr lang="en-US" noProof="0" dirty="0">
                <a:solidFill>
                  <a:srgbClr val="3B3B3B"/>
                </a:solidFill>
                <a:latin typeface="Consolas" panose="020B0609020204030204" pitchFamily="49" charset="0"/>
              </a:rPr>
              <a:t>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_Rest(x)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Code = “ ”.join(parts[1]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.split(“ ”)[-2:])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f“{Parts[0]},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D372AC-4FD0-D62D-96B1-9DE2CAB776CE}"/>
              </a:ext>
            </a:extLst>
          </p:cNvPr>
          <p:cNvGrpSpPr/>
          <p:nvPr/>
        </p:nvGrpSpPr>
        <p:grpSpPr>
          <a:xfrm>
            <a:off x="4481945" y="2751178"/>
            <a:ext cx="5926924" cy="2250313"/>
            <a:chOff x="4481945" y="2751178"/>
            <a:chExt cx="5926924" cy="2250313"/>
          </a:xfrm>
        </p:grpSpPr>
        <p:pic>
          <p:nvPicPr>
            <p:cNvPr id="21" name="Picture 20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AFEEDF2F-AA2C-539C-27FE-E958D082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4214" y="3853285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49DEAF-EE39-D6C0-E171-813F7510EA11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5638800" y="2785046"/>
              <a:ext cx="4770069" cy="10183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8F9ABEE-1267-C67B-4E2E-685586340C37}"/>
                </a:ext>
              </a:extLst>
            </p:cNvPr>
            <p:cNvCxnSpPr>
              <a:cxnSpLocks/>
            </p:cNvCxnSpPr>
            <p:nvPr/>
          </p:nvCxnSpPr>
          <p:spPr>
            <a:xfrm>
              <a:off x="4481945" y="2751178"/>
              <a:ext cx="1614055" cy="110210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5C1E5C2-4D80-828D-A263-AB6121C1E3B4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5852020" y="4617534"/>
              <a:ext cx="1" cy="3839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542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D5177-5111-1638-27B6-1A1A6F1B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7CD3-C14C-A3D6-72DB-DCD6AEF6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06"/>
            <a:ext cx="12191999" cy="10109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Backward-1 Strategy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6813B9-CF60-A3D4-A0A4-AA3BE72D5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588953"/>
              </p:ext>
            </p:extLst>
          </p:nvPr>
        </p:nvGraphicFramePr>
        <p:xfrm>
          <a:off x="0" y="922378"/>
          <a:ext cx="12191999" cy="1950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846231">
                  <a:extLst>
                    <a:ext uri="{9D8B030D-6E8A-4147-A177-3AD203B41FA5}">
                      <a16:colId xmlns:a16="http://schemas.microsoft.com/office/drawing/2014/main" val="334327514"/>
                    </a:ext>
                  </a:extLst>
                </a:gridCol>
                <a:gridCol w="2419997">
                  <a:extLst>
                    <a:ext uri="{9D8B030D-6E8A-4147-A177-3AD203B41FA5}">
                      <a16:colId xmlns:a16="http://schemas.microsoft.com/office/drawing/2014/main" val="4242470580"/>
                    </a:ext>
                  </a:extLst>
                </a:gridCol>
                <a:gridCol w="3487372">
                  <a:extLst>
                    <a:ext uri="{9D8B030D-6E8A-4147-A177-3AD203B41FA5}">
                      <a16:colId xmlns:a16="http://schemas.microsoft.com/office/drawing/2014/main" val="2939903330"/>
                    </a:ext>
                  </a:extLst>
                </a:gridCol>
                <a:gridCol w="1527450">
                  <a:extLst>
                    <a:ext uri="{9D8B030D-6E8A-4147-A177-3AD203B41FA5}">
                      <a16:colId xmlns:a16="http://schemas.microsoft.com/office/drawing/2014/main" val="3524262869"/>
                    </a:ext>
                  </a:extLst>
                </a:gridCol>
                <a:gridCol w="910949">
                  <a:extLst>
                    <a:ext uri="{9D8B030D-6E8A-4147-A177-3AD203B41FA5}">
                      <a16:colId xmlns:a16="http://schemas.microsoft.com/office/drawing/2014/main" val="4019301139"/>
                    </a:ext>
                  </a:extLst>
                </a:gridCol>
              </a:tblGrid>
              <a:tr h="166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Output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F(Input)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Address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Code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5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East Kilbride, Glasgow 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17 Bruce Pl,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Glasgow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G75 0PU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1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</a:t>
                      </a:r>
                      <a:r>
                        <a:rPr lang="en-US" sz="2000" b="1" i="0" u="none" strike="noStrike" kern="1200" baseline="0" dirty="0" err="1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Hastings 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11 The Oak Field,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Hastings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TN35 4HQ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76181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Waltham Abbey 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Round Hills,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Waltham Abbey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EN9 1TP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503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Edinburgh 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Russell Rd, </a:t>
                      </a: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Edinburgh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EH11 3YT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758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865FD0-960C-466E-388E-8778C9019280}"/>
              </a:ext>
            </a:extLst>
          </p:cNvPr>
          <p:cNvSpPr txBox="1"/>
          <p:nvPr/>
        </p:nvSpPr>
        <p:spPr>
          <a:xfrm>
            <a:off x="87387" y="5312577"/>
            <a:ext cx="383807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Address =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Parts[0]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Code = Parts[-1]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f“{Address},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845550B-F6C6-48F7-E1FD-7F3FC0319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41" y="3853285"/>
            <a:ext cx="755613" cy="7642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568D5C-A71B-3ACC-7FDE-F2C66A9796F6}"/>
              </a:ext>
            </a:extLst>
          </p:cNvPr>
          <p:cNvCxnSpPr>
            <a:cxnSpLocks/>
          </p:cNvCxnSpPr>
          <p:nvPr/>
        </p:nvCxnSpPr>
        <p:spPr>
          <a:xfrm>
            <a:off x="2469303" y="2873098"/>
            <a:ext cx="0" cy="980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4C13CB-801F-1447-FFE0-7F8D8166A5B5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607848" y="2873098"/>
            <a:ext cx="2123479" cy="9801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DD526F-FB4B-EA42-CD9A-1FC62307450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607848" y="4617534"/>
            <a:ext cx="0" cy="646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EF65DCE-EB28-81CF-C724-59C7CC80A2E1}"/>
              </a:ext>
            </a:extLst>
          </p:cNvPr>
          <p:cNvSpPr txBox="1"/>
          <p:nvPr/>
        </p:nvSpPr>
        <p:spPr>
          <a:xfrm>
            <a:off x="8266541" y="4544436"/>
            <a:ext cx="383807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Bwd1(Address,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Code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// Last step of F(x)</a:t>
            </a: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f“{Address}, {Code}”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B8B1-B3A0-3620-B138-3204629D50FF}"/>
              </a:ext>
            </a:extLst>
          </p:cNvPr>
          <p:cNvSpPr txBox="1"/>
          <p:nvPr/>
        </p:nvSpPr>
        <p:spPr>
          <a:xfrm>
            <a:off x="8266542" y="5589576"/>
            <a:ext cx="383807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Bwd1-Strategy(x)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Address =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F_Address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Code =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F_Code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(x)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Bwd1(Address, Code)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50EB5D-94D1-84EA-F178-9CE8FF47FE2D}"/>
              </a:ext>
            </a:extLst>
          </p:cNvPr>
          <p:cNvSpPr txBox="1"/>
          <p:nvPr/>
        </p:nvSpPr>
        <p:spPr>
          <a:xfrm>
            <a:off x="4054912" y="5149967"/>
            <a:ext cx="323066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F_Address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x.split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(‘,’)[0]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54A14-8099-1F8C-0E93-01051EC61465}"/>
              </a:ext>
            </a:extLst>
          </p:cNvPr>
          <p:cNvSpPr txBox="1"/>
          <p:nvPr/>
        </p:nvSpPr>
        <p:spPr>
          <a:xfrm>
            <a:off x="4551615" y="5866575"/>
            <a:ext cx="358547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F_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Code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(x)</a:t>
            </a: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Parts =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x.split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(“ ”)[-2:]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“ ”.join(Parts)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E47195-8960-0F2D-7757-896E4205BD38}"/>
              </a:ext>
            </a:extLst>
          </p:cNvPr>
          <p:cNvGrpSpPr/>
          <p:nvPr/>
        </p:nvGrpSpPr>
        <p:grpSpPr>
          <a:xfrm>
            <a:off x="5427249" y="2859703"/>
            <a:ext cx="6196715" cy="1684733"/>
            <a:chOff x="5427249" y="2859703"/>
            <a:chExt cx="6196715" cy="1684733"/>
          </a:xfrm>
        </p:grpSpPr>
        <p:pic>
          <p:nvPicPr>
            <p:cNvPr id="23" name="Picture 22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11E845C-2B63-2723-3000-160FE24D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9124" y="3415605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EAD4CE-3ECC-7D0A-ACCD-BB3C6ABB3AC8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10176931" y="2895796"/>
              <a:ext cx="8646" cy="519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ED1B2D-D5E7-60BC-F89F-65EA4F04E3F9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10176931" y="2895796"/>
              <a:ext cx="1447033" cy="519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94A080E-E116-E055-53F2-7D2C312927F5}"/>
                </a:ext>
              </a:extLst>
            </p:cNvPr>
            <p:cNvCxnSpPr>
              <a:cxnSpLocks/>
              <a:stCxn id="10" idx="0"/>
              <a:endCxn id="23" idx="2"/>
            </p:cNvCxnSpPr>
            <p:nvPr/>
          </p:nvCxnSpPr>
          <p:spPr>
            <a:xfrm flipH="1" flipV="1">
              <a:off x="10176931" y="4179854"/>
              <a:ext cx="8646" cy="3645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B227F84-8796-76EE-3EE5-D7E750D6B9CE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5427249" y="2859703"/>
              <a:ext cx="4371875" cy="93802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9CFBA0E-36F0-A891-CEE2-358856AC6290}"/>
              </a:ext>
            </a:extLst>
          </p:cNvPr>
          <p:cNvSpPr/>
          <p:nvPr/>
        </p:nvSpPr>
        <p:spPr>
          <a:xfrm>
            <a:off x="9727174" y="915451"/>
            <a:ext cx="2534099" cy="197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146D516-1000-F71A-63CA-D095F71DF915}"/>
              </a:ext>
            </a:extLst>
          </p:cNvPr>
          <p:cNvGrpSpPr/>
          <p:nvPr/>
        </p:nvGrpSpPr>
        <p:grpSpPr>
          <a:xfrm>
            <a:off x="2600922" y="2893035"/>
            <a:ext cx="7510199" cy="2256932"/>
            <a:chOff x="2600922" y="2893035"/>
            <a:chExt cx="7510199" cy="2256932"/>
          </a:xfrm>
        </p:grpSpPr>
        <p:pic>
          <p:nvPicPr>
            <p:cNvPr id="21" name="Picture 20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740372D8-A660-FC36-0C53-4658FA5B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4912" y="3868008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10E8933-E2A1-FE2F-9ED3-72826BDC3A55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4432719" y="4632257"/>
              <a:ext cx="736" cy="5177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2358E9-97F1-BB45-4937-D442C6E2E2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1615" y="2917780"/>
              <a:ext cx="5559506" cy="89413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A7501CA-B698-A2DB-DE2B-2C50ED6214F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922" y="2893035"/>
              <a:ext cx="1671721" cy="9455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5CD6B3-BE0F-E651-D17F-4B8B7565B5FF}"/>
              </a:ext>
            </a:extLst>
          </p:cNvPr>
          <p:cNvGrpSpPr/>
          <p:nvPr/>
        </p:nvGrpSpPr>
        <p:grpSpPr>
          <a:xfrm>
            <a:off x="3101935" y="2887820"/>
            <a:ext cx="8326581" cy="1727569"/>
            <a:chOff x="3101935" y="2887820"/>
            <a:chExt cx="8326581" cy="1727569"/>
          </a:xfrm>
        </p:grpSpPr>
        <p:pic>
          <p:nvPicPr>
            <p:cNvPr id="22" name="Picture 21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208E906F-C1DE-2B97-79EE-C51B21AB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6735" y="3851140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6777F5F-8CE5-CC53-506E-2B2D79FB49E6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3101935" y="2887820"/>
              <a:ext cx="4602607" cy="963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1EBA285-54EE-FA60-CF02-2F8D13960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6553" y="2903058"/>
              <a:ext cx="3531963" cy="93389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907D-F4FB-F417-B241-38AB044DCDCE}"/>
              </a:ext>
            </a:extLst>
          </p:cNvPr>
          <p:cNvCxnSpPr>
            <a:cxnSpLocks/>
          </p:cNvCxnSpPr>
          <p:nvPr/>
        </p:nvCxnSpPr>
        <p:spPr>
          <a:xfrm>
            <a:off x="7704541" y="4654610"/>
            <a:ext cx="0" cy="12119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634BC-E267-20C8-ED96-8FA9700D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B7BE94E-4F68-B25B-C5B6-561718C638DF}"/>
              </a:ext>
            </a:extLst>
          </p:cNvPr>
          <p:cNvSpPr txBox="1"/>
          <p:nvPr/>
        </p:nvSpPr>
        <p:spPr>
          <a:xfrm>
            <a:off x="6841067" y="5337945"/>
            <a:ext cx="4266624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Influential Paper Award </a:t>
            </a:r>
          </a:p>
          <a:p>
            <a:r>
              <a:rPr lang="en-US" sz="2400" dirty="0"/>
              <a:t>POPL 2010</a:t>
            </a:r>
          </a:p>
          <a:p>
            <a:endParaRPr lang="en-US" sz="1333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56C5A7-8612-7850-991B-F6D060AA2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2073"/>
            <a:ext cx="6096000" cy="4980983"/>
          </a:xfrm>
          <a:prstGeom prst="rect">
            <a:avLst/>
          </a:prstGeom>
        </p:spPr>
      </p:pic>
      <p:pic>
        <p:nvPicPr>
          <p:cNvPr id="4" name="Picture 3" descr="Gold trophy">
            <a:extLst>
              <a:ext uri="{FF2B5EF4-FFF2-40B4-BE49-F238E27FC236}">
                <a16:creationId xmlns:a16="http://schemas.microsoft.com/office/drawing/2014/main" id="{77A4D059-DC4E-2361-A23C-761E2F00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85" y="5367867"/>
            <a:ext cx="673880" cy="818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74713-E5AF-FA77-5052-BD9014CEB1AD}"/>
              </a:ext>
            </a:extLst>
          </p:cNvPr>
          <p:cNvSpPr txBox="1"/>
          <p:nvPr/>
        </p:nvSpPr>
        <p:spPr>
          <a:xfrm>
            <a:off x="5722320" y="2214286"/>
            <a:ext cx="11593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43F9F-7F46-63E1-6C66-AD4B8462C7F2}"/>
              </a:ext>
            </a:extLst>
          </p:cNvPr>
          <p:cNvSpPr txBox="1"/>
          <p:nvPr/>
        </p:nvSpPr>
        <p:spPr>
          <a:xfrm>
            <a:off x="134434" y="1752621"/>
            <a:ext cx="1078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75F62-BCFB-A5D5-0E3C-81B1480FB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60" y="1604723"/>
            <a:ext cx="4587240" cy="25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63071-162C-D800-4797-64940382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1808D4-1E61-1075-C84C-43FF9EB9E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96062"/>
              </p:ext>
            </p:extLst>
          </p:nvPr>
        </p:nvGraphicFramePr>
        <p:xfrm>
          <a:off x="320727" y="843663"/>
          <a:ext cx="11606219" cy="2743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894667">
                  <a:extLst>
                    <a:ext uri="{9D8B030D-6E8A-4147-A177-3AD203B41FA5}">
                      <a16:colId xmlns:a16="http://schemas.microsoft.com/office/drawing/2014/main" val="469490461"/>
                    </a:ext>
                  </a:extLst>
                </a:gridCol>
                <a:gridCol w="804333">
                  <a:extLst>
                    <a:ext uri="{9D8B030D-6E8A-4147-A177-3AD203B41FA5}">
                      <a16:colId xmlns:a16="http://schemas.microsoft.com/office/drawing/2014/main" val="2899829100"/>
                    </a:ext>
                  </a:extLst>
                </a:gridCol>
                <a:gridCol w="3776134">
                  <a:extLst>
                    <a:ext uri="{9D8B030D-6E8A-4147-A177-3AD203B41FA5}">
                      <a16:colId xmlns:a16="http://schemas.microsoft.com/office/drawing/2014/main" val="334327514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val="4242470580"/>
                    </a:ext>
                  </a:extLst>
                </a:gridCol>
                <a:gridCol w="1336152">
                  <a:extLst>
                    <a:ext uri="{9D8B030D-6E8A-4147-A177-3AD203B41FA5}">
                      <a16:colId xmlns:a16="http://schemas.microsoft.com/office/drawing/2014/main" val="2939903330"/>
                    </a:ext>
                  </a:extLst>
                </a:gridCol>
              </a:tblGrid>
              <a:tr h="166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Parts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Match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Output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F(Input)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5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49 Kent Dr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Redwood City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CA 94025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49 Kent Dr, Redwood City, CA 94025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Redwood City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Redwood City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97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[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1229 237th Pl NE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 Kirkland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,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WA 98075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1229 237th Pl NE, Kirkland, WA 98075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Kirkland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Kirkland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72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East Kilbride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Glasgow G75 0PU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]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17 Bruce Pl, East Kilbride, Glasgow G75 0PU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East Kilbride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East Kilbride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1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baseline="0" dirty="0" err="1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Hastings TN35 4HQ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]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11 The Oak Field, </a:t>
                      </a:r>
                      <a:r>
                        <a:rPr lang="en-US" sz="2000" b="1" i="0" u="none" strike="noStrike" kern="1200" baseline="0" dirty="0" err="1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 Hastings TN35 4HQ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 err="1">
                          <a:solidFill>
                            <a:schemeClr val="dk1"/>
                          </a:solidFill>
                          <a:effectLst/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Pett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Pett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76181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Waltham Abbey EN9 1TP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]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Round Hills, Waltham Abbey EN9 1TP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Waltham Abbey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sng" strike="noStrike" dirty="0">
                          <a:solidFill>
                            <a:schemeClr val="tx1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Round Hills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503"/>
                  </a:ext>
                </a:extLst>
              </a:tr>
              <a:tr h="16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 Edinburgh EH11 3YT</a:t>
                      </a:r>
                      <a:r>
                        <a:rPr lang="en-US" sz="2000" b="1" i="0" u="none" strike="noStrike" kern="1200" baseline="0" dirty="0">
                          <a:solidFill>
                            <a:srgbClr val="FF0000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]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 Condensed Light" panose="00000406000000000000" pitchFamily="2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18 Russell Rd, Edinburgh EH11 3YT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kern="1200" baseline="0" dirty="0">
                          <a:solidFill>
                            <a:schemeClr val="dk1"/>
                          </a:solidFill>
                          <a:latin typeface="Barlow Condensed Light" panose="00000406000000000000" pitchFamily="2" charset="0"/>
                          <a:ea typeface="+mn-ea"/>
                          <a:cs typeface="+mn-cs"/>
                        </a:rPr>
                        <a:t>Edinburgh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arlow Condensed Light" panose="00000406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sng" strike="noStrike" dirty="0">
                          <a:solidFill>
                            <a:schemeClr val="tx1"/>
                          </a:solidFill>
                          <a:effectLst/>
                          <a:latin typeface="Barlow Condensed Light" panose="00000406000000000000" pitchFamily="2" charset="0"/>
                        </a:rPr>
                        <a:t>18 Russell Rd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75871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36E403A0-F2C2-974E-277E-845D4AAE85B9}"/>
              </a:ext>
            </a:extLst>
          </p:cNvPr>
          <p:cNvSpPr/>
          <p:nvPr/>
        </p:nvSpPr>
        <p:spPr>
          <a:xfrm>
            <a:off x="10553257" y="836398"/>
            <a:ext cx="1456064" cy="281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0230D-A7AE-7EC8-EFC2-28EBD768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06"/>
            <a:ext cx="12191999" cy="10109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If-Then-Else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874CB-C8EA-37A1-47E3-300151BCBCE2}"/>
              </a:ext>
            </a:extLst>
          </p:cNvPr>
          <p:cNvSpPr txBox="1"/>
          <p:nvPr/>
        </p:nvSpPr>
        <p:spPr>
          <a:xfrm>
            <a:off x="1018434" y="5819002"/>
            <a:ext cx="3041978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F(x)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Parts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=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x.split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(‘,’)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return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Parts[-2]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A64530-246F-DEB3-74B6-7BD29D023340}"/>
              </a:ext>
            </a:extLst>
          </p:cNvPr>
          <p:cNvSpPr txBox="1"/>
          <p:nvPr/>
        </p:nvSpPr>
        <p:spPr>
          <a:xfrm>
            <a:off x="4157131" y="5035399"/>
            <a:ext cx="4074888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G(x)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r = r’,\s*([^,]+)</a:t>
            </a:r>
            <a:b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</a:b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       \s+[A-Z]{1,2}\d{1,2}</a:t>
            </a:r>
            <a:b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</a:b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       \s+\d[A-Z]{2}’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 match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=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re.search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r,x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return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match.group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(1).strip()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B2F9F8-FD1B-D33D-893F-7F4BEA93E50E}"/>
              </a:ext>
            </a:extLst>
          </p:cNvPr>
          <p:cNvSpPr txBox="1"/>
          <p:nvPr/>
        </p:nvSpPr>
        <p:spPr>
          <a:xfrm>
            <a:off x="8311803" y="4962145"/>
            <a:ext cx="3820927" cy="18312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Function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ITE_Strategy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(x)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// Copy F(x)</a:t>
            </a: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Parts =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x.split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(‘,’) </a:t>
            </a:r>
          </a:p>
          <a:p>
            <a:pPr lvl="0"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t = Parts[-2] </a:t>
            </a:r>
            <a:b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</a:br>
            <a:r>
              <a:rPr lang="en-US" sz="5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if (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len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(Parts)==3) return 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rgbClr val="3B3B3B"/>
                </a:solidFill>
                <a:latin typeface="Consolas" panose="020B0609020204030204" pitchFamily="49" charset="0"/>
              </a:rPr>
              <a:t>  return G(x)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0322CB-5DAF-A49A-640B-A29B1375CD1C}"/>
              </a:ext>
            </a:extLst>
          </p:cNvPr>
          <p:cNvSpPr/>
          <p:nvPr/>
        </p:nvSpPr>
        <p:spPr>
          <a:xfrm>
            <a:off x="4187417" y="824252"/>
            <a:ext cx="828502" cy="281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19D07D-E6AF-B9B8-B582-2A7DDC334CBB}"/>
              </a:ext>
            </a:extLst>
          </p:cNvPr>
          <p:cNvSpPr/>
          <p:nvPr/>
        </p:nvSpPr>
        <p:spPr>
          <a:xfrm>
            <a:off x="273521" y="827931"/>
            <a:ext cx="3939297" cy="281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4E2063-F5EB-AD96-D471-2B5E8CBE7AB7}"/>
              </a:ext>
            </a:extLst>
          </p:cNvPr>
          <p:cNvSpPr txBox="1"/>
          <p:nvPr/>
        </p:nvSpPr>
        <p:spPr>
          <a:xfrm>
            <a:off x="83776" y="5295188"/>
            <a:ext cx="185520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l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nsolas" panose="020B0609020204030204" pitchFamily="49" charset="0"/>
              </a:rPr>
              <a:t>(Parts)==3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6B1B18C-A5C6-43C1-C804-1D58DD748F51}"/>
              </a:ext>
            </a:extLst>
          </p:cNvPr>
          <p:cNvGrpSpPr/>
          <p:nvPr/>
        </p:nvGrpSpPr>
        <p:grpSpPr>
          <a:xfrm>
            <a:off x="7433733" y="2780739"/>
            <a:ext cx="2929218" cy="2195073"/>
            <a:chOff x="7433733" y="2780739"/>
            <a:chExt cx="2929218" cy="2195073"/>
          </a:xfrm>
        </p:grpSpPr>
        <p:pic>
          <p:nvPicPr>
            <p:cNvPr id="35" name="Picture 34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AE28AF1F-0782-4D9D-3063-C33A637A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6172" y="4039985"/>
              <a:ext cx="737601" cy="7389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D250825-A15C-344A-09E4-33BA60825F9D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9073773" y="3318713"/>
              <a:ext cx="1239924" cy="109072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368896D-B20A-FA51-2989-A9920A8BC5D9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>
              <a:off x="8489711" y="3289056"/>
              <a:ext cx="215262" cy="750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ABDC278-4363-E2F8-2CC0-2D26220C0FE2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7433733" y="4409438"/>
              <a:ext cx="902439" cy="5663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0DCD5716-A708-9791-80A2-6CD37FF092CF}"/>
                </a:ext>
              </a:extLst>
            </p:cNvPr>
            <p:cNvSpPr/>
            <p:nvPr/>
          </p:nvSpPr>
          <p:spPr>
            <a:xfrm>
              <a:off x="8191794" y="2795716"/>
              <a:ext cx="358557" cy="83820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FC38C7C4-1489-6F30-4FF3-EDE7CA7833BC}"/>
                </a:ext>
              </a:extLst>
            </p:cNvPr>
            <p:cNvSpPr/>
            <p:nvPr/>
          </p:nvSpPr>
          <p:spPr>
            <a:xfrm>
              <a:off x="10004394" y="2780739"/>
              <a:ext cx="358557" cy="83820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2E9E18B-B8E0-D146-BD62-A6A6EB015F1C}"/>
              </a:ext>
            </a:extLst>
          </p:cNvPr>
          <p:cNvCxnSpPr>
            <a:cxnSpLocks/>
          </p:cNvCxnSpPr>
          <p:nvPr/>
        </p:nvCxnSpPr>
        <p:spPr>
          <a:xfrm flipH="1">
            <a:off x="1082774" y="3605269"/>
            <a:ext cx="600160" cy="525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FA0D549-DB17-0FC1-1AA9-F5132465E41B}"/>
              </a:ext>
            </a:extLst>
          </p:cNvPr>
          <p:cNvGrpSpPr/>
          <p:nvPr/>
        </p:nvGrpSpPr>
        <p:grpSpPr>
          <a:xfrm>
            <a:off x="653848" y="3586863"/>
            <a:ext cx="5469988" cy="1719519"/>
            <a:chOff x="653848" y="3586863"/>
            <a:chExt cx="5469988" cy="171951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EC0A29F-E814-5E62-4BD7-82547DD00B1C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1031654" y="4922425"/>
              <a:ext cx="1" cy="3839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B0F7C0B-988D-0536-93CD-D83DC9286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848" y="4158176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E53CB20-67EB-62B9-D838-99E1756EC136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1440129" y="3586863"/>
              <a:ext cx="4683707" cy="7884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721827A-D81D-81A7-822B-5CA85E1B45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1231" y="3633348"/>
              <a:ext cx="2960303" cy="52135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3A3676F-3BE0-1BD4-EB38-CFB4EE49F94C}"/>
              </a:ext>
            </a:extLst>
          </p:cNvPr>
          <p:cNvGrpSpPr/>
          <p:nvPr/>
        </p:nvGrpSpPr>
        <p:grpSpPr>
          <a:xfrm>
            <a:off x="2728002" y="3586863"/>
            <a:ext cx="6585331" cy="2232139"/>
            <a:chOff x="2728002" y="3586863"/>
            <a:chExt cx="6585331" cy="223213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151C613-3247-44C9-57D3-2F97FBB20193}"/>
                </a:ext>
              </a:extLst>
            </p:cNvPr>
            <p:cNvCxnSpPr>
              <a:cxnSpLocks/>
              <a:endCxn id="74" idx="3"/>
            </p:cNvCxnSpPr>
            <p:nvPr/>
          </p:nvCxnSpPr>
          <p:spPr>
            <a:xfrm flipH="1">
              <a:off x="3483615" y="3618939"/>
              <a:ext cx="5829718" cy="147879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26B6C55A-C8D8-1EE7-F24F-B40B6BC1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8002" y="4715605"/>
              <a:ext cx="755613" cy="764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44A560F-62BB-023D-6B63-FB9151971A54}"/>
                </a:ext>
              </a:extLst>
            </p:cNvPr>
            <p:cNvCxnSpPr>
              <a:cxnSpLocks/>
            </p:cNvCxnSpPr>
            <p:nvPr/>
          </p:nvCxnSpPr>
          <p:spPr>
            <a:xfrm>
              <a:off x="3105809" y="5498420"/>
              <a:ext cx="0" cy="3205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7FBEFBA-3EF7-D5BC-EC0A-BD1EC6EB3289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3152867" y="3586863"/>
              <a:ext cx="2970969" cy="1079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3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23" grpId="0" animBg="1"/>
      <p:bldP spid="43" grpId="0" animBg="1"/>
      <p:bldP spid="71" grpId="0" animBg="1"/>
      <p:bldP spid="72" grpId="0" animBg="1"/>
      <p:bldP spid="7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F1BFF-4EC3-2064-83AE-658AA13A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3901-3558-BA0B-95E9-3A046A0E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9650"/>
          </a:xfrm>
        </p:spPr>
        <p:txBody>
          <a:bodyPr/>
          <a:lstStyle/>
          <a:p>
            <a:pPr algn="ctr"/>
            <a:r>
              <a:rPr lang="en-US" b="1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761A6-AE66-5B34-630F-041069E2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7" y="1207117"/>
            <a:ext cx="11900847" cy="5705474"/>
          </a:xfrm>
        </p:spPr>
        <p:txBody>
          <a:bodyPr>
            <a:normAutofit fontScale="92500"/>
          </a:bodyPr>
          <a:lstStyle/>
          <a:p>
            <a:r>
              <a:rPr lang="en-US" dirty="0"/>
              <a:t>PBE is both a search and ranking problem. </a:t>
            </a:r>
          </a:p>
          <a:p>
            <a:r>
              <a:rPr lang="en-US" dirty="0"/>
              <a:t>Backtracking/Exploration based symbolic tech needed for search. </a:t>
            </a:r>
          </a:p>
          <a:p>
            <a:pPr lvl="1"/>
            <a:r>
              <a:rPr lang="en-US" dirty="0"/>
              <a:t>Backward or Top-down search based on </a:t>
            </a:r>
            <a:r>
              <a:rPr lang="en-US" b="1" i="1" dirty="0">
                <a:solidFill>
                  <a:srgbClr val="00B050"/>
                </a:solidFill>
              </a:rPr>
              <a:t>Symbolic backpropagation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Combining Backward/top-down and Forward/Bottom-up search provides scalability. </a:t>
            </a:r>
          </a:p>
          <a:p>
            <a:r>
              <a:rPr lang="en-US" dirty="0"/>
              <a:t>ML can help with both ranking and to speed up search.</a:t>
            </a:r>
          </a:p>
          <a:p>
            <a:r>
              <a:rPr lang="en-US" dirty="0"/>
              <a:t>Identifying </a:t>
            </a:r>
            <a:r>
              <a:rPr lang="en-US" b="1" i="1" dirty="0">
                <a:solidFill>
                  <a:srgbClr val="00B050"/>
                </a:solidFill>
              </a:rPr>
              <a:t>Representative Inputs </a:t>
            </a:r>
            <a:r>
              <a:rPr lang="en-US" dirty="0"/>
              <a:t>can be an important part of user experience.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D7FCF"/>
                </a:solidFill>
              </a:rPr>
              <a:t>Opportunities: </a:t>
            </a:r>
          </a:p>
          <a:p>
            <a:r>
              <a:rPr lang="en-US" dirty="0"/>
              <a:t>Scale PBE to synthesis of larger programs for more sophisticated tasks and from multi-modal specifications. </a:t>
            </a:r>
          </a:p>
          <a:p>
            <a:r>
              <a:rPr lang="en-US" dirty="0"/>
              <a:t>Symbolic techniques ensure spec satisfaction but not ranking. </a:t>
            </a:r>
            <a:br>
              <a:rPr lang="en-US" dirty="0"/>
            </a:br>
            <a:r>
              <a:rPr lang="en-US" dirty="0"/>
              <a:t>LLMs ensure ranking but not spec satisfaction. </a:t>
            </a:r>
            <a:br>
              <a:rPr lang="en-US" dirty="0"/>
            </a:br>
            <a:r>
              <a:rPr lang="en-US" dirty="0"/>
              <a:t>Their combination can be potent. </a:t>
            </a:r>
          </a:p>
        </p:txBody>
      </p:sp>
    </p:spTree>
    <p:extLst>
      <p:ext uri="{BB962C8B-B14F-4D97-AF65-F5344CB8AC3E}">
        <p14:creationId xmlns:p14="http://schemas.microsoft.com/office/powerpoint/2010/main" val="332589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B4D1-3CFF-3BCA-45F2-6B15DCAF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739" y="-4467"/>
            <a:ext cx="1520399" cy="1392433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0C9D4AE-D1F6-0391-4C5E-F4FE05D4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3" y="1684613"/>
            <a:ext cx="5288955" cy="4851931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194EB28-1975-55B3-172C-8D98D8F81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74775" y="2662829"/>
            <a:ext cx="6137676" cy="19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7"/>
    </mc:Choice>
    <mc:Fallback xmlns="">
      <p:transition spd="slow" advTm="5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B4D1-3CFF-3BCA-45F2-6B15DCAF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739" y="-4467"/>
            <a:ext cx="1520399" cy="1392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EC223-ECAB-037D-C835-98A91953C701}"/>
              </a:ext>
            </a:extLst>
          </p:cNvPr>
          <p:cNvSpPr txBox="1"/>
          <p:nvPr/>
        </p:nvSpPr>
        <p:spPr>
          <a:xfrm flipH="1">
            <a:off x="7459082" y="5159021"/>
            <a:ext cx="27979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733" dirty="0"/>
              <a:t>F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0C9D4AE-D1F6-0391-4C5E-F4FE05D4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3" y="1684613"/>
            <a:ext cx="5288955" cy="4851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9FB8B-856C-6772-9934-1A11744EC6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b="15048"/>
          <a:stretch/>
        </p:blipFill>
        <p:spPr>
          <a:xfrm>
            <a:off x="5580539" y="4129555"/>
            <a:ext cx="5408267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728D-003D-CD74-348C-0E6D01876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40" y="5499065"/>
            <a:ext cx="7173401" cy="87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C40A9-00E2-55AF-FBBF-153DD3A558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9"/>
          <a:stretch/>
        </p:blipFill>
        <p:spPr>
          <a:xfrm>
            <a:off x="5583533" y="2947780"/>
            <a:ext cx="4445592" cy="109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DE66B8-756B-4536-93E0-A9A589D33AEA}"/>
              </a:ext>
            </a:extLst>
          </p:cNvPr>
          <p:cNvSpPr txBox="1"/>
          <p:nvPr/>
        </p:nvSpPr>
        <p:spPr>
          <a:xfrm>
            <a:off x="5591416" y="1452695"/>
            <a:ext cx="582402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99% of computer users don’t know programming and struggle with repetitive tasks!</a:t>
            </a:r>
          </a:p>
        </p:txBody>
      </p:sp>
    </p:spTree>
    <p:extLst>
      <p:ext uri="{BB962C8B-B14F-4D97-AF65-F5344CB8AC3E}">
        <p14:creationId xmlns:p14="http://schemas.microsoft.com/office/powerpoint/2010/main" val="36928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7"/>
    </mc:Choice>
    <mc:Fallback xmlns="">
      <p:transition spd="slow" advTm="5749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ba5c36-b7cf-4793-bbc2-bd5b3a9f95ca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10327</TotalTime>
  <Words>3487</Words>
  <Application>Microsoft Office PowerPoint</Application>
  <PresentationFormat>Widescreen</PresentationFormat>
  <Paragraphs>719</Paragraphs>
  <Slides>71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Abadi</vt:lpstr>
      <vt:lpstr>Aptos</vt:lpstr>
      <vt:lpstr>Aptos Display</vt:lpstr>
      <vt:lpstr>Aptos Narrow</vt:lpstr>
      <vt:lpstr>Arial</vt:lpstr>
      <vt:lpstr>Assistant</vt:lpstr>
      <vt:lpstr>Barlow Condensed Light</vt:lpstr>
      <vt:lpstr>Calibri</vt:lpstr>
      <vt:lpstr>Cambria Math</vt:lpstr>
      <vt:lpstr>CMU Serif</vt:lpstr>
      <vt:lpstr>CMU Typewriter Text</vt:lpstr>
      <vt:lpstr>Consolas</vt:lpstr>
      <vt:lpstr>LinBiolinumTB</vt:lpstr>
      <vt:lpstr>LinLibertineT</vt:lpstr>
      <vt:lpstr>Segoe UI</vt:lpstr>
      <vt:lpstr>Segoe UI Semilight</vt:lpstr>
      <vt:lpstr>Office Theme</vt:lpstr>
      <vt:lpstr>PowerPoint Presentation</vt:lpstr>
      <vt:lpstr>How I got into Computer Science and Program Synthesis?</vt:lpstr>
      <vt:lpstr>PowerPoint Presentation</vt:lpstr>
      <vt:lpstr>PowerPoint Presentation</vt:lpstr>
      <vt:lpstr>AI-Assisted Programming</vt:lpstr>
      <vt:lpstr>Neuro-Symbolic Techniques</vt:lpstr>
      <vt:lpstr>PowerPoint Presentation</vt:lpstr>
      <vt:lpstr>PowerPoint Presentation</vt:lpstr>
      <vt:lpstr>PowerPoint Presentation</vt:lpstr>
      <vt:lpstr>Flash Fill: a programming-by-example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Flash Fill Domain-specific Language</vt:lpstr>
      <vt:lpstr>Search Idea 1: Deduction</vt:lpstr>
      <vt:lpstr>Deduction based on structural reduction</vt:lpstr>
      <vt:lpstr>Symbolic Back-propagation (weakest precondition computation!)</vt:lpstr>
      <vt:lpstr>Symbolic Back-propagation Example</vt:lpstr>
      <vt:lpstr>Programming by Examples (PBE) Architecture</vt:lpstr>
      <vt:lpstr>Search Idea 2: Learning</vt:lpstr>
      <vt:lpstr>Programming by Examples (PBE) Architecture</vt:lpstr>
      <vt:lpstr>Basic Ranking Scheme</vt:lpstr>
      <vt:lpstr>Ranking Idea 1</vt:lpstr>
      <vt:lpstr>Ranking Idea 2</vt:lpstr>
      <vt:lpstr>Ranking Idea 2</vt:lpstr>
      <vt:lpstr>PowerPoint Presentation</vt:lpstr>
      <vt:lpstr>PowerPoint Presentation</vt:lpstr>
      <vt:lpstr>The  Flash Fill Fail</vt:lpstr>
      <vt:lpstr>Flash Fill++: Richer Transformations</vt:lpstr>
      <vt:lpstr>PowerPoint Presentation</vt:lpstr>
      <vt:lpstr>Scaling PBE to bigger/complex DSLs</vt:lpstr>
      <vt:lpstr>Flash Fill++ for Education</vt:lpstr>
      <vt:lpstr>Semantic Transformations</vt:lpstr>
      <vt:lpstr>GPTs are few-shot learners</vt:lpstr>
      <vt:lpstr>Flash Fill DSL (extended with GPT operators)</vt:lpstr>
      <vt:lpstr>Table Extraction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Programming by Examples (PBE) Architecture</vt:lpstr>
      <vt:lpstr>PowerPoint Presentation</vt:lpstr>
      <vt:lpstr>Table Reshaping</vt:lpstr>
      <vt:lpstr>Table Reshaping</vt:lpstr>
      <vt:lpstr>PowerPoint Presentation</vt:lpstr>
      <vt:lpstr>Programming-by-Example (PBE) using LLMs</vt:lpstr>
      <vt:lpstr>Forward-ALL strategy</vt:lpstr>
      <vt:lpstr>Forward-1 strategy</vt:lpstr>
      <vt:lpstr>Backward-1 Strategy</vt:lpstr>
      <vt:lpstr>If-Then-Else strategy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Sumit Gulwani</dc:creator>
  <cp:lastModifiedBy>Sumit Gulwani</cp:lastModifiedBy>
  <cp:revision>128</cp:revision>
  <cp:lastPrinted>2024-08-09T04:00:34Z</cp:lastPrinted>
  <dcterms:created xsi:type="dcterms:W3CDTF">2024-07-27T00:53:40Z</dcterms:created>
  <dcterms:modified xsi:type="dcterms:W3CDTF">2024-08-16T15:44:41Z</dcterms:modified>
</cp:coreProperties>
</file>