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995" r:id="rId3"/>
    <p:sldId id="954" r:id="rId4"/>
    <p:sldId id="955" r:id="rId5"/>
    <p:sldId id="956" r:id="rId6"/>
    <p:sldId id="957" r:id="rId7"/>
    <p:sldId id="958" r:id="rId8"/>
    <p:sldId id="970" r:id="rId9"/>
    <p:sldId id="959" r:id="rId10"/>
    <p:sldId id="962" r:id="rId11"/>
    <p:sldId id="961" r:id="rId12"/>
    <p:sldId id="963" r:id="rId13"/>
    <p:sldId id="964" r:id="rId14"/>
    <p:sldId id="896" r:id="rId15"/>
    <p:sldId id="953" r:id="rId16"/>
    <p:sldId id="952" r:id="rId17"/>
    <p:sldId id="951" r:id="rId18"/>
    <p:sldId id="944" r:id="rId19"/>
    <p:sldId id="897" r:id="rId20"/>
    <p:sldId id="913" r:id="rId21"/>
    <p:sldId id="898" r:id="rId22"/>
    <p:sldId id="965" r:id="rId23"/>
    <p:sldId id="1012" r:id="rId24"/>
    <p:sldId id="966" r:id="rId25"/>
    <p:sldId id="946" r:id="rId26"/>
    <p:sldId id="917" r:id="rId27"/>
    <p:sldId id="968" r:id="rId28"/>
    <p:sldId id="967" r:id="rId29"/>
    <p:sldId id="971" r:id="rId30"/>
    <p:sldId id="969" r:id="rId31"/>
    <p:sldId id="974" r:id="rId32"/>
    <p:sldId id="972" r:id="rId33"/>
    <p:sldId id="976" r:id="rId34"/>
    <p:sldId id="975" r:id="rId35"/>
    <p:sldId id="979" r:id="rId36"/>
    <p:sldId id="977" r:id="rId37"/>
    <p:sldId id="981" r:id="rId38"/>
    <p:sldId id="980" r:id="rId39"/>
    <p:sldId id="918" r:id="rId40"/>
    <p:sldId id="945" r:id="rId41"/>
    <p:sldId id="984" r:id="rId42"/>
    <p:sldId id="943" r:id="rId43"/>
    <p:sldId id="284" r:id="rId44"/>
    <p:sldId id="996" r:id="rId45"/>
    <p:sldId id="298" r:id="rId46"/>
    <p:sldId id="982" r:id="rId47"/>
    <p:sldId id="983" r:id="rId48"/>
    <p:sldId id="997" r:id="rId49"/>
    <p:sldId id="985" r:id="rId50"/>
    <p:sldId id="1006" r:id="rId51"/>
    <p:sldId id="1005" r:id="rId52"/>
    <p:sldId id="990" r:id="rId53"/>
    <p:sldId id="1007" r:id="rId54"/>
    <p:sldId id="987" r:id="rId55"/>
    <p:sldId id="1011" r:id="rId56"/>
    <p:sldId id="1010" r:id="rId57"/>
    <p:sldId id="1009" r:id="rId58"/>
    <p:sldId id="992" r:id="rId59"/>
    <p:sldId id="1003" r:id="rId60"/>
    <p:sldId id="1004" r:id="rId61"/>
    <p:sldId id="1000" r:id="rId62"/>
    <p:sldId id="1001" r:id="rId63"/>
    <p:sldId id="1002" r:id="rId64"/>
    <p:sldId id="89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161"/>
    <a:srgbClr val="FAC227"/>
    <a:srgbClr val="930505"/>
    <a:srgbClr val="370605"/>
    <a:srgbClr val="E65746"/>
    <a:srgbClr val="161C0C"/>
    <a:srgbClr val="68F900"/>
    <a:srgbClr val="F4E9C5"/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 autoAdjust="0"/>
    <p:restoredTop sz="94663" autoAdjust="0"/>
  </p:normalViewPr>
  <p:slideViewPr>
    <p:cSldViewPr snapToGrid="0" snapToObjects="1">
      <p:cViewPr varScale="1">
        <p:scale>
          <a:sx n="117" d="100"/>
          <a:sy n="117" d="100"/>
        </p:scale>
        <p:origin x="6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B3C7E-485A-8346-B5DC-3525914B26E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8A75F0-FCBA-F64E-BB12-D4571A1B0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2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A75F0-FCBA-F64E-BB12-D4571A1B0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01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A990-0CC1-A540-936A-BC46F3DF6B1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56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75F0-FCBA-F64E-BB12-D4571A1B06C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0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A990-0CC1-A540-936A-BC46F3DF6B1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71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A990-0CC1-A540-936A-BC46F3DF6B1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88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75F0-FCBA-F64E-BB12-D4571A1B06C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82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75F0-FCBA-F64E-BB12-D4571A1B06C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75F0-FCBA-F64E-BB12-D4571A1B06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6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A75F0-FCBA-F64E-BB12-D4571A1B06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87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26AAF-C973-6944-BE3F-194D7C1954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3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26AAF-C973-6944-BE3F-194D7C1954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9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26AAF-C973-6944-BE3F-194D7C1954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5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26AAF-C973-6944-BE3F-194D7C1954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7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A990-0CC1-A540-936A-BC46F3DF6B1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51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A990-0CC1-A540-936A-BC46F3DF6B1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1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B71307-E8C3-0373-DAAB-7ED9EC830F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37" r="2013"/>
          <a:stretch/>
        </p:blipFill>
        <p:spPr>
          <a:xfrm>
            <a:off x="-2208914" y="6195833"/>
            <a:ext cx="2186880" cy="1364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034" y="565323"/>
            <a:ext cx="9144000" cy="976790"/>
          </a:xfrm>
        </p:spPr>
        <p:txBody>
          <a:bodyPr>
            <a:normAutofit/>
          </a:bodyPr>
          <a:lstStyle/>
          <a:p>
            <a:r>
              <a:rPr lang="en-US" sz="3100" b="1" i="1" dirty="0">
                <a:solidFill>
                  <a:srgbClr val="FFFF00"/>
                </a:solidFill>
                <a:effectLst/>
                <a:latin typeface="Helvetica" pitchFamily="2" charset="0"/>
              </a:rPr>
              <a:t>Regularization and Optimal Multiclass Learning</a:t>
            </a:r>
            <a:endParaRPr lang="en-US" sz="3100" b="1" dirty="0">
              <a:solidFill>
                <a:srgbClr val="FFFF00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197" y="1542113"/>
            <a:ext cx="8989605" cy="72012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Helvetica"/>
                <a:cs typeface="Helvetica"/>
              </a:rPr>
              <a:t>Shang-Hua Teng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77CDE7-2BE4-84B8-654C-DCCE2D528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3"/>
          <a:stretch/>
        </p:blipFill>
        <p:spPr bwMode="auto">
          <a:xfrm>
            <a:off x="5018723" y="4490273"/>
            <a:ext cx="1060257" cy="168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0C9647D-12F5-7C75-C7FC-E6DE032D4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91" y="4469624"/>
            <a:ext cx="1436973" cy="16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ddartha Devic (@sid_devic) / X">
            <a:extLst>
              <a:ext uri="{FF2B5EF4-FFF2-40B4-BE49-F238E27FC236}">
                <a16:creationId xmlns:a16="http://schemas.microsoft.com/office/drawing/2014/main" id="{389BD142-DE92-F6F7-5242-E6C58AF3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999" y="4469624"/>
            <a:ext cx="1681957" cy="168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of me :)">
            <a:extLst>
              <a:ext uri="{FF2B5EF4-FFF2-40B4-BE49-F238E27FC236}">
                <a16:creationId xmlns:a16="http://schemas.microsoft.com/office/drawing/2014/main" id="{173C9A8B-1F2C-2260-F5C9-7C8C1B15B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4"/>
          <a:stretch/>
        </p:blipFill>
        <p:spPr bwMode="auto">
          <a:xfrm>
            <a:off x="703727" y="4478894"/>
            <a:ext cx="1588697" cy="16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E64EC3-F8DD-9E13-C763-706EC750AAE0}"/>
              </a:ext>
            </a:extLst>
          </p:cNvPr>
          <p:cNvSpPr txBox="1"/>
          <p:nvPr/>
        </p:nvSpPr>
        <p:spPr>
          <a:xfrm>
            <a:off x="728831" y="6176258"/>
            <a:ext cx="1724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Julian </a:t>
            </a:r>
            <a:r>
              <a:rPr lang="en-US" sz="2400" dirty="0" err="1"/>
              <a:t>Asilis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7F687-5D1C-09ED-E13A-C185A104D5C4}"/>
              </a:ext>
            </a:extLst>
          </p:cNvPr>
          <p:cNvSpPr txBox="1"/>
          <p:nvPr/>
        </p:nvSpPr>
        <p:spPr>
          <a:xfrm>
            <a:off x="2773999" y="6195833"/>
            <a:ext cx="130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Sid </a:t>
            </a:r>
            <a:r>
              <a:rPr lang="en-US" sz="2400" dirty="0" err="1"/>
              <a:t>Devic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6A785-617F-D2CF-9FD2-C690D7E348D5}"/>
              </a:ext>
            </a:extLst>
          </p:cNvPr>
          <p:cNvSpPr txBox="1"/>
          <p:nvPr/>
        </p:nvSpPr>
        <p:spPr>
          <a:xfrm>
            <a:off x="4354220" y="6195833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Shaddin</a:t>
            </a:r>
            <a:r>
              <a:rPr lang="en-US" sz="2400" dirty="0"/>
              <a:t> </a:t>
            </a:r>
            <a:r>
              <a:rPr lang="en-US" sz="2400" dirty="0" err="1"/>
              <a:t>Dughmi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5CB05-A3C5-43C3-5AE3-349433B8D566}"/>
              </a:ext>
            </a:extLst>
          </p:cNvPr>
          <p:cNvSpPr txBox="1"/>
          <p:nvPr/>
        </p:nvSpPr>
        <p:spPr>
          <a:xfrm>
            <a:off x="6673934" y="6176257"/>
            <a:ext cx="1857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Vatsal</a:t>
            </a:r>
            <a:r>
              <a:rPr lang="en-US" sz="2400" dirty="0"/>
              <a:t> Sharan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996F01C6-78AE-A23A-C871-23F6DBE9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48" y="2256083"/>
            <a:ext cx="1953704" cy="19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43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Regularization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9" y="1441838"/>
            <a:ext cx="8191499" cy="3563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Empirical Risk Minimization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(ERM):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Training Error</a:t>
            </a: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Risk Minimization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(SRM):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Training Error + “Model Complexity”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72553EA-E3EB-E0F3-AF7A-AA129BEA6397}"/>
              </a:ext>
            </a:extLst>
          </p:cNvPr>
          <p:cNvSpPr txBox="1">
            <a:spLocks/>
          </p:cNvSpPr>
          <p:nvPr/>
        </p:nvSpPr>
        <p:spPr>
          <a:xfrm>
            <a:off x="228216" y="2768413"/>
            <a:ext cx="8797450" cy="1321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first comes to mind when one hears “regularization”?</a:t>
            </a:r>
          </a:p>
          <a:p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Arguably the mathematical embodiment of </a:t>
            </a:r>
            <a:r>
              <a:rPr lang="en-US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Occam’s Razor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55D307-3E7B-8D09-C07C-C1941E839F76}"/>
              </a:ext>
            </a:extLst>
          </p:cNvPr>
          <p:cNvSpPr/>
          <p:nvPr/>
        </p:nvSpPr>
        <p:spPr>
          <a:xfrm>
            <a:off x="228216" y="4258916"/>
            <a:ext cx="8191499" cy="1204335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30505"/>
                </a:solidFill>
              </a:rPr>
              <a:t>Occam’s Razor</a:t>
            </a:r>
          </a:p>
          <a:p>
            <a:pPr algn="ctr"/>
            <a:r>
              <a:rPr lang="en-US" sz="2400" i="1" dirty="0">
                <a:solidFill>
                  <a:srgbClr val="370605"/>
                </a:solidFill>
                <a:effectLst/>
                <a:latin typeface="Helvetica" pitchFamily="2" charset="0"/>
              </a:rPr>
              <a:t>The best explanation of the data is usually the simplest.</a:t>
            </a:r>
            <a:endParaRPr lang="en-US" sz="2400" dirty="0">
              <a:solidFill>
                <a:srgbClr val="370605"/>
              </a:solidFill>
              <a:effectLst/>
              <a:latin typeface="Helvetica" pitchFamily="2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53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Regularization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692BADA-0B34-C550-A5CE-2C2C990E8205}"/>
              </a:ext>
            </a:extLst>
          </p:cNvPr>
          <p:cNvSpPr/>
          <p:nvPr/>
        </p:nvSpPr>
        <p:spPr>
          <a:xfrm>
            <a:off x="440872" y="1343188"/>
            <a:ext cx="8093528" cy="1326575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629" y="1441838"/>
            <a:ext cx="8191499" cy="3563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Empirical Risk Minimization </a:t>
            </a:r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(ERM):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Training Error</a:t>
            </a: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72553EA-E3EB-E0F3-AF7A-AA129BEA6397}"/>
              </a:ext>
            </a:extLst>
          </p:cNvPr>
          <p:cNvSpPr txBox="1">
            <a:spLocks/>
          </p:cNvSpPr>
          <p:nvPr/>
        </p:nvSpPr>
        <p:spPr>
          <a:xfrm>
            <a:off x="228216" y="2768413"/>
            <a:ext cx="8797450" cy="1321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 first comes to mind when one hears “regularization”?</a:t>
            </a:r>
          </a:p>
          <a:p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Arguably the mathematical embodiment of </a:t>
            </a:r>
            <a:r>
              <a:rPr lang="en-US" sz="24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Occam’s Razor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E55D307-3E7B-8D09-C07C-C1941E839F76}"/>
              </a:ext>
            </a:extLst>
          </p:cNvPr>
          <p:cNvSpPr/>
          <p:nvPr/>
        </p:nvSpPr>
        <p:spPr>
          <a:xfrm>
            <a:off x="440872" y="3984192"/>
            <a:ext cx="8191499" cy="2646219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930505"/>
              </a:solidFill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rgbClr val="161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en-US" sz="2800" b="1" i="1" dirty="0">
                <a:solidFill>
                  <a:srgbClr val="161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Risk Minimization </a:t>
            </a:r>
            <a:r>
              <a:rPr lang="en-US" sz="2800" b="1" dirty="0">
                <a:solidFill>
                  <a:srgbClr val="161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(SRM):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Training Error + “Model Complexity”</a:t>
            </a:r>
          </a:p>
          <a:p>
            <a:pPr algn="ctr"/>
            <a:endParaRPr lang="en-US" sz="2800" b="1" dirty="0">
              <a:solidFill>
                <a:srgbClr val="930505"/>
              </a:solidFill>
            </a:endParaRPr>
          </a:p>
          <a:p>
            <a:pPr algn="ctr"/>
            <a:r>
              <a:rPr lang="en-US" sz="2800" b="1" dirty="0">
                <a:solidFill>
                  <a:srgbClr val="930505"/>
                </a:solidFill>
              </a:rPr>
              <a:t>Occam’s Razor</a:t>
            </a:r>
          </a:p>
          <a:p>
            <a:pPr algn="ctr"/>
            <a:r>
              <a:rPr lang="en-US" sz="2400" i="1" dirty="0">
                <a:solidFill>
                  <a:srgbClr val="370605"/>
                </a:solidFill>
                <a:effectLst/>
                <a:latin typeface="Helvetica" pitchFamily="2" charset="0"/>
              </a:rPr>
              <a:t>The best explanation of the data is usually the simplest.</a:t>
            </a:r>
            <a:endParaRPr lang="en-US" sz="2400" dirty="0">
              <a:solidFill>
                <a:srgbClr val="370605"/>
              </a:solidFill>
              <a:effectLst/>
              <a:latin typeface="Helvetica" pitchFamily="2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440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Wishful Conjecture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709" y="1549685"/>
            <a:ext cx="7241281" cy="8243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92D050"/>
                </a:solidFill>
              </a:rPr>
              <a:t>Anything that is learnable is learnable via SRM 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(or similar).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6A315-8F0E-09E0-1EDD-1811D06A3B76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4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Wishful Conjecture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46A315-8F0E-09E0-1EDD-1811D06A3B76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B8130D5-FFE7-891A-311B-9FEAD9236F5C}"/>
              </a:ext>
            </a:extLst>
          </p:cNvPr>
          <p:cNvSpPr/>
          <p:nvPr/>
        </p:nvSpPr>
        <p:spPr>
          <a:xfrm>
            <a:off x="150607" y="3244334"/>
            <a:ext cx="8803993" cy="2230581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930505"/>
                </a:solidFill>
              </a:rPr>
              <a:t>If true, </a:t>
            </a:r>
          </a:p>
          <a:p>
            <a:pPr algn="ctr"/>
            <a:r>
              <a:rPr lang="en-US" sz="2800" i="1" dirty="0">
                <a:solidFill>
                  <a:srgbClr val="370605"/>
                </a:solidFill>
                <a:effectLst/>
                <a:latin typeface="Helvetica" pitchFamily="2" charset="0"/>
              </a:rPr>
              <a:t>could be interpreted as a “formal proof” of Occam’s Razor.</a:t>
            </a:r>
            <a:endParaRPr lang="en-US" sz="2800" dirty="0">
              <a:solidFill>
                <a:srgbClr val="370605"/>
              </a:solidFill>
              <a:effectLst/>
              <a:latin typeface="Helvetica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6F9F746-B005-BD20-F682-72FD2C9E9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709" y="1549685"/>
            <a:ext cx="7241281" cy="8243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92D050"/>
                </a:solidFill>
              </a:rPr>
              <a:t>Anything that is learnable is learnable via SRM 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(or similar).</a:t>
            </a: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36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Supervised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3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Learning from Examples (</a:t>
            </a:r>
            <a:r>
              <a:rPr lang="en-US" b="1" i="1" dirty="0">
                <a:solidFill>
                  <a:schemeClr val="accent6"/>
                </a:solidFill>
              </a:rPr>
              <a:t>Labeled </a:t>
            </a:r>
            <a:r>
              <a:rPr lang="en-US" b="1" dirty="0">
                <a:solidFill>
                  <a:schemeClr val="accent6"/>
                </a:solidFill>
              </a:rPr>
              <a:t>Data): </a:t>
            </a:r>
          </a:p>
          <a:p>
            <a:r>
              <a:rPr lang="en-US" dirty="0"/>
              <a:t>build a model with good prediction accuracy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Applications</a:t>
            </a:r>
          </a:p>
          <a:p>
            <a:r>
              <a:rPr lang="en-US" dirty="0">
                <a:solidFill>
                  <a:schemeClr val="bg1"/>
                </a:solidFill>
              </a:rPr>
              <a:t>Spam Detection</a:t>
            </a:r>
          </a:p>
          <a:p>
            <a:r>
              <a:rPr lang="en-US" dirty="0">
                <a:solidFill>
                  <a:schemeClr val="bg1"/>
                </a:solidFill>
              </a:rPr>
              <a:t>Medical Imaging</a:t>
            </a:r>
          </a:p>
          <a:p>
            <a:r>
              <a:rPr lang="en-US" dirty="0">
                <a:solidFill>
                  <a:schemeClr val="bg1"/>
                </a:solidFill>
              </a:rPr>
              <a:t>Children’s Language Learning</a:t>
            </a:r>
          </a:p>
        </p:txBody>
      </p:sp>
    </p:spTree>
    <p:extLst>
      <p:ext uri="{BB962C8B-B14F-4D97-AF65-F5344CB8AC3E}">
        <p14:creationId xmlns:p14="http://schemas.microsoft.com/office/powerpoint/2010/main" val="108500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Supervised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3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Learning from Examples (</a:t>
            </a:r>
            <a:r>
              <a:rPr lang="en-US" b="1" i="1" dirty="0">
                <a:solidFill>
                  <a:schemeClr val="accent6"/>
                </a:solidFill>
              </a:rPr>
              <a:t>Labeled </a:t>
            </a:r>
            <a:r>
              <a:rPr lang="en-US" b="1" dirty="0">
                <a:solidFill>
                  <a:schemeClr val="accent6"/>
                </a:solidFill>
              </a:rPr>
              <a:t>Data): </a:t>
            </a:r>
          </a:p>
          <a:p>
            <a:r>
              <a:rPr lang="en-US" dirty="0"/>
              <a:t>build a model with good prediction accuracy</a:t>
            </a:r>
          </a:p>
          <a:p>
            <a:r>
              <a:rPr lang="en-US" b="1" i="1" dirty="0"/>
              <a:t>not just memorization but generalization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Applications</a:t>
            </a:r>
          </a:p>
          <a:p>
            <a:r>
              <a:rPr lang="en-US" dirty="0">
                <a:solidFill>
                  <a:schemeClr val="bg1"/>
                </a:solidFill>
              </a:rPr>
              <a:t>Spam Detection</a:t>
            </a:r>
          </a:p>
          <a:p>
            <a:r>
              <a:rPr lang="en-US" dirty="0">
                <a:solidFill>
                  <a:schemeClr val="bg1"/>
                </a:solidFill>
              </a:rPr>
              <a:t>Medical Imaging</a:t>
            </a:r>
          </a:p>
          <a:p>
            <a:r>
              <a:rPr lang="en-US" dirty="0">
                <a:solidFill>
                  <a:schemeClr val="bg1"/>
                </a:solidFill>
              </a:rPr>
              <a:t>Children’s Language Learning</a:t>
            </a:r>
          </a:p>
        </p:txBody>
      </p:sp>
    </p:spTree>
    <p:extLst>
      <p:ext uri="{BB962C8B-B14F-4D97-AF65-F5344CB8AC3E}">
        <p14:creationId xmlns:p14="http://schemas.microsoft.com/office/powerpoint/2010/main" val="820172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Supervised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3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Learning from Examples (</a:t>
            </a:r>
            <a:r>
              <a:rPr lang="en-US" b="1" i="1" dirty="0">
                <a:solidFill>
                  <a:schemeClr val="accent6"/>
                </a:solidFill>
              </a:rPr>
              <a:t>Labeled </a:t>
            </a:r>
            <a:r>
              <a:rPr lang="en-US" b="1" dirty="0">
                <a:solidFill>
                  <a:schemeClr val="accent6"/>
                </a:solidFill>
              </a:rPr>
              <a:t>Data): </a:t>
            </a:r>
          </a:p>
          <a:p>
            <a:r>
              <a:rPr lang="en-US" dirty="0"/>
              <a:t>build a model with good prediction accuracy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not just memorization but generalization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Applications</a:t>
            </a:r>
          </a:p>
          <a:p>
            <a:r>
              <a:rPr lang="en-US" dirty="0">
                <a:solidFill>
                  <a:schemeClr val="bg1"/>
                </a:solidFill>
              </a:rPr>
              <a:t>Spam Detection</a:t>
            </a:r>
          </a:p>
          <a:p>
            <a:r>
              <a:rPr lang="en-US" dirty="0">
                <a:solidFill>
                  <a:schemeClr val="bg1"/>
                </a:solidFill>
              </a:rPr>
              <a:t>Medical Imaging</a:t>
            </a:r>
          </a:p>
          <a:p>
            <a:r>
              <a:rPr lang="en-US" dirty="0">
                <a:solidFill>
                  <a:schemeClr val="bg1"/>
                </a:solidFill>
              </a:rPr>
              <a:t>Children’s Language Learning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7EA2C8-E34D-2BA9-49B4-B7B76E7D4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36" y="3429000"/>
            <a:ext cx="525401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94AAB-ACDA-A817-2A89-6795EC255269}"/>
              </a:ext>
            </a:extLst>
          </p:cNvPr>
          <p:cNvSpPr txBox="1"/>
          <p:nvPr/>
        </p:nvSpPr>
        <p:spPr>
          <a:xfrm>
            <a:off x="5797556" y="5831458"/>
            <a:ext cx="3041644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>
                <a:latin typeface="STXingkai" panose="02010800040101010101" pitchFamily="2" charset="-122"/>
                <a:ea typeface="STXingkai" panose="02010800040101010101" pitchFamily="2" charset="-122"/>
              </a:rPr>
              <a:t>张三丰</a:t>
            </a:r>
            <a:r>
              <a:rPr lang="en-US" dirty="0" err="1">
                <a:latin typeface="STXingkai" panose="02010800040101010101" pitchFamily="2" charset="-122"/>
                <a:ea typeface="STXingkai" panose="02010800040101010101" pitchFamily="2" charset="-122"/>
              </a:rPr>
              <a:t>教张无忌太极剑</a:t>
            </a:r>
            <a:r>
              <a:rPr lang="en-US" dirty="0">
                <a:latin typeface="STXingkai" panose="02010800040101010101" pitchFamily="2" charset="-122"/>
                <a:ea typeface="STXingkai" panose="02010800040101010101" pitchFamily="2" charset="-122"/>
              </a:rPr>
              <a:t> … </a:t>
            </a:r>
          </a:p>
          <a:p>
            <a:r>
              <a:rPr lang="en-US" dirty="0">
                <a:latin typeface="STXingkai" panose="02010800040101010101" pitchFamily="2" charset="-122"/>
                <a:ea typeface="STXingkai" panose="02010800040101010101" pitchFamily="2" charset="-122"/>
              </a:rPr>
              <a:t>“</a:t>
            </a:r>
            <a:r>
              <a:rPr lang="ja-JP" altLang="en-US">
                <a:effectLst/>
                <a:highlight>
                  <a:srgbClr val="1F1F1F"/>
                </a:highlight>
                <a:latin typeface="STXingkai" panose="02010800040101010101" pitchFamily="2" charset="-122"/>
                <a:ea typeface="STXingkai" panose="02010800040101010101" pitchFamily="2" charset="-122"/>
              </a:rPr>
              <a:t>不坏</a:t>
            </a:r>
            <a:r>
              <a:rPr lang="zh-CN" altLang="en-US" dirty="0">
                <a:highlight>
                  <a:srgbClr val="1F1F1F"/>
                </a:highlight>
                <a:latin typeface="STXingkai" panose="02010800040101010101" pitchFamily="2" charset="-122"/>
                <a:ea typeface="STXingkai" panose="02010800040101010101" pitchFamily="2" charset="-122"/>
              </a:rPr>
              <a:t>、</a:t>
            </a:r>
            <a:r>
              <a:rPr lang="ja-JP" altLang="en-US">
                <a:effectLst/>
                <a:highlight>
                  <a:srgbClr val="1F1F1F"/>
                </a:highlight>
                <a:latin typeface="STXingkai" panose="02010800040101010101" pitchFamily="2" charset="-122"/>
                <a:ea typeface="STXingkai" panose="02010800040101010101" pitchFamily="2" charset="-122"/>
              </a:rPr>
              <a:t>不坏</a:t>
            </a:r>
            <a:r>
              <a:rPr lang="zh-CN" altLang="en-US" dirty="0">
                <a:highlight>
                  <a:srgbClr val="1F1F1F"/>
                </a:highlight>
                <a:latin typeface="STXingkai" panose="02010800040101010101" pitchFamily="2" charset="-122"/>
                <a:ea typeface="STXingkai" panose="02010800040101010101" pitchFamily="2" charset="-122"/>
              </a:rPr>
              <a:t>，</a:t>
            </a:r>
            <a:r>
              <a:rPr lang="ja-JP" altLang="en-US">
                <a:effectLst/>
                <a:highlight>
                  <a:srgbClr val="1F1F1F"/>
                </a:highlight>
                <a:latin typeface="STXingkai" panose="02010800040101010101" pitchFamily="2" charset="-122"/>
                <a:ea typeface="STXingkai" panose="02010800040101010101" pitchFamily="2" charset="-122"/>
              </a:rPr>
              <a:t>忘得真快</a:t>
            </a:r>
            <a:r>
              <a:rPr lang="en-US" altLang="ja-JP" sz="2000" b="0" i="0" dirty="0">
                <a:effectLst/>
                <a:highlight>
                  <a:srgbClr val="1F1F1F"/>
                </a:highlight>
                <a:latin typeface="STXingkai" panose="02010800040101010101" pitchFamily="2" charset="-122"/>
                <a:ea typeface="STXingkai" panose="02010800040101010101" pitchFamily="2" charset="-122"/>
              </a:rPr>
              <a:t>”</a:t>
            </a:r>
            <a:endParaRPr lang="en-US" sz="2000" b="1" dirty="0">
              <a:latin typeface="STXingkai" panose="02010800040101010101" pitchFamily="2" charset="-122"/>
              <a:ea typeface="STXingka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9671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Supervised Learning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D2ADE4-323A-A880-D224-A9E33BE29538}"/>
              </a:ext>
            </a:extLst>
          </p:cNvPr>
          <p:cNvSpPr/>
          <p:nvPr/>
        </p:nvSpPr>
        <p:spPr>
          <a:xfrm>
            <a:off x="300038" y="3843338"/>
            <a:ext cx="8215312" cy="258603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39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/>
                </a:solidFill>
              </a:rPr>
              <a:t>Learning from Examples (</a:t>
            </a:r>
            <a:r>
              <a:rPr lang="en-US" b="1" i="1" dirty="0">
                <a:solidFill>
                  <a:schemeClr val="accent6"/>
                </a:solidFill>
              </a:rPr>
              <a:t>Labeled </a:t>
            </a:r>
            <a:r>
              <a:rPr lang="en-US" b="1" dirty="0">
                <a:solidFill>
                  <a:schemeClr val="accent6"/>
                </a:solidFill>
              </a:rPr>
              <a:t>Data): </a:t>
            </a:r>
          </a:p>
          <a:p>
            <a:r>
              <a:rPr lang="en-US" dirty="0"/>
              <a:t>build a model with good prediction accuracy</a:t>
            </a:r>
          </a:p>
          <a:p>
            <a:r>
              <a:rPr lang="en-US" b="1" i="1" dirty="0"/>
              <a:t>not just memorization but generalization</a:t>
            </a:r>
          </a:p>
          <a:p>
            <a:endParaRPr lang="en-US" b="1" i="1" dirty="0"/>
          </a:p>
          <a:p>
            <a:pPr marL="0" indent="0">
              <a:buNone/>
            </a:pPr>
            <a:r>
              <a:rPr lang="en-US" b="1" dirty="0">
                <a:solidFill>
                  <a:schemeClr val="bg2"/>
                </a:solidFill>
              </a:rPr>
              <a:t>Applications</a:t>
            </a:r>
          </a:p>
          <a:p>
            <a:r>
              <a:rPr lang="en-US" dirty="0">
                <a:solidFill>
                  <a:schemeClr val="bg1"/>
                </a:solidFill>
              </a:rPr>
              <a:t>Spam Detection</a:t>
            </a:r>
          </a:p>
          <a:p>
            <a:r>
              <a:rPr lang="en-US" dirty="0">
                <a:solidFill>
                  <a:schemeClr val="bg1"/>
                </a:solidFill>
              </a:rPr>
              <a:t>Medical Imaging</a:t>
            </a:r>
          </a:p>
          <a:p>
            <a:r>
              <a:rPr lang="en-US" dirty="0">
                <a:solidFill>
                  <a:schemeClr val="bg1"/>
                </a:solidFill>
              </a:rPr>
              <a:t>Children’s Language Learning</a:t>
            </a:r>
          </a:p>
        </p:txBody>
      </p:sp>
    </p:spTree>
    <p:extLst>
      <p:ext uri="{BB962C8B-B14F-4D97-AF65-F5344CB8AC3E}">
        <p14:creationId xmlns:p14="http://schemas.microsoft.com/office/powerpoint/2010/main" val="3847939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Binary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588327" cy="4842164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C000"/>
                    </a:solidFill>
                  </a:rPr>
                  <a:t>Spam: Yes/No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Hypothesis Class:</a:t>
                </a:r>
              </a:p>
              <a:p>
                <a:r>
                  <a:rPr lang="en-US" sz="2400" b="1" dirty="0"/>
                  <a:t>Domain: </a:t>
                </a:r>
                <a:r>
                  <a:rPr lang="en-US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US" sz="2400" i="1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b="1" dirty="0"/>
                  <a:t>Label Space: </a:t>
                </a:r>
                <a:r>
                  <a:rPr lang="en-US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0,1 </a:t>
                </a:r>
                <a:r>
                  <a:rPr lang="en-US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</a:p>
              <a:p>
                <a:r>
                  <a:rPr lang="en-US" sz="2400" b="1" dirty="0"/>
                  <a:t>Class: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p>
                    </m:sSup>
                  </m:oMath>
                </a14:m>
                <a:endParaRPr lang="en-US" sz="2400" i="1" baseline="300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Supervised Data: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r>
                  <a:rPr lang="en-US" sz="2400" b="1" dirty="0"/>
                  <a:t>Distribution: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(unknown)</a:t>
                </a:r>
              </a:p>
              <a:p>
                <a:r>
                  <a:rPr lang="en-US" sz="2400" b="1" dirty="0"/>
                  <a:t>Ground Truth: </a:t>
                </a:r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sz="2400" i="1" baseline="30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588327" cy="4842164"/>
              </a:xfrm>
              <a:blipFill>
                <a:blip r:embed="rId2"/>
                <a:stretch>
                  <a:fillRect l="-4240" t="-1571" r="-1060" b="-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red triangle sign with white letters around it&#10;&#10;Description automatically generated">
            <a:extLst>
              <a:ext uri="{FF2B5EF4-FFF2-40B4-BE49-F238E27FC236}">
                <a16:creationId xmlns:a16="http://schemas.microsoft.com/office/drawing/2014/main" id="{70E3A6DA-C7D6-52E8-9ABA-8C7F0B14E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65" y="1550697"/>
            <a:ext cx="797098" cy="752554"/>
          </a:xfrm>
          <a:prstGeom prst="rect">
            <a:avLst/>
          </a:prstGeom>
        </p:spPr>
      </p:pic>
      <p:pic>
        <p:nvPicPr>
          <p:cNvPr id="5" name="Picture 4" descr="A yellow envelope with a green check mark on it&#10;&#10;Description automatically generated">
            <a:extLst>
              <a:ext uri="{FF2B5EF4-FFF2-40B4-BE49-F238E27FC236}">
                <a16:creationId xmlns:a16="http://schemas.microsoft.com/office/drawing/2014/main" id="{2CA3C3F7-B65C-4483-1480-FDA99164F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01" y="1550697"/>
            <a:ext cx="862238" cy="75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6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Binary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588327" cy="4842164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rgbClr val="FFC000"/>
                    </a:solidFill>
                  </a:rPr>
                  <a:t>Spam: Yes/No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Hypothesis Class:</a:t>
                </a:r>
              </a:p>
              <a:p>
                <a:r>
                  <a:rPr lang="en-US" sz="2400" b="1" dirty="0"/>
                  <a:t>Domain: </a:t>
                </a:r>
                <a:r>
                  <a:rPr lang="en-US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US" sz="2400" i="1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400" b="1" dirty="0"/>
                  <a:t>Label Space: </a:t>
                </a:r>
                <a:r>
                  <a:rPr lang="en-US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en-US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0,1 </a:t>
                </a:r>
                <a:r>
                  <a:rPr lang="en-US" sz="24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</a:p>
              <a:p>
                <a:r>
                  <a:rPr lang="en-US" sz="2400" b="1" dirty="0"/>
                  <a:t>Class: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4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p>
                    </m:sSup>
                  </m:oMath>
                </a14:m>
                <a:endParaRPr lang="en-US" sz="2400" i="1" baseline="300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Supervised Data: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r>
                  <a:rPr lang="en-US" sz="2400" b="1" dirty="0"/>
                  <a:t>Distribution: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(unknown)</a:t>
                </a:r>
              </a:p>
              <a:p>
                <a:r>
                  <a:rPr lang="en-US" sz="2400" b="1" dirty="0"/>
                  <a:t>Ground Truth: </a:t>
                </a:r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sz="2400" i="1" baseline="30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4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588327" cy="4842164"/>
              </a:xfrm>
              <a:blipFill>
                <a:blip r:embed="rId2"/>
                <a:stretch>
                  <a:fillRect l="-4240" t="-1571" r="-1060" b="-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red triangle sign with white letters around it&#10;&#10;Description automatically generated">
            <a:extLst>
              <a:ext uri="{FF2B5EF4-FFF2-40B4-BE49-F238E27FC236}">
                <a16:creationId xmlns:a16="http://schemas.microsoft.com/office/drawing/2014/main" id="{70E3A6DA-C7D6-52E8-9ABA-8C7F0B14E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465" y="1550697"/>
            <a:ext cx="797098" cy="752554"/>
          </a:xfrm>
          <a:prstGeom prst="rect">
            <a:avLst/>
          </a:prstGeom>
        </p:spPr>
      </p:pic>
      <p:pic>
        <p:nvPicPr>
          <p:cNvPr id="5" name="Picture 4" descr="A yellow envelope with a green check mark on it&#10;&#10;Description automatically generated">
            <a:extLst>
              <a:ext uri="{FF2B5EF4-FFF2-40B4-BE49-F238E27FC236}">
                <a16:creationId xmlns:a16="http://schemas.microsoft.com/office/drawing/2014/main" id="{2CA3C3F7-B65C-4483-1480-FDA99164F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01" y="1550697"/>
            <a:ext cx="862238" cy="752554"/>
          </a:xfrm>
          <a:prstGeom prst="rect">
            <a:avLst/>
          </a:prstGeom>
        </p:spPr>
      </p:pic>
      <p:pic>
        <p:nvPicPr>
          <p:cNvPr id="8" name="Picture 7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6F860C5C-A50C-7517-C2C0-5C2F99E7E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828" y="1320838"/>
            <a:ext cx="1955212" cy="16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28F372F2-339D-6E6D-FDFD-A49FF9718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17686" y="3120987"/>
                <a:ext cx="3966096" cy="35974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4300" b="1" dirty="0">
                    <a:solidFill>
                      <a:schemeClr val="accent6"/>
                    </a:solidFill>
                  </a:rPr>
                  <a:t>Learner: 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Input: </a:t>
                </a:r>
                <a:r>
                  <a:rPr lang="en-US" i="1" dirty="0" err="1"/>
                  <a:t>iid</a:t>
                </a:r>
                <a:r>
                  <a:rPr lang="en-US" i="1" dirty="0"/>
                  <a:t> samples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Output: </a:t>
                </a:r>
              </a:p>
              <a:p>
                <a:r>
                  <a: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1" dirty="0">
                    <a:solidFill>
                      <a:schemeClr val="tx1"/>
                    </a:solidFill>
                  </a:rPr>
                  <a:t>proper</a:t>
                </a:r>
                <a:r>
                  <a:rPr lang="en-US" dirty="0">
                    <a:solidFill>
                      <a:schemeClr val="tx1"/>
                    </a:solidFill>
                  </a:rPr>
                  <a:t> learning)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</a:t>
                </a:r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9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9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p>
                        <m:r>
                          <a:rPr lang="en-US" sz="29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</a:t>
                </a:r>
                <a:r>
                  <a:rPr lang="en-US" i="1" dirty="0">
                    <a:solidFill>
                      <a:schemeClr val="tx1"/>
                    </a:solidFill>
                  </a:rPr>
                  <a:t>improper</a:t>
                </a:r>
                <a:r>
                  <a:rPr lang="en-US" dirty="0">
                    <a:solidFill>
                      <a:schemeClr val="tx1"/>
                    </a:solidFill>
                  </a:rPr>
                  <a:t> learning) 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Predicting Errors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endParaRPr lang="en-US" dirty="0">
                  <a:solidFill>
                    <a:srgbClr val="FFC000"/>
                  </a:solidFill>
                </a:endParaRPr>
              </a:p>
              <a:p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28F372F2-339D-6E6D-FDFD-A49FF9718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686" y="3120987"/>
                <a:ext cx="3966096" cy="3597459"/>
              </a:xfrm>
              <a:prstGeom prst="rect">
                <a:avLst/>
              </a:prstGeom>
              <a:blipFill>
                <a:blip r:embed="rId6"/>
                <a:stretch>
                  <a:fillRect l="-3514" t="-3873" r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55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554"/>
            <a:ext cx="9144000" cy="1411143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A Long Journey …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              to Understand One Word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9B6B8-1D0F-ACE5-7506-C6C8F9C95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544" y="2122056"/>
            <a:ext cx="508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86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Multiclass Classification</a:t>
            </a:r>
          </a:p>
        </p:txBody>
      </p:sp>
      <p:pic>
        <p:nvPicPr>
          <p:cNvPr id="7" name="Picture 6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7B46BB8E-5539-D59F-BA65-B44A2918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00" y="1550697"/>
            <a:ext cx="4119600" cy="41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18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Challenges in Multiclass Classification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81966"/>
            <a:ext cx="8229600" cy="62803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massive amount of labels</a:t>
            </a:r>
          </a:p>
        </p:txBody>
      </p:sp>
      <p:pic>
        <p:nvPicPr>
          <p:cNvPr id="7" name="Picture 6" descr="A number on a black background&#10;&#10;Description automatically generated">
            <a:extLst>
              <a:ext uri="{FF2B5EF4-FFF2-40B4-BE49-F238E27FC236}">
                <a16:creationId xmlns:a16="http://schemas.microsoft.com/office/drawing/2014/main" id="{7B46BB8E-5539-D59F-BA65-B44A2918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548" y="1266614"/>
            <a:ext cx="1644362" cy="1651171"/>
          </a:xfrm>
          <a:prstGeom prst="rect">
            <a:avLst/>
          </a:prstGeom>
        </p:spPr>
      </p:pic>
      <p:pic>
        <p:nvPicPr>
          <p:cNvPr id="9" name="Picture 8" descr="A collage of people's faces&#10;&#10;Description automatically generated">
            <a:extLst>
              <a:ext uri="{FF2B5EF4-FFF2-40B4-BE49-F238E27FC236}">
                <a16:creationId xmlns:a16="http://schemas.microsoft.com/office/drawing/2014/main" id="{CDBD24CB-6912-65FE-9909-607080A8E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73" y="3810000"/>
            <a:ext cx="4708381" cy="269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39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19201CDC-9A34-FDD1-6564-6E84418AEB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981" y="1869307"/>
                <a:ext cx="3996576" cy="48421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Hypothesis Class:</a:t>
                </a:r>
              </a:p>
              <a:p>
                <a:r>
                  <a:rPr lang="en-US" sz="2000" b="1" dirty="0"/>
                  <a:t>Domain: 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US" sz="2000" i="1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2000" b="1" dirty="0"/>
                  <a:t>Label Space: 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1" dirty="0">
                  <a:solidFill>
                    <a:srgbClr val="FFFF00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r>
                  <a:rPr lang="en-US" sz="2000" b="1" dirty="0"/>
                  <a:t>Class: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p>
                    </m:sSup>
                  </m:oMath>
                </a14:m>
                <a:endParaRPr lang="en-US" sz="2000" i="1" baseline="300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Font typeface="Arial" pitchFamily="34" charset="0"/>
                  <a:buNone/>
                </a:pPr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Supervised Data:</a:t>
                </a:r>
                <a:endParaRPr lang="en-US" sz="2800" dirty="0">
                  <a:solidFill>
                    <a:srgbClr val="FFFF00"/>
                  </a:solidFill>
                </a:endParaRPr>
              </a:p>
              <a:p>
                <a:r>
                  <a:rPr lang="en-US" sz="2000" b="1" dirty="0"/>
                  <a:t>Distribution: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2000" dirty="0">
                    <a:solidFill>
                      <a:srgbClr val="FFFF00"/>
                    </a:solidFill>
                  </a:rPr>
                  <a:t> (unknown)</a:t>
                </a:r>
              </a:p>
              <a:p>
                <a:r>
                  <a:rPr lang="en-US" sz="2000" b="1" dirty="0"/>
                  <a:t>Ground Truth: 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sz="2000" i="1" baseline="30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000" dirty="0">
                    <a:solidFill>
                      <a:srgbClr val="FFFF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19201CDC-9A34-FDD1-6564-6E84418AE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81" y="1869307"/>
                <a:ext cx="3996576" cy="4842164"/>
              </a:xfrm>
              <a:prstGeom prst="rect">
                <a:avLst/>
              </a:prstGeom>
              <a:blipFill>
                <a:blip r:embed="rId2"/>
                <a:stretch>
                  <a:fillRect l="-3165" t="-1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F8ADA7D0-D3D9-9875-CF57-9BCF8CA07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554"/>
            <a:ext cx="9144000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Multiclass 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5">
                <a:extLst>
                  <a:ext uri="{FF2B5EF4-FFF2-40B4-BE49-F238E27FC236}">
                    <a16:creationId xmlns:a16="http://schemas.microsoft.com/office/drawing/2014/main" id="{963783EB-BF03-7ECF-F507-E4E10A110A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89977" y="1869307"/>
                <a:ext cx="3966096" cy="35974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itchFamily="34" charset="0"/>
                  <a:buNone/>
                </a:pPr>
                <a:r>
                  <a:rPr lang="en-US" sz="4300" b="1" dirty="0">
                    <a:solidFill>
                      <a:schemeClr val="accent6"/>
                    </a:solidFill>
                  </a:rPr>
                  <a:t>Learner: 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Input: </a:t>
                </a:r>
                <a:r>
                  <a:rPr lang="en-US" i="1" dirty="0" err="1"/>
                  <a:t>iid</a:t>
                </a:r>
                <a:r>
                  <a:rPr lang="en-US" i="1" dirty="0"/>
                  <a:t> samples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dirty="0"/>
                  <a:t> from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Output: </a:t>
                </a:r>
              </a:p>
              <a:p>
                <a:r>
                  <a: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i="1" dirty="0">
                    <a:solidFill>
                      <a:schemeClr val="tx1"/>
                    </a:solidFill>
                  </a:rPr>
                  <a:t>proper</a:t>
                </a:r>
                <a:r>
                  <a:rPr lang="en-US" dirty="0">
                    <a:solidFill>
                      <a:schemeClr val="tx1"/>
                    </a:solidFill>
                  </a:rPr>
                  <a:t> learning) 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</a:t>
                </a:r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9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9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p>
                        <m:r>
                          <a:rPr lang="en-US" sz="29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</a:t>
                </a:r>
                <a:r>
                  <a:rPr lang="en-US" i="1" dirty="0">
                    <a:solidFill>
                      <a:schemeClr val="tx1"/>
                    </a:solidFill>
                  </a:rPr>
                  <a:t>improper</a:t>
                </a:r>
                <a:r>
                  <a:rPr lang="en-US" dirty="0">
                    <a:solidFill>
                      <a:schemeClr val="tx1"/>
                    </a:solidFill>
                  </a:rPr>
                  <a:t> learning) </a:t>
                </a:r>
              </a:p>
              <a:p>
                <a:endParaRPr lang="en-US" dirty="0"/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Predicting Errors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endParaRPr lang="en-US" b="1" dirty="0">
                  <a:solidFill>
                    <a:schemeClr val="accent6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endParaRPr lang="en-US" dirty="0">
                  <a:solidFill>
                    <a:srgbClr val="FFC000"/>
                  </a:solidFill>
                </a:endParaRPr>
              </a:p>
              <a:p>
                <a:endParaRPr lang="en-US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" name="Content Placeholder 5">
                <a:extLst>
                  <a:ext uri="{FF2B5EF4-FFF2-40B4-BE49-F238E27FC236}">
                    <a16:creationId xmlns:a16="http://schemas.microsoft.com/office/drawing/2014/main" id="{963783EB-BF03-7ECF-F507-E4E10A110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9977" y="1869307"/>
                <a:ext cx="3966096" cy="3597459"/>
              </a:xfrm>
              <a:prstGeom prst="rect">
                <a:avLst/>
              </a:prstGeom>
              <a:blipFill>
                <a:blip r:embed="rId3"/>
                <a:stretch>
                  <a:fillRect l="-3514" t="-4225" r="-1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ollage of people's faces&#10;&#10;Description automatically generated">
            <a:extLst>
              <a:ext uri="{FF2B5EF4-FFF2-40B4-BE49-F238E27FC236}">
                <a16:creationId xmlns:a16="http://schemas.microsoft.com/office/drawing/2014/main" id="{AB0449AE-C94C-7D4B-B9E2-E4D27A176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11" y="2524126"/>
            <a:ext cx="1159551" cy="6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06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PAC Learning vs </a:t>
            </a:r>
            <a:r>
              <a:rPr lang="en-US" sz="3600" b="1" i="1" dirty="0" err="1">
                <a:solidFill>
                  <a:srgbClr val="FFFF00"/>
                </a:solidFill>
                <a:latin typeface="Helvetica" pitchFamily="2" charset="0"/>
              </a:rPr>
              <a:t>Transductive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8982" y="1427994"/>
                <a:ext cx="7716982" cy="2342646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sz="4000" b="1" i="0" dirty="0">
                    <a:solidFill>
                      <a:schemeClr val="accent6"/>
                    </a:solidFill>
                    <a:effectLst/>
                    <a:highlight>
                      <a:srgbClr val="0000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PAC (probably approximately correct) Learning Model: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Input:</a:t>
                </a:r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 err="1"/>
                  <a:t>iid</a:t>
                </a:r>
                <a:r>
                  <a:rPr lang="en-US" dirty="0"/>
                  <a:t> samples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dirty="0"/>
                  <a:t> from distribution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 and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800" b="1" dirty="0">
                  <a:solidFill>
                    <a:srgbClr val="92D05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Output:</a:t>
                </a:r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dirty="0">
                    <a:solidFill>
                      <a:schemeClr val="tx1"/>
                    </a:solidFill>
                  </a:rPr>
                  <a:t>proper learning) or </a:t>
                </a: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</a:t>
                </a:r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p>
                        <m:r>
                          <a:rPr lang="en-US" sz="2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(improper learning)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such that </a:t>
                </a:r>
                <a:r>
                  <a:rPr lang="en-US" b="1" i="1" dirty="0"/>
                  <a:t>with probability at least </a:t>
                </a:r>
                <a:r>
                  <a:rPr lang="en-US" dirty="0"/>
                  <a:t>(</a:t>
                </a:r>
                <a:r>
                  <a:rPr lang="en-US" sz="2800" i="1" dirty="0"/>
                  <a:t>1-</a:t>
                </a:r>
                <a:r>
                  <a:rPr lang="en-US" sz="2800" b="1" i="1" dirty="0"/>
                  <a:t> </a:t>
                </a:r>
                <a:r>
                  <a:rPr lang="en-US" sz="28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en-US" sz="2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) </a:t>
                </a:r>
                <a:r>
                  <a:rPr lang="en-US" dirty="0"/>
                  <a:t>over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endParaRPr lang="en-US" sz="2400" i="1" dirty="0">
                  <a:solidFill>
                    <a:schemeClr val="tx1"/>
                  </a:solidFill>
                  <a:latin typeface="Symbol" pitchFamily="2" charset="2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highlight>
                    <a:srgbClr val="000000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982" y="1427994"/>
                <a:ext cx="7716982" cy="2342646"/>
              </a:xfrm>
              <a:blipFill>
                <a:blip r:embed="rId2"/>
                <a:stretch>
                  <a:fillRect l="-1314" t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606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PAC Learning vs </a:t>
            </a:r>
            <a:r>
              <a:rPr lang="en-US" sz="3600" b="1" i="1" dirty="0" err="1">
                <a:solidFill>
                  <a:srgbClr val="FFFF00"/>
                </a:solidFill>
                <a:latin typeface="Helvetica" pitchFamily="2" charset="0"/>
              </a:rPr>
              <a:t>Transductive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58982" y="1427994"/>
                <a:ext cx="7716982" cy="2342646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sz="4000" b="1" i="0" dirty="0">
                    <a:solidFill>
                      <a:schemeClr val="accent6"/>
                    </a:solidFill>
                    <a:effectLst/>
                    <a:highlight>
                      <a:srgbClr val="00000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PAC (probably approximately correct) Learning Model: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Input:</a:t>
                </a:r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 err="1"/>
                  <a:t>iid</a:t>
                </a:r>
                <a:r>
                  <a:rPr lang="en-US" dirty="0"/>
                  <a:t> samples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dirty="0"/>
                  <a:t> from distribution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 and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3800" b="1" dirty="0">
                  <a:solidFill>
                    <a:srgbClr val="92D05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92D050"/>
                    </a:solidFill>
                  </a:rPr>
                  <a:t>Output:</a:t>
                </a:r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dirty="0">
                    <a:solidFill>
                      <a:schemeClr val="tx1"/>
                    </a:solidFill>
                  </a:rPr>
                  <a:t>proper learning) or </a:t>
                </a: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</a:t>
                </a:r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h</a:t>
                </a:r>
                <a:r>
                  <a:rPr lang="en-US" i="1" baseline="300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9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𝒴</m:t>
                        </m:r>
                      </m:e>
                      <m:sup>
                        <m:r>
                          <a:rPr lang="en-US" sz="2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(improper learning) </a:t>
                </a:r>
              </a:p>
              <a:p>
                <a:pPr marL="0" indent="0">
                  <a:buNone/>
                </a:pPr>
                <a:r>
                  <a:rPr lang="en-US" dirty="0"/>
                  <a:t>              such that </a:t>
                </a:r>
                <a:r>
                  <a:rPr lang="en-US" b="1" i="1" dirty="0"/>
                  <a:t>with probability at least </a:t>
                </a:r>
                <a:r>
                  <a:rPr lang="en-US" dirty="0"/>
                  <a:t>(</a:t>
                </a:r>
                <a:r>
                  <a:rPr lang="en-US" sz="2800" i="1" dirty="0"/>
                  <a:t>1-</a:t>
                </a:r>
                <a:r>
                  <a:rPr lang="en-US" sz="2800" b="1" i="1" dirty="0"/>
                  <a:t> </a:t>
                </a:r>
                <a:r>
                  <a:rPr lang="en-US" sz="2800" i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en-US" sz="2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) </a:t>
                </a:r>
                <a:r>
                  <a:rPr lang="en-US" dirty="0"/>
                  <a:t>over </a:t>
                </a:r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endParaRPr lang="en-US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endParaRPr lang="en-US" sz="2400" i="1" dirty="0">
                  <a:solidFill>
                    <a:schemeClr val="tx1"/>
                  </a:solidFill>
                  <a:latin typeface="Symbol" pitchFamily="2" charset="2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highlight>
                    <a:srgbClr val="000000"/>
                  </a:highligh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8982" y="1427994"/>
                <a:ext cx="7716982" cy="2342646"/>
              </a:xfrm>
              <a:blipFill>
                <a:blip r:embed="rId2"/>
                <a:stretch>
                  <a:fillRect l="-1314" t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D3A23B7-EEE4-59EF-3072-94A81D6E0EF3}"/>
                  </a:ext>
                </a:extLst>
              </p:cNvPr>
              <p:cNvSpPr/>
              <p:nvPr/>
            </p:nvSpPr>
            <p:spPr>
              <a:xfrm>
                <a:off x="873386" y="4037010"/>
                <a:ext cx="7429500" cy="2342646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>
                  <a:buFont typeface="Arial" pitchFamily="34" charset="0"/>
                  <a:buNone/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Transductive Learning Model: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b="1" dirty="0">
                    <a:solidFill>
                      <a:schemeClr val="bg1"/>
                    </a:solidFill>
                  </a:rPr>
                  <a:t>Input: </a:t>
                </a:r>
                <a:r>
                  <a:rPr lang="en-US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dirty="0">
                    <a:solidFill>
                      <a:schemeClr val="bg1"/>
                    </a:solidFill>
                  </a:rPr>
                  <a:t> and</a:t>
                </a:r>
                <a:r>
                  <a:rPr lang="en-US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ϵ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  <a:p>
                <a:pPr marL="0" indent="0">
                  <a:buFont typeface="Arial" pitchFamily="34" charset="0"/>
                  <a:buNone/>
                </a:pPr>
                <a:r>
                  <a:rPr lang="en-US" b="1" dirty="0">
                    <a:solidFill>
                      <a:schemeClr val="bg1"/>
                    </a:solidFill>
                  </a:rPr>
                  <a:t>Output: </a:t>
                </a:r>
                <a:r>
                  <a:rPr lang="en-US" dirty="0">
                    <a:solidFill>
                      <a:schemeClr val="bg1"/>
                    </a:solidFill>
                  </a:rPr>
                  <a:t>when one label (say of </a:t>
                </a:r>
                <a:r>
                  <a:rPr lang="en-US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en-US" dirty="0">
                    <a:solidFill>
                      <a:schemeClr val="bg1"/>
                    </a:solidFill>
                  </a:rPr>
                  <a:t>) is removed </a:t>
                </a:r>
                <a:r>
                  <a:rPr lang="en-US" dirty="0">
                    <a:solidFill>
                      <a:schemeClr val="bg2"/>
                    </a:solidFill>
                  </a:rPr>
                  <a:t>uniformly at random</a:t>
                </a:r>
                <a:r>
                  <a:rPr lang="en-US" dirty="0">
                    <a:solidFill>
                      <a:schemeClr val="bg1"/>
                    </a:solidFill>
                  </a:rPr>
                  <a:t>,</a:t>
                </a:r>
              </a:p>
              <a:p>
                <a:pPr marL="0" indent="0">
                  <a:buFont typeface="Arial" pitchFamily="34" charset="0"/>
                  <a:buNone/>
                </a:pPr>
                <a:r>
                  <a:rPr lang="en-US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</a:t>
                </a:r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generate a prediction </a:t>
                </a:r>
                <a:r>
                  <a:rPr lang="en-US" i="1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y</a:t>
                </a:r>
                <a:r>
                  <a:rPr lang="en-US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 of that missing label</a:t>
                </a:r>
                <a:endPara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               such that </a:t>
                </a:r>
                <a:r>
                  <a:rPr lang="en-US" b="1" i="1" dirty="0">
                    <a:solidFill>
                      <a:schemeClr val="bg2"/>
                    </a:solidFill>
                  </a:rPr>
                  <a:t>the average loss over the uniform choice</a:t>
                </a:r>
                <a:r>
                  <a:rPr lang="en-US" b="1" i="1" dirty="0">
                    <a:solidFill>
                      <a:schemeClr val="bg2"/>
                    </a:solidFill>
                    <a:ea typeface="Cambria Math" panose="02040503050406030204" pitchFamily="18" charset="0"/>
                  </a:rPr>
                  <a:t>     </a:t>
                </a:r>
              </a:p>
              <a:p>
                <a:pPr marL="0" indent="0" algn="ctr">
                  <a:buNone/>
                </a:pPr>
                <a:r>
                  <a:rPr lang="en-US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ℙ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1D3A23B7-EEE4-59EF-3072-94A81D6E0E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86" y="4037010"/>
                <a:ext cx="7429500" cy="2342646"/>
              </a:xfrm>
              <a:prstGeom prst="roundRect">
                <a:avLst/>
              </a:prstGeom>
              <a:blipFill>
                <a:blip r:embed="rId3"/>
                <a:stretch>
                  <a:fillRect l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025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Learnability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F8E1A3B-5F08-C2FA-E272-74604308CB69}"/>
                  </a:ext>
                </a:extLst>
              </p:cNvPr>
              <p:cNvSpPr/>
              <p:nvPr/>
            </p:nvSpPr>
            <p:spPr>
              <a:xfrm>
                <a:off x="588818" y="2999003"/>
                <a:ext cx="7966364" cy="859994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Can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800" dirty="0"/>
                  <a:t> be learned with error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0 as # samples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800" dirty="0"/>
                  <a:t>? 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F8E1A3B-5F08-C2FA-E272-74604308C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18" y="2999003"/>
                <a:ext cx="7966364" cy="859994"/>
              </a:xfrm>
              <a:prstGeom prst="roundRect">
                <a:avLst/>
              </a:prstGeom>
              <a:blipFill>
                <a:blip r:embed="rId2"/>
                <a:stretch>
                  <a:fillRect l="-317" r="-2381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3716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Learnability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F8E1A3B-5F08-C2FA-E272-74604308CB69}"/>
                  </a:ext>
                </a:extLst>
              </p:cNvPr>
              <p:cNvSpPr/>
              <p:nvPr/>
            </p:nvSpPr>
            <p:spPr>
              <a:xfrm>
                <a:off x="588818" y="2999003"/>
                <a:ext cx="7966364" cy="859994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Can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800" dirty="0"/>
                  <a:t> be learned with error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0 as # samples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800" dirty="0"/>
                  <a:t>? 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6F8E1A3B-5F08-C2FA-E272-74604308C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18" y="2999003"/>
                <a:ext cx="7966364" cy="859994"/>
              </a:xfrm>
              <a:prstGeom prst="roundRect">
                <a:avLst/>
              </a:prstGeom>
              <a:blipFill>
                <a:blip r:embed="rId2"/>
                <a:stretch>
                  <a:fillRect l="-317" r="-2381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498EA31-B429-7DAC-1F91-A602C82E062E}"/>
                  </a:ext>
                </a:extLst>
              </p:cNvPr>
              <p:cNvSpPr/>
              <p:nvPr/>
            </p:nvSpPr>
            <p:spPr>
              <a:xfrm>
                <a:off x="604954" y="5035621"/>
                <a:ext cx="7966364" cy="859994"/>
              </a:xfrm>
              <a:prstGeom prst="roundRect">
                <a:avLst/>
              </a:prstGeom>
              <a:solidFill>
                <a:schemeClr val="tx2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/>
                  <a:t>Can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800" dirty="0"/>
                  <a:t> be learned with error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 as with m samples?  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B498EA31-B429-7DAC-1F91-A602C82E06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54" y="5035621"/>
                <a:ext cx="7966364" cy="859994"/>
              </a:xfrm>
              <a:prstGeom prst="roundRect">
                <a:avLst/>
              </a:prstGeom>
              <a:blipFill>
                <a:blip r:embed="rId3"/>
                <a:stretch>
                  <a:fillRect r="-476"/>
                </a:stretch>
              </a:blip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570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55E101-99C6-E5B6-8F0A-8A7B0E5A4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39772"/>
                <a:ext cx="4792868" cy="1576754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buNone/>
                </a:pPr>
                <a:r>
                  <a:rPr lang="en-US" sz="2800" b="1" u="sng" dirty="0">
                    <a:solidFill>
                      <a:srgbClr val="FFC000"/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Binary Classification </a:t>
                </a:r>
              </a:p>
              <a:p>
                <a:pPr marL="0" indent="0" algn="ctr">
                  <a:buNone/>
                </a:pPr>
                <a:r>
                  <a:rPr lang="en-US" sz="2800" b="1" u="sng" dirty="0">
                    <a:solidFill>
                      <a:srgbClr val="FFC000"/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VC dimension</a:t>
                </a:r>
                <a:endParaRPr lang="en-US" sz="2800" b="0" i="1" dirty="0">
                  <a:solidFill>
                    <a:srgbClr val="FFC000"/>
                  </a:solidFill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9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1900" dirty="0"/>
                  <a:t> </a:t>
                </a:r>
                <a:r>
                  <a:rPr lang="en-US" sz="1900" i="1" dirty="0"/>
                  <a:t>shatters</a:t>
                </a:r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9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900" dirty="0"/>
                  <a:t> when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0, 1</m:t>
                    </m:r>
                    <m:sSup>
                      <m:sSup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19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900" dirty="0"/>
                  <a:t>VC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d>
                  </m:oMath>
                </a14:m>
                <a:r>
                  <a:rPr lang="en-US" sz="1900" dirty="0"/>
                  <a:t> </a:t>
                </a:r>
                <a:r>
                  <a:rPr lang="en-US" sz="19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1900" dirty="0"/>
                  <a:t> size of largest shattered set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55E101-99C6-E5B6-8F0A-8A7B0E5A4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39772"/>
                <a:ext cx="4792868" cy="1576754"/>
              </a:xfrm>
              <a:blipFill>
                <a:blip r:embed="rId3"/>
                <a:stretch>
                  <a:fillRect l="-1058" t="-6400" b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A83768E-2C9F-A869-8575-463F55D81D91}"/>
                  </a:ext>
                </a:extLst>
              </p:cNvPr>
              <p:cNvSpPr/>
              <p:nvPr/>
            </p:nvSpPr>
            <p:spPr>
              <a:xfrm>
                <a:off x="94296" y="3338147"/>
                <a:ext cx="4313687" cy="1849595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u="sng" dirty="0">
                    <a:solidFill>
                      <a:srgbClr val="FFC000"/>
                    </a:solidFill>
                  </a:rPr>
                  <a:t>Fundamental Theorem: </a:t>
                </a:r>
              </a:p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is learnable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VC</a:t>
                </a:r>
                <a:r>
                  <a:rPr 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∞. 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Attaining error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w.h.p</a:t>
                </a:r>
                <a:r>
                  <a:rPr lang="en-US" sz="2000" dirty="0">
                    <a:solidFill>
                      <a:schemeClr val="tx1"/>
                    </a:solidFill>
                  </a:rPr>
                  <a:t>. requires 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UppPr>
                      <m:e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li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lim>
                    </m:limUpp>
                    <m:d>
                      <m:dPr>
                        <m:ctrlP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𝑉𝐶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samples.</a:t>
                </a:r>
              </a:p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A83768E-2C9F-A869-8575-463F55D81D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6" y="3338147"/>
                <a:ext cx="4313687" cy="184959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229CA74-29BD-AF42-AD69-6CBD26A8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Characterization of Learnability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BAAC75-D082-1A54-0908-429A893E261D}"/>
              </a:ext>
            </a:extLst>
          </p:cNvPr>
          <p:cNvSpPr/>
          <p:nvPr/>
        </p:nvSpPr>
        <p:spPr>
          <a:xfrm>
            <a:off x="366663" y="5035842"/>
            <a:ext cx="3768954" cy="168260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bg2"/>
                </a:solidFill>
              </a:rPr>
              <a:t>Blumer, </a:t>
            </a:r>
            <a:r>
              <a:rPr lang="en-US" sz="1800" dirty="0" err="1">
                <a:solidFill>
                  <a:schemeClr val="bg2"/>
                </a:solidFill>
              </a:rPr>
              <a:t>Ehrenfeucht</a:t>
            </a:r>
            <a:r>
              <a:rPr lang="en-US" sz="1800" dirty="0">
                <a:solidFill>
                  <a:schemeClr val="bg2"/>
                </a:solidFill>
              </a:rPr>
              <a:t>, Haussler, and </a:t>
            </a:r>
            <a:r>
              <a:rPr lang="en-US" sz="1800" dirty="0" err="1">
                <a:solidFill>
                  <a:schemeClr val="bg2"/>
                </a:solidFill>
              </a:rPr>
              <a:t>Warmuth</a:t>
            </a:r>
            <a:r>
              <a:rPr lang="en-US" dirty="0">
                <a:solidFill>
                  <a:schemeClr val="bg2"/>
                </a:solidFill>
              </a:rPr>
              <a:t>: </a:t>
            </a:r>
            <a:r>
              <a:rPr lang="en-US" sz="1800" i="1" dirty="0">
                <a:solidFill>
                  <a:schemeClr val="bg2"/>
                </a:solidFill>
              </a:rPr>
              <a:t>Learnability and the </a:t>
            </a:r>
            <a:r>
              <a:rPr lang="en-US" sz="1800" i="1" dirty="0" err="1">
                <a:solidFill>
                  <a:schemeClr val="bg2"/>
                </a:solidFill>
              </a:rPr>
              <a:t>Vapnik-Chervonenkis</a:t>
            </a:r>
            <a:r>
              <a:rPr lang="en-US" sz="1800" i="1" dirty="0">
                <a:solidFill>
                  <a:schemeClr val="bg2"/>
                </a:solidFill>
              </a:rPr>
              <a:t> Dimension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</a:rPr>
              <a:t>How to Learn: </a:t>
            </a:r>
            <a:r>
              <a:rPr lang="en-US" sz="2400" dirty="0">
                <a:solidFill>
                  <a:schemeClr val="bg1"/>
                </a:solidFill>
              </a:rPr>
              <a:t>ERM 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77700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55E101-99C6-E5B6-8F0A-8A7B0E5A4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39772"/>
                <a:ext cx="4792868" cy="1576754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 algn="ctr">
                  <a:buNone/>
                </a:pPr>
                <a:r>
                  <a:rPr lang="en-US" sz="2800" b="1" u="sng" dirty="0">
                    <a:solidFill>
                      <a:srgbClr val="FFC000"/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Binary Classification </a:t>
                </a:r>
              </a:p>
              <a:p>
                <a:pPr marL="0" indent="0" algn="ctr">
                  <a:buNone/>
                </a:pPr>
                <a:r>
                  <a:rPr lang="en-US" sz="2800" b="1" u="sng" dirty="0">
                    <a:solidFill>
                      <a:srgbClr val="FFC000"/>
                    </a:solidFill>
                    <a:ea typeface="Cambria Math" panose="02040503050406030204" pitchFamily="18" charset="0"/>
                    <a:cs typeface="Calibri" panose="020F0502020204030204" pitchFamily="34" charset="0"/>
                  </a:rPr>
                  <a:t>VC dimension</a:t>
                </a:r>
                <a:endParaRPr lang="en-US" sz="2800" b="0" i="1" dirty="0">
                  <a:solidFill>
                    <a:srgbClr val="FFC000"/>
                  </a:solidFill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9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1900" dirty="0"/>
                  <a:t> </a:t>
                </a:r>
                <a:r>
                  <a:rPr lang="en-US" sz="1900" i="1" dirty="0"/>
                  <a:t>shatters</a:t>
                </a:r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9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900" dirty="0"/>
                  <a:t> when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sSub>
                      <m:sSubPr>
                        <m:ctrlP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m:rPr>
                        <m:lit/>
                      </m:rP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0, 1</m:t>
                    </m:r>
                    <m:sSup>
                      <m:sSup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e>
                      <m:sup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19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900" dirty="0"/>
                  <a:t>VC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d>
                  </m:oMath>
                </a14:m>
                <a:r>
                  <a:rPr lang="en-US" sz="1900" dirty="0"/>
                  <a:t> </a:t>
                </a:r>
                <a:r>
                  <a:rPr lang="en-US" sz="19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en-US" sz="1900" dirty="0"/>
                  <a:t> size of largest shattered set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55E101-99C6-E5B6-8F0A-8A7B0E5A4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39772"/>
                <a:ext cx="4792868" cy="1576754"/>
              </a:xfrm>
              <a:blipFill>
                <a:blip r:embed="rId3"/>
                <a:stretch>
                  <a:fillRect l="-1058" t="-6400" b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A83768E-2C9F-A869-8575-463F55D81D91}"/>
                  </a:ext>
                </a:extLst>
              </p:cNvPr>
              <p:cNvSpPr/>
              <p:nvPr/>
            </p:nvSpPr>
            <p:spPr>
              <a:xfrm>
                <a:off x="94296" y="3338147"/>
                <a:ext cx="4313687" cy="1849595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u="sng" dirty="0">
                    <a:solidFill>
                      <a:srgbClr val="FFC000"/>
                    </a:solidFill>
                  </a:rPr>
                  <a:t>Fundamental Theorem: </a:t>
                </a:r>
              </a:p>
              <a:p>
                <a:pPr algn="ctr"/>
                <a:endParaRPr lang="en-US" sz="60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is learnable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VC</a:t>
                </a:r>
                <a:r>
                  <a:rPr 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 ∞. 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Attaining error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w.h.p</a:t>
                </a:r>
                <a:r>
                  <a:rPr lang="en-US" sz="2000" dirty="0">
                    <a:solidFill>
                      <a:schemeClr val="tx1"/>
                    </a:solidFill>
                  </a:rPr>
                  <a:t>. requires 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UppPr>
                      <m:e>
                        <m:r>
                          <m:rPr>
                            <m:sty m:val="p"/>
                          </m:rPr>
                          <a:rPr lang="el-GR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li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lim>
                    </m:limUpp>
                    <m:d>
                      <m:dPr>
                        <m:ctrlP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𝑉𝐶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ℋ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samples.</a:t>
                </a:r>
              </a:p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9A83768E-2C9F-A869-8575-463F55D81D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6" y="3338147"/>
                <a:ext cx="4313687" cy="184959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229CA74-29BD-AF42-AD69-6CBD26A8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Characterization of Learnability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BAAC75-D082-1A54-0908-429A893E261D}"/>
              </a:ext>
            </a:extLst>
          </p:cNvPr>
          <p:cNvSpPr/>
          <p:nvPr/>
        </p:nvSpPr>
        <p:spPr>
          <a:xfrm>
            <a:off x="366663" y="5035842"/>
            <a:ext cx="3768954" cy="168260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bg2"/>
                </a:solidFill>
              </a:rPr>
              <a:t>Blumer, </a:t>
            </a:r>
            <a:r>
              <a:rPr lang="en-US" sz="1800" dirty="0" err="1">
                <a:solidFill>
                  <a:schemeClr val="bg2"/>
                </a:solidFill>
              </a:rPr>
              <a:t>Ehrenfeucht</a:t>
            </a:r>
            <a:r>
              <a:rPr lang="en-US" sz="1800" dirty="0">
                <a:solidFill>
                  <a:schemeClr val="bg2"/>
                </a:solidFill>
              </a:rPr>
              <a:t>, Haussler, and </a:t>
            </a:r>
            <a:r>
              <a:rPr lang="en-US" sz="1800" dirty="0" err="1">
                <a:solidFill>
                  <a:schemeClr val="bg2"/>
                </a:solidFill>
              </a:rPr>
              <a:t>Warmuth</a:t>
            </a:r>
            <a:r>
              <a:rPr lang="en-US" dirty="0">
                <a:solidFill>
                  <a:schemeClr val="bg2"/>
                </a:solidFill>
              </a:rPr>
              <a:t>: </a:t>
            </a:r>
            <a:r>
              <a:rPr lang="en-US" sz="1800" i="1" dirty="0">
                <a:solidFill>
                  <a:schemeClr val="bg2"/>
                </a:solidFill>
              </a:rPr>
              <a:t>Learnability and the </a:t>
            </a:r>
            <a:r>
              <a:rPr lang="en-US" sz="1800" i="1" dirty="0" err="1">
                <a:solidFill>
                  <a:schemeClr val="bg2"/>
                </a:solidFill>
              </a:rPr>
              <a:t>Vapnik-Chervonenkis</a:t>
            </a:r>
            <a:r>
              <a:rPr lang="en-US" sz="1800" i="1" dirty="0">
                <a:solidFill>
                  <a:schemeClr val="bg2"/>
                </a:solidFill>
              </a:rPr>
              <a:t> Dimension</a:t>
            </a:r>
            <a:r>
              <a:rPr lang="en-US" sz="1800" dirty="0">
                <a:solidFill>
                  <a:schemeClr val="bg2"/>
                </a:solidFill>
              </a:rPr>
              <a:t> 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bg2"/>
                </a:solidFill>
              </a:rPr>
              <a:t>How to Learn: </a:t>
            </a:r>
            <a:r>
              <a:rPr lang="en-US" sz="2400" dirty="0">
                <a:solidFill>
                  <a:schemeClr val="bg1"/>
                </a:solidFill>
              </a:rPr>
              <a:t>ERM  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569B42F-054E-331F-0C4F-6DCC04778DFF}"/>
              </a:ext>
            </a:extLst>
          </p:cNvPr>
          <p:cNvSpPr/>
          <p:nvPr/>
        </p:nvSpPr>
        <p:spPr>
          <a:xfrm>
            <a:off x="5127171" y="2932689"/>
            <a:ext cx="3898495" cy="377991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solidFill>
                <a:srgbClr val="FAC227"/>
              </a:solidFill>
            </a:endParaRPr>
          </a:p>
          <a:p>
            <a:r>
              <a:rPr lang="en-US" sz="1800" dirty="0" err="1">
                <a:solidFill>
                  <a:schemeClr val="bg2"/>
                </a:solidFill>
              </a:rPr>
              <a:t>Brukhim</a:t>
            </a:r>
            <a:r>
              <a:rPr lang="en-US" sz="1800" dirty="0">
                <a:solidFill>
                  <a:schemeClr val="bg2"/>
                </a:solidFill>
              </a:rPr>
              <a:t>, Carmon, </a:t>
            </a:r>
            <a:r>
              <a:rPr lang="en-US" sz="1800" dirty="0" err="1">
                <a:solidFill>
                  <a:schemeClr val="bg2"/>
                </a:solidFill>
              </a:rPr>
              <a:t>Dinur</a:t>
            </a:r>
            <a:r>
              <a:rPr lang="en-US" sz="1800" dirty="0">
                <a:solidFill>
                  <a:schemeClr val="bg2"/>
                </a:solidFill>
              </a:rPr>
              <a:t>, Moran and </a:t>
            </a:r>
            <a:r>
              <a:rPr lang="en-US" sz="1800" dirty="0" err="1">
                <a:solidFill>
                  <a:schemeClr val="bg2"/>
                </a:solidFill>
              </a:rPr>
              <a:t>Yehudayoff</a:t>
            </a:r>
            <a:r>
              <a:rPr lang="en-US" dirty="0">
                <a:solidFill>
                  <a:schemeClr val="bg2"/>
                </a:solidFill>
              </a:rPr>
              <a:t>:  </a:t>
            </a:r>
            <a:r>
              <a:rPr lang="en-US" sz="1800" i="1" dirty="0">
                <a:solidFill>
                  <a:schemeClr val="bg2"/>
                </a:solidFill>
              </a:rPr>
              <a:t>A Characterization of Multiclass Learnability</a:t>
            </a:r>
            <a:endParaRPr lang="en-US" sz="1800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b="1" dirty="0">
                <a:solidFill>
                  <a:schemeClr val="bg2"/>
                </a:solidFill>
              </a:rPr>
              <a:t>How to Learn: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 complex learning algorithm: subsampling, list PAC learning, sample compression  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4528CB-DBFF-A3C3-7F69-8F79F82F2F10}"/>
              </a:ext>
            </a:extLst>
          </p:cNvPr>
          <p:cNvSpPr txBox="1">
            <a:spLocks/>
          </p:cNvSpPr>
          <p:nvPr/>
        </p:nvSpPr>
        <p:spPr>
          <a:xfrm>
            <a:off x="5224439" y="1339772"/>
            <a:ext cx="3768954" cy="15767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800" b="1" u="sng" dirty="0">
                <a:solidFill>
                  <a:srgbClr val="FFC000"/>
                </a:solidFill>
                <a:ea typeface="Cambria Math" panose="02040503050406030204" pitchFamily="18" charset="0"/>
                <a:cs typeface="Calibri" panose="020F0502020204030204" pitchFamily="34" charset="0"/>
              </a:rPr>
              <a:t>Multiclass Classification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2800" b="1" u="sng" dirty="0">
                <a:solidFill>
                  <a:srgbClr val="FFC000"/>
                </a:solidFill>
                <a:ea typeface="Cambria Math" panose="02040503050406030204" pitchFamily="18" charset="0"/>
                <a:cs typeface="Calibri" panose="020F0502020204030204" pitchFamily="34" charset="0"/>
              </a:rPr>
              <a:t>DS dimension</a:t>
            </a:r>
            <a:endParaRPr lang="en-US" sz="2800" i="1" dirty="0">
              <a:solidFill>
                <a:srgbClr val="FFC000"/>
              </a:solidFill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300" dirty="0"/>
              <a:t>      DS: </a:t>
            </a:r>
            <a:r>
              <a:rPr lang="en-US" sz="2300" dirty="0" err="1"/>
              <a:t>Daniely</a:t>
            </a:r>
            <a:r>
              <a:rPr lang="en-US" sz="2300" dirty="0"/>
              <a:t>-Shalev Shwartz</a:t>
            </a:r>
          </a:p>
          <a:p>
            <a:pPr marL="0" indent="0">
              <a:buNone/>
            </a:pPr>
            <a:r>
              <a:rPr lang="en-US" sz="2300" dirty="0"/>
              <a:t>     Shatters with pseudo-cube</a:t>
            </a:r>
          </a:p>
          <a:p>
            <a:endParaRPr lang="en-US" sz="3200" dirty="0">
              <a:solidFill>
                <a:srgbClr val="FAC227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70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938719-D534-0B8B-0E5D-D370B933BFF1}"/>
              </a:ext>
            </a:extLst>
          </p:cNvPr>
          <p:cNvSpPr/>
          <p:nvPr/>
        </p:nvSpPr>
        <p:spPr>
          <a:xfrm>
            <a:off x="1000125" y="571501"/>
            <a:ext cx="7143750" cy="2457450"/>
          </a:xfrm>
          <a:prstGeom prst="round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Are there any simple algorithmic templates for optimal multiclass learning?</a:t>
            </a:r>
          </a:p>
        </p:txBody>
      </p:sp>
    </p:spTree>
    <p:extLst>
      <p:ext uri="{BB962C8B-B14F-4D97-AF65-F5344CB8AC3E}">
        <p14:creationId xmlns:p14="http://schemas.microsoft.com/office/powerpoint/2010/main" val="187011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554"/>
            <a:ext cx="9144000" cy="1411143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A Long Journey …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              to Understand One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2C1FB-4BC5-4833-EC83-5F2BBF10D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1550698"/>
            <a:ext cx="1057334" cy="1206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2CD48D-0E6C-1BBB-116B-9CBF5AFA9F2B}"/>
              </a:ext>
            </a:extLst>
          </p:cNvPr>
          <p:cNvSpPr txBox="1"/>
          <p:nvPr/>
        </p:nvSpPr>
        <p:spPr>
          <a:xfrm>
            <a:off x="337456" y="3113314"/>
            <a:ext cx="39357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Rising stars in </a:t>
            </a:r>
          </a:p>
          <a:p>
            <a:r>
              <a:rPr lang="en-US" sz="2400" dirty="0"/>
              <a:t>       convex optimization and </a:t>
            </a:r>
          </a:p>
          <a:p>
            <a:r>
              <a:rPr lang="en-US" sz="2400" dirty="0"/>
              <a:t>          algorithmic game theory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9B6B8-1D0F-ACE5-7506-C6C8F9C95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544" y="2122056"/>
            <a:ext cx="508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74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938719-D534-0B8B-0E5D-D370B933BFF1}"/>
              </a:ext>
            </a:extLst>
          </p:cNvPr>
          <p:cNvSpPr/>
          <p:nvPr/>
        </p:nvSpPr>
        <p:spPr>
          <a:xfrm>
            <a:off x="1000125" y="571501"/>
            <a:ext cx="7143750" cy="2457450"/>
          </a:xfrm>
          <a:prstGeom prst="round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Are there any simple algorithmic templates for optimal multiclass learning?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ACE1CF-3CF9-6A0B-E44A-E733FF199DDD}"/>
              </a:ext>
            </a:extLst>
          </p:cNvPr>
          <p:cNvSpPr/>
          <p:nvPr/>
        </p:nvSpPr>
        <p:spPr>
          <a:xfrm>
            <a:off x="476250" y="3285113"/>
            <a:ext cx="8191499" cy="3001386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2800" b="1" i="1" dirty="0">
              <a:solidFill>
                <a:srgbClr val="161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Empirical Risk Minimization </a:t>
            </a:r>
            <a:r>
              <a:rPr lang="en-US" sz="2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(SRM):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161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Training Error</a:t>
            </a:r>
          </a:p>
          <a:p>
            <a:pPr marL="0" indent="0" algn="ctr">
              <a:buNone/>
            </a:pPr>
            <a:endParaRPr lang="en-US" sz="2800" b="1" dirty="0">
              <a:solidFill>
                <a:srgbClr val="930505"/>
              </a:solidFill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en-US" sz="2800" b="1" i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Risk Minimization </a:t>
            </a:r>
            <a:r>
              <a:rPr lang="en-US" sz="28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(SRM):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161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Training Error + “Model Complexity”</a:t>
            </a:r>
          </a:p>
          <a:p>
            <a:pPr algn="ctr"/>
            <a:endParaRPr lang="en-US" sz="2800" b="1" dirty="0">
              <a:solidFill>
                <a:srgbClr val="930505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6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Limitations of ERM &amp; SRM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607" y="1600200"/>
                <a:ext cx="8875059" cy="23860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Both ERM &amp; SRM learners are </a:t>
                </a:r>
                <a:r>
                  <a:rPr lang="en-US" sz="24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proper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always output hypothesis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 err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Daniely</a:t>
                </a:r>
                <a:r>
                  <a:rPr lang="en-US" sz="2400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Shalev Shwartz 2014:</a:t>
                </a:r>
                <a:endParaRPr lang="en-US" sz="2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multiclass classification, there are learnable classes that cannot be learned by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any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proper learner!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607" y="1600200"/>
                <a:ext cx="8875059" cy="2386013"/>
              </a:xfrm>
              <a:blipFill>
                <a:blip r:embed="rId2"/>
                <a:stretch>
                  <a:fillRect l="-1144" t="-2128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1493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Limitations of ERM &amp; SRM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D2ADE4-323A-A880-D224-A9E33BE29538}"/>
              </a:ext>
            </a:extLst>
          </p:cNvPr>
          <p:cNvSpPr/>
          <p:nvPr/>
        </p:nvSpPr>
        <p:spPr>
          <a:xfrm>
            <a:off x="464344" y="4159971"/>
            <a:ext cx="8215312" cy="178695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chemeClr val="bg2"/>
                </a:solidFill>
              </a:rPr>
              <a:t>Our motivating question:</a:t>
            </a:r>
            <a:endParaRPr lang="en-US" sz="28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sz="2800" i="1" dirty="0">
                <a:solidFill>
                  <a:schemeClr val="bg1"/>
                </a:solidFill>
              </a:rPr>
              <a:t>What is the minimal augmentation of SRM that allows it to learn all (learnable) multiclass problems?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607" y="1600200"/>
                <a:ext cx="8875059" cy="238601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Both ERM &amp; SRM learners are </a:t>
                </a:r>
                <a:r>
                  <a:rPr lang="en-US" sz="24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proper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always output hypothesis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 err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Daniely</a:t>
                </a:r>
                <a:r>
                  <a:rPr lang="en-US" sz="2400" dirty="0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and Shalev Shwartz 2014:</a:t>
                </a:r>
                <a:endParaRPr lang="en-US" sz="24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multiclass classification, there are learnable classes that cannot be learned by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any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proper learner!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607" y="1600200"/>
                <a:ext cx="8875059" cy="2386013"/>
              </a:xfrm>
              <a:blipFill>
                <a:blip r:embed="rId2"/>
                <a:stretch>
                  <a:fillRect l="-1144" t="-2128" r="-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543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First Attempt: Local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611" y="1363226"/>
                <a:ext cx="8529049" cy="52090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Allowing hypothesis/ </a:t>
                </a:r>
                <a:r>
                  <a:rPr lang="en-US" sz="2400" dirty="0" err="1"/>
                  <a:t>regularizer</a:t>
                </a:r>
                <a:r>
                  <a:rPr lang="en-US" sz="2400" dirty="0"/>
                  <a:t> to depend on test point:</a:t>
                </a: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None/>
                </a:pPr>
                <a:r>
                  <a:rPr lang="en-US" sz="2400" dirty="0"/>
                  <a:t>Formally,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a:rPr lang="en-US" sz="24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US" sz="2400" dirty="0"/>
                  <a:t>,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 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b="0" dirty="0"/>
              </a:p>
              <a:p>
                <a:pPr marL="0" indent="0" algn="ctr">
                  <a:buNone/>
                </a:pPr>
                <a:r>
                  <a:rPr lang="en-US" sz="2400" dirty="0">
                    <a:solidFill>
                      <a:srgbClr val="FFC000"/>
                    </a:solidFill>
                  </a:rPr>
                  <a:t>[ Local complexity of | local preference over ] hypotheses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611" y="1363226"/>
                <a:ext cx="8529049" cy="5209023"/>
              </a:xfrm>
              <a:blipFill>
                <a:blip r:embed="rId2"/>
                <a:stretch>
                  <a:fillRect l="-1190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DC96302-98AE-6FB6-1C7A-B5244B52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18" y="2032349"/>
            <a:ext cx="2454998" cy="1396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32962-9758-37D7-0900-0A5073F71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580" y="1926032"/>
            <a:ext cx="2607107" cy="217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97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First Attempt: Local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611" y="1363226"/>
                <a:ext cx="8529049" cy="52090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Allowing hypothesis/ </a:t>
                </a:r>
                <a:r>
                  <a:rPr lang="en-US" sz="2400" dirty="0" err="1"/>
                  <a:t>regularizer</a:t>
                </a:r>
                <a:r>
                  <a:rPr lang="en-US" sz="2400" dirty="0"/>
                  <a:t> to depend on test point:</a:t>
                </a: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None/>
                </a:pPr>
                <a:r>
                  <a:rPr lang="en-US" sz="2400" dirty="0"/>
                  <a:t>Formally,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a:rPr lang="en-US" sz="24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US" sz="2400" dirty="0"/>
                  <a:t>,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1600"/>
                  </a:spcBef>
                  <a:spcAft>
                    <a:spcPts val="1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 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bg1"/>
                    </a:solidFill>
                  </a:rPr>
                  <a:t>Local complexity of or local preference over hypothesis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611" y="1363226"/>
                <a:ext cx="8529049" cy="5209023"/>
              </a:xfrm>
              <a:blipFill>
                <a:blip r:embed="rId2"/>
                <a:stretch>
                  <a:fillRect l="-1190" t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DC96302-98AE-6FB6-1C7A-B5244B52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18" y="2032349"/>
            <a:ext cx="2454998" cy="139665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32962-9758-37D7-0900-0A5073F71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580" y="1926032"/>
            <a:ext cx="2607107" cy="2178345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5657E9-6F0F-C5E7-2082-EA66A52EED7C}"/>
              </a:ext>
            </a:extLst>
          </p:cNvPr>
          <p:cNvSpPr/>
          <p:nvPr/>
        </p:nvSpPr>
        <p:spPr>
          <a:xfrm>
            <a:off x="323611" y="5139767"/>
            <a:ext cx="8268425" cy="111692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2"/>
                </a:solidFill>
              </a:rPr>
              <a:t>Theorem 0: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Even local regularization fails on learnable multiclass problems.</a:t>
            </a:r>
          </a:p>
        </p:txBody>
      </p:sp>
    </p:spTree>
    <p:extLst>
      <p:ext uri="{BB962C8B-B14F-4D97-AF65-F5344CB8AC3E}">
        <p14:creationId xmlns:p14="http://schemas.microsoft.com/office/powerpoint/2010/main" val="1011887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A Basic Challenge in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4094635"/>
                <a:ext cx="8363188" cy="2334740"/>
              </a:xfrm>
            </p:spPr>
            <p:txBody>
              <a:bodyPr>
                <a:normAutofit fontScale="40000" lnSpcReduction="20000"/>
              </a:bodyPr>
              <a:lstStyle/>
              <a:p>
                <a:pPr marL="0" indent="0">
                  <a:buNone/>
                </a:pPr>
                <a:r>
                  <a:rPr lang="en-US" sz="5900" b="1" dirty="0">
                    <a:solidFill>
                      <a:srgbClr val="FFC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Model complexity can be “distribution dependent”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9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9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59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varies simply over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59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A</m:t>
                    </m:r>
                  </m:oMath>
                </a14:m>
                <a:r>
                  <a:rPr lang="en-US" sz="59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</a:t>
                </a:r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but with complexity over </a:t>
                </a:r>
                <a:r>
                  <a:rPr lang="en-US" sz="5900" b="1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</a:t>
                </a:r>
                <a:r>
                  <a:rPr lang="en-US" sz="59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59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9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9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59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does the opposite.</a:t>
                </a:r>
              </a:p>
              <a:p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For </a:t>
                </a:r>
                <a:r>
                  <a:rPr lang="en-US" sz="59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x ∈ A </a:t>
                </a:r>
                <a:r>
                  <a:rPr lang="en-US" sz="59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∩ </a:t>
                </a:r>
                <a:r>
                  <a:rPr lang="en-US" sz="59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</a:t>
                </a:r>
                <a:r>
                  <a:rPr lang="en-US" sz="59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,</a:t>
                </a:r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which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9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9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59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5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e>
                      <m:sub>
                        <m:r>
                          <a:rPr lang="en-US" sz="5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is simpler?</a:t>
                </a:r>
              </a:p>
              <a:p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Depends on whether data distribution supported on </a:t>
                </a:r>
                <a:r>
                  <a:rPr lang="en-US" sz="59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A</a:t>
                </a:r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or </a:t>
                </a:r>
                <a:r>
                  <a:rPr lang="en-US" sz="59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B</a:t>
                </a:r>
                <a:r>
                  <a:rPr lang="en-US" sz="59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.</a:t>
                </a:r>
                <a:r>
                  <a:rPr lang="en-US" sz="5900" dirty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. 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6A49391-0C07-2F62-28EF-EF96835D13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4094635"/>
                <a:ext cx="8363188" cy="2334740"/>
              </a:xfrm>
              <a:blipFill>
                <a:blip r:embed="rId2"/>
                <a:stretch>
                  <a:fillRect l="-1214" t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D5657E9-6F0F-C5E7-2082-EA66A52EED7C}"/>
              </a:ext>
            </a:extLst>
          </p:cNvPr>
          <p:cNvSpPr/>
          <p:nvPr/>
        </p:nvSpPr>
        <p:spPr>
          <a:xfrm>
            <a:off x="323611" y="-1362660"/>
            <a:ext cx="8268425" cy="111692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2"/>
                </a:solidFill>
                <a:effectLst/>
                <a:latin typeface="Helvetica" pitchFamily="2" charset="0"/>
              </a:rPr>
              <a:t>Unsupervised learning stage: </a:t>
            </a:r>
            <a:r>
              <a:rPr lang="en-US" sz="2400" dirty="0">
                <a:solidFill>
                  <a:schemeClr val="bg1"/>
                </a:solidFill>
                <a:effectLst/>
                <a:latin typeface="Helvetica" pitchFamily="2" charset="0"/>
              </a:rPr>
              <a:t>Derive </a:t>
            </a:r>
            <a:r>
              <a:rPr lang="el-GR" sz="2400" dirty="0">
                <a:solidFill>
                  <a:schemeClr val="bg1"/>
                </a:solidFill>
                <a:effectLst/>
                <a:latin typeface="Helvetica" pitchFamily="2" charset="0"/>
              </a:rPr>
              <a:t>ψ </a:t>
            </a:r>
            <a:r>
              <a:rPr lang="en-US" sz="2400" dirty="0">
                <a:solidFill>
                  <a:schemeClr val="bg1"/>
                </a:solidFill>
                <a:effectLst/>
                <a:latin typeface="Helvetica" pitchFamily="2" charset="0"/>
              </a:rPr>
              <a:t>from unlabeled samples</a:t>
            </a:r>
          </a:p>
        </p:txBody>
      </p:sp>
      <p:pic>
        <p:nvPicPr>
          <p:cNvPr id="1026" name="Picture 2" descr="Intersection in Math | Definition, Symbol &amp; Examples - Lesson | Study.com">
            <a:extLst>
              <a:ext uri="{FF2B5EF4-FFF2-40B4-BE49-F238E27FC236}">
                <a16:creationId xmlns:a16="http://schemas.microsoft.com/office/drawing/2014/main" id="{2A7EF260-8C52-B4BB-4C40-4DED844E0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9113" r="16470" b="12346"/>
          <a:stretch/>
        </p:blipFill>
        <p:spPr bwMode="auto">
          <a:xfrm>
            <a:off x="3443287" y="2120552"/>
            <a:ext cx="2257425" cy="150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6720D-D6D4-AEBA-C3FA-FBFAE887F80C}"/>
              </a:ext>
            </a:extLst>
          </p:cNvPr>
          <p:cNvSpPr txBox="1">
            <a:spLocks/>
          </p:cNvSpPr>
          <p:nvPr/>
        </p:nvSpPr>
        <p:spPr>
          <a:xfrm>
            <a:off x="323611" y="5392265"/>
            <a:ext cx="9005888" cy="3632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3191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Next Attempt: Unsupervised Learning of </a:t>
            </a:r>
            <a:r>
              <a:rPr lang="en-US" sz="3600" b="1" i="1" dirty="0" err="1">
                <a:solidFill>
                  <a:srgbClr val="FFFF00"/>
                </a:solidFill>
                <a:latin typeface="Helvetica" pitchFamily="2" charset="0"/>
              </a:rPr>
              <a:t>Regularizer</a:t>
            </a:r>
            <a:endParaRPr lang="en-US" sz="3600" b="1" i="1" dirty="0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6720D-D6D4-AEBA-C3FA-FBFAE887F80C}"/>
              </a:ext>
            </a:extLst>
          </p:cNvPr>
          <p:cNvSpPr txBox="1">
            <a:spLocks/>
          </p:cNvSpPr>
          <p:nvPr/>
        </p:nvSpPr>
        <p:spPr>
          <a:xfrm>
            <a:off x="323611" y="5392265"/>
            <a:ext cx="9005888" cy="3632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8B48230-278B-E4BD-51FB-BF0DF3DAEFF7}"/>
                  </a:ext>
                </a:extLst>
              </p:cNvPr>
              <p:cNvSpPr/>
              <p:nvPr/>
            </p:nvSpPr>
            <p:spPr>
              <a:xfrm>
                <a:off x="134470" y="5087084"/>
                <a:ext cx="8875059" cy="1693970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2800"/>
                  </a:spcBef>
                </a:pPr>
                <a:r>
                  <a:rPr lang="en-US" sz="2000" dirty="0">
                    <a:solidFill>
                      <a:schemeClr val="bg1"/>
                    </a:solidFill>
                  </a:rPr>
                  <a:t>Unsupervised Learning Stage: Derive local regularizer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from  unlabeled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>
                  <a:spcBef>
                    <a:spcPts val="2800"/>
                  </a:spcBef>
                  <a:spcAft>
                    <a:spcPts val="1600"/>
                  </a:spcAft>
                </a:pPr>
                <a:r>
                  <a:rPr lang="en-US" sz="2000" dirty="0">
                    <a:solidFill>
                      <a:schemeClr val="bg1"/>
                    </a:solidFill>
                  </a:rPr>
                  <a:t>Supervised Learning Stage: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r>
                      <m:rPr>
                        <m:lit/>
                      </m:rP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ℋ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m:rPr>
                        <m:lit/>
                      </m:rP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m:rPr>
                        <m:nor/>
                      </m:rPr>
                      <a:rPr lang="en-US" sz="2000" dirty="0">
                        <a:solidFill>
                          <a:schemeClr val="bg1"/>
                        </a:solidFill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58B48230-278B-E4BD-51FB-BF0DF3DAEF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0" y="5087084"/>
                <a:ext cx="8875059" cy="169397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26C7FDC3-2102-C644-69CE-9FF27EDDD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28" b="13759"/>
          <a:stretch/>
        </p:blipFill>
        <p:spPr>
          <a:xfrm>
            <a:off x="2449396" y="1569811"/>
            <a:ext cx="4016853" cy="226495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09E56E4-9E05-1433-4200-F9C4DF2C91E5}"/>
              </a:ext>
            </a:extLst>
          </p:cNvPr>
          <p:cNvSpPr/>
          <p:nvPr/>
        </p:nvSpPr>
        <p:spPr>
          <a:xfrm>
            <a:off x="4618570" y="3024951"/>
            <a:ext cx="123382" cy="1129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221956-24DA-89B0-0FB8-4F735C271EDE}"/>
                  </a:ext>
                </a:extLst>
              </p:cNvPr>
              <p:cNvSpPr txBox="1"/>
              <p:nvPr/>
            </p:nvSpPr>
            <p:spPr>
              <a:xfrm>
                <a:off x="4530374" y="2759016"/>
                <a:ext cx="46915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</m:oMath>
                  </m:oMathPara>
                </a14:m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1221956-24DA-89B0-0FB8-4F735C27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74" y="2759016"/>
                <a:ext cx="469150" cy="323165"/>
              </a:xfrm>
              <a:prstGeom prst="rect">
                <a:avLst/>
              </a:prstGeom>
              <a:blipFill>
                <a:blip r:embed="rId4"/>
                <a:stretch>
                  <a:fillRect r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EB6E610C-366D-1A7A-792E-7631C320A2DF}"/>
              </a:ext>
            </a:extLst>
          </p:cNvPr>
          <p:cNvSpPr/>
          <p:nvPr/>
        </p:nvSpPr>
        <p:spPr>
          <a:xfrm>
            <a:off x="5409839" y="3266511"/>
            <a:ext cx="123382" cy="1129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787C9B-194B-BAC6-346A-39A8A568B4AB}"/>
              </a:ext>
            </a:extLst>
          </p:cNvPr>
          <p:cNvSpPr/>
          <p:nvPr/>
        </p:nvSpPr>
        <p:spPr>
          <a:xfrm>
            <a:off x="5160272" y="3195611"/>
            <a:ext cx="123382" cy="1129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7F6987A-7CC4-DBEB-50EB-55717B70E58D}"/>
              </a:ext>
            </a:extLst>
          </p:cNvPr>
          <p:cNvSpPr/>
          <p:nvPr/>
        </p:nvSpPr>
        <p:spPr>
          <a:xfrm>
            <a:off x="5645979" y="3329225"/>
            <a:ext cx="123382" cy="1129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90056C7-7607-BFC4-08BD-1D780CCA3508}"/>
              </a:ext>
            </a:extLst>
          </p:cNvPr>
          <p:cNvSpPr/>
          <p:nvPr/>
        </p:nvSpPr>
        <p:spPr>
          <a:xfrm>
            <a:off x="3642960" y="2702562"/>
            <a:ext cx="123382" cy="112909"/>
          </a:xfrm>
          <a:prstGeom prst="ellipse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BC01321-41BC-365D-C9A9-122FDB456F9F}"/>
              </a:ext>
            </a:extLst>
          </p:cNvPr>
          <p:cNvSpPr/>
          <p:nvPr/>
        </p:nvSpPr>
        <p:spPr>
          <a:xfrm>
            <a:off x="2973731" y="2868769"/>
            <a:ext cx="123382" cy="112909"/>
          </a:xfrm>
          <a:prstGeom prst="ellipse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A72F81-4F7D-11C5-F5D6-74B3267CF3AD}"/>
              </a:ext>
            </a:extLst>
          </p:cNvPr>
          <p:cNvSpPr/>
          <p:nvPr/>
        </p:nvSpPr>
        <p:spPr>
          <a:xfrm>
            <a:off x="2877141" y="2476843"/>
            <a:ext cx="123382" cy="112909"/>
          </a:xfrm>
          <a:prstGeom prst="ellipse">
            <a:avLst/>
          </a:prstGeom>
          <a:solidFill>
            <a:srgbClr val="FF9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EBB0CF6-A337-83FD-79CD-DAE4AE4BF93A}"/>
                  </a:ext>
                </a:extLst>
              </p:cNvPr>
              <p:cNvSpPr txBox="1"/>
              <p:nvPr/>
            </p:nvSpPr>
            <p:spPr>
              <a:xfrm>
                <a:off x="5225117" y="3329788"/>
                <a:ext cx="469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EBB0CF6-A337-83FD-79CD-DAE4AE4BF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117" y="3329788"/>
                <a:ext cx="46915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626A752-8DBB-D7E2-BF23-B360CCA80DA9}"/>
                  </a:ext>
                </a:extLst>
              </p:cNvPr>
              <p:cNvSpPr txBox="1"/>
              <p:nvPr/>
            </p:nvSpPr>
            <p:spPr>
              <a:xfrm>
                <a:off x="4991831" y="3263715"/>
                <a:ext cx="469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626A752-8DBB-D7E2-BF23-B360CCA80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831" y="3263715"/>
                <a:ext cx="469150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952E00-5FF0-034C-F0F0-702D8500E190}"/>
                  </a:ext>
                </a:extLst>
              </p:cNvPr>
              <p:cNvSpPr txBox="1"/>
              <p:nvPr/>
            </p:nvSpPr>
            <p:spPr>
              <a:xfrm>
                <a:off x="5451435" y="3401280"/>
                <a:ext cx="469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6952E00-5FF0-034C-F0F0-702D8500E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435" y="3401280"/>
                <a:ext cx="469150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6E3344-5297-AB32-7D6C-E746D81F5AA1}"/>
                  </a:ext>
                </a:extLst>
              </p:cNvPr>
              <p:cNvSpPr txBox="1"/>
              <p:nvPr/>
            </p:nvSpPr>
            <p:spPr>
              <a:xfrm>
                <a:off x="2846447" y="2259661"/>
                <a:ext cx="469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6E3344-5297-AB32-7D6C-E746D81F5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447" y="2259661"/>
                <a:ext cx="469150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D2AEE1D-5CD5-4885-D3BB-2E1F8306A5B3}"/>
                  </a:ext>
                </a:extLst>
              </p:cNvPr>
              <p:cNvSpPr txBox="1"/>
              <p:nvPr/>
            </p:nvSpPr>
            <p:spPr>
              <a:xfrm>
                <a:off x="2783213" y="2954770"/>
                <a:ext cx="469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D2AEE1D-5CD5-4885-D3BB-2E1F8306A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213" y="2954770"/>
                <a:ext cx="46915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0EDA3F-EA97-0573-4E7C-5BEA1F5CBC15}"/>
                  </a:ext>
                </a:extLst>
              </p:cNvPr>
              <p:cNvSpPr txBox="1"/>
              <p:nvPr/>
            </p:nvSpPr>
            <p:spPr>
              <a:xfrm>
                <a:off x="3642960" y="2483393"/>
                <a:ext cx="4691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0EDA3F-EA97-0573-4E7C-5BEA1F5CB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2960" y="2483393"/>
                <a:ext cx="469150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E7359BC7-7C25-AEEB-6174-40FF6672C5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470" y="3853877"/>
                <a:ext cx="8756069" cy="109679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Assigning hypothesis “complexity” may require more context than the test point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2000" dirty="0">
                    <a:solidFill>
                      <a:schemeClr val="tx1"/>
                    </a:solidFill>
                  </a:rPr>
                  <a:t>E.g.,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is simple on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m:rPr>
                        <m:lit/>
                      </m:rP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but complex on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 …, </m:t>
                    </m:r>
                    <m:sSubSup>
                      <m:sSubSupPr>
                        <m:ctrlPr>
                          <a:rPr lang="en-US" sz="2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m:rPr>
                        <m:lit/>
                      </m:rP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6" name="Content Placeholder 2">
                <a:extLst>
                  <a:ext uri="{FF2B5EF4-FFF2-40B4-BE49-F238E27FC236}">
                    <a16:creationId xmlns:a16="http://schemas.microsoft.com/office/drawing/2014/main" id="{E7359BC7-7C25-AEEB-6174-40FF6672C5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470" y="3853877"/>
                <a:ext cx="8756069" cy="1096797"/>
              </a:xfrm>
              <a:blipFill>
                <a:blip r:embed="rId11"/>
                <a:stretch>
                  <a:fillRect l="-725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1978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Local Unsupervised Regularization –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Main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6720D-D6D4-AEBA-C3FA-FBFAE887F80C}"/>
              </a:ext>
            </a:extLst>
          </p:cNvPr>
          <p:cNvSpPr txBox="1">
            <a:spLocks/>
          </p:cNvSpPr>
          <p:nvPr/>
        </p:nvSpPr>
        <p:spPr>
          <a:xfrm>
            <a:off x="323611" y="5392265"/>
            <a:ext cx="9005888" cy="3632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E7359BC7-7C25-AEEB-6174-40FF6672C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2880601"/>
            <a:ext cx="8756069" cy="1096797"/>
          </a:xfrm>
        </p:spPr>
        <p:txBody>
          <a:bodyPr>
            <a:normAutofit/>
          </a:bodyPr>
          <a:lstStyle/>
          <a:p>
            <a:r>
              <a:rPr lang="en-US" sz="2000" dirty="0"/>
              <a:t>Deterministic, a variation of the learning algorithm of </a:t>
            </a:r>
            <a:r>
              <a:rPr lang="en-US" sz="2000" dirty="0" err="1"/>
              <a:t>Daniely</a:t>
            </a:r>
            <a:r>
              <a:rPr lang="en-US" sz="2000" dirty="0"/>
              <a:t>-Shalev Shwartz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Somewhat unsatisfying: </a:t>
            </a:r>
            <a:r>
              <a:rPr lang="en-US" sz="2000" dirty="0"/>
              <a:t>hard to interpret, a factor 2 off, fails in agnostic case.</a:t>
            </a:r>
          </a:p>
          <a:p>
            <a:pPr lvl="1">
              <a:lnSpc>
                <a:spcPct val="12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09145E-B74B-FA73-12E4-C2EDE370B14D}"/>
              </a:ext>
            </a:extLst>
          </p:cNvPr>
          <p:cNvSpPr/>
          <p:nvPr/>
        </p:nvSpPr>
        <p:spPr>
          <a:xfrm>
            <a:off x="323611" y="1512556"/>
            <a:ext cx="8051800" cy="1325564"/>
          </a:xfrm>
          <a:prstGeom prst="roundRect">
            <a:avLst/>
          </a:prstGeom>
          <a:solidFill>
            <a:schemeClr val="tx2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b="1" dirty="0">
                <a:solidFill>
                  <a:schemeClr val="bg2"/>
                </a:solidFill>
              </a:rPr>
              <a:t>Theorem 1: </a:t>
            </a:r>
            <a:r>
              <a:rPr lang="en-US" sz="2300" dirty="0">
                <a:solidFill>
                  <a:schemeClr val="bg1"/>
                </a:solidFill>
              </a:rPr>
              <a:t>Every realizable classification problem with at most countably many labels admits a near optimal (factor 2) local unsupervised SRM. </a:t>
            </a:r>
          </a:p>
        </p:txBody>
      </p:sp>
    </p:spTree>
    <p:extLst>
      <p:ext uri="{BB962C8B-B14F-4D97-AF65-F5344CB8AC3E}">
        <p14:creationId xmlns:p14="http://schemas.microsoft.com/office/powerpoint/2010/main" val="1264690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Local Unsupervised Regularization –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Main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6720D-D6D4-AEBA-C3FA-FBFAE887F80C}"/>
              </a:ext>
            </a:extLst>
          </p:cNvPr>
          <p:cNvSpPr txBox="1">
            <a:spLocks/>
          </p:cNvSpPr>
          <p:nvPr/>
        </p:nvSpPr>
        <p:spPr>
          <a:xfrm>
            <a:off x="323611" y="5392265"/>
            <a:ext cx="9005888" cy="3632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>
              <a:spcBef>
                <a:spcPts val="1600"/>
              </a:spcBef>
            </a:pPr>
            <a:endParaRPr lang="en-US" sz="2400" dirty="0"/>
          </a:p>
          <a:p>
            <a:pPr marL="0" indent="0">
              <a:spcBef>
                <a:spcPts val="1600"/>
              </a:spcBef>
              <a:buFont typeface="Arial" pitchFamily="34" charset="0"/>
              <a:buNone/>
            </a:pPr>
            <a:endParaRPr lang="en-US" sz="2400" dirty="0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E7359BC7-7C25-AEEB-6174-40FF6672C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2880601"/>
            <a:ext cx="8756069" cy="1096797"/>
          </a:xfrm>
        </p:spPr>
        <p:txBody>
          <a:bodyPr>
            <a:normAutofit/>
          </a:bodyPr>
          <a:lstStyle/>
          <a:p>
            <a:r>
              <a:rPr lang="en-US" sz="2000" dirty="0"/>
              <a:t>Deterministic, a variation of the learning algorithm of </a:t>
            </a:r>
            <a:r>
              <a:rPr lang="en-US" sz="2000" dirty="0" err="1"/>
              <a:t>Daniely</a:t>
            </a:r>
            <a:r>
              <a:rPr lang="en-US" sz="2000" dirty="0"/>
              <a:t>-Shalev Shwartz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Somewhat unsatisfying: </a:t>
            </a:r>
            <a:r>
              <a:rPr lang="en-US" sz="2000" dirty="0"/>
              <a:t>hard to interpret, a factor 2 off, fails in agnostic case.</a:t>
            </a:r>
          </a:p>
          <a:p>
            <a:pPr lvl="1">
              <a:lnSpc>
                <a:spcPct val="12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009145E-B74B-FA73-12E4-C2EDE370B14D}"/>
              </a:ext>
            </a:extLst>
          </p:cNvPr>
          <p:cNvSpPr/>
          <p:nvPr/>
        </p:nvSpPr>
        <p:spPr>
          <a:xfrm>
            <a:off x="323611" y="1512556"/>
            <a:ext cx="8051800" cy="1325564"/>
          </a:xfrm>
          <a:prstGeom prst="roundRect">
            <a:avLst/>
          </a:prstGeom>
          <a:solidFill>
            <a:schemeClr val="tx2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b="1" dirty="0">
                <a:solidFill>
                  <a:schemeClr val="bg2"/>
                </a:solidFill>
              </a:rPr>
              <a:t>Theorem 1: </a:t>
            </a:r>
            <a:r>
              <a:rPr lang="en-US" sz="2300" dirty="0">
                <a:solidFill>
                  <a:schemeClr val="bg1"/>
                </a:solidFill>
              </a:rPr>
              <a:t>Every realizable classification problem with at most countably many labels admits a near optimal (factor 2) local unsupervised SRM.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396002F-1ACF-54EC-16B0-8A672A8809DE}"/>
              </a:ext>
            </a:extLst>
          </p:cNvPr>
          <p:cNvSpPr/>
          <p:nvPr/>
        </p:nvSpPr>
        <p:spPr>
          <a:xfrm>
            <a:off x="323611" y="3977398"/>
            <a:ext cx="8051800" cy="1325564"/>
          </a:xfrm>
          <a:prstGeom prst="roundRect">
            <a:avLst/>
          </a:prstGeom>
          <a:solidFill>
            <a:srgbClr val="FFF9F8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b="1" dirty="0">
                <a:solidFill>
                  <a:schemeClr val="bg2"/>
                </a:solidFill>
              </a:rPr>
              <a:t>Theorem 2: </a:t>
            </a:r>
            <a:r>
              <a:rPr lang="en-US" sz="2300" dirty="0">
                <a:solidFill>
                  <a:schemeClr val="bg1"/>
                </a:solidFill>
              </a:rPr>
              <a:t>Every (realizable or agnostic) classification problem with finitely many labels admits an exactly optimal local unsupervised SRM (randomized).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A458FA-EC1B-DBF1-A770-35BE11B0A61F}"/>
              </a:ext>
            </a:extLst>
          </p:cNvPr>
          <p:cNvSpPr txBox="1">
            <a:spLocks/>
          </p:cNvSpPr>
          <p:nvPr/>
        </p:nvSpPr>
        <p:spPr>
          <a:xfrm>
            <a:off x="134470" y="5399521"/>
            <a:ext cx="8756069" cy="13255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FFC000"/>
                </a:solidFill>
              </a:rPr>
              <a:t>Randomized learner , attains exact optimality, and Bayesian interpretation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(Results stated for </a:t>
            </a:r>
            <a:r>
              <a:rPr lang="en-US" sz="2000" dirty="0" err="1"/>
              <a:t>transductive</a:t>
            </a:r>
            <a:r>
              <a:rPr lang="en-US" sz="2000" dirty="0"/>
              <a:t> model. Transfer directly to PAC in black-box manner, up to lower-order factors.)   </a:t>
            </a:r>
          </a:p>
          <a:p>
            <a:pPr lvl="1">
              <a:lnSpc>
                <a:spcPct val="12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12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B84D4-8D23-8101-EBB7-A653611D77ED}"/>
              </a:ext>
            </a:extLst>
          </p:cNvPr>
          <p:cNvSpPr txBox="1">
            <a:spLocks/>
          </p:cNvSpPr>
          <p:nvPr/>
        </p:nvSpPr>
        <p:spPr>
          <a:xfrm>
            <a:off x="150606" y="1550697"/>
            <a:ext cx="5225197" cy="1278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Adversary selects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datapoints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One label removed uniformly at random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Fill in the blank</a:t>
            </a: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DCBE30-C2A0-6B03-83B9-39CD9847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" y="2954302"/>
            <a:ext cx="5225197" cy="9409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430810-A2F0-1B2B-2929-05A4DDCB55E8}"/>
              </a:ext>
            </a:extLst>
          </p:cNvPr>
          <p:cNvSpPr txBox="1">
            <a:spLocks/>
          </p:cNvSpPr>
          <p:nvPr/>
        </p:nvSpPr>
        <p:spPr>
          <a:xfrm>
            <a:off x="150605" y="4101128"/>
            <a:ext cx="5225197" cy="2342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More fine grained than </a:t>
            </a:r>
            <a:r>
              <a:rPr lang="en-US" sz="2200" dirty="0" err="1"/>
              <a:t>iid</a:t>
            </a:r>
            <a:r>
              <a:rPr lang="en-US" sz="2200" dirty="0"/>
              <a:t> model, i.e., sample by sample</a:t>
            </a:r>
          </a:p>
          <a:p>
            <a:r>
              <a:rPr lang="en-US" sz="2200" dirty="0"/>
              <a:t>Essentially equivalent to PAC (Sample complexities equivalent up to log factors)</a:t>
            </a:r>
          </a:p>
          <a:p>
            <a:r>
              <a:rPr lang="en-US" sz="2200" dirty="0">
                <a:solidFill>
                  <a:schemeClr val="bg1"/>
                </a:solidFill>
              </a:rPr>
              <a:t>Key point: one-inclusion graphs (OIGs) perfect to study </a:t>
            </a:r>
            <a:r>
              <a:rPr lang="en-US" sz="2200" dirty="0" err="1">
                <a:solidFill>
                  <a:schemeClr val="bg1"/>
                </a:solidFill>
              </a:rPr>
              <a:t>transductive</a:t>
            </a:r>
            <a:r>
              <a:rPr lang="en-US" sz="2200" dirty="0">
                <a:solidFill>
                  <a:schemeClr val="bg1"/>
                </a:solidFill>
              </a:rPr>
              <a:t> model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222BDD-DA8C-E74C-DF77-AD0FCAEB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554"/>
            <a:ext cx="914399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Combinatorial View of </a:t>
            </a:r>
            <a:r>
              <a:rPr lang="en-US" sz="3600" b="1" i="1" dirty="0" err="1">
                <a:solidFill>
                  <a:srgbClr val="FFFF00"/>
                </a:solidFill>
                <a:latin typeface="Helvetica" pitchFamily="2" charset="0"/>
              </a:rPr>
              <a:t>Transductive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Learning: </a:t>
            </a:r>
            <a:r>
              <a:rPr lang="en-US" sz="3600" b="1" dirty="0">
                <a:solidFill>
                  <a:srgbClr val="FFFF00"/>
                </a:solidFill>
                <a:latin typeface="Helvetica" pitchFamily="2" charset="0"/>
              </a:rPr>
              <a:t>One-Inclusion Graphs (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OIG </a:t>
            </a:r>
            <a:r>
              <a:rPr lang="en-US" sz="3600" b="1" dirty="0">
                <a:solidFill>
                  <a:srgbClr val="FFFF00"/>
                </a:solidFill>
                <a:latin typeface="Helvetica" pitchFamily="2" charset="0"/>
              </a:rPr>
              <a:t>)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36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554"/>
            <a:ext cx="9144000" cy="1411143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A Long Journey …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              to Understand One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2C1FB-4BC5-4833-EC83-5F2BBF10D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1550698"/>
            <a:ext cx="1057334" cy="1206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177B0-90DC-F458-4204-E4AF5A5C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49" y="2153877"/>
            <a:ext cx="801303" cy="1206358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D8A973-26BF-1A19-F7FB-2B4A50FC9CEA}"/>
              </a:ext>
            </a:extLst>
          </p:cNvPr>
          <p:cNvSpPr/>
          <p:nvPr/>
        </p:nvSpPr>
        <p:spPr>
          <a:xfrm>
            <a:off x="4930471" y="2153877"/>
            <a:ext cx="2578691" cy="6031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Do you understand ML?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21584-9509-A377-CC37-0E2EEA2FF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30" y="3255818"/>
            <a:ext cx="5148271" cy="34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64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7B84D4-8D23-8101-EBB7-A653611D77ED}"/>
              </a:ext>
            </a:extLst>
          </p:cNvPr>
          <p:cNvSpPr txBox="1">
            <a:spLocks/>
          </p:cNvSpPr>
          <p:nvPr/>
        </p:nvSpPr>
        <p:spPr>
          <a:xfrm>
            <a:off x="150606" y="1550697"/>
            <a:ext cx="5225197" cy="1278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Adversary selects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datapoints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One label removed uniformly at random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Fill in the blank</a:t>
            </a: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  <a:p>
            <a:pPr marL="0" indent="0">
              <a:buFont typeface="Arial" pitchFamily="34" charset="0"/>
              <a:buNone/>
            </a:pPr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DCBE30-C2A0-6B03-83B9-39CD9847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7" y="2954302"/>
            <a:ext cx="5225197" cy="94099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430810-A2F0-1B2B-2929-05A4DDCB55E8}"/>
              </a:ext>
            </a:extLst>
          </p:cNvPr>
          <p:cNvSpPr txBox="1">
            <a:spLocks/>
          </p:cNvSpPr>
          <p:nvPr/>
        </p:nvSpPr>
        <p:spPr>
          <a:xfrm>
            <a:off x="150605" y="4101128"/>
            <a:ext cx="5225197" cy="2342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More fine grained than </a:t>
            </a:r>
            <a:r>
              <a:rPr lang="en-US" sz="2200" dirty="0" err="1"/>
              <a:t>iid</a:t>
            </a:r>
            <a:r>
              <a:rPr lang="en-US" sz="2200" dirty="0"/>
              <a:t> model, i.e., sample by sample</a:t>
            </a:r>
          </a:p>
          <a:p>
            <a:r>
              <a:rPr lang="en-US" sz="2200" dirty="0"/>
              <a:t>Essentially equivalent to PAC (Sample complexities equivalent up to log factors)</a:t>
            </a:r>
          </a:p>
          <a:p>
            <a:r>
              <a:rPr lang="en-US" sz="2200" dirty="0">
                <a:solidFill>
                  <a:srgbClr val="FFC000"/>
                </a:solidFill>
              </a:rPr>
              <a:t>Key point: one-inclusion graphs (OIGs) perfect to study </a:t>
            </a:r>
            <a:r>
              <a:rPr lang="en-US" sz="2200" dirty="0" err="1">
                <a:solidFill>
                  <a:srgbClr val="FFC000"/>
                </a:solidFill>
              </a:rPr>
              <a:t>transductive</a:t>
            </a:r>
            <a:r>
              <a:rPr lang="en-US" sz="2200" dirty="0">
                <a:solidFill>
                  <a:srgbClr val="FFC000"/>
                </a:solidFill>
              </a:rPr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28F52B64-2839-DAA1-6DDF-A69759D001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03887" y="1443018"/>
                <a:ext cx="3581401" cy="24522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200" dirty="0">
                    <a:solidFill>
                      <a:srgbClr val="FFC000"/>
                    </a:solidFill>
                  </a:rPr>
                  <a:t>Realizable </a:t>
                </a:r>
                <a:r>
                  <a:rPr lang="en-US" sz="2200" b="1" dirty="0">
                    <a:solidFill>
                      <a:srgbClr val="FFC000"/>
                    </a:solidFill>
                  </a:rPr>
                  <a:t>one-inclusion graph </a:t>
                </a:r>
                <a:r>
                  <a:rPr lang="en-US" sz="2200" dirty="0">
                    <a:solidFill>
                      <a:srgbClr val="FFC000"/>
                    </a:solidFill>
                  </a:rPr>
                  <a:t>of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200" dirty="0">
                    <a:solidFill>
                      <a:srgbClr val="FFC000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en-US" sz="22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  <m:r>
                          <m:rPr>
                            <m:nor/>
                          </m:rPr>
                          <a:rPr lang="en-US" sz="2200" i="1" dirty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FFC000"/>
                    </a:solidFill>
                  </a:rPr>
                  <a:t>:</a:t>
                </a:r>
              </a:p>
              <a:p>
                <a:pPr>
                  <a:buFont typeface="System Font Regular"/>
                  <a:buChar char="⎼"/>
                </a:pPr>
                <a:r>
                  <a:rPr lang="en-US" sz="2200" dirty="0">
                    <a:solidFill>
                      <a:srgbClr val="FFC000"/>
                    </a:solidFill>
                  </a:rPr>
                  <a:t>Vertex set: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20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sSub>
                      <m:sSubPr>
                        <m:ctrlPr>
                          <a:rPr lang="en-US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2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sz="2200" i="1" dirty="0">
                  <a:solidFill>
                    <a:srgbClr val="FFC000"/>
                  </a:solidFill>
                </a:endParaRPr>
              </a:p>
              <a:p>
                <a:pPr>
                  <a:buFont typeface="System Font Regular"/>
                  <a:buChar char="⎼"/>
                </a:pPr>
                <a:r>
                  <a:rPr lang="en-US" sz="2200" dirty="0">
                    <a:solidFill>
                      <a:srgbClr val="FFC000"/>
                    </a:solidFill>
                  </a:rPr>
                  <a:t>Edge set: group hypotheses that agree on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200" dirty="0">
                    <a:solidFill>
                      <a:srgbClr val="FFC000"/>
                    </a:solidFill>
                  </a:rPr>
                  <a:t> points </a:t>
                </a:r>
              </a:p>
              <a:p>
                <a:pPr marL="0" indent="0">
                  <a:buFont typeface="Arial" pitchFamily="34" charset="0"/>
                  <a:buNone/>
                </a:pPr>
                <a:endParaRPr lang="en-US" sz="2200" b="1" u="sng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28F52B64-2839-DAA1-6DDF-A69759D00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3887" y="1443018"/>
                <a:ext cx="3581401" cy="2452278"/>
              </a:xfrm>
              <a:prstGeom prst="rect">
                <a:avLst/>
              </a:prstGeom>
              <a:blipFill>
                <a:blip r:embed="rId3"/>
                <a:stretch>
                  <a:fillRect l="-2120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4198D44-AE99-23FD-6C5F-B02ED243B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887" y="4243658"/>
            <a:ext cx="3274564" cy="23426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469CF87-7383-0067-7D3A-E36C50EA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554"/>
            <a:ext cx="914399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Combinatorial View of </a:t>
            </a:r>
            <a:r>
              <a:rPr lang="en-US" sz="3600" b="1" i="1" dirty="0" err="1">
                <a:solidFill>
                  <a:srgbClr val="FFFF00"/>
                </a:solidFill>
                <a:latin typeface="Helvetica" pitchFamily="2" charset="0"/>
              </a:rPr>
              <a:t>Transductive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Learning: </a:t>
            </a:r>
            <a:r>
              <a:rPr lang="en-US" sz="3600" b="1" dirty="0">
                <a:solidFill>
                  <a:srgbClr val="FFFF00"/>
                </a:solidFill>
                <a:latin typeface="Helvetica" pitchFamily="2" charset="0"/>
              </a:rPr>
              <a:t>One-Inclusion Graphs (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OIG </a:t>
            </a:r>
            <a:r>
              <a:rPr lang="en-US" sz="3600" b="1" dirty="0">
                <a:solidFill>
                  <a:srgbClr val="FFFF00"/>
                </a:solidFill>
                <a:latin typeface="Helvetica" pitchFamily="2" charset="0"/>
              </a:rPr>
              <a:t>)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6719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D5280-9A96-04DB-0970-04CF7B02B4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797" y="1242749"/>
                <a:ext cx="8224406" cy="2106903"/>
              </a:xfrm>
            </p:spPr>
            <p:txBody>
              <a:bodyPr>
                <a:normAutofit/>
              </a:bodyPr>
              <a:lstStyle/>
              <a:p>
                <a:pPr>
                  <a:buFont typeface="System Font Regular"/>
                  <a:buChar char="⎼"/>
                </a:pPr>
                <a:endParaRPr lang="en-US" sz="1650" b="1" u="sng" dirty="0"/>
              </a:p>
              <a:p>
                <a:pPr marL="0" indent="0">
                  <a:buNone/>
                </a:pPr>
                <a:r>
                  <a:rPr lang="en-US" sz="2400" dirty="0"/>
                  <a:t>Learner for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amount to orientation of OIGs</a:t>
                </a:r>
              </a:p>
              <a:p>
                <a:pPr>
                  <a:buFont typeface="System Font Regular"/>
                  <a:buChar char="⎼"/>
                </a:pPr>
                <a:r>
                  <a:rPr lang="en-US" sz="2000" dirty="0"/>
                  <a:t>edge = training set + unlabeled test point </a:t>
                </a:r>
              </a:p>
              <a:p>
                <a:pPr lvl="1">
                  <a:spcBef>
                    <a:spcPts val="750"/>
                  </a:spcBef>
                  <a:buFont typeface="System Font Regular"/>
                  <a:buChar char="⎼"/>
                </a:pPr>
                <a:r>
                  <a:rPr lang="en-US" sz="2000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 1, ?</m:t>
                        </m:r>
                      </m:e>
                    </m:d>
                  </m:oMath>
                </a14:m>
                <a:endParaRPr lang="en-US" sz="2000" dirty="0"/>
              </a:p>
              <a:p>
                <a:pPr>
                  <a:buFont typeface="System Font Regular"/>
                  <a:buChar char="⎼"/>
                </a:pPr>
                <a:r>
                  <a:rPr lang="en-US" sz="2000" dirty="0"/>
                  <a:t>Completing “?” = choice of incident node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D5280-9A96-04DB-0970-04CF7B02B4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797" y="1242749"/>
                <a:ext cx="8224406" cy="2106903"/>
              </a:xfrm>
              <a:blipFill>
                <a:blip r:embed="rId3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F1F3EC5-C8F0-8060-FBC1-8B60B06FA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98" y="3267932"/>
            <a:ext cx="2400802" cy="17175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655A28-535C-6582-464D-2D39E5D4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 err="1">
                <a:solidFill>
                  <a:srgbClr val="FFFF00"/>
                </a:solidFill>
                <a:latin typeface="Helvetica" pitchFamily="2" charset="0"/>
              </a:rPr>
              <a:t>Transductive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Learning with OIGs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6D1CC-3EF3-B725-96C7-2D2FE86C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386" y="3246738"/>
            <a:ext cx="2400803" cy="173364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D34E03A-92FE-7B1F-E46C-DB06D1E996AF}"/>
              </a:ext>
            </a:extLst>
          </p:cNvPr>
          <p:cNvSpPr/>
          <p:nvPr/>
        </p:nvSpPr>
        <p:spPr>
          <a:xfrm>
            <a:off x="3410499" y="3871825"/>
            <a:ext cx="1177637" cy="3319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76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D5280-9A96-04DB-0970-04CF7B02B4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797" y="1242749"/>
                <a:ext cx="8224406" cy="2106903"/>
              </a:xfrm>
            </p:spPr>
            <p:txBody>
              <a:bodyPr>
                <a:normAutofit/>
              </a:bodyPr>
              <a:lstStyle/>
              <a:p>
                <a:pPr>
                  <a:buFont typeface="System Font Regular"/>
                  <a:buChar char="⎼"/>
                </a:pPr>
                <a:endParaRPr lang="en-US" sz="1650" b="1" u="sng" dirty="0"/>
              </a:p>
              <a:p>
                <a:pPr marL="0" indent="0">
                  <a:buNone/>
                </a:pPr>
                <a:r>
                  <a:rPr lang="en-US" sz="2400" dirty="0"/>
                  <a:t>Learner for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amount to orientation of OIGs</a:t>
                </a:r>
              </a:p>
              <a:p>
                <a:pPr>
                  <a:buFont typeface="System Font Regular"/>
                  <a:buChar char="⎼"/>
                </a:pPr>
                <a:r>
                  <a:rPr lang="en-US" sz="2000" dirty="0"/>
                  <a:t>edge = training set + unlabeled test point </a:t>
                </a:r>
              </a:p>
              <a:p>
                <a:pPr lvl="1">
                  <a:spcBef>
                    <a:spcPts val="750"/>
                  </a:spcBef>
                  <a:buFont typeface="System Font Regular"/>
                  <a:buChar char="⎼"/>
                </a:pPr>
                <a:r>
                  <a:rPr lang="en-US" sz="2000" dirty="0"/>
                  <a:t>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0, 1, ?</m:t>
                        </m:r>
                      </m:e>
                    </m:d>
                  </m:oMath>
                </a14:m>
                <a:endParaRPr lang="en-US" sz="2000" dirty="0"/>
              </a:p>
              <a:p>
                <a:pPr>
                  <a:buFont typeface="System Font Regular"/>
                  <a:buChar char="⎼"/>
                </a:pPr>
                <a:r>
                  <a:rPr lang="en-US" sz="2000" dirty="0"/>
                  <a:t>Completing “?” = choice of incident node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0D5280-9A96-04DB-0970-04CF7B02B4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797" y="1242749"/>
                <a:ext cx="8224406" cy="2106903"/>
              </a:xfrm>
              <a:blipFill>
                <a:blip r:embed="rId3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F1F3EC5-C8F0-8060-FBC1-8B60B06FA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98" y="3267932"/>
            <a:ext cx="2400802" cy="17175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655A28-535C-6582-464D-2D39E5D4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 err="1">
                <a:solidFill>
                  <a:srgbClr val="FFFF00"/>
                </a:solidFill>
                <a:latin typeface="Helvetica" pitchFamily="2" charset="0"/>
              </a:rPr>
              <a:t>Transductive</a:t>
            </a: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Learning with OIGs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6D1CC-3EF3-B725-96C7-2D2FE86C3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386" y="3246738"/>
            <a:ext cx="2400803" cy="173364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0D34E03A-92FE-7B1F-E46C-DB06D1E996AF}"/>
              </a:ext>
            </a:extLst>
          </p:cNvPr>
          <p:cNvSpPr/>
          <p:nvPr/>
        </p:nvSpPr>
        <p:spPr>
          <a:xfrm>
            <a:off x="3410499" y="3871825"/>
            <a:ext cx="1177637" cy="33197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C3123-242B-F9BF-0B43-985FE2751788}"/>
              </a:ext>
            </a:extLst>
          </p:cNvPr>
          <p:cNvSpPr txBox="1"/>
          <p:nvPr/>
        </p:nvSpPr>
        <p:spPr>
          <a:xfrm>
            <a:off x="300834" y="5092031"/>
            <a:ext cx="8224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Backbone of Optimal </a:t>
            </a:r>
            <a:r>
              <a:rPr lang="en-US" sz="2800" b="1" i="1" dirty="0" err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Transductive</a:t>
            </a:r>
            <a:r>
              <a:rPr lang="en-US" sz="28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Multiclass Learning</a:t>
            </a:r>
            <a:endParaRPr lang="en-US" sz="28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203A16E-D650-4885-4ABE-291B7549F5FB}"/>
                  </a:ext>
                </a:extLst>
              </p:cNvPr>
              <p:cNvSpPr/>
              <p:nvPr/>
            </p:nvSpPr>
            <p:spPr>
              <a:xfrm>
                <a:off x="459798" y="5868617"/>
                <a:ext cx="8065442" cy="661034"/>
              </a:xfrm>
              <a:prstGeom prst="roundRect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Good learner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orientation with low outdegrees</a:t>
                </a: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E203A16E-D650-4885-4ABE-291B7549F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8" y="5868617"/>
                <a:ext cx="8065442" cy="661034"/>
              </a:xfrm>
              <a:prstGeom prst="roundRect">
                <a:avLst/>
              </a:prstGeom>
              <a:blipFill>
                <a:blip r:embed="rId6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7276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8985-5F09-CEF1-DDAC-B300B236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Bipartite View of One-Inclusion Graphs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B8A32B-E8EE-5F3F-1D62-F6B4B0CF7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696943"/>
            <a:ext cx="2982350" cy="416353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9541A1-E78C-BE0D-8F76-D2FF59C0B91B}"/>
              </a:ext>
            </a:extLst>
          </p:cNvPr>
          <p:cNvSpPr txBox="1">
            <a:spLocks/>
          </p:cNvSpPr>
          <p:nvPr/>
        </p:nvSpPr>
        <p:spPr>
          <a:xfrm>
            <a:off x="187253" y="1557290"/>
            <a:ext cx="5102096" cy="4442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FFC000"/>
                </a:solidFill>
              </a:rPr>
              <a:t>RHS: </a:t>
            </a:r>
            <a:r>
              <a:rPr lang="en-US" sz="2000" dirty="0"/>
              <a:t>Projection of hypothesis on data points</a:t>
            </a:r>
            <a:endParaRPr lang="en-US" sz="2000" b="1" dirty="0">
              <a:solidFill>
                <a:srgbClr val="FFC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FFC000"/>
                </a:solidFill>
              </a:rPr>
              <a:t>LHS:  </a:t>
            </a:r>
            <a:r>
              <a:rPr lang="en-US" sz="2000" dirty="0"/>
              <a:t>RHS with one missing label (marked by ?)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FFC000"/>
                </a:solidFill>
              </a:rPr>
              <a:t>Edge: </a:t>
            </a:r>
            <a:r>
              <a:rPr lang="en-US" sz="2000" dirty="0"/>
              <a:t>if labels of left and right are consistent </a:t>
            </a:r>
            <a:endParaRPr lang="en-US" sz="2000" b="1" dirty="0">
              <a:solidFill>
                <a:srgbClr val="FFC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FFC000"/>
                </a:solidFill>
              </a:rPr>
              <a:t>RHS Degree: </a:t>
            </a:r>
            <a:r>
              <a:rPr lang="en-US" sz="2000" dirty="0"/>
              <a:t># of data points (denoted by </a:t>
            </a:r>
            <a:r>
              <a:rPr lang="en-US" sz="2000" i="1" dirty="0"/>
              <a:t>n</a:t>
            </a:r>
            <a:r>
              <a:rPr lang="en-US" sz="2000" dirty="0"/>
              <a:t>)</a:t>
            </a:r>
            <a:endParaRPr lang="en-US" sz="2000" b="1" dirty="0">
              <a:solidFill>
                <a:srgbClr val="FFC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FFC000"/>
                </a:solidFill>
              </a:rPr>
              <a:t>Learner: </a:t>
            </a:r>
            <a:r>
              <a:rPr lang="en-US" sz="2000" dirty="0">
                <a:solidFill>
                  <a:srgbClr val="F4E9C5"/>
                </a:solidFill>
              </a:rPr>
              <a:t> assignment of left to right 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FFC000"/>
                </a:solidFill>
              </a:rPr>
              <a:t>Worst-Case Learning Error:</a:t>
            </a:r>
            <a:r>
              <a:rPr lang="en-US" sz="2000" dirty="0">
                <a:solidFill>
                  <a:srgbClr val="F4E9C5"/>
                </a:solidFill>
              </a:rPr>
              <a:t> maximum percentage of unmatched edges over right-hand nodes</a:t>
            </a:r>
          </a:p>
          <a:p>
            <a:pPr marL="0" indent="0">
              <a:buFont typeface="Arial" pitchFamily="34" charset="0"/>
              <a:buNone/>
            </a:pPr>
            <a:endParaRPr lang="en-US" sz="2000" b="1" dirty="0">
              <a:solidFill>
                <a:srgbClr val="F4E9C5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b="1" dirty="0">
                <a:solidFill>
                  <a:srgbClr val="FFC000"/>
                </a:solidFill>
              </a:rPr>
              <a:t>Goal</a:t>
            </a:r>
            <a:r>
              <a:rPr lang="en-US" sz="2000" dirty="0">
                <a:solidFill>
                  <a:srgbClr val="FFC000"/>
                </a:solidFill>
              </a:rPr>
              <a:t>: </a:t>
            </a:r>
            <a:r>
              <a:rPr lang="en-US" sz="2000" dirty="0"/>
              <a:t>matching left to right so that each node on right matched  </a:t>
            </a:r>
            <a:r>
              <a:rPr lang="en-US" sz="2100" i="1" dirty="0">
                <a:latin typeface="Calibri" panose="020F0502020204030204" pitchFamily="34" charset="0"/>
                <a:cs typeface="Calibri" panose="020F0502020204030204" pitchFamily="34" charset="0"/>
              </a:rPr>
              <a:t>≥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100" i="1" dirty="0">
                <a:latin typeface="Calibri" panose="020F0502020204030204" pitchFamily="34" charset="0"/>
                <a:cs typeface="Calibri" panose="020F0502020204030204" pitchFamily="34" charset="0"/>
              </a:rPr>
              <a:t>1 − </a:t>
            </a:r>
            <a:r>
              <a:rPr lang="el-GR" sz="2100" i="1" dirty="0">
                <a:latin typeface="Calibri" panose="020F0502020204030204" pitchFamily="34" charset="0"/>
                <a:cs typeface="Calibri" panose="020F0502020204030204" pitchFamily="34" charset="0"/>
              </a:rPr>
              <a:t>ϵ</a:t>
            </a:r>
            <a:r>
              <a:rPr lang="el-GR" sz="21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100" i="1" dirty="0">
                <a:latin typeface="Calibri" panose="020F0502020204030204" pitchFamily="34" charset="0"/>
                <a:cs typeface="Calibri" panose="020F0502020204030204" pitchFamily="34" charset="0"/>
              </a:rPr>
              <a:t>n times.</a:t>
            </a: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9561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5BDE-A86F-DA62-9BDA-9557B236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Glance at the Proofs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9B15F2-CE1A-9CC1-EC4B-38900C0C2DE1}"/>
              </a:ext>
            </a:extLst>
          </p:cNvPr>
          <p:cNvSpPr/>
          <p:nvPr/>
        </p:nvSpPr>
        <p:spPr>
          <a:xfrm>
            <a:off x="457200" y="1417638"/>
            <a:ext cx="8386763" cy="1414461"/>
          </a:xfrm>
          <a:prstGeom prst="roundRect">
            <a:avLst/>
          </a:prstGeom>
          <a:solidFill>
            <a:schemeClr val="tx2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bg2"/>
                </a:solidFill>
              </a:rPr>
              <a:t>Theorem 1: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Every realizable classification problem with at most countably many labels admits a near optimal (factor 2) local unsupervised SRM (deterministic). </a:t>
            </a:r>
          </a:p>
        </p:txBody>
      </p:sp>
    </p:spTree>
    <p:extLst>
      <p:ext uri="{BB962C8B-B14F-4D97-AF65-F5344CB8AC3E}">
        <p14:creationId xmlns:p14="http://schemas.microsoft.com/office/powerpoint/2010/main" val="23379252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5BDE-A86F-DA62-9BDA-9557B236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Glance at the Proofs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67A09-28F2-CC29-DC9D-7C06EF39CD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3321843"/>
                <a:ext cx="8386762" cy="277891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FFC000"/>
                    </a:solidFill>
                  </a:rPr>
                  <a:t>Proof idea:  </a:t>
                </a:r>
                <a:r>
                  <a:rPr lang="en-US" sz="2000" dirty="0"/>
                  <a:t> local unsupervised SRM amounts to </a:t>
                </a:r>
                <a:r>
                  <a:rPr lang="en-US" sz="2000" b="1" i="1" dirty="0">
                    <a:solidFill>
                      <a:srgbClr val="FFFF00"/>
                    </a:solidFill>
                  </a:rPr>
                  <a:t>acyclic orientation </a:t>
                </a:r>
                <a:r>
                  <a:rPr lang="en-US" sz="2000" dirty="0">
                    <a:solidFill>
                      <a:schemeClr val="tx1"/>
                    </a:solidFill>
                  </a:rPr>
                  <a:t>of OIGs.</a:t>
                </a:r>
              </a:p>
              <a:p>
                <a:pPr marL="0" indent="0">
                  <a:buNone/>
                </a:pPr>
                <a:endParaRPr lang="en-US" sz="2000" b="1" dirty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assignment of number to each node in 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 </a:t>
                </a:r>
                <a:r>
                  <a:rPr lang="en-US" sz="2000" dirty="0"/>
                  <a:t>= OIG(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000" dirty="0"/>
                  <a:t>|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sz="2000" dirty="0"/>
                  <a:t>)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to help</a:t>
                </a:r>
                <a:r>
                  <a:rPr lang="en-US" sz="2000" dirty="0">
                    <a:solidFill>
                      <a:schemeClr val="tx1"/>
                    </a:solidFill>
                  </a:rPr>
                  <a:t> direct edges</a:t>
                </a:r>
                <a:endParaRPr lang="en-US" sz="2000" i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000" b="1" i="1" dirty="0">
                    <a:solidFill>
                      <a:schemeClr val="tx1"/>
                    </a:solidFill>
                  </a:rPr>
                  <a:t>		          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topological ordering of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                          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1" dirty="0">
                    <a:solidFill>
                      <a:srgbClr val="FFFF00"/>
                    </a:solidFill>
                  </a:rPr>
                  <a:t>acyclic</a:t>
                </a:r>
                <a:r>
                  <a:rPr lang="en-US" sz="2000" dirty="0">
                    <a:solidFill>
                      <a:schemeClr val="tx1"/>
                    </a:solidFill>
                  </a:rPr>
                  <a:t> orientation of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2000" b="1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Key technical result: OIGs have optimal acyclic orientations (up to factor 2)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67A09-28F2-CC29-DC9D-7C06EF39CD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3321843"/>
                <a:ext cx="8386762" cy="2778919"/>
              </a:xfrm>
              <a:blipFill>
                <a:blip r:embed="rId3"/>
                <a:stretch>
                  <a:fillRect l="-756" t="-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9B15F2-CE1A-9CC1-EC4B-38900C0C2DE1}"/>
              </a:ext>
            </a:extLst>
          </p:cNvPr>
          <p:cNvSpPr/>
          <p:nvPr/>
        </p:nvSpPr>
        <p:spPr>
          <a:xfrm>
            <a:off x="457200" y="1417638"/>
            <a:ext cx="8386763" cy="1414461"/>
          </a:xfrm>
          <a:prstGeom prst="roundRect">
            <a:avLst/>
          </a:prstGeom>
          <a:solidFill>
            <a:schemeClr val="tx2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bg2"/>
                </a:solidFill>
              </a:rPr>
              <a:t>Theorem 1: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Every realizable classification problem with at most countably many labels admits a near optimal (factor 2) local unsupervised SRM (deterministic). </a:t>
            </a:r>
          </a:p>
        </p:txBody>
      </p:sp>
    </p:spTree>
    <p:extLst>
      <p:ext uri="{BB962C8B-B14F-4D97-AF65-F5344CB8AC3E}">
        <p14:creationId xmlns:p14="http://schemas.microsoft.com/office/powerpoint/2010/main" val="20354777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5BDE-A86F-DA62-9BDA-9557B236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Acyclic Orientation of OIG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67A09-28F2-CC29-DC9D-7C06EF39CD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3062682"/>
                <a:ext cx="8386762" cy="363815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FFC000"/>
                    </a:solidFill>
                  </a:rPr>
                  <a:t>Proof idea:  </a:t>
                </a:r>
                <a:r>
                  <a:rPr lang="en-US" sz="2000" dirty="0"/>
                  <a:t> local unsupervised SRM amounts to </a:t>
                </a:r>
                <a:r>
                  <a:rPr lang="en-US" sz="2000" b="1" i="1" dirty="0">
                    <a:solidFill>
                      <a:srgbClr val="FFFF00"/>
                    </a:solidFill>
                  </a:rPr>
                  <a:t>acyclic orientation </a:t>
                </a:r>
                <a:r>
                  <a:rPr lang="en-US" sz="2000" dirty="0">
                    <a:solidFill>
                      <a:schemeClr val="tx1"/>
                    </a:solidFill>
                  </a:rPr>
                  <a:t>of OIG.</a:t>
                </a:r>
              </a:p>
              <a:p>
                <a:pPr marL="0" indent="0">
                  <a:buNone/>
                </a:pPr>
                <a:endParaRPr lang="en-US" sz="2000" b="1" dirty="0">
                  <a:solidFill>
                    <a:srgbClr val="FFC000"/>
                  </a:solidFill>
                </a:endParaRPr>
              </a:p>
              <a:p>
                <a:pPr marL="0" indent="0">
                  <a:buNone/>
                </a:pPr>
                <a:r>
                  <a:rPr lang="en-US" sz="2000" b="1" dirty="0">
                    <a:solidFill>
                      <a:srgbClr val="FFC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-core process on the OIG hypergraph yields a good acyclic orientation: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FFFF00"/>
                    </a:solidFill>
                  </a:rPr>
                  <a:t>     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G </a:t>
                </a:r>
                <a:r>
                  <a:rPr lang="en-US" sz="2000" dirty="0">
                    <a:solidFill>
                      <a:srgbClr val="FFFF00"/>
                    </a:solidFill>
                  </a:rPr>
                  <a:t>= OIG(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000" dirty="0">
                    <a:solidFill>
                      <a:srgbClr val="FFFF00"/>
                    </a:solidFill>
                  </a:rPr>
                  <a:t>|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sz="2000" dirty="0">
                    <a:solidFill>
                      <a:srgbClr val="FFFF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FFFF00"/>
                    </a:solidFill>
                  </a:rPr>
                  <a:t>     </a:t>
                </a:r>
                <a:r>
                  <a:rPr lang="en-US" sz="2000" dirty="0">
                    <a:solidFill>
                      <a:srgbClr val="FFFF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for 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 = 1: </a:t>
                </a:r>
                <a:r>
                  <a:rPr lang="en-US" sz="2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|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  <a:r>
                  <a:rPr lang="en-US" sz="2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sz="2000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)|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endParaRPr lang="en-US" sz="2000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FFFF00"/>
                    </a:solidFill>
                  </a:rPr>
                  <a:t>            place a hypothesis in 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</a:t>
                </a:r>
                <a:r>
                  <a:rPr lang="en-US" sz="2000" dirty="0">
                    <a:solidFill>
                      <a:srgbClr val="FFFF00"/>
                    </a:solidFill>
                  </a:rPr>
                  <a:t> of the lowest degree in level 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  <a:r>
                  <a:rPr lang="en-US" sz="2000" dirty="0">
                    <a:solidFill>
                      <a:srgbClr val="FFFF00"/>
                    </a:solidFill>
                  </a:rPr>
                  <a:t> of the 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FFFF00"/>
                    </a:solidFill>
                  </a:rPr>
                  <a:t>            topological ordering of OIG(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000" dirty="0">
                    <a:solidFill>
                      <a:srgbClr val="FFFF00"/>
                    </a:solidFill>
                  </a:rPr>
                  <a:t>|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en-US" sz="2000" dirty="0">
                    <a:solidFill>
                      <a:srgbClr val="FFFF00"/>
                    </a:solidFill>
                  </a:rPr>
                  <a:t>) and remove it from </a:t>
                </a:r>
                <a:r>
                  <a:rPr lang="en-US" sz="2000" i="1" dirty="0">
                    <a:solidFill>
                      <a:srgbClr val="FFF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G.</a:t>
                </a:r>
              </a:p>
              <a:p>
                <a:pPr marL="0" indent="0">
                  <a:buNone/>
                </a:pPr>
                <a:endParaRPr lang="en-US" sz="2000" b="1" dirty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Key technical result: OIGs have optimal acyclic orientations (up to factor 2)</a:t>
                </a:r>
              </a:p>
              <a:p>
                <a:pPr marL="0" indent="0"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(using the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Daniely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-Shalev Shwartz </a:t>
                </a:r>
                <a:r>
                  <a:rPr lang="en-US" sz="2000" dirty="0"/>
                  <a:t>maximum subgraph density upper bound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567A09-28F2-CC29-DC9D-7C06EF39CD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3062682"/>
                <a:ext cx="8386762" cy="3638156"/>
              </a:xfrm>
              <a:blipFill>
                <a:blip r:embed="rId3"/>
                <a:stretch>
                  <a:fillRect l="-756" t="-694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89B15F2-CE1A-9CC1-EC4B-38900C0C2DE1}"/>
              </a:ext>
            </a:extLst>
          </p:cNvPr>
          <p:cNvSpPr/>
          <p:nvPr/>
        </p:nvSpPr>
        <p:spPr>
          <a:xfrm>
            <a:off x="457200" y="1417638"/>
            <a:ext cx="8386763" cy="1414461"/>
          </a:xfrm>
          <a:prstGeom prst="roundRect">
            <a:avLst/>
          </a:prstGeom>
          <a:solidFill>
            <a:schemeClr val="tx2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bg2"/>
                </a:solidFill>
              </a:rPr>
              <a:t>Theorem 1: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Every realizable classification problem with at most countably many labels admits a near optimal (factor 2) local unsupervised SRM (deterministic). </a:t>
            </a:r>
          </a:p>
        </p:txBody>
      </p:sp>
    </p:spTree>
    <p:extLst>
      <p:ext uri="{BB962C8B-B14F-4D97-AF65-F5344CB8AC3E}">
        <p14:creationId xmlns:p14="http://schemas.microsoft.com/office/powerpoint/2010/main" val="3252637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8985-5F09-CEF1-DDAC-B300B236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Local SRM: Occam’s Razor Perspective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B8A32B-E8EE-5F3F-1D62-F6B4B0CF7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"/>
          <a:stretch/>
        </p:blipFill>
        <p:spPr>
          <a:xfrm>
            <a:off x="5638800" y="1700213"/>
            <a:ext cx="2982350" cy="416026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7C21C9-D60E-3112-CC39-D1308C443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56" y="1557290"/>
            <a:ext cx="5102096" cy="44428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Occam’s Razor</a:t>
            </a:r>
          </a:p>
          <a:p>
            <a:pPr marL="0" indent="0">
              <a:buNone/>
            </a:pPr>
            <a:endParaRPr lang="en-US" sz="2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Regularization: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Total ordering on right nodes (hypotheses) indicating “model complexity”</a:t>
            </a:r>
          </a:p>
          <a:p>
            <a:pPr marL="0" indent="0">
              <a:buNone/>
            </a:pPr>
            <a:endParaRPr lang="en-US" sz="2200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SRM from Bipartite-OIG Angle: 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Each left node (observations) selects its simplest right neighbor</a:t>
            </a:r>
          </a:p>
          <a:p>
            <a:pPr marL="0" indent="0">
              <a:buNone/>
            </a:pPr>
            <a:endParaRPr lang="en-US" sz="2200" b="1" dirty="0">
              <a:solidFill>
                <a:srgbClr val="F4E9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  <a:r>
              <a:rPr 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Using the OIG to build a local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regularizer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Characterization of Multiclass Learning</a:t>
            </a:r>
            <a:endParaRPr lang="en-US" sz="2200" dirty="0">
              <a:solidFill>
                <a:srgbClr val="92D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473403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5BDE-A86F-DA62-9BDA-9557B236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Glance at the Proofs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F4D938-CD42-2A0D-2A60-18A3C272DCC3}"/>
              </a:ext>
            </a:extLst>
          </p:cNvPr>
          <p:cNvSpPr/>
          <p:nvPr/>
        </p:nvSpPr>
        <p:spPr>
          <a:xfrm>
            <a:off x="546100" y="1417638"/>
            <a:ext cx="8051800" cy="1325564"/>
          </a:xfrm>
          <a:prstGeom prst="roundRect">
            <a:avLst/>
          </a:prstGeom>
          <a:solidFill>
            <a:srgbClr val="FFF9F8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b="1" dirty="0">
                <a:solidFill>
                  <a:schemeClr val="bg2"/>
                </a:solidFill>
              </a:rPr>
              <a:t>Theorem 2: </a:t>
            </a:r>
            <a:r>
              <a:rPr lang="en-US" sz="2300" dirty="0">
                <a:solidFill>
                  <a:schemeClr val="bg1"/>
                </a:solidFill>
              </a:rPr>
              <a:t>Every (realizable or agnostic) classification problem with finitely many labels admits an exactly optimal local unsupervised SRM (randomized). </a:t>
            </a:r>
          </a:p>
        </p:txBody>
      </p:sp>
    </p:spTree>
    <p:extLst>
      <p:ext uri="{BB962C8B-B14F-4D97-AF65-F5344CB8AC3E}">
        <p14:creationId xmlns:p14="http://schemas.microsoft.com/office/powerpoint/2010/main" val="2409720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5BDE-A86F-DA62-9BDA-9557B236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Glance at the Proofs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F4D938-CD42-2A0D-2A60-18A3C272DCC3}"/>
              </a:ext>
            </a:extLst>
          </p:cNvPr>
          <p:cNvSpPr/>
          <p:nvPr/>
        </p:nvSpPr>
        <p:spPr>
          <a:xfrm>
            <a:off x="546100" y="1417638"/>
            <a:ext cx="8051800" cy="1325564"/>
          </a:xfrm>
          <a:prstGeom prst="roundRect">
            <a:avLst/>
          </a:prstGeom>
          <a:solidFill>
            <a:srgbClr val="FFF9F8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b="1" dirty="0">
                <a:solidFill>
                  <a:schemeClr val="bg2"/>
                </a:solidFill>
              </a:rPr>
              <a:t>Theorem 2: </a:t>
            </a:r>
            <a:r>
              <a:rPr lang="en-US" sz="2300" dirty="0">
                <a:solidFill>
                  <a:schemeClr val="bg1"/>
                </a:solidFill>
              </a:rPr>
              <a:t>Every (realizable or agnostic) classification problem with finitely many labels admits an exactly optimal local unsupervised SRM (randomized).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2272F74-95BF-70ED-6B06-A7EEC50B79A1}"/>
              </a:ext>
            </a:extLst>
          </p:cNvPr>
          <p:cNvSpPr/>
          <p:nvPr/>
        </p:nvSpPr>
        <p:spPr>
          <a:xfrm>
            <a:off x="457200" y="3429000"/>
            <a:ext cx="8229600" cy="2473036"/>
          </a:xfrm>
          <a:prstGeom prst="roundRect">
            <a:avLst/>
          </a:prstGeom>
          <a:solidFill>
            <a:srgbClr val="FFF9F8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300" b="1" dirty="0">
                <a:solidFill>
                  <a:schemeClr val="bg2"/>
                </a:solidFill>
              </a:rPr>
              <a:t>Randomized Local SRM</a:t>
            </a:r>
          </a:p>
          <a:p>
            <a:endParaRPr lang="en-US" sz="2300" b="1" dirty="0">
              <a:solidFill>
                <a:schemeClr val="bg2"/>
              </a:solidFill>
            </a:endParaRPr>
          </a:p>
          <a:p>
            <a:pPr algn="ctr"/>
            <a:r>
              <a:rPr lang="en-US" sz="2300" dirty="0">
                <a:solidFill>
                  <a:schemeClr val="bg1"/>
                </a:solidFill>
              </a:rPr>
              <a:t>distribution of hypotheses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17887D-7547-B200-F823-EB2EABA66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4820993"/>
            <a:ext cx="8051801" cy="6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5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554"/>
            <a:ext cx="9144000" cy="1411143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A Long Journey …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              to Understand One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2C1FB-4BC5-4833-EC83-5F2BBF10D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1550698"/>
            <a:ext cx="1057334" cy="1206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177B0-90DC-F458-4204-E4AF5A5C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49" y="2153877"/>
            <a:ext cx="801303" cy="12063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7DDE4E-7031-641F-2BF7-8A079B70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3213243"/>
            <a:ext cx="1057334" cy="120635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FF1989-B9E1-E12A-88AC-94E631FCC891}"/>
              </a:ext>
            </a:extLst>
          </p:cNvPr>
          <p:cNvSpPr/>
          <p:nvPr/>
        </p:nvSpPr>
        <p:spPr>
          <a:xfrm>
            <a:off x="1703235" y="3213243"/>
            <a:ext cx="2148330" cy="603179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Not even a little bit.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D8A973-26BF-1A19-F7FB-2B4A50FC9CEA}"/>
              </a:ext>
            </a:extLst>
          </p:cNvPr>
          <p:cNvSpPr/>
          <p:nvPr/>
        </p:nvSpPr>
        <p:spPr>
          <a:xfrm>
            <a:off x="4930471" y="2153877"/>
            <a:ext cx="2578691" cy="6031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Do you understand ML?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BAFD4-2C5D-2D23-B5EB-73DC0498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565" y="3963415"/>
            <a:ext cx="5015344" cy="272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19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D9764B-477E-EF0C-D1ED-D7CD5574C699}"/>
              </a:ext>
            </a:extLst>
          </p:cNvPr>
          <p:cNvSpPr/>
          <p:nvPr/>
        </p:nvSpPr>
        <p:spPr>
          <a:xfrm>
            <a:off x="353291" y="1417638"/>
            <a:ext cx="8437418" cy="514696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78985-5F09-CEF1-DDAC-B300B236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Entropy Maximization </a:t>
            </a:r>
          </a:p>
        </p:txBody>
      </p:sp>
      <p:pic>
        <p:nvPicPr>
          <p:cNvPr id="6" name="Picture 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B2EBCFE-0B54-DE3F-A10F-85155C6F8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4" y="1837230"/>
            <a:ext cx="7783711" cy="4307779"/>
          </a:xfrm>
          <a:prstGeom prst="rect">
            <a:avLst/>
          </a:prstGeom>
        </p:spPr>
      </p:pic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A419C098-2D7B-35FA-8EB8-DC623B43D5E8}"/>
              </a:ext>
            </a:extLst>
          </p:cNvPr>
          <p:cNvSpPr/>
          <p:nvPr/>
        </p:nvSpPr>
        <p:spPr>
          <a:xfrm>
            <a:off x="2356814" y="4197927"/>
            <a:ext cx="6096434" cy="1947082"/>
          </a:xfrm>
          <a:prstGeom prst="snip2Diag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03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D9764B-477E-EF0C-D1ED-D7CD5574C699}"/>
              </a:ext>
            </a:extLst>
          </p:cNvPr>
          <p:cNvSpPr/>
          <p:nvPr/>
        </p:nvSpPr>
        <p:spPr>
          <a:xfrm>
            <a:off x="353291" y="1417638"/>
            <a:ext cx="8437418" cy="5146964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78985-5F09-CEF1-DDAC-B300B236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Entropy Maximization </a:t>
            </a:r>
          </a:p>
        </p:txBody>
      </p:sp>
      <p:pic>
        <p:nvPicPr>
          <p:cNvPr id="6" name="Picture 5" descr="A white paper with black text&#10;&#10;Description automatically generated">
            <a:extLst>
              <a:ext uri="{FF2B5EF4-FFF2-40B4-BE49-F238E27FC236}">
                <a16:creationId xmlns:a16="http://schemas.microsoft.com/office/drawing/2014/main" id="{DB2EBCFE-0B54-DE3F-A10F-85155C6F8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4" y="1837230"/>
            <a:ext cx="7783711" cy="4307779"/>
          </a:xfrm>
          <a:prstGeom prst="rect">
            <a:avLst/>
          </a:prstGeom>
        </p:spPr>
      </p:pic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A419C098-2D7B-35FA-8EB8-DC623B43D5E8}"/>
              </a:ext>
            </a:extLst>
          </p:cNvPr>
          <p:cNvSpPr/>
          <p:nvPr/>
        </p:nvSpPr>
        <p:spPr>
          <a:xfrm>
            <a:off x="2356814" y="4197927"/>
            <a:ext cx="6096434" cy="1947082"/>
          </a:xfrm>
          <a:prstGeom prst="snip2Diag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A33F2C-AF3E-8C8F-229D-697CA957194D}"/>
              </a:ext>
            </a:extLst>
          </p:cNvPr>
          <p:cNvSpPr/>
          <p:nvPr/>
        </p:nvSpPr>
        <p:spPr>
          <a:xfrm>
            <a:off x="5056908" y="1954673"/>
            <a:ext cx="3285503" cy="203644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C000"/>
                </a:solidFill>
              </a:rPr>
              <a:t>Desirable Properties: </a:t>
            </a:r>
            <a:r>
              <a:rPr lang="en-US" sz="2400" dirty="0"/>
              <a:t>feasibility, uniqueness of the optimal solution, and strong duality</a:t>
            </a:r>
          </a:p>
        </p:txBody>
      </p:sp>
    </p:spTree>
    <p:extLst>
      <p:ext uri="{BB962C8B-B14F-4D97-AF65-F5344CB8AC3E}">
        <p14:creationId xmlns:p14="http://schemas.microsoft.com/office/powerpoint/2010/main" val="805299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Three Natural Properties for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939145"/>
          </a:xfrm>
        </p:spPr>
        <p:txBody>
          <a:bodyPr>
            <a:normAutofit/>
          </a:bodyPr>
          <a:lstStyle/>
          <a:p>
            <a:r>
              <a:rPr lang="en-US" dirty="0"/>
              <a:t>Bayesian: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Local SRM: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Maximum Entropy Principle: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13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8985-5F09-CEF1-DDAC-B300B236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Dual Entropy Maximization and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Bayesian Learning Structure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836918B-667C-4131-6E21-E6AB538CE9ED}"/>
              </a:ext>
            </a:extLst>
          </p:cNvPr>
          <p:cNvSpPr/>
          <p:nvPr/>
        </p:nvSpPr>
        <p:spPr>
          <a:xfrm>
            <a:off x="66816" y="1535075"/>
            <a:ext cx="5343926" cy="147440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F0E7-68C0-656A-B779-46D401B4075E}"/>
              </a:ext>
            </a:extLst>
          </p:cNvPr>
          <p:cNvSpPr txBox="1">
            <a:spLocks/>
          </p:cNvSpPr>
          <p:nvPr/>
        </p:nvSpPr>
        <p:spPr>
          <a:xfrm>
            <a:off x="121471" y="1739852"/>
            <a:ext cx="5343926" cy="4843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The dual optimum defines a distribution </a:t>
            </a:r>
            <a:r>
              <a:rPr lang="en-US" sz="2100" b="1" i="1" dirty="0"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over RHS</a:t>
            </a:r>
          </a:p>
          <a:p>
            <a:pPr marL="0" indent="0">
              <a:buFont typeface="Arial" pitchFamily="34" charset="0"/>
              <a:buNone/>
            </a:pPr>
            <a:endParaRPr lang="en-US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The primal optimum has a product structure over this dual distribution</a:t>
            </a:r>
          </a:p>
          <a:p>
            <a:pPr marL="0" indent="0">
              <a:buFont typeface="Arial" pitchFamily="34" charset="0"/>
              <a:buNone/>
            </a:pPr>
            <a:endParaRPr lang="en-US" sz="2100" dirty="0">
              <a:solidFill>
                <a:srgbClr val="FFC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100" b="1" dirty="0">
                <a:solidFill>
                  <a:schemeClr val="bg1"/>
                </a:solidFill>
              </a:rPr>
              <a:t>Bayesian Perspective:</a:t>
            </a:r>
          </a:p>
          <a:p>
            <a:pPr marL="0" indent="0">
              <a:buFont typeface="Arial" pitchFamily="34" charset="0"/>
              <a:buNone/>
            </a:pPr>
            <a:endParaRPr lang="en-US" sz="2100" b="1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solidFill>
                  <a:schemeClr val="bg1"/>
                </a:solidFill>
              </a:rPr>
              <a:t>Unsupervised Learning Phase: </a:t>
            </a:r>
            <a:r>
              <a:rPr lang="en-US" sz="2100" dirty="0">
                <a:solidFill>
                  <a:schemeClr val="bg1"/>
                </a:solidFill>
              </a:rPr>
              <a:t>unlabeled data yield a prior distribution </a:t>
            </a:r>
            <a:r>
              <a:rPr lang="en-US" sz="21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2100" dirty="0">
                <a:solidFill>
                  <a:schemeClr val="bg1"/>
                </a:solidFill>
              </a:rPr>
              <a:t> over hypotheses.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solidFill>
                  <a:schemeClr val="bg1"/>
                </a:solidFill>
              </a:rPr>
              <a:t>Supervised Learning Phase: </a:t>
            </a:r>
            <a:r>
              <a:rPr lang="en-US" sz="2100" dirty="0">
                <a:solidFill>
                  <a:schemeClr val="bg1"/>
                </a:solidFill>
              </a:rPr>
              <a:t>Given labels for data points, apply Bayes update to distribution </a:t>
            </a:r>
            <a:r>
              <a:rPr lang="en-US" sz="21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2100" dirty="0">
                <a:solidFill>
                  <a:schemeClr val="bg1"/>
                </a:solidFill>
              </a:rPr>
              <a:t> to obtain a posterior distribution  </a:t>
            </a:r>
            <a:r>
              <a:rPr lang="en-US" sz="21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2100" dirty="0">
                <a:solidFill>
                  <a:schemeClr val="bg1"/>
                </a:solidFill>
              </a:rPr>
              <a:t> ‘,  restricting the prior </a:t>
            </a:r>
            <a:r>
              <a:rPr lang="en-US" sz="2100" i="1" dirty="0">
                <a:solidFill>
                  <a:schemeClr val="bg1"/>
                </a:solidFill>
                <a:latin typeface="Symbol" pitchFamily="2" charset="2"/>
              </a:rPr>
              <a:t>r </a:t>
            </a:r>
            <a:r>
              <a:rPr lang="en-US" sz="2100" dirty="0">
                <a:solidFill>
                  <a:schemeClr val="bg1"/>
                </a:solidFill>
              </a:rPr>
              <a:t>to hypotheses consistent to the provided labels.</a:t>
            </a:r>
          </a:p>
          <a:p>
            <a:pPr marL="457200" indent="-457200">
              <a:buFont typeface="+mj-lt"/>
              <a:buAutoNum type="arabicPeriod"/>
            </a:pPr>
            <a:endParaRPr lang="en-US" sz="21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100" b="1" dirty="0">
                <a:solidFill>
                  <a:schemeClr val="bg1"/>
                </a:solidFill>
              </a:rPr>
              <a:t>Prediction</a:t>
            </a:r>
            <a:r>
              <a:rPr lang="en-US" sz="2100" dirty="0">
                <a:solidFill>
                  <a:schemeClr val="bg1"/>
                </a:solidFill>
              </a:rPr>
              <a:t>: Sample a hypothesis </a:t>
            </a:r>
            <a:r>
              <a:rPr lang="en-US" sz="21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2100" dirty="0">
                <a:solidFill>
                  <a:schemeClr val="bg1"/>
                </a:solidFill>
              </a:rPr>
              <a:t> according to </a:t>
            </a:r>
            <a:r>
              <a:rPr lang="en-US" sz="21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2100" dirty="0">
                <a:solidFill>
                  <a:schemeClr val="bg1"/>
                </a:solidFill>
              </a:rPr>
              <a:t> ‘, and output the predication </a:t>
            </a:r>
            <a:r>
              <a:rPr lang="en-US" sz="21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2100" dirty="0">
                <a:solidFill>
                  <a:schemeClr val="bg1"/>
                </a:solidFill>
              </a:rPr>
              <a:t> </a:t>
            </a:r>
            <a:r>
              <a:rPr lang="en-US" sz="21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1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sz="21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18FE4D-A5EA-8672-5DF4-31CF1FAB2BA7}"/>
              </a:ext>
            </a:extLst>
          </p:cNvPr>
          <p:cNvGrpSpPr/>
          <p:nvPr/>
        </p:nvGrpSpPr>
        <p:grpSpPr>
          <a:xfrm>
            <a:off x="5604165" y="2761529"/>
            <a:ext cx="3318164" cy="2011362"/>
            <a:chOff x="353291" y="1417638"/>
            <a:chExt cx="8437418" cy="51469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F149926-8578-6F40-1E4F-AAF577F8B656}"/>
                </a:ext>
              </a:extLst>
            </p:cNvPr>
            <p:cNvSpPr/>
            <p:nvPr/>
          </p:nvSpPr>
          <p:spPr>
            <a:xfrm>
              <a:off x="353291" y="1417638"/>
              <a:ext cx="8437418" cy="5146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white paper with black text&#10;&#10;Description automatically generated">
              <a:extLst>
                <a:ext uri="{FF2B5EF4-FFF2-40B4-BE49-F238E27FC236}">
                  <a16:creationId xmlns:a16="http://schemas.microsoft.com/office/drawing/2014/main" id="{61CBA240-C9F7-860A-10BA-DDC80F385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48" y="1801261"/>
              <a:ext cx="7731703" cy="43797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585B15-5008-7C74-97F8-A680B5C7F37C}"/>
                </a:ext>
              </a:extLst>
            </p:cNvPr>
            <p:cNvSpPr txBox="1"/>
            <p:nvPr/>
          </p:nvSpPr>
          <p:spPr>
            <a:xfrm>
              <a:off x="5444838" y="2052126"/>
              <a:ext cx="2854036" cy="181144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C000"/>
                  </a:solidFill>
                </a:rPr>
                <a:t>Desirable Properties: </a:t>
              </a:r>
              <a:r>
                <a:rPr lang="en-US" sz="800" dirty="0"/>
                <a:t>feasibility, uniqueness of the optimal solution, and strong duality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036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8985-5F09-CEF1-DDAC-B300B236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Dual Entropy Maximization and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Bayesian Learning Structure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836918B-667C-4131-6E21-E6AB538CE9ED}"/>
              </a:ext>
            </a:extLst>
          </p:cNvPr>
          <p:cNvSpPr/>
          <p:nvPr/>
        </p:nvSpPr>
        <p:spPr>
          <a:xfrm>
            <a:off x="66816" y="1535075"/>
            <a:ext cx="5343926" cy="147440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F0E7-68C0-656A-B779-46D401B4075E}"/>
              </a:ext>
            </a:extLst>
          </p:cNvPr>
          <p:cNvSpPr txBox="1">
            <a:spLocks/>
          </p:cNvSpPr>
          <p:nvPr/>
        </p:nvSpPr>
        <p:spPr>
          <a:xfrm>
            <a:off x="121471" y="1739852"/>
            <a:ext cx="5343926" cy="4843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The dual optimum defines a distribution </a:t>
            </a:r>
            <a:r>
              <a:rPr lang="en-US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r </a:t>
            </a: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over RHS</a:t>
            </a:r>
          </a:p>
          <a:p>
            <a:pPr marL="0" indent="0">
              <a:buFont typeface="Arial" pitchFamily="34" charset="0"/>
              <a:buNone/>
            </a:pPr>
            <a:endParaRPr lang="en-US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The primal optimum has a product structure over this dual distribution</a:t>
            </a:r>
          </a:p>
          <a:p>
            <a:pPr marL="0" indent="0">
              <a:buFont typeface="Arial" pitchFamily="34" charset="0"/>
              <a:buNone/>
            </a:pPr>
            <a:endParaRPr lang="en-US" sz="2100" dirty="0">
              <a:solidFill>
                <a:srgbClr val="FFC000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100" b="1" dirty="0">
              <a:solidFill>
                <a:srgbClr val="FFC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sz="2300" b="1" dirty="0">
                <a:solidFill>
                  <a:srgbClr val="FFC000"/>
                </a:solidFill>
              </a:rPr>
              <a:t>Bayesian Perspective:</a:t>
            </a:r>
          </a:p>
          <a:p>
            <a:pPr marL="0" indent="0">
              <a:buFont typeface="Arial" pitchFamily="34" charset="0"/>
              <a:buNone/>
            </a:pPr>
            <a:endParaRPr lang="en-US" sz="2300" b="1" dirty="0">
              <a:solidFill>
                <a:srgbClr val="FFC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300" b="1" dirty="0">
                <a:solidFill>
                  <a:srgbClr val="FFC000"/>
                </a:solidFill>
              </a:rPr>
              <a:t>Unsupervised Learning Phase: </a:t>
            </a:r>
            <a:r>
              <a:rPr lang="en-US" sz="2300" dirty="0"/>
              <a:t>unlabeled data yield a prior distribution </a:t>
            </a:r>
            <a:r>
              <a:rPr lang="en-US" sz="2300" i="1" dirty="0">
                <a:latin typeface="Symbol" pitchFamily="2" charset="2"/>
              </a:rPr>
              <a:t>r</a:t>
            </a:r>
            <a:r>
              <a:rPr lang="en-US" sz="2300" dirty="0"/>
              <a:t> over hypotheses.</a:t>
            </a:r>
          </a:p>
          <a:p>
            <a:pPr marL="457200" indent="-457200">
              <a:buFont typeface="+mj-lt"/>
              <a:buAutoNum type="arabicPeriod"/>
            </a:pPr>
            <a:endParaRPr lang="en-US" sz="2300" dirty="0"/>
          </a:p>
          <a:p>
            <a:pPr marL="457200" indent="-457200">
              <a:buFont typeface="+mj-lt"/>
              <a:buAutoNum type="arabicPeriod"/>
            </a:pPr>
            <a:r>
              <a:rPr lang="en-US" sz="2300" b="1" dirty="0">
                <a:solidFill>
                  <a:srgbClr val="FFC000"/>
                </a:solidFill>
              </a:rPr>
              <a:t>Supervised Learning Phase: </a:t>
            </a:r>
            <a:r>
              <a:rPr lang="en-US" sz="2300" dirty="0"/>
              <a:t>Given labels for data points, apply Bayes update to distribution </a:t>
            </a:r>
            <a:r>
              <a:rPr lang="en-US" sz="2300" i="1" dirty="0">
                <a:latin typeface="Symbol" pitchFamily="2" charset="2"/>
              </a:rPr>
              <a:t>r</a:t>
            </a:r>
            <a:r>
              <a:rPr lang="en-US" sz="2300" dirty="0"/>
              <a:t> to obtain a posterior distribution  </a:t>
            </a:r>
            <a:r>
              <a:rPr lang="en-US" sz="2300" i="1" dirty="0">
                <a:latin typeface="Symbol" pitchFamily="2" charset="2"/>
              </a:rPr>
              <a:t>r</a:t>
            </a:r>
            <a:r>
              <a:rPr lang="en-US" sz="2300" dirty="0"/>
              <a:t> ‘,  restricting the prior </a:t>
            </a:r>
            <a:r>
              <a:rPr lang="en-US" sz="2300" i="1" dirty="0">
                <a:latin typeface="Symbol" pitchFamily="2" charset="2"/>
              </a:rPr>
              <a:t>r </a:t>
            </a:r>
            <a:r>
              <a:rPr lang="en-US" sz="2300" dirty="0"/>
              <a:t>to hypotheses consistent to the provided labels.</a:t>
            </a:r>
          </a:p>
          <a:p>
            <a:pPr marL="457200" indent="-457200">
              <a:buFont typeface="+mj-lt"/>
              <a:buAutoNum type="arabicPeriod"/>
            </a:pPr>
            <a:endParaRPr lang="en-US" sz="2300" dirty="0"/>
          </a:p>
          <a:p>
            <a:pPr marL="457200" indent="-457200">
              <a:buFont typeface="+mj-lt"/>
              <a:buAutoNum type="arabicPeriod"/>
            </a:pPr>
            <a:r>
              <a:rPr lang="en-US" sz="2300" b="1" dirty="0">
                <a:solidFill>
                  <a:srgbClr val="FFC000"/>
                </a:solidFill>
              </a:rPr>
              <a:t>Prediction</a:t>
            </a:r>
            <a:r>
              <a:rPr lang="en-US" sz="2300" dirty="0">
                <a:solidFill>
                  <a:srgbClr val="FFC000"/>
                </a:solidFill>
              </a:rPr>
              <a:t>: </a:t>
            </a:r>
            <a:r>
              <a:rPr lang="en-US" sz="2300" dirty="0"/>
              <a:t>Sample a hypothesis </a:t>
            </a:r>
            <a:r>
              <a:rPr lang="en-US" sz="23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2300" dirty="0"/>
              <a:t> according to </a:t>
            </a:r>
            <a:r>
              <a:rPr lang="en-US" sz="2300" i="1" dirty="0">
                <a:latin typeface="Symbol" pitchFamily="2" charset="2"/>
              </a:rPr>
              <a:t>r</a:t>
            </a:r>
            <a:r>
              <a:rPr lang="en-US" sz="2300" dirty="0"/>
              <a:t> ‘, and output the predication </a:t>
            </a:r>
            <a:r>
              <a:rPr lang="en-US" sz="23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2300" dirty="0"/>
              <a:t> </a:t>
            </a:r>
            <a:r>
              <a:rPr lang="en-US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23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sz="2300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  <a:endParaRPr lang="en-US" sz="2300" dirty="0"/>
          </a:p>
          <a:p>
            <a:pPr marL="0" indent="0">
              <a:buFont typeface="Arial" pitchFamily="34" charset="0"/>
              <a:buNone/>
            </a:pPr>
            <a:endParaRPr lang="en-US" sz="2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18FE4D-A5EA-8672-5DF4-31CF1FAB2BA7}"/>
              </a:ext>
            </a:extLst>
          </p:cNvPr>
          <p:cNvGrpSpPr/>
          <p:nvPr/>
        </p:nvGrpSpPr>
        <p:grpSpPr>
          <a:xfrm>
            <a:off x="5604165" y="2761529"/>
            <a:ext cx="3318164" cy="2011362"/>
            <a:chOff x="353291" y="1417638"/>
            <a:chExt cx="8437418" cy="51469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F149926-8578-6F40-1E4F-AAF577F8B656}"/>
                </a:ext>
              </a:extLst>
            </p:cNvPr>
            <p:cNvSpPr/>
            <p:nvPr/>
          </p:nvSpPr>
          <p:spPr>
            <a:xfrm>
              <a:off x="353291" y="1417638"/>
              <a:ext cx="8437418" cy="5146964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white paper with black text&#10;&#10;Description automatically generated">
              <a:extLst>
                <a:ext uri="{FF2B5EF4-FFF2-40B4-BE49-F238E27FC236}">
                  <a16:creationId xmlns:a16="http://schemas.microsoft.com/office/drawing/2014/main" id="{61CBA240-C9F7-860A-10BA-DDC80F385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48" y="1801261"/>
              <a:ext cx="7731703" cy="43797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585B15-5008-7C74-97F8-A680B5C7F37C}"/>
                </a:ext>
              </a:extLst>
            </p:cNvPr>
            <p:cNvSpPr txBox="1"/>
            <p:nvPr/>
          </p:nvSpPr>
          <p:spPr>
            <a:xfrm>
              <a:off x="5444838" y="2052126"/>
              <a:ext cx="2854036" cy="181144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C000"/>
                  </a:solidFill>
                </a:rPr>
                <a:t>Desirable Properties: </a:t>
              </a:r>
              <a:r>
                <a:rPr lang="en-US" sz="800" dirty="0"/>
                <a:t>feasibility, uniqueness of the optimal solution, and strong duality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72176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Enjoying Three Natural Properties for 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Supervised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35830"/>
            <a:ext cx="8875059" cy="518261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Bayesian: </a:t>
            </a:r>
            <a:r>
              <a:rPr lang="en-US" sz="2000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unlabeled information to labeled information</a:t>
            </a:r>
          </a:p>
          <a:p>
            <a:pPr marL="857250" lvl="1" indent="-457200"/>
            <a:r>
              <a:rPr lang="en-US" sz="1600" dirty="0"/>
              <a:t>Learning prior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over hypotheses from unlabeled data; </a:t>
            </a:r>
          </a:p>
          <a:p>
            <a:pPr marL="857250" lvl="1" indent="-457200"/>
            <a:r>
              <a:rPr lang="en-US" sz="1600" dirty="0"/>
              <a:t>Given labels, Bayes updates posterior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‘,  on consistent hypotheses; 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</a:p>
          <a:p>
            <a:pPr marL="857250" lvl="1" indent="-457200"/>
            <a:r>
              <a:rPr lang="en-US" sz="1600" dirty="0"/>
              <a:t>Sample a hypothesis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1600" dirty="0"/>
              <a:t> according to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‘, and output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1600" dirty="0"/>
              <a:t>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x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</a:p>
          <a:p>
            <a:pPr marL="857250" lvl="1" indent="-457200"/>
            <a:endParaRPr lang="en-US" sz="1600" dirty="0"/>
          </a:p>
          <a:p>
            <a:r>
              <a:rPr lang="en-US" sz="2000" b="1" dirty="0">
                <a:solidFill>
                  <a:schemeClr val="bg1"/>
                </a:solidFill>
              </a:rPr>
              <a:t>Local SRM: </a:t>
            </a:r>
            <a:r>
              <a:rPr lang="en-US" sz="2000" i="1" dirty="0">
                <a:solidFill>
                  <a:schemeClr val="bg1"/>
                </a:solidFill>
              </a:rPr>
              <a:t>Regularize by KL-divergence from the prior </a:t>
            </a:r>
            <a:r>
              <a:rPr lang="el-GR" sz="2000" i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endParaRPr lang="en-US" sz="2000" i="1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learning algorithm is a local unsupervised SRM over randomized hypotheses: Each labeled observation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en-US" sz="1600" i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S  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obtains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i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ρ′</a:t>
            </a:r>
            <a:r>
              <a:rPr lang="el-GR" sz="160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 consistent hypotheses) by minimizing </a:t>
            </a:r>
            <a:r>
              <a:rPr lang="en-US" sz="1600" i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</a:t>
            </a:r>
            <a:r>
              <a:rPr lang="en-US" sz="1600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l-GR" sz="1600" i="1" dirty="0" err="1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r>
              <a:rPr lang="el-GR" sz="1600" dirty="0" err="1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′</a:t>
            </a:r>
            <a:r>
              <a:rPr lang="el-GR" sz="1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sz="1600" i="1" dirty="0" err="1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r>
              <a:rPr lang="en-US" sz="1600" i="1" dirty="0">
                <a:solidFill>
                  <a:schemeClr val="bg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l-GR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l-GR" sz="1600" dirty="0">
              <a:solidFill>
                <a:srgbClr val="FFC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Maximum Entropy Principle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Subject to consistency with data, choose distribution with max entropy.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distribution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maximizes the entropy of the assignment distribution s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ubject to feasibility with unlabeled data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Being the distribution with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smallest KL-divergence from </a:t>
            </a:r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</a:rPr>
              <a:t> ‘  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itself is a distribution that minimizes the cross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entropy from </a:t>
            </a:r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</a:rPr>
              <a:t>r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etains as much randomness as possible from learned prior </a:t>
            </a:r>
            <a:r>
              <a:rPr lang="el-G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 predictions, subject to consistency with training data.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0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Enjoying Three Natural Properties for 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Supervised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35830"/>
            <a:ext cx="8875059" cy="518261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Bayesian: </a:t>
            </a:r>
            <a:r>
              <a:rPr lang="en-US" sz="2000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unlabeled information to labeled information</a:t>
            </a:r>
          </a:p>
          <a:p>
            <a:pPr marL="857250" lvl="1" indent="-457200"/>
            <a:r>
              <a:rPr lang="en-US" sz="1600" dirty="0"/>
              <a:t>Learning prior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over hypotheses from unlabeled data; </a:t>
            </a:r>
          </a:p>
          <a:p>
            <a:pPr marL="857250" lvl="1" indent="-457200"/>
            <a:r>
              <a:rPr lang="en-US" sz="1600" dirty="0"/>
              <a:t>Given labels, Bayes updates posterior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‘,  on consistent hypotheses; 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</a:p>
          <a:p>
            <a:pPr marL="857250" lvl="1" indent="-457200"/>
            <a:r>
              <a:rPr lang="en-US" sz="1600" dirty="0"/>
              <a:t>Sample a hypothesis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1600" dirty="0"/>
              <a:t> according to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‘, and output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1600" dirty="0"/>
              <a:t>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x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</a:p>
          <a:p>
            <a:pPr marL="857250" lvl="1" indent="-457200"/>
            <a:endParaRPr lang="en-US" sz="1600" dirty="0"/>
          </a:p>
          <a:p>
            <a:r>
              <a:rPr lang="en-US" sz="2000" b="1" dirty="0">
                <a:solidFill>
                  <a:srgbClr val="FFC000"/>
                </a:solidFill>
              </a:rPr>
              <a:t>Local SRM: </a:t>
            </a:r>
            <a:r>
              <a:rPr lang="en-US" sz="2000" i="1" dirty="0">
                <a:solidFill>
                  <a:srgbClr val="FFC000"/>
                </a:solidFill>
              </a:rPr>
              <a:t>Regularize by KL-divergence from the prior </a:t>
            </a:r>
            <a:r>
              <a:rPr lang="el-GR" sz="2000" i="1" dirty="0">
                <a:solidFill>
                  <a:srgbClr val="FFC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endParaRPr lang="en-US" sz="2000" i="1" dirty="0">
              <a:solidFill>
                <a:srgbClr val="FFC000"/>
              </a:solidFill>
            </a:endParaRP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learning algorithm is a local unsupervised SRM over randomized hypotheses: Each labeled observation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S  </a:t>
            </a:r>
            <a:r>
              <a:rPr lang="en-US" sz="1600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obtains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ρ′</a:t>
            </a:r>
            <a:r>
              <a:rPr lang="el-GR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 consistent hypotheses) by minimizing </a:t>
            </a:r>
            <a:r>
              <a:rPr lang="en-US" sz="1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</a:t>
            </a:r>
            <a:r>
              <a:rPr lang="en-US" sz="1600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l-GR" sz="1600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r>
              <a:rPr lang="el-GR" sz="16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′</a:t>
            </a:r>
            <a:r>
              <a:rPr lang="el-GR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sz="1600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r>
              <a:rPr lang="en-US" sz="1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l-GR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l-GR" sz="1600" dirty="0">
              <a:solidFill>
                <a:srgbClr val="FFC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Maximum Entropy Principle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Subject to consistency with data, choose distribution with max entropy.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distribution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maximizes the entropy of the assignment distribution s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ubject to feasibility with unlabeled data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Being the distribution with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smallest KL-divergence from </a:t>
            </a:r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</a:rPr>
              <a:t> ‘  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itself is a distribution that minimizes the cross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entropy from </a:t>
            </a:r>
            <a:r>
              <a:rPr lang="en-US" sz="1600" i="1" dirty="0">
                <a:solidFill>
                  <a:schemeClr val="bg1"/>
                </a:solidFill>
                <a:latin typeface="Symbol" pitchFamily="2" charset="2"/>
              </a:rPr>
              <a:t>r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</a:rPr>
              <a:t>r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etains as much randomness as possible from learned prior </a:t>
            </a:r>
            <a:r>
              <a:rPr lang="el-GR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sz="1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 predictions, subject to consistency with training data.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5445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Enjoying Three Natural Properties for 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Supervised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35830"/>
            <a:ext cx="8875059" cy="518261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Bayesian: </a:t>
            </a:r>
            <a:r>
              <a:rPr lang="en-US" sz="2000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unlabeled information to labeled information</a:t>
            </a:r>
          </a:p>
          <a:p>
            <a:pPr marL="857250" lvl="1" indent="-457200"/>
            <a:r>
              <a:rPr lang="en-US" sz="1600" dirty="0"/>
              <a:t>Learning prior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over hypotheses from unlabeled data; </a:t>
            </a:r>
          </a:p>
          <a:p>
            <a:pPr marL="857250" lvl="1" indent="-457200"/>
            <a:r>
              <a:rPr lang="en-US" sz="1600" dirty="0"/>
              <a:t>Given labels, Bayes updates posterior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‘,  on consistent hypotheses; 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</a:p>
          <a:p>
            <a:pPr marL="857250" lvl="1" indent="-457200"/>
            <a:r>
              <a:rPr lang="en-US" sz="1600" dirty="0"/>
              <a:t>Sample a hypothesis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1600" dirty="0"/>
              <a:t> according to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‘, and output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en-US" sz="1600" dirty="0"/>
              <a:t>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x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</a:p>
          <a:p>
            <a:pPr marL="857250" lvl="1" indent="-457200"/>
            <a:endParaRPr lang="en-US" sz="1600" dirty="0"/>
          </a:p>
          <a:p>
            <a:r>
              <a:rPr lang="en-US" sz="2000" b="1" dirty="0">
                <a:solidFill>
                  <a:srgbClr val="FFC000"/>
                </a:solidFill>
              </a:rPr>
              <a:t>Local SRM: </a:t>
            </a:r>
            <a:r>
              <a:rPr lang="en-US" sz="2000" i="1" dirty="0">
                <a:solidFill>
                  <a:srgbClr val="FFC000"/>
                </a:solidFill>
              </a:rPr>
              <a:t>Regularize by KL-divergence from the prior </a:t>
            </a:r>
            <a:r>
              <a:rPr lang="el-GR" sz="2000" i="1" dirty="0">
                <a:solidFill>
                  <a:srgbClr val="FFC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endParaRPr lang="en-US" sz="2000" i="1" dirty="0">
              <a:solidFill>
                <a:srgbClr val="FFC000"/>
              </a:solidFill>
            </a:endParaRP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learning algorithm is a local unsupervised SRM over randomized hypotheses: Each labeled observation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S  </a:t>
            </a:r>
            <a:r>
              <a:rPr lang="en-US" sz="1600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obtains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ρ′</a:t>
            </a:r>
            <a:r>
              <a:rPr lang="el-GR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 consistent hypotheses) by minimizing </a:t>
            </a:r>
            <a:r>
              <a:rPr lang="en-US" sz="1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D</a:t>
            </a:r>
            <a:r>
              <a:rPr lang="en-US" sz="1600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l-GR" sz="1600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r>
              <a:rPr lang="el-GR" sz="1600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′</a:t>
            </a:r>
            <a:r>
              <a:rPr lang="el-GR" sz="16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sz="1600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ρ</a:t>
            </a:r>
            <a:r>
              <a:rPr lang="en-US" sz="1600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l-GR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1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l-GR" sz="1600" dirty="0">
              <a:solidFill>
                <a:srgbClr val="FFC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Maximum Entropy Principle</a:t>
            </a:r>
            <a:r>
              <a:rPr lang="en-US" sz="2000" dirty="0">
                <a:solidFill>
                  <a:srgbClr val="FFC000"/>
                </a:solidFill>
              </a:rPr>
              <a:t>: </a:t>
            </a:r>
            <a:r>
              <a:rPr lang="en-US" sz="20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Subject to consistency with data, choose distribution with max entropy.</a:t>
            </a:r>
            <a:endParaRPr lang="en-US" sz="200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 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distribution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maximizes the entropy of the assignment distribution s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ubject to feasibility with unlabeled data </a:t>
            </a:r>
          </a:p>
          <a:p>
            <a:pPr lvl="1"/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Being the distribution with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smallest KL-divergence from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/>
              <a:t> ‘  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itself is a distribution that minimizes the cross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entropy from </a:t>
            </a:r>
            <a:r>
              <a:rPr lang="en-US" sz="1600" i="1" dirty="0">
                <a:latin typeface="Symbol" pitchFamily="2" charset="2"/>
              </a:rPr>
              <a:t>r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/>
              <a:t>r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etains as much randomness as possible from learned prior </a:t>
            </a:r>
            <a:r>
              <a:rPr lang="el-GR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 predictions, subject to consistency with training data.</a:t>
            </a:r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77920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Companion Result: Hall Complexity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07" y="1962871"/>
            <a:ext cx="5003284" cy="26600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i="1" dirty="0"/>
              <a:t>Hall complexity </a:t>
            </a:r>
            <a:r>
              <a:rPr lang="en-US" sz="2400" dirty="0"/>
              <a:t>defined/analyzed by applying Hall’s theorem to the bipartite OIGs. 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dirty="0"/>
              <a:t>Improves upon maximum subgraph density of </a:t>
            </a:r>
            <a:r>
              <a:rPr lang="en-US" sz="2400" dirty="0" err="1"/>
              <a:t>Daniely</a:t>
            </a:r>
            <a:r>
              <a:rPr lang="en-US" sz="2400" dirty="0"/>
              <a:t>-Shalev Shwartz off by factor 2. </a:t>
            </a:r>
          </a:p>
          <a:p>
            <a:endParaRPr lang="en-US" sz="2400" dirty="0"/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D64BB5C-20DB-ADE3-016E-A89FAB335D97}"/>
                  </a:ext>
                </a:extLst>
              </p:cNvPr>
              <p:cNvSpPr/>
              <p:nvPr/>
            </p:nvSpPr>
            <p:spPr>
              <a:xfrm>
                <a:off x="150607" y="4895128"/>
                <a:ext cx="4554274" cy="1726335"/>
              </a:xfrm>
              <a:prstGeom prst="roundRect">
                <a:avLst/>
              </a:prstGeom>
              <a:solidFill>
                <a:srgbClr val="FFF9F8"/>
              </a:solidFill>
              <a:ln>
                <a:solidFill>
                  <a:srgbClr val="973E0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2300" b="1" dirty="0">
                    <a:solidFill>
                      <a:srgbClr val="973E05"/>
                    </a:solidFill>
                  </a:rPr>
                  <a:t>Theorem: </a:t>
                </a:r>
                <a:r>
                  <a:rPr lang="en-US" sz="2300" dirty="0">
                    <a:solidFill>
                      <a:schemeClr val="bg1"/>
                    </a:solidFill>
                  </a:rPr>
                  <a:t>The Hall complexity of a hypothesis class </a:t>
                </a:r>
                <a14:m>
                  <m:oMath xmlns:m="http://schemas.openxmlformats.org/officeDocument/2006/math">
                    <m:r>
                      <a:rPr lang="en-US" sz="2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US" sz="2300" dirty="0">
                    <a:solidFill>
                      <a:schemeClr val="bg1"/>
                    </a:solidFill>
                  </a:rPr>
                  <a:t> </a:t>
                </a:r>
                <a:r>
                  <a:rPr lang="en-US" sz="2300" i="1" dirty="0">
                    <a:solidFill>
                      <a:schemeClr val="bg1"/>
                    </a:solidFill>
                  </a:rPr>
                  <a:t>exactly</a:t>
                </a:r>
                <a:r>
                  <a:rPr lang="en-US" sz="2300" dirty="0">
                    <a:solidFill>
                      <a:schemeClr val="bg1"/>
                    </a:solidFill>
                  </a:rPr>
                  <a:t> characterizes its transductive error rate. </a:t>
                </a:r>
                <a:endParaRPr lang="en-US" sz="23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D64BB5C-20DB-ADE3-016E-A89FAB335D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07" y="4895128"/>
                <a:ext cx="4554274" cy="1726335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973E0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34D9593-EA96-E04D-8433-823F83A17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299" y="2559102"/>
            <a:ext cx="3586094" cy="31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827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50697"/>
            <a:ext cx="8875059" cy="34785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An adventure in the land of regularization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bg1"/>
                </a:solidFill>
              </a:rPr>
              <a:t>Gained some understanding about unsupervised vs supervised learning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Small step toward algorithmic templates for multiclass learning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Learning through </a:t>
            </a:r>
            <a:r>
              <a:rPr lang="en-US" sz="2000" i="1" dirty="0">
                <a:solidFill>
                  <a:schemeClr val="bg1"/>
                </a:solidFill>
              </a:rPr>
              <a:t>unsupervised local regularization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Concrete connections to Bayesian learning, maximum entropy principle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Led us to a finite characterization result for general supervised learning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77D54-27DC-09DA-EAB3-A9230828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97" y="1416181"/>
            <a:ext cx="3366983" cy="8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2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554"/>
            <a:ext cx="9144000" cy="1411143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A Long Journey …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              to Understand One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2C1FB-4BC5-4833-EC83-5F2BBF10D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1550698"/>
            <a:ext cx="1057334" cy="1206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177B0-90DC-F458-4204-E4AF5A5C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49" y="2153877"/>
            <a:ext cx="801303" cy="120635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CDE988-367E-875F-1166-9E3D6C78C227}"/>
              </a:ext>
            </a:extLst>
          </p:cNvPr>
          <p:cNvSpPr/>
          <p:nvPr/>
        </p:nvSpPr>
        <p:spPr>
          <a:xfrm>
            <a:off x="4211783" y="4148931"/>
            <a:ext cx="3297379" cy="6031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Me, not too much either, but we should – seems interesting.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7DDE4E-7031-641F-2BF7-8A079B70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3213243"/>
            <a:ext cx="1057334" cy="120635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FF1989-B9E1-E12A-88AC-94E631FCC891}"/>
              </a:ext>
            </a:extLst>
          </p:cNvPr>
          <p:cNvSpPr/>
          <p:nvPr/>
        </p:nvSpPr>
        <p:spPr>
          <a:xfrm>
            <a:off x="1703235" y="3213243"/>
            <a:ext cx="2148330" cy="603179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Not even a little bit.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D8A973-26BF-1A19-F7FB-2B4A50FC9CEA}"/>
              </a:ext>
            </a:extLst>
          </p:cNvPr>
          <p:cNvSpPr/>
          <p:nvPr/>
        </p:nvSpPr>
        <p:spPr>
          <a:xfrm>
            <a:off x="4930471" y="2153877"/>
            <a:ext cx="2578691" cy="6031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Do you understand ML?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D606D2-FD89-7D03-4842-15B705458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48" y="4118011"/>
            <a:ext cx="801303" cy="1206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2D0BE7-8D47-EFE6-E7BB-91DC2FFE5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3" y="4554354"/>
            <a:ext cx="3541242" cy="21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89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50697"/>
            <a:ext cx="8875059" cy="34785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An adventure in the land of regularization</a:t>
            </a:r>
          </a:p>
          <a:p>
            <a:endParaRPr lang="en-US" sz="2400" dirty="0"/>
          </a:p>
          <a:p>
            <a:r>
              <a:rPr lang="en-US" sz="2400" dirty="0"/>
              <a:t>Gained some understanding about unsupervised vs supervised learning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bg1"/>
                </a:solidFill>
              </a:rPr>
              <a:t>Small step toward algorithmic templates for multiclass learning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Learning through </a:t>
            </a:r>
            <a:r>
              <a:rPr lang="en-US" sz="2000" i="1" dirty="0">
                <a:solidFill>
                  <a:schemeClr val="bg1"/>
                </a:solidFill>
              </a:rPr>
              <a:t>unsupervised local regularization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Concrete connections to Bayesian learning, maximum entropy principle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chemeClr val="bg1"/>
                </a:solidFill>
              </a:rPr>
              <a:t>Led us to a finite characterization result for general supervised learning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77D54-27DC-09DA-EAB3-A9230828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97" y="1416181"/>
            <a:ext cx="3366983" cy="8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0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50697"/>
            <a:ext cx="8875059" cy="34785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An adventure in the land of regularization</a:t>
            </a:r>
          </a:p>
          <a:p>
            <a:endParaRPr lang="en-US" sz="2400" dirty="0"/>
          </a:p>
          <a:p>
            <a:r>
              <a:rPr lang="en-US" sz="2400" dirty="0"/>
              <a:t>Gained some understanding about unsupervised vs supervised learning</a:t>
            </a:r>
          </a:p>
          <a:p>
            <a:endParaRPr lang="en-US" sz="2400" dirty="0"/>
          </a:p>
          <a:p>
            <a:r>
              <a:rPr lang="en-US" sz="2400" dirty="0"/>
              <a:t>Small step toward algorithmic templates for multiclass learning </a:t>
            </a:r>
          </a:p>
          <a:p>
            <a:pPr lvl="1"/>
            <a:r>
              <a:rPr lang="en-US" sz="2000" dirty="0"/>
              <a:t>Learning through </a:t>
            </a:r>
            <a:r>
              <a:rPr lang="en-US" sz="2000" i="1" dirty="0"/>
              <a:t>unsupervised local regularization</a:t>
            </a:r>
          </a:p>
          <a:p>
            <a:pPr lvl="1"/>
            <a:r>
              <a:rPr lang="en-US" sz="2000" dirty="0"/>
              <a:t>Concrete connections to Bayesian learning, maximum entropy principle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chemeClr val="bg1"/>
                </a:solidFill>
              </a:rPr>
              <a:t>Led us to a finite characterization result for general supervised learning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77D54-27DC-09DA-EAB3-A9230828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97" y="1416181"/>
            <a:ext cx="3366983" cy="8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695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50697"/>
            <a:ext cx="8875059" cy="34785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An adventure in the land of regularization</a:t>
            </a:r>
          </a:p>
          <a:p>
            <a:endParaRPr lang="en-US" sz="2400" dirty="0"/>
          </a:p>
          <a:p>
            <a:r>
              <a:rPr lang="en-US" sz="2400" dirty="0"/>
              <a:t>Gained some understanding about unsupervised vs supervised learning</a:t>
            </a:r>
          </a:p>
          <a:p>
            <a:endParaRPr lang="en-US" sz="2400" dirty="0"/>
          </a:p>
          <a:p>
            <a:r>
              <a:rPr lang="en-US" sz="2400" dirty="0"/>
              <a:t>Small step toward algorithmic templates for multiclass learning </a:t>
            </a:r>
          </a:p>
          <a:p>
            <a:pPr lvl="1"/>
            <a:r>
              <a:rPr lang="en-US" sz="2000" dirty="0"/>
              <a:t>Learning through </a:t>
            </a:r>
            <a:r>
              <a:rPr lang="en-US" sz="2000" i="1" dirty="0"/>
              <a:t>unsupervised local regularization</a:t>
            </a:r>
          </a:p>
          <a:p>
            <a:pPr lvl="1"/>
            <a:r>
              <a:rPr lang="en-US" sz="2000" dirty="0"/>
              <a:t>Concrete connections to Bayesian learning, maximum entropy principle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FFC000"/>
                </a:solidFill>
              </a:rPr>
              <a:t>Led us to a finite characterization result for general supervised learning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77D54-27DC-09DA-EAB3-A9230828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97" y="1416181"/>
            <a:ext cx="3366983" cy="8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806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0" y="1550697"/>
            <a:ext cx="8875059" cy="347850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An adventure in the land of regularization</a:t>
            </a:r>
          </a:p>
          <a:p>
            <a:endParaRPr lang="en-US" sz="2400" dirty="0"/>
          </a:p>
          <a:p>
            <a:r>
              <a:rPr lang="en-US" sz="2400" dirty="0"/>
              <a:t>Gained some understanding about unsupervised vs supervised learning</a:t>
            </a:r>
          </a:p>
          <a:p>
            <a:endParaRPr lang="en-US" sz="2400" dirty="0"/>
          </a:p>
          <a:p>
            <a:r>
              <a:rPr lang="en-US" sz="2400" dirty="0"/>
              <a:t>Small step toward algorithmic templates for multiclass learning </a:t>
            </a:r>
          </a:p>
          <a:p>
            <a:pPr lvl="1"/>
            <a:r>
              <a:rPr lang="en-US" sz="2000" dirty="0"/>
              <a:t>Learning through </a:t>
            </a:r>
            <a:r>
              <a:rPr lang="en-US" sz="2000" i="1" dirty="0"/>
              <a:t>unsupervised local regularization</a:t>
            </a:r>
          </a:p>
          <a:p>
            <a:pPr lvl="1"/>
            <a:r>
              <a:rPr lang="en-US" sz="2000" dirty="0"/>
              <a:t>Concrete connections to Bayesian learning, maximum entropy principle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FFC000"/>
                </a:solidFill>
              </a:rPr>
              <a:t>Led us to a finite characterization result for general supervised learning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D2DF410-B9B0-7304-BCE8-BD38353A88DD}"/>
              </a:ext>
            </a:extLst>
          </p:cNvPr>
          <p:cNvSpPr/>
          <p:nvPr/>
        </p:nvSpPr>
        <p:spPr>
          <a:xfrm>
            <a:off x="378617" y="5029200"/>
            <a:ext cx="8386763" cy="1414461"/>
          </a:xfrm>
          <a:prstGeom prst="roundRect">
            <a:avLst/>
          </a:prstGeom>
          <a:solidFill>
            <a:schemeClr val="tx2"/>
          </a:solidFill>
          <a:ln>
            <a:solidFill>
              <a:srgbClr val="97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bg2"/>
                </a:solidFill>
              </a:rPr>
              <a:t>Open Questions: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How much information about unsupervised data is sufficient for multiclass learning?  More constructive algorithms for multiclass and supervised learning?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77D54-27DC-09DA-EAB3-A92308280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97" y="1416181"/>
            <a:ext cx="3366983" cy="84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235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365" y="2527366"/>
            <a:ext cx="8667776" cy="30154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Lucida Calligraphy"/>
                <a:cs typeface="Lucida Calligraphy"/>
              </a:rPr>
              <a:t>Thank You!</a:t>
            </a: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8469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9554"/>
            <a:ext cx="9144000" cy="1411143"/>
          </a:xfrm>
        </p:spPr>
        <p:txBody>
          <a:bodyPr>
            <a:normAutofit/>
          </a:bodyPr>
          <a:lstStyle/>
          <a:p>
            <a:pPr algn="l"/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A Long Journey …</a:t>
            </a:r>
            <a:b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</a:br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                     to Understand One 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2C1FB-4BC5-4833-EC83-5F2BBF10D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1550698"/>
            <a:ext cx="1057334" cy="1206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177B0-90DC-F458-4204-E4AF5A5C8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49" y="2153877"/>
            <a:ext cx="801303" cy="120635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3CDE988-367E-875F-1166-9E3D6C78C227}"/>
              </a:ext>
            </a:extLst>
          </p:cNvPr>
          <p:cNvSpPr/>
          <p:nvPr/>
        </p:nvSpPr>
        <p:spPr>
          <a:xfrm>
            <a:off x="4211783" y="4148931"/>
            <a:ext cx="3297379" cy="6031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Me, not too much either, but we should – seems interesting.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7DDE4E-7031-641F-2BF7-8A079B705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63648" y="3213243"/>
            <a:ext cx="1057334" cy="120635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4FF1989-B9E1-E12A-88AC-94E631FCC891}"/>
              </a:ext>
            </a:extLst>
          </p:cNvPr>
          <p:cNvSpPr/>
          <p:nvPr/>
        </p:nvSpPr>
        <p:spPr>
          <a:xfrm>
            <a:off x="1703235" y="3213243"/>
            <a:ext cx="2148330" cy="603179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Not even a little bit.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4D8A973-26BF-1A19-F7FB-2B4A50FC9CEA}"/>
              </a:ext>
            </a:extLst>
          </p:cNvPr>
          <p:cNvSpPr/>
          <p:nvPr/>
        </p:nvSpPr>
        <p:spPr>
          <a:xfrm>
            <a:off x="4930471" y="2153877"/>
            <a:ext cx="2578691" cy="6031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Do you understand ML?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D606D2-FD89-7D03-4842-15B705458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048" y="4118011"/>
            <a:ext cx="801303" cy="1206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935981-FB52-A860-CD4A-BB2166696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360"/>
          <a:stretch/>
        </p:blipFill>
        <p:spPr>
          <a:xfrm>
            <a:off x="596814" y="4875788"/>
            <a:ext cx="1057334" cy="1206358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6E2581-3917-6202-B789-5FF5EE64C3C8}"/>
              </a:ext>
            </a:extLst>
          </p:cNvPr>
          <p:cNvSpPr/>
          <p:nvPr/>
        </p:nvSpPr>
        <p:spPr>
          <a:xfrm>
            <a:off x="1703235" y="5324369"/>
            <a:ext cx="2891963" cy="603179"/>
          </a:xfrm>
          <a:prstGeom prst="roundRect">
            <a:avLst/>
          </a:prstGeom>
          <a:solidFill>
            <a:schemeClr val="accent3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 don’t understand any of the words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7742CF-0833-DDFA-6720-FE0875AFE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471" y="5025881"/>
            <a:ext cx="2359185" cy="168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9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" y="2723428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“Regularization”</a:t>
            </a:r>
          </a:p>
        </p:txBody>
      </p:sp>
    </p:spTree>
    <p:extLst>
      <p:ext uri="{BB962C8B-B14F-4D97-AF65-F5344CB8AC3E}">
        <p14:creationId xmlns:p14="http://schemas.microsoft.com/office/powerpoint/2010/main" val="527350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BBB92-8101-CD4A-D99B-009AB139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" y="139554"/>
            <a:ext cx="8875059" cy="1411143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Helvetica" pitchFamily="2" charset="0"/>
              </a:rPr>
              <a:t>Regularization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A49391-0C07-2F62-28EF-EF96835D1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07" y="5282455"/>
            <a:ext cx="8797450" cy="1321173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Overfitting is a real challenge for “sufficiently general” problems.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Theoretically, </a:t>
            </a:r>
            <a:r>
              <a:rPr lang="en-US" sz="24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Empirical Risk Minimization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(ERM) can overfit, and therefore fails to characterize learning.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86D38CA-2728-C447-0128-2910CE163E44}"/>
              </a:ext>
            </a:extLst>
          </p:cNvPr>
          <p:cNvSpPr/>
          <p:nvPr/>
        </p:nvSpPr>
        <p:spPr>
          <a:xfrm>
            <a:off x="525332" y="1440915"/>
            <a:ext cx="8093336" cy="173083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Central to machine learning, yet elusive and overloaded term</a:t>
            </a:r>
          </a:p>
          <a:p>
            <a:r>
              <a:rPr lang="en-US" sz="2400" dirty="0">
                <a:solidFill>
                  <a:schemeClr val="bg1"/>
                </a:solidFill>
              </a:rPr>
              <a:t>Widely used to describe techniques to prevent </a:t>
            </a:r>
            <a:r>
              <a:rPr lang="en-US" sz="2400" b="1" i="1" dirty="0">
                <a:solidFill>
                  <a:srgbClr val="FF0000"/>
                </a:solidFill>
              </a:rPr>
              <a:t>overfitting</a:t>
            </a:r>
          </a:p>
          <a:p>
            <a:r>
              <a:rPr lang="en-US" sz="2400" dirty="0">
                <a:solidFill>
                  <a:schemeClr val="bg2"/>
                </a:solidFill>
              </a:rPr>
              <a:t>In practice:  </a:t>
            </a:r>
            <a:r>
              <a:rPr lang="en-US" sz="2400" i="1" dirty="0">
                <a:solidFill>
                  <a:schemeClr val="bg2"/>
                </a:solidFill>
              </a:rPr>
              <a:t>L</a:t>
            </a:r>
            <a:r>
              <a:rPr lang="en-US" sz="2400" i="1" baseline="-25000" dirty="0">
                <a:solidFill>
                  <a:schemeClr val="bg2"/>
                </a:solidFill>
              </a:rPr>
              <a:t>1 </a:t>
            </a:r>
            <a:r>
              <a:rPr lang="en-US" sz="2400" dirty="0">
                <a:solidFill>
                  <a:schemeClr val="bg2"/>
                </a:solidFill>
              </a:rPr>
              <a:t>(Lasso), </a:t>
            </a:r>
            <a:r>
              <a:rPr lang="en-US" sz="2400" i="1" dirty="0">
                <a:solidFill>
                  <a:schemeClr val="bg2"/>
                </a:solidFill>
              </a:rPr>
              <a:t>L</a:t>
            </a:r>
            <a:r>
              <a:rPr lang="en-US" sz="2400" i="1" baseline="-25000" dirty="0">
                <a:solidFill>
                  <a:schemeClr val="bg2"/>
                </a:solidFill>
              </a:rPr>
              <a:t>2 </a:t>
            </a:r>
            <a:r>
              <a:rPr lang="en-US" sz="2400" dirty="0">
                <a:solidFill>
                  <a:schemeClr val="bg2"/>
                </a:solidFill>
              </a:rPr>
              <a:t>(ridge), dropout, early stopping, noise injection, …</a:t>
            </a:r>
          </a:p>
        </p:txBody>
      </p:sp>
      <p:pic>
        <p:nvPicPr>
          <p:cNvPr id="5" name="Picture 4" descr="A screenshot of a puzzle&#10;&#10;Description automatically generated">
            <a:extLst>
              <a:ext uri="{FF2B5EF4-FFF2-40B4-BE49-F238E27FC236}">
                <a16:creationId xmlns:a16="http://schemas.microsoft.com/office/drawing/2014/main" id="{1A3710A9-2D0A-2A98-C3C9-2A57757A3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7539" r="7115" b="6589"/>
          <a:stretch/>
        </p:blipFill>
        <p:spPr>
          <a:xfrm>
            <a:off x="2784763" y="3429000"/>
            <a:ext cx="4142509" cy="173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44634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85402</TotalTime>
  <Words>3541</Words>
  <Application>Microsoft Macintosh PowerPoint</Application>
  <PresentationFormat>On-screen Show (4:3)</PresentationFormat>
  <Paragraphs>532</Paragraphs>
  <Slides>64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STXingkai</vt:lpstr>
      <vt:lpstr>System Font Regular</vt:lpstr>
      <vt:lpstr>Arial</vt:lpstr>
      <vt:lpstr>Calibri</vt:lpstr>
      <vt:lpstr>Cambria Math</vt:lpstr>
      <vt:lpstr>Helvetica</vt:lpstr>
      <vt:lpstr>Lucida Calligraphy</vt:lpstr>
      <vt:lpstr>Symbol</vt:lpstr>
      <vt:lpstr>Times New Roman</vt:lpstr>
      <vt:lpstr> Black </vt:lpstr>
      <vt:lpstr>Regularization and Optimal Multiclass Learning</vt:lpstr>
      <vt:lpstr>       A Long Journey …                      to Understand One Word</vt:lpstr>
      <vt:lpstr>       A Long Journey …                      to Understand One Word</vt:lpstr>
      <vt:lpstr>       A Long Journey …                      to Understand One Word</vt:lpstr>
      <vt:lpstr>       A Long Journey …                      to Understand One Word</vt:lpstr>
      <vt:lpstr>       A Long Journey …                      to Understand One Word</vt:lpstr>
      <vt:lpstr>       A Long Journey …                      to Understand One Word</vt:lpstr>
      <vt:lpstr>“Regularization”</vt:lpstr>
      <vt:lpstr>Regularization</vt:lpstr>
      <vt:lpstr>Regularization</vt:lpstr>
      <vt:lpstr>Regularization</vt:lpstr>
      <vt:lpstr>Wishful Conjecture</vt:lpstr>
      <vt:lpstr>Wishful Conjecture</vt:lpstr>
      <vt:lpstr>Supervised Learning</vt:lpstr>
      <vt:lpstr>Supervised Learning</vt:lpstr>
      <vt:lpstr>Supervised Learning</vt:lpstr>
      <vt:lpstr>Supervised Learning</vt:lpstr>
      <vt:lpstr>Binary Classification</vt:lpstr>
      <vt:lpstr>Binary Classification</vt:lpstr>
      <vt:lpstr>Multiclass Classification</vt:lpstr>
      <vt:lpstr>Challenges in Multiclass Classification</vt:lpstr>
      <vt:lpstr>Multiclass Supervised Learning</vt:lpstr>
      <vt:lpstr>PAC Learning vs Transductive Learning</vt:lpstr>
      <vt:lpstr>PAC Learning vs Transductive Learning</vt:lpstr>
      <vt:lpstr>Learnability</vt:lpstr>
      <vt:lpstr>Learnability</vt:lpstr>
      <vt:lpstr>Characterization of Learnability</vt:lpstr>
      <vt:lpstr>Characterization of Learnability</vt:lpstr>
      <vt:lpstr>PowerPoint Presentation</vt:lpstr>
      <vt:lpstr>PowerPoint Presentation</vt:lpstr>
      <vt:lpstr>Limitations of ERM &amp; SRM</vt:lpstr>
      <vt:lpstr>Limitations of ERM &amp; SRM</vt:lpstr>
      <vt:lpstr>First Attempt: Local Regularization</vt:lpstr>
      <vt:lpstr>First Attempt: Local Regularization</vt:lpstr>
      <vt:lpstr>A Basic Challenge in Regularization</vt:lpstr>
      <vt:lpstr>Next Attempt: Unsupervised Learning of Regularizer</vt:lpstr>
      <vt:lpstr>Local Unsupervised Regularization – Main Results</vt:lpstr>
      <vt:lpstr>Local Unsupervised Regularization – Main Results</vt:lpstr>
      <vt:lpstr>Combinatorial View of Transductive Learning: One-Inclusion Graphs (OIG ) </vt:lpstr>
      <vt:lpstr>Combinatorial View of Transductive Learning: One-Inclusion Graphs (OIG ) </vt:lpstr>
      <vt:lpstr>Transductive Learning with OIGs</vt:lpstr>
      <vt:lpstr>Transductive Learning with OIGs</vt:lpstr>
      <vt:lpstr>Bipartite View of One-Inclusion Graphs </vt:lpstr>
      <vt:lpstr>Glance at the Proofs</vt:lpstr>
      <vt:lpstr>Glance at the Proofs</vt:lpstr>
      <vt:lpstr>Acyclic Orientation of OIG</vt:lpstr>
      <vt:lpstr>Local SRM: Occam’s Razor Perspective</vt:lpstr>
      <vt:lpstr>Glance at the Proofs</vt:lpstr>
      <vt:lpstr>Glance at the Proofs</vt:lpstr>
      <vt:lpstr>Entropy Maximization </vt:lpstr>
      <vt:lpstr>Entropy Maximization </vt:lpstr>
      <vt:lpstr>Three Natural Properties for Learning</vt:lpstr>
      <vt:lpstr>Dual Entropy Maximization and Bayesian Learning Structure</vt:lpstr>
      <vt:lpstr>Dual Entropy Maximization and Bayesian Learning Structure</vt:lpstr>
      <vt:lpstr>Enjoying Three Natural Properties for  Supervised Learning</vt:lpstr>
      <vt:lpstr>Enjoying Three Natural Properties for  Supervised Learning</vt:lpstr>
      <vt:lpstr>Enjoying Three Natural Properties for  Supervised Learning</vt:lpstr>
      <vt:lpstr>Companion Result: Hall Complexity</vt:lpstr>
      <vt:lpstr>Conclusion</vt:lpstr>
      <vt:lpstr>Conclusion</vt:lpstr>
      <vt:lpstr>Conclusion</vt:lpstr>
      <vt:lpstr>Conclusion</vt:lpstr>
      <vt:lpstr>Conclusion</vt:lpstr>
      <vt:lpstr>PowerPoint Presentation</vt:lpstr>
    </vt:vector>
  </TitlesOfParts>
  <Company>USC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Interplay between Influence Dynamics and Social Networks:  Centrality, Cooperative Games, and Scalable Algorithms</dc:title>
  <dc:creator>Shanghua Teng</dc:creator>
  <cp:lastModifiedBy>Shanghua Teng</cp:lastModifiedBy>
  <cp:revision>985</cp:revision>
  <cp:lastPrinted>2016-04-16T05:27:29Z</cp:lastPrinted>
  <dcterms:created xsi:type="dcterms:W3CDTF">2016-04-14T18:56:16Z</dcterms:created>
  <dcterms:modified xsi:type="dcterms:W3CDTF">2024-08-15T13:51:35Z</dcterms:modified>
</cp:coreProperties>
</file>