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68" r:id="rId4"/>
    <p:sldId id="275" r:id="rId5"/>
    <p:sldId id="272" r:id="rId6"/>
    <p:sldId id="278" r:id="rId7"/>
    <p:sldId id="280" r:id="rId8"/>
    <p:sldId id="283" r:id="rId9"/>
    <p:sldId id="279" r:id="rId10"/>
    <p:sldId id="282" r:id="rId11"/>
    <p:sldId id="284" r:id="rId12"/>
    <p:sldId id="325" r:id="rId13"/>
    <p:sldId id="285" r:id="rId14"/>
    <p:sldId id="287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28" r:id="rId27"/>
    <p:sldId id="305" r:id="rId28"/>
    <p:sldId id="330" r:id="rId29"/>
    <p:sldId id="307" r:id="rId30"/>
    <p:sldId id="321" r:id="rId31"/>
    <p:sldId id="323" r:id="rId32"/>
    <p:sldId id="310" r:id="rId33"/>
    <p:sldId id="336" r:id="rId34"/>
    <p:sldId id="311" r:id="rId35"/>
    <p:sldId id="312" r:id="rId36"/>
    <p:sldId id="313" r:id="rId37"/>
    <p:sldId id="314" r:id="rId38"/>
    <p:sldId id="315" r:id="rId39"/>
    <p:sldId id="337" r:id="rId40"/>
    <p:sldId id="338" r:id="rId41"/>
    <p:sldId id="339" r:id="rId42"/>
    <p:sldId id="331" r:id="rId43"/>
    <p:sldId id="316" r:id="rId44"/>
    <p:sldId id="324" r:id="rId45"/>
    <p:sldId id="333" r:id="rId46"/>
    <p:sldId id="334" r:id="rId47"/>
    <p:sldId id="335" r:id="rId48"/>
    <p:sldId id="319" r:id="rId49"/>
    <p:sldId id="317" r:id="rId50"/>
    <p:sldId id="332" r:id="rId51"/>
    <p:sldId id="318" r:id="rId52"/>
    <p:sldId id="259" r:id="rId53"/>
    <p:sldId id="306" r:id="rId54"/>
    <p:sldId id="329" r:id="rId55"/>
    <p:sldId id="304" r:id="rId56"/>
    <p:sldId id="327" r:id="rId57"/>
    <p:sldId id="32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7" autoAdjust="0"/>
    <p:restoredTop sz="74782" autoAdjust="0"/>
  </p:normalViewPr>
  <p:slideViewPr>
    <p:cSldViewPr snapToGrid="0">
      <p:cViewPr varScale="1">
        <p:scale>
          <a:sx n="83" d="100"/>
          <a:sy n="83" d="100"/>
        </p:scale>
        <p:origin x="11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2B86D-1909-4FAE-9314-B38A5D749DCE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69FF3-9A49-4E9C-B236-EF073664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8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5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6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2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2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20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33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3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3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33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24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80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8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8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8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80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4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6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6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6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6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10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98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430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766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01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61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69FF3-9A49-4E9C-B236-EF073664CC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5004-DAEF-48E6-AD3C-C7A6AFB1D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5EAF3-DC8E-4B25-8757-7B8FEC3DB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60778-666F-4BAE-AD82-91E30F77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8AF2-C730-499C-BBF3-8624BDDF303D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0B8A5-F9EB-4CDD-817D-2766F655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112A-F83E-4E64-9051-1282D589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41CD-16C1-4B02-9154-C8D62D2C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4F6EA-D928-4423-BA3F-24BEE4326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7237C-4176-4E70-AA13-593858FC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F676-F40B-470A-AC38-56B64F4A2CF0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2BFA-2DF4-4699-8DEE-BD9B2220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76C55-EF2F-41AF-9CF0-C13F70A3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9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CBCF6-48CC-43D5-A2DF-B4E7BA8F2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6FA08-D896-4819-B911-15D1E319A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603F-89D2-4C6A-A5E4-F4E554E2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3F2A-CD2B-4920-AC97-4FAD9BF0B97C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044FF-946A-4B4D-991E-F0C4FBA1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122BE-C86F-4B51-BA64-A3D124D9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2CE26-6777-49F2-AC12-EE49F8E6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202"/>
          </a:xfrm>
        </p:spPr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B5DF4-D47C-4A24-B449-D221276C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28"/>
            <a:ext cx="10515600" cy="479663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45F51-438B-4FA6-B24D-713803F4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B1E5-CACF-4FC9-B2A1-548F1F271C1D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08F7E-2F4A-41D4-A4A9-4EFB7D15C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6FE72-20FA-4C7F-8EDB-77704BE8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6064B4-2C64-4E59-B38F-AA87445F795E}"/>
              </a:ext>
            </a:extLst>
          </p:cNvPr>
          <p:cNvSpPr/>
          <p:nvPr userDrawn="1"/>
        </p:nvSpPr>
        <p:spPr>
          <a:xfrm>
            <a:off x="632883" y="1225415"/>
            <a:ext cx="10926233" cy="5675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80000"/>
                </a:schemeClr>
              </a:gs>
              <a:gs pos="50000">
                <a:schemeClr val="tx2">
                  <a:lumMod val="75000"/>
                  <a:alpha val="50000"/>
                </a:schemeClr>
              </a:gs>
              <a:gs pos="100000">
                <a:schemeClr val="bg2">
                  <a:lumMod val="25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3220-AF73-4CF0-B391-A2EE21BE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ECDF4-8ED0-48E7-B6E0-4B747B956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FD04-1A6B-48A3-B20D-70DDBBB9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4A9-B092-450E-9633-ADAF6CE80E99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99A2-2847-439D-AC55-781FE79D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439B3-DE94-432A-836D-2B965BBD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A0AE-D7BD-432C-B9B8-D80AAF0E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8A30-BF05-4535-8275-E63DBF3E9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68FFF-F3C4-491A-B83A-1C73FF79D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B0C5C-B17F-4D95-855C-EBD47576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CFD2-9B20-4CDD-9506-BA0C5E987DCC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187A8-E3C6-4597-8D29-87C499AE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4B0BE-7CF5-4A07-9A1F-2C71E47D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3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1184-BEA1-4C18-A5E5-602716B9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2F74F-7D7F-495B-88D7-0AE08898B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EA5E7-DD29-4977-A64F-5FD6FA2AE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27202-9CDA-494E-9682-7BEFD9FAE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695BE-B230-4BC5-B7AA-EA800374C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10CDF-2821-4C37-A052-2B3A47FE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5DD-DC51-40E8-84AC-888D4796EB08}" type="datetime1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1D474-BB05-4D7B-95FE-F60C0CB3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E262A-15AE-4680-9338-B7A7D415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178A-31B9-41FC-9DAB-74AE2EA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B22F7-464A-4D89-8D89-83737A3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E6E9-8051-411D-8FA7-E177A19DA72D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8CE5E-3968-4B1B-BBF8-3268D03C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4719B-4A6E-436C-BB33-AA11618E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6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BB369-FE24-491B-A955-4CBC19FA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7F4C-E7A2-4526-A85F-86B145AF1A0F}" type="datetime1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C3761-3BB8-4EFA-B512-711735F7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033F9-237B-4587-8719-C82CC0D7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291A-95DE-4AA0-ADE7-21A139D8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327A-DD1D-439C-B847-A18D1432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F1D52-BBDE-4E8E-A57F-636AE19B3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70545-2061-47A0-81C2-045255E7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1257-9141-485E-9BCC-10B708F13E7F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59513-C581-40CC-9ED8-3E3AE331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41DA1-487D-4DCE-900C-93D3B64B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D387-69B6-417E-9520-223C6541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B5B5D-34F4-4E30-A4BD-94E2F355B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A6458-F963-4FED-8F1F-BFB7E4DC4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CE8E6-7B1A-434F-B09A-B1C198F2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6128-E022-4F49-A8BE-19B127443E14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C1142-77F3-4EF8-A196-F3519E78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816F4-8CD8-49E5-806E-C7182E65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0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84ABE-40C0-4915-926F-2E1B4925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358FD-9B82-48C1-9B31-832E36B47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FCEC3-256B-43D8-BEB6-9ED50BCDA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0B43-8CDC-4137-A46C-D2964939CD94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A09FE-E984-4ECD-AEA2-5E14912EB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37053-095C-49EF-AE03-6CC6ECC8B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017" y="6423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87F9-5A4D-42B3-A6E1-48B3AB87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7.png"/><Relationship Id="rId7" Type="http://schemas.openxmlformats.org/officeDocument/2006/relationships/image" Target="../media/image37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3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23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46.png"/><Relationship Id="rId4" Type="http://schemas.openxmlformats.org/officeDocument/2006/relationships/image" Target="../media/image270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Relationship Id="rId2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4.png"/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12" Type="http://schemas.openxmlformats.org/officeDocument/2006/relationships/image" Target="../media/image33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5.png"/><Relationship Id="rId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9.png"/><Relationship Id="rId3" Type="http://schemas.openxmlformats.org/officeDocument/2006/relationships/image" Target="../media/image22.png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7.png"/><Relationship Id="rId5" Type="http://schemas.openxmlformats.org/officeDocument/2006/relationships/image" Target="../media/image57.png"/><Relationship Id="rId10" Type="http://schemas.openxmlformats.org/officeDocument/2006/relationships/image" Target="../media/image64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image" Target="../media/image56.png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7.png"/><Relationship Id="rId10" Type="http://schemas.openxmlformats.org/officeDocument/2006/relationships/image" Target="../media/image70.png"/><Relationship Id="rId9" Type="http://schemas.openxmlformats.org/officeDocument/2006/relationships/image" Target="../media/image22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22.png"/><Relationship Id="rId10" Type="http://schemas.openxmlformats.org/officeDocument/2006/relationships/image" Target="../media/image54.png"/><Relationship Id="rId4" Type="http://schemas.openxmlformats.org/officeDocument/2006/relationships/image" Target="../media/image55.png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22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50.png"/><Relationship Id="rId26" Type="http://schemas.openxmlformats.org/officeDocument/2006/relationships/image" Target="../media/image22.png"/><Relationship Id="rId3" Type="http://schemas.openxmlformats.org/officeDocument/2006/relationships/image" Target="../media/image780.png"/><Relationship Id="rId25" Type="http://schemas.openxmlformats.org/officeDocument/2006/relationships/image" Target="../media/image97.png"/><Relationship Id="rId33" Type="http://schemas.openxmlformats.org/officeDocument/2006/relationships/image" Target="../media/image104.png"/><Relationship Id="rId2" Type="http://schemas.openxmlformats.org/officeDocument/2006/relationships/notesSlide" Target="../notesSlides/notesSlide29.xml"/><Relationship Id="rId20" Type="http://schemas.openxmlformats.org/officeDocument/2006/relationships/image" Target="../media/image94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6.png"/><Relationship Id="rId32" Type="http://schemas.openxmlformats.org/officeDocument/2006/relationships/image" Target="../media/image103.png"/><Relationship Id="rId23" Type="http://schemas.openxmlformats.org/officeDocument/2006/relationships/image" Target="../media/image95.png"/><Relationship Id="rId28" Type="http://schemas.openxmlformats.org/officeDocument/2006/relationships/image" Target="../media/image99.png"/><Relationship Id="rId19" Type="http://schemas.openxmlformats.org/officeDocument/2006/relationships/image" Target="../media/image93.png"/><Relationship Id="rId31" Type="http://schemas.openxmlformats.org/officeDocument/2006/relationships/image" Target="../media/image102.png"/><Relationship Id="rId22" Type="http://schemas.openxmlformats.org/officeDocument/2006/relationships/image" Target="../media/image105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3.png"/><Relationship Id="rId26" Type="http://schemas.openxmlformats.org/officeDocument/2006/relationships/image" Target="../media/image96.png"/><Relationship Id="rId34" Type="http://schemas.openxmlformats.org/officeDocument/2006/relationships/image" Target="../media/image103.png"/><Relationship Id="rId17" Type="http://schemas.openxmlformats.org/officeDocument/2006/relationships/image" Target="../media/image850.png"/><Relationship Id="rId25" Type="http://schemas.openxmlformats.org/officeDocument/2006/relationships/image" Target="../media/image95.png"/><Relationship Id="rId33" Type="http://schemas.openxmlformats.org/officeDocument/2006/relationships/image" Target="../media/image102.png"/><Relationship Id="rId2" Type="http://schemas.openxmlformats.org/officeDocument/2006/relationships/notesSlide" Target="../notesSlides/notesSlide30.xml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09.png"/><Relationship Id="rId32" Type="http://schemas.openxmlformats.org/officeDocument/2006/relationships/image" Target="../media/image101.png"/><Relationship Id="rId23" Type="http://schemas.openxmlformats.org/officeDocument/2006/relationships/image" Target="../media/image108.png"/><Relationship Id="rId28" Type="http://schemas.openxmlformats.org/officeDocument/2006/relationships/image" Target="../media/image22.png"/><Relationship Id="rId19" Type="http://schemas.openxmlformats.org/officeDocument/2006/relationships/image" Target="../media/image13.png"/><Relationship Id="rId31" Type="http://schemas.openxmlformats.org/officeDocument/2006/relationships/image" Target="../media/image100.png"/><Relationship Id="rId27" Type="http://schemas.openxmlformats.org/officeDocument/2006/relationships/image" Target="../media/image97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5.png"/><Relationship Id="rId21" Type="http://schemas.openxmlformats.org/officeDocument/2006/relationships/image" Target="../media/image93.png"/><Relationship Id="rId34" Type="http://schemas.openxmlformats.org/officeDocument/2006/relationships/image" Target="../media/image102.png"/><Relationship Id="rId25" Type="http://schemas.openxmlformats.org/officeDocument/2006/relationships/image" Target="../media/image108.png"/><Relationship Id="rId33" Type="http://schemas.openxmlformats.org/officeDocument/2006/relationships/image" Target="../media/image101.png"/><Relationship Id="rId2" Type="http://schemas.openxmlformats.org/officeDocument/2006/relationships/notesSlide" Target="../notesSlides/notesSlide31.xml"/><Relationship Id="rId20" Type="http://schemas.openxmlformats.org/officeDocument/2006/relationships/image" Target="../media/image850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32" Type="http://schemas.openxmlformats.org/officeDocument/2006/relationships/image" Target="../media/image100.png"/><Relationship Id="rId23" Type="http://schemas.openxmlformats.org/officeDocument/2006/relationships/image" Target="../media/image106.png"/><Relationship Id="rId28" Type="http://schemas.openxmlformats.org/officeDocument/2006/relationships/image" Target="../media/image97.png"/><Relationship Id="rId36" Type="http://schemas.openxmlformats.org/officeDocument/2006/relationships/image" Target="../media/image104.png"/><Relationship Id="rId31" Type="http://schemas.openxmlformats.org/officeDocument/2006/relationships/image" Target="../media/image99.png"/><Relationship Id="rId22" Type="http://schemas.openxmlformats.org/officeDocument/2006/relationships/image" Target="../media/image16.png"/><Relationship Id="rId27" Type="http://schemas.openxmlformats.org/officeDocument/2006/relationships/image" Target="../media/image96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88.png"/><Relationship Id="rId3" Type="http://schemas.openxmlformats.org/officeDocument/2006/relationships/image" Target="../media/image83.png"/><Relationship Id="rId21" Type="http://schemas.openxmlformats.org/officeDocument/2006/relationships/image" Target="../media/image136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132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134.png"/><Relationship Id="rId4" Type="http://schemas.openxmlformats.org/officeDocument/2006/relationships/image" Target="../media/image22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22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141.png"/><Relationship Id="rId5" Type="http://schemas.openxmlformats.org/officeDocument/2006/relationships/image" Target="../media/image139.png"/><Relationship Id="rId15" Type="http://schemas.openxmlformats.org/officeDocument/2006/relationships/image" Target="../media/image144.png"/><Relationship Id="rId10" Type="http://schemas.openxmlformats.org/officeDocument/2006/relationships/image" Target="../media/image140.png"/><Relationship Id="rId4" Type="http://schemas.openxmlformats.org/officeDocument/2006/relationships/image" Target="../media/image138.png"/><Relationship Id="rId9" Type="http://schemas.openxmlformats.org/officeDocument/2006/relationships/image" Target="../media/image76.png"/><Relationship Id="rId14" Type="http://schemas.openxmlformats.org/officeDocument/2006/relationships/image" Target="../media/image14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2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46.png"/><Relationship Id="rId5" Type="http://schemas.openxmlformats.org/officeDocument/2006/relationships/image" Target="../media/image76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2.png"/><Relationship Id="rId18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7.png"/><Relationship Id="rId7" Type="http://schemas.openxmlformats.org/officeDocument/2006/relationships/image" Target="../media/image149.png"/><Relationship Id="rId12" Type="http://schemas.openxmlformats.org/officeDocument/2006/relationships/image" Target="../media/image34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153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1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image" Target="../media/image31.png"/><Relationship Id="rId19" Type="http://schemas.openxmlformats.org/officeDocument/2006/relationships/image" Target="../media/image154.png"/><Relationship Id="rId4" Type="http://schemas.openxmlformats.org/officeDocument/2006/relationships/image" Target="../media/image147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2.png"/><Relationship Id="rId18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7.png"/><Relationship Id="rId7" Type="http://schemas.openxmlformats.org/officeDocument/2006/relationships/image" Target="../media/image149.png"/><Relationship Id="rId12" Type="http://schemas.openxmlformats.org/officeDocument/2006/relationships/image" Target="../media/image34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153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1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image" Target="../media/image31.png"/><Relationship Id="rId19" Type="http://schemas.openxmlformats.org/officeDocument/2006/relationships/image" Target="../media/image154.png"/><Relationship Id="rId4" Type="http://schemas.openxmlformats.org/officeDocument/2006/relationships/image" Target="../media/image147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ext&#10;&#10;Description automatically generated">
            <a:extLst>
              <a:ext uri="{FF2B5EF4-FFF2-40B4-BE49-F238E27FC236}">
                <a16:creationId xmlns:a16="http://schemas.microsoft.com/office/drawing/2014/main" id="{092B8691-F822-4F2E-97D3-97AFF393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3800"/>
            <a:ext cx="12192000" cy="56641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4C2D4-6C9A-488E-AFA9-822DA3A39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016" y="1840050"/>
            <a:ext cx="10371667" cy="1531142"/>
          </a:xfrm>
        </p:spPr>
        <p:txBody>
          <a:bodyPr>
            <a:normAutofit fontScale="90000"/>
          </a:bodyPr>
          <a:lstStyle/>
          <a:p>
            <a:r>
              <a:rPr lang="en-US" sz="4000" b="0" i="0" u="none" strike="noStrike" baseline="0" dirty="0"/>
              <a:t>Reinforcing Pretrained Models for Generating</a:t>
            </a:r>
            <a:br>
              <a:rPr lang="en-US" sz="4000" b="0" i="0" u="none" strike="noStrike" baseline="0" dirty="0"/>
            </a:br>
            <a:r>
              <a:rPr lang="en-US" sz="4000" b="0" i="0" u="none" strike="noStrike" baseline="0" dirty="0"/>
              <a:t>Attractive Text Advertisements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42DBA-6309-4416-843E-C6FC4CA2D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007" y="3945866"/>
            <a:ext cx="9065684" cy="2371725"/>
          </a:xfrm>
        </p:spPr>
        <p:txBody>
          <a:bodyPr>
            <a:normAutofit/>
          </a:bodyPr>
          <a:lstStyle/>
          <a:p>
            <a:r>
              <a:rPr lang="en-US" sz="2800" u="none" strike="noStrike" baseline="0" dirty="0">
                <a:latin typeface="LinLibertineT"/>
              </a:rPr>
              <a:t>Xiting Wang</a:t>
            </a:r>
            <a:r>
              <a:rPr lang="en-US" sz="2800" u="none" strike="noStrike" baseline="30000" dirty="0">
                <a:latin typeface="LinLibertineT"/>
              </a:rPr>
              <a:t>1</a:t>
            </a:r>
            <a:r>
              <a:rPr lang="en-US" sz="2800" b="0" u="none" strike="noStrike" baseline="0" dirty="0">
                <a:latin typeface="LinLibertineT"/>
              </a:rPr>
              <a:t>, Xinwei Gu</a:t>
            </a:r>
            <a:r>
              <a:rPr lang="en-US" sz="2800" b="0" u="none" strike="noStrike" baseline="30000" dirty="0">
                <a:latin typeface="LinLibertineT"/>
              </a:rPr>
              <a:t>1</a:t>
            </a:r>
            <a:r>
              <a:rPr lang="en-US" sz="2800" b="0" u="none" strike="noStrike" baseline="0" dirty="0">
                <a:latin typeface="LinLibertineT"/>
              </a:rPr>
              <a:t>, </a:t>
            </a:r>
            <a:r>
              <a:rPr lang="en-US" sz="2800" b="0" u="none" strike="noStrike" baseline="0" dirty="0" err="1">
                <a:latin typeface="LinLibertineT"/>
              </a:rPr>
              <a:t>Jie</a:t>
            </a:r>
            <a:r>
              <a:rPr lang="en-US" sz="2800" b="0" u="none" strike="noStrike" baseline="0" dirty="0">
                <a:latin typeface="LinLibertineT"/>
              </a:rPr>
              <a:t> Cao</a:t>
            </a:r>
            <a:r>
              <a:rPr lang="en-US" sz="2800" b="0" u="none" strike="noStrike" baseline="30000" dirty="0">
                <a:latin typeface="LinLibertineT"/>
              </a:rPr>
              <a:t>2</a:t>
            </a:r>
            <a:r>
              <a:rPr lang="en-US" sz="2800" b="0" u="none" strike="noStrike" baseline="0" dirty="0">
                <a:latin typeface="LinLibertineT"/>
              </a:rPr>
              <a:t>, Zihua Zhao</a:t>
            </a:r>
            <a:r>
              <a:rPr lang="en-US" sz="2800" b="0" u="none" strike="noStrike" baseline="30000" dirty="0">
                <a:latin typeface="LinLibertineT"/>
              </a:rPr>
              <a:t>1</a:t>
            </a:r>
            <a:r>
              <a:rPr lang="en-US" sz="2800" b="0" u="none" strike="noStrike" baseline="0" dirty="0">
                <a:latin typeface="LinLibertineT"/>
              </a:rPr>
              <a:t>,</a:t>
            </a:r>
          </a:p>
          <a:p>
            <a:r>
              <a:rPr lang="en-US" sz="2800" b="0" u="none" strike="noStrike" baseline="0" dirty="0">
                <a:latin typeface="LinLibertineT"/>
              </a:rPr>
              <a:t>Yulan Yan</a:t>
            </a:r>
            <a:r>
              <a:rPr lang="en-US" sz="2800" b="0" u="none" strike="noStrike" baseline="30000" dirty="0">
                <a:latin typeface="LinLibertineT"/>
              </a:rPr>
              <a:t>2</a:t>
            </a:r>
            <a:r>
              <a:rPr lang="en-US" sz="2800" b="0" u="none" strike="noStrike" baseline="0" dirty="0">
                <a:latin typeface="LinLibertineT"/>
              </a:rPr>
              <a:t>, Bhuvan Middha</a:t>
            </a:r>
            <a:r>
              <a:rPr lang="en-US" sz="2800" b="0" u="none" strike="noStrike" baseline="30000" dirty="0">
                <a:latin typeface="LinLibertineT"/>
              </a:rPr>
              <a:t>2</a:t>
            </a:r>
            <a:r>
              <a:rPr lang="en-US" sz="2800" b="0" u="none" strike="noStrike" baseline="0" dirty="0">
                <a:latin typeface="LinLibertineT"/>
              </a:rPr>
              <a:t>, Xing Xie</a:t>
            </a:r>
            <a:r>
              <a:rPr lang="en-US" sz="2800" b="0" u="none" strike="noStrike" baseline="30000" dirty="0">
                <a:latin typeface="LinLibertineT"/>
              </a:rPr>
              <a:t>1</a:t>
            </a:r>
          </a:p>
          <a:p>
            <a:pPr>
              <a:spcBef>
                <a:spcPts val="1200"/>
              </a:spcBef>
            </a:pPr>
            <a:r>
              <a:rPr lang="en-US" b="0" u="none" strike="noStrike" baseline="30000" dirty="0">
                <a:latin typeface="LinLibertineT"/>
              </a:rPr>
              <a:t>1</a:t>
            </a:r>
            <a:r>
              <a:rPr lang="en-US" b="0" u="none" strike="noStrike" baseline="0" dirty="0">
                <a:latin typeface="LinLibertineT"/>
              </a:rPr>
              <a:t>Microsoft Research Asia</a:t>
            </a:r>
          </a:p>
          <a:p>
            <a:pPr>
              <a:spcBef>
                <a:spcPts val="600"/>
              </a:spcBef>
            </a:pPr>
            <a:r>
              <a:rPr lang="en-US" b="0" u="none" strike="noStrike" baseline="30000" dirty="0">
                <a:latin typeface="LinLibertineT"/>
              </a:rPr>
              <a:t>2</a:t>
            </a:r>
            <a:r>
              <a:rPr lang="en-US" b="0" u="none" strike="noStrike" baseline="0" dirty="0">
                <a:latin typeface="LinLibertineT"/>
              </a:rPr>
              <a:t>Microsoft Advertising</a:t>
            </a:r>
            <a:endParaRPr lang="en-US" baseline="30000" dirty="0"/>
          </a:p>
        </p:txBody>
      </p:sp>
      <p:pic>
        <p:nvPicPr>
          <p:cNvPr id="7" name="Picture 2" descr="Text&#10;&#10;Description automatically generated">
            <a:extLst>
              <a:ext uri="{FF2B5EF4-FFF2-40B4-BE49-F238E27FC236}">
                <a16:creationId xmlns:a16="http://schemas.microsoft.com/office/drawing/2014/main" id="{4328197B-8D8D-4FC6-987F-D55D5DBCE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958667" cy="1193800"/>
          </a:xfrm>
          <a:prstGeom prst="rect">
            <a:avLst/>
          </a:prstGeom>
          <a:noFill/>
        </p:spPr>
      </p:pic>
      <p:pic>
        <p:nvPicPr>
          <p:cNvPr id="9" name="Picture 2" descr="Text&#10;&#10;Description automatically generated">
            <a:extLst>
              <a:ext uri="{FF2B5EF4-FFF2-40B4-BE49-F238E27FC236}">
                <a16:creationId xmlns:a16="http://schemas.microsoft.com/office/drawing/2014/main" id="{891CFE1F-908D-4618-904D-CBD202195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8000" y="0"/>
            <a:ext cx="6603999" cy="1422400"/>
          </a:xfrm>
          <a:prstGeom prst="rect">
            <a:avLst/>
          </a:prstGeom>
          <a:noFill/>
        </p:spPr>
      </p:pic>
      <p:pic>
        <p:nvPicPr>
          <p:cNvPr id="11" name="Picture 2" descr="Text&#10;&#10;Description automatically generated">
            <a:extLst>
              <a:ext uri="{FF2B5EF4-FFF2-40B4-BE49-F238E27FC236}">
                <a16:creationId xmlns:a16="http://schemas.microsoft.com/office/drawing/2014/main" id="{150B1019-2384-43E9-AB81-09CA7202D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8466" y="517526"/>
            <a:ext cx="457201" cy="604837"/>
          </a:xfrm>
          <a:prstGeom prst="rect">
            <a:avLst/>
          </a:prstGeom>
          <a:noFill/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3FD4231-E2D7-4CF4-97E4-032BEAE09E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5667" y="-493710"/>
            <a:ext cx="4216400" cy="23717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EA221E-6556-4767-97A8-995AAADF8F46}"/>
              </a:ext>
            </a:extLst>
          </p:cNvPr>
          <p:cNvSpPr/>
          <p:nvPr/>
        </p:nvSpPr>
        <p:spPr>
          <a:xfrm>
            <a:off x="702734" y="1437082"/>
            <a:ext cx="10926233" cy="5675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60000"/>
                </a:schemeClr>
              </a:gs>
              <a:gs pos="50000">
                <a:schemeClr val="tx2">
                  <a:lumMod val="75000"/>
                  <a:alpha val="80000"/>
                </a:schemeClr>
              </a:gs>
              <a:gs pos="100000">
                <a:schemeClr val="bg2">
                  <a:lumMod val="25000"/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7C3A1-BD96-48C0-B017-EA96261846FA}"/>
              </a:ext>
            </a:extLst>
          </p:cNvPr>
          <p:cNvSpPr/>
          <p:nvPr/>
        </p:nvSpPr>
        <p:spPr>
          <a:xfrm>
            <a:off x="8479502" y="1873064"/>
            <a:ext cx="2078928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F9D43F6-D4B7-4179-9EED-93BE1BD5C5F5}"/>
              </a:ext>
            </a:extLst>
          </p:cNvPr>
          <p:cNvSpPr/>
          <p:nvPr/>
        </p:nvSpPr>
        <p:spPr>
          <a:xfrm>
            <a:off x="4657261" y="1910955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AAD4EBB-C75A-4A6C-A7C4-9B689EA3D411}"/>
              </a:ext>
            </a:extLst>
          </p:cNvPr>
          <p:cNvSpPr/>
          <p:nvPr/>
        </p:nvSpPr>
        <p:spPr>
          <a:xfrm>
            <a:off x="939240" y="1928954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Training Schema</a:t>
            </a:r>
          </a:p>
        </p:txBody>
      </p:sp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53FCDBB-C083-41B3-B649-5157A8E9D944}"/>
              </a:ext>
            </a:extLst>
          </p:cNvPr>
          <p:cNvSpPr txBox="1"/>
          <p:nvPr/>
        </p:nvSpPr>
        <p:spPr>
          <a:xfrm>
            <a:off x="699100" y="7029228"/>
            <a:ext cx="6264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Effectively leverage multiple types of data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4B00545-3D9B-4045-AB41-244AA74B54E7}"/>
              </a:ext>
            </a:extLst>
          </p:cNvPr>
          <p:cNvSpPr txBox="1"/>
          <p:nvPr/>
        </p:nvSpPr>
        <p:spPr>
          <a:xfrm>
            <a:off x="1210274" y="1847869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Unsupervised data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3665AE-8C19-4146-A7D9-507581A1E801}"/>
              </a:ext>
            </a:extLst>
          </p:cNvPr>
          <p:cNvSpPr txBox="1"/>
          <p:nvPr/>
        </p:nvSpPr>
        <p:spPr>
          <a:xfrm>
            <a:off x="4868068" y="184129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Supervised data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F37D19-D173-486A-9D87-D5FBC628E9B9}"/>
              </a:ext>
            </a:extLst>
          </p:cNvPr>
          <p:cNvSpPr txBox="1"/>
          <p:nvPr/>
        </p:nvSpPr>
        <p:spPr>
          <a:xfrm>
            <a:off x="8237859" y="184129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User feedback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3006344-C67A-43E5-A0A4-C108E1384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74" y="2558988"/>
            <a:ext cx="2649296" cy="1153027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CCBF30A-9135-47E4-B58C-EDCBA7869F65}"/>
              </a:ext>
            </a:extLst>
          </p:cNvPr>
          <p:cNvSpPr txBox="1"/>
          <p:nvPr/>
        </p:nvSpPr>
        <p:spPr>
          <a:xfrm>
            <a:off x="4868067" y="2197282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Manually-created ads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E77B99-FF44-43A3-9D59-C136F6AD255D}"/>
              </a:ext>
            </a:extLst>
          </p:cNvPr>
          <p:cNvSpPr txBox="1"/>
          <p:nvPr/>
        </p:nvSpPr>
        <p:spPr>
          <a:xfrm>
            <a:off x="1230351" y="2203857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Wikipedia, book corpus</a:t>
            </a:r>
          </a:p>
        </p:txBody>
      </p:sp>
      <p:pic>
        <p:nvPicPr>
          <p:cNvPr id="91" name="Picture 9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096FEE-6742-448A-B143-C04E6DF2A5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8" t="13522" r="44930" b="47894"/>
          <a:stretch/>
        </p:blipFill>
        <p:spPr>
          <a:xfrm>
            <a:off x="4761958" y="2589285"/>
            <a:ext cx="2881483" cy="107585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BD1C5B2-343A-4784-B687-E0A9BC7632E5}"/>
              </a:ext>
            </a:extLst>
          </p:cNvPr>
          <p:cNvSpPr txBox="1"/>
          <p:nvPr/>
        </p:nvSpPr>
        <p:spPr>
          <a:xfrm>
            <a:off x="8237859" y="2175040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User clicks</a:t>
            </a:r>
          </a:p>
        </p:txBody>
      </p:sp>
      <p:pic>
        <p:nvPicPr>
          <p:cNvPr id="95" name="Picture 9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478CD7-B710-448D-83A2-42FD7207A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729" y="2566614"/>
            <a:ext cx="1397397" cy="1109045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6FC89F21-B547-4FAC-920B-6B0AF296708D}"/>
              </a:ext>
            </a:extLst>
          </p:cNvPr>
          <p:cNvSpPr txBox="1"/>
          <p:nvPr/>
        </p:nvSpPr>
        <p:spPr>
          <a:xfrm>
            <a:off x="7277754" y="7017597"/>
            <a:ext cx="3999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three-phase training schema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58FC57-BEDA-4337-91D1-A39D04D14AA3}"/>
              </a:ext>
            </a:extLst>
          </p:cNvPr>
          <p:cNvSpPr txBox="1"/>
          <p:nvPr/>
        </p:nvSpPr>
        <p:spPr>
          <a:xfrm>
            <a:off x="6408583" y="7017596"/>
            <a:ext cx="1151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a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893E5C6-DF83-496D-BBC8-E3685666C985}"/>
              </a:ext>
            </a:extLst>
          </p:cNvPr>
          <p:cNvSpPr txBox="1"/>
          <p:nvPr/>
        </p:nvSpPr>
        <p:spPr>
          <a:xfrm>
            <a:off x="1251832" y="1398535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LinLibertineT"/>
              </a:rPr>
              <a:t>Pretraining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764C488-CCAA-41F8-851B-003DC9F30407}"/>
              </a:ext>
            </a:extLst>
          </p:cNvPr>
          <p:cNvSpPr txBox="1"/>
          <p:nvPr/>
        </p:nvSpPr>
        <p:spPr>
          <a:xfrm>
            <a:off x="4951184" y="1391960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Fine-tuning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C02092-96C7-4A8B-B763-59F40466723A}"/>
              </a:ext>
            </a:extLst>
          </p:cNvPr>
          <p:cNvSpPr txBox="1"/>
          <p:nvPr/>
        </p:nvSpPr>
        <p:spPr>
          <a:xfrm>
            <a:off x="7643441" y="1396248"/>
            <a:ext cx="3999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Reinforcement learning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673587E-C08B-41EE-88B5-6C7BB34CD056}"/>
              </a:ext>
            </a:extLst>
          </p:cNvPr>
          <p:cNvSpPr/>
          <p:nvPr/>
        </p:nvSpPr>
        <p:spPr>
          <a:xfrm>
            <a:off x="4164458" y="2633694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127D203-8A5F-455E-BFB4-9575D2356B3D}"/>
              </a:ext>
            </a:extLst>
          </p:cNvPr>
          <p:cNvSpPr/>
          <p:nvPr/>
        </p:nvSpPr>
        <p:spPr>
          <a:xfrm>
            <a:off x="7960226" y="2626147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5808E66-F417-4056-95FD-E0328FD76C7F}"/>
              </a:ext>
            </a:extLst>
          </p:cNvPr>
          <p:cNvSpPr/>
          <p:nvPr/>
        </p:nvSpPr>
        <p:spPr>
          <a:xfrm>
            <a:off x="939240" y="4162049"/>
            <a:ext cx="7020986" cy="2620710"/>
          </a:xfrm>
          <a:prstGeom prst="wedgeRoundRectCallout">
            <a:avLst>
              <a:gd name="adj1" fmla="val 23437"/>
              <a:gd name="adj2" fmla="val -61741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036DB8C-C2E6-419F-AD06-CB8A466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529" y="4319545"/>
            <a:ext cx="6997084" cy="2264571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UNILM</a:t>
            </a:r>
            <a:r>
              <a:rPr lang="en-US" altLang="zh-CN" sz="2800" dirty="0"/>
              <a:t> </a:t>
            </a:r>
            <a:r>
              <a:rPr lang="en-US" sz="2800" b="0" i="0" u="none" strike="noStrike" baseline="0" dirty="0">
                <a:latin typeface="LinLibertineT"/>
              </a:rPr>
              <a:t>is then fine-tuned with human-written ads provided by advertisers</a:t>
            </a:r>
          </a:p>
          <a:p>
            <a:pPr algn="l"/>
            <a:r>
              <a:rPr lang="en-US" sz="2800" b="0" i="0" u="none" strike="noStrike" baseline="0" dirty="0">
                <a:latin typeface="LinLibertineT"/>
              </a:rPr>
              <a:t>Fine-tuning maximizes the likelihood of generating human</a:t>
            </a:r>
            <a:r>
              <a:rPr lang="en-US" altLang="zh-CN" sz="2800" b="0" i="0" u="none" strike="noStrike" baseline="0" dirty="0">
                <a:latin typeface="LinLibertineT"/>
              </a:rPr>
              <a:t>-</a:t>
            </a:r>
            <a:r>
              <a:rPr lang="en-US" sz="2800" b="0" i="0" u="none" strike="noStrike" baseline="0" dirty="0">
                <a:latin typeface="LinLibertineT"/>
              </a:rPr>
              <a:t>written ads, or minimizes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41E07E-FC33-4A09-8A4F-F9AA19DAAA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724" b="13687"/>
          <a:stretch/>
        </p:blipFill>
        <p:spPr>
          <a:xfrm>
            <a:off x="1905353" y="6029019"/>
            <a:ext cx="4938209" cy="693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3391F2-B189-4B62-8A2F-B51DCFA58376}"/>
                  </a:ext>
                </a:extLst>
              </p:cNvPr>
              <p:cNvSpPr txBox="1"/>
              <p:nvPr/>
            </p:nvSpPr>
            <p:spPr>
              <a:xfrm>
                <a:off x="7886515" y="4446261"/>
                <a:ext cx="316398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 u="none" strike="noStrike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model input</a:t>
                </a:r>
              </a:p>
              <a:p>
                <a:pPr algn="ctr"/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Product landing page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altLang="zh-CN" sz="2400" b="1" i="1" u="none" strike="noStrike" baseline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bg1"/>
                    </a:solidFill>
                    <a:latin typeface="LinLibertineT"/>
                  </a:rPr>
                  <a:t>: model output</a:t>
                </a:r>
              </a:p>
              <a:p>
                <a:pPr algn="ctr"/>
                <a:r>
                  <a:rPr lang="en-US" i="1" dirty="0">
                    <a:solidFill>
                      <a:schemeClr val="bg1"/>
                    </a:solidFill>
                    <a:latin typeface="LinLibertineT"/>
                  </a:rPr>
                  <a:t>Text ad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b="0" i="1" u="none" strike="noStrike" baseline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masks</a:t>
                </a:r>
                <a:endParaRPr lang="en-US" sz="2400" i="1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  <a:p>
                <a:pPr algn="ctr"/>
                <a:endParaRPr lang="en-US" sz="2400" b="0" i="0" u="none" strike="noStrike" baseline="0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3391F2-B189-4B62-8A2F-B51DCFA58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515" y="4446261"/>
                <a:ext cx="3163988" cy="2431435"/>
              </a:xfrm>
              <a:prstGeom prst="rect">
                <a:avLst/>
              </a:prstGeom>
              <a:blipFill>
                <a:blip r:embed="rId8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F7948F-4049-4702-99FD-20BBBFE62B28}"/>
                  </a:ext>
                </a:extLst>
              </p:cNvPr>
              <p:cNvSpPr txBox="1"/>
              <p:nvPr/>
            </p:nvSpPr>
            <p:spPr>
              <a:xfrm>
                <a:off x="7936972" y="4824057"/>
                <a:ext cx="3163988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i="1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altLang="zh-CN" sz="2400" b="1" i="1" u="none" strike="noStrike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model output</a:t>
                </a:r>
              </a:p>
              <a:p>
                <a:pPr algn="ctr"/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Text ad</a:t>
                </a:r>
                <a:endParaRPr lang="en-US" sz="2400" b="0" i="0" u="none" strike="noStrike" baseline="0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F7948F-4049-4702-99FD-20BBBFE62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972" y="4824057"/>
                <a:ext cx="3163988" cy="1169551"/>
              </a:xfrm>
              <a:prstGeom prst="rect">
                <a:avLst/>
              </a:prstGeom>
              <a:blipFill>
                <a:blip r:embed="rId9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671CEA-7EE2-4044-9042-06DF17E1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7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7C3A1-BD96-48C0-B017-EA96261846FA}"/>
              </a:ext>
            </a:extLst>
          </p:cNvPr>
          <p:cNvSpPr/>
          <p:nvPr/>
        </p:nvSpPr>
        <p:spPr>
          <a:xfrm>
            <a:off x="8479502" y="1873064"/>
            <a:ext cx="2078928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F9D43F6-D4B7-4179-9EED-93BE1BD5C5F5}"/>
              </a:ext>
            </a:extLst>
          </p:cNvPr>
          <p:cNvSpPr/>
          <p:nvPr/>
        </p:nvSpPr>
        <p:spPr>
          <a:xfrm>
            <a:off x="4657261" y="1910955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AAD4EBB-C75A-4A6C-A7C4-9B689EA3D411}"/>
              </a:ext>
            </a:extLst>
          </p:cNvPr>
          <p:cNvSpPr/>
          <p:nvPr/>
        </p:nvSpPr>
        <p:spPr>
          <a:xfrm>
            <a:off x="939240" y="1928954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Training Schema</a:t>
            </a:r>
          </a:p>
        </p:txBody>
      </p:sp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4B00545-3D9B-4045-AB41-244AA74B54E7}"/>
              </a:ext>
            </a:extLst>
          </p:cNvPr>
          <p:cNvSpPr txBox="1"/>
          <p:nvPr/>
        </p:nvSpPr>
        <p:spPr>
          <a:xfrm>
            <a:off x="1210274" y="1847869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Unsupervised data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3665AE-8C19-4146-A7D9-507581A1E801}"/>
              </a:ext>
            </a:extLst>
          </p:cNvPr>
          <p:cNvSpPr txBox="1"/>
          <p:nvPr/>
        </p:nvSpPr>
        <p:spPr>
          <a:xfrm>
            <a:off x="4868068" y="184129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Supervised data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F37D19-D173-486A-9D87-D5FBC628E9B9}"/>
              </a:ext>
            </a:extLst>
          </p:cNvPr>
          <p:cNvSpPr txBox="1"/>
          <p:nvPr/>
        </p:nvSpPr>
        <p:spPr>
          <a:xfrm>
            <a:off x="8237859" y="184129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User feedback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3006344-C67A-43E5-A0A4-C108E1384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74" y="2558988"/>
            <a:ext cx="2649296" cy="1153027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CCBF30A-9135-47E4-B58C-EDCBA7869F65}"/>
              </a:ext>
            </a:extLst>
          </p:cNvPr>
          <p:cNvSpPr txBox="1"/>
          <p:nvPr/>
        </p:nvSpPr>
        <p:spPr>
          <a:xfrm>
            <a:off x="4868067" y="2197282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Manually-created ads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E77B99-FF44-43A3-9D59-C136F6AD255D}"/>
              </a:ext>
            </a:extLst>
          </p:cNvPr>
          <p:cNvSpPr txBox="1"/>
          <p:nvPr/>
        </p:nvSpPr>
        <p:spPr>
          <a:xfrm>
            <a:off x="1230351" y="2203857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Wikipedia, book corpus</a:t>
            </a:r>
          </a:p>
        </p:txBody>
      </p:sp>
      <p:pic>
        <p:nvPicPr>
          <p:cNvPr id="91" name="Picture 9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096FEE-6742-448A-B143-C04E6DF2A5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8" t="13522" r="44930" b="47894"/>
          <a:stretch/>
        </p:blipFill>
        <p:spPr>
          <a:xfrm>
            <a:off x="4761958" y="2589285"/>
            <a:ext cx="2881483" cy="107585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BD1C5B2-343A-4784-B687-E0A9BC7632E5}"/>
              </a:ext>
            </a:extLst>
          </p:cNvPr>
          <p:cNvSpPr txBox="1"/>
          <p:nvPr/>
        </p:nvSpPr>
        <p:spPr>
          <a:xfrm>
            <a:off x="8237859" y="2175040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User clicks</a:t>
            </a:r>
          </a:p>
        </p:txBody>
      </p:sp>
      <p:pic>
        <p:nvPicPr>
          <p:cNvPr id="95" name="Picture 9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478CD7-B710-448D-83A2-42FD7207A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729" y="2566614"/>
            <a:ext cx="1397397" cy="110904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7893E5C6-DF83-496D-BBC8-E3685666C985}"/>
              </a:ext>
            </a:extLst>
          </p:cNvPr>
          <p:cNvSpPr txBox="1"/>
          <p:nvPr/>
        </p:nvSpPr>
        <p:spPr>
          <a:xfrm>
            <a:off x="1251832" y="1398535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LinLibertineT"/>
              </a:rPr>
              <a:t>Pretraining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764C488-CCAA-41F8-851B-003DC9F30407}"/>
              </a:ext>
            </a:extLst>
          </p:cNvPr>
          <p:cNvSpPr txBox="1"/>
          <p:nvPr/>
        </p:nvSpPr>
        <p:spPr>
          <a:xfrm>
            <a:off x="4951184" y="1391960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Fine-tuning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C02092-96C7-4A8B-B763-59F40466723A}"/>
              </a:ext>
            </a:extLst>
          </p:cNvPr>
          <p:cNvSpPr txBox="1"/>
          <p:nvPr/>
        </p:nvSpPr>
        <p:spPr>
          <a:xfrm>
            <a:off x="7643441" y="1396248"/>
            <a:ext cx="3999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Reinforcement learning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673587E-C08B-41EE-88B5-6C7BB34CD056}"/>
              </a:ext>
            </a:extLst>
          </p:cNvPr>
          <p:cNvSpPr/>
          <p:nvPr/>
        </p:nvSpPr>
        <p:spPr>
          <a:xfrm>
            <a:off x="4164458" y="2633694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127D203-8A5F-455E-BFB4-9575D2356B3D}"/>
              </a:ext>
            </a:extLst>
          </p:cNvPr>
          <p:cNvSpPr/>
          <p:nvPr/>
        </p:nvSpPr>
        <p:spPr>
          <a:xfrm>
            <a:off x="7960226" y="2626147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5808E66-F417-4056-95FD-E0328FD76C7F}"/>
              </a:ext>
            </a:extLst>
          </p:cNvPr>
          <p:cNvSpPr/>
          <p:nvPr/>
        </p:nvSpPr>
        <p:spPr>
          <a:xfrm>
            <a:off x="939240" y="4162049"/>
            <a:ext cx="7216563" cy="2620710"/>
          </a:xfrm>
          <a:prstGeom prst="wedgeRoundRectCallout">
            <a:avLst>
              <a:gd name="adj1" fmla="val 58018"/>
              <a:gd name="adj2" fmla="val -64312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036DB8C-C2E6-419F-AD06-CB8A466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19" y="4371823"/>
            <a:ext cx="7152504" cy="2264571"/>
          </a:xfrm>
        </p:spPr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LinLibertineT"/>
              </a:rPr>
              <a:t>Integrating feedback with </a:t>
            </a:r>
            <a:r>
              <a:rPr lang="en-US" sz="2800" dirty="0">
                <a:latin typeface="LinLibertineT"/>
              </a:rPr>
              <a:t>RL </a:t>
            </a:r>
            <a:r>
              <a:rPr lang="en-US" sz="2800" b="0" i="0" u="none" strike="noStrike" baseline="0" dirty="0">
                <a:latin typeface="LinLibertineT"/>
              </a:rPr>
              <a:t>provides a principled way to directly optimize user clicks</a:t>
            </a:r>
          </a:p>
          <a:p>
            <a:pPr algn="l"/>
            <a:r>
              <a:rPr lang="en-US" sz="2800" dirty="0">
                <a:latin typeface="LinLibertineT"/>
              </a:rPr>
              <a:t>Maximize the expected reward, or minimize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EC037-DD9D-4474-A527-CBB0C534F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532" y="5715377"/>
            <a:ext cx="3944678" cy="951757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3D1403FF-2DC3-4BC6-B545-71499F7F2965}"/>
              </a:ext>
            </a:extLst>
          </p:cNvPr>
          <p:cNvSpPr/>
          <p:nvPr/>
        </p:nvSpPr>
        <p:spPr>
          <a:xfrm>
            <a:off x="5694595" y="5696268"/>
            <a:ext cx="1306659" cy="878646"/>
          </a:xfrm>
          <a:prstGeom prst="arc">
            <a:avLst>
              <a:gd name="adj1" fmla="val 11771209"/>
              <a:gd name="adj2" fmla="val 20554025"/>
            </a:avLst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0A7460-42D5-45F5-B8C6-F4E446E35E4D}"/>
              </a:ext>
            </a:extLst>
          </p:cNvPr>
          <p:cNvSpPr txBox="1"/>
          <p:nvPr/>
        </p:nvSpPr>
        <p:spPr>
          <a:xfrm>
            <a:off x="6554210" y="5890632"/>
            <a:ext cx="7748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LinLibertineT"/>
              </a:rPr>
              <a:t>Click rate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LinLibertine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CFD416-713A-404A-BAA2-530C54343C0D}"/>
              </a:ext>
            </a:extLst>
          </p:cNvPr>
          <p:cNvSpPr txBox="1"/>
          <p:nvPr/>
        </p:nvSpPr>
        <p:spPr>
          <a:xfrm>
            <a:off x="12829675" y="3489417"/>
            <a:ext cx="8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LinLibertineT"/>
              </a:rPr>
              <a:t>(RL)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81A971-634B-488D-A101-E645F4A5634C}"/>
                  </a:ext>
                </a:extLst>
              </p:cNvPr>
              <p:cNvSpPr txBox="1"/>
              <p:nvPr/>
            </p:nvSpPr>
            <p:spPr>
              <a:xfrm>
                <a:off x="7838235" y="7687806"/>
                <a:ext cx="3163988" cy="2476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 u="none" strike="noStrike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model input</a:t>
                </a:r>
              </a:p>
              <a:p>
                <a:pPr algn="ctr"/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Product landing page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1" i="1" u="none" strike="noStrike" baseline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u="none" strike="noStrike" baseline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model output</a:t>
                </a:r>
              </a:p>
              <a:p>
                <a:pPr algn="ctr"/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Generated text ad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b="0" i="1" u="none" strike="noStrike" baseline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masks</a:t>
                </a:r>
                <a:endParaRPr lang="en-US" sz="2400" i="1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  <a:p>
                <a:pPr algn="ctr"/>
                <a:endParaRPr lang="en-US" sz="2400" b="0" i="0" u="none" strike="noStrike" baseline="0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81A971-634B-488D-A101-E645F4A5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235" y="7687806"/>
                <a:ext cx="3163988" cy="2476512"/>
              </a:xfrm>
              <a:prstGeom prst="rect">
                <a:avLst/>
              </a:prstGeom>
              <a:blipFill>
                <a:blip r:embed="rId8"/>
                <a:stretch>
                  <a:fillRect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53A530-42D3-4412-AB20-36EA7EECD9BB}"/>
                  </a:ext>
                </a:extLst>
              </p:cNvPr>
              <p:cNvSpPr txBox="1"/>
              <p:nvPr/>
            </p:nvSpPr>
            <p:spPr>
              <a:xfrm>
                <a:off x="7886515" y="4446261"/>
                <a:ext cx="316398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 u="none" strike="noStrike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model input</a:t>
                </a:r>
              </a:p>
              <a:p>
                <a:pPr algn="ctr"/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Product landing page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altLang="zh-CN" sz="2400" b="1" i="1" u="none" strike="noStrike" baseline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bg1"/>
                    </a:solidFill>
                    <a:latin typeface="LinLibertineT"/>
                  </a:rPr>
                  <a:t>: model output</a:t>
                </a:r>
              </a:p>
              <a:p>
                <a:pPr algn="ctr"/>
                <a:r>
                  <a:rPr lang="en-US" i="1" dirty="0">
                    <a:solidFill>
                      <a:schemeClr val="bg1"/>
                    </a:solidFill>
                    <a:latin typeface="LinLibertineT"/>
                  </a:rPr>
                  <a:t>Text ad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b="0" i="1" u="none" strike="noStrike" baseline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masks</a:t>
                </a:r>
                <a:endParaRPr lang="en-US" sz="2400" i="1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  <a:p>
                <a:pPr algn="ctr"/>
                <a:endParaRPr lang="en-US" sz="2400" b="0" i="0" u="none" strike="noStrike" baseline="0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53A530-42D3-4412-AB20-36EA7EECD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515" y="4446261"/>
                <a:ext cx="3163988" cy="2431435"/>
              </a:xfrm>
              <a:prstGeom prst="rect">
                <a:avLst/>
              </a:prstGeom>
              <a:blipFill>
                <a:blip r:embed="rId9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E66F2A-5771-481F-BE34-AD9FEC83DF79}"/>
                  </a:ext>
                </a:extLst>
              </p:cNvPr>
              <p:cNvSpPr txBox="1"/>
              <p:nvPr/>
            </p:nvSpPr>
            <p:spPr>
              <a:xfrm>
                <a:off x="7936972" y="5216322"/>
                <a:ext cx="3163988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1" i="1" u="none" strike="noStrike" baseline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u="none" strike="noStrike" baseline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model output</a:t>
                </a:r>
              </a:p>
              <a:p>
                <a:pPr algn="ctr"/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Generated text ad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E66F2A-5771-481F-BE34-AD9FEC83D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972" y="5216322"/>
                <a:ext cx="3163988" cy="738664"/>
              </a:xfrm>
              <a:prstGeom prst="rect">
                <a:avLst/>
              </a:prstGeom>
              <a:blipFill>
                <a:blip r:embed="rId10"/>
                <a:stretch>
                  <a:fillRect t="-6612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A7BC9F-5189-4F2C-954A-9159B727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8D009F-C72F-479B-80CB-86353EC6925E}"/>
              </a:ext>
            </a:extLst>
          </p:cNvPr>
          <p:cNvSpPr/>
          <p:nvPr/>
        </p:nvSpPr>
        <p:spPr>
          <a:xfrm>
            <a:off x="2531533" y="5816600"/>
            <a:ext cx="660400" cy="597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7C3A1-BD96-48C0-B017-EA96261846FA}"/>
              </a:ext>
            </a:extLst>
          </p:cNvPr>
          <p:cNvSpPr/>
          <p:nvPr/>
        </p:nvSpPr>
        <p:spPr>
          <a:xfrm>
            <a:off x="8479502" y="1873064"/>
            <a:ext cx="2078928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F9D43F6-D4B7-4179-9EED-93BE1BD5C5F5}"/>
              </a:ext>
            </a:extLst>
          </p:cNvPr>
          <p:cNvSpPr/>
          <p:nvPr/>
        </p:nvSpPr>
        <p:spPr>
          <a:xfrm>
            <a:off x="4657261" y="1910955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AAD4EBB-C75A-4A6C-A7C4-9B689EA3D411}"/>
              </a:ext>
            </a:extLst>
          </p:cNvPr>
          <p:cNvSpPr/>
          <p:nvPr/>
        </p:nvSpPr>
        <p:spPr>
          <a:xfrm>
            <a:off x="939240" y="1928954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Training Schema</a:t>
            </a:r>
          </a:p>
        </p:txBody>
      </p:sp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4B00545-3D9B-4045-AB41-244AA74B54E7}"/>
              </a:ext>
            </a:extLst>
          </p:cNvPr>
          <p:cNvSpPr txBox="1"/>
          <p:nvPr/>
        </p:nvSpPr>
        <p:spPr>
          <a:xfrm>
            <a:off x="1210274" y="1847869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Unsupervised data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3665AE-8C19-4146-A7D9-507581A1E801}"/>
              </a:ext>
            </a:extLst>
          </p:cNvPr>
          <p:cNvSpPr txBox="1"/>
          <p:nvPr/>
        </p:nvSpPr>
        <p:spPr>
          <a:xfrm>
            <a:off x="4868068" y="184129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Supervised data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F37D19-D173-486A-9D87-D5FBC628E9B9}"/>
              </a:ext>
            </a:extLst>
          </p:cNvPr>
          <p:cNvSpPr txBox="1"/>
          <p:nvPr/>
        </p:nvSpPr>
        <p:spPr>
          <a:xfrm>
            <a:off x="8237859" y="184129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User feedback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3006344-C67A-43E5-A0A4-C108E1384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74" y="2558988"/>
            <a:ext cx="2649296" cy="1153027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CCBF30A-9135-47E4-B58C-EDCBA7869F65}"/>
              </a:ext>
            </a:extLst>
          </p:cNvPr>
          <p:cNvSpPr txBox="1"/>
          <p:nvPr/>
        </p:nvSpPr>
        <p:spPr>
          <a:xfrm>
            <a:off x="4868067" y="2197282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Manually-created ads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E77B99-FF44-43A3-9D59-C136F6AD255D}"/>
              </a:ext>
            </a:extLst>
          </p:cNvPr>
          <p:cNvSpPr txBox="1"/>
          <p:nvPr/>
        </p:nvSpPr>
        <p:spPr>
          <a:xfrm>
            <a:off x="1230351" y="2203857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Wikipedia, book corpus</a:t>
            </a:r>
          </a:p>
        </p:txBody>
      </p:sp>
      <p:pic>
        <p:nvPicPr>
          <p:cNvPr id="91" name="Picture 9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096FEE-6742-448A-B143-C04E6DF2A5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8" t="13522" r="44930" b="47894"/>
          <a:stretch/>
        </p:blipFill>
        <p:spPr>
          <a:xfrm>
            <a:off x="4761958" y="2589285"/>
            <a:ext cx="2881483" cy="107585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BD1C5B2-343A-4784-B687-E0A9BC7632E5}"/>
              </a:ext>
            </a:extLst>
          </p:cNvPr>
          <p:cNvSpPr txBox="1"/>
          <p:nvPr/>
        </p:nvSpPr>
        <p:spPr>
          <a:xfrm>
            <a:off x="8237859" y="2175040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User clicks</a:t>
            </a:r>
          </a:p>
        </p:txBody>
      </p:sp>
      <p:pic>
        <p:nvPicPr>
          <p:cNvPr id="95" name="Picture 9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478CD7-B710-448D-83A2-42FD7207A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729" y="2566614"/>
            <a:ext cx="1397397" cy="110904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7893E5C6-DF83-496D-BBC8-E3685666C985}"/>
              </a:ext>
            </a:extLst>
          </p:cNvPr>
          <p:cNvSpPr txBox="1"/>
          <p:nvPr/>
        </p:nvSpPr>
        <p:spPr>
          <a:xfrm>
            <a:off x="1251832" y="1398535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LinLibertineT"/>
              </a:rPr>
              <a:t>Pretraining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764C488-CCAA-41F8-851B-003DC9F30407}"/>
              </a:ext>
            </a:extLst>
          </p:cNvPr>
          <p:cNvSpPr txBox="1"/>
          <p:nvPr/>
        </p:nvSpPr>
        <p:spPr>
          <a:xfrm>
            <a:off x="4951184" y="1391960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Fine-tuning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C02092-96C7-4A8B-B763-59F40466723A}"/>
              </a:ext>
            </a:extLst>
          </p:cNvPr>
          <p:cNvSpPr txBox="1"/>
          <p:nvPr/>
        </p:nvSpPr>
        <p:spPr>
          <a:xfrm>
            <a:off x="7643441" y="1396248"/>
            <a:ext cx="3999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Reinforcement learning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673587E-C08B-41EE-88B5-6C7BB34CD056}"/>
              </a:ext>
            </a:extLst>
          </p:cNvPr>
          <p:cNvSpPr/>
          <p:nvPr/>
        </p:nvSpPr>
        <p:spPr>
          <a:xfrm>
            <a:off x="4164458" y="2633694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127D203-8A5F-455E-BFB4-9575D2356B3D}"/>
              </a:ext>
            </a:extLst>
          </p:cNvPr>
          <p:cNvSpPr/>
          <p:nvPr/>
        </p:nvSpPr>
        <p:spPr>
          <a:xfrm>
            <a:off x="7960226" y="2626147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5808E66-F417-4056-95FD-E0328FD76C7F}"/>
              </a:ext>
            </a:extLst>
          </p:cNvPr>
          <p:cNvSpPr/>
          <p:nvPr/>
        </p:nvSpPr>
        <p:spPr>
          <a:xfrm>
            <a:off x="939240" y="4162049"/>
            <a:ext cx="7216563" cy="2620710"/>
          </a:xfrm>
          <a:prstGeom prst="wedgeRoundRectCallout">
            <a:avLst>
              <a:gd name="adj1" fmla="val 58018"/>
              <a:gd name="adj2" fmla="val -64312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036DB8C-C2E6-419F-AD06-CB8A466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19" y="4371823"/>
            <a:ext cx="7152504" cy="2264571"/>
          </a:xfrm>
        </p:spPr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LinLibertineT"/>
              </a:rPr>
              <a:t>Integrating feedback with </a:t>
            </a:r>
            <a:r>
              <a:rPr lang="en-US" sz="2800" dirty="0">
                <a:latin typeface="LinLibertineT"/>
              </a:rPr>
              <a:t>RL </a:t>
            </a:r>
            <a:r>
              <a:rPr lang="en-US" sz="2800" b="0" i="0" u="none" strike="noStrike" baseline="0" dirty="0">
                <a:latin typeface="LinLibertineT"/>
              </a:rPr>
              <a:t>provides a principled way to directly optimize user clicks</a:t>
            </a:r>
          </a:p>
          <a:p>
            <a:pPr algn="l"/>
            <a:r>
              <a:rPr lang="en-US" sz="2800" dirty="0">
                <a:latin typeface="LinLibertineT"/>
              </a:rPr>
              <a:t>Maximize the expected reward, or minimize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EC037-DD9D-4474-A527-CBB0C534F06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9532" y="5715377"/>
            <a:ext cx="3944678" cy="951757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3D1403FF-2DC3-4BC6-B545-71499F7F2965}"/>
              </a:ext>
            </a:extLst>
          </p:cNvPr>
          <p:cNvSpPr/>
          <p:nvPr/>
        </p:nvSpPr>
        <p:spPr>
          <a:xfrm>
            <a:off x="5694595" y="5696268"/>
            <a:ext cx="1306659" cy="878646"/>
          </a:xfrm>
          <a:prstGeom prst="arc">
            <a:avLst>
              <a:gd name="adj1" fmla="val 11771209"/>
              <a:gd name="adj2" fmla="val 20554025"/>
            </a:avLst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0A7460-42D5-45F5-B8C6-F4E446E35E4D}"/>
              </a:ext>
            </a:extLst>
          </p:cNvPr>
          <p:cNvSpPr txBox="1"/>
          <p:nvPr/>
        </p:nvSpPr>
        <p:spPr>
          <a:xfrm>
            <a:off x="6554210" y="5890632"/>
            <a:ext cx="7748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LinLibertineT"/>
              </a:rPr>
              <a:t>Click rate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LinLibertine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CFD416-713A-404A-BAA2-530C54343C0D}"/>
              </a:ext>
            </a:extLst>
          </p:cNvPr>
          <p:cNvSpPr txBox="1"/>
          <p:nvPr/>
        </p:nvSpPr>
        <p:spPr>
          <a:xfrm>
            <a:off x="12829675" y="3489417"/>
            <a:ext cx="8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LinLibertineT"/>
              </a:rPr>
              <a:t>(RL)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81A971-634B-488D-A101-E645F4A5634C}"/>
                  </a:ext>
                </a:extLst>
              </p:cNvPr>
              <p:cNvSpPr txBox="1"/>
              <p:nvPr/>
            </p:nvSpPr>
            <p:spPr>
              <a:xfrm>
                <a:off x="7838235" y="7687806"/>
                <a:ext cx="3163988" cy="2476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 u="none" strike="noStrike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model input</a:t>
                </a:r>
              </a:p>
              <a:p>
                <a:pPr algn="ctr"/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Product landing page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1" i="1" u="none" strike="noStrike" baseline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u="none" strike="noStrike" baseline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model output</a:t>
                </a:r>
              </a:p>
              <a:p>
                <a:pPr algn="ctr"/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Generated text ad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b="0" i="1" u="none" strike="noStrike" baseline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masks</a:t>
                </a:r>
                <a:endParaRPr lang="en-US" sz="2400" i="1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  <a:p>
                <a:pPr algn="ctr"/>
                <a:endParaRPr lang="en-US" sz="2400" b="0" i="0" u="none" strike="noStrike" baseline="0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81A971-634B-488D-A101-E645F4A5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235" y="7687806"/>
                <a:ext cx="3163988" cy="2476512"/>
              </a:xfrm>
              <a:prstGeom prst="rect">
                <a:avLst/>
              </a:prstGeom>
              <a:blipFill>
                <a:blip r:embed="rId8"/>
                <a:stretch>
                  <a:fillRect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53A530-42D3-4412-AB20-36EA7EECD9BB}"/>
                  </a:ext>
                </a:extLst>
              </p:cNvPr>
              <p:cNvSpPr txBox="1"/>
              <p:nvPr/>
            </p:nvSpPr>
            <p:spPr>
              <a:xfrm>
                <a:off x="7886515" y="4446261"/>
                <a:ext cx="316398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 u="none" strike="noStrike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model input</a:t>
                </a:r>
              </a:p>
              <a:p>
                <a:pPr algn="ctr"/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Product landing page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altLang="zh-CN" sz="2400" b="1" i="1" u="none" strike="noStrike" baseline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bg1"/>
                    </a:solidFill>
                    <a:latin typeface="LinLibertineT"/>
                  </a:rPr>
                  <a:t>: model output</a:t>
                </a:r>
              </a:p>
              <a:p>
                <a:pPr algn="ctr"/>
                <a:r>
                  <a:rPr lang="en-US" i="1" dirty="0">
                    <a:solidFill>
                      <a:schemeClr val="bg1"/>
                    </a:solidFill>
                    <a:latin typeface="LinLibertineT"/>
                  </a:rPr>
                  <a:t>Text ad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b="0" i="1" u="none" strike="noStrike" baseline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masks</a:t>
                </a:r>
                <a:endParaRPr lang="en-US" sz="2400" i="1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  <a:p>
                <a:pPr algn="ctr"/>
                <a:endParaRPr lang="en-US" sz="2400" b="0" i="0" u="none" strike="noStrike" baseline="0" dirty="0">
                  <a:solidFill>
                    <a:schemeClr val="accent4">
                      <a:lumMod val="75000"/>
                    </a:schemeClr>
                  </a:solidFill>
                  <a:latin typeface="LinLibertine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53A530-42D3-4412-AB20-36EA7EECD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515" y="4446261"/>
                <a:ext cx="3163988" cy="2431435"/>
              </a:xfrm>
              <a:prstGeom prst="rect">
                <a:avLst/>
              </a:prstGeom>
              <a:blipFill>
                <a:blip r:embed="rId9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E66F2A-5771-481F-BE34-AD9FEC83DF79}"/>
                  </a:ext>
                </a:extLst>
              </p:cNvPr>
              <p:cNvSpPr txBox="1"/>
              <p:nvPr/>
            </p:nvSpPr>
            <p:spPr>
              <a:xfrm>
                <a:off x="7936972" y="5216322"/>
                <a:ext cx="3163988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1" i="1" u="none" strike="noStrike" baseline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u="none" strike="noStrike" baseline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2400" b="0" i="0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: model output</a:t>
                </a:r>
              </a:p>
              <a:p>
                <a:pPr algn="ctr"/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  <a:latin typeface="LinLibertineT"/>
                  </a:rPr>
                  <a:t>Generated text ad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E66F2A-5771-481F-BE34-AD9FEC83D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972" y="5216322"/>
                <a:ext cx="3163988" cy="738664"/>
              </a:xfrm>
              <a:prstGeom prst="rect">
                <a:avLst/>
              </a:prstGeom>
              <a:blipFill>
                <a:blip r:embed="rId10"/>
                <a:stretch>
                  <a:fillRect t="-6612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BE4FAF-8B60-4F19-BF04-339861E9B192}"/>
                  </a:ext>
                </a:extLst>
              </p:cNvPr>
              <p:cNvSpPr/>
              <p:nvPr/>
            </p:nvSpPr>
            <p:spPr>
              <a:xfrm>
                <a:off x="1665199" y="4639905"/>
                <a:ext cx="8861602" cy="95175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How to optimize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𝑅𝐿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efficiently and effectively?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BE4FAF-8B60-4F19-BF04-339861E9B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99" y="4639905"/>
                <a:ext cx="8861602" cy="951757"/>
              </a:xfrm>
              <a:prstGeom prst="rect">
                <a:avLst/>
              </a:prstGeom>
              <a:blipFill>
                <a:blip r:embed="rId11"/>
                <a:stretch>
                  <a:fillRect b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938005F-625F-4F84-A4F6-FF016CC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41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F9D43F6-D4B7-4179-9EED-93BE1BD5C5F5}"/>
              </a:ext>
            </a:extLst>
          </p:cNvPr>
          <p:cNvSpPr/>
          <p:nvPr/>
        </p:nvSpPr>
        <p:spPr>
          <a:xfrm>
            <a:off x="4323248" y="2293054"/>
            <a:ext cx="2582499" cy="9993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7C3A1-BD96-48C0-B017-EA96261846FA}"/>
              </a:ext>
            </a:extLst>
          </p:cNvPr>
          <p:cNvSpPr/>
          <p:nvPr/>
        </p:nvSpPr>
        <p:spPr>
          <a:xfrm>
            <a:off x="7596118" y="2281008"/>
            <a:ext cx="3633294" cy="9993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AAD4EBB-C75A-4A6C-A7C4-9B689EA3D411}"/>
              </a:ext>
            </a:extLst>
          </p:cNvPr>
          <p:cNvSpPr/>
          <p:nvPr/>
        </p:nvSpPr>
        <p:spPr>
          <a:xfrm>
            <a:off x="1127443" y="2258932"/>
            <a:ext cx="2609141" cy="10615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764C488-CCAA-41F8-851B-003DC9F30407}"/>
              </a:ext>
            </a:extLst>
          </p:cNvPr>
          <p:cNvSpPr txBox="1"/>
          <p:nvPr/>
        </p:nvSpPr>
        <p:spPr>
          <a:xfrm>
            <a:off x="4323248" y="2293056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solidFill>
                  <a:schemeClr val="bg1">
                    <a:lumMod val="85000"/>
                  </a:schemeClr>
                </a:solidFill>
                <a:latin typeface="LinLibertineT"/>
              </a:rPr>
              <a:t>Fine-tuning</a:t>
            </a:r>
            <a:endParaRPr lang="en-US" sz="2800" b="0" i="0" u="none" strike="noStrike" baseline="0" dirty="0">
              <a:solidFill>
                <a:schemeClr val="bg1">
                  <a:lumMod val="85000"/>
                </a:schemeClr>
              </a:solidFill>
              <a:latin typeface="LinLibertine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A63FC-48FD-498E-A511-8DCD3C36E98E}"/>
              </a:ext>
            </a:extLst>
          </p:cNvPr>
          <p:cNvSpPr txBox="1"/>
          <p:nvPr/>
        </p:nvSpPr>
        <p:spPr>
          <a:xfrm>
            <a:off x="4333964" y="2766412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LinLibertineT"/>
              </a:rPr>
              <a:t>Supervised data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893E5C6-DF83-496D-BBC8-E3685666C985}"/>
              </a:ext>
            </a:extLst>
          </p:cNvPr>
          <p:cNvSpPr txBox="1"/>
          <p:nvPr/>
        </p:nvSpPr>
        <p:spPr>
          <a:xfrm>
            <a:off x="1127444" y="2295343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solidFill>
                  <a:schemeClr val="bg1">
                    <a:lumMod val="85000"/>
                  </a:schemeClr>
                </a:solidFill>
                <a:latin typeface="LinLibertineT"/>
              </a:rPr>
              <a:t>Pretraining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C02092-96C7-4A8B-B763-59F40466723A}"/>
              </a:ext>
            </a:extLst>
          </p:cNvPr>
          <p:cNvSpPr txBox="1"/>
          <p:nvPr/>
        </p:nvSpPr>
        <p:spPr>
          <a:xfrm>
            <a:off x="7396288" y="2313545"/>
            <a:ext cx="3999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solidFill>
                  <a:schemeClr val="bg1">
                    <a:lumMod val="85000"/>
                  </a:schemeClr>
                </a:solidFill>
                <a:latin typeface="LinLibertineT"/>
              </a:rPr>
              <a:t>Reinforcement learning</a:t>
            </a:r>
            <a:endParaRPr lang="en-US" sz="2800" b="0" i="0" u="none" strike="noStrike" baseline="0" dirty="0">
              <a:solidFill>
                <a:schemeClr val="bg1">
                  <a:lumMod val="85000"/>
                </a:schemeClr>
              </a:solidFill>
              <a:latin typeface="LinLibertine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B828B-5E5C-4A0E-AED8-71A8A067574B}"/>
              </a:ext>
            </a:extLst>
          </p:cNvPr>
          <p:cNvSpPr txBox="1"/>
          <p:nvPr/>
        </p:nvSpPr>
        <p:spPr>
          <a:xfrm>
            <a:off x="1138160" y="276641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1" u="none" strike="noStrike" baseline="0" dirty="0">
                <a:solidFill>
                  <a:schemeClr val="bg1">
                    <a:lumMod val="85000"/>
                  </a:schemeClr>
                </a:solidFill>
                <a:latin typeface="LinLibertineT"/>
              </a:rPr>
              <a:t>Unsupervised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743A2-E1B5-4C1F-B903-C7B14A04A355}"/>
              </a:ext>
            </a:extLst>
          </p:cNvPr>
          <p:cNvSpPr txBox="1"/>
          <p:nvPr/>
        </p:nvSpPr>
        <p:spPr>
          <a:xfrm>
            <a:off x="8108194" y="2766412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LinLibertineT"/>
              </a:rPr>
              <a:t>User feedback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FEC39DA-2235-487E-92E5-97849163A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59494"/>
            <a:ext cx="5757333" cy="618496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❶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Three-Phase Training Schema</a:t>
            </a:r>
            <a:endParaRPr lang="en-US" sz="3200" b="0" i="0" u="none" strike="noStrike" baseline="0" dirty="0">
              <a:solidFill>
                <a:schemeClr val="bg1">
                  <a:lumMod val="85000"/>
                </a:schemeClr>
              </a:solidFill>
              <a:latin typeface="LinLibertineTI"/>
            </a:endParaRPr>
          </a:p>
          <a:p>
            <a:pPr marL="0" indent="0" algn="l">
              <a:buNone/>
            </a:pPr>
            <a:endParaRPr lang="en-US" sz="3200" b="0" i="0" u="none" strike="noStrike" baseline="0" dirty="0">
              <a:solidFill>
                <a:schemeClr val="bg1">
                  <a:lumMod val="85000"/>
                </a:schemeClr>
              </a:solidFill>
              <a:latin typeface="LinLibertine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20A8D4-F509-47C3-B34E-EBBC722C8A85}"/>
              </a:ext>
            </a:extLst>
          </p:cNvPr>
          <p:cNvSpPr/>
          <p:nvPr/>
        </p:nvSpPr>
        <p:spPr>
          <a:xfrm>
            <a:off x="3858579" y="2592615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3CFCCB-5754-465B-AA16-2C907BA0C168}"/>
              </a:ext>
            </a:extLst>
          </p:cNvPr>
          <p:cNvSpPr/>
          <p:nvPr/>
        </p:nvSpPr>
        <p:spPr>
          <a:xfrm>
            <a:off x="7083397" y="2574978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175B0A-4D72-48D4-8CAC-64DD3AC223B5}"/>
              </a:ext>
            </a:extLst>
          </p:cNvPr>
          <p:cNvSpPr txBox="1"/>
          <p:nvPr/>
        </p:nvSpPr>
        <p:spPr>
          <a:xfrm>
            <a:off x="1097906" y="1776308"/>
            <a:ext cx="774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ffectively leverages multiple types of data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289DA0-75FC-4F4E-B5C1-77AAD4632303}"/>
              </a:ext>
            </a:extLst>
          </p:cNvPr>
          <p:cNvSpPr txBox="1"/>
          <p:nvPr/>
        </p:nvSpPr>
        <p:spPr>
          <a:xfrm>
            <a:off x="1017375" y="4003780"/>
            <a:ext cx="774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Generates attractive ads 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</a:rPr>
              <a:t>without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hampering user experience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DABCC-9E8E-45C2-9DD0-13DBF99B8A1F}"/>
              </a:ext>
            </a:extLst>
          </p:cNvPr>
          <p:cNvSpPr txBox="1"/>
          <p:nvPr/>
        </p:nvSpPr>
        <p:spPr>
          <a:xfrm>
            <a:off x="460464" y="3589607"/>
            <a:ext cx="7747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❷"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odel-Based RL Framework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E37292-D363-4140-B864-10BE88ED4AED}"/>
              </a:ext>
            </a:extLst>
          </p:cNvPr>
          <p:cNvSpPr txBox="1"/>
          <p:nvPr/>
        </p:nvSpPr>
        <p:spPr>
          <a:xfrm>
            <a:off x="1017375" y="5104205"/>
            <a:ext cx="1114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An effective and efficient RL method that integrates seamlessly with pretrained models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7E480F-CFDC-408F-88BE-60E6C6F86071}"/>
              </a:ext>
            </a:extLst>
          </p:cNvPr>
          <p:cNvSpPr txBox="1"/>
          <p:nvPr/>
        </p:nvSpPr>
        <p:spPr>
          <a:xfrm>
            <a:off x="449748" y="4679803"/>
            <a:ext cx="7747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Masked-Sequence Policy Gradient (MPG)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79B91C-CE94-4358-8742-0B277741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60B6294-3F5E-4CF2-804F-C2CCDC608A8F}"/>
              </a:ext>
            </a:extLst>
          </p:cNvPr>
          <p:cNvSpPr/>
          <p:nvPr/>
        </p:nvSpPr>
        <p:spPr>
          <a:xfrm>
            <a:off x="7336939" y="3910811"/>
            <a:ext cx="3853909" cy="10421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556A046-50C5-45BD-A472-ECAD09C74A2B}"/>
              </a:ext>
            </a:extLst>
          </p:cNvPr>
          <p:cNvSpPr/>
          <p:nvPr/>
        </p:nvSpPr>
        <p:spPr>
          <a:xfrm>
            <a:off x="3175452" y="5365693"/>
            <a:ext cx="3853909" cy="5937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AE88C-D3BB-4C54-BA01-EE583817A75B}"/>
              </a:ext>
            </a:extLst>
          </p:cNvPr>
          <p:cNvSpPr txBox="1"/>
          <p:nvPr/>
        </p:nvSpPr>
        <p:spPr>
          <a:xfrm>
            <a:off x="836737" y="519504"/>
            <a:ext cx="77470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M</a:t>
            </a:r>
            <a: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odel-Based RL Framework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51860D-489C-4425-A90B-4BC1FB1620DA}"/>
              </a:ext>
            </a:extLst>
          </p:cNvPr>
          <p:cNvSpPr/>
          <p:nvPr/>
        </p:nvSpPr>
        <p:spPr>
          <a:xfrm>
            <a:off x="2944082" y="464086"/>
            <a:ext cx="1534785" cy="7005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86CB872-715B-4498-A10D-A601DE00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562" y="5470181"/>
            <a:ext cx="10606238" cy="1661254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dirty="0"/>
              <a:t>Problem: may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hinder user experience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dirty="0"/>
              <a:t>During RL training, users must check many potentially bad generations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dirty="0"/>
              <a:t>RL may encourage generating attractive ads with unfaithful claims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440110-1C76-4CD8-AB47-CA58C85EF79C}"/>
              </a:ext>
            </a:extLst>
          </p:cNvPr>
          <p:cNvSpPr txBox="1"/>
          <p:nvPr/>
        </p:nvSpPr>
        <p:spPr>
          <a:xfrm>
            <a:off x="3060545" y="459517"/>
            <a:ext cx="16194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Free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BE6E3-6602-4C50-863E-46BBD84CD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01"/>
          <a:stretch/>
        </p:blipFill>
        <p:spPr>
          <a:xfrm>
            <a:off x="1179411" y="2440594"/>
            <a:ext cx="2088215" cy="2633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65D765-B154-4777-AF9D-BA466009326D}"/>
                  </a:ext>
                </a:extLst>
              </p:cNvPr>
              <p:cNvSpPr txBox="1"/>
              <p:nvPr/>
            </p:nvSpPr>
            <p:spPr>
              <a:xfrm>
                <a:off x="7029361" y="3122765"/>
                <a:ext cx="2365913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Product landing pages </a:t>
                </a:r>
                <a14:m>
                  <m:oMath xmlns:m="http://schemas.openxmlformats.org/officeDocument/2006/math"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65D765-B154-4777-AF9D-BA4660093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361" y="3122765"/>
                <a:ext cx="2365913" cy="784830"/>
              </a:xfrm>
              <a:prstGeom prst="rect">
                <a:avLst/>
              </a:prstGeom>
              <a:blipFill>
                <a:blip r:embed="rId4"/>
                <a:stretch>
                  <a:fillRect l="-773" t="-10078" r="-4381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82A06A-174B-4821-897A-6975FEF0372D}"/>
              </a:ext>
            </a:extLst>
          </p:cNvPr>
          <p:cNvSpPr/>
          <p:nvPr/>
        </p:nvSpPr>
        <p:spPr>
          <a:xfrm>
            <a:off x="6700153" y="1751895"/>
            <a:ext cx="5168919" cy="3334162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22DDCF-C0D0-4649-A0A4-6DC2A6D41160}"/>
              </a:ext>
            </a:extLst>
          </p:cNvPr>
          <p:cNvSpPr txBox="1"/>
          <p:nvPr/>
        </p:nvSpPr>
        <p:spPr>
          <a:xfrm>
            <a:off x="8356633" y="1335571"/>
            <a:ext cx="185595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500" dirty="0">
                <a:cs typeface="Times New Roman" panose="02020603050405020304" pitchFamily="18" charset="0"/>
              </a:rPr>
              <a:t>Environment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982F93E-50DE-4006-8070-8BD3C8A56885}"/>
              </a:ext>
            </a:extLst>
          </p:cNvPr>
          <p:cNvSpPr/>
          <p:nvPr/>
        </p:nvSpPr>
        <p:spPr>
          <a:xfrm>
            <a:off x="838200" y="1713284"/>
            <a:ext cx="2848905" cy="3389936"/>
          </a:xfrm>
          <a:prstGeom prst="roundRect">
            <a:avLst>
              <a:gd name="adj" fmla="val 12578"/>
            </a:avLst>
          </a:prstGeom>
          <a:noFill/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00A2E8-7215-4A76-8DF4-C5ED8F63B5DC}"/>
              </a:ext>
            </a:extLst>
          </p:cNvPr>
          <p:cNvSpPr txBox="1"/>
          <p:nvPr/>
        </p:nvSpPr>
        <p:spPr>
          <a:xfrm>
            <a:off x="1799993" y="1194446"/>
            <a:ext cx="960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cs typeface="Times New Roman" panose="02020603050405020304" pitchFamily="18" charset="0"/>
              </a:rPr>
              <a:t>Agent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FFDB481-25A8-4471-B49D-DD271C7601FD}"/>
              </a:ext>
            </a:extLst>
          </p:cNvPr>
          <p:cNvSpPr/>
          <p:nvPr/>
        </p:nvSpPr>
        <p:spPr>
          <a:xfrm rot="10800000">
            <a:off x="3687105" y="3516680"/>
            <a:ext cx="2980175" cy="31469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DC24B4-5CAD-4893-91FC-848723E0BFB3}"/>
                  </a:ext>
                </a:extLst>
              </p:cNvPr>
              <p:cNvSpPr txBox="1"/>
              <p:nvPr/>
            </p:nvSpPr>
            <p:spPr>
              <a:xfrm>
                <a:off x="3687103" y="3748538"/>
                <a:ext cx="3027871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State </a:t>
                </a:r>
                <a14:m>
                  <m:oMath xmlns:m="http://schemas.openxmlformats.org/officeDocument/2006/math">
                    <m:r>
                      <a:rPr lang="en-US" altLang="zh-CN" sz="25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CN" sz="25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5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2500" b="0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zh-CN" sz="2500" i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LP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DC24B4-5CAD-4893-91FC-848723E0B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03" y="3748538"/>
                <a:ext cx="3027871" cy="438582"/>
              </a:xfrm>
              <a:prstGeom prst="rect">
                <a:avLst/>
              </a:prstGeom>
              <a:blipFill>
                <a:blip r:embed="rId5"/>
                <a:stretch>
                  <a:fillRect t="-19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4D2FA94E-808C-431F-8549-1235A150F725}"/>
              </a:ext>
            </a:extLst>
          </p:cNvPr>
          <p:cNvSpPr/>
          <p:nvPr/>
        </p:nvSpPr>
        <p:spPr>
          <a:xfrm>
            <a:off x="3726850" y="2773731"/>
            <a:ext cx="2973303" cy="243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8798F62-E145-4B5A-A372-72869238F785}"/>
                  </a:ext>
                </a:extLst>
              </p:cNvPr>
              <p:cNvSpPr/>
              <p:nvPr/>
            </p:nvSpPr>
            <p:spPr>
              <a:xfrm>
                <a:off x="4245743" y="2341250"/>
                <a:ext cx="1884490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Action </a:t>
                </a:r>
                <a14:m>
                  <m:oMath xmlns:m="http://schemas.openxmlformats.org/officeDocument/2006/math">
                    <m:r>
                      <a:rPr lang="en-US" altLang="zh-CN" sz="25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5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8798F62-E145-4B5A-A372-72869238F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43" y="2341250"/>
                <a:ext cx="1884490" cy="438582"/>
              </a:xfrm>
              <a:prstGeom prst="rect">
                <a:avLst/>
              </a:prstGeom>
              <a:blipFill>
                <a:blip r:embed="rId6"/>
                <a:stretch>
                  <a:fillRect l="-4839" t="-18056" r="-20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Right 29">
            <a:extLst>
              <a:ext uri="{FF2B5EF4-FFF2-40B4-BE49-F238E27FC236}">
                <a16:creationId xmlns:a16="http://schemas.microsoft.com/office/drawing/2014/main" id="{1E42A380-2F32-42AC-BCA8-7B489FEE464D}"/>
              </a:ext>
            </a:extLst>
          </p:cNvPr>
          <p:cNvSpPr/>
          <p:nvPr/>
        </p:nvSpPr>
        <p:spPr>
          <a:xfrm rot="16200000">
            <a:off x="2135402" y="2130042"/>
            <a:ext cx="289447" cy="242112"/>
          </a:xfrm>
          <a:prstGeom prst="rightArrow">
            <a:avLst>
              <a:gd name="adj1" fmla="val 213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9830BE8-F724-4596-BA2A-401E9581CDA4}"/>
                  </a:ext>
                </a:extLst>
              </p:cNvPr>
              <p:cNvSpPr/>
              <p:nvPr/>
            </p:nvSpPr>
            <p:spPr>
              <a:xfrm>
                <a:off x="352763" y="1739876"/>
                <a:ext cx="3970085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Generated ad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9830BE8-F724-4596-BA2A-401E9581C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3" y="1739876"/>
                <a:ext cx="3970085" cy="438582"/>
              </a:xfrm>
              <a:prstGeom prst="rect">
                <a:avLst/>
              </a:prstGeom>
              <a:blipFill>
                <a:blip r:embed="rId7"/>
                <a:stretch>
                  <a:fillRect t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959C65B3-D9CD-4F3B-AADB-58611F45D3F1}"/>
              </a:ext>
            </a:extLst>
          </p:cNvPr>
          <p:cNvSpPr/>
          <p:nvPr/>
        </p:nvSpPr>
        <p:spPr>
          <a:xfrm>
            <a:off x="6091385" y="3093679"/>
            <a:ext cx="184731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700"/>
              </a:lnSpc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161B37A9-45C6-4C47-B9E0-F1D4AB48AA0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7111" y="1927586"/>
            <a:ext cx="546281" cy="546281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91803F9F-F45C-405B-B6B4-47FBCA0C019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9176" y="2599238"/>
            <a:ext cx="546281" cy="546281"/>
          </a:xfrm>
          <a:prstGeom prst="rect">
            <a:avLst/>
          </a:prstGeom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31CAA1A8-561B-4F1B-BB70-583AB5B1D34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2130" y="1930451"/>
            <a:ext cx="546281" cy="546281"/>
          </a:xfrm>
          <a:prstGeom prst="rect">
            <a:avLst/>
          </a:prstGeom>
        </p:spPr>
      </p:pic>
      <p:pic>
        <p:nvPicPr>
          <p:cNvPr id="89" name="Picture 10" descr="File:User font awesome.svg">
            <a:extLst>
              <a:ext uri="{FF2B5EF4-FFF2-40B4-BE49-F238E27FC236}">
                <a16:creationId xmlns:a16="http://schemas.microsoft.com/office/drawing/2014/main" id="{959647AA-057A-470A-81AA-E4B4E49F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71" y="3994904"/>
            <a:ext cx="531198" cy="5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File:User font awesome.svg">
            <a:extLst>
              <a:ext uri="{FF2B5EF4-FFF2-40B4-BE49-F238E27FC236}">
                <a16:creationId xmlns:a16="http://schemas.microsoft.com/office/drawing/2014/main" id="{5DE497E0-099C-4A21-B70B-F84D046A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42" y="4281015"/>
            <a:ext cx="531198" cy="5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File:User font awesome.svg">
            <a:extLst>
              <a:ext uri="{FF2B5EF4-FFF2-40B4-BE49-F238E27FC236}">
                <a16:creationId xmlns:a16="http://schemas.microsoft.com/office/drawing/2014/main" id="{39B54C5A-568E-48BD-8235-325A94D1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66" y="4274205"/>
            <a:ext cx="531198" cy="5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010C7C2-4A74-437D-90C6-029107BC97EE}"/>
              </a:ext>
            </a:extLst>
          </p:cNvPr>
          <p:cNvSpPr txBox="1"/>
          <p:nvPr/>
        </p:nvSpPr>
        <p:spPr>
          <a:xfrm>
            <a:off x="9409413" y="4263660"/>
            <a:ext cx="168344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500" dirty="0">
                <a:cs typeface="Times New Roman" panose="02020603050405020304" pitchFamily="18" charset="0"/>
              </a:rPr>
              <a:t>Real users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B6658A4-E543-42EE-9066-4F0F1371457D}"/>
              </a:ext>
            </a:extLst>
          </p:cNvPr>
          <p:cNvSpPr txBox="1"/>
          <p:nvPr/>
        </p:nvSpPr>
        <p:spPr>
          <a:xfrm>
            <a:off x="5473367" y="7204785"/>
            <a:ext cx="14207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click rate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3068AB7-800A-4CF9-92C8-396338DFC0C5}"/>
              </a:ext>
            </a:extLst>
          </p:cNvPr>
          <p:cNvGrpSpPr/>
          <p:nvPr/>
        </p:nvGrpSpPr>
        <p:grpSpPr>
          <a:xfrm>
            <a:off x="9399340" y="1837752"/>
            <a:ext cx="2334286" cy="2079097"/>
            <a:chOff x="9399340" y="1837752"/>
            <a:chExt cx="2334286" cy="2079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C0498CA-036F-49AA-BC68-7E849E121AAE}"/>
                    </a:ext>
                  </a:extLst>
                </p:cNvPr>
                <p:cNvSpPr txBox="1"/>
                <p:nvPr/>
              </p:nvSpPr>
              <p:spPr>
                <a:xfrm>
                  <a:off x="9399340" y="3132019"/>
                  <a:ext cx="2334286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sz="2500" dirty="0">
                      <a:cs typeface="Times New Roman" panose="02020603050405020304" pitchFamily="18" charset="0"/>
                    </a:rPr>
                    <a:t>Human-written ads </a:t>
                  </a:r>
                  <a14:m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C0498CA-036F-49AA-BC68-7E849E121A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340" y="3132019"/>
                  <a:ext cx="2334286" cy="784830"/>
                </a:xfrm>
                <a:prstGeom prst="rect">
                  <a:avLst/>
                </a:prstGeom>
                <a:blipFill>
                  <a:blip r:embed="rId10"/>
                  <a:stretch>
                    <a:fillRect l="-261" t="-10853" r="-3916" b="-17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4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D1FDDA88-8F8C-4325-B41C-56C848B00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980" y="2504255"/>
              <a:ext cx="618510" cy="618510"/>
            </a:xfrm>
            <a:prstGeom prst="rect">
              <a:avLst/>
            </a:prstGeom>
            <a:noFill/>
          </p:spPr>
        </p:pic>
        <p:pic>
          <p:nvPicPr>
            <p:cNvPr id="105" name="Picture 104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DCDCDDB2-CF9D-4AE6-8080-FBE0E9977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3021" y="2524395"/>
              <a:ext cx="618510" cy="618510"/>
            </a:xfrm>
            <a:prstGeom prst="rect">
              <a:avLst/>
            </a:prstGeom>
            <a:noFill/>
          </p:spPr>
        </p:pic>
        <p:pic>
          <p:nvPicPr>
            <p:cNvPr id="106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7DBAFD62-E4D6-462C-9C57-C13022A74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5333" y="1837752"/>
              <a:ext cx="618510" cy="618510"/>
            </a:xfrm>
            <a:prstGeom prst="rect">
              <a:avLst/>
            </a:prstGeom>
            <a:noFill/>
          </p:spPr>
        </p:pic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6AD48AB4-BD4E-46E6-85D1-32E81063EE44}"/>
              </a:ext>
            </a:extLst>
          </p:cNvPr>
          <p:cNvSpPr txBox="1"/>
          <p:nvPr/>
        </p:nvSpPr>
        <p:spPr>
          <a:xfrm>
            <a:off x="10566483" y="6295128"/>
            <a:ext cx="1456869" cy="5370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dirty="0">
                <a:solidFill>
                  <a:srgbClr val="C00000"/>
                </a:solidFill>
                <a:latin typeface="Calibri (Body)"/>
                <a:ea typeface="Microsoft YaHei" panose="020B0503020204020204" pitchFamily="34" charset="-122"/>
                <a:cs typeface="+mj-cs"/>
              </a:rPr>
              <a:t>“free shipping”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C03827-ABA0-4DF5-912B-EEB50B128B80}"/>
              </a:ext>
            </a:extLst>
          </p:cNvPr>
          <p:cNvSpPr txBox="1"/>
          <p:nvPr/>
        </p:nvSpPr>
        <p:spPr>
          <a:xfrm>
            <a:off x="3122917" y="5379687"/>
            <a:ext cx="6121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hinder user 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F509D-2624-4ACE-A738-91A44CA7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8B27A5-44D6-49E9-B324-1B997816317C}"/>
                  </a:ext>
                </a:extLst>
              </p:cNvPr>
              <p:cNvSpPr txBox="1"/>
              <p:nvPr/>
            </p:nvSpPr>
            <p:spPr>
              <a:xfrm>
                <a:off x="3670045" y="4073793"/>
                <a:ext cx="3027871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sz="2500" dirty="0">
                    <a:cs typeface="Times New Roman" panose="02020603050405020304" pitchFamily="18" charset="0"/>
                  </a:rPr>
                  <a:t>Reward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500" dirty="0">
                    <a:cs typeface="Times New Roman" panose="02020603050405020304" pitchFamily="18" charset="0"/>
                  </a:rPr>
                  <a:t> is </a:t>
                </a:r>
                <a:r>
                  <a:rPr lang="en-US" sz="2500" i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click rate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8B27A5-44D6-49E9-B324-1B9978163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45" y="4073793"/>
                <a:ext cx="3027871" cy="438582"/>
              </a:xfrm>
              <a:prstGeom prst="rect">
                <a:avLst/>
              </a:prstGeom>
              <a:blipFill>
                <a:blip r:embed="rId12"/>
                <a:stretch>
                  <a:fillRect l="-805" t="-18056" r="-8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508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3" grpId="0" animBg="1"/>
      <p:bldP spid="32" grpId="0" uiExpand="1" build="p"/>
      <p:bldP spid="37" grpId="0"/>
      <p:bldP spid="9" grpId="0"/>
      <p:bldP spid="13" grpId="0" animBg="1"/>
      <p:bldP spid="15" grpId="0"/>
      <p:bldP spid="16" grpId="0" animBg="1"/>
      <p:bldP spid="19" grpId="0"/>
      <p:bldP spid="20" grpId="0" animBg="1"/>
      <p:bldP spid="21" grpId="0"/>
      <p:bldP spid="22" grpId="0" animBg="1"/>
      <p:bldP spid="23" grpId="0"/>
      <p:bldP spid="30" grpId="0" animBg="1"/>
      <p:bldP spid="55" grpId="0"/>
      <p:bldP spid="95" grpId="0"/>
      <p:bldP spid="100" grpId="0" animBg="1"/>
      <p:bldP spid="4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052B55D-521B-44D0-A31C-3D40F4CC8BA1}"/>
              </a:ext>
            </a:extLst>
          </p:cNvPr>
          <p:cNvSpPr/>
          <p:nvPr/>
        </p:nvSpPr>
        <p:spPr>
          <a:xfrm>
            <a:off x="277119" y="6006843"/>
            <a:ext cx="5518981" cy="593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D6FD0C2-0617-4F42-BD92-3ECC6009AF8A}"/>
              </a:ext>
            </a:extLst>
          </p:cNvPr>
          <p:cNvSpPr/>
          <p:nvPr/>
        </p:nvSpPr>
        <p:spPr>
          <a:xfrm>
            <a:off x="2851860" y="464086"/>
            <a:ext cx="1694740" cy="7005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DC6E5F-845F-4E18-A48A-AC6709707E0E}"/>
              </a:ext>
            </a:extLst>
          </p:cNvPr>
          <p:cNvSpPr/>
          <p:nvPr/>
        </p:nvSpPr>
        <p:spPr>
          <a:xfrm>
            <a:off x="6055288" y="5791969"/>
            <a:ext cx="5947930" cy="9927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C54059-052D-4FFC-92A7-32CED5A4433A}"/>
              </a:ext>
            </a:extLst>
          </p:cNvPr>
          <p:cNvSpPr/>
          <p:nvPr/>
        </p:nvSpPr>
        <p:spPr>
          <a:xfrm>
            <a:off x="7016772" y="3858835"/>
            <a:ext cx="4548044" cy="1828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EDC66-4530-49EB-87F8-BC0EF7211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01"/>
          <a:stretch/>
        </p:blipFill>
        <p:spPr>
          <a:xfrm>
            <a:off x="1179411" y="2440594"/>
            <a:ext cx="2088215" cy="2633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C5D391-B1D7-44DF-9E75-03324786D8D9}"/>
                  </a:ext>
                </a:extLst>
              </p:cNvPr>
              <p:cNvSpPr txBox="1"/>
              <p:nvPr/>
            </p:nvSpPr>
            <p:spPr>
              <a:xfrm>
                <a:off x="7029361" y="3122765"/>
                <a:ext cx="2365913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Product landing pages </a:t>
                </a:r>
                <a14:m>
                  <m:oMath xmlns:m="http://schemas.openxmlformats.org/officeDocument/2006/math"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C5D391-B1D7-44DF-9E75-03324786D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361" y="3122765"/>
                <a:ext cx="2365913" cy="784830"/>
              </a:xfrm>
              <a:prstGeom prst="rect">
                <a:avLst/>
              </a:prstGeom>
              <a:blipFill>
                <a:blip r:embed="rId4"/>
                <a:stretch>
                  <a:fillRect l="-773" t="-10078" r="-4381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6" descr="Image result for &quot;prior knowledge&quot; icon">
            <a:extLst>
              <a:ext uri="{FF2B5EF4-FFF2-40B4-BE49-F238E27FC236}">
                <a16:creationId xmlns:a16="http://schemas.microsoft.com/office/drawing/2014/main" id="{D97BB523-B885-4B89-AF90-3C718693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313" y="6892302"/>
            <a:ext cx="915242" cy="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BB6030A-2C3B-4516-B7FC-9E9F82443CAA}"/>
              </a:ext>
            </a:extLst>
          </p:cNvPr>
          <p:cNvSpPr/>
          <p:nvPr/>
        </p:nvSpPr>
        <p:spPr>
          <a:xfrm>
            <a:off x="6700153" y="1751894"/>
            <a:ext cx="5168919" cy="3935497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AA97FD-DDF6-47AE-9E44-8C18C7606B00}"/>
              </a:ext>
            </a:extLst>
          </p:cNvPr>
          <p:cNvSpPr txBox="1"/>
          <p:nvPr/>
        </p:nvSpPr>
        <p:spPr>
          <a:xfrm>
            <a:off x="8356633" y="1335571"/>
            <a:ext cx="185595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500" dirty="0">
                <a:cs typeface="Times New Roman" panose="02020603050405020304" pitchFamily="18" charset="0"/>
              </a:rPr>
              <a:t>Environment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8FD0230-9606-4A04-81B4-EC8A8B00FED4}"/>
              </a:ext>
            </a:extLst>
          </p:cNvPr>
          <p:cNvSpPr/>
          <p:nvPr/>
        </p:nvSpPr>
        <p:spPr>
          <a:xfrm>
            <a:off x="838200" y="1713284"/>
            <a:ext cx="2848905" cy="3976070"/>
          </a:xfrm>
          <a:prstGeom prst="roundRect">
            <a:avLst>
              <a:gd name="adj" fmla="val 12578"/>
            </a:avLst>
          </a:prstGeom>
          <a:noFill/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695BC7-50AC-403D-9F42-C4F29D1307F3}"/>
              </a:ext>
            </a:extLst>
          </p:cNvPr>
          <p:cNvSpPr txBox="1"/>
          <p:nvPr/>
        </p:nvSpPr>
        <p:spPr>
          <a:xfrm>
            <a:off x="1799993" y="1194446"/>
            <a:ext cx="960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cs typeface="Times New Roman" panose="02020603050405020304" pitchFamily="18" charset="0"/>
              </a:rPr>
              <a:t>Agent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587721F9-3814-444B-A8A7-67BCFD3078C6}"/>
              </a:ext>
            </a:extLst>
          </p:cNvPr>
          <p:cNvSpPr/>
          <p:nvPr/>
        </p:nvSpPr>
        <p:spPr>
          <a:xfrm rot="10800000">
            <a:off x="3681225" y="4364374"/>
            <a:ext cx="2980175" cy="31469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A78ECB-032C-4F2D-982E-E4A60EDBC304}"/>
                  </a:ext>
                </a:extLst>
              </p:cNvPr>
              <p:cNvSpPr txBox="1"/>
              <p:nvPr/>
            </p:nvSpPr>
            <p:spPr>
              <a:xfrm>
                <a:off x="3698900" y="4664638"/>
                <a:ext cx="3027871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500" dirty="0">
                    <a:cs typeface="Times New Roman" panose="02020603050405020304" pitchFamily="18" charset="0"/>
                  </a:rPr>
                  <a:t>,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A78ECB-032C-4F2D-982E-E4A60EDBC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00" y="4664638"/>
                <a:ext cx="3027871" cy="438582"/>
              </a:xfrm>
              <a:prstGeom prst="rect">
                <a:avLst/>
              </a:prstGeom>
              <a:blipFill>
                <a:blip r:embed="rId6"/>
                <a:stretch>
                  <a:fillRect t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Right 41">
            <a:extLst>
              <a:ext uri="{FF2B5EF4-FFF2-40B4-BE49-F238E27FC236}">
                <a16:creationId xmlns:a16="http://schemas.microsoft.com/office/drawing/2014/main" id="{C4380AE2-83F3-42A6-8C47-C1095F8E5CE2}"/>
              </a:ext>
            </a:extLst>
          </p:cNvPr>
          <p:cNvSpPr/>
          <p:nvPr/>
        </p:nvSpPr>
        <p:spPr>
          <a:xfrm>
            <a:off x="3726850" y="3098175"/>
            <a:ext cx="2973303" cy="243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990BDE9-9BB9-48B3-B0FF-967727ADB78E}"/>
                  </a:ext>
                </a:extLst>
              </p:cNvPr>
              <p:cNvSpPr/>
              <p:nvPr/>
            </p:nvSpPr>
            <p:spPr>
              <a:xfrm>
                <a:off x="3965828" y="2665694"/>
                <a:ext cx="2444323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5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5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5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990BDE9-9BB9-48B3-B0FF-967727ADB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828" y="2665694"/>
                <a:ext cx="2444323" cy="438582"/>
              </a:xfrm>
              <a:prstGeom prst="rect">
                <a:avLst/>
              </a:prstGeom>
              <a:blipFill>
                <a:blip r:embed="rId7"/>
                <a:stretch>
                  <a:fillRect l="-2993" t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row: Right 57">
            <a:extLst>
              <a:ext uri="{FF2B5EF4-FFF2-40B4-BE49-F238E27FC236}">
                <a16:creationId xmlns:a16="http://schemas.microsoft.com/office/drawing/2014/main" id="{5BC29E1F-3C83-4E67-9EFA-A84FE757FFC1}"/>
              </a:ext>
            </a:extLst>
          </p:cNvPr>
          <p:cNvSpPr/>
          <p:nvPr/>
        </p:nvSpPr>
        <p:spPr>
          <a:xfrm rot="16200000">
            <a:off x="2135402" y="2130042"/>
            <a:ext cx="289447" cy="242112"/>
          </a:xfrm>
          <a:prstGeom prst="rightArrow">
            <a:avLst>
              <a:gd name="adj1" fmla="val 213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BA42517-4E68-4155-80A7-199F4D3FC622}"/>
                  </a:ext>
                </a:extLst>
              </p:cNvPr>
              <p:cNvSpPr/>
              <p:nvPr/>
            </p:nvSpPr>
            <p:spPr>
              <a:xfrm>
                <a:off x="352763" y="1739876"/>
                <a:ext cx="3970085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Next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5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5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BA42517-4E68-4155-80A7-199F4D3FC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3" y="1739876"/>
                <a:ext cx="3970085" cy="438582"/>
              </a:xfrm>
              <a:prstGeom prst="rect">
                <a:avLst/>
              </a:prstGeom>
              <a:blipFill>
                <a:blip r:embed="rId8"/>
                <a:stretch>
                  <a:fillRect t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FB87BB87-F855-4931-A4C1-146D2B40F689}"/>
              </a:ext>
            </a:extLst>
          </p:cNvPr>
          <p:cNvSpPr/>
          <p:nvPr/>
        </p:nvSpPr>
        <p:spPr>
          <a:xfrm>
            <a:off x="6091385" y="3093679"/>
            <a:ext cx="184731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700"/>
              </a:lnSpc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00A83-D5B9-4C5F-A3A5-62D7C4BC0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59" y="8232854"/>
            <a:ext cx="4871664" cy="53231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46F71D0-FBBE-4883-B452-AD6BB4BADC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7111" y="1927586"/>
            <a:ext cx="546281" cy="5462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CC02AC8-D5F0-4C84-8237-1EC8BD9EEA0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9176" y="2599238"/>
            <a:ext cx="546281" cy="546281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F98E2E92-8207-4B64-8146-71B70C350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2130" y="1930451"/>
            <a:ext cx="546281" cy="546281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2A0BBCB6-2C41-4226-857E-1BF773F6B683}"/>
              </a:ext>
            </a:extLst>
          </p:cNvPr>
          <p:cNvSpPr/>
          <p:nvPr/>
        </p:nvSpPr>
        <p:spPr>
          <a:xfrm rot="8326604">
            <a:off x="2908494" y="6876110"/>
            <a:ext cx="1416842" cy="982773"/>
          </a:xfrm>
          <a:prstGeom prst="arc">
            <a:avLst>
              <a:gd name="adj1" fmla="val 11771209"/>
              <a:gd name="adj2" fmla="val 18706634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A2B87-2992-4FEE-82E9-3C364858E836}"/>
              </a:ext>
            </a:extLst>
          </p:cNvPr>
          <p:cNvSpPr txBox="1"/>
          <p:nvPr/>
        </p:nvSpPr>
        <p:spPr>
          <a:xfrm>
            <a:off x="994956" y="7894460"/>
            <a:ext cx="302787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500" dirty="0">
                <a:cs typeface="Times New Roman" panose="02020603050405020304" pitchFamily="18" charset="0"/>
              </a:rPr>
              <a:t>Partially generated ad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E0CDCEC-1EE0-46C2-BD11-ECD5A3BBB24D}"/>
              </a:ext>
            </a:extLst>
          </p:cNvPr>
          <p:cNvSpPr/>
          <p:nvPr/>
        </p:nvSpPr>
        <p:spPr>
          <a:xfrm rot="2407927" flipV="1">
            <a:off x="5511706" y="4706017"/>
            <a:ext cx="1306659" cy="1228403"/>
          </a:xfrm>
          <a:prstGeom prst="arc">
            <a:avLst>
              <a:gd name="adj1" fmla="val 11771209"/>
              <a:gd name="adj2" fmla="val 18542358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49AC4A7-1AB1-48A0-A09B-5C94A6556A7C}"/>
              </a:ext>
            </a:extLst>
          </p:cNvPr>
          <p:cNvSpPr/>
          <p:nvPr/>
        </p:nvSpPr>
        <p:spPr>
          <a:xfrm rot="16200000">
            <a:off x="2135402" y="5046363"/>
            <a:ext cx="289447" cy="242112"/>
          </a:xfrm>
          <a:prstGeom prst="rightArrow">
            <a:avLst>
              <a:gd name="adj1" fmla="val 213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126A05-A27A-41C6-9EC5-CB741F008697}"/>
                  </a:ext>
                </a:extLst>
              </p:cNvPr>
              <p:cNvSpPr txBox="1"/>
              <p:nvPr/>
            </p:nvSpPr>
            <p:spPr>
              <a:xfrm>
                <a:off x="627184" y="5254270"/>
                <a:ext cx="341126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Partial 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126A05-A27A-41C6-9EC5-CB741F00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84" y="5254270"/>
                <a:ext cx="3411268" cy="438582"/>
              </a:xfrm>
              <a:prstGeom prst="rect">
                <a:avLst/>
              </a:prstGeom>
              <a:blipFill>
                <a:blip r:embed="rId13"/>
                <a:stretch>
                  <a:fillRect t="-19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90510501-4D2D-43F1-A96E-58C310CD1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356" y="7239484"/>
            <a:ext cx="547862" cy="547862"/>
          </a:xfrm>
          <a:prstGeom prst="rect">
            <a:avLst/>
          </a:prstGeom>
          <a:noFill/>
        </p:spPr>
      </p:pic>
      <p:pic>
        <p:nvPicPr>
          <p:cNvPr id="17410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77F58DB8-F204-4241-9149-C79B9FF1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62" y="7203104"/>
            <a:ext cx="644512" cy="644512"/>
          </a:xfrm>
          <a:prstGeom prst="rect">
            <a:avLst/>
          </a:prstGeom>
          <a:noFill/>
        </p:spPr>
      </p:pic>
      <p:pic>
        <p:nvPicPr>
          <p:cNvPr id="5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FF66AD8-348D-4A3D-B979-9442AC85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52" y="7191159"/>
            <a:ext cx="644512" cy="644512"/>
          </a:xfrm>
          <a:prstGeom prst="rect">
            <a:avLst/>
          </a:prstGeom>
          <a:noFill/>
        </p:spPr>
      </p:pic>
      <p:pic>
        <p:nvPicPr>
          <p:cNvPr id="20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B51557B0-1659-4750-8099-04D3B75F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842" y="7218676"/>
            <a:ext cx="644512" cy="644512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28A1E71-CD3F-43AD-8B32-BEEE4A36323C}"/>
              </a:ext>
            </a:extLst>
          </p:cNvPr>
          <p:cNvGrpSpPr/>
          <p:nvPr/>
        </p:nvGrpSpPr>
        <p:grpSpPr>
          <a:xfrm>
            <a:off x="9566630" y="4035514"/>
            <a:ext cx="1983240" cy="1679394"/>
            <a:chOff x="9566630" y="4035514"/>
            <a:chExt cx="1983240" cy="1679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AACE7C-43D9-4415-88CD-71B577A4A8EC}"/>
                    </a:ext>
                  </a:extLst>
                </p:cNvPr>
                <p:cNvSpPr/>
                <p:nvPr/>
              </p:nvSpPr>
              <p:spPr>
                <a:xfrm>
                  <a:off x="9566630" y="4930078"/>
                  <a:ext cx="1983240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altLang="zh-CN" sz="2500" dirty="0">
                      <a:cs typeface="Times New Roman" panose="02020603050405020304" pitchFamily="18" charset="0"/>
                    </a:rPr>
                    <a:t>Faithfulness constraints </a:t>
                  </a:r>
                  <a14:m>
                    <m:oMath xmlns:m="http://schemas.openxmlformats.org/officeDocument/2006/math">
                      <m:r>
                        <a:rPr lang="en-US" altLang="zh-CN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AACE7C-43D9-4415-88CD-71B577A4A8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630" y="4930078"/>
                  <a:ext cx="1983240" cy="784830"/>
                </a:xfrm>
                <a:prstGeom prst="rect">
                  <a:avLst/>
                </a:prstGeom>
                <a:blipFill>
                  <a:blip r:embed="rId16"/>
                  <a:stretch>
                    <a:fillRect l="-2147" t="-10938" r="-2147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434" name="Picture 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4155284-1674-4D90-8434-168805B03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5012" y="4035514"/>
              <a:ext cx="859767" cy="859767"/>
            </a:xfrm>
            <a:prstGeom prst="rect">
              <a:avLst/>
            </a:prstGeom>
            <a:noFill/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4471A62-BE79-4C02-9553-68BB3E21171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35" b="7160"/>
          <a:stretch/>
        </p:blipFill>
        <p:spPr>
          <a:xfrm>
            <a:off x="6714068" y="6265448"/>
            <a:ext cx="5289150" cy="5501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C4AAD2-B4EB-46F7-82AD-25DA5B0228D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9" t="11372" r="58625" b="20063"/>
          <a:stretch/>
        </p:blipFill>
        <p:spPr>
          <a:xfrm>
            <a:off x="6048973" y="5932492"/>
            <a:ext cx="3587756" cy="4062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695EFE-550F-4421-9272-F00C950B14CF}"/>
              </a:ext>
            </a:extLst>
          </p:cNvPr>
          <p:cNvSpPr txBox="1"/>
          <p:nvPr/>
        </p:nvSpPr>
        <p:spPr>
          <a:xfrm>
            <a:off x="10207021" y="8211260"/>
            <a:ext cx="14207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click rate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2B7823-745C-4AD0-A6E5-BDA48FDC43CC}"/>
              </a:ext>
            </a:extLst>
          </p:cNvPr>
          <p:cNvSpPr txBox="1"/>
          <p:nvPr/>
        </p:nvSpPr>
        <p:spPr>
          <a:xfrm>
            <a:off x="10223581" y="7932002"/>
            <a:ext cx="14207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predicted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DDBA1C-967E-4EA9-ADDE-CB44E77AAD8F}"/>
              </a:ext>
            </a:extLst>
          </p:cNvPr>
          <p:cNvGrpSpPr/>
          <p:nvPr/>
        </p:nvGrpSpPr>
        <p:grpSpPr>
          <a:xfrm>
            <a:off x="6950435" y="3896595"/>
            <a:ext cx="2365913" cy="1802741"/>
            <a:chOff x="6950435" y="3896595"/>
            <a:chExt cx="2365913" cy="18027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FCAA06-1129-48DA-9ACF-F55F9060D6E0}"/>
                    </a:ext>
                  </a:extLst>
                </p:cNvPr>
                <p:cNvSpPr txBox="1"/>
                <p:nvPr/>
              </p:nvSpPr>
              <p:spPr>
                <a:xfrm>
                  <a:off x="6950435" y="4914506"/>
                  <a:ext cx="2365913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altLang="zh-CN" sz="2500" dirty="0">
                      <a:cs typeface="Times New Roman" panose="02020603050405020304" pitchFamily="18" charset="0"/>
                    </a:rPr>
                    <a:t>Click prediction model </a:t>
                  </a:r>
                  <a14:m>
                    <m:oMath xmlns:m="http://schemas.openxmlformats.org/officeDocument/2006/math">
                      <m:r>
                        <a:rPr lang="en-US" altLang="zh-CN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FCAA06-1129-48DA-9ACF-F55F9060D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435" y="4914506"/>
                  <a:ext cx="2365913" cy="784830"/>
                </a:xfrm>
                <a:prstGeom prst="rect">
                  <a:avLst/>
                </a:prstGeom>
                <a:blipFill>
                  <a:blip r:embed="rId19"/>
                  <a:stretch>
                    <a:fillRect t="-10078" r="-3608" b="-17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D3AE0D8-FD9E-42A3-8906-E53D5FFBB50D}"/>
                </a:ext>
              </a:extLst>
            </p:cNvPr>
            <p:cNvGrpSpPr/>
            <p:nvPr/>
          </p:nvGrpSpPr>
          <p:grpSpPr>
            <a:xfrm>
              <a:off x="7406425" y="3896595"/>
              <a:ext cx="1418005" cy="1141134"/>
              <a:chOff x="7406425" y="3896595"/>
              <a:chExt cx="1418005" cy="1141134"/>
            </a:xfrm>
          </p:grpSpPr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0E4C94FF-6CD5-4B95-8EB5-F6C532A23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406425" y="3896595"/>
                <a:ext cx="1193886" cy="1141134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9251E76-ABC8-4F35-8FC0-E28707306370}"/>
                  </a:ext>
                </a:extLst>
              </p:cNvPr>
              <p:cNvSpPr/>
              <p:nvPr/>
            </p:nvSpPr>
            <p:spPr>
              <a:xfrm>
                <a:off x="8369619" y="4240551"/>
                <a:ext cx="398462" cy="4031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023061AC-05C1-489F-8688-213A3D3EC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2657" t="2948" r="3407" b="11024"/>
              <a:stretch/>
            </p:blipFill>
            <p:spPr>
              <a:xfrm>
                <a:off x="8336319" y="4196163"/>
                <a:ext cx="488111" cy="482783"/>
              </a:xfrm>
              <a:prstGeom prst="rect">
                <a:avLst/>
              </a:prstGeom>
            </p:spPr>
          </p:pic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621231C-8194-4725-BE19-0D4AC1BFCC87}"/>
              </a:ext>
            </a:extLst>
          </p:cNvPr>
          <p:cNvSpPr txBox="1"/>
          <p:nvPr/>
        </p:nvSpPr>
        <p:spPr>
          <a:xfrm>
            <a:off x="836737" y="519504"/>
            <a:ext cx="77470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M</a:t>
            </a:r>
            <a: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odel-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Based</a:t>
            </a:r>
            <a: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 RL Framework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577A4A-DAB0-4D0E-A92F-1DFE55C51D9A}"/>
              </a:ext>
            </a:extLst>
          </p:cNvPr>
          <p:cNvGrpSpPr/>
          <p:nvPr/>
        </p:nvGrpSpPr>
        <p:grpSpPr>
          <a:xfrm>
            <a:off x="9399340" y="1837752"/>
            <a:ext cx="2334286" cy="2079097"/>
            <a:chOff x="9399340" y="1837752"/>
            <a:chExt cx="2334286" cy="2079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8A96FF7-2FC5-4B62-8ABA-939DC8C0B2FB}"/>
                    </a:ext>
                  </a:extLst>
                </p:cNvPr>
                <p:cNvSpPr txBox="1"/>
                <p:nvPr/>
              </p:nvSpPr>
              <p:spPr>
                <a:xfrm>
                  <a:off x="9399340" y="3132019"/>
                  <a:ext cx="2334286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sz="2500" dirty="0">
                      <a:cs typeface="Times New Roman" panose="02020603050405020304" pitchFamily="18" charset="0"/>
                    </a:rPr>
                    <a:t>Human-written ads </a:t>
                  </a:r>
                  <a14:m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C0498CA-036F-49AA-BC68-7E849E121A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340" y="3132019"/>
                  <a:ext cx="2334286" cy="784830"/>
                </a:xfrm>
                <a:prstGeom prst="rect">
                  <a:avLst/>
                </a:prstGeom>
                <a:blipFill>
                  <a:blip r:embed="rId22"/>
                  <a:stretch>
                    <a:fillRect l="-261" t="-10853" r="-3916" b="-17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3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426EDA04-B4D0-4BAD-81B4-58B40E098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980" y="2504255"/>
              <a:ext cx="618510" cy="618510"/>
            </a:xfrm>
            <a:prstGeom prst="rect">
              <a:avLst/>
            </a:prstGeom>
            <a:noFill/>
          </p:spPr>
        </p:pic>
        <p:pic>
          <p:nvPicPr>
            <p:cNvPr id="64" name="Picture 63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95F61710-E1B6-41A8-A00B-14C58F73E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3021" y="2524395"/>
              <a:ext cx="618510" cy="618510"/>
            </a:xfrm>
            <a:prstGeom prst="rect">
              <a:avLst/>
            </a:prstGeom>
            <a:noFill/>
          </p:spPr>
        </p:pic>
        <p:pic>
          <p:nvPicPr>
            <p:cNvPr id="65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1AFFD5EF-B022-4BD5-A317-10E250D50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5333" y="1837752"/>
              <a:ext cx="618510" cy="618510"/>
            </a:xfrm>
            <a:prstGeom prst="rect">
              <a:avLst/>
            </a:prstGeom>
            <a:noFill/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93403C1-4844-4108-B24D-A6053E45AA3B}"/>
              </a:ext>
            </a:extLst>
          </p:cNvPr>
          <p:cNvSpPr txBox="1"/>
          <p:nvPr/>
        </p:nvSpPr>
        <p:spPr>
          <a:xfrm>
            <a:off x="1862759" y="5972169"/>
            <a:ext cx="6121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hinder user experience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6483BD7-0152-49FE-9133-2F83934EBD9C}"/>
              </a:ext>
            </a:extLst>
          </p:cNvPr>
          <p:cNvSpPr txBox="1"/>
          <p:nvPr/>
        </p:nvSpPr>
        <p:spPr>
          <a:xfrm>
            <a:off x="277119" y="5972169"/>
            <a:ext cx="6843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Does not 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7EF09-7307-4CA5-A242-3D4F1277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0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A3C414A3-CA34-4009-B0D0-A1390500DA20}"/>
              </a:ext>
            </a:extLst>
          </p:cNvPr>
          <p:cNvSpPr txBox="1"/>
          <p:nvPr/>
        </p:nvSpPr>
        <p:spPr>
          <a:xfrm>
            <a:off x="8645853" y="3739186"/>
            <a:ext cx="30910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u="none" strike="noStrike" baseline="0" dirty="0">
                <a:latin typeface="LinLibertineT"/>
              </a:rPr>
              <a:t>the number of violated constraints</a:t>
            </a:r>
            <a:endParaRPr lang="en-US" sz="2800" i="0" u="none" strike="noStrike" baseline="0" dirty="0">
              <a:latin typeface="LinLibertine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BD387-4392-47C0-B3B7-B13612328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35" b="7160"/>
          <a:stretch/>
        </p:blipFill>
        <p:spPr>
          <a:xfrm>
            <a:off x="5025676" y="1380328"/>
            <a:ext cx="5289150" cy="550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5E5CD-9BA4-4961-ADCE-9E84EFFDB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9" t="11372" r="58625" b="20063"/>
          <a:stretch/>
        </p:blipFill>
        <p:spPr>
          <a:xfrm>
            <a:off x="1371095" y="1442624"/>
            <a:ext cx="3587756" cy="4062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2A7B27B-F131-4FCE-9CB3-1FDD02A04FA5}"/>
              </a:ext>
            </a:extLst>
          </p:cNvPr>
          <p:cNvSpPr/>
          <p:nvPr/>
        </p:nvSpPr>
        <p:spPr>
          <a:xfrm>
            <a:off x="6428817" y="4212917"/>
            <a:ext cx="538891" cy="5582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04E89FE-DFC6-4936-8F68-E3A60E5511DC}"/>
              </a:ext>
            </a:extLst>
          </p:cNvPr>
          <p:cNvSpPr/>
          <p:nvPr/>
        </p:nvSpPr>
        <p:spPr>
          <a:xfrm>
            <a:off x="217775" y="2286853"/>
            <a:ext cx="4695559" cy="4387229"/>
          </a:xfrm>
          <a:prstGeom prst="wedgeRoundRectCallout">
            <a:avLst>
              <a:gd name="adj1" fmla="val 23880"/>
              <a:gd name="adj2" fmla="val -58170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74A529-0F51-40EB-AEE6-B3D4D519C95B}"/>
              </a:ext>
            </a:extLst>
          </p:cNvPr>
          <p:cNvGrpSpPr/>
          <p:nvPr/>
        </p:nvGrpSpPr>
        <p:grpSpPr>
          <a:xfrm>
            <a:off x="160025" y="4771183"/>
            <a:ext cx="2365913" cy="1802741"/>
            <a:chOff x="6950435" y="3896595"/>
            <a:chExt cx="2365913" cy="18027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AA714E4-72EC-407A-ABBE-0BAF0A167617}"/>
                    </a:ext>
                  </a:extLst>
                </p:cNvPr>
                <p:cNvSpPr txBox="1"/>
                <p:nvPr/>
              </p:nvSpPr>
              <p:spPr>
                <a:xfrm>
                  <a:off x="6950435" y="4914506"/>
                  <a:ext cx="2365913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altLang="zh-CN" sz="2500" dirty="0">
                      <a:cs typeface="Times New Roman" panose="02020603050405020304" pitchFamily="18" charset="0"/>
                    </a:rPr>
                    <a:t>Click prediction model </a:t>
                  </a:r>
                  <a14:m>
                    <m:oMath xmlns:m="http://schemas.openxmlformats.org/officeDocument/2006/math">
                      <m:r>
                        <a:rPr lang="en-US" altLang="zh-CN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AA714E4-72EC-407A-ABBE-0BAF0A1676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435" y="4914506"/>
                  <a:ext cx="2365913" cy="784830"/>
                </a:xfrm>
                <a:prstGeom prst="rect">
                  <a:avLst/>
                </a:prstGeom>
                <a:blipFill>
                  <a:blip r:embed="rId6"/>
                  <a:stretch>
                    <a:fillRect t="-10938" r="-3351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D0F37F-3876-4049-9B18-A0110A6D3F1B}"/>
                </a:ext>
              </a:extLst>
            </p:cNvPr>
            <p:cNvGrpSpPr/>
            <p:nvPr/>
          </p:nvGrpSpPr>
          <p:grpSpPr>
            <a:xfrm>
              <a:off x="7406425" y="3896595"/>
              <a:ext cx="1502084" cy="1141134"/>
              <a:chOff x="7406425" y="3896595"/>
              <a:chExt cx="1502084" cy="1141134"/>
            </a:xfrm>
          </p:grpSpPr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87FDFC0F-C827-4D71-ADE1-62A1055D7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406425" y="3896595"/>
                <a:ext cx="1193886" cy="1141134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5BDA0AC-6F2D-425E-8B67-D2C56E36BDB0}"/>
                  </a:ext>
                </a:extLst>
              </p:cNvPr>
              <p:cNvSpPr/>
              <p:nvPr/>
            </p:nvSpPr>
            <p:spPr>
              <a:xfrm>
                <a:off x="8369618" y="4177100"/>
                <a:ext cx="538891" cy="5048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6CEC5B6B-6111-4DEB-B4EE-D58D38A274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2657" t="2948" r="3407" b="11024"/>
              <a:stretch/>
            </p:blipFill>
            <p:spPr>
              <a:xfrm>
                <a:off x="8336319" y="4196163"/>
                <a:ext cx="488111" cy="482783"/>
              </a:xfrm>
              <a:prstGeom prst="rect">
                <a:avLst/>
              </a:prstGeom>
            </p:spPr>
          </p:pic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C9D1040-01AE-4FBD-97A6-52A5CFB4A5A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7415" r="63373" b="28941"/>
          <a:stretch/>
        </p:blipFill>
        <p:spPr>
          <a:xfrm>
            <a:off x="311231" y="2852138"/>
            <a:ext cx="2150041" cy="5581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B64F5-3726-4EEB-B76B-D499F826BF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977" b="-675"/>
          <a:stretch/>
        </p:blipFill>
        <p:spPr>
          <a:xfrm>
            <a:off x="959505" y="3327285"/>
            <a:ext cx="3699546" cy="128737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F345708-A14E-4A5A-810F-5CE04BBECA8F}"/>
              </a:ext>
            </a:extLst>
          </p:cNvPr>
          <p:cNvSpPr txBox="1"/>
          <p:nvPr/>
        </p:nvSpPr>
        <p:spPr>
          <a:xfrm>
            <a:off x="566662" y="2353816"/>
            <a:ext cx="3999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u="none" strike="noStrike" baseline="0" dirty="0">
                <a:latin typeface="LinLibertineT"/>
              </a:rPr>
              <a:t>Predicted click rate</a:t>
            </a:r>
            <a:endParaRPr lang="en-US" sz="2800" b="1" i="0" u="none" strike="noStrike" baseline="0" dirty="0">
              <a:latin typeface="LinLibertineT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F324A81-E360-4373-9B92-7560B603E412}"/>
              </a:ext>
            </a:extLst>
          </p:cNvPr>
          <p:cNvSpPr/>
          <p:nvPr/>
        </p:nvSpPr>
        <p:spPr>
          <a:xfrm>
            <a:off x="2532854" y="4823993"/>
            <a:ext cx="2199532" cy="1668881"/>
          </a:xfrm>
          <a:prstGeom prst="wedgeRoundRectCallout">
            <a:avLst>
              <a:gd name="adj1" fmla="val -56941"/>
              <a:gd name="adj2" fmla="val 190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8B90A463-AD9A-4B14-8DA3-156E3FC2BB6D}"/>
              </a:ext>
            </a:extLst>
          </p:cNvPr>
          <p:cNvSpPr/>
          <p:nvPr/>
        </p:nvSpPr>
        <p:spPr>
          <a:xfrm>
            <a:off x="5204891" y="2284472"/>
            <a:ext cx="2959635" cy="4387229"/>
          </a:xfrm>
          <a:prstGeom prst="wedgeRoundRectCallout">
            <a:avLst>
              <a:gd name="adj1" fmla="val -27370"/>
              <a:gd name="adj2" fmla="val -58389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673399E-04B3-4E5E-A256-EADC9EAAB7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1304" b="2511"/>
          <a:stretch/>
        </p:blipFill>
        <p:spPr>
          <a:xfrm>
            <a:off x="5405366" y="3339102"/>
            <a:ext cx="2254222" cy="5259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B37A022-0995-4170-BA69-4D0814D471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8697" b="2511"/>
          <a:stretch/>
        </p:blipFill>
        <p:spPr>
          <a:xfrm>
            <a:off x="6297588" y="3865757"/>
            <a:ext cx="1586258" cy="5259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3999B0C-D1F0-463F-803C-C9370A536615}"/>
              </a:ext>
            </a:extLst>
          </p:cNvPr>
          <p:cNvSpPr txBox="1"/>
          <p:nvPr/>
        </p:nvSpPr>
        <p:spPr>
          <a:xfrm>
            <a:off x="4930268" y="2307804"/>
            <a:ext cx="3518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u="none" strike="noStrike" baseline="0" dirty="0">
                <a:latin typeface="LinLibertineT"/>
              </a:rPr>
              <a:t>Similarity with human-written ads</a:t>
            </a:r>
            <a:endParaRPr lang="en-US" sz="2800" b="1" i="0" u="none" strike="noStrike" baseline="0" dirty="0">
              <a:latin typeface="LinLibertineT"/>
            </a:endParaRP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1BA7AC95-0E84-4ADD-A37C-0C149366ED62}"/>
              </a:ext>
            </a:extLst>
          </p:cNvPr>
          <p:cNvSpPr/>
          <p:nvPr/>
        </p:nvSpPr>
        <p:spPr>
          <a:xfrm>
            <a:off x="8455513" y="2284472"/>
            <a:ext cx="3518712" cy="4387229"/>
          </a:xfrm>
          <a:prstGeom prst="wedgeRoundRectCallout">
            <a:avLst>
              <a:gd name="adj1" fmla="val -27370"/>
              <a:gd name="adj2" fmla="val -58389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211EE0-6EE8-4257-AA41-2930D11B691D}"/>
              </a:ext>
            </a:extLst>
          </p:cNvPr>
          <p:cNvSpPr txBox="1"/>
          <p:nvPr/>
        </p:nvSpPr>
        <p:spPr>
          <a:xfrm>
            <a:off x="8432046" y="2342601"/>
            <a:ext cx="3518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u="none" strike="noStrike" baseline="0" dirty="0">
                <a:latin typeface="LinLibertineT"/>
              </a:rPr>
              <a:t>Faithfulness constraint reward</a:t>
            </a:r>
            <a:endParaRPr lang="en-US" sz="2800" b="1" i="0" u="none" strike="noStrike" baseline="0" dirty="0">
              <a:latin typeface="LinLibertineT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566FAFE-604E-48F9-8763-1590E1AE3E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505" y="7043985"/>
            <a:ext cx="12192000" cy="138959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7CB38F4-5940-4EE4-BFD8-8677575A17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2" t="5532" r="76673" b="27723"/>
          <a:stretch/>
        </p:blipFill>
        <p:spPr>
          <a:xfrm>
            <a:off x="8610990" y="3259080"/>
            <a:ext cx="1787938" cy="59612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C877FE9-05CC-43AA-8B0E-2E94C13C8379}"/>
              </a:ext>
            </a:extLst>
          </p:cNvPr>
          <p:cNvSpPr txBox="1"/>
          <p:nvPr/>
        </p:nvSpPr>
        <p:spPr>
          <a:xfrm>
            <a:off x="10398928" y="3293530"/>
            <a:ext cx="3518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u="none" strike="noStrike" baseline="0" dirty="0">
                <a:latin typeface="LinLibertineT"/>
              </a:rPr>
              <a:t>relates to</a:t>
            </a:r>
            <a:endParaRPr lang="en-US" sz="2800" i="0" u="none" strike="noStrike" baseline="0" dirty="0">
              <a:latin typeface="LinLibertineT"/>
            </a:endParaRP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575D2F5D-F02C-4847-AE93-E35037323D71}"/>
              </a:ext>
            </a:extLst>
          </p:cNvPr>
          <p:cNvSpPr/>
          <p:nvPr/>
        </p:nvSpPr>
        <p:spPr>
          <a:xfrm>
            <a:off x="2291880" y="4787341"/>
            <a:ext cx="2697464" cy="1668881"/>
          </a:xfrm>
          <a:prstGeom prst="wedgeRoundRectCallout">
            <a:avLst>
              <a:gd name="adj1" fmla="val -56941"/>
              <a:gd name="adj2" fmla="val 19018"/>
              <a:gd name="adj3" fmla="val 16667"/>
            </a:avLst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A BERT model that removes the position bias,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test AUC = 0.832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6A74B-88FD-44E6-B98B-840C845EEAE1}"/>
              </a:ext>
            </a:extLst>
          </p:cNvPr>
          <p:cNvSpPr txBox="1"/>
          <p:nvPr/>
        </p:nvSpPr>
        <p:spPr>
          <a:xfrm>
            <a:off x="836737" y="519504"/>
            <a:ext cx="77470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M</a:t>
            </a:r>
            <a: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odel-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Based</a:t>
            </a:r>
            <a: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 RL Framework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1E7D3E-7FD1-4F18-BDC1-19C1DC3F47AA}"/>
              </a:ext>
            </a:extLst>
          </p:cNvPr>
          <p:cNvGrpSpPr/>
          <p:nvPr/>
        </p:nvGrpSpPr>
        <p:grpSpPr>
          <a:xfrm>
            <a:off x="5517280" y="4523699"/>
            <a:ext cx="2334286" cy="2079097"/>
            <a:chOff x="9399340" y="1837752"/>
            <a:chExt cx="2334286" cy="2079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585A56E-FEF1-437D-90DE-179B296F64C1}"/>
                    </a:ext>
                  </a:extLst>
                </p:cNvPr>
                <p:cNvSpPr txBox="1"/>
                <p:nvPr/>
              </p:nvSpPr>
              <p:spPr>
                <a:xfrm>
                  <a:off x="9399340" y="3132019"/>
                  <a:ext cx="2334286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sz="2500" dirty="0">
                      <a:cs typeface="Times New Roman" panose="02020603050405020304" pitchFamily="18" charset="0"/>
                    </a:rPr>
                    <a:t>Human-written ads </a:t>
                  </a:r>
                  <a14:m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C0498CA-036F-49AA-BC68-7E849E121A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340" y="3132019"/>
                  <a:ext cx="2334286" cy="784830"/>
                </a:xfrm>
                <a:prstGeom prst="rect">
                  <a:avLst/>
                </a:prstGeom>
                <a:blipFill>
                  <a:blip r:embed="rId12"/>
                  <a:stretch>
                    <a:fillRect l="-261" t="-10853" r="-3916" b="-17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4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13728D90-AEC4-4ABA-BDE5-AC6C5FF1A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980" y="2504255"/>
              <a:ext cx="618510" cy="618510"/>
            </a:xfrm>
            <a:prstGeom prst="rect">
              <a:avLst/>
            </a:prstGeom>
            <a:noFill/>
          </p:spPr>
        </p:pic>
        <p:pic>
          <p:nvPicPr>
            <p:cNvPr id="45" name="Picture 44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806A8009-2B54-4977-BB7A-6DA4496DF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3021" y="2524395"/>
              <a:ext cx="618510" cy="618510"/>
            </a:xfrm>
            <a:prstGeom prst="rect">
              <a:avLst/>
            </a:prstGeom>
            <a:noFill/>
          </p:spPr>
        </p:pic>
        <p:pic>
          <p:nvPicPr>
            <p:cNvPr id="52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CE1C724B-199C-4D42-B2C0-4A6E675E1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5333" y="1837752"/>
              <a:ext cx="618510" cy="618510"/>
            </a:xfrm>
            <a:prstGeom prst="rect">
              <a:avLst/>
            </a:prstGeom>
            <a:noFill/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0FA978-C48A-4BCE-B00E-CF29365DF56F}"/>
              </a:ext>
            </a:extLst>
          </p:cNvPr>
          <p:cNvGrpSpPr/>
          <p:nvPr/>
        </p:nvGrpSpPr>
        <p:grpSpPr>
          <a:xfrm>
            <a:off x="9228657" y="4803233"/>
            <a:ext cx="1983240" cy="1679394"/>
            <a:chOff x="9566630" y="4035514"/>
            <a:chExt cx="1983240" cy="1679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A5AC231-107E-4613-8968-3479849E74F6}"/>
                    </a:ext>
                  </a:extLst>
                </p:cNvPr>
                <p:cNvSpPr/>
                <p:nvPr/>
              </p:nvSpPr>
              <p:spPr>
                <a:xfrm>
                  <a:off x="9566630" y="4930078"/>
                  <a:ext cx="1983240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altLang="zh-CN" sz="2500" dirty="0">
                      <a:cs typeface="Times New Roman" panose="02020603050405020304" pitchFamily="18" charset="0"/>
                    </a:rPr>
                    <a:t>Faithfulness constraints </a:t>
                  </a:r>
                  <a14:m>
                    <m:oMath xmlns:m="http://schemas.openxmlformats.org/officeDocument/2006/math">
                      <m:r>
                        <a:rPr lang="en-US" altLang="zh-CN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AACE7C-43D9-4415-88CD-71B577A4A8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630" y="4930078"/>
                  <a:ext cx="1983240" cy="784830"/>
                </a:xfrm>
                <a:prstGeom prst="rect">
                  <a:avLst/>
                </a:prstGeom>
                <a:blipFill>
                  <a:blip r:embed="rId16"/>
                  <a:stretch>
                    <a:fillRect l="-2147" t="-10938" r="-2147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8" name="Picture 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0500400-3187-48FB-A59D-5BD8A8416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5012" y="4035514"/>
              <a:ext cx="859767" cy="859767"/>
            </a:xfrm>
            <a:prstGeom prst="rect">
              <a:avLst/>
            </a:prstGeom>
            <a:noFill/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46CA57-4F94-4943-B686-A2920C8E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A3C414A3-CA34-4009-B0D0-A1390500DA20}"/>
              </a:ext>
            </a:extLst>
          </p:cNvPr>
          <p:cNvSpPr txBox="1"/>
          <p:nvPr/>
        </p:nvSpPr>
        <p:spPr>
          <a:xfrm>
            <a:off x="8645853" y="3739186"/>
            <a:ext cx="30910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u="none" strike="noStrike" baseline="0" dirty="0">
                <a:latin typeface="LinLibertineT"/>
              </a:rPr>
              <a:t>the number of violated constraints</a:t>
            </a:r>
            <a:endParaRPr lang="en-US" sz="2800" i="0" u="none" strike="noStrike" baseline="0" dirty="0">
              <a:latin typeface="LinLibertine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BD387-4392-47C0-B3B7-B13612328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35" b="7160"/>
          <a:stretch/>
        </p:blipFill>
        <p:spPr>
          <a:xfrm>
            <a:off x="5025676" y="1380328"/>
            <a:ext cx="5289150" cy="550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5E5CD-9BA4-4961-ADCE-9E84EFFDB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9" t="11372" r="58625" b="20063"/>
          <a:stretch/>
        </p:blipFill>
        <p:spPr>
          <a:xfrm>
            <a:off x="1371095" y="1442624"/>
            <a:ext cx="3587756" cy="40628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B211EE0-6EE8-4257-AA41-2930D11B691D}"/>
              </a:ext>
            </a:extLst>
          </p:cNvPr>
          <p:cNvSpPr txBox="1"/>
          <p:nvPr/>
        </p:nvSpPr>
        <p:spPr>
          <a:xfrm>
            <a:off x="8432046" y="2342601"/>
            <a:ext cx="3518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u="none" strike="noStrike" baseline="0" dirty="0">
                <a:latin typeface="LinLibertineT"/>
              </a:rPr>
              <a:t>Faithfulness constraint reward</a:t>
            </a:r>
            <a:endParaRPr lang="en-US" sz="2800" b="1" i="0" u="none" strike="noStrike" baseline="0" dirty="0">
              <a:latin typeface="LinLibertineT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566FAFE-604E-48F9-8763-1590E1AE3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05" y="7043985"/>
            <a:ext cx="12192000" cy="138959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7CB38F4-5940-4EE4-BFD8-8677575A1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" t="5532" r="76673" b="27723"/>
          <a:stretch/>
        </p:blipFill>
        <p:spPr>
          <a:xfrm>
            <a:off x="8610990" y="3259080"/>
            <a:ext cx="1787938" cy="59612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C877FE9-05CC-43AA-8B0E-2E94C13C8379}"/>
              </a:ext>
            </a:extLst>
          </p:cNvPr>
          <p:cNvSpPr txBox="1"/>
          <p:nvPr/>
        </p:nvSpPr>
        <p:spPr>
          <a:xfrm>
            <a:off x="10398928" y="3293530"/>
            <a:ext cx="3518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u="none" strike="noStrike" baseline="0" dirty="0">
                <a:latin typeface="LinLibertineT"/>
              </a:rPr>
              <a:t>relates to</a:t>
            </a:r>
            <a:endParaRPr lang="en-US" sz="2800" i="0" u="none" strike="noStrike" baseline="0" dirty="0">
              <a:latin typeface="LinLibertineT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5BEFEF8-F5E1-43ED-AF08-3ACCB8E14C2C}"/>
              </a:ext>
            </a:extLst>
          </p:cNvPr>
          <p:cNvSpPr/>
          <p:nvPr/>
        </p:nvSpPr>
        <p:spPr>
          <a:xfrm>
            <a:off x="241242" y="2221188"/>
            <a:ext cx="7953529" cy="4450513"/>
          </a:xfrm>
          <a:prstGeom prst="wedgeRoundRectCallout">
            <a:avLst>
              <a:gd name="adj1" fmla="val 65726"/>
              <a:gd name="adj2" fmla="val 264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10F0E88E-6FC8-4F76-9F34-BD779282D6A1}"/>
              </a:ext>
            </a:extLst>
          </p:cNvPr>
          <p:cNvSpPr/>
          <p:nvPr/>
        </p:nvSpPr>
        <p:spPr>
          <a:xfrm>
            <a:off x="8455513" y="2284472"/>
            <a:ext cx="3518712" cy="4387229"/>
          </a:xfrm>
          <a:prstGeom prst="wedgeRoundRectCallout">
            <a:avLst>
              <a:gd name="adj1" fmla="val -27370"/>
              <a:gd name="adj2" fmla="val -58389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7D4FBDA1-7DE3-481C-8714-F787574E9998}"/>
                  </a:ext>
                </a:extLst>
              </p:cNvPr>
              <p:cNvSpPr/>
              <p:nvPr/>
            </p:nvSpPr>
            <p:spPr>
              <a:xfrm>
                <a:off x="482677" y="1953093"/>
                <a:ext cx="7746957" cy="3804227"/>
              </a:xfrm>
              <a:prstGeom prst="wedgeRoundRectCallout">
                <a:avLst>
                  <a:gd name="adj1" fmla="val 63089"/>
                  <a:gd name="adj2" fmla="val 38160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Constructed in a semi-automatic way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Find the most frequent words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Compute their impact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𝑐𝑙𝑖𝑐𝑘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by using LIME, a model interpretation method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The most impactful words are manually checked to construct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7D4FBDA1-7DE3-481C-8714-F787574E9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7" y="1953093"/>
                <a:ext cx="7746957" cy="3804227"/>
              </a:xfrm>
              <a:prstGeom prst="wedgeRoundRectCallout">
                <a:avLst>
                  <a:gd name="adj1" fmla="val 63089"/>
                  <a:gd name="adj2" fmla="val 3816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A54B137-0E15-4D16-96A1-649C45000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09" y="5400297"/>
            <a:ext cx="7706321" cy="810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6F23BFB-CA30-4847-91F4-7DD6C6427797}"/>
              </a:ext>
            </a:extLst>
          </p:cNvPr>
          <p:cNvGrpSpPr/>
          <p:nvPr/>
        </p:nvGrpSpPr>
        <p:grpSpPr>
          <a:xfrm>
            <a:off x="9228657" y="4803233"/>
            <a:ext cx="1983240" cy="1679394"/>
            <a:chOff x="9566630" y="4035514"/>
            <a:chExt cx="1983240" cy="1679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C96AE3D-7C73-4F4C-BDF4-36A3F12253B7}"/>
                    </a:ext>
                  </a:extLst>
                </p:cNvPr>
                <p:cNvSpPr/>
                <p:nvPr/>
              </p:nvSpPr>
              <p:spPr>
                <a:xfrm>
                  <a:off x="9566630" y="4930078"/>
                  <a:ext cx="1983240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altLang="zh-CN" sz="2500" dirty="0">
                      <a:cs typeface="Times New Roman" panose="02020603050405020304" pitchFamily="18" charset="0"/>
                    </a:rPr>
                    <a:t>Faithfulness constraints </a:t>
                  </a:r>
                  <a14:m>
                    <m:oMath xmlns:m="http://schemas.openxmlformats.org/officeDocument/2006/math">
                      <m:r>
                        <a:rPr lang="en-US" altLang="zh-CN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AACE7C-43D9-4415-88CD-71B577A4A8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630" y="4930078"/>
                  <a:ext cx="1983240" cy="784830"/>
                </a:xfrm>
                <a:prstGeom prst="rect">
                  <a:avLst/>
                </a:prstGeom>
                <a:blipFill>
                  <a:blip r:embed="rId16"/>
                  <a:stretch>
                    <a:fillRect l="-2147" t="-10938" r="-2147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FE4C1EC-8825-4041-BCD4-1ECDDF49A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5012" y="4035514"/>
              <a:ext cx="859767" cy="859767"/>
            </a:xfrm>
            <a:prstGeom prst="rect">
              <a:avLst/>
            </a:prstGeom>
            <a:noFill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6F97B8-A260-4E21-9F86-8DD6E848F714}"/>
              </a:ext>
            </a:extLst>
          </p:cNvPr>
          <p:cNvSpPr txBox="1"/>
          <p:nvPr/>
        </p:nvSpPr>
        <p:spPr>
          <a:xfrm>
            <a:off x="836737" y="519504"/>
            <a:ext cx="77470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M</a:t>
            </a:r>
            <a: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odel-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Based</a:t>
            </a:r>
            <a: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 RL Framework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D84C7-AC70-4B72-870A-43233B51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F9D43F6-D4B7-4179-9EED-93BE1BD5C5F5}"/>
              </a:ext>
            </a:extLst>
          </p:cNvPr>
          <p:cNvSpPr/>
          <p:nvPr/>
        </p:nvSpPr>
        <p:spPr>
          <a:xfrm>
            <a:off x="4323248" y="2293054"/>
            <a:ext cx="2582499" cy="9993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764C488-CCAA-41F8-851B-003DC9F30407}"/>
              </a:ext>
            </a:extLst>
          </p:cNvPr>
          <p:cNvSpPr txBox="1"/>
          <p:nvPr/>
        </p:nvSpPr>
        <p:spPr>
          <a:xfrm>
            <a:off x="4323248" y="2293056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Fine-tuning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A63FC-48FD-498E-A511-8DCD3C36E98E}"/>
              </a:ext>
            </a:extLst>
          </p:cNvPr>
          <p:cNvSpPr txBox="1"/>
          <p:nvPr/>
        </p:nvSpPr>
        <p:spPr>
          <a:xfrm>
            <a:off x="4333964" y="2766412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Supervised data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FEC39DA-2235-487E-92E5-97849163A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59494"/>
            <a:ext cx="5757333" cy="618496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❶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Three-Phase Training Schema</a:t>
            </a:r>
          </a:p>
          <a:p>
            <a:pPr>
              <a:buFont typeface="Calibri" panose="020F0502020204030204" pitchFamily="34" charset="0"/>
              <a:buChar char="❶"/>
            </a:pP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7C3A1-BD96-48C0-B017-EA96261846FA}"/>
              </a:ext>
            </a:extLst>
          </p:cNvPr>
          <p:cNvSpPr/>
          <p:nvPr/>
        </p:nvSpPr>
        <p:spPr>
          <a:xfrm>
            <a:off x="7596118" y="2281008"/>
            <a:ext cx="3633294" cy="9993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AAD4EBB-C75A-4A6C-A7C4-9B689EA3D411}"/>
              </a:ext>
            </a:extLst>
          </p:cNvPr>
          <p:cNvSpPr/>
          <p:nvPr/>
        </p:nvSpPr>
        <p:spPr>
          <a:xfrm>
            <a:off x="1127443" y="2258932"/>
            <a:ext cx="2609141" cy="10615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893E5C6-DF83-496D-BBC8-E3685666C985}"/>
              </a:ext>
            </a:extLst>
          </p:cNvPr>
          <p:cNvSpPr txBox="1"/>
          <p:nvPr/>
        </p:nvSpPr>
        <p:spPr>
          <a:xfrm>
            <a:off x="1127444" y="2295343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LinLibertineT"/>
              </a:rPr>
              <a:t>Pretraining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C02092-96C7-4A8B-B763-59F40466723A}"/>
              </a:ext>
            </a:extLst>
          </p:cNvPr>
          <p:cNvSpPr txBox="1"/>
          <p:nvPr/>
        </p:nvSpPr>
        <p:spPr>
          <a:xfrm>
            <a:off x="7396288" y="2313545"/>
            <a:ext cx="3999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Reinforcement learning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US" dirty="0"/>
          </a:p>
        </p:txBody>
      </p:sp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FB828B-5E5C-4A0E-AED8-71A8A067574B}"/>
              </a:ext>
            </a:extLst>
          </p:cNvPr>
          <p:cNvSpPr txBox="1"/>
          <p:nvPr/>
        </p:nvSpPr>
        <p:spPr>
          <a:xfrm>
            <a:off x="1138160" y="276641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Unsupervised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743A2-E1B5-4C1F-B903-C7B14A04A355}"/>
              </a:ext>
            </a:extLst>
          </p:cNvPr>
          <p:cNvSpPr txBox="1"/>
          <p:nvPr/>
        </p:nvSpPr>
        <p:spPr>
          <a:xfrm>
            <a:off x="8108194" y="2766412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User feedback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20A8D4-F509-47C3-B34E-EBBC722C8A85}"/>
              </a:ext>
            </a:extLst>
          </p:cNvPr>
          <p:cNvSpPr/>
          <p:nvPr/>
        </p:nvSpPr>
        <p:spPr>
          <a:xfrm>
            <a:off x="3858579" y="2592615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3CFCCB-5754-465B-AA16-2C907BA0C168}"/>
              </a:ext>
            </a:extLst>
          </p:cNvPr>
          <p:cNvSpPr/>
          <p:nvPr/>
        </p:nvSpPr>
        <p:spPr>
          <a:xfrm>
            <a:off x="7083397" y="2574978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175B0A-4D72-48D4-8CAC-64DD3AC223B5}"/>
              </a:ext>
            </a:extLst>
          </p:cNvPr>
          <p:cNvSpPr txBox="1"/>
          <p:nvPr/>
        </p:nvSpPr>
        <p:spPr>
          <a:xfrm>
            <a:off x="1097906" y="1776308"/>
            <a:ext cx="774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ffectively leverages multiple types of data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289DA0-75FC-4F4E-B5C1-77AAD4632303}"/>
              </a:ext>
            </a:extLst>
          </p:cNvPr>
          <p:cNvSpPr txBox="1"/>
          <p:nvPr/>
        </p:nvSpPr>
        <p:spPr>
          <a:xfrm>
            <a:off x="1017375" y="4003780"/>
            <a:ext cx="774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Generates attractive ads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without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hampering user experience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DABCC-9E8E-45C2-9DD0-13DBF99B8A1F}"/>
              </a:ext>
            </a:extLst>
          </p:cNvPr>
          <p:cNvSpPr txBox="1"/>
          <p:nvPr/>
        </p:nvSpPr>
        <p:spPr>
          <a:xfrm>
            <a:off x="460464" y="3589607"/>
            <a:ext cx="7747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❶"/>
            </a:pPr>
            <a:r>
              <a:rPr lang="en-US" altLang="zh-CN" sz="3200" b="1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odel-Based RL Framework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E37292-D363-4140-B864-10BE88ED4AED}"/>
              </a:ext>
            </a:extLst>
          </p:cNvPr>
          <p:cNvSpPr txBox="1"/>
          <p:nvPr/>
        </p:nvSpPr>
        <p:spPr>
          <a:xfrm>
            <a:off x="1017375" y="5104205"/>
            <a:ext cx="1114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 effective and efficient RL method that integrates seamlessly with pretrained models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7E480F-CFDC-408F-88BE-60E6C6F86071}"/>
              </a:ext>
            </a:extLst>
          </p:cNvPr>
          <p:cNvSpPr txBox="1"/>
          <p:nvPr/>
        </p:nvSpPr>
        <p:spPr>
          <a:xfrm>
            <a:off x="449748" y="4679803"/>
            <a:ext cx="7747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❸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Masked-Sequence Policy Gradient (MPG)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168952-0A02-4032-80FB-E03B23FF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34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114783-7BA6-4396-BF07-89F1E9C28D7B}"/>
              </a:ext>
            </a:extLst>
          </p:cNvPr>
          <p:cNvSpPr/>
          <p:nvPr/>
        </p:nvSpPr>
        <p:spPr>
          <a:xfrm>
            <a:off x="2389918" y="1311419"/>
            <a:ext cx="14376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BEB8-E058-45A2-8387-67F3FA39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Issues of </a:t>
            </a:r>
            <a:r>
              <a:rPr lang="en-US" dirty="0">
                <a:solidFill>
                  <a:srgbClr val="C00000"/>
                </a:solidFill>
              </a:rPr>
              <a:t>classical</a:t>
            </a:r>
            <a:r>
              <a:rPr lang="en-US" b="1" i="1" dirty="0"/>
              <a:t> </a:t>
            </a:r>
            <a:r>
              <a:rPr lang="en-US" dirty="0"/>
              <a:t>policy gradient:</a:t>
            </a:r>
          </a:p>
          <a:p>
            <a:r>
              <a:rPr lang="en-US" dirty="0"/>
              <a:t>Large computational cost</a:t>
            </a:r>
          </a:p>
          <a:p>
            <a:pPr lvl="1"/>
            <a:r>
              <a:rPr lang="en-US" dirty="0"/>
              <a:t>Decoding a sequence token by token</a:t>
            </a:r>
          </a:p>
          <a:p>
            <a:pPr lvl="1"/>
            <a:r>
              <a:rPr lang="en-US" dirty="0"/>
              <a:t>Decoding each token requires performing a forward propagation through UNILM, which is a large, complex pretrained model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44635-FBC0-4048-AB3D-1ECEBB749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4" b="27045"/>
          <a:stretch/>
        </p:blipFill>
        <p:spPr>
          <a:xfrm rot="5400000">
            <a:off x="4385950" y="3967044"/>
            <a:ext cx="2439231" cy="22138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582325-0A5A-4A7F-BC3D-D9F12A1E894A}"/>
              </a:ext>
            </a:extLst>
          </p:cNvPr>
          <p:cNvCxnSpPr>
            <a:cxnSpLocks/>
          </p:cNvCxnSpPr>
          <p:nvPr/>
        </p:nvCxnSpPr>
        <p:spPr>
          <a:xfrm>
            <a:off x="3866075" y="6314172"/>
            <a:ext cx="34789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A5FCF9-85A8-491F-A225-A60E89708674}"/>
              </a:ext>
            </a:extLst>
          </p:cNvPr>
          <p:cNvSpPr txBox="1"/>
          <p:nvPr/>
        </p:nvSpPr>
        <p:spPr>
          <a:xfrm>
            <a:off x="3688415" y="634440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4D076-EB6D-4517-9E4E-9D20756B898D}"/>
                  </a:ext>
                </a:extLst>
              </p:cNvPr>
              <p:cNvSpPr txBox="1"/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4D076-EB6D-4517-9E4E-9D20756B8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A39E9-3ABA-4841-B26D-BAD8AD5756E7}"/>
                  </a:ext>
                </a:extLst>
              </p:cNvPr>
              <p:cNvSpPr txBox="1"/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A39E9-3ABA-4841-B26D-BAD8AD575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7424BC-E212-4644-8556-4DDAECCC7D38}"/>
              </a:ext>
            </a:extLst>
          </p:cNvPr>
          <p:cNvCxnSpPr>
            <a:cxnSpLocks/>
          </p:cNvCxnSpPr>
          <p:nvPr/>
        </p:nvCxnSpPr>
        <p:spPr>
          <a:xfrm>
            <a:off x="4132112" y="43318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05CAC9-CEB2-4FC3-B114-6DD6D3C7E678}"/>
              </a:ext>
            </a:extLst>
          </p:cNvPr>
          <p:cNvCxnSpPr>
            <a:cxnSpLocks/>
          </p:cNvCxnSpPr>
          <p:nvPr/>
        </p:nvCxnSpPr>
        <p:spPr>
          <a:xfrm>
            <a:off x="4132112" y="4741558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321FFE-8F71-459F-8CB7-646A4F9CF6F9}"/>
                  </a:ext>
                </a:extLst>
              </p:cNvPr>
              <p:cNvSpPr txBox="1"/>
              <p:nvPr/>
            </p:nvSpPr>
            <p:spPr>
              <a:xfrm>
                <a:off x="6946775" y="4820757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321FFE-8F71-459F-8CB7-646A4F9CF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75" y="4820757"/>
                <a:ext cx="558422" cy="461665"/>
              </a:xfrm>
              <a:prstGeom prst="rect">
                <a:avLst/>
              </a:prstGeom>
              <a:blipFill>
                <a:blip r:embed="rId6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98DA3E-45FC-4891-A369-B1AE998CD90C}"/>
              </a:ext>
            </a:extLst>
          </p:cNvPr>
          <p:cNvCxnSpPr>
            <a:cxnSpLocks/>
          </p:cNvCxnSpPr>
          <p:nvPr/>
        </p:nvCxnSpPr>
        <p:spPr>
          <a:xfrm>
            <a:off x="6633701" y="507084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00167-7961-46EC-8429-95507F572DD6}"/>
                  </a:ext>
                </a:extLst>
              </p:cNvPr>
              <p:cNvSpPr txBox="1"/>
              <p:nvPr/>
            </p:nvSpPr>
            <p:spPr>
              <a:xfrm>
                <a:off x="6791646" y="6354296"/>
                <a:ext cx="8686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1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00167-7961-46EC-8429-95507F572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646" y="6354296"/>
                <a:ext cx="868680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5AA91D4-014A-4AA1-8273-45BA29A2CDEA}"/>
              </a:ext>
            </a:extLst>
          </p:cNvPr>
          <p:cNvSpPr txBox="1"/>
          <p:nvPr/>
        </p:nvSpPr>
        <p:spPr>
          <a:xfrm>
            <a:off x="838200" y="558088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Masked-Sequence Policy Gradient (MPG)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6485F-DB00-4A0C-A524-5EACCEAC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3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build="p"/>
      <p:bldP spid="9" grpId="0"/>
      <p:bldP spid="10" grpId="0"/>
      <p:bldP spid="14" grpId="0"/>
      <p:bldP spid="2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Advertisement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A07B9-50E2-4F85-BDA3-6C2883E30852}"/>
              </a:ext>
            </a:extLst>
          </p:cNvPr>
          <p:cNvSpPr txBox="1"/>
          <p:nvPr/>
        </p:nvSpPr>
        <p:spPr>
          <a:xfrm>
            <a:off x="4943742" y="2864295"/>
            <a:ext cx="239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Text Ads</a:t>
            </a:r>
            <a:endParaRPr lang="en-US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E42BD4-8169-42DD-8813-890A3424DC87}"/>
              </a:ext>
            </a:extLst>
          </p:cNvPr>
          <p:cNvGrpSpPr/>
          <p:nvPr/>
        </p:nvGrpSpPr>
        <p:grpSpPr>
          <a:xfrm>
            <a:off x="555388" y="1339688"/>
            <a:ext cx="3050984" cy="2216925"/>
            <a:chOff x="555388" y="1339688"/>
            <a:chExt cx="3050984" cy="22169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A28018-63EA-489C-858D-03698FB047A9}"/>
                </a:ext>
              </a:extLst>
            </p:cNvPr>
            <p:cNvSpPr txBox="1"/>
            <p:nvPr/>
          </p:nvSpPr>
          <p:spPr>
            <a:xfrm>
              <a:off x="555388" y="1339688"/>
              <a:ext cx="2393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/>
                <a:t>Search Engines</a:t>
              </a:r>
              <a:endParaRPr lang="en-US" sz="2800" dirty="0"/>
            </a:p>
          </p:txBody>
        </p:sp>
        <p:pic>
          <p:nvPicPr>
            <p:cNvPr id="5122" name="Picture 2" descr="A computer with a logo on the screen&#10;&#10;Description automatically generated with low confidence">
              <a:extLst>
                <a:ext uri="{FF2B5EF4-FFF2-40B4-BE49-F238E27FC236}">
                  <a16:creationId xmlns:a16="http://schemas.microsoft.com/office/drawing/2014/main" id="{BB2E6156-EC85-48A9-BC1E-423FEC0BA1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7052" y="1872523"/>
              <a:ext cx="1900496" cy="1137069"/>
            </a:xfrm>
            <a:prstGeom prst="rect">
              <a:avLst/>
            </a:prstGeom>
            <a:noFill/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85ADBA9-D20A-4B69-BB18-3ECBA9C026A6}"/>
                </a:ext>
              </a:extLst>
            </p:cNvPr>
            <p:cNvCxnSpPr>
              <a:cxnSpLocks/>
            </p:cNvCxnSpPr>
            <p:nvPr/>
          </p:nvCxnSpPr>
          <p:spPr>
            <a:xfrm>
              <a:off x="2961500" y="2774184"/>
              <a:ext cx="644872" cy="782429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869CAC-B79D-4B0D-AD86-6BCD5F0C1BE1}"/>
              </a:ext>
            </a:extLst>
          </p:cNvPr>
          <p:cNvGrpSpPr/>
          <p:nvPr/>
        </p:nvGrpSpPr>
        <p:grpSpPr>
          <a:xfrm>
            <a:off x="580364" y="3102712"/>
            <a:ext cx="2713169" cy="1584717"/>
            <a:chOff x="580364" y="3102712"/>
            <a:chExt cx="2713169" cy="15847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2B8577-A907-4B74-BFF6-76098B5DE889}"/>
                </a:ext>
              </a:extLst>
            </p:cNvPr>
            <p:cNvSpPr txBox="1"/>
            <p:nvPr/>
          </p:nvSpPr>
          <p:spPr>
            <a:xfrm>
              <a:off x="580364" y="3102712"/>
              <a:ext cx="2393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/>
                <a:t>Social Media</a:t>
              </a:r>
              <a:endParaRPr lang="en-US" sz="2800" dirty="0"/>
            </a:p>
          </p:txBody>
        </p:sp>
        <p:pic>
          <p:nvPicPr>
            <p:cNvPr id="8194" name="Picture 2" descr="Logo&#10;&#10;Description automatically generated">
              <a:extLst>
                <a:ext uri="{FF2B5EF4-FFF2-40B4-BE49-F238E27FC236}">
                  <a16:creationId xmlns:a16="http://schemas.microsoft.com/office/drawing/2014/main" id="{EAF1E431-5D29-432E-AB20-E522C78877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9098" y="3620414"/>
              <a:ext cx="2023393" cy="1067015"/>
            </a:xfrm>
            <a:prstGeom prst="rect">
              <a:avLst/>
            </a:prstGeom>
            <a:noFill/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0F7005-CC75-4769-93E2-00C8D70D311F}"/>
                </a:ext>
              </a:extLst>
            </p:cNvPr>
            <p:cNvCxnSpPr>
              <a:cxnSpLocks/>
            </p:cNvCxnSpPr>
            <p:nvPr/>
          </p:nvCxnSpPr>
          <p:spPr>
            <a:xfrm>
              <a:off x="2801557" y="4147276"/>
              <a:ext cx="491976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2CD7E9-9744-4687-8439-B430677DD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7772" r="51621" b="31956"/>
          <a:stretch/>
        </p:blipFill>
        <p:spPr bwMode="auto">
          <a:xfrm>
            <a:off x="4884450" y="3401342"/>
            <a:ext cx="2512454" cy="1532500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63C153-DD6D-4AA7-A78F-2391EE33C784}"/>
              </a:ext>
            </a:extLst>
          </p:cNvPr>
          <p:cNvGrpSpPr/>
          <p:nvPr/>
        </p:nvGrpSpPr>
        <p:grpSpPr>
          <a:xfrm>
            <a:off x="-138818" y="4701101"/>
            <a:ext cx="4110777" cy="1791773"/>
            <a:chOff x="-138818" y="4701101"/>
            <a:chExt cx="4110777" cy="17917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8049A1-B882-402C-B750-56427433BEE1}"/>
                </a:ext>
              </a:extLst>
            </p:cNvPr>
            <p:cNvSpPr txBox="1"/>
            <p:nvPr/>
          </p:nvSpPr>
          <p:spPr>
            <a:xfrm>
              <a:off x="-138818" y="4825096"/>
              <a:ext cx="383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/>
                <a:t>Recommender Systems</a:t>
              </a:r>
              <a:endParaRPr lang="en-US" sz="2800" dirty="0"/>
            </a:p>
          </p:txBody>
        </p:sp>
        <p:pic>
          <p:nvPicPr>
            <p:cNvPr id="9218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6453D2C1-D098-4A58-B1AF-0BCB631969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95"/>
            <a:stretch/>
          </p:blipFill>
          <p:spPr bwMode="auto">
            <a:xfrm>
              <a:off x="572869" y="5357666"/>
              <a:ext cx="2444354" cy="1135208"/>
            </a:xfrm>
            <a:prstGeom prst="rect">
              <a:avLst/>
            </a:prstGeom>
            <a:noFill/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3CC9C8-0EFC-4711-9BDE-49E033B3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0785" y="4701101"/>
              <a:ext cx="731174" cy="1235020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4FA22F-AEED-438E-95AE-58A85FC3FB86}"/>
              </a:ext>
            </a:extLst>
          </p:cNvPr>
          <p:cNvGrpSpPr/>
          <p:nvPr/>
        </p:nvGrpSpPr>
        <p:grpSpPr>
          <a:xfrm>
            <a:off x="3403776" y="3595227"/>
            <a:ext cx="1412103" cy="1029325"/>
            <a:chOff x="3403776" y="3595227"/>
            <a:chExt cx="1412103" cy="1029325"/>
          </a:xfrm>
        </p:grpSpPr>
        <p:pic>
          <p:nvPicPr>
            <p:cNvPr id="39" name="Picture 3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C3A596A-64B8-447F-9C6F-A0000548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3776" y="3595227"/>
              <a:ext cx="1029325" cy="1029325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78DCA5-CB37-413B-B8C5-EC45F094076F}"/>
                </a:ext>
              </a:extLst>
            </p:cNvPr>
            <p:cNvCxnSpPr>
              <a:cxnSpLocks/>
            </p:cNvCxnSpPr>
            <p:nvPr/>
          </p:nvCxnSpPr>
          <p:spPr>
            <a:xfrm>
              <a:off x="4461135" y="4161161"/>
              <a:ext cx="354744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FAC493C-7EC4-4CD3-B827-75F883725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7621" y="2827223"/>
            <a:ext cx="1900496" cy="1789554"/>
          </a:xfrm>
          <a:prstGeom prst="rect">
            <a:avLst/>
          </a:prstGeom>
          <a:noFill/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2B2C5C5-E12C-441D-AC49-52CFA546B03F}"/>
              </a:ext>
            </a:extLst>
          </p:cNvPr>
          <p:cNvCxnSpPr>
            <a:cxnSpLocks/>
          </p:cNvCxnSpPr>
          <p:nvPr/>
        </p:nvCxnSpPr>
        <p:spPr>
          <a:xfrm flipV="1">
            <a:off x="7474167" y="4147276"/>
            <a:ext cx="1416260" cy="6646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617AA26-844A-42A2-9974-BB1931CB2DF7}"/>
              </a:ext>
            </a:extLst>
          </p:cNvPr>
          <p:cNvSpPr txBox="1"/>
          <p:nvPr/>
        </p:nvSpPr>
        <p:spPr>
          <a:xfrm>
            <a:off x="8971077" y="2341933"/>
            <a:ext cx="239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Advertisers</a:t>
            </a:r>
            <a:endParaRPr lang="en-US" sz="2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B98A06-A25E-42FD-80F9-20BFF4280115}"/>
              </a:ext>
            </a:extLst>
          </p:cNvPr>
          <p:cNvGrpSpPr/>
          <p:nvPr/>
        </p:nvGrpSpPr>
        <p:grpSpPr>
          <a:xfrm>
            <a:off x="9021641" y="4538824"/>
            <a:ext cx="2512455" cy="829693"/>
            <a:chOff x="9098130" y="4488816"/>
            <a:chExt cx="2512455" cy="8296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AC7A6D-3FA7-4AB1-878A-ED8E2902A472}"/>
                </a:ext>
              </a:extLst>
            </p:cNvPr>
            <p:cNvSpPr txBox="1"/>
            <p:nvPr/>
          </p:nvSpPr>
          <p:spPr>
            <a:xfrm>
              <a:off x="9098130" y="4488816"/>
              <a:ext cx="2512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Time-consuming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98C879-D84C-4C9D-8AF2-62C692892060}"/>
                </a:ext>
              </a:extLst>
            </p:cNvPr>
            <p:cNvSpPr txBox="1"/>
            <p:nvPr/>
          </p:nvSpPr>
          <p:spPr>
            <a:xfrm>
              <a:off x="9098130" y="4856844"/>
              <a:ext cx="2512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Not personalized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D154E-EA1A-4C6A-8D1B-8EAF808A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11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4CC080-418E-404F-A567-E89FC2E2235B}"/>
              </a:ext>
            </a:extLst>
          </p:cNvPr>
          <p:cNvSpPr/>
          <p:nvPr/>
        </p:nvSpPr>
        <p:spPr>
          <a:xfrm>
            <a:off x="7138264" y="6414461"/>
            <a:ext cx="366548" cy="4377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75678C-3890-4F9E-8EBF-D6C87B030205}"/>
              </a:ext>
            </a:extLst>
          </p:cNvPr>
          <p:cNvSpPr/>
          <p:nvPr/>
        </p:nvSpPr>
        <p:spPr>
          <a:xfrm>
            <a:off x="6999067" y="5252630"/>
            <a:ext cx="366548" cy="4377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86E0C6-9528-402C-9975-892A86E83F0A}"/>
              </a:ext>
            </a:extLst>
          </p:cNvPr>
          <p:cNvSpPr/>
          <p:nvPr/>
        </p:nvSpPr>
        <p:spPr>
          <a:xfrm>
            <a:off x="3765564" y="4909263"/>
            <a:ext cx="366548" cy="4377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A139C9-B24E-4FC8-9A80-2091511DF6E0}"/>
              </a:ext>
            </a:extLst>
          </p:cNvPr>
          <p:cNvSpPr/>
          <p:nvPr/>
        </p:nvSpPr>
        <p:spPr>
          <a:xfrm>
            <a:off x="2389918" y="1311419"/>
            <a:ext cx="14376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BEB8-E058-45A2-8387-67F3FA39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Issues of </a:t>
            </a:r>
            <a:r>
              <a:rPr lang="en-US" dirty="0">
                <a:solidFill>
                  <a:srgbClr val="C00000"/>
                </a:solidFill>
              </a:rPr>
              <a:t>classical</a:t>
            </a:r>
            <a:r>
              <a:rPr lang="en-US" b="1" i="1" dirty="0"/>
              <a:t> </a:t>
            </a:r>
            <a:r>
              <a:rPr lang="en-US" dirty="0"/>
              <a:t>policy gradient:</a:t>
            </a:r>
          </a:p>
          <a:p>
            <a:r>
              <a:rPr lang="en-US" dirty="0"/>
              <a:t>Large computational cost</a:t>
            </a:r>
          </a:p>
          <a:p>
            <a:pPr lvl="1"/>
            <a:r>
              <a:rPr lang="en-US" dirty="0"/>
              <a:t>Decoding a sequence token by token</a:t>
            </a:r>
          </a:p>
          <a:p>
            <a:pPr lvl="1"/>
            <a:r>
              <a:rPr lang="en-US" dirty="0"/>
              <a:t>Decoding each token requires performing a forward propagation through UNILM, which is a large, complex pretrained model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44635-FBC0-4048-AB3D-1ECEBB749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4" b="27045"/>
          <a:stretch/>
        </p:blipFill>
        <p:spPr>
          <a:xfrm rot="5400000">
            <a:off x="4385950" y="3967044"/>
            <a:ext cx="2439231" cy="22138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582325-0A5A-4A7F-BC3D-D9F12A1E894A}"/>
              </a:ext>
            </a:extLst>
          </p:cNvPr>
          <p:cNvCxnSpPr>
            <a:cxnSpLocks/>
          </p:cNvCxnSpPr>
          <p:nvPr/>
        </p:nvCxnSpPr>
        <p:spPr>
          <a:xfrm>
            <a:off x="3866075" y="6314172"/>
            <a:ext cx="34789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A5FCF9-85A8-491F-A225-A60E89708674}"/>
              </a:ext>
            </a:extLst>
          </p:cNvPr>
          <p:cNvSpPr txBox="1"/>
          <p:nvPr/>
        </p:nvSpPr>
        <p:spPr>
          <a:xfrm>
            <a:off x="3688415" y="634440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4D076-EB6D-4517-9E4E-9D20756B898D}"/>
                  </a:ext>
                </a:extLst>
              </p:cNvPr>
              <p:cNvSpPr txBox="1"/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4D076-EB6D-4517-9E4E-9D20756B8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A39E9-3ABA-4841-B26D-BAD8AD5756E7}"/>
                  </a:ext>
                </a:extLst>
              </p:cNvPr>
              <p:cNvSpPr txBox="1"/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A39E9-3ABA-4841-B26D-BAD8AD575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7424BC-E212-4644-8556-4DDAECCC7D38}"/>
              </a:ext>
            </a:extLst>
          </p:cNvPr>
          <p:cNvCxnSpPr>
            <a:cxnSpLocks/>
          </p:cNvCxnSpPr>
          <p:nvPr/>
        </p:nvCxnSpPr>
        <p:spPr>
          <a:xfrm>
            <a:off x="4132112" y="43318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05CAC9-CEB2-4FC3-B114-6DD6D3C7E678}"/>
              </a:ext>
            </a:extLst>
          </p:cNvPr>
          <p:cNvCxnSpPr>
            <a:cxnSpLocks/>
          </p:cNvCxnSpPr>
          <p:nvPr/>
        </p:nvCxnSpPr>
        <p:spPr>
          <a:xfrm>
            <a:off x="4132112" y="4741558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321FFE-8F71-459F-8CB7-646A4F9CF6F9}"/>
                  </a:ext>
                </a:extLst>
              </p:cNvPr>
              <p:cNvSpPr txBox="1"/>
              <p:nvPr/>
            </p:nvSpPr>
            <p:spPr>
              <a:xfrm>
                <a:off x="6946775" y="4820757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321FFE-8F71-459F-8CB7-646A4F9CF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75" y="4820757"/>
                <a:ext cx="558422" cy="461665"/>
              </a:xfrm>
              <a:prstGeom prst="rect">
                <a:avLst/>
              </a:prstGeom>
              <a:blipFill>
                <a:blip r:embed="rId6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98DA3E-45FC-4891-A369-B1AE998CD90C}"/>
              </a:ext>
            </a:extLst>
          </p:cNvPr>
          <p:cNvCxnSpPr>
            <a:cxnSpLocks/>
          </p:cNvCxnSpPr>
          <p:nvPr/>
        </p:nvCxnSpPr>
        <p:spPr>
          <a:xfrm>
            <a:off x="6633701" y="507084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00167-7961-46EC-8429-95507F572DD6}"/>
                  </a:ext>
                </a:extLst>
              </p:cNvPr>
              <p:cNvSpPr txBox="1"/>
              <p:nvPr/>
            </p:nvSpPr>
            <p:spPr>
              <a:xfrm>
                <a:off x="6791646" y="6354296"/>
                <a:ext cx="8686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2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00167-7961-46EC-8429-95507F572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646" y="6354296"/>
                <a:ext cx="868680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6393-6798-4B26-AE17-242EF0C4D65A}"/>
                  </a:ext>
                </a:extLst>
              </p:cNvPr>
              <p:cNvSpPr txBox="1"/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6393-6798-4B26-AE17-242EF0C4D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blipFill>
                <a:blip r:embed="rId8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120CC6-A939-485B-B902-3A91544D7A67}"/>
              </a:ext>
            </a:extLst>
          </p:cNvPr>
          <p:cNvCxnSpPr>
            <a:cxnSpLocks/>
          </p:cNvCxnSpPr>
          <p:nvPr/>
        </p:nvCxnSpPr>
        <p:spPr>
          <a:xfrm>
            <a:off x="4109957" y="5101265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0FAA02-2CF9-47CD-9BCF-CF80F0747107}"/>
                  </a:ext>
                </a:extLst>
              </p:cNvPr>
              <p:cNvSpPr txBox="1"/>
              <p:nvPr/>
            </p:nvSpPr>
            <p:spPr>
              <a:xfrm>
                <a:off x="6934641" y="5198954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0FAA02-2CF9-47CD-9BCF-CF80F0747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641" y="5198954"/>
                <a:ext cx="558422" cy="461665"/>
              </a:xfrm>
              <a:prstGeom prst="rect">
                <a:avLst/>
              </a:prstGeom>
              <a:blipFill>
                <a:blip r:embed="rId9"/>
                <a:stretch>
                  <a:fillRect t="-3947" r="-1758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17248D-853E-476E-BE15-326228DE6952}"/>
              </a:ext>
            </a:extLst>
          </p:cNvPr>
          <p:cNvCxnSpPr>
            <a:cxnSpLocks/>
          </p:cNvCxnSpPr>
          <p:nvPr/>
        </p:nvCxnSpPr>
        <p:spPr>
          <a:xfrm>
            <a:off x="6621567" y="54490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307C06-419D-47A7-BD57-E94C4AF1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937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02EE796-B68B-4E6E-9588-3D9DB4BDE3BF}"/>
              </a:ext>
            </a:extLst>
          </p:cNvPr>
          <p:cNvSpPr/>
          <p:nvPr/>
        </p:nvSpPr>
        <p:spPr>
          <a:xfrm>
            <a:off x="2389918" y="1311419"/>
            <a:ext cx="14376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E8709EB-9A2C-4274-82FF-CBBAB307791C}"/>
              </a:ext>
            </a:extLst>
          </p:cNvPr>
          <p:cNvSpPr/>
          <p:nvPr/>
        </p:nvSpPr>
        <p:spPr>
          <a:xfrm>
            <a:off x="7138264" y="6414461"/>
            <a:ext cx="366548" cy="4377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9CA2AA-AEEB-4A61-9745-4839B0BED86D}"/>
              </a:ext>
            </a:extLst>
          </p:cNvPr>
          <p:cNvSpPr/>
          <p:nvPr/>
        </p:nvSpPr>
        <p:spPr>
          <a:xfrm>
            <a:off x="3755055" y="5297412"/>
            <a:ext cx="366548" cy="4377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58514E-2447-4EA1-A25D-D01B3FE0B852}"/>
              </a:ext>
            </a:extLst>
          </p:cNvPr>
          <p:cNvSpPr/>
          <p:nvPr/>
        </p:nvSpPr>
        <p:spPr>
          <a:xfrm>
            <a:off x="7007367" y="5608154"/>
            <a:ext cx="366548" cy="4377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BEB8-E058-45A2-8387-67F3FA39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Issues of </a:t>
            </a:r>
            <a:r>
              <a:rPr lang="en-US" dirty="0">
                <a:solidFill>
                  <a:srgbClr val="C00000"/>
                </a:solidFill>
              </a:rPr>
              <a:t>classical</a:t>
            </a:r>
            <a:r>
              <a:rPr lang="en-US" b="1" i="1" dirty="0"/>
              <a:t> </a:t>
            </a:r>
            <a:r>
              <a:rPr lang="en-US" dirty="0"/>
              <a:t>policy gradient:</a:t>
            </a:r>
          </a:p>
          <a:p>
            <a:r>
              <a:rPr lang="en-US" dirty="0"/>
              <a:t>Large computational cost</a:t>
            </a:r>
          </a:p>
          <a:p>
            <a:pPr lvl="1"/>
            <a:r>
              <a:rPr lang="en-US" dirty="0"/>
              <a:t>Decoding a sequence token by token</a:t>
            </a:r>
          </a:p>
          <a:p>
            <a:pPr lvl="1"/>
            <a:r>
              <a:rPr lang="en-US" dirty="0"/>
              <a:t>Decoding each token requires performing a forward propagation through UNILM, which is a large, complex pretrained model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44635-FBC0-4048-AB3D-1ECEBB749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4" b="27045"/>
          <a:stretch/>
        </p:blipFill>
        <p:spPr>
          <a:xfrm rot="5400000">
            <a:off x="4385950" y="3967044"/>
            <a:ext cx="2439231" cy="22138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582325-0A5A-4A7F-BC3D-D9F12A1E894A}"/>
              </a:ext>
            </a:extLst>
          </p:cNvPr>
          <p:cNvCxnSpPr>
            <a:cxnSpLocks/>
          </p:cNvCxnSpPr>
          <p:nvPr/>
        </p:nvCxnSpPr>
        <p:spPr>
          <a:xfrm>
            <a:off x="3866075" y="6314172"/>
            <a:ext cx="34789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A5FCF9-85A8-491F-A225-A60E89708674}"/>
              </a:ext>
            </a:extLst>
          </p:cNvPr>
          <p:cNvSpPr txBox="1"/>
          <p:nvPr/>
        </p:nvSpPr>
        <p:spPr>
          <a:xfrm>
            <a:off x="3688415" y="634440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4D076-EB6D-4517-9E4E-9D20756B898D}"/>
                  </a:ext>
                </a:extLst>
              </p:cNvPr>
              <p:cNvSpPr txBox="1"/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4D076-EB6D-4517-9E4E-9D20756B8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A39E9-3ABA-4841-B26D-BAD8AD5756E7}"/>
                  </a:ext>
                </a:extLst>
              </p:cNvPr>
              <p:cNvSpPr txBox="1"/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A39E9-3ABA-4841-B26D-BAD8AD575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7424BC-E212-4644-8556-4DDAECCC7D38}"/>
              </a:ext>
            </a:extLst>
          </p:cNvPr>
          <p:cNvCxnSpPr>
            <a:cxnSpLocks/>
          </p:cNvCxnSpPr>
          <p:nvPr/>
        </p:nvCxnSpPr>
        <p:spPr>
          <a:xfrm>
            <a:off x="4132112" y="43318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05CAC9-CEB2-4FC3-B114-6DD6D3C7E678}"/>
              </a:ext>
            </a:extLst>
          </p:cNvPr>
          <p:cNvCxnSpPr>
            <a:cxnSpLocks/>
          </p:cNvCxnSpPr>
          <p:nvPr/>
        </p:nvCxnSpPr>
        <p:spPr>
          <a:xfrm>
            <a:off x="4132112" y="4741558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321FFE-8F71-459F-8CB7-646A4F9CF6F9}"/>
                  </a:ext>
                </a:extLst>
              </p:cNvPr>
              <p:cNvSpPr txBox="1"/>
              <p:nvPr/>
            </p:nvSpPr>
            <p:spPr>
              <a:xfrm>
                <a:off x="6946775" y="4820757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321FFE-8F71-459F-8CB7-646A4F9CF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75" y="4820757"/>
                <a:ext cx="558422" cy="461665"/>
              </a:xfrm>
              <a:prstGeom prst="rect">
                <a:avLst/>
              </a:prstGeom>
              <a:blipFill>
                <a:blip r:embed="rId6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98DA3E-45FC-4891-A369-B1AE998CD90C}"/>
              </a:ext>
            </a:extLst>
          </p:cNvPr>
          <p:cNvCxnSpPr>
            <a:cxnSpLocks/>
          </p:cNvCxnSpPr>
          <p:nvPr/>
        </p:nvCxnSpPr>
        <p:spPr>
          <a:xfrm>
            <a:off x="6633701" y="507084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00167-7961-46EC-8429-95507F572DD6}"/>
                  </a:ext>
                </a:extLst>
              </p:cNvPr>
              <p:cNvSpPr txBox="1"/>
              <p:nvPr/>
            </p:nvSpPr>
            <p:spPr>
              <a:xfrm>
                <a:off x="6791646" y="6354296"/>
                <a:ext cx="8686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3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00167-7961-46EC-8429-95507F572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646" y="6354296"/>
                <a:ext cx="868680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6393-6798-4B26-AE17-242EF0C4D65A}"/>
                  </a:ext>
                </a:extLst>
              </p:cNvPr>
              <p:cNvSpPr txBox="1"/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6393-6798-4B26-AE17-242EF0C4D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blipFill>
                <a:blip r:embed="rId8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120CC6-A939-485B-B902-3A91544D7A67}"/>
              </a:ext>
            </a:extLst>
          </p:cNvPr>
          <p:cNvCxnSpPr>
            <a:cxnSpLocks/>
          </p:cNvCxnSpPr>
          <p:nvPr/>
        </p:nvCxnSpPr>
        <p:spPr>
          <a:xfrm>
            <a:off x="4109957" y="5101265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0FAA02-2CF9-47CD-9BCF-CF80F0747107}"/>
                  </a:ext>
                </a:extLst>
              </p:cNvPr>
              <p:cNvSpPr txBox="1"/>
              <p:nvPr/>
            </p:nvSpPr>
            <p:spPr>
              <a:xfrm>
                <a:off x="6934641" y="5198954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0FAA02-2CF9-47CD-9BCF-CF80F0747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641" y="5198954"/>
                <a:ext cx="558422" cy="461665"/>
              </a:xfrm>
              <a:prstGeom prst="rect">
                <a:avLst/>
              </a:prstGeom>
              <a:blipFill>
                <a:blip r:embed="rId9"/>
                <a:stretch>
                  <a:fillRect t="-3947" r="-1758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17248D-853E-476E-BE15-326228DE6952}"/>
              </a:ext>
            </a:extLst>
          </p:cNvPr>
          <p:cNvCxnSpPr>
            <a:cxnSpLocks/>
          </p:cNvCxnSpPr>
          <p:nvPr/>
        </p:nvCxnSpPr>
        <p:spPr>
          <a:xfrm>
            <a:off x="6621567" y="54490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24F6A3-E3BC-4451-9062-3675C029754F}"/>
                  </a:ext>
                </a:extLst>
              </p:cNvPr>
              <p:cNvSpPr txBox="1"/>
              <p:nvPr/>
            </p:nvSpPr>
            <p:spPr>
              <a:xfrm>
                <a:off x="3686314" y="5251855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24F6A3-E3BC-4451-9062-3675C0297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5251855"/>
                <a:ext cx="558422" cy="461665"/>
              </a:xfrm>
              <a:prstGeom prst="rect">
                <a:avLst/>
              </a:prstGeom>
              <a:blipFill>
                <a:blip r:embed="rId10"/>
                <a:stretch>
                  <a:fillRect t="-4000" r="-1758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4BF8F4-B387-41F4-945E-EE1BB85C3C67}"/>
              </a:ext>
            </a:extLst>
          </p:cNvPr>
          <p:cNvCxnSpPr>
            <a:cxnSpLocks/>
          </p:cNvCxnSpPr>
          <p:nvPr/>
        </p:nvCxnSpPr>
        <p:spPr>
          <a:xfrm>
            <a:off x="4109957" y="548268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694C7E-64AF-4553-89AC-5B31F409DE73}"/>
                  </a:ext>
                </a:extLst>
              </p:cNvPr>
              <p:cNvSpPr txBox="1"/>
              <p:nvPr/>
            </p:nvSpPr>
            <p:spPr>
              <a:xfrm>
                <a:off x="6944267" y="5569154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694C7E-64AF-4553-89AC-5B31F409D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67" y="5569154"/>
                <a:ext cx="558422" cy="461665"/>
              </a:xfrm>
              <a:prstGeom prst="rect">
                <a:avLst/>
              </a:prstGeom>
              <a:blipFill>
                <a:blip r:embed="rId11"/>
                <a:stretch>
                  <a:fillRect t="-4000" r="-17391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7247D0-671C-4CD5-8AFF-C4ED8AD23B49}"/>
              </a:ext>
            </a:extLst>
          </p:cNvPr>
          <p:cNvCxnSpPr>
            <a:cxnSpLocks/>
          </p:cNvCxnSpPr>
          <p:nvPr/>
        </p:nvCxnSpPr>
        <p:spPr>
          <a:xfrm>
            <a:off x="6631193" y="58192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6FB8816-2D8D-49E7-9068-F4E95D01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2630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3DBD03D-8B9A-489C-93F2-5F452343B8F8}"/>
              </a:ext>
            </a:extLst>
          </p:cNvPr>
          <p:cNvSpPr/>
          <p:nvPr/>
        </p:nvSpPr>
        <p:spPr>
          <a:xfrm>
            <a:off x="2389918" y="1311419"/>
            <a:ext cx="14376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38C6615-AB08-4AAC-8041-A79780EC8EC1}"/>
              </a:ext>
            </a:extLst>
          </p:cNvPr>
          <p:cNvSpPr/>
          <p:nvPr/>
        </p:nvSpPr>
        <p:spPr>
          <a:xfrm>
            <a:off x="3904664" y="5719619"/>
            <a:ext cx="366548" cy="51181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DFBF1D3-D0F8-4A6D-9A8D-D27AFAD95398}"/>
              </a:ext>
            </a:extLst>
          </p:cNvPr>
          <p:cNvSpPr/>
          <p:nvPr/>
        </p:nvSpPr>
        <p:spPr>
          <a:xfrm>
            <a:off x="7041855" y="5821915"/>
            <a:ext cx="366548" cy="4377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2145027-396C-4581-8293-71F47235BBDB}"/>
              </a:ext>
            </a:extLst>
          </p:cNvPr>
          <p:cNvSpPr/>
          <p:nvPr/>
        </p:nvSpPr>
        <p:spPr>
          <a:xfrm>
            <a:off x="7138264" y="6414461"/>
            <a:ext cx="366548" cy="4377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BEB8-E058-45A2-8387-67F3FA39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Issues of </a:t>
            </a:r>
            <a:r>
              <a:rPr lang="en-US" dirty="0">
                <a:solidFill>
                  <a:srgbClr val="C00000"/>
                </a:solidFill>
              </a:rPr>
              <a:t>classical</a:t>
            </a:r>
            <a:r>
              <a:rPr lang="en-US" b="1" i="1" dirty="0"/>
              <a:t> </a:t>
            </a:r>
            <a:r>
              <a:rPr lang="en-US" dirty="0"/>
              <a:t>policy gradient:</a:t>
            </a:r>
          </a:p>
          <a:p>
            <a:r>
              <a:rPr lang="en-US" dirty="0"/>
              <a:t>Large computational cost</a:t>
            </a:r>
          </a:p>
          <a:p>
            <a:pPr lvl="1"/>
            <a:r>
              <a:rPr lang="en-US" dirty="0"/>
              <a:t>Decoding a sequence token by token</a:t>
            </a:r>
          </a:p>
          <a:p>
            <a:pPr lvl="1"/>
            <a:r>
              <a:rPr lang="en-US" dirty="0"/>
              <a:t>Decoding each token requires performing a forward propagation through UNILM, which is a large, complex pretrained model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44635-FBC0-4048-AB3D-1ECEBB749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4" b="27045"/>
          <a:stretch/>
        </p:blipFill>
        <p:spPr>
          <a:xfrm rot="5400000">
            <a:off x="4385950" y="3967044"/>
            <a:ext cx="2439231" cy="22138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582325-0A5A-4A7F-BC3D-D9F12A1E894A}"/>
              </a:ext>
            </a:extLst>
          </p:cNvPr>
          <p:cNvCxnSpPr>
            <a:cxnSpLocks/>
          </p:cNvCxnSpPr>
          <p:nvPr/>
        </p:nvCxnSpPr>
        <p:spPr>
          <a:xfrm>
            <a:off x="3866075" y="6314172"/>
            <a:ext cx="34789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A5FCF9-85A8-491F-A225-A60E89708674}"/>
              </a:ext>
            </a:extLst>
          </p:cNvPr>
          <p:cNvSpPr txBox="1"/>
          <p:nvPr/>
        </p:nvSpPr>
        <p:spPr>
          <a:xfrm>
            <a:off x="3688415" y="634440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4D076-EB6D-4517-9E4E-9D20756B898D}"/>
                  </a:ext>
                </a:extLst>
              </p:cNvPr>
              <p:cNvSpPr txBox="1"/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4D076-EB6D-4517-9E4E-9D20756B8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A39E9-3ABA-4841-B26D-BAD8AD5756E7}"/>
                  </a:ext>
                </a:extLst>
              </p:cNvPr>
              <p:cNvSpPr txBox="1"/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A39E9-3ABA-4841-B26D-BAD8AD575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7424BC-E212-4644-8556-4DDAECCC7D38}"/>
              </a:ext>
            </a:extLst>
          </p:cNvPr>
          <p:cNvCxnSpPr>
            <a:cxnSpLocks/>
          </p:cNvCxnSpPr>
          <p:nvPr/>
        </p:nvCxnSpPr>
        <p:spPr>
          <a:xfrm>
            <a:off x="4132112" y="43318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05CAC9-CEB2-4FC3-B114-6DD6D3C7E678}"/>
              </a:ext>
            </a:extLst>
          </p:cNvPr>
          <p:cNvCxnSpPr>
            <a:cxnSpLocks/>
          </p:cNvCxnSpPr>
          <p:nvPr/>
        </p:nvCxnSpPr>
        <p:spPr>
          <a:xfrm>
            <a:off x="4132112" y="4741558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321FFE-8F71-459F-8CB7-646A4F9CF6F9}"/>
                  </a:ext>
                </a:extLst>
              </p:cNvPr>
              <p:cNvSpPr txBox="1"/>
              <p:nvPr/>
            </p:nvSpPr>
            <p:spPr>
              <a:xfrm>
                <a:off x="6946775" y="4820757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321FFE-8F71-459F-8CB7-646A4F9CF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75" y="4820757"/>
                <a:ext cx="558422" cy="461665"/>
              </a:xfrm>
              <a:prstGeom prst="rect">
                <a:avLst/>
              </a:prstGeom>
              <a:blipFill>
                <a:blip r:embed="rId6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98DA3E-45FC-4891-A369-B1AE998CD90C}"/>
              </a:ext>
            </a:extLst>
          </p:cNvPr>
          <p:cNvCxnSpPr>
            <a:cxnSpLocks/>
          </p:cNvCxnSpPr>
          <p:nvPr/>
        </p:nvCxnSpPr>
        <p:spPr>
          <a:xfrm>
            <a:off x="6633701" y="507084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00167-7961-46EC-8429-95507F572DD6}"/>
                  </a:ext>
                </a:extLst>
              </p:cNvPr>
              <p:cNvSpPr txBox="1"/>
              <p:nvPr/>
            </p:nvSpPr>
            <p:spPr>
              <a:xfrm>
                <a:off x="6791646" y="6354296"/>
                <a:ext cx="8686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00167-7961-46EC-8429-95507F572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646" y="6354296"/>
                <a:ext cx="86868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6393-6798-4B26-AE17-242EF0C4D65A}"/>
                  </a:ext>
                </a:extLst>
              </p:cNvPr>
              <p:cNvSpPr txBox="1"/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6393-6798-4B26-AE17-242EF0C4D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blipFill>
                <a:blip r:embed="rId8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120CC6-A939-485B-B902-3A91544D7A67}"/>
              </a:ext>
            </a:extLst>
          </p:cNvPr>
          <p:cNvCxnSpPr>
            <a:cxnSpLocks/>
          </p:cNvCxnSpPr>
          <p:nvPr/>
        </p:nvCxnSpPr>
        <p:spPr>
          <a:xfrm>
            <a:off x="4109957" y="5101265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0FAA02-2CF9-47CD-9BCF-CF80F0747107}"/>
                  </a:ext>
                </a:extLst>
              </p:cNvPr>
              <p:cNvSpPr txBox="1"/>
              <p:nvPr/>
            </p:nvSpPr>
            <p:spPr>
              <a:xfrm>
                <a:off x="6934641" y="5198954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0FAA02-2CF9-47CD-9BCF-CF80F0747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641" y="5198954"/>
                <a:ext cx="558422" cy="461665"/>
              </a:xfrm>
              <a:prstGeom prst="rect">
                <a:avLst/>
              </a:prstGeom>
              <a:blipFill>
                <a:blip r:embed="rId9"/>
                <a:stretch>
                  <a:fillRect t="-3947" r="-1758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17248D-853E-476E-BE15-326228DE6952}"/>
              </a:ext>
            </a:extLst>
          </p:cNvPr>
          <p:cNvCxnSpPr>
            <a:cxnSpLocks/>
          </p:cNvCxnSpPr>
          <p:nvPr/>
        </p:nvCxnSpPr>
        <p:spPr>
          <a:xfrm>
            <a:off x="6621567" y="54490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24F6A3-E3BC-4451-9062-3675C029754F}"/>
                  </a:ext>
                </a:extLst>
              </p:cNvPr>
              <p:cNvSpPr txBox="1"/>
              <p:nvPr/>
            </p:nvSpPr>
            <p:spPr>
              <a:xfrm>
                <a:off x="3686314" y="5251855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24F6A3-E3BC-4451-9062-3675C0297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5251855"/>
                <a:ext cx="558422" cy="461665"/>
              </a:xfrm>
              <a:prstGeom prst="rect">
                <a:avLst/>
              </a:prstGeom>
              <a:blipFill>
                <a:blip r:embed="rId10"/>
                <a:stretch>
                  <a:fillRect t="-4000" r="-1758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4BF8F4-B387-41F4-945E-EE1BB85C3C67}"/>
              </a:ext>
            </a:extLst>
          </p:cNvPr>
          <p:cNvCxnSpPr>
            <a:cxnSpLocks/>
          </p:cNvCxnSpPr>
          <p:nvPr/>
        </p:nvCxnSpPr>
        <p:spPr>
          <a:xfrm>
            <a:off x="4109957" y="548268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694C7E-64AF-4553-89AC-5B31F409DE73}"/>
                  </a:ext>
                </a:extLst>
              </p:cNvPr>
              <p:cNvSpPr txBox="1"/>
              <p:nvPr/>
            </p:nvSpPr>
            <p:spPr>
              <a:xfrm>
                <a:off x="6956853" y="5760158"/>
                <a:ext cx="584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694C7E-64AF-4553-89AC-5B31F409D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853" y="5760158"/>
                <a:ext cx="584199" cy="461665"/>
              </a:xfrm>
              <a:prstGeom prst="rect">
                <a:avLst/>
              </a:prstGeom>
              <a:blipFill>
                <a:blip r:embed="rId11"/>
                <a:stretch>
                  <a:fillRect t="-3947" r="-1770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7247D0-671C-4CD5-8AFF-C4ED8AD23B49}"/>
              </a:ext>
            </a:extLst>
          </p:cNvPr>
          <p:cNvCxnSpPr>
            <a:cxnSpLocks/>
          </p:cNvCxnSpPr>
          <p:nvPr/>
        </p:nvCxnSpPr>
        <p:spPr>
          <a:xfrm>
            <a:off x="6643779" y="60102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09C9D9-AF91-4B16-A82B-42228B0C025B}"/>
                  </a:ext>
                </a:extLst>
              </p:cNvPr>
              <p:cNvSpPr txBox="1"/>
              <p:nvPr/>
            </p:nvSpPr>
            <p:spPr>
              <a:xfrm rot="5400000">
                <a:off x="3951822" y="5655206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09C9D9-AF91-4B16-A82B-42228B0C0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51822" y="5655206"/>
                <a:ext cx="48442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B6F1F0-63C8-4EFD-86CB-517C2684DCE7}"/>
                  </a:ext>
                </a:extLst>
              </p:cNvPr>
              <p:cNvSpPr txBox="1"/>
              <p:nvPr/>
            </p:nvSpPr>
            <p:spPr>
              <a:xfrm rot="5400000">
                <a:off x="6775906" y="5519022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B6F1F0-63C8-4EFD-86CB-517C2684D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775906" y="5519022"/>
                <a:ext cx="48442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25CEBD-4C00-4B0B-B6B8-ACA0AA98EB57}"/>
                  </a:ext>
                </a:extLst>
              </p:cNvPr>
              <p:cNvSpPr txBox="1"/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forward propagations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4 days/epoch on V100 for 6M ads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i="1" dirty="0">
                    <a:solidFill>
                      <a:schemeClr val="bg1">
                        <a:lumMod val="50000"/>
                      </a:schemeClr>
                    </a:solidFill>
                  </a:rPr>
                  <a:t>: the length of the generated ad</a:t>
                </a:r>
                <a:endParaRPr 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25CEBD-4C00-4B0B-B6B8-ACA0AA98E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blipFill>
                <a:blip r:embed="rId14"/>
                <a:stretch>
                  <a:fillRect t="-4569" r="-1425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E3F26B7-3F4C-4025-9560-428EB596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223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D56FFEE-E812-44F2-9086-64C4260B1F27}"/>
              </a:ext>
            </a:extLst>
          </p:cNvPr>
          <p:cNvSpPr/>
          <p:nvPr/>
        </p:nvSpPr>
        <p:spPr>
          <a:xfrm>
            <a:off x="7028411" y="4817649"/>
            <a:ext cx="1717574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A16F11-30DA-4853-B97D-164185C8AA97}"/>
              </a:ext>
            </a:extLst>
          </p:cNvPr>
          <p:cNvSpPr/>
          <p:nvPr/>
        </p:nvSpPr>
        <p:spPr>
          <a:xfrm>
            <a:off x="9254183" y="4817649"/>
            <a:ext cx="2599150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DF7427-79A3-4E8B-AF6A-742049581386}"/>
                  </a:ext>
                </a:extLst>
              </p:cNvPr>
              <p:cNvSpPr txBox="1"/>
              <p:nvPr/>
            </p:nvSpPr>
            <p:spPr>
              <a:xfrm>
                <a:off x="6946775" y="4820757"/>
                <a:ext cx="1799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(⋅|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DF7427-79A3-4E8B-AF6A-742049581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75" y="4820757"/>
                <a:ext cx="1799210" cy="461665"/>
              </a:xfrm>
              <a:prstGeom prst="rect">
                <a:avLst/>
              </a:prstGeom>
              <a:blipFill>
                <a:blip r:embed="rId6"/>
                <a:stretch>
                  <a:fillRect t="-3947" r="-3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ADA496-029C-459E-B8A3-A331822E4824}"/>
              </a:ext>
            </a:extLst>
          </p:cNvPr>
          <p:cNvSpPr/>
          <p:nvPr/>
        </p:nvSpPr>
        <p:spPr>
          <a:xfrm>
            <a:off x="2389918" y="1311419"/>
            <a:ext cx="14376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BEB8-E058-45A2-8387-67F3FA39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Issues of </a:t>
            </a:r>
            <a:r>
              <a:rPr lang="en-US" dirty="0">
                <a:solidFill>
                  <a:srgbClr val="C00000"/>
                </a:solidFill>
              </a:rPr>
              <a:t>classical</a:t>
            </a:r>
            <a:r>
              <a:rPr lang="en-US" b="1" i="1" dirty="0"/>
              <a:t> </a:t>
            </a:r>
            <a:r>
              <a:rPr lang="en-US" dirty="0"/>
              <a:t>policy gradient:</a:t>
            </a:r>
          </a:p>
          <a:p>
            <a:r>
              <a:rPr lang="en-US" dirty="0"/>
              <a:t>Large computational cost</a:t>
            </a:r>
          </a:p>
          <a:p>
            <a:r>
              <a:rPr lang="en-US" dirty="0"/>
              <a:t>Ineffective exploration</a:t>
            </a: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Adds randomness and explores the action space by sampling</a:t>
            </a:r>
          </a:p>
          <a:p>
            <a:pPr lvl="1"/>
            <a:r>
              <a:rPr lang="en-US" dirty="0">
                <a:latin typeface="LinLibertineT"/>
              </a:rPr>
              <a:t>Propagation of uncertainty</a:t>
            </a:r>
            <a:endParaRPr lang="en-US" dirty="0"/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471D1C-7D21-44EF-9517-2249B2CDC7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34" b="27045"/>
          <a:stretch/>
        </p:blipFill>
        <p:spPr>
          <a:xfrm rot="5400000">
            <a:off x="4385950" y="3967044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E8B4BC-4587-429D-9A18-B0371C9B5B67}"/>
                  </a:ext>
                </a:extLst>
              </p:cNvPr>
              <p:cNvSpPr txBox="1"/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E8B4BC-4587-429D-9A18-B0371C9B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18167D-3167-4CA9-933D-51E460E69035}"/>
                  </a:ext>
                </a:extLst>
              </p:cNvPr>
              <p:cNvSpPr txBox="1"/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18167D-3167-4CA9-933D-51E460E6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C3DBA1-527E-4F06-8DFE-91074223CAEE}"/>
              </a:ext>
            </a:extLst>
          </p:cNvPr>
          <p:cNvCxnSpPr>
            <a:cxnSpLocks/>
          </p:cNvCxnSpPr>
          <p:nvPr/>
        </p:nvCxnSpPr>
        <p:spPr>
          <a:xfrm>
            <a:off x="4132112" y="43318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1CB41F9-31F3-4F95-8F93-354856C6B120}"/>
              </a:ext>
            </a:extLst>
          </p:cNvPr>
          <p:cNvCxnSpPr>
            <a:cxnSpLocks/>
          </p:cNvCxnSpPr>
          <p:nvPr/>
        </p:nvCxnSpPr>
        <p:spPr>
          <a:xfrm>
            <a:off x="4132112" y="4741558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D92A5-B06D-4FB1-97B0-73ADF74CB346}"/>
              </a:ext>
            </a:extLst>
          </p:cNvPr>
          <p:cNvCxnSpPr>
            <a:cxnSpLocks/>
          </p:cNvCxnSpPr>
          <p:nvPr/>
        </p:nvCxnSpPr>
        <p:spPr>
          <a:xfrm>
            <a:off x="6633701" y="507084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29F3786-B4E2-4E66-B9CE-D04B5DC2A511}"/>
              </a:ext>
            </a:extLst>
          </p:cNvPr>
          <p:cNvSpPr txBox="1"/>
          <p:nvPr/>
        </p:nvSpPr>
        <p:spPr>
          <a:xfrm>
            <a:off x="8745985" y="4756095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Adds </a:t>
            </a:r>
            <a:r>
              <a:rPr lang="en-US" sz="2800" dirty="0">
                <a:latin typeface="LinLibertineT"/>
              </a:rPr>
              <a:t>uncertainty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7517C93-1E50-4F1B-B401-D45CEB95F98B}"/>
                  </a:ext>
                </a:extLst>
              </p:cNvPr>
              <p:cNvSpPr txBox="1"/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forward propagations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4 days/epoch on V100 for 6M ads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i="1" dirty="0">
                    <a:solidFill>
                      <a:schemeClr val="bg1">
                        <a:lumMod val="50000"/>
                      </a:schemeClr>
                    </a:solidFill>
                  </a:rPr>
                  <a:t>: the length of the generated ad</a:t>
                </a:r>
                <a:endParaRPr 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7517C93-1E50-4F1B-B401-D45CEB95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blipFill>
                <a:blip r:embed="rId8"/>
                <a:stretch>
                  <a:fillRect t="-4569" r="-1425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CE917-3039-4EA7-8FF1-A7EBF55D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" grpId="0" animBg="1"/>
      <p:bldP spid="38" grpId="0"/>
      <p:bldP spid="30" grpId="0"/>
      <p:bldP spid="32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673F512-4F1F-42A2-8BD8-D37BE4CD8282}"/>
              </a:ext>
            </a:extLst>
          </p:cNvPr>
          <p:cNvSpPr/>
          <p:nvPr/>
        </p:nvSpPr>
        <p:spPr>
          <a:xfrm>
            <a:off x="9945432" y="5277212"/>
            <a:ext cx="2060431" cy="5414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5CC803-CBD4-4C2E-B6B9-8E2E3D1276BC}"/>
              </a:ext>
            </a:extLst>
          </p:cNvPr>
          <p:cNvSpPr txBox="1">
            <a:spLocks/>
          </p:cNvSpPr>
          <p:nvPr/>
        </p:nvSpPr>
        <p:spPr>
          <a:xfrm>
            <a:off x="9398049" y="5216062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propagate</a:t>
            </a:r>
            <a:endParaRPr lang="en-US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062CAE-F3D3-459E-9E75-58A17CA72688}"/>
              </a:ext>
            </a:extLst>
          </p:cNvPr>
          <p:cNvSpPr/>
          <p:nvPr/>
        </p:nvSpPr>
        <p:spPr>
          <a:xfrm>
            <a:off x="7028411" y="5285015"/>
            <a:ext cx="495736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9AB320A-6863-4588-82E8-01CC89623961}"/>
              </a:ext>
            </a:extLst>
          </p:cNvPr>
          <p:cNvSpPr/>
          <p:nvPr/>
        </p:nvSpPr>
        <p:spPr>
          <a:xfrm>
            <a:off x="3717657" y="4902128"/>
            <a:ext cx="414455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CC56DA-FA08-41F5-A816-6159CAC57B17}"/>
              </a:ext>
            </a:extLst>
          </p:cNvPr>
          <p:cNvSpPr/>
          <p:nvPr/>
        </p:nvSpPr>
        <p:spPr>
          <a:xfrm>
            <a:off x="7028411" y="4817649"/>
            <a:ext cx="1717574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1F7E7A-A536-4305-979D-F614EA6B3CC2}"/>
              </a:ext>
            </a:extLst>
          </p:cNvPr>
          <p:cNvSpPr/>
          <p:nvPr/>
        </p:nvSpPr>
        <p:spPr>
          <a:xfrm>
            <a:off x="9254183" y="4817649"/>
            <a:ext cx="2599150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6A842B-505C-4360-A993-C3FCDC05E751}"/>
              </a:ext>
            </a:extLst>
          </p:cNvPr>
          <p:cNvSpPr/>
          <p:nvPr/>
        </p:nvSpPr>
        <p:spPr>
          <a:xfrm>
            <a:off x="2389918" y="1311419"/>
            <a:ext cx="14376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BEB8-E058-45A2-8387-67F3FA39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Issues of </a:t>
            </a:r>
            <a:r>
              <a:rPr lang="en-US" dirty="0">
                <a:solidFill>
                  <a:srgbClr val="C00000"/>
                </a:solidFill>
              </a:rPr>
              <a:t>classical</a:t>
            </a:r>
            <a:r>
              <a:rPr lang="en-US" b="1" i="1" dirty="0"/>
              <a:t> </a:t>
            </a:r>
            <a:r>
              <a:rPr lang="en-US" dirty="0"/>
              <a:t>policy gradient:</a:t>
            </a:r>
          </a:p>
          <a:p>
            <a:r>
              <a:rPr lang="en-US" dirty="0"/>
              <a:t>Large computational cost</a:t>
            </a:r>
          </a:p>
          <a:p>
            <a:r>
              <a:rPr lang="en-US" dirty="0"/>
              <a:t>Ineffective exploration</a:t>
            </a: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Adds randomness and explores the action space by sampling</a:t>
            </a:r>
          </a:p>
          <a:p>
            <a:pPr lvl="1"/>
            <a:r>
              <a:rPr lang="en-US" dirty="0">
                <a:latin typeface="LinLibertineT"/>
              </a:rPr>
              <a:t>Propagation of uncertainty</a:t>
            </a:r>
            <a:endParaRPr lang="en-US" dirty="0"/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471D1C-7D21-44EF-9517-2249B2CDC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4" b="27045"/>
          <a:stretch/>
        </p:blipFill>
        <p:spPr>
          <a:xfrm rot="5400000">
            <a:off x="4385950" y="3967044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E8B4BC-4587-429D-9A18-B0371C9B5B67}"/>
                  </a:ext>
                </a:extLst>
              </p:cNvPr>
              <p:cNvSpPr txBox="1"/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E8B4BC-4587-429D-9A18-B0371C9B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18167D-3167-4CA9-933D-51E460E69035}"/>
                  </a:ext>
                </a:extLst>
              </p:cNvPr>
              <p:cNvSpPr txBox="1"/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18167D-3167-4CA9-933D-51E460E6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C3DBA1-527E-4F06-8DFE-91074223CAEE}"/>
              </a:ext>
            </a:extLst>
          </p:cNvPr>
          <p:cNvCxnSpPr>
            <a:cxnSpLocks/>
          </p:cNvCxnSpPr>
          <p:nvPr/>
        </p:nvCxnSpPr>
        <p:spPr>
          <a:xfrm>
            <a:off x="4132112" y="43318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1CB41F9-31F3-4F95-8F93-354856C6B120}"/>
              </a:ext>
            </a:extLst>
          </p:cNvPr>
          <p:cNvCxnSpPr>
            <a:cxnSpLocks/>
          </p:cNvCxnSpPr>
          <p:nvPr/>
        </p:nvCxnSpPr>
        <p:spPr>
          <a:xfrm>
            <a:off x="4132112" y="4741558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D92A5-B06D-4FB1-97B0-73ADF74CB346}"/>
              </a:ext>
            </a:extLst>
          </p:cNvPr>
          <p:cNvCxnSpPr>
            <a:cxnSpLocks/>
          </p:cNvCxnSpPr>
          <p:nvPr/>
        </p:nvCxnSpPr>
        <p:spPr>
          <a:xfrm>
            <a:off x="6633701" y="507084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C0D6E1-2A32-43D8-AEE4-CB3F5C019A16}"/>
                  </a:ext>
                </a:extLst>
              </p:cNvPr>
              <p:cNvSpPr txBox="1"/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C0D6E1-2A32-43D8-AEE4-CB3F5C019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blipFill>
                <a:blip r:embed="rId7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4C251F-7678-410F-80EE-5919CBE876F8}"/>
              </a:ext>
            </a:extLst>
          </p:cNvPr>
          <p:cNvCxnSpPr>
            <a:cxnSpLocks/>
          </p:cNvCxnSpPr>
          <p:nvPr/>
        </p:nvCxnSpPr>
        <p:spPr>
          <a:xfrm>
            <a:off x="4109957" y="5101265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2ABBC2-77E2-4FBF-BC2C-96D42197CA41}"/>
                  </a:ext>
                </a:extLst>
              </p:cNvPr>
              <p:cNvSpPr txBox="1"/>
              <p:nvPr/>
            </p:nvSpPr>
            <p:spPr>
              <a:xfrm>
                <a:off x="6988115" y="5236027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2ABBC2-77E2-4FBF-BC2C-96D42197C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115" y="5236027"/>
                <a:ext cx="558422" cy="461665"/>
              </a:xfrm>
              <a:prstGeom prst="rect">
                <a:avLst/>
              </a:prstGeom>
              <a:blipFill>
                <a:blip r:embed="rId8"/>
                <a:stretch>
                  <a:fillRect l="-3261" t="-3947" r="-1087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4A0177-D7BE-4660-937C-AF95DE35559C}"/>
              </a:ext>
            </a:extLst>
          </p:cNvPr>
          <p:cNvCxnSpPr>
            <a:cxnSpLocks/>
          </p:cNvCxnSpPr>
          <p:nvPr/>
        </p:nvCxnSpPr>
        <p:spPr>
          <a:xfrm>
            <a:off x="6621567" y="54490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DDA5C0-4CF8-4875-8310-3922F3399B15}"/>
              </a:ext>
            </a:extLst>
          </p:cNvPr>
          <p:cNvCxnSpPr>
            <a:cxnSpLocks/>
          </p:cNvCxnSpPr>
          <p:nvPr/>
        </p:nvCxnSpPr>
        <p:spPr>
          <a:xfrm>
            <a:off x="10209725" y="5279315"/>
            <a:ext cx="0" cy="493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01F00D-FEDE-4798-A8C2-1CD636755AF4}"/>
                  </a:ext>
                </a:extLst>
              </p:cNvPr>
              <p:cNvSpPr txBox="1"/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forward propagations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4 days/epoch on V100 for 6M ads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i="1" dirty="0">
                    <a:solidFill>
                      <a:schemeClr val="bg1">
                        <a:lumMod val="50000"/>
                      </a:schemeClr>
                    </a:solidFill>
                  </a:rPr>
                  <a:t>: the length of the generated ad</a:t>
                </a:r>
                <a:endParaRPr 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01F00D-FEDE-4798-A8C2-1CD636755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blipFill>
                <a:blip r:embed="rId9"/>
                <a:stretch>
                  <a:fillRect t="-4569" r="-1425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DF7427-79A3-4E8B-AF6A-742049581386}"/>
                  </a:ext>
                </a:extLst>
              </p:cNvPr>
              <p:cNvSpPr txBox="1"/>
              <p:nvPr/>
            </p:nvSpPr>
            <p:spPr>
              <a:xfrm>
                <a:off x="6946775" y="4820757"/>
                <a:ext cx="1799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(⋅|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DF7427-79A3-4E8B-AF6A-742049581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75" y="4820757"/>
                <a:ext cx="1799210" cy="461665"/>
              </a:xfrm>
              <a:prstGeom prst="rect">
                <a:avLst/>
              </a:prstGeom>
              <a:blipFill>
                <a:blip r:embed="rId10"/>
                <a:stretch>
                  <a:fillRect t="-3947" r="-3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5B47007-FD35-40DB-B4BB-37AAB3B76C3C}"/>
              </a:ext>
            </a:extLst>
          </p:cNvPr>
          <p:cNvSpPr txBox="1"/>
          <p:nvPr/>
        </p:nvSpPr>
        <p:spPr>
          <a:xfrm>
            <a:off x="8745985" y="4756095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Adds </a:t>
            </a:r>
            <a:r>
              <a:rPr lang="en-US" sz="2800" dirty="0">
                <a:latin typeface="LinLibertineT"/>
              </a:rPr>
              <a:t>uncertainty</a:t>
            </a:r>
            <a:endParaRPr lang="en-US" sz="280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08EBD82-46E9-4EC1-A2F1-5851A51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1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CC7144A-D501-402F-BCA5-60339C53C5CD}"/>
              </a:ext>
            </a:extLst>
          </p:cNvPr>
          <p:cNvSpPr/>
          <p:nvPr/>
        </p:nvSpPr>
        <p:spPr>
          <a:xfrm>
            <a:off x="7028410" y="5299280"/>
            <a:ext cx="1993217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5BBC2DB-A30D-4AE7-91A8-3E3CDE6C2A78}"/>
              </a:ext>
            </a:extLst>
          </p:cNvPr>
          <p:cNvSpPr/>
          <p:nvPr/>
        </p:nvSpPr>
        <p:spPr>
          <a:xfrm>
            <a:off x="9254183" y="5299280"/>
            <a:ext cx="2599150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3BD967-111B-4DA3-BAD4-BC90B8AE11EF}"/>
              </a:ext>
            </a:extLst>
          </p:cNvPr>
          <p:cNvSpPr/>
          <p:nvPr/>
        </p:nvSpPr>
        <p:spPr>
          <a:xfrm>
            <a:off x="3717657" y="4902128"/>
            <a:ext cx="414455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185EE8-9915-4237-B797-60A94351A258}"/>
              </a:ext>
            </a:extLst>
          </p:cNvPr>
          <p:cNvSpPr/>
          <p:nvPr/>
        </p:nvSpPr>
        <p:spPr>
          <a:xfrm>
            <a:off x="7028411" y="4817649"/>
            <a:ext cx="1717574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ED9A148-AE7A-4532-898A-B0939A5010AA}"/>
              </a:ext>
            </a:extLst>
          </p:cNvPr>
          <p:cNvSpPr/>
          <p:nvPr/>
        </p:nvSpPr>
        <p:spPr>
          <a:xfrm>
            <a:off x="9254183" y="4817649"/>
            <a:ext cx="2599150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2ABBC2-77E2-4FBF-BC2C-96D42197CA41}"/>
                  </a:ext>
                </a:extLst>
              </p:cNvPr>
              <p:cNvSpPr txBox="1"/>
              <p:nvPr/>
            </p:nvSpPr>
            <p:spPr>
              <a:xfrm>
                <a:off x="6988115" y="5236027"/>
                <a:ext cx="2132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(⋅|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2ABBC2-77E2-4FBF-BC2C-96D42197C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115" y="5236027"/>
                <a:ext cx="2132379" cy="461665"/>
              </a:xfrm>
              <a:prstGeom prst="rect">
                <a:avLst/>
              </a:prstGeom>
              <a:blipFill>
                <a:blip r:embed="rId8"/>
                <a:stretch>
                  <a:fillRect l="-857" t="-3947" r="-628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DF7427-79A3-4E8B-AF6A-742049581386}"/>
                  </a:ext>
                </a:extLst>
              </p:cNvPr>
              <p:cNvSpPr txBox="1"/>
              <p:nvPr/>
            </p:nvSpPr>
            <p:spPr>
              <a:xfrm>
                <a:off x="6946775" y="4820757"/>
                <a:ext cx="1799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(⋅|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DF7427-79A3-4E8B-AF6A-742049581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75" y="4820757"/>
                <a:ext cx="1799210" cy="461665"/>
              </a:xfrm>
              <a:prstGeom prst="rect">
                <a:avLst/>
              </a:prstGeom>
              <a:blipFill>
                <a:blip r:embed="rId6"/>
                <a:stretch>
                  <a:fillRect t="-3947" r="-3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B56B9F-9CA7-43D8-A698-32FEEEA0C1EF}"/>
              </a:ext>
            </a:extLst>
          </p:cNvPr>
          <p:cNvSpPr/>
          <p:nvPr/>
        </p:nvSpPr>
        <p:spPr>
          <a:xfrm>
            <a:off x="2389918" y="1311419"/>
            <a:ext cx="14376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BEB8-E058-45A2-8387-67F3FA39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Issues of </a:t>
            </a:r>
            <a:r>
              <a:rPr lang="en-US" dirty="0">
                <a:solidFill>
                  <a:srgbClr val="C00000"/>
                </a:solidFill>
              </a:rPr>
              <a:t>classical</a:t>
            </a:r>
            <a:r>
              <a:rPr lang="en-US" b="1" i="1" dirty="0"/>
              <a:t> </a:t>
            </a:r>
            <a:r>
              <a:rPr lang="en-US" dirty="0"/>
              <a:t>policy gradient:</a:t>
            </a:r>
          </a:p>
          <a:p>
            <a:r>
              <a:rPr lang="en-US" dirty="0"/>
              <a:t>Large computational cost</a:t>
            </a:r>
          </a:p>
          <a:p>
            <a:r>
              <a:rPr lang="en-US" dirty="0"/>
              <a:t>Ineffective exploration</a:t>
            </a: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Adds randomness and explores the action space by sampling</a:t>
            </a:r>
          </a:p>
          <a:p>
            <a:pPr lvl="1"/>
            <a:r>
              <a:rPr lang="en-US" dirty="0">
                <a:latin typeface="LinLibertineT"/>
              </a:rPr>
              <a:t>Propagation of uncertainty</a:t>
            </a:r>
            <a:endParaRPr lang="en-US" dirty="0"/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471D1C-7D21-44EF-9517-2249B2CDC7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134" b="27045"/>
          <a:stretch/>
        </p:blipFill>
        <p:spPr>
          <a:xfrm rot="5400000">
            <a:off x="4385950" y="3967044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E8B4BC-4587-429D-9A18-B0371C9B5B67}"/>
                  </a:ext>
                </a:extLst>
              </p:cNvPr>
              <p:cNvSpPr txBox="1"/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E8B4BC-4587-429D-9A18-B0371C9B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18167D-3167-4CA9-933D-51E460E69035}"/>
                  </a:ext>
                </a:extLst>
              </p:cNvPr>
              <p:cNvSpPr txBox="1"/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18167D-3167-4CA9-933D-51E460E6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C3DBA1-527E-4F06-8DFE-91074223CAEE}"/>
              </a:ext>
            </a:extLst>
          </p:cNvPr>
          <p:cNvCxnSpPr>
            <a:cxnSpLocks/>
          </p:cNvCxnSpPr>
          <p:nvPr/>
        </p:nvCxnSpPr>
        <p:spPr>
          <a:xfrm>
            <a:off x="4132112" y="43318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1CB41F9-31F3-4F95-8F93-354856C6B120}"/>
              </a:ext>
            </a:extLst>
          </p:cNvPr>
          <p:cNvCxnSpPr>
            <a:cxnSpLocks/>
          </p:cNvCxnSpPr>
          <p:nvPr/>
        </p:nvCxnSpPr>
        <p:spPr>
          <a:xfrm>
            <a:off x="4132112" y="4741558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D92A5-B06D-4FB1-97B0-73ADF74CB346}"/>
              </a:ext>
            </a:extLst>
          </p:cNvPr>
          <p:cNvCxnSpPr>
            <a:cxnSpLocks/>
          </p:cNvCxnSpPr>
          <p:nvPr/>
        </p:nvCxnSpPr>
        <p:spPr>
          <a:xfrm>
            <a:off x="6633701" y="507084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C0D6E1-2A32-43D8-AEE4-CB3F5C019A16}"/>
                  </a:ext>
                </a:extLst>
              </p:cNvPr>
              <p:cNvSpPr txBox="1"/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C0D6E1-2A32-43D8-AEE4-CB3F5C019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blipFill>
                <a:blip r:embed="rId7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4C251F-7678-410F-80EE-5919CBE876F8}"/>
              </a:ext>
            </a:extLst>
          </p:cNvPr>
          <p:cNvCxnSpPr>
            <a:cxnSpLocks/>
          </p:cNvCxnSpPr>
          <p:nvPr/>
        </p:nvCxnSpPr>
        <p:spPr>
          <a:xfrm>
            <a:off x="4109957" y="5101265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4A0177-D7BE-4660-937C-AF95DE35559C}"/>
              </a:ext>
            </a:extLst>
          </p:cNvPr>
          <p:cNvCxnSpPr>
            <a:cxnSpLocks/>
          </p:cNvCxnSpPr>
          <p:nvPr/>
        </p:nvCxnSpPr>
        <p:spPr>
          <a:xfrm>
            <a:off x="6621567" y="54490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F80F0B-CA73-4599-B9BC-B1F2E676DD7C}"/>
              </a:ext>
            </a:extLst>
          </p:cNvPr>
          <p:cNvSpPr txBox="1"/>
          <p:nvPr/>
        </p:nvSpPr>
        <p:spPr>
          <a:xfrm>
            <a:off x="8745985" y="4756095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Adds </a:t>
            </a:r>
            <a:r>
              <a:rPr lang="en-US" sz="2800" dirty="0">
                <a:latin typeface="LinLibertineT"/>
              </a:rPr>
              <a:t>uncertainty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BD965-7428-4C5A-BBCC-261804438004}"/>
              </a:ext>
            </a:extLst>
          </p:cNvPr>
          <p:cNvSpPr txBox="1"/>
          <p:nvPr/>
        </p:nvSpPr>
        <p:spPr>
          <a:xfrm>
            <a:off x="8745984" y="5216062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Adds </a:t>
            </a:r>
            <a:r>
              <a:rPr lang="en-US" sz="2800" dirty="0">
                <a:latin typeface="LinLibertineT"/>
              </a:rPr>
              <a:t>uncertainty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7BA809-D3EA-490F-9ECA-04601322A0FB}"/>
                  </a:ext>
                </a:extLst>
              </p:cNvPr>
              <p:cNvSpPr txBox="1"/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forward propagations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4 days/epoch on V100 for 6M ads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i="1" dirty="0">
                    <a:solidFill>
                      <a:schemeClr val="bg1">
                        <a:lumMod val="50000"/>
                      </a:schemeClr>
                    </a:solidFill>
                  </a:rPr>
                  <a:t>: the length of the generated ad</a:t>
                </a:r>
                <a:endParaRPr 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7BA809-D3EA-490F-9ECA-04601322A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blipFill>
                <a:blip r:embed="rId10"/>
                <a:stretch>
                  <a:fillRect t="-4569" r="-1425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105BBB-F61D-4A72-8A9B-507B6200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F91C0A-40CC-459A-B488-6983AF0DEF78}"/>
              </a:ext>
            </a:extLst>
          </p:cNvPr>
          <p:cNvSpPr/>
          <p:nvPr/>
        </p:nvSpPr>
        <p:spPr>
          <a:xfrm>
            <a:off x="7028411" y="5785318"/>
            <a:ext cx="495736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F16830D-3529-43FD-A548-C18DA97AAE0F}"/>
              </a:ext>
            </a:extLst>
          </p:cNvPr>
          <p:cNvSpPr/>
          <p:nvPr/>
        </p:nvSpPr>
        <p:spPr>
          <a:xfrm>
            <a:off x="9945432" y="5785982"/>
            <a:ext cx="2060431" cy="5414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DBE87A-BAEF-488B-B025-D1090589C4AD}"/>
              </a:ext>
            </a:extLst>
          </p:cNvPr>
          <p:cNvSpPr/>
          <p:nvPr/>
        </p:nvSpPr>
        <p:spPr>
          <a:xfrm>
            <a:off x="3717657" y="5377030"/>
            <a:ext cx="414455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CC7144A-D501-402F-BCA5-60339C53C5CD}"/>
              </a:ext>
            </a:extLst>
          </p:cNvPr>
          <p:cNvSpPr/>
          <p:nvPr/>
        </p:nvSpPr>
        <p:spPr>
          <a:xfrm>
            <a:off x="7028410" y="5299280"/>
            <a:ext cx="1993217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5BBC2DB-A30D-4AE7-91A8-3E3CDE6C2A78}"/>
              </a:ext>
            </a:extLst>
          </p:cNvPr>
          <p:cNvSpPr/>
          <p:nvPr/>
        </p:nvSpPr>
        <p:spPr>
          <a:xfrm>
            <a:off x="9254183" y="5299280"/>
            <a:ext cx="2599150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3BD967-111B-4DA3-BAD4-BC90B8AE11EF}"/>
              </a:ext>
            </a:extLst>
          </p:cNvPr>
          <p:cNvSpPr/>
          <p:nvPr/>
        </p:nvSpPr>
        <p:spPr>
          <a:xfrm>
            <a:off x="3717657" y="4902128"/>
            <a:ext cx="414455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185EE8-9915-4237-B797-60A94351A258}"/>
              </a:ext>
            </a:extLst>
          </p:cNvPr>
          <p:cNvSpPr/>
          <p:nvPr/>
        </p:nvSpPr>
        <p:spPr>
          <a:xfrm>
            <a:off x="7028411" y="4817649"/>
            <a:ext cx="1717574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ED9A148-AE7A-4532-898A-B0939A5010AA}"/>
              </a:ext>
            </a:extLst>
          </p:cNvPr>
          <p:cNvSpPr/>
          <p:nvPr/>
        </p:nvSpPr>
        <p:spPr>
          <a:xfrm>
            <a:off x="9254183" y="4817649"/>
            <a:ext cx="2599150" cy="461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2ABBC2-77E2-4FBF-BC2C-96D42197CA41}"/>
                  </a:ext>
                </a:extLst>
              </p:cNvPr>
              <p:cNvSpPr txBox="1"/>
              <p:nvPr/>
            </p:nvSpPr>
            <p:spPr>
              <a:xfrm>
                <a:off x="6988115" y="5236027"/>
                <a:ext cx="2132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(⋅|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2ABBC2-77E2-4FBF-BC2C-96D42197C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115" y="5236027"/>
                <a:ext cx="2132379" cy="461665"/>
              </a:xfrm>
              <a:prstGeom prst="rect">
                <a:avLst/>
              </a:prstGeom>
              <a:blipFill>
                <a:blip r:embed="rId3"/>
                <a:stretch>
                  <a:fillRect l="-857" t="-3947" r="-628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DF7427-79A3-4E8B-AF6A-742049581386}"/>
                  </a:ext>
                </a:extLst>
              </p:cNvPr>
              <p:cNvSpPr txBox="1"/>
              <p:nvPr/>
            </p:nvSpPr>
            <p:spPr>
              <a:xfrm>
                <a:off x="6946775" y="4820757"/>
                <a:ext cx="1799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(⋅|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DF7427-79A3-4E8B-AF6A-742049581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75" y="4820757"/>
                <a:ext cx="1799210" cy="461665"/>
              </a:xfrm>
              <a:prstGeom prst="rect">
                <a:avLst/>
              </a:prstGeom>
              <a:blipFill>
                <a:blip r:embed="rId4"/>
                <a:stretch>
                  <a:fillRect t="-3947" r="-3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B56B9F-9CA7-43D8-A698-32FEEEA0C1EF}"/>
              </a:ext>
            </a:extLst>
          </p:cNvPr>
          <p:cNvSpPr/>
          <p:nvPr/>
        </p:nvSpPr>
        <p:spPr>
          <a:xfrm>
            <a:off x="2389918" y="1311419"/>
            <a:ext cx="14376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BEB8-E058-45A2-8387-67F3FA39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Issues of </a:t>
            </a:r>
            <a:r>
              <a:rPr lang="en-US" dirty="0">
                <a:solidFill>
                  <a:srgbClr val="C00000"/>
                </a:solidFill>
              </a:rPr>
              <a:t>classical</a:t>
            </a:r>
            <a:r>
              <a:rPr lang="en-US" b="1" i="1" dirty="0"/>
              <a:t> </a:t>
            </a:r>
            <a:r>
              <a:rPr lang="en-US" dirty="0"/>
              <a:t>policy gradient:</a:t>
            </a:r>
          </a:p>
          <a:p>
            <a:r>
              <a:rPr lang="en-US" dirty="0"/>
              <a:t>Large computational cost</a:t>
            </a:r>
          </a:p>
          <a:p>
            <a:r>
              <a:rPr lang="en-US" dirty="0"/>
              <a:t>Ineffective exploration</a:t>
            </a: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Adds randomness and explores the action space by sampling</a:t>
            </a:r>
          </a:p>
          <a:p>
            <a:pPr lvl="1"/>
            <a:r>
              <a:rPr lang="en-US" dirty="0">
                <a:latin typeface="LinLibertineT"/>
              </a:rPr>
              <a:t>Propagation of uncertainty</a:t>
            </a:r>
            <a:endParaRPr lang="en-US" dirty="0"/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471D1C-7D21-44EF-9517-2249B2CDC7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134" b="27045"/>
          <a:stretch/>
        </p:blipFill>
        <p:spPr>
          <a:xfrm rot="5400000">
            <a:off x="4385950" y="3967044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E8B4BC-4587-429D-9A18-B0371C9B5B67}"/>
                  </a:ext>
                </a:extLst>
              </p:cNvPr>
              <p:cNvSpPr txBox="1"/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E8B4BC-4587-429D-9A18-B0371C9B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18167D-3167-4CA9-933D-51E460E69035}"/>
                  </a:ext>
                </a:extLst>
              </p:cNvPr>
              <p:cNvSpPr txBox="1"/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18167D-3167-4CA9-933D-51E460E6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C3DBA1-527E-4F06-8DFE-91074223CAEE}"/>
              </a:ext>
            </a:extLst>
          </p:cNvPr>
          <p:cNvCxnSpPr>
            <a:cxnSpLocks/>
          </p:cNvCxnSpPr>
          <p:nvPr/>
        </p:nvCxnSpPr>
        <p:spPr>
          <a:xfrm>
            <a:off x="4132112" y="43318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1CB41F9-31F3-4F95-8F93-354856C6B120}"/>
              </a:ext>
            </a:extLst>
          </p:cNvPr>
          <p:cNvCxnSpPr>
            <a:cxnSpLocks/>
          </p:cNvCxnSpPr>
          <p:nvPr/>
        </p:nvCxnSpPr>
        <p:spPr>
          <a:xfrm>
            <a:off x="4132112" y="4741558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D92A5-B06D-4FB1-97B0-73ADF74CB346}"/>
              </a:ext>
            </a:extLst>
          </p:cNvPr>
          <p:cNvCxnSpPr>
            <a:cxnSpLocks/>
          </p:cNvCxnSpPr>
          <p:nvPr/>
        </p:nvCxnSpPr>
        <p:spPr>
          <a:xfrm>
            <a:off x="6633701" y="507084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C0D6E1-2A32-43D8-AEE4-CB3F5C019A16}"/>
                  </a:ext>
                </a:extLst>
              </p:cNvPr>
              <p:cNvSpPr txBox="1"/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C0D6E1-2A32-43D8-AEE4-CB3F5C019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blipFill>
                <a:blip r:embed="rId8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4C251F-7678-410F-80EE-5919CBE876F8}"/>
              </a:ext>
            </a:extLst>
          </p:cNvPr>
          <p:cNvCxnSpPr>
            <a:cxnSpLocks/>
          </p:cNvCxnSpPr>
          <p:nvPr/>
        </p:nvCxnSpPr>
        <p:spPr>
          <a:xfrm>
            <a:off x="4109957" y="5101265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4A0177-D7BE-4660-937C-AF95DE35559C}"/>
              </a:ext>
            </a:extLst>
          </p:cNvPr>
          <p:cNvCxnSpPr>
            <a:cxnSpLocks/>
          </p:cNvCxnSpPr>
          <p:nvPr/>
        </p:nvCxnSpPr>
        <p:spPr>
          <a:xfrm>
            <a:off x="6621567" y="54490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F80F0B-CA73-4599-B9BC-B1F2E676DD7C}"/>
              </a:ext>
            </a:extLst>
          </p:cNvPr>
          <p:cNvSpPr txBox="1"/>
          <p:nvPr/>
        </p:nvSpPr>
        <p:spPr>
          <a:xfrm>
            <a:off x="8745985" y="4756095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Adds </a:t>
            </a:r>
            <a:r>
              <a:rPr lang="en-US" sz="2800" dirty="0">
                <a:latin typeface="LinLibertineT"/>
              </a:rPr>
              <a:t>uncertainty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BD965-7428-4C5A-BBCC-261804438004}"/>
              </a:ext>
            </a:extLst>
          </p:cNvPr>
          <p:cNvSpPr txBox="1"/>
          <p:nvPr/>
        </p:nvSpPr>
        <p:spPr>
          <a:xfrm>
            <a:off x="8745984" y="5216062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Adds </a:t>
            </a:r>
            <a:r>
              <a:rPr lang="en-US" sz="2800" dirty="0">
                <a:latin typeface="LinLibertineT"/>
              </a:rPr>
              <a:t>uncertainty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7BA809-D3EA-490F-9ECA-04601322A0FB}"/>
                  </a:ext>
                </a:extLst>
              </p:cNvPr>
              <p:cNvSpPr txBox="1"/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forward propagations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4 days/epoch on V100 for 6M ads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i="1" dirty="0">
                    <a:solidFill>
                      <a:schemeClr val="bg1">
                        <a:lumMod val="50000"/>
                      </a:schemeClr>
                    </a:solidFill>
                  </a:rPr>
                  <a:t>: the length of the generated ad</a:t>
                </a:r>
                <a:endParaRPr 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7BA809-D3EA-490F-9ECA-04601322A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blipFill>
                <a:blip r:embed="rId9"/>
                <a:stretch>
                  <a:fillRect t="-4569" r="-1425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5DB054-D2D6-40C4-AB95-17B77049B362}"/>
                  </a:ext>
                </a:extLst>
              </p:cNvPr>
              <p:cNvSpPr txBox="1"/>
              <p:nvPr/>
            </p:nvSpPr>
            <p:spPr>
              <a:xfrm>
                <a:off x="3686314" y="5251855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5DB054-D2D6-40C4-AB95-17B77049B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5251855"/>
                <a:ext cx="558422" cy="461665"/>
              </a:xfrm>
              <a:prstGeom prst="rect">
                <a:avLst/>
              </a:prstGeom>
              <a:blipFill>
                <a:blip r:embed="rId10"/>
                <a:stretch>
                  <a:fillRect t="-4000" r="-1758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621554-AC34-45CA-9EAF-039E1825C08E}"/>
              </a:ext>
            </a:extLst>
          </p:cNvPr>
          <p:cNvCxnSpPr>
            <a:cxnSpLocks/>
          </p:cNvCxnSpPr>
          <p:nvPr/>
        </p:nvCxnSpPr>
        <p:spPr>
          <a:xfrm>
            <a:off x="4109957" y="548268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ABA279-7B66-41D1-8509-E2F65F5A4039}"/>
                  </a:ext>
                </a:extLst>
              </p:cNvPr>
              <p:cNvSpPr txBox="1"/>
              <p:nvPr/>
            </p:nvSpPr>
            <p:spPr>
              <a:xfrm>
                <a:off x="6991343" y="5706495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ABA279-7B66-41D1-8509-E2F65F5A4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43" y="5706495"/>
                <a:ext cx="558422" cy="461665"/>
              </a:xfrm>
              <a:prstGeom prst="rect">
                <a:avLst/>
              </a:prstGeom>
              <a:blipFill>
                <a:blip r:embed="rId11"/>
                <a:stretch>
                  <a:fillRect l="-3297" t="-3947" r="-1098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BA81A2-8612-43E0-937D-2D1589F0088D}"/>
              </a:ext>
            </a:extLst>
          </p:cNvPr>
          <p:cNvCxnSpPr>
            <a:cxnSpLocks/>
          </p:cNvCxnSpPr>
          <p:nvPr/>
        </p:nvCxnSpPr>
        <p:spPr>
          <a:xfrm>
            <a:off x="6633701" y="593219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B39366-57C4-4012-B50F-7248B314B4A8}"/>
              </a:ext>
            </a:extLst>
          </p:cNvPr>
          <p:cNvCxnSpPr>
            <a:cxnSpLocks/>
          </p:cNvCxnSpPr>
          <p:nvPr/>
        </p:nvCxnSpPr>
        <p:spPr>
          <a:xfrm>
            <a:off x="10209725" y="5778847"/>
            <a:ext cx="0" cy="493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592BA3-2142-4732-B421-873D8FCAD189}"/>
              </a:ext>
            </a:extLst>
          </p:cNvPr>
          <p:cNvSpPr txBox="1"/>
          <p:nvPr/>
        </p:nvSpPr>
        <p:spPr>
          <a:xfrm>
            <a:off x="9398049" y="5715594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propagate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C62440-D5EA-48FC-B489-10EF51EF3E14}"/>
              </a:ext>
            </a:extLst>
          </p:cNvPr>
          <p:cNvSpPr txBox="1"/>
          <p:nvPr/>
        </p:nvSpPr>
        <p:spPr>
          <a:xfrm>
            <a:off x="1782900" y="6281721"/>
            <a:ext cx="830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LinLibertineT"/>
              </a:rPr>
              <a:t>Spend too much time exploring suboptimal actions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DF91D81-2093-420F-B5FE-1CFAF05D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72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1C90BC-F443-43D2-831A-AC057F084FF8}"/>
              </a:ext>
            </a:extLst>
          </p:cNvPr>
          <p:cNvSpPr/>
          <p:nvPr/>
        </p:nvSpPr>
        <p:spPr>
          <a:xfrm>
            <a:off x="1602518" y="1318772"/>
            <a:ext cx="920549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BEB8-E058-45A2-8387-67F3FA39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MPG</a:t>
            </a:r>
            <a:r>
              <a:rPr lang="en-US" dirty="0"/>
              <a:t> solves these two issues</a:t>
            </a:r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2BA21A-58EF-4C70-BDD1-2F4188E10D05}"/>
              </a:ext>
            </a:extLst>
          </p:cNvPr>
          <p:cNvCxnSpPr>
            <a:cxnSpLocks/>
          </p:cNvCxnSpPr>
          <p:nvPr/>
        </p:nvCxnSpPr>
        <p:spPr>
          <a:xfrm>
            <a:off x="8997918" y="2769185"/>
            <a:ext cx="0" cy="3573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879C49-D7E0-4AC2-8713-182909D9BE7A}"/>
                  </a:ext>
                </a:extLst>
              </p:cNvPr>
              <p:cNvSpPr txBox="1"/>
              <p:nvPr/>
            </p:nvSpPr>
            <p:spPr>
              <a:xfrm>
                <a:off x="5993326" y="3107739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forward propagations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879C49-D7E0-4AC2-8713-182909D9B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326" y="3107739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2206E312-6D28-41B6-A997-32E794845B79}"/>
              </a:ext>
            </a:extLst>
          </p:cNvPr>
          <p:cNvSpPr txBox="1"/>
          <p:nvPr/>
        </p:nvSpPr>
        <p:spPr>
          <a:xfrm>
            <a:off x="1467318" y="336934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Effective </a:t>
            </a:r>
            <a:r>
              <a:rPr lang="en-US" altLang="zh-CN" sz="2800" dirty="0"/>
              <a:t>exploration</a:t>
            </a:r>
            <a:endParaRPr lang="en-US" sz="28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F30A03-EFE2-4A13-948A-616B40E6067D}"/>
              </a:ext>
            </a:extLst>
          </p:cNvPr>
          <p:cNvCxnSpPr>
            <a:cxnSpLocks/>
          </p:cNvCxnSpPr>
          <p:nvPr/>
        </p:nvCxnSpPr>
        <p:spPr>
          <a:xfrm>
            <a:off x="2945326" y="3071605"/>
            <a:ext cx="0" cy="3573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495C13-4501-46C0-AD85-D1FCDE48092F}"/>
                  </a:ext>
                </a:extLst>
              </p:cNvPr>
              <p:cNvSpPr txBox="1"/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forward propagations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4 days/epoch on V100 for 6M ads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i="1" dirty="0">
                    <a:solidFill>
                      <a:schemeClr val="bg1">
                        <a:lumMod val="50000"/>
                      </a:schemeClr>
                    </a:solidFill>
                  </a:rPr>
                  <a:t>: the length of the generated ad</a:t>
                </a:r>
                <a:endParaRPr 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495C13-4501-46C0-AD85-D1FCDE48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blipFill>
                <a:blip r:embed="rId4"/>
                <a:stretch>
                  <a:fillRect t="-4569" r="-1425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F9B5C3-4FA8-49D9-BAD8-EB778CE272EA}"/>
                  </a:ext>
                </a:extLst>
              </p:cNvPr>
              <p:cNvSpPr txBox="1"/>
              <p:nvPr/>
            </p:nvSpPr>
            <p:spPr>
              <a:xfrm>
                <a:off x="6053665" y="3546321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i="1" dirty="0">
                    <a:solidFill>
                      <a:schemeClr val="accent6">
                        <a:lumMod val="75000"/>
                      </a:schemeClr>
                    </a:solidFill>
                  </a:rPr>
                  <a:t> day/epoch on V100 for 6M ads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F9B5C3-4FA8-49D9-BAD8-EB778CE27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65" y="3546321"/>
                <a:ext cx="6096000" cy="430887"/>
              </a:xfrm>
              <a:prstGeom prst="rect">
                <a:avLst/>
              </a:prstGeom>
              <a:blipFill>
                <a:blip r:embed="rId5"/>
                <a:stretch>
                  <a:fillRect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9A6F37-4D18-4AB6-B813-205EC21ECFB3}"/>
              </a:ext>
            </a:extLst>
          </p:cNvPr>
          <p:cNvSpPr txBox="1">
            <a:spLocks/>
          </p:cNvSpPr>
          <p:nvPr/>
        </p:nvSpPr>
        <p:spPr>
          <a:xfrm>
            <a:off x="838200" y="1948169"/>
            <a:ext cx="10515600" cy="479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 computational cost</a:t>
            </a:r>
          </a:p>
          <a:p>
            <a:pPr lvl="1"/>
            <a:endParaRPr lang="en-US" dirty="0">
              <a:latin typeface="LinLibertine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F83ED9-5C9E-4AA9-B1EE-38876B793E84}"/>
              </a:ext>
            </a:extLst>
          </p:cNvPr>
          <p:cNvSpPr txBox="1">
            <a:spLocks/>
          </p:cNvSpPr>
          <p:nvPr/>
        </p:nvSpPr>
        <p:spPr>
          <a:xfrm>
            <a:off x="839270" y="2511514"/>
            <a:ext cx="10515600" cy="479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Ineffective</a:t>
            </a:r>
            <a:r>
              <a:rPr lang="en-US" dirty="0"/>
              <a:t> exploration</a:t>
            </a:r>
            <a:endParaRPr lang="en-US" dirty="0">
              <a:latin typeface="LinLibertine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89F2A-04DF-4229-BC02-77051280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741DA1A8-EE12-4081-A309-7F0785BF3203}"/>
              </a:ext>
            </a:extLst>
          </p:cNvPr>
          <p:cNvSpPr txBox="1"/>
          <p:nvPr/>
        </p:nvSpPr>
        <p:spPr>
          <a:xfrm>
            <a:off x="3688415" y="636980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32A057-448D-4658-8746-17A2BC8EAEF0}"/>
                  </a:ext>
                </a:extLst>
              </p:cNvPr>
              <p:cNvSpPr txBox="1"/>
              <p:nvPr/>
            </p:nvSpPr>
            <p:spPr>
              <a:xfrm>
                <a:off x="7010327" y="5844526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32A057-448D-4658-8746-17A2BC8EA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27" y="5844526"/>
                <a:ext cx="461665" cy="461665"/>
              </a:xfrm>
              <a:prstGeom prst="rect">
                <a:avLst/>
              </a:prstGeom>
              <a:blipFill>
                <a:blip r:embed="rId3"/>
                <a:stretch>
                  <a:fillRect l="-3947" t="-4000" r="-13158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758BA5-E508-474C-9B12-107D085939D9}"/>
                  </a:ext>
                </a:extLst>
              </p:cNvPr>
              <p:cNvSpPr txBox="1"/>
              <p:nvPr/>
            </p:nvSpPr>
            <p:spPr>
              <a:xfrm>
                <a:off x="7018682" y="5164230"/>
                <a:ext cx="461665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758BA5-E508-474C-9B12-107D08593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682" y="5164230"/>
                <a:ext cx="461665" cy="461665"/>
              </a:xfrm>
              <a:prstGeom prst="rect">
                <a:avLst/>
              </a:prstGeom>
              <a:blipFill>
                <a:blip r:embed="rId4"/>
                <a:stretch>
                  <a:fillRect l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A610D7-3892-4D87-8A69-CA64C96D3B28}"/>
                  </a:ext>
                </a:extLst>
              </p:cNvPr>
              <p:cNvSpPr txBox="1"/>
              <p:nvPr/>
            </p:nvSpPr>
            <p:spPr>
              <a:xfrm>
                <a:off x="7018119" y="4738403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A610D7-3892-4D87-8A69-CA64C96D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119" y="4738403"/>
                <a:ext cx="461665" cy="461665"/>
              </a:xfrm>
              <a:prstGeom prst="rect">
                <a:avLst/>
              </a:prstGeom>
              <a:blipFill>
                <a:blip r:embed="rId5"/>
                <a:stretch>
                  <a:fillRect l="-3947" t="-3947" r="-1447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B440C-5C41-4E25-8AEB-0A5420A1B0F7}"/>
              </a:ext>
            </a:extLst>
          </p:cNvPr>
          <p:cNvSpPr/>
          <p:nvPr/>
        </p:nvSpPr>
        <p:spPr>
          <a:xfrm>
            <a:off x="1602518" y="1318772"/>
            <a:ext cx="920549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FF3A0AF4-3D0B-4345-BB45-C09D8A45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28"/>
            <a:ext cx="10515600" cy="4796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MPG</a:t>
            </a:r>
            <a:r>
              <a:rPr lang="en-US" dirty="0"/>
              <a:t> solves these two issues</a:t>
            </a:r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D21B6C8-99BA-41B7-A49B-602604AE861C}"/>
              </a:ext>
            </a:extLst>
          </p:cNvPr>
          <p:cNvSpPr txBox="1">
            <a:spLocks/>
          </p:cNvSpPr>
          <p:nvPr/>
        </p:nvSpPr>
        <p:spPr>
          <a:xfrm>
            <a:off x="838200" y="1948169"/>
            <a:ext cx="10515600" cy="479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</a:t>
            </a:r>
            <a:r>
              <a:rPr lang="en-US" dirty="0"/>
              <a:t> computational cost</a:t>
            </a:r>
          </a:p>
          <a:p>
            <a:pPr lvl="1"/>
            <a:endParaRPr lang="en-US" dirty="0">
              <a:latin typeface="LinLibertine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06E312-6D28-41B6-A997-32E794845B79}"/>
              </a:ext>
            </a:extLst>
          </p:cNvPr>
          <p:cNvSpPr txBox="1"/>
          <p:nvPr/>
        </p:nvSpPr>
        <p:spPr>
          <a:xfrm>
            <a:off x="838200" y="2463049"/>
            <a:ext cx="412602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Effective</a:t>
            </a:r>
            <a:r>
              <a:rPr lang="en-US" altLang="zh-CN" sz="3200" dirty="0">
                <a:solidFill>
                  <a:srgbClr val="C00000"/>
                </a:solidFill>
              </a:rPr>
              <a:t> </a:t>
            </a:r>
            <a:r>
              <a:rPr lang="en-US" altLang="zh-CN" sz="3200" dirty="0"/>
              <a:t>exploration</a:t>
            </a: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879C49-D7E0-4AC2-8713-182909D9BE7A}"/>
                  </a:ext>
                </a:extLst>
              </p:cNvPr>
              <p:cNvSpPr txBox="1"/>
              <p:nvPr/>
            </p:nvSpPr>
            <p:spPr>
              <a:xfrm>
                <a:off x="6096000" y="1938702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forward propagations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879C49-D7E0-4AC2-8713-182909D9B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38702"/>
                <a:ext cx="6096000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B8CD4C-FABC-4D0E-A61E-500C2031FE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34" b="27045"/>
          <a:stretch/>
        </p:blipFill>
        <p:spPr>
          <a:xfrm rot="5400000">
            <a:off x="4385950" y="3865440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763D1-2C6F-4A48-9005-3C9B730D43F6}"/>
                  </a:ext>
                </a:extLst>
              </p:cNvPr>
              <p:cNvSpPr txBox="1"/>
              <p:nvPr/>
            </p:nvSpPr>
            <p:spPr>
              <a:xfrm>
                <a:off x="3688416" y="3989133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763D1-2C6F-4A48-9005-3C9B730D4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3989133"/>
                <a:ext cx="549574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B84FB-BAD3-43C4-A820-DDD4AC6E076E}"/>
                  </a:ext>
                </a:extLst>
              </p:cNvPr>
              <p:cNvSpPr txBox="1"/>
              <p:nvPr/>
            </p:nvSpPr>
            <p:spPr>
              <a:xfrm>
                <a:off x="3688415" y="4370555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B84FB-BAD3-43C4-A820-DDD4AC6E0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370555"/>
                <a:ext cx="5566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813A1A-19FF-4E67-829A-D1335B6FCE29}"/>
              </a:ext>
            </a:extLst>
          </p:cNvPr>
          <p:cNvCxnSpPr>
            <a:cxnSpLocks/>
          </p:cNvCxnSpPr>
          <p:nvPr/>
        </p:nvCxnSpPr>
        <p:spPr>
          <a:xfrm>
            <a:off x="4132112" y="42302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F0B73B-A562-4004-BA1A-9B3094A5B354}"/>
              </a:ext>
            </a:extLst>
          </p:cNvPr>
          <p:cNvCxnSpPr>
            <a:cxnSpLocks/>
          </p:cNvCxnSpPr>
          <p:nvPr/>
        </p:nvCxnSpPr>
        <p:spPr>
          <a:xfrm>
            <a:off x="4132112" y="4639954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511EC2-3C5F-474B-9294-2946E219B9FD}"/>
              </a:ext>
            </a:extLst>
          </p:cNvPr>
          <p:cNvCxnSpPr>
            <a:cxnSpLocks/>
          </p:cNvCxnSpPr>
          <p:nvPr/>
        </p:nvCxnSpPr>
        <p:spPr>
          <a:xfrm>
            <a:off x="6633701" y="4969236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C40E78-4D2B-4EDC-A4CE-233CBE9703A0}"/>
              </a:ext>
            </a:extLst>
          </p:cNvPr>
          <p:cNvCxnSpPr>
            <a:cxnSpLocks/>
          </p:cNvCxnSpPr>
          <p:nvPr/>
        </p:nvCxnSpPr>
        <p:spPr>
          <a:xfrm>
            <a:off x="4109957" y="499966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5825C6-06A9-4FB3-81FC-4A5D1CA33244}"/>
              </a:ext>
            </a:extLst>
          </p:cNvPr>
          <p:cNvCxnSpPr>
            <a:cxnSpLocks/>
          </p:cNvCxnSpPr>
          <p:nvPr/>
        </p:nvCxnSpPr>
        <p:spPr>
          <a:xfrm>
            <a:off x="4109957" y="5381083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F545A7-B92B-4679-8C22-55923647D15B}"/>
              </a:ext>
            </a:extLst>
          </p:cNvPr>
          <p:cNvCxnSpPr>
            <a:cxnSpLocks/>
          </p:cNvCxnSpPr>
          <p:nvPr/>
        </p:nvCxnSpPr>
        <p:spPr>
          <a:xfrm>
            <a:off x="6643779" y="59975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B84336-3437-4176-BB58-B15CBE23C63D}"/>
                  </a:ext>
                </a:extLst>
              </p:cNvPr>
              <p:cNvSpPr txBox="1"/>
              <p:nvPr/>
            </p:nvSpPr>
            <p:spPr>
              <a:xfrm rot="5400000">
                <a:off x="6775906" y="5417418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B84336-3437-4176-BB58-B15CBE23C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775906" y="5417418"/>
                <a:ext cx="48442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A16240F7-94B8-4838-A453-DB8CC9E528C5}"/>
              </a:ext>
            </a:extLst>
          </p:cNvPr>
          <p:cNvSpPr txBox="1"/>
          <p:nvPr/>
        </p:nvSpPr>
        <p:spPr>
          <a:xfrm>
            <a:off x="2925865" y="3251128"/>
            <a:ext cx="535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Masked Sequence Generation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775E2B-829C-45E3-BE32-E4CD6BB72E72}"/>
              </a:ext>
            </a:extLst>
          </p:cNvPr>
          <p:cNvCxnSpPr>
            <a:cxnSpLocks/>
          </p:cNvCxnSpPr>
          <p:nvPr/>
        </p:nvCxnSpPr>
        <p:spPr>
          <a:xfrm>
            <a:off x="4132112" y="6000646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3D0C0F-B4BE-4FF4-B4A5-F080FE8A1762}"/>
                  </a:ext>
                </a:extLst>
              </p:cNvPr>
              <p:cNvSpPr txBox="1"/>
              <p:nvPr/>
            </p:nvSpPr>
            <p:spPr>
              <a:xfrm rot="5400000">
                <a:off x="3791310" y="5527080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3D0C0F-B4BE-4FF4-B4A5-F080FE8A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91310" y="5527080"/>
                <a:ext cx="48442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4087A6-A42B-40FF-A6EE-2EE5951B4449}"/>
              </a:ext>
            </a:extLst>
          </p:cNvPr>
          <p:cNvCxnSpPr>
            <a:cxnSpLocks/>
          </p:cNvCxnSpPr>
          <p:nvPr/>
        </p:nvCxnSpPr>
        <p:spPr>
          <a:xfrm>
            <a:off x="6621567" y="5347433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187D96-5D3F-445A-87AA-01555C6A7D5A}"/>
                  </a:ext>
                </a:extLst>
              </p:cNvPr>
              <p:cNvSpPr txBox="1"/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187D96-5D3F-445A-87AA-01555C6A7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blipFill>
                <a:blip r:embed="rId12"/>
                <a:stretch>
                  <a:fillRect l="-4000" t="-3947" r="-1466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35FBE-258A-49AB-AEBB-08265ABFCD71}"/>
              </a:ext>
            </a:extLst>
          </p:cNvPr>
          <p:cNvCxnSpPr>
            <a:cxnSpLocks/>
            <a:endCxn id="68" idx="3"/>
          </p:cNvCxnSpPr>
          <p:nvPr/>
        </p:nvCxnSpPr>
        <p:spPr>
          <a:xfrm flipH="1" flipV="1">
            <a:off x="2609845" y="4512720"/>
            <a:ext cx="836088" cy="502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6880478-7D84-4867-A46D-6041EB5740F9}"/>
              </a:ext>
            </a:extLst>
          </p:cNvPr>
          <p:cNvCxnSpPr>
            <a:cxnSpLocks/>
            <a:endCxn id="68" idx="3"/>
          </p:cNvCxnSpPr>
          <p:nvPr/>
        </p:nvCxnSpPr>
        <p:spPr>
          <a:xfrm flipH="1" flipV="1">
            <a:off x="2609845" y="4512720"/>
            <a:ext cx="819158" cy="16091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6F0CD8E-1826-4423-8D6B-18A5D9D85E3D}"/>
              </a:ext>
            </a:extLst>
          </p:cNvPr>
          <p:cNvSpPr txBox="1"/>
          <p:nvPr/>
        </p:nvSpPr>
        <p:spPr>
          <a:xfrm>
            <a:off x="367609" y="4035666"/>
            <a:ext cx="22422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70% positions are masked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D7E3E8C-1506-4B9E-B2F5-D5FBE7DC0FB2}"/>
              </a:ext>
            </a:extLst>
          </p:cNvPr>
          <p:cNvCxnSpPr>
            <a:cxnSpLocks/>
          </p:cNvCxnSpPr>
          <p:nvPr/>
        </p:nvCxnSpPr>
        <p:spPr>
          <a:xfrm flipH="1">
            <a:off x="2756738" y="5517111"/>
            <a:ext cx="767603" cy="578163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02F661B-E96E-497A-A5CB-ABA670A8A91B}"/>
              </a:ext>
            </a:extLst>
          </p:cNvPr>
          <p:cNvSpPr txBox="1"/>
          <p:nvPr/>
        </p:nvSpPr>
        <p:spPr>
          <a:xfrm>
            <a:off x="267991" y="5305039"/>
            <a:ext cx="255825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Ground-truth is used for other positions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0B2E437-E30C-4862-A2FE-204F05256F1B}"/>
              </a:ext>
            </a:extLst>
          </p:cNvPr>
          <p:cNvCxnSpPr>
            <a:cxnSpLocks/>
            <a:stCxn id="84" idx="3"/>
            <a:endCxn id="92" idx="1"/>
          </p:cNvCxnSpPr>
          <p:nvPr/>
        </p:nvCxnSpPr>
        <p:spPr>
          <a:xfrm flipV="1">
            <a:off x="7479784" y="4732256"/>
            <a:ext cx="968774" cy="2369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A4DF88-0892-46BD-BDC3-90E445516455}"/>
              </a:ext>
            </a:extLst>
          </p:cNvPr>
          <p:cNvCxnSpPr>
            <a:cxnSpLocks/>
            <a:endCxn id="92" idx="1"/>
          </p:cNvCxnSpPr>
          <p:nvPr/>
        </p:nvCxnSpPr>
        <p:spPr>
          <a:xfrm flipV="1">
            <a:off x="7489305" y="4732256"/>
            <a:ext cx="959253" cy="138965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78FA98C-182A-4A53-9185-1C1A90F6AAE8}"/>
              </a:ext>
            </a:extLst>
          </p:cNvPr>
          <p:cNvSpPr txBox="1"/>
          <p:nvPr/>
        </p:nvSpPr>
        <p:spPr>
          <a:xfrm>
            <a:off x="8448558" y="4039758"/>
            <a:ext cx="337484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Output tokens for the masked positions are decoded all at once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9FAF3CD-FCF4-425C-A2DC-4B59703DE601}"/>
              </a:ext>
            </a:extLst>
          </p:cNvPr>
          <p:cNvSpPr txBox="1"/>
          <p:nvPr/>
        </p:nvSpPr>
        <p:spPr>
          <a:xfrm>
            <a:off x="7525752" y="6129660"/>
            <a:ext cx="4681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No propagation of uncertainty</a:t>
            </a:r>
            <a:endParaRPr lang="en-US" sz="2800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8099320-A978-4E58-B889-AF46271A6E48}"/>
              </a:ext>
            </a:extLst>
          </p:cNvPr>
          <p:cNvCxnSpPr>
            <a:cxnSpLocks/>
          </p:cNvCxnSpPr>
          <p:nvPr/>
        </p:nvCxnSpPr>
        <p:spPr>
          <a:xfrm>
            <a:off x="7796724" y="5052700"/>
            <a:ext cx="0" cy="10946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Multiplication Sign 102">
            <a:extLst>
              <a:ext uri="{FF2B5EF4-FFF2-40B4-BE49-F238E27FC236}">
                <a16:creationId xmlns:a16="http://schemas.microsoft.com/office/drawing/2014/main" id="{0D3B5686-04AC-46C2-B68F-365D628A79F2}"/>
              </a:ext>
            </a:extLst>
          </p:cNvPr>
          <p:cNvSpPr/>
          <p:nvPr/>
        </p:nvSpPr>
        <p:spPr>
          <a:xfrm>
            <a:off x="7493498" y="5257632"/>
            <a:ext cx="643467" cy="639486"/>
          </a:xfrm>
          <a:prstGeom prst="mathMultiply">
            <a:avLst>
              <a:gd name="adj1" fmla="val 155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E881EAC-5B21-4CA5-9BCB-72B3808C521C}"/>
              </a:ext>
            </a:extLst>
          </p:cNvPr>
          <p:cNvCxnSpPr>
            <a:cxnSpLocks/>
          </p:cNvCxnSpPr>
          <p:nvPr/>
        </p:nvCxnSpPr>
        <p:spPr>
          <a:xfrm>
            <a:off x="3866075" y="6409415"/>
            <a:ext cx="34789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C6F4990-18A8-4452-BDEC-4A586059DB14}"/>
                  </a:ext>
                </a:extLst>
              </p:cNvPr>
              <p:cNvSpPr txBox="1"/>
              <p:nvPr/>
            </p:nvSpPr>
            <p:spPr>
              <a:xfrm>
                <a:off x="6791646" y="6379694"/>
                <a:ext cx="8686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1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C6F4990-18A8-4452-BDEC-4A586059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646" y="6379694"/>
                <a:ext cx="868680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78FE95-9B6D-4902-92BA-B0B3C7BD0CE2}"/>
                  </a:ext>
                </a:extLst>
              </p:cNvPr>
              <p:cNvSpPr txBox="1"/>
              <p:nvPr/>
            </p:nvSpPr>
            <p:spPr>
              <a:xfrm>
                <a:off x="3571377" y="5157881"/>
                <a:ext cx="72044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78FE95-9B6D-4902-92BA-B0B3C7BD0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377" y="5157881"/>
                <a:ext cx="720447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2AEFF29-308C-412D-B835-54C0EAB4E09E}"/>
                  </a:ext>
                </a:extLst>
              </p:cNvPr>
              <p:cNvSpPr txBox="1"/>
              <p:nvPr/>
            </p:nvSpPr>
            <p:spPr>
              <a:xfrm>
                <a:off x="3571377" y="4784083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2AEFF29-308C-412D-B835-54C0EAB4E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377" y="4784083"/>
                <a:ext cx="720448" cy="461665"/>
              </a:xfrm>
              <a:prstGeom prst="rect">
                <a:avLst/>
              </a:prstGeom>
              <a:blipFill>
                <a:blip r:embed="rId15"/>
                <a:stretch>
                  <a:fillRect l="-3390" r="-339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23160D-E31D-40D9-B518-7066D5987938}"/>
                  </a:ext>
                </a:extLst>
              </p:cNvPr>
              <p:cNvSpPr txBox="1"/>
              <p:nvPr/>
            </p:nvSpPr>
            <p:spPr>
              <a:xfrm>
                <a:off x="3594938" y="5864442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23160D-E31D-40D9-B518-7066D5987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38" y="5864442"/>
                <a:ext cx="720448" cy="461665"/>
              </a:xfrm>
              <a:prstGeom prst="rect">
                <a:avLst/>
              </a:prstGeom>
              <a:blipFill>
                <a:blip r:embed="rId16"/>
                <a:stretch>
                  <a:fillRect l="-3390" r="-339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AB5B6-FD7E-4B1B-84DD-CCE09EFA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45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82" grpId="0" animBg="1"/>
      <p:bldP spid="105" grpId="0" animBg="1"/>
      <p:bldP spid="84" grpId="0" animBg="1"/>
      <p:bldP spid="6" grpId="0"/>
      <p:bldP spid="7" grpId="0"/>
      <p:bldP spid="44" grpId="0"/>
      <p:bldP spid="46" grpId="0"/>
      <p:bldP spid="42" grpId="0"/>
      <p:bldP spid="68" grpId="0" animBg="1"/>
      <p:bldP spid="77" grpId="0" animBg="1"/>
      <p:bldP spid="92" grpId="0" animBg="1"/>
      <p:bldP spid="98" grpId="0"/>
      <p:bldP spid="103" grpId="0" animBg="1"/>
      <p:bldP spid="69" grpId="0"/>
      <p:bldP spid="50" grpId="0" animBg="1"/>
      <p:bldP spid="48" grpId="0" animBg="1"/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73E84B-9D24-4E30-B3B2-B3037433FF56}"/>
              </a:ext>
            </a:extLst>
          </p:cNvPr>
          <p:cNvSpPr/>
          <p:nvPr/>
        </p:nvSpPr>
        <p:spPr>
          <a:xfrm>
            <a:off x="1602518" y="1318772"/>
            <a:ext cx="920549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879C49-D7E0-4AC2-8713-182909D9BE7A}"/>
                  </a:ext>
                </a:extLst>
              </p:cNvPr>
              <p:cNvSpPr txBox="1"/>
              <p:nvPr/>
            </p:nvSpPr>
            <p:spPr>
              <a:xfrm>
                <a:off x="6096000" y="1938702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forward propagations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879C49-D7E0-4AC2-8713-182909D9B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38702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187D96-5D3F-445A-87AA-01555C6A7D5A}"/>
                  </a:ext>
                </a:extLst>
              </p:cNvPr>
              <p:cNvSpPr txBox="1"/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187D96-5D3F-445A-87AA-01555C6A7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blipFill>
                <a:blip r:embed="rId18"/>
                <a:stretch>
                  <a:fillRect l="-4000" t="-3947" r="-1466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CC3648B-460C-4ECD-B9F1-81FB7BB77F8B}"/>
              </a:ext>
            </a:extLst>
          </p:cNvPr>
          <p:cNvSpPr/>
          <p:nvPr/>
        </p:nvSpPr>
        <p:spPr>
          <a:xfrm>
            <a:off x="5760171" y="2753189"/>
            <a:ext cx="6358307" cy="2967962"/>
          </a:xfrm>
          <a:prstGeom prst="wedgeRoundRectCallout">
            <a:avLst>
              <a:gd name="adj1" fmla="val -59165"/>
              <a:gd name="adj2" fmla="val 138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CD99131-CA43-4B23-9FFA-FCE716367BF0}"/>
              </a:ext>
            </a:extLst>
          </p:cNvPr>
          <p:cNvSpPr/>
          <p:nvPr/>
        </p:nvSpPr>
        <p:spPr>
          <a:xfrm>
            <a:off x="5749356" y="2282346"/>
            <a:ext cx="6418598" cy="4028377"/>
          </a:xfrm>
          <a:prstGeom prst="wedgeRoundRectCallout">
            <a:avLst>
              <a:gd name="adj1" fmla="val 63089"/>
              <a:gd name="adj2" fmla="val 38160"/>
              <a:gd name="adj3" fmla="val 16667"/>
            </a:avLst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Implementation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a </a:t>
            </a:r>
            <a:r>
              <a:rPr lang="en-US" sz="2400" i="1" u="sng" dirty="0">
                <a:solidFill>
                  <a:schemeClr val="tx1"/>
                </a:solidFill>
              </a:rPr>
              <a:t>parallel</a:t>
            </a:r>
            <a:r>
              <a:rPr lang="en-US" sz="2400" dirty="0">
                <a:solidFill>
                  <a:schemeClr val="tx1"/>
                </a:solidFill>
              </a:rPr>
              <a:t> way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Decrease time: 110 h/epoch -&gt; 24 h/epoch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Mathematically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 be formulated as a </a:t>
            </a:r>
            <a:r>
              <a:rPr lang="en-US" sz="2400" i="1" u="sng" dirty="0">
                <a:solidFill>
                  <a:schemeClr val="tx1"/>
                </a:solidFill>
              </a:rPr>
              <a:t>sequential</a:t>
            </a:r>
            <a:r>
              <a:rPr lang="en-US" sz="2400" dirty="0">
                <a:solidFill>
                  <a:schemeClr val="tx1"/>
                </a:solidFill>
              </a:rPr>
              <a:t>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 can still use RL to optimize the model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696111-AA65-4269-85F7-47F7F4C9F83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003" y="7281551"/>
            <a:ext cx="6162049" cy="534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1719F0-1E4D-4F76-AC6C-5480A519193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147" t="12785" b="14645"/>
          <a:stretch/>
        </p:blipFill>
        <p:spPr>
          <a:xfrm>
            <a:off x="5889194" y="5129318"/>
            <a:ext cx="6051432" cy="38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08C368-FD78-4325-ADB4-705D6BB67C7A}"/>
                  </a:ext>
                </a:extLst>
              </p:cNvPr>
              <p:cNvSpPr txBox="1"/>
              <p:nvPr/>
            </p:nvSpPr>
            <p:spPr>
              <a:xfrm>
                <a:off x="5942129" y="5660619"/>
                <a:ext cx="60960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</a:rPr>
                  <a:t>: previous decoding policy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0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</a:rPr>
                  <a:t>: masked generation policy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000" b="1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</a:rPr>
                  <a:t>: the probability for masking a position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08C368-FD78-4325-ADB4-705D6BB6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29" y="5660619"/>
                <a:ext cx="6096000" cy="1015663"/>
              </a:xfrm>
              <a:prstGeom prst="rect">
                <a:avLst/>
              </a:prstGeom>
              <a:blipFill>
                <a:blip r:embed="rId22"/>
                <a:stretch>
                  <a:fillRect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4D5399-D2A4-427E-8793-8704F761C7D3}"/>
                  </a:ext>
                </a:extLst>
              </p:cNvPr>
              <p:cNvSpPr txBox="1"/>
              <p:nvPr/>
            </p:nvSpPr>
            <p:spPr>
              <a:xfrm>
                <a:off x="4353745" y="5844526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4D5399-D2A4-427E-8793-8704F761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45" y="5844526"/>
                <a:ext cx="461665" cy="461665"/>
              </a:xfrm>
              <a:prstGeom prst="rect">
                <a:avLst/>
              </a:prstGeom>
              <a:blipFill>
                <a:blip r:embed="rId23"/>
                <a:stretch>
                  <a:fillRect l="-3947" t="-4000" r="-14474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25314E-62AF-4A27-916E-091063E5C17C}"/>
                  </a:ext>
                </a:extLst>
              </p:cNvPr>
              <p:cNvSpPr txBox="1"/>
              <p:nvPr/>
            </p:nvSpPr>
            <p:spPr>
              <a:xfrm>
                <a:off x="4362100" y="5164230"/>
                <a:ext cx="461665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25314E-62AF-4A27-916E-091063E5C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100" y="5164230"/>
                <a:ext cx="461665" cy="461665"/>
              </a:xfrm>
              <a:prstGeom prst="rect">
                <a:avLst/>
              </a:prstGeom>
              <a:blipFill>
                <a:blip r:embed="rId24"/>
                <a:stretch>
                  <a:fillRect l="-400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02D4C6E-DD88-494C-B250-BB8687C8B8A3}"/>
                  </a:ext>
                </a:extLst>
              </p:cNvPr>
              <p:cNvSpPr txBox="1"/>
              <p:nvPr/>
            </p:nvSpPr>
            <p:spPr>
              <a:xfrm>
                <a:off x="4361537" y="4738403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02D4C6E-DD88-494C-B250-BB8687C8B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537" y="4738403"/>
                <a:ext cx="461665" cy="461665"/>
              </a:xfrm>
              <a:prstGeom prst="rect">
                <a:avLst/>
              </a:prstGeom>
              <a:blipFill>
                <a:blip r:embed="rId25"/>
                <a:stretch>
                  <a:fillRect l="-3947" t="-3947" r="-1447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A33120C5-2A39-43A0-86A9-F2A73BE721F3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0134" b="27045"/>
          <a:stretch/>
        </p:blipFill>
        <p:spPr>
          <a:xfrm rot="5400000">
            <a:off x="1729368" y="3865440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928AB7-09F4-456F-BB9A-13D0389D064A}"/>
                  </a:ext>
                </a:extLst>
              </p:cNvPr>
              <p:cNvSpPr txBox="1"/>
              <p:nvPr/>
            </p:nvSpPr>
            <p:spPr>
              <a:xfrm>
                <a:off x="1031834" y="3989133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928AB7-09F4-456F-BB9A-13D0389D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34" y="3989133"/>
                <a:ext cx="549574" cy="461665"/>
              </a:xfrm>
              <a:prstGeom prst="rect">
                <a:avLst/>
              </a:prstGeom>
              <a:blipFill>
                <a:blip r:embed="rId2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D46EBC-9491-4C9D-8F80-D78B1649FAC1}"/>
                  </a:ext>
                </a:extLst>
              </p:cNvPr>
              <p:cNvSpPr txBox="1"/>
              <p:nvPr/>
            </p:nvSpPr>
            <p:spPr>
              <a:xfrm>
                <a:off x="1031833" y="4370555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D46EBC-9491-4C9D-8F80-D78B1649F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33" y="4370555"/>
                <a:ext cx="556691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430A196-091F-4C69-BA23-BD0B0E361843}"/>
              </a:ext>
            </a:extLst>
          </p:cNvPr>
          <p:cNvCxnSpPr>
            <a:cxnSpLocks/>
          </p:cNvCxnSpPr>
          <p:nvPr/>
        </p:nvCxnSpPr>
        <p:spPr>
          <a:xfrm>
            <a:off x="1475530" y="42302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5297895-9B8E-4BDF-8FA3-F93B6D55A3E2}"/>
              </a:ext>
            </a:extLst>
          </p:cNvPr>
          <p:cNvCxnSpPr>
            <a:cxnSpLocks/>
          </p:cNvCxnSpPr>
          <p:nvPr/>
        </p:nvCxnSpPr>
        <p:spPr>
          <a:xfrm>
            <a:off x="1475530" y="4639954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AA521E5-B419-4BAE-B61C-5F797003F35E}"/>
              </a:ext>
            </a:extLst>
          </p:cNvPr>
          <p:cNvCxnSpPr>
            <a:cxnSpLocks/>
          </p:cNvCxnSpPr>
          <p:nvPr/>
        </p:nvCxnSpPr>
        <p:spPr>
          <a:xfrm>
            <a:off x="3977119" y="4969236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76E138-7207-460E-969B-4B5D074BF255}"/>
              </a:ext>
            </a:extLst>
          </p:cNvPr>
          <p:cNvCxnSpPr>
            <a:cxnSpLocks/>
          </p:cNvCxnSpPr>
          <p:nvPr/>
        </p:nvCxnSpPr>
        <p:spPr>
          <a:xfrm>
            <a:off x="1453375" y="499966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D7335F0-1851-4F15-892D-13075F29CB0C}"/>
              </a:ext>
            </a:extLst>
          </p:cNvPr>
          <p:cNvCxnSpPr>
            <a:cxnSpLocks/>
          </p:cNvCxnSpPr>
          <p:nvPr/>
        </p:nvCxnSpPr>
        <p:spPr>
          <a:xfrm>
            <a:off x="1453375" y="5381083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1E536F6-16D5-4395-80C1-D71B6048E811}"/>
              </a:ext>
            </a:extLst>
          </p:cNvPr>
          <p:cNvCxnSpPr>
            <a:cxnSpLocks/>
          </p:cNvCxnSpPr>
          <p:nvPr/>
        </p:nvCxnSpPr>
        <p:spPr>
          <a:xfrm>
            <a:off x="3987197" y="59975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2BFDE0-996E-4785-B801-E7D9AECB55AC}"/>
                  </a:ext>
                </a:extLst>
              </p:cNvPr>
              <p:cNvSpPr txBox="1"/>
              <p:nvPr/>
            </p:nvSpPr>
            <p:spPr>
              <a:xfrm rot="5400000">
                <a:off x="4119324" y="5417418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2BFDE0-996E-4785-B801-E7D9AECB5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119324" y="5417418"/>
                <a:ext cx="484427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9F25611-C493-4084-A5C0-57BD7FF2BE8A}"/>
              </a:ext>
            </a:extLst>
          </p:cNvPr>
          <p:cNvSpPr txBox="1"/>
          <p:nvPr/>
        </p:nvSpPr>
        <p:spPr>
          <a:xfrm>
            <a:off x="269283" y="3251128"/>
            <a:ext cx="535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Masked Sequence Generation 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E741F16-3658-40B4-BEFA-629F3D892591}"/>
              </a:ext>
            </a:extLst>
          </p:cNvPr>
          <p:cNvCxnSpPr>
            <a:cxnSpLocks/>
          </p:cNvCxnSpPr>
          <p:nvPr/>
        </p:nvCxnSpPr>
        <p:spPr>
          <a:xfrm>
            <a:off x="1475530" y="6000646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943C-ACEB-4849-A526-04AF241FB0E4}"/>
                  </a:ext>
                </a:extLst>
              </p:cNvPr>
              <p:cNvSpPr txBox="1"/>
              <p:nvPr/>
            </p:nvSpPr>
            <p:spPr>
              <a:xfrm rot="5400000">
                <a:off x="1134728" y="5527080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943C-ACEB-4849-A526-04AF241FB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34728" y="5527080"/>
                <a:ext cx="484427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B584C13-4C2B-4047-830B-A0CA75D85E80}"/>
              </a:ext>
            </a:extLst>
          </p:cNvPr>
          <p:cNvCxnSpPr>
            <a:cxnSpLocks/>
          </p:cNvCxnSpPr>
          <p:nvPr/>
        </p:nvCxnSpPr>
        <p:spPr>
          <a:xfrm>
            <a:off x="3964985" y="5347433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8CC9EC9-6631-495E-8E0B-7C0C4D8BDB69}"/>
                  </a:ext>
                </a:extLst>
              </p:cNvPr>
              <p:cNvSpPr txBox="1"/>
              <p:nvPr/>
            </p:nvSpPr>
            <p:spPr>
              <a:xfrm>
                <a:off x="914795" y="5157881"/>
                <a:ext cx="72044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8CC9EC9-6631-495E-8E0B-7C0C4D8BD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95" y="5157881"/>
                <a:ext cx="720447" cy="461665"/>
              </a:xfrm>
              <a:prstGeom prst="rect">
                <a:avLst/>
              </a:prstGeom>
              <a:blipFill>
                <a:blip r:embed="rId3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DC5F441-B68A-4C52-BD7A-FE6639ED40DC}"/>
                  </a:ext>
                </a:extLst>
              </p:cNvPr>
              <p:cNvSpPr txBox="1"/>
              <p:nvPr/>
            </p:nvSpPr>
            <p:spPr>
              <a:xfrm>
                <a:off x="914795" y="4784083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DC5F441-B68A-4C52-BD7A-FE6639ED4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95" y="4784083"/>
                <a:ext cx="720448" cy="461665"/>
              </a:xfrm>
              <a:prstGeom prst="rect">
                <a:avLst/>
              </a:prstGeom>
              <a:blipFill>
                <a:blip r:embed="rId32"/>
                <a:stretch>
                  <a:fillRect l="-2542" r="-423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75EB6FC-2EFA-40A3-AD49-5DF16C1FFAAF}"/>
                  </a:ext>
                </a:extLst>
              </p:cNvPr>
              <p:cNvSpPr txBox="1"/>
              <p:nvPr/>
            </p:nvSpPr>
            <p:spPr>
              <a:xfrm>
                <a:off x="938356" y="5864442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75EB6FC-2EFA-40A3-AD49-5DF16C1F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56" y="5864442"/>
                <a:ext cx="720448" cy="461665"/>
              </a:xfrm>
              <a:prstGeom prst="rect">
                <a:avLst/>
              </a:prstGeom>
              <a:blipFill>
                <a:blip r:embed="rId33"/>
                <a:stretch>
                  <a:fillRect l="-3390" r="-339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0663FF3-3A12-494D-9D40-903BAC0DBFD2}"/>
              </a:ext>
            </a:extLst>
          </p:cNvPr>
          <p:cNvSpPr txBox="1"/>
          <p:nvPr/>
        </p:nvSpPr>
        <p:spPr>
          <a:xfrm>
            <a:off x="838200" y="2463049"/>
            <a:ext cx="412602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Effective</a:t>
            </a:r>
            <a:r>
              <a:rPr lang="en-US" altLang="zh-CN" sz="3200" dirty="0">
                <a:solidFill>
                  <a:srgbClr val="C00000"/>
                </a:solidFill>
              </a:rPr>
              <a:t> </a:t>
            </a:r>
            <a:r>
              <a:rPr lang="en-US" altLang="zh-CN" sz="3200" dirty="0"/>
              <a:t>exploration</a:t>
            </a:r>
            <a:endParaRPr lang="en-US" sz="3200" dirty="0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6F46B4D9-1D6F-4F22-9F1B-651E418E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28"/>
            <a:ext cx="10515600" cy="4796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MPG</a:t>
            </a:r>
            <a:r>
              <a:rPr lang="en-US" dirty="0"/>
              <a:t> solves these two issues</a:t>
            </a:r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6F658418-1F7D-4791-A42D-A666357DDA9D}"/>
              </a:ext>
            </a:extLst>
          </p:cNvPr>
          <p:cNvSpPr txBox="1">
            <a:spLocks/>
          </p:cNvSpPr>
          <p:nvPr/>
        </p:nvSpPr>
        <p:spPr>
          <a:xfrm>
            <a:off x="838200" y="1948169"/>
            <a:ext cx="10515600" cy="479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</a:t>
            </a:r>
            <a:r>
              <a:rPr lang="en-US" dirty="0"/>
              <a:t> computational cost</a:t>
            </a:r>
          </a:p>
          <a:p>
            <a:pPr lvl="1"/>
            <a:endParaRPr lang="en-US" dirty="0">
              <a:latin typeface="LinLibertine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F32B7-1C6D-4026-ADD4-0C4E7E65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8874323-67D7-43ED-901B-BA4AFE20A74F}"/>
              </a:ext>
            </a:extLst>
          </p:cNvPr>
          <p:cNvSpPr/>
          <p:nvPr/>
        </p:nvSpPr>
        <p:spPr>
          <a:xfrm>
            <a:off x="7961125" y="5343874"/>
            <a:ext cx="4088614" cy="14421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0F959FE-7780-41AF-B62F-6180804D9341}"/>
              </a:ext>
            </a:extLst>
          </p:cNvPr>
          <p:cNvSpPr/>
          <p:nvPr/>
        </p:nvSpPr>
        <p:spPr>
          <a:xfrm>
            <a:off x="7989864" y="3081332"/>
            <a:ext cx="3971904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10486D0-15E6-4F75-BFCF-FFF225DBAA5E}"/>
              </a:ext>
            </a:extLst>
          </p:cNvPr>
          <p:cNvSpPr/>
          <p:nvPr/>
        </p:nvSpPr>
        <p:spPr>
          <a:xfrm>
            <a:off x="8289909" y="1362476"/>
            <a:ext cx="3400689" cy="13717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Advertisement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6F5085-6F0A-48EC-93EF-F31D25230B8D}"/>
              </a:ext>
            </a:extLst>
          </p:cNvPr>
          <p:cNvCxnSpPr>
            <a:cxnSpLocks/>
          </p:cNvCxnSpPr>
          <p:nvPr/>
        </p:nvCxnSpPr>
        <p:spPr>
          <a:xfrm flipV="1">
            <a:off x="10342931" y="7487025"/>
            <a:ext cx="656282" cy="73742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0F470D5-9BD4-45CC-9514-5239DFBC27A4}"/>
              </a:ext>
            </a:extLst>
          </p:cNvPr>
          <p:cNvSpPr txBox="1"/>
          <p:nvPr/>
        </p:nvSpPr>
        <p:spPr>
          <a:xfrm>
            <a:off x="6314769" y="6839452"/>
            <a:ext cx="2393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Contributes to a large portion of $</a:t>
            </a:r>
            <a:endParaRPr lang="en-US" sz="2800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2B2C5C5-E12C-441D-AC49-52CFA546B03F}"/>
              </a:ext>
            </a:extLst>
          </p:cNvPr>
          <p:cNvCxnSpPr>
            <a:cxnSpLocks/>
          </p:cNvCxnSpPr>
          <p:nvPr/>
        </p:nvCxnSpPr>
        <p:spPr>
          <a:xfrm flipV="1">
            <a:off x="7464336" y="2178076"/>
            <a:ext cx="706468" cy="1434976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617AA26-844A-42A2-9974-BB1931CB2DF7}"/>
              </a:ext>
            </a:extLst>
          </p:cNvPr>
          <p:cNvSpPr txBox="1"/>
          <p:nvPr/>
        </p:nvSpPr>
        <p:spPr>
          <a:xfrm>
            <a:off x="8220118" y="1372129"/>
            <a:ext cx="239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Advertisers</a:t>
            </a:r>
            <a:endParaRPr lang="en-US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711BDE-6B5E-49E7-B469-8F52D08D99DA}"/>
              </a:ext>
            </a:extLst>
          </p:cNvPr>
          <p:cNvCxnSpPr>
            <a:cxnSpLocks/>
          </p:cNvCxnSpPr>
          <p:nvPr/>
        </p:nvCxnSpPr>
        <p:spPr>
          <a:xfrm>
            <a:off x="7397343" y="4090594"/>
            <a:ext cx="543993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F58F1A5-2222-40EE-81F6-CAD799C3C948}"/>
              </a:ext>
            </a:extLst>
          </p:cNvPr>
          <p:cNvSpPr txBox="1"/>
          <p:nvPr/>
        </p:nvSpPr>
        <p:spPr>
          <a:xfrm>
            <a:off x="7765759" y="3033092"/>
            <a:ext cx="428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Template-based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157B0-FD43-4BF3-A6B0-58771A068FD2}"/>
              </a:ext>
            </a:extLst>
          </p:cNvPr>
          <p:cNvSpPr txBox="1"/>
          <p:nvPr/>
        </p:nvSpPr>
        <p:spPr>
          <a:xfrm>
            <a:off x="7827792" y="3480220"/>
            <a:ext cx="3971904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i="1" dirty="0">
                <a:solidFill>
                  <a:schemeClr val="bg2">
                    <a:lumMod val="50000"/>
                  </a:schemeClr>
                </a:solidFill>
              </a:rPr>
              <a:t>“We have a wide selection of quality ______”</a:t>
            </a:r>
            <a:endParaRPr lang="en-US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7D5535-8DD9-428C-A70A-3FB75D13988C}"/>
              </a:ext>
            </a:extLst>
          </p:cNvPr>
          <p:cNvSpPr txBox="1"/>
          <p:nvPr/>
        </p:nvSpPr>
        <p:spPr>
          <a:xfrm>
            <a:off x="8734025" y="4104059"/>
            <a:ext cx="251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Rigid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59581-1349-400E-9126-8041F97538CB}"/>
              </a:ext>
            </a:extLst>
          </p:cNvPr>
          <p:cNvSpPr txBox="1"/>
          <p:nvPr/>
        </p:nvSpPr>
        <p:spPr>
          <a:xfrm>
            <a:off x="8282771" y="4441829"/>
            <a:ext cx="353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</a:rPr>
              <a:t>Still require human efforts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5F72D6-0361-494D-8625-74BCC46EEA2E}"/>
              </a:ext>
            </a:extLst>
          </p:cNvPr>
          <p:cNvCxnSpPr>
            <a:cxnSpLocks/>
          </p:cNvCxnSpPr>
          <p:nvPr/>
        </p:nvCxnSpPr>
        <p:spPr>
          <a:xfrm>
            <a:off x="7498565" y="4588697"/>
            <a:ext cx="474874" cy="1280941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B16E1DC-CC50-4894-B24A-445EE82C322F}"/>
              </a:ext>
            </a:extLst>
          </p:cNvPr>
          <p:cNvSpPr txBox="1"/>
          <p:nvPr/>
        </p:nvSpPr>
        <p:spPr>
          <a:xfrm>
            <a:off x="7565582" y="5395302"/>
            <a:ext cx="428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Generative Model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D25280-B816-47D8-B072-84F74E5B6446}"/>
              </a:ext>
            </a:extLst>
          </p:cNvPr>
          <p:cNvSpPr txBox="1"/>
          <p:nvPr/>
        </p:nvSpPr>
        <p:spPr>
          <a:xfrm>
            <a:off x="6711621" y="5879982"/>
            <a:ext cx="404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</a:rPr>
              <a:t>Do not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4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BD1F321-CE0E-4B7A-935A-17D9FB344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53172" y="1451244"/>
            <a:ext cx="1037426" cy="976866"/>
          </a:xfrm>
          <a:prstGeom prst="rect">
            <a:avLst/>
          </a:prstGeom>
          <a:noFill/>
        </p:spPr>
      </p:pic>
      <p:pic>
        <p:nvPicPr>
          <p:cNvPr id="38" name="Picture 37" descr="Diagram&#10;&#10;Description automatically generated">
            <a:extLst>
              <a:ext uri="{FF2B5EF4-FFF2-40B4-BE49-F238E27FC236}">
                <a16:creationId xmlns:a16="http://schemas.microsoft.com/office/drawing/2014/main" id="{D17C48C1-C55A-491E-96C3-841F10EA51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00" t="4470" r="10113" b="7232"/>
          <a:stretch/>
        </p:blipFill>
        <p:spPr>
          <a:xfrm>
            <a:off x="11643124" y="7007723"/>
            <a:ext cx="1212578" cy="875145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3B766B96-2625-4BD3-9F75-5449754263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05366" y="5310447"/>
            <a:ext cx="919151" cy="878538"/>
          </a:xfrm>
          <a:prstGeom prst="rect">
            <a:avLst/>
          </a:prstGeom>
        </p:spPr>
      </p:pic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CE152F0E-F81D-4994-9710-467E2AF22D6E}"/>
              </a:ext>
            </a:extLst>
          </p:cNvPr>
          <p:cNvSpPr txBox="1"/>
          <p:nvPr/>
        </p:nvSpPr>
        <p:spPr>
          <a:xfrm>
            <a:off x="9068303" y="5878272"/>
            <a:ext cx="243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</a:rPr>
              <a:t>reach the </a:t>
            </a:r>
            <a:r>
              <a:rPr lang="en-US" altLang="zh-CN" sz="2400" b="1" dirty="0">
                <a:solidFill>
                  <a:srgbClr val="C00000"/>
                </a:solidFill>
              </a:rPr>
              <a:t>quality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E932FC2-8305-41A6-983F-A56463328960}"/>
              </a:ext>
            </a:extLst>
          </p:cNvPr>
          <p:cNvSpPr txBox="1"/>
          <p:nvPr/>
        </p:nvSpPr>
        <p:spPr>
          <a:xfrm>
            <a:off x="8124394" y="6249762"/>
            <a:ext cx="337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</a:rPr>
              <a:t>of advertising mediums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314F1C-1D60-4ED2-9C4C-2AD488579F9A}"/>
              </a:ext>
            </a:extLst>
          </p:cNvPr>
          <p:cNvSpPr txBox="1"/>
          <p:nvPr/>
        </p:nvSpPr>
        <p:spPr>
          <a:xfrm>
            <a:off x="4943742" y="2864295"/>
            <a:ext cx="239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Text Ads</a:t>
            </a:r>
            <a:endParaRPr lang="en-US" sz="2800" dirty="0"/>
          </a:p>
        </p:txBody>
      </p:sp>
      <p:pic>
        <p:nvPicPr>
          <p:cNvPr id="55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97A646-2F8E-4C85-B4E6-6C9A53328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7772" r="51621" b="31956"/>
          <a:stretch/>
        </p:blipFill>
        <p:spPr bwMode="auto">
          <a:xfrm>
            <a:off x="4884450" y="3401342"/>
            <a:ext cx="2512454" cy="1532500"/>
          </a:xfrm>
          <a:prstGeom prst="rect">
            <a:avLst/>
          </a:prstGeom>
          <a:noFill/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0B2D27C-677F-418C-BA25-FF7BD56F5C98}"/>
              </a:ext>
            </a:extLst>
          </p:cNvPr>
          <p:cNvGrpSpPr/>
          <p:nvPr/>
        </p:nvGrpSpPr>
        <p:grpSpPr>
          <a:xfrm>
            <a:off x="3403776" y="3595227"/>
            <a:ext cx="1412103" cy="1029325"/>
            <a:chOff x="3403776" y="3595227"/>
            <a:chExt cx="1412103" cy="1029325"/>
          </a:xfrm>
        </p:grpSpPr>
        <p:pic>
          <p:nvPicPr>
            <p:cNvPr id="65" name="Picture 6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BE00D84-1030-4B24-9749-6AD80718C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3776" y="3595227"/>
              <a:ext cx="1029325" cy="1029325"/>
            </a:xfrm>
            <a:prstGeom prst="rect">
              <a:avLst/>
            </a:prstGeom>
          </p:spPr>
        </p:pic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F75FF4D-61DC-4A8E-B8F3-F54E5640E13C}"/>
                </a:ext>
              </a:extLst>
            </p:cNvPr>
            <p:cNvCxnSpPr>
              <a:cxnSpLocks/>
            </p:cNvCxnSpPr>
            <p:nvPr/>
          </p:nvCxnSpPr>
          <p:spPr>
            <a:xfrm>
              <a:off x="4461135" y="4161161"/>
              <a:ext cx="354744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146C0D4-BD7E-47CF-8E6D-6D5B5B11AC76}"/>
              </a:ext>
            </a:extLst>
          </p:cNvPr>
          <p:cNvGrpSpPr/>
          <p:nvPr/>
        </p:nvGrpSpPr>
        <p:grpSpPr>
          <a:xfrm>
            <a:off x="8238236" y="1842385"/>
            <a:ext cx="2512455" cy="829693"/>
            <a:chOff x="9098130" y="4488816"/>
            <a:chExt cx="2512455" cy="82969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438646B-2279-48E9-9598-DECED1CE031E}"/>
                </a:ext>
              </a:extLst>
            </p:cNvPr>
            <p:cNvSpPr txBox="1"/>
            <p:nvPr/>
          </p:nvSpPr>
          <p:spPr>
            <a:xfrm>
              <a:off x="9098130" y="4488816"/>
              <a:ext cx="2512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Time-consuming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25CDA3C-5E18-46D5-A4FD-5989745A5D38}"/>
                </a:ext>
              </a:extLst>
            </p:cNvPr>
            <p:cNvSpPr txBox="1"/>
            <p:nvPr/>
          </p:nvSpPr>
          <p:spPr>
            <a:xfrm>
              <a:off x="9098130" y="4856844"/>
              <a:ext cx="2512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Not personalized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86DC7BC-66A1-495C-BB93-55DD8F504AE1}"/>
              </a:ext>
            </a:extLst>
          </p:cNvPr>
          <p:cNvGrpSpPr/>
          <p:nvPr/>
        </p:nvGrpSpPr>
        <p:grpSpPr>
          <a:xfrm>
            <a:off x="555388" y="1339688"/>
            <a:ext cx="3050984" cy="2216925"/>
            <a:chOff x="555388" y="1339688"/>
            <a:chExt cx="3050984" cy="221692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9EE82E0-F683-44C5-8A90-785A83DE5FB4}"/>
                </a:ext>
              </a:extLst>
            </p:cNvPr>
            <p:cNvSpPr txBox="1"/>
            <p:nvPr/>
          </p:nvSpPr>
          <p:spPr>
            <a:xfrm>
              <a:off x="555388" y="1339688"/>
              <a:ext cx="2393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/>
                <a:t>Search Engines</a:t>
              </a:r>
              <a:endParaRPr lang="en-US" sz="2800" dirty="0"/>
            </a:p>
          </p:txBody>
        </p:sp>
        <p:pic>
          <p:nvPicPr>
            <p:cNvPr id="79" name="Picture 2" descr="A computer with a logo on the screen&#10;&#10;Description automatically generated with low confidence">
              <a:extLst>
                <a:ext uri="{FF2B5EF4-FFF2-40B4-BE49-F238E27FC236}">
                  <a16:creationId xmlns:a16="http://schemas.microsoft.com/office/drawing/2014/main" id="{7B4F8C00-8D74-4376-A981-2B94E950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7052" y="1872523"/>
              <a:ext cx="1900496" cy="1137069"/>
            </a:xfrm>
            <a:prstGeom prst="rect">
              <a:avLst/>
            </a:prstGeom>
            <a:noFill/>
          </p:spPr>
        </p:pic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FB8124F-4EC8-4EE0-A7BE-99360EEC9FFC}"/>
                </a:ext>
              </a:extLst>
            </p:cNvPr>
            <p:cNvCxnSpPr>
              <a:cxnSpLocks/>
            </p:cNvCxnSpPr>
            <p:nvPr/>
          </p:nvCxnSpPr>
          <p:spPr>
            <a:xfrm>
              <a:off x="2961500" y="2774184"/>
              <a:ext cx="644872" cy="782429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C4A7AC-7C47-4205-86F9-32B75A2C6D93}"/>
              </a:ext>
            </a:extLst>
          </p:cNvPr>
          <p:cNvGrpSpPr/>
          <p:nvPr/>
        </p:nvGrpSpPr>
        <p:grpSpPr>
          <a:xfrm>
            <a:off x="580364" y="3102712"/>
            <a:ext cx="2713169" cy="1584717"/>
            <a:chOff x="580364" y="3102712"/>
            <a:chExt cx="2713169" cy="158471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9FEA39E-EBE1-4974-A450-02AA28A00491}"/>
                </a:ext>
              </a:extLst>
            </p:cNvPr>
            <p:cNvSpPr txBox="1"/>
            <p:nvPr/>
          </p:nvSpPr>
          <p:spPr>
            <a:xfrm>
              <a:off x="580364" y="3102712"/>
              <a:ext cx="2393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/>
                <a:t>Social Media</a:t>
              </a:r>
              <a:endParaRPr lang="en-US" sz="2800" dirty="0"/>
            </a:p>
          </p:txBody>
        </p:sp>
        <p:pic>
          <p:nvPicPr>
            <p:cNvPr id="84" name="Picture 2" descr="Logo&#10;&#10;Description automatically generated">
              <a:extLst>
                <a:ext uri="{FF2B5EF4-FFF2-40B4-BE49-F238E27FC236}">
                  <a16:creationId xmlns:a16="http://schemas.microsoft.com/office/drawing/2014/main" id="{C3A69517-D559-4469-87FC-F4248B1308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9098" y="3620414"/>
              <a:ext cx="2023393" cy="1067015"/>
            </a:xfrm>
            <a:prstGeom prst="rect">
              <a:avLst/>
            </a:prstGeom>
            <a:noFill/>
          </p:spPr>
        </p:pic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3450F62-253F-415F-BF3B-1BF3E242E870}"/>
                </a:ext>
              </a:extLst>
            </p:cNvPr>
            <p:cNvCxnSpPr>
              <a:cxnSpLocks/>
            </p:cNvCxnSpPr>
            <p:nvPr/>
          </p:nvCxnSpPr>
          <p:spPr>
            <a:xfrm>
              <a:off x="2801557" y="4147276"/>
              <a:ext cx="491976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8836D56-5994-418B-838D-56DE87ECA287}"/>
              </a:ext>
            </a:extLst>
          </p:cNvPr>
          <p:cNvGrpSpPr/>
          <p:nvPr/>
        </p:nvGrpSpPr>
        <p:grpSpPr>
          <a:xfrm>
            <a:off x="-138818" y="4701101"/>
            <a:ext cx="4110777" cy="1791773"/>
            <a:chOff x="-138818" y="4701101"/>
            <a:chExt cx="4110777" cy="179177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276D664-F980-4E9D-93F8-61A128799F9B}"/>
                </a:ext>
              </a:extLst>
            </p:cNvPr>
            <p:cNvSpPr txBox="1"/>
            <p:nvPr/>
          </p:nvSpPr>
          <p:spPr>
            <a:xfrm>
              <a:off x="-138818" y="4825096"/>
              <a:ext cx="383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/>
                <a:t>Recommender Systems</a:t>
              </a:r>
              <a:endParaRPr lang="en-US" sz="2800" dirty="0"/>
            </a:p>
          </p:txBody>
        </p:sp>
        <p:pic>
          <p:nvPicPr>
            <p:cNvPr id="89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A510D2F0-C94E-424A-A5BA-322F15644B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95"/>
            <a:stretch/>
          </p:blipFill>
          <p:spPr bwMode="auto">
            <a:xfrm>
              <a:off x="572869" y="5357666"/>
              <a:ext cx="2444354" cy="1135208"/>
            </a:xfrm>
            <a:prstGeom prst="rect">
              <a:avLst/>
            </a:prstGeom>
            <a:noFill/>
          </p:spPr>
        </p:pic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3E6DFC7-84B2-4034-9B1A-85B7E4E35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0785" y="4701101"/>
              <a:ext cx="731174" cy="1235020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FBDD3-A19F-43C6-AA14-5239ADEF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70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8" grpId="0" animBg="1"/>
      <p:bldP spid="17" grpId="0"/>
      <p:bldP spid="20" grpId="0"/>
      <p:bldP spid="28" grpId="0"/>
      <p:bldP spid="31" grpId="0"/>
      <p:bldP spid="26" grpId="0"/>
      <p:bldP spid="29" grpId="0"/>
      <p:bldP spid="83" grpId="0"/>
      <p:bldP spid="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BB952D-266E-41C2-AA52-A1E87FF85AB1}"/>
              </a:ext>
            </a:extLst>
          </p:cNvPr>
          <p:cNvSpPr/>
          <p:nvPr/>
        </p:nvSpPr>
        <p:spPr>
          <a:xfrm>
            <a:off x="1602518" y="1318772"/>
            <a:ext cx="920549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187D96-5D3F-445A-87AA-01555C6A7D5A}"/>
                  </a:ext>
                </a:extLst>
              </p:cNvPr>
              <p:cNvSpPr txBox="1"/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187D96-5D3F-445A-87AA-01555C6A7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blipFill>
                <a:blip r:embed="rId17"/>
                <a:stretch>
                  <a:fillRect l="-4000" t="-3947" r="-1466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E696111-AA65-4269-85F7-47F7F4C9F831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003" y="7281551"/>
            <a:ext cx="6162049" cy="53488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0D46DE-9701-44F6-9EFD-477E12AF9B46}"/>
              </a:ext>
            </a:extLst>
          </p:cNvPr>
          <p:cNvSpPr/>
          <p:nvPr/>
        </p:nvSpPr>
        <p:spPr>
          <a:xfrm>
            <a:off x="7091403" y="1364652"/>
            <a:ext cx="4860124" cy="27544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FEA5692-C30C-483A-B78F-26FA033E4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r="15699"/>
          <a:stretch/>
        </p:blipFill>
        <p:spPr bwMode="auto">
          <a:xfrm>
            <a:off x="6072468" y="2065560"/>
            <a:ext cx="812858" cy="124070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110F88-2E2F-40E1-A895-F55E24649A5F}"/>
                  </a:ext>
                </a:extLst>
              </p:cNvPr>
              <p:cNvSpPr txBox="1"/>
              <p:nvPr/>
            </p:nvSpPr>
            <p:spPr>
              <a:xfrm>
                <a:off x="7274224" y="2847295"/>
                <a:ext cx="482236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/>
                  <a:t>Discrepancy between training (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) and testing (decoding generation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400" dirty="0"/>
                  <a:t>)?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Causes </a:t>
                </a:r>
                <a:r>
                  <a:rPr lang="en-US" sz="2400" b="1" dirty="0"/>
                  <a:t>“exposure bias”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110F88-2E2F-40E1-A895-F55E24649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224" y="2847295"/>
                <a:ext cx="4822364" cy="1200329"/>
              </a:xfrm>
              <a:prstGeom prst="rect">
                <a:avLst/>
              </a:prstGeom>
              <a:blipFill>
                <a:blip r:embed="rId23"/>
                <a:stretch>
                  <a:fillRect l="-1896" t="-4061" r="-50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with Corners Rounded 22">
                <a:extLst>
                  <a:ext uri="{FF2B5EF4-FFF2-40B4-BE49-F238E27FC236}">
                    <a16:creationId xmlns:a16="http://schemas.microsoft.com/office/drawing/2014/main" id="{DA793345-7182-45D0-B1B6-10559AEAC24D}"/>
                  </a:ext>
                </a:extLst>
              </p:cNvPr>
              <p:cNvSpPr/>
              <p:nvPr/>
            </p:nvSpPr>
            <p:spPr>
              <a:xfrm>
                <a:off x="7106835" y="992156"/>
                <a:ext cx="4989753" cy="2223239"/>
              </a:xfrm>
              <a:prstGeom prst="wedgeRoundRectCallout">
                <a:avLst>
                  <a:gd name="adj1" fmla="val 63089"/>
                  <a:gd name="adj2" fmla="val 38160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Masked sequence generation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Uses ground-truth tokens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Can only be used during training</a:t>
                </a:r>
              </a:p>
            </p:txBody>
          </p:sp>
        </mc:Choice>
        <mc:Fallback xmlns="">
          <p:sp>
            <p:nvSpPr>
              <p:cNvPr id="23" name="Speech Bubble: Rectangle with Corners Rounded 22">
                <a:extLst>
                  <a:ext uri="{FF2B5EF4-FFF2-40B4-BE49-F238E27FC236}">
                    <a16:creationId xmlns:a16="http://schemas.microsoft.com/office/drawing/2014/main" id="{DA793345-7182-45D0-B1B6-10559AEAC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835" y="992156"/>
                <a:ext cx="4989753" cy="2223239"/>
              </a:xfrm>
              <a:prstGeom prst="wedgeRoundRectCallout">
                <a:avLst>
                  <a:gd name="adj1" fmla="val 63089"/>
                  <a:gd name="adj2" fmla="val 38160"/>
                  <a:gd name="adj3" fmla="val 16667"/>
                </a:avLst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A28BE5-18CA-48A8-B3CB-AEB62671DBC5}"/>
                  </a:ext>
                </a:extLst>
              </p:cNvPr>
              <p:cNvSpPr txBox="1"/>
              <p:nvPr/>
            </p:nvSpPr>
            <p:spPr>
              <a:xfrm>
                <a:off x="4353745" y="5844526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A28BE5-18CA-48A8-B3CB-AEB62671D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45" y="5844526"/>
                <a:ext cx="461665" cy="461665"/>
              </a:xfrm>
              <a:prstGeom prst="rect">
                <a:avLst/>
              </a:prstGeom>
              <a:blipFill>
                <a:blip r:embed="rId25"/>
                <a:stretch>
                  <a:fillRect l="-3947" t="-4000" r="-14474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47D2FE-2F32-418F-899F-FD5297286C43}"/>
                  </a:ext>
                </a:extLst>
              </p:cNvPr>
              <p:cNvSpPr txBox="1"/>
              <p:nvPr/>
            </p:nvSpPr>
            <p:spPr>
              <a:xfrm>
                <a:off x="4362100" y="5164230"/>
                <a:ext cx="461665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47D2FE-2F32-418F-899F-FD5297286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100" y="5164230"/>
                <a:ext cx="461665" cy="461665"/>
              </a:xfrm>
              <a:prstGeom prst="rect">
                <a:avLst/>
              </a:prstGeom>
              <a:blipFill>
                <a:blip r:embed="rId26"/>
                <a:stretch>
                  <a:fillRect l="-400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2839D5-8F1C-4946-BF8B-118CB97CC25F}"/>
                  </a:ext>
                </a:extLst>
              </p:cNvPr>
              <p:cNvSpPr txBox="1"/>
              <p:nvPr/>
            </p:nvSpPr>
            <p:spPr>
              <a:xfrm>
                <a:off x="4361537" y="4738403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2839D5-8F1C-4946-BF8B-118CB97CC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537" y="4738403"/>
                <a:ext cx="461665" cy="461665"/>
              </a:xfrm>
              <a:prstGeom prst="rect">
                <a:avLst/>
              </a:prstGeom>
              <a:blipFill>
                <a:blip r:embed="rId27"/>
                <a:stretch>
                  <a:fillRect l="-3947" t="-3947" r="-1447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7425CDB2-42F8-4BF1-BC56-5692EA64887D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10134" b="27045"/>
          <a:stretch/>
        </p:blipFill>
        <p:spPr>
          <a:xfrm rot="5400000">
            <a:off x="1729368" y="3865440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AA980F-48D7-4268-90CB-3B8135F0DB46}"/>
                  </a:ext>
                </a:extLst>
              </p:cNvPr>
              <p:cNvSpPr txBox="1"/>
              <p:nvPr/>
            </p:nvSpPr>
            <p:spPr>
              <a:xfrm>
                <a:off x="1031834" y="3989133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AA980F-48D7-4268-90CB-3B8135F0D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34" y="3989133"/>
                <a:ext cx="549574" cy="461665"/>
              </a:xfrm>
              <a:prstGeom prst="rect">
                <a:avLst/>
              </a:prstGeom>
              <a:blipFill>
                <a:blip r:embed="rId2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6B75B5-9625-4F0D-92CB-8A46962CCAE3}"/>
                  </a:ext>
                </a:extLst>
              </p:cNvPr>
              <p:cNvSpPr txBox="1"/>
              <p:nvPr/>
            </p:nvSpPr>
            <p:spPr>
              <a:xfrm>
                <a:off x="1031833" y="4370555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6B75B5-9625-4F0D-92CB-8A46962CC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33" y="4370555"/>
                <a:ext cx="556691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AC6EB3-E3E4-4B57-ABCD-AC2B012F91AD}"/>
              </a:ext>
            </a:extLst>
          </p:cNvPr>
          <p:cNvCxnSpPr>
            <a:cxnSpLocks/>
          </p:cNvCxnSpPr>
          <p:nvPr/>
        </p:nvCxnSpPr>
        <p:spPr>
          <a:xfrm>
            <a:off x="1475530" y="42302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2C4ED8-7F65-423F-B5B2-31E289A66609}"/>
              </a:ext>
            </a:extLst>
          </p:cNvPr>
          <p:cNvCxnSpPr>
            <a:cxnSpLocks/>
          </p:cNvCxnSpPr>
          <p:nvPr/>
        </p:nvCxnSpPr>
        <p:spPr>
          <a:xfrm>
            <a:off x="1475530" y="4639954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9B1F0E9-33D7-4637-8D33-31F7D0475900}"/>
              </a:ext>
            </a:extLst>
          </p:cNvPr>
          <p:cNvCxnSpPr>
            <a:cxnSpLocks/>
          </p:cNvCxnSpPr>
          <p:nvPr/>
        </p:nvCxnSpPr>
        <p:spPr>
          <a:xfrm>
            <a:off x="3977119" y="4969236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5211AD-557E-492C-B300-31C25356BD7D}"/>
              </a:ext>
            </a:extLst>
          </p:cNvPr>
          <p:cNvCxnSpPr>
            <a:cxnSpLocks/>
          </p:cNvCxnSpPr>
          <p:nvPr/>
        </p:nvCxnSpPr>
        <p:spPr>
          <a:xfrm>
            <a:off x="1453375" y="499966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6AA3818-A050-4B27-94AD-F3E8D04D9010}"/>
              </a:ext>
            </a:extLst>
          </p:cNvPr>
          <p:cNvCxnSpPr>
            <a:cxnSpLocks/>
          </p:cNvCxnSpPr>
          <p:nvPr/>
        </p:nvCxnSpPr>
        <p:spPr>
          <a:xfrm>
            <a:off x="1453375" y="5381083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F8D12C7-4FAC-408F-942F-8C5BD783125C}"/>
              </a:ext>
            </a:extLst>
          </p:cNvPr>
          <p:cNvCxnSpPr>
            <a:cxnSpLocks/>
          </p:cNvCxnSpPr>
          <p:nvPr/>
        </p:nvCxnSpPr>
        <p:spPr>
          <a:xfrm>
            <a:off x="3987197" y="59975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052580F-D181-4451-A04E-AACB2A221CC0}"/>
                  </a:ext>
                </a:extLst>
              </p:cNvPr>
              <p:cNvSpPr txBox="1"/>
              <p:nvPr/>
            </p:nvSpPr>
            <p:spPr>
              <a:xfrm rot="5400000">
                <a:off x="4119324" y="5417418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052580F-D181-4451-A04E-AACB2A221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119324" y="5417418"/>
                <a:ext cx="484427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E46DF0B3-3C69-465F-9E67-718601159A22}"/>
              </a:ext>
            </a:extLst>
          </p:cNvPr>
          <p:cNvSpPr txBox="1"/>
          <p:nvPr/>
        </p:nvSpPr>
        <p:spPr>
          <a:xfrm>
            <a:off x="269283" y="3251128"/>
            <a:ext cx="535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Masked Sequence Generation 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08CC5CD-0F6B-4F09-A31B-6834414601C8}"/>
              </a:ext>
            </a:extLst>
          </p:cNvPr>
          <p:cNvCxnSpPr>
            <a:cxnSpLocks/>
          </p:cNvCxnSpPr>
          <p:nvPr/>
        </p:nvCxnSpPr>
        <p:spPr>
          <a:xfrm>
            <a:off x="1475530" y="6000646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82DB553-FAC0-423F-97D2-3916068DD9BC}"/>
                  </a:ext>
                </a:extLst>
              </p:cNvPr>
              <p:cNvSpPr txBox="1"/>
              <p:nvPr/>
            </p:nvSpPr>
            <p:spPr>
              <a:xfrm rot="5400000">
                <a:off x="1134728" y="5527080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82DB553-FAC0-423F-97D2-3916068DD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34728" y="5527080"/>
                <a:ext cx="484427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F1E31E9-2431-4FB6-812F-5DE5741277AF}"/>
              </a:ext>
            </a:extLst>
          </p:cNvPr>
          <p:cNvCxnSpPr>
            <a:cxnSpLocks/>
          </p:cNvCxnSpPr>
          <p:nvPr/>
        </p:nvCxnSpPr>
        <p:spPr>
          <a:xfrm>
            <a:off x="3964985" y="5347433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5C769C-9C3F-4401-9D3E-74CBAED74282}"/>
                  </a:ext>
                </a:extLst>
              </p:cNvPr>
              <p:cNvSpPr txBox="1"/>
              <p:nvPr/>
            </p:nvSpPr>
            <p:spPr>
              <a:xfrm>
                <a:off x="914795" y="5157881"/>
                <a:ext cx="72044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5C769C-9C3F-4401-9D3E-74CBAED74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95" y="5157881"/>
                <a:ext cx="720447" cy="461665"/>
              </a:xfrm>
              <a:prstGeom prst="rect">
                <a:avLst/>
              </a:prstGeom>
              <a:blipFill>
                <a:blip r:embed="rId3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50CF91-2245-48A3-8248-837B284C98AE}"/>
                  </a:ext>
                </a:extLst>
              </p:cNvPr>
              <p:cNvSpPr txBox="1"/>
              <p:nvPr/>
            </p:nvSpPr>
            <p:spPr>
              <a:xfrm>
                <a:off x="914795" y="4784083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50CF91-2245-48A3-8248-837B284C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95" y="4784083"/>
                <a:ext cx="720448" cy="461665"/>
              </a:xfrm>
              <a:prstGeom prst="rect">
                <a:avLst/>
              </a:prstGeom>
              <a:blipFill>
                <a:blip r:embed="rId34"/>
                <a:stretch>
                  <a:fillRect l="-2542" r="-423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4FD9FF0-C633-40AC-8E0F-1C221F22C679}"/>
                  </a:ext>
                </a:extLst>
              </p:cNvPr>
              <p:cNvSpPr txBox="1"/>
              <p:nvPr/>
            </p:nvSpPr>
            <p:spPr>
              <a:xfrm>
                <a:off x="938356" y="5864442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4FD9FF0-C633-40AC-8E0F-1C221F22C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56" y="5864442"/>
                <a:ext cx="720448" cy="461665"/>
              </a:xfrm>
              <a:prstGeom prst="rect">
                <a:avLst/>
              </a:prstGeom>
              <a:blipFill>
                <a:blip r:embed="rId35"/>
                <a:stretch>
                  <a:fillRect l="-3390" r="-339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24A88DA5-A8B3-439F-B482-2F4FA0B8B397}"/>
              </a:ext>
            </a:extLst>
          </p:cNvPr>
          <p:cNvSpPr txBox="1"/>
          <p:nvPr/>
        </p:nvSpPr>
        <p:spPr>
          <a:xfrm>
            <a:off x="838200" y="2463049"/>
            <a:ext cx="412602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Effective</a:t>
            </a:r>
            <a:r>
              <a:rPr lang="en-US" altLang="zh-CN" sz="3200" dirty="0">
                <a:solidFill>
                  <a:srgbClr val="C00000"/>
                </a:solidFill>
              </a:rPr>
              <a:t> </a:t>
            </a:r>
            <a:r>
              <a:rPr lang="en-US" altLang="zh-CN" sz="3200" dirty="0"/>
              <a:t>exploration</a:t>
            </a:r>
            <a:endParaRPr lang="en-US" sz="3200" dirty="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43D340AB-48B1-479D-ADBD-5A7CEA13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28"/>
            <a:ext cx="10515600" cy="4796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MPG</a:t>
            </a:r>
            <a:r>
              <a:rPr lang="en-US" dirty="0"/>
              <a:t> solves these two issues</a:t>
            </a:r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87B93DD5-8BA0-48D2-97B9-B2CA7843980A}"/>
              </a:ext>
            </a:extLst>
          </p:cNvPr>
          <p:cNvSpPr txBox="1">
            <a:spLocks/>
          </p:cNvSpPr>
          <p:nvPr/>
        </p:nvSpPr>
        <p:spPr>
          <a:xfrm>
            <a:off x="838200" y="1948169"/>
            <a:ext cx="10515600" cy="479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</a:t>
            </a:r>
            <a:r>
              <a:rPr lang="en-US" dirty="0"/>
              <a:t> computational cost</a:t>
            </a:r>
          </a:p>
          <a:p>
            <a:pPr lvl="1"/>
            <a:endParaRPr lang="en-US" dirty="0">
              <a:latin typeface="LinLibertine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9EB6A-26AC-43E9-A1A4-6818B61A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9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CBF8AC-4D63-480A-8305-6F011529289B}"/>
              </a:ext>
            </a:extLst>
          </p:cNvPr>
          <p:cNvSpPr/>
          <p:nvPr/>
        </p:nvSpPr>
        <p:spPr>
          <a:xfrm>
            <a:off x="1602518" y="1318772"/>
            <a:ext cx="920549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2AAB4-27AC-4D60-A178-01AC601ACD30}"/>
                  </a:ext>
                </a:extLst>
              </p:cNvPr>
              <p:cNvSpPr txBox="1"/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2AAB4-27AC-4D60-A178-01AC601AC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blipFill>
                <a:blip r:embed="rId20"/>
                <a:stretch>
                  <a:fillRect l="-4000" t="-3947" r="-1466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8C8C7C4-F31B-450E-B785-D2DD303CCC8A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003" y="7281551"/>
            <a:ext cx="6162049" cy="534885"/>
          </a:xfrm>
          <a:prstGeom prst="rect">
            <a:avLst/>
          </a:prstGeom>
        </p:spPr>
      </p:pic>
      <p:pic>
        <p:nvPicPr>
          <p:cNvPr id="16" name="Picture 1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C88CC17-7C61-4112-A5B6-E76C786CEE73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0758" t="7715" r="29354" b="8955"/>
          <a:stretch/>
        </p:blipFill>
        <p:spPr>
          <a:xfrm>
            <a:off x="6096000" y="4464277"/>
            <a:ext cx="812858" cy="11530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96AD05-CDED-4086-8B66-B2A8C13EEE9E}"/>
              </a:ext>
            </a:extLst>
          </p:cNvPr>
          <p:cNvSpPr txBox="1"/>
          <p:nvPr/>
        </p:nvSpPr>
        <p:spPr>
          <a:xfrm>
            <a:off x="12192000" y="6858000"/>
            <a:ext cx="2289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“exposure bias”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979636-7EEA-4E0D-8918-9751781258DE}"/>
              </a:ext>
            </a:extLst>
          </p:cNvPr>
          <p:cNvSpPr/>
          <p:nvPr/>
        </p:nvSpPr>
        <p:spPr>
          <a:xfrm>
            <a:off x="7091403" y="3572377"/>
            <a:ext cx="4860124" cy="2965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FB90B1-91EA-45E6-A832-799FFF5ACD08}"/>
              </a:ext>
            </a:extLst>
          </p:cNvPr>
          <p:cNvSpPr txBox="1"/>
          <p:nvPr/>
        </p:nvSpPr>
        <p:spPr>
          <a:xfrm>
            <a:off x="7249368" y="3663400"/>
            <a:ext cx="47100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Importance sampling with a first-order approximation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60AC0D-04C9-4370-940F-A5E98C35FF0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52522" y="4548970"/>
            <a:ext cx="4522881" cy="1872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B50CB85-5BC3-4B25-B407-162A4EB01AF2}"/>
              </a:ext>
            </a:extLst>
          </p:cNvPr>
          <p:cNvSpPr/>
          <p:nvPr/>
        </p:nvSpPr>
        <p:spPr>
          <a:xfrm>
            <a:off x="7091403" y="1927790"/>
            <a:ext cx="4860124" cy="1463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84864407-8A2A-429B-8AA0-B3FFBC589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r="15699"/>
          <a:stretch/>
        </p:blipFill>
        <p:spPr bwMode="auto">
          <a:xfrm>
            <a:off x="6072468" y="2065560"/>
            <a:ext cx="812858" cy="124070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01BABDF-A841-49DF-AF23-BD5F47F8E58D}"/>
                  </a:ext>
                </a:extLst>
              </p:cNvPr>
              <p:cNvSpPr txBox="1"/>
              <p:nvPr/>
            </p:nvSpPr>
            <p:spPr>
              <a:xfrm>
                <a:off x="7274224" y="2085295"/>
                <a:ext cx="482236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/>
                  <a:t>Discrepancy between training (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) and testing (decoding generation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400" dirty="0"/>
                  <a:t>)?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Causes </a:t>
                </a:r>
                <a:r>
                  <a:rPr lang="en-US" sz="2400" b="1" dirty="0"/>
                  <a:t>“exposure bias”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01BABDF-A841-49DF-AF23-BD5F47F8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224" y="2085295"/>
                <a:ext cx="4822364" cy="1200329"/>
              </a:xfrm>
              <a:prstGeom prst="rect">
                <a:avLst/>
              </a:prstGeom>
              <a:blipFill>
                <a:blip r:embed="rId25"/>
                <a:stretch>
                  <a:fillRect l="-1896" t="-4061" r="-50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14FF641-7A43-40B4-9C99-8201B12B9FD5}"/>
              </a:ext>
            </a:extLst>
          </p:cNvPr>
          <p:cNvSpPr/>
          <p:nvPr/>
        </p:nvSpPr>
        <p:spPr>
          <a:xfrm>
            <a:off x="10002520" y="5951692"/>
            <a:ext cx="698924" cy="43265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88B9BF-08B8-4EBB-830D-7239B9D79217}"/>
              </a:ext>
            </a:extLst>
          </p:cNvPr>
          <p:cNvSpPr txBox="1"/>
          <p:nvPr/>
        </p:nvSpPr>
        <p:spPr>
          <a:xfrm>
            <a:off x="9063586" y="6362077"/>
            <a:ext cx="2799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Reweight the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9D01B8-A399-4CD1-B438-CDFD92D205C8}"/>
                  </a:ext>
                </a:extLst>
              </p:cNvPr>
              <p:cNvSpPr txBox="1"/>
              <p:nvPr/>
            </p:nvSpPr>
            <p:spPr>
              <a:xfrm>
                <a:off x="4353745" y="5844526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9D01B8-A399-4CD1-B438-CDFD92D20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45" y="5844526"/>
                <a:ext cx="461665" cy="461665"/>
              </a:xfrm>
              <a:prstGeom prst="rect">
                <a:avLst/>
              </a:prstGeom>
              <a:blipFill>
                <a:blip r:embed="rId26"/>
                <a:stretch>
                  <a:fillRect l="-3947" t="-4000" r="-14474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D9C0EE-6B47-48DA-AB6A-3136994344A0}"/>
                  </a:ext>
                </a:extLst>
              </p:cNvPr>
              <p:cNvSpPr txBox="1"/>
              <p:nvPr/>
            </p:nvSpPr>
            <p:spPr>
              <a:xfrm>
                <a:off x="4362100" y="5164230"/>
                <a:ext cx="461665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D9C0EE-6B47-48DA-AB6A-313699434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100" y="5164230"/>
                <a:ext cx="461665" cy="461665"/>
              </a:xfrm>
              <a:prstGeom prst="rect">
                <a:avLst/>
              </a:prstGeom>
              <a:blipFill>
                <a:blip r:embed="rId27"/>
                <a:stretch>
                  <a:fillRect l="-400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D6EE79-3C74-46B7-8BE9-F150484B7487}"/>
                  </a:ext>
                </a:extLst>
              </p:cNvPr>
              <p:cNvSpPr txBox="1"/>
              <p:nvPr/>
            </p:nvSpPr>
            <p:spPr>
              <a:xfrm>
                <a:off x="4361537" y="4738403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D6EE79-3C74-46B7-8BE9-F150484B7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537" y="4738403"/>
                <a:ext cx="461665" cy="461665"/>
              </a:xfrm>
              <a:prstGeom prst="rect">
                <a:avLst/>
              </a:prstGeom>
              <a:blipFill>
                <a:blip r:embed="rId28"/>
                <a:stretch>
                  <a:fillRect l="-3947" t="-3947" r="-1447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47DF9D9E-8399-444A-B5A8-0077CFB6707C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10134" b="27045"/>
          <a:stretch/>
        </p:blipFill>
        <p:spPr>
          <a:xfrm rot="5400000">
            <a:off x="1729368" y="3865440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E79674-04B2-468C-9CB5-019F1C2D157F}"/>
                  </a:ext>
                </a:extLst>
              </p:cNvPr>
              <p:cNvSpPr txBox="1"/>
              <p:nvPr/>
            </p:nvSpPr>
            <p:spPr>
              <a:xfrm>
                <a:off x="1031834" y="3989133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E79674-04B2-468C-9CB5-019F1C2D1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34" y="3989133"/>
                <a:ext cx="549574" cy="461665"/>
              </a:xfrm>
              <a:prstGeom prst="rect">
                <a:avLst/>
              </a:prstGeom>
              <a:blipFill>
                <a:blip r:embed="rId3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4050C9-D2F4-40E0-82D3-24EEAFFC48A6}"/>
                  </a:ext>
                </a:extLst>
              </p:cNvPr>
              <p:cNvSpPr txBox="1"/>
              <p:nvPr/>
            </p:nvSpPr>
            <p:spPr>
              <a:xfrm>
                <a:off x="1031833" y="4370555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4050C9-D2F4-40E0-82D3-24EEAFFC4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33" y="4370555"/>
                <a:ext cx="556691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5B4D1F-FAD1-449B-A242-1CA5ECB59A10}"/>
              </a:ext>
            </a:extLst>
          </p:cNvPr>
          <p:cNvCxnSpPr>
            <a:cxnSpLocks/>
          </p:cNvCxnSpPr>
          <p:nvPr/>
        </p:nvCxnSpPr>
        <p:spPr>
          <a:xfrm>
            <a:off x="1475530" y="42302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96190D2-45A7-4A17-BAFD-820E79A9532F}"/>
              </a:ext>
            </a:extLst>
          </p:cNvPr>
          <p:cNvCxnSpPr>
            <a:cxnSpLocks/>
          </p:cNvCxnSpPr>
          <p:nvPr/>
        </p:nvCxnSpPr>
        <p:spPr>
          <a:xfrm>
            <a:off x="1475530" y="4639954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4A5777-EC00-4B8B-B240-936C07847370}"/>
              </a:ext>
            </a:extLst>
          </p:cNvPr>
          <p:cNvCxnSpPr>
            <a:cxnSpLocks/>
          </p:cNvCxnSpPr>
          <p:nvPr/>
        </p:nvCxnSpPr>
        <p:spPr>
          <a:xfrm>
            <a:off x="3977119" y="4969236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B20165F-FEA7-409B-B8D6-0CBD663016DA}"/>
              </a:ext>
            </a:extLst>
          </p:cNvPr>
          <p:cNvCxnSpPr>
            <a:cxnSpLocks/>
          </p:cNvCxnSpPr>
          <p:nvPr/>
        </p:nvCxnSpPr>
        <p:spPr>
          <a:xfrm>
            <a:off x="1453375" y="499966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0D4E63B-5C48-482A-BFFD-820C4C2E6CE6}"/>
              </a:ext>
            </a:extLst>
          </p:cNvPr>
          <p:cNvCxnSpPr>
            <a:cxnSpLocks/>
          </p:cNvCxnSpPr>
          <p:nvPr/>
        </p:nvCxnSpPr>
        <p:spPr>
          <a:xfrm>
            <a:off x="1453375" y="5381083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AE6F574-E22E-4FB6-A617-666747B188EF}"/>
              </a:ext>
            </a:extLst>
          </p:cNvPr>
          <p:cNvCxnSpPr>
            <a:cxnSpLocks/>
          </p:cNvCxnSpPr>
          <p:nvPr/>
        </p:nvCxnSpPr>
        <p:spPr>
          <a:xfrm>
            <a:off x="3987197" y="59975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832F0E-9F9E-46B6-BAC9-CF1FA1960340}"/>
                  </a:ext>
                </a:extLst>
              </p:cNvPr>
              <p:cNvSpPr txBox="1"/>
              <p:nvPr/>
            </p:nvSpPr>
            <p:spPr>
              <a:xfrm rot="5400000">
                <a:off x="4119324" y="5417418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832F0E-9F9E-46B6-BAC9-CF1FA1960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119324" y="5417418"/>
                <a:ext cx="484427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EBEB5959-76E0-436E-9126-769D11A352F6}"/>
              </a:ext>
            </a:extLst>
          </p:cNvPr>
          <p:cNvSpPr txBox="1"/>
          <p:nvPr/>
        </p:nvSpPr>
        <p:spPr>
          <a:xfrm>
            <a:off x="269283" y="3251128"/>
            <a:ext cx="535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Masked Sequence Generation 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AAC4069-2A24-48BC-950B-8D825B8278E1}"/>
              </a:ext>
            </a:extLst>
          </p:cNvPr>
          <p:cNvCxnSpPr>
            <a:cxnSpLocks/>
          </p:cNvCxnSpPr>
          <p:nvPr/>
        </p:nvCxnSpPr>
        <p:spPr>
          <a:xfrm>
            <a:off x="1475530" y="6000646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D98DFDC-E472-438D-B689-DE891111EC56}"/>
                  </a:ext>
                </a:extLst>
              </p:cNvPr>
              <p:cNvSpPr txBox="1"/>
              <p:nvPr/>
            </p:nvSpPr>
            <p:spPr>
              <a:xfrm rot="5400000">
                <a:off x="1134728" y="5527080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D98DFDC-E472-438D-B689-DE891111E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34728" y="5527080"/>
                <a:ext cx="484427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B78FDC1-5E7E-442B-A276-8546E6DFC1AF}"/>
              </a:ext>
            </a:extLst>
          </p:cNvPr>
          <p:cNvCxnSpPr>
            <a:cxnSpLocks/>
          </p:cNvCxnSpPr>
          <p:nvPr/>
        </p:nvCxnSpPr>
        <p:spPr>
          <a:xfrm>
            <a:off x="3964985" y="5347433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5C26F6A-5F56-4E54-B2D0-3B7400E2980E}"/>
                  </a:ext>
                </a:extLst>
              </p:cNvPr>
              <p:cNvSpPr txBox="1"/>
              <p:nvPr/>
            </p:nvSpPr>
            <p:spPr>
              <a:xfrm>
                <a:off x="914795" y="5157881"/>
                <a:ext cx="72044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5C26F6A-5F56-4E54-B2D0-3B7400E29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95" y="5157881"/>
                <a:ext cx="720447" cy="461665"/>
              </a:xfrm>
              <a:prstGeom prst="rect">
                <a:avLst/>
              </a:prstGeom>
              <a:blipFill>
                <a:blip r:embed="rId3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671256C-CA1C-45C1-B8A4-FB4F2B8A250F}"/>
                  </a:ext>
                </a:extLst>
              </p:cNvPr>
              <p:cNvSpPr txBox="1"/>
              <p:nvPr/>
            </p:nvSpPr>
            <p:spPr>
              <a:xfrm>
                <a:off x="914795" y="4784083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671256C-CA1C-45C1-B8A4-FB4F2B8A2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95" y="4784083"/>
                <a:ext cx="720448" cy="461665"/>
              </a:xfrm>
              <a:prstGeom prst="rect">
                <a:avLst/>
              </a:prstGeom>
              <a:blipFill>
                <a:blip r:embed="rId35"/>
                <a:stretch>
                  <a:fillRect l="-2542" r="-423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7CF604D-5F0B-41B3-A599-AE0821BA8F1D}"/>
                  </a:ext>
                </a:extLst>
              </p:cNvPr>
              <p:cNvSpPr txBox="1"/>
              <p:nvPr/>
            </p:nvSpPr>
            <p:spPr>
              <a:xfrm>
                <a:off x="938356" y="5864442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7CF604D-5F0B-41B3-A599-AE0821BA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56" y="5864442"/>
                <a:ext cx="720448" cy="461665"/>
              </a:xfrm>
              <a:prstGeom prst="rect">
                <a:avLst/>
              </a:prstGeom>
              <a:blipFill>
                <a:blip r:embed="rId36"/>
                <a:stretch>
                  <a:fillRect l="-3390" r="-339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9E8BA85C-4ACD-4C91-A14D-DF46F62D4887}"/>
              </a:ext>
            </a:extLst>
          </p:cNvPr>
          <p:cNvSpPr txBox="1"/>
          <p:nvPr/>
        </p:nvSpPr>
        <p:spPr>
          <a:xfrm>
            <a:off x="838200" y="2463049"/>
            <a:ext cx="412602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Effective</a:t>
            </a:r>
            <a:r>
              <a:rPr lang="en-US" altLang="zh-CN" sz="3200" dirty="0">
                <a:solidFill>
                  <a:srgbClr val="C00000"/>
                </a:solidFill>
              </a:rPr>
              <a:t> </a:t>
            </a:r>
            <a:r>
              <a:rPr lang="en-US" altLang="zh-CN" sz="3200" dirty="0"/>
              <a:t>exploration</a:t>
            </a:r>
            <a:endParaRPr lang="en-US" sz="3200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0EA600CD-54B1-4EEC-9E0A-223FBEB85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28"/>
            <a:ext cx="10515600" cy="4796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MPG</a:t>
            </a:r>
            <a:r>
              <a:rPr lang="en-US" dirty="0"/>
              <a:t> solves these two issues</a:t>
            </a:r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3DC5CE5-F53C-4E6B-9040-976C1F5DFF6E}"/>
              </a:ext>
            </a:extLst>
          </p:cNvPr>
          <p:cNvSpPr txBox="1">
            <a:spLocks/>
          </p:cNvSpPr>
          <p:nvPr/>
        </p:nvSpPr>
        <p:spPr>
          <a:xfrm>
            <a:off x="838200" y="1948169"/>
            <a:ext cx="10515600" cy="479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</a:t>
            </a:r>
            <a:r>
              <a:rPr lang="en-US" dirty="0"/>
              <a:t> computational cost</a:t>
            </a:r>
          </a:p>
          <a:p>
            <a:pPr lvl="1"/>
            <a:endParaRPr lang="en-US" dirty="0">
              <a:latin typeface="LinLibertine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3D3A9-2F84-4E48-A9F1-6FC82CA1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2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88B1-EB87-496A-92B2-7859EB10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E344-BAD4-4824-B325-C57C73B6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Ads collected from Microsoft Bing</a:t>
            </a:r>
          </a:p>
          <a:p>
            <a:pPr lvl="1"/>
            <a:r>
              <a:rPr lang="en-US" dirty="0"/>
              <a:t>Non-English and HTML code sequences filtered out</a:t>
            </a:r>
          </a:p>
          <a:p>
            <a:pPr lvl="1"/>
            <a:r>
              <a:rPr lang="en-US" sz="2800" dirty="0"/>
              <a:t>Keep at most 3,000 ads for each advertiser domain</a:t>
            </a:r>
          </a:p>
          <a:p>
            <a:pPr lvl="1"/>
            <a:r>
              <a:rPr lang="en-US" dirty="0"/>
              <a:t>Train / Validation / Test: 6,038,249 / 14,000 / 14,000</a:t>
            </a:r>
          </a:p>
          <a:p>
            <a:endParaRPr lang="en-US" dirty="0"/>
          </a:p>
          <a:p>
            <a:r>
              <a:rPr lang="en-US" dirty="0"/>
              <a:t>Experiment outline</a:t>
            </a:r>
          </a:p>
          <a:p>
            <a:pPr lvl="1"/>
            <a:r>
              <a:rPr lang="en-US" dirty="0"/>
              <a:t>Automatic offline evaluation</a:t>
            </a:r>
          </a:p>
          <a:p>
            <a:pPr lvl="1"/>
            <a:r>
              <a:rPr lang="en-US" dirty="0"/>
              <a:t>Human evaluation</a:t>
            </a:r>
          </a:p>
          <a:p>
            <a:pPr lvl="1"/>
            <a:r>
              <a:rPr lang="en-US" dirty="0"/>
              <a:t>Online evaluation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258FC-F488-4737-A686-A09A1863E929}"/>
              </a:ext>
            </a:extLst>
          </p:cNvPr>
          <p:cNvSpPr txBox="1"/>
          <p:nvPr/>
        </p:nvSpPr>
        <p:spPr>
          <a:xfrm>
            <a:off x="7272867" y="686899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Non-English and HTML code sequences filtered out</a:t>
            </a:r>
          </a:p>
          <a:p>
            <a:pPr lvl="1"/>
            <a:r>
              <a:rPr lang="en-US" dirty="0"/>
              <a:t>Keep at most 3,000 ads for each advertiser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BB53C-51B8-4426-9F0E-1CDFE4DE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61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3BBD-2EDC-4C3E-92A4-CFC974D6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Automatic Offline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B5FFB-6293-4686-91AB-0FE29D62F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328"/>
            <a:ext cx="12192000" cy="3582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F964D-4716-4D5F-9B63-2B4E3707F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4963260"/>
            <a:ext cx="9321801" cy="437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6F5866-BB4A-4F05-97C0-D8B66B39D622}"/>
              </a:ext>
            </a:extLst>
          </p:cNvPr>
          <p:cNvSpPr txBox="1"/>
          <p:nvPr/>
        </p:nvSpPr>
        <p:spPr>
          <a:xfrm>
            <a:off x="3970868" y="1594932"/>
            <a:ext cx="2438399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Without personalization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663C3-9259-4A1E-899D-48075A9D8498}"/>
              </a:ext>
            </a:extLst>
          </p:cNvPr>
          <p:cNvSpPr txBox="1"/>
          <p:nvPr/>
        </p:nvSpPr>
        <p:spPr>
          <a:xfrm>
            <a:off x="8585202" y="1578796"/>
            <a:ext cx="2438399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Personalized with query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37EDF0-B2E3-490C-8FF0-9BDE02292CD7}"/>
              </a:ext>
            </a:extLst>
          </p:cNvPr>
          <p:cNvSpPr/>
          <p:nvPr/>
        </p:nvSpPr>
        <p:spPr>
          <a:xfrm>
            <a:off x="2871172" y="1541731"/>
            <a:ext cx="4596428" cy="3726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889A-8CCF-4C11-BAC4-81E283C8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33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9416E5-ED2F-4E62-BA32-33E1A8CF485A}"/>
              </a:ext>
            </a:extLst>
          </p:cNvPr>
          <p:cNvSpPr/>
          <p:nvPr/>
        </p:nvSpPr>
        <p:spPr>
          <a:xfrm>
            <a:off x="7506187" y="1526384"/>
            <a:ext cx="4596428" cy="3726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9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3BBD-2EDC-4C3E-92A4-CFC974D6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Automatic Offline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98A5-E73B-4006-837B-492EBBE3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2600"/>
            <a:ext cx="10515600" cy="122766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CN" sz="2800" b="1" dirty="0"/>
              <a:t>Click Rate</a:t>
            </a:r>
            <a:r>
              <a:rPr lang="en-US" altLang="zh-CN" sz="2800" dirty="0"/>
              <a:t>: predicted click rate given by the click prediction model</a:t>
            </a:r>
          </a:p>
          <a:p>
            <a:pPr algn="l"/>
            <a:r>
              <a:rPr lang="en-US" sz="2800" b="1" dirty="0"/>
              <a:t>Violation</a:t>
            </a:r>
            <a:r>
              <a:rPr lang="en-US" sz="2800" dirty="0"/>
              <a:t>: percentage of ads that violate the faithfulness constraints</a:t>
            </a:r>
          </a:p>
          <a:p>
            <a:pPr algn="l"/>
            <a:r>
              <a:rPr lang="en-US" sz="2800" b="1" dirty="0"/>
              <a:t>LM</a:t>
            </a:r>
            <a:r>
              <a:rPr lang="en-US" sz="2800" dirty="0"/>
              <a:t>: language model score, which estimates language fluency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B5FFB-6293-4686-91AB-0FE29D62F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328"/>
            <a:ext cx="12192000" cy="3582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F964D-4716-4D5F-9B63-2B4E3707F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4963260"/>
            <a:ext cx="9321801" cy="43793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165B26-A268-497B-85CF-18FB036663FD}"/>
              </a:ext>
            </a:extLst>
          </p:cNvPr>
          <p:cNvSpPr/>
          <p:nvPr/>
        </p:nvSpPr>
        <p:spPr>
          <a:xfrm>
            <a:off x="2878667" y="3666067"/>
            <a:ext cx="3361266" cy="9228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6F5866-BB4A-4F05-97C0-D8B66B39D622}"/>
              </a:ext>
            </a:extLst>
          </p:cNvPr>
          <p:cNvSpPr txBox="1"/>
          <p:nvPr/>
        </p:nvSpPr>
        <p:spPr>
          <a:xfrm>
            <a:off x="3970868" y="1594932"/>
            <a:ext cx="2438399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Without personalization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663C3-9259-4A1E-899D-48075A9D8498}"/>
              </a:ext>
            </a:extLst>
          </p:cNvPr>
          <p:cNvSpPr txBox="1"/>
          <p:nvPr/>
        </p:nvSpPr>
        <p:spPr>
          <a:xfrm>
            <a:off x="8585202" y="1578796"/>
            <a:ext cx="2438399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Personalized with query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016CDDA-AEC4-459E-981E-3754FABED2F8}"/>
              </a:ext>
            </a:extLst>
          </p:cNvPr>
          <p:cNvSpPr/>
          <p:nvPr/>
        </p:nvSpPr>
        <p:spPr>
          <a:xfrm>
            <a:off x="7467600" y="3666067"/>
            <a:ext cx="3361267" cy="9228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37EDF0-B2E3-490C-8FF0-9BDE02292CD7}"/>
              </a:ext>
            </a:extLst>
          </p:cNvPr>
          <p:cNvSpPr/>
          <p:nvPr/>
        </p:nvSpPr>
        <p:spPr>
          <a:xfrm>
            <a:off x="2878667" y="1914377"/>
            <a:ext cx="3361266" cy="11523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78FDA3-A935-496D-B595-C384A48FE6F0}"/>
              </a:ext>
            </a:extLst>
          </p:cNvPr>
          <p:cNvSpPr/>
          <p:nvPr/>
        </p:nvSpPr>
        <p:spPr>
          <a:xfrm>
            <a:off x="7467600" y="1934097"/>
            <a:ext cx="3361267" cy="11523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889A-8CCF-4C11-BAC4-81E283C8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51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7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3BBD-2EDC-4C3E-92A4-CFC974D6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Automatic Offline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98A5-E73B-4006-837B-492EBBE3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3658"/>
            <a:ext cx="10515600" cy="936607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/>
              <a:t>ROUGE-L</a:t>
            </a:r>
            <a:r>
              <a:rPr lang="en-US" altLang="zh-CN" sz="2800" dirty="0"/>
              <a:t>: similarity between generated and human-written 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B5FFB-6293-4686-91AB-0FE29D62F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328"/>
            <a:ext cx="12192000" cy="3582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F964D-4716-4D5F-9B63-2B4E3707F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4963260"/>
            <a:ext cx="9321801" cy="43793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165B26-A268-497B-85CF-18FB036663FD}"/>
              </a:ext>
            </a:extLst>
          </p:cNvPr>
          <p:cNvSpPr/>
          <p:nvPr/>
        </p:nvSpPr>
        <p:spPr>
          <a:xfrm>
            <a:off x="6366934" y="3659663"/>
            <a:ext cx="990600" cy="9228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DCAF72-9471-46BF-BC7C-371A12E1D531}"/>
              </a:ext>
            </a:extLst>
          </p:cNvPr>
          <p:cNvSpPr/>
          <p:nvPr/>
        </p:nvSpPr>
        <p:spPr>
          <a:xfrm>
            <a:off x="6366934" y="1914378"/>
            <a:ext cx="990600" cy="8548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205BB-D584-4096-BCA3-9CD7B6AFB397}"/>
              </a:ext>
            </a:extLst>
          </p:cNvPr>
          <p:cNvSpPr txBox="1"/>
          <p:nvPr/>
        </p:nvSpPr>
        <p:spPr>
          <a:xfrm>
            <a:off x="3970868" y="1594932"/>
            <a:ext cx="2438399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Without personalization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EE0F21-37FA-40D2-BE8F-9C883F7F20BB}"/>
              </a:ext>
            </a:extLst>
          </p:cNvPr>
          <p:cNvSpPr txBox="1"/>
          <p:nvPr/>
        </p:nvSpPr>
        <p:spPr>
          <a:xfrm>
            <a:off x="8585202" y="1578796"/>
            <a:ext cx="2438399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Personalized with query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DB7318-2544-47BC-A3D1-49452B1A9A92}"/>
              </a:ext>
            </a:extLst>
          </p:cNvPr>
          <p:cNvSpPr/>
          <p:nvPr/>
        </p:nvSpPr>
        <p:spPr>
          <a:xfrm>
            <a:off x="10981268" y="3659663"/>
            <a:ext cx="990600" cy="9228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E51D06-0FDA-4E70-8733-CC5A76B5C417}"/>
              </a:ext>
            </a:extLst>
          </p:cNvPr>
          <p:cNvSpPr/>
          <p:nvPr/>
        </p:nvSpPr>
        <p:spPr>
          <a:xfrm>
            <a:off x="10981268" y="1898242"/>
            <a:ext cx="990600" cy="8710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CBE59-B4A2-4877-AC33-000B8E82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3BBD-2EDC-4C3E-92A4-CFC974D6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Automatic Offline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98A5-E73B-4006-837B-492EBBE3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2600"/>
            <a:ext cx="10515600" cy="122766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CN" sz="2800" b="1" dirty="0"/>
              <a:t>UMPG</a:t>
            </a:r>
            <a:r>
              <a:rPr lang="en-US" altLang="zh-CN" sz="2800" dirty="0"/>
              <a:t>: our method (</a:t>
            </a:r>
            <a:r>
              <a:rPr lang="en-US" sz="2800" dirty="0"/>
              <a:t>UNILM-based Masked Policy Gradient)</a:t>
            </a:r>
          </a:p>
          <a:p>
            <a:pPr algn="l"/>
            <a:r>
              <a:rPr lang="en-US" sz="2800" b="1" dirty="0"/>
              <a:t>UMPG-M</a:t>
            </a:r>
            <a:r>
              <a:rPr lang="en-US" sz="2800" dirty="0"/>
              <a:t> and </a:t>
            </a:r>
            <a:r>
              <a:rPr lang="en-US" sz="2800" b="1" dirty="0"/>
              <a:t>UMPG-C</a:t>
            </a:r>
            <a:r>
              <a:rPr lang="en-US" sz="2800" dirty="0"/>
              <a:t>: our method without masked sequence generation and faithfulness constraint, respectively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B5FFB-6293-4686-91AB-0FE29D62F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328"/>
            <a:ext cx="12192000" cy="3582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F964D-4716-4D5F-9B63-2B4E3707F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4963260"/>
            <a:ext cx="9321801" cy="4379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DCAF72-9471-46BF-BC7C-371A12E1D531}"/>
              </a:ext>
            </a:extLst>
          </p:cNvPr>
          <p:cNvSpPr/>
          <p:nvPr/>
        </p:nvSpPr>
        <p:spPr>
          <a:xfrm>
            <a:off x="562131" y="3117528"/>
            <a:ext cx="11384335" cy="14544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205BB-D584-4096-BCA3-9CD7B6AFB397}"/>
              </a:ext>
            </a:extLst>
          </p:cNvPr>
          <p:cNvSpPr txBox="1"/>
          <p:nvPr/>
        </p:nvSpPr>
        <p:spPr>
          <a:xfrm>
            <a:off x="3970868" y="1594932"/>
            <a:ext cx="2438399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Without personalization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EE0F21-37FA-40D2-BE8F-9C883F7F20BB}"/>
              </a:ext>
            </a:extLst>
          </p:cNvPr>
          <p:cNvSpPr txBox="1"/>
          <p:nvPr/>
        </p:nvSpPr>
        <p:spPr>
          <a:xfrm>
            <a:off x="8585202" y="1578796"/>
            <a:ext cx="2438399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Personalized with query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FA291D-FB27-42BC-A61C-93E6EE36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3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AF5D-6765-4DEB-8C9D-33AB97D2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FFB4-3430-4C44-85C3-F80750D83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judges</a:t>
            </a:r>
          </a:p>
          <a:p>
            <a:pPr lvl="1"/>
            <a:r>
              <a:rPr lang="en-US" dirty="0">
                <a:latin typeface="LinLibertineT"/>
              </a:rPr>
              <a:t>On average 12 months of experience in labeling text ads</a:t>
            </a:r>
          </a:p>
          <a:p>
            <a:pPr lvl="1"/>
            <a:r>
              <a:rPr lang="en-US" dirty="0">
                <a:latin typeface="LinLibertineT"/>
              </a:rPr>
              <a:t>Carefully trained to ensure correct understanding of the tasks</a:t>
            </a:r>
          </a:p>
          <a:p>
            <a:endParaRPr lang="en-US" dirty="0">
              <a:latin typeface="LinLibertineT"/>
            </a:endParaRPr>
          </a:p>
          <a:p>
            <a:r>
              <a:rPr lang="en-US" dirty="0">
                <a:latin typeface="LinLibertineT"/>
              </a:rPr>
              <a:t>Tasks</a:t>
            </a:r>
          </a:p>
          <a:p>
            <a:pPr lvl="1"/>
            <a:r>
              <a:rPr lang="en-US" dirty="0">
                <a:latin typeface="LinLibertineT"/>
              </a:rPr>
              <a:t>Ad quality</a:t>
            </a:r>
          </a:p>
          <a:p>
            <a:pPr lvl="1"/>
            <a:r>
              <a:rPr lang="en-US" dirty="0">
                <a:latin typeface="LinLibertineT"/>
              </a:rPr>
              <a:t>Ad attractiveness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D4D2A-174F-47A6-BAEE-1EFAE196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59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D5D5-5ED1-4C3B-AC51-08B11EFB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Ad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2000-C068-45A4-A4DD-D45946DE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4662286"/>
            <a:ext cx="10515600" cy="2311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Language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language fluency and grammar correctness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ad looks like a human-written one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Accurate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information conveyed is accurate </a:t>
            </a:r>
            <a:r>
              <a:rPr lang="en-US" sz="2000" b="0" i="1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w.r.t.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 advertiser’s landing page / website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Relevant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ad is relevant to the product landing page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Overall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a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n ad is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B"/>
              </a:rPr>
              <a:t>overall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good if and only if all of the four pivots are labeled as good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CE2A5-6A04-4002-B274-5A1CF9A9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278"/>
            <a:ext cx="12192000" cy="1748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3E423D-3EBD-4358-AD74-B37E3E1C6057}"/>
              </a:ext>
            </a:extLst>
          </p:cNvPr>
          <p:cNvSpPr txBox="1"/>
          <p:nvPr/>
        </p:nvSpPr>
        <p:spPr>
          <a:xfrm>
            <a:off x="2683930" y="2136802"/>
            <a:ext cx="272626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Without personalization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C2518-E55E-4B38-83B2-B163CB32E5CD}"/>
              </a:ext>
            </a:extLst>
          </p:cNvPr>
          <p:cNvSpPr txBox="1"/>
          <p:nvPr/>
        </p:nvSpPr>
        <p:spPr>
          <a:xfrm>
            <a:off x="7941739" y="2137600"/>
            <a:ext cx="272626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Personalized with query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0FD64B-9B5B-47C7-9798-E883B90A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67" y="3906482"/>
            <a:ext cx="7941733" cy="36838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BD0FEA-6533-4C41-8247-C1D00C792917}"/>
              </a:ext>
            </a:extLst>
          </p:cNvPr>
          <p:cNvSpPr/>
          <p:nvPr/>
        </p:nvSpPr>
        <p:spPr>
          <a:xfrm>
            <a:off x="1146748" y="2481512"/>
            <a:ext cx="1056806" cy="1265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271E6E-66B3-4B8A-85BA-80334687C99C}"/>
              </a:ext>
            </a:extLst>
          </p:cNvPr>
          <p:cNvSpPr/>
          <p:nvPr/>
        </p:nvSpPr>
        <p:spPr>
          <a:xfrm>
            <a:off x="6660630" y="2481512"/>
            <a:ext cx="1056806" cy="1265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AB697-7B58-43D2-88CB-C820FE43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1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D5D5-5ED1-4C3B-AC51-08B11EFB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Ad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2000-C068-45A4-A4DD-D45946DE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4662286"/>
            <a:ext cx="10515600" cy="2311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Language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language fluency and grammar correctness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ad looks like a human-written one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Accurate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information conveyed is accurate </a:t>
            </a:r>
            <a:r>
              <a:rPr lang="en-US" sz="2000" b="0" i="1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w.r.t.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 advertiser’s landing page / website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Relevant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ad is relevant to the product landing page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Overall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a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n ad is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B"/>
              </a:rPr>
              <a:t>overall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good if and only if all of the four pivots are labeled as good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CE2A5-6A04-4002-B274-5A1CF9A9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278"/>
            <a:ext cx="12192000" cy="1748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3E423D-3EBD-4358-AD74-B37E3E1C6057}"/>
              </a:ext>
            </a:extLst>
          </p:cNvPr>
          <p:cNvSpPr txBox="1"/>
          <p:nvPr/>
        </p:nvSpPr>
        <p:spPr>
          <a:xfrm>
            <a:off x="2683930" y="2136802"/>
            <a:ext cx="272626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Without personalization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C2518-E55E-4B38-83B2-B163CB32E5CD}"/>
              </a:ext>
            </a:extLst>
          </p:cNvPr>
          <p:cNvSpPr txBox="1"/>
          <p:nvPr/>
        </p:nvSpPr>
        <p:spPr>
          <a:xfrm>
            <a:off x="7941739" y="2137600"/>
            <a:ext cx="272626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Personalized with query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0FD64B-9B5B-47C7-9798-E883B90A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67" y="3906482"/>
            <a:ext cx="7941733" cy="36838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BD0FEA-6533-4C41-8247-C1D00C792917}"/>
              </a:ext>
            </a:extLst>
          </p:cNvPr>
          <p:cNvSpPr/>
          <p:nvPr/>
        </p:nvSpPr>
        <p:spPr>
          <a:xfrm>
            <a:off x="2233534" y="2481512"/>
            <a:ext cx="1086787" cy="1265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271E6E-66B3-4B8A-85BA-80334687C99C}"/>
              </a:ext>
            </a:extLst>
          </p:cNvPr>
          <p:cNvSpPr/>
          <p:nvPr/>
        </p:nvSpPr>
        <p:spPr>
          <a:xfrm>
            <a:off x="7727430" y="2481512"/>
            <a:ext cx="1086787" cy="1265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AB697-7B58-43D2-88CB-C820FE43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11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 Question</a:t>
            </a:r>
            <a:endParaRPr lang="en-US" dirty="0"/>
          </a:p>
        </p:txBody>
      </p:sp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pic>
        <p:nvPicPr>
          <p:cNvPr id="5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5699D355-8803-4236-97C2-708533CF4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r="15699"/>
          <a:stretch/>
        </p:blipFill>
        <p:spPr bwMode="auto">
          <a:xfrm>
            <a:off x="2140601" y="1434170"/>
            <a:ext cx="812858" cy="124070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EC5890-C2C9-489E-83D7-3E7ECAFAA7A9}"/>
              </a:ext>
            </a:extLst>
          </p:cNvPr>
          <p:cNvSpPr txBox="1"/>
          <p:nvPr/>
        </p:nvSpPr>
        <p:spPr>
          <a:xfrm>
            <a:off x="3060414" y="1609422"/>
            <a:ext cx="6564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H</a:t>
            </a:r>
            <a:r>
              <a:rPr lang="en-US" sz="2800" dirty="0"/>
              <a:t>ow can we generate </a:t>
            </a:r>
            <a:r>
              <a:rPr lang="en-US" sz="2800" b="1" dirty="0"/>
              <a:t>attractive</a:t>
            </a:r>
            <a:r>
              <a:rPr lang="en-US" sz="2800" dirty="0"/>
              <a:t> texts that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464E18-93AE-4B9C-B6CD-018521AE6F97}"/>
              </a:ext>
            </a:extLst>
          </p:cNvPr>
          <p:cNvSpPr txBox="1"/>
          <p:nvPr/>
        </p:nvSpPr>
        <p:spPr>
          <a:xfrm>
            <a:off x="2846504" y="2054524"/>
            <a:ext cx="338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reach the </a:t>
            </a:r>
            <a:r>
              <a:rPr lang="en-US" altLang="zh-CN" sz="2800" b="1" dirty="0"/>
              <a:t>quality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F93128-8642-4F4C-9501-713E87864783}"/>
              </a:ext>
            </a:extLst>
          </p:cNvPr>
          <p:cNvSpPr txBox="1"/>
          <p:nvPr/>
        </p:nvSpPr>
        <p:spPr>
          <a:xfrm>
            <a:off x="5749703" y="2054524"/>
            <a:ext cx="361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of advertising mediums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679041-75F6-4334-BC71-EA5FFDFAC5A4}"/>
              </a:ext>
            </a:extLst>
          </p:cNvPr>
          <p:cNvSpPr txBox="1"/>
          <p:nvPr/>
        </p:nvSpPr>
        <p:spPr>
          <a:xfrm>
            <a:off x="9190380" y="2054524"/>
            <a:ext cx="35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?</a:t>
            </a:r>
            <a:endParaRPr lang="en-US" sz="28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846D58A-6854-441B-831B-BB7241A84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775" y="2945076"/>
            <a:ext cx="6096000" cy="247609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287066A-6FF7-486F-953B-12160B63C2C1}"/>
              </a:ext>
            </a:extLst>
          </p:cNvPr>
          <p:cNvGrpSpPr/>
          <p:nvPr/>
        </p:nvGrpSpPr>
        <p:grpSpPr>
          <a:xfrm>
            <a:off x="3724775" y="5875728"/>
            <a:ext cx="6096000" cy="675836"/>
            <a:chOff x="505540" y="5356905"/>
            <a:chExt cx="9475859" cy="105054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EF451B8-0A9B-4678-8673-715BBC54E614}"/>
                </a:ext>
              </a:extLst>
            </p:cNvPr>
            <p:cNvSpPr/>
            <p:nvPr/>
          </p:nvSpPr>
          <p:spPr>
            <a:xfrm>
              <a:off x="505540" y="5356905"/>
              <a:ext cx="9475859" cy="1050546"/>
            </a:xfrm>
            <a:prstGeom prst="roundRect">
              <a:avLst>
                <a:gd name="adj" fmla="val 102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6FFA7DC-F30F-41DF-B7FF-6D44244BD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453" r="19456" b="57314"/>
            <a:stretch/>
          </p:blipFill>
          <p:spPr>
            <a:xfrm>
              <a:off x="505540" y="5438141"/>
              <a:ext cx="9283251" cy="52312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CDA2CE5-51DD-4B91-9281-04586A293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1836" r="27248" b="14941"/>
            <a:stretch/>
          </p:blipFill>
          <p:spPr>
            <a:xfrm>
              <a:off x="563513" y="5918917"/>
              <a:ext cx="8999107" cy="446004"/>
            </a:xfrm>
            <a:prstGeom prst="rect">
              <a:avLst/>
            </a:prstGeom>
          </p:spPr>
        </p:pic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C5E4F1A-9C17-48AB-A814-656B031CCD64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6772775" y="5376290"/>
            <a:ext cx="0" cy="4994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13D7ADA-10A9-4833-A2BF-117AA79A5D1D}"/>
              </a:ext>
            </a:extLst>
          </p:cNvPr>
          <p:cNvSpPr txBox="1"/>
          <p:nvPr/>
        </p:nvSpPr>
        <p:spPr>
          <a:xfrm>
            <a:off x="265094" y="3426336"/>
            <a:ext cx="33357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Model Input: </a:t>
            </a:r>
          </a:p>
          <a:p>
            <a:pPr algn="ctr"/>
            <a:r>
              <a:rPr lang="en-US" altLang="zh-CN" sz="2800" i="1" dirty="0"/>
              <a:t>product landing page (LP) +</a:t>
            </a:r>
          </a:p>
          <a:p>
            <a:pPr algn="ctr"/>
            <a:r>
              <a:rPr lang="en-US" altLang="zh-CN" sz="2800" i="1"/>
              <a:t>User queries</a:t>
            </a:r>
            <a:endParaRPr lang="en-US" sz="2800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A63F71-0330-4E6E-BCB3-593392A084BD}"/>
              </a:ext>
            </a:extLst>
          </p:cNvPr>
          <p:cNvSpPr txBox="1"/>
          <p:nvPr/>
        </p:nvSpPr>
        <p:spPr>
          <a:xfrm>
            <a:off x="265094" y="5736592"/>
            <a:ext cx="3335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Model Output: </a:t>
            </a:r>
          </a:p>
          <a:p>
            <a:pPr algn="ctr"/>
            <a:r>
              <a:rPr lang="en-US" altLang="zh-CN" sz="2800" i="1" dirty="0"/>
              <a:t>Text ad</a:t>
            </a:r>
            <a:endParaRPr lang="en-US" sz="280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AEB670-DACA-472D-8260-75F760F81119}"/>
              </a:ext>
            </a:extLst>
          </p:cNvPr>
          <p:cNvSpPr/>
          <p:nvPr/>
        </p:nvSpPr>
        <p:spPr>
          <a:xfrm>
            <a:off x="10579305" y="7344584"/>
            <a:ext cx="12458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inherit"/>
                <a:cs typeface="Times New Roman" panose="02020603050405020304" pitchFamily="18" charset="0"/>
              </a:rPr>
              <a:t>Ad title</a:t>
            </a:r>
            <a:endParaRPr lang="en-US" sz="2800" dirty="0">
              <a:latin typeface="inherit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208A60-E05B-47F0-8AFB-DD85E42C1E54}"/>
              </a:ext>
            </a:extLst>
          </p:cNvPr>
          <p:cNvSpPr/>
          <p:nvPr/>
        </p:nvSpPr>
        <p:spPr>
          <a:xfrm>
            <a:off x="10157392" y="7872221"/>
            <a:ext cx="2152016" cy="78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45"/>
              </a:lnSpc>
            </a:pPr>
            <a:r>
              <a:rPr lang="en-US" altLang="zh-CN" sz="2800" dirty="0">
                <a:latin typeface="inherit"/>
                <a:cs typeface="Times New Roman" panose="02020603050405020304" pitchFamily="18" charset="0"/>
              </a:rPr>
              <a:t>Ad description</a:t>
            </a:r>
            <a:endParaRPr lang="en-US" sz="2800" dirty="0">
              <a:latin typeface="inherit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EBD9772-492A-431A-851A-D0EDF1125204}"/>
              </a:ext>
            </a:extLst>
          </p:cNvPr>
          <p:cNvCxnSpPr>
            <a:cxnSpLocks/>
          </p:cNvCxnSpPr>
          <p:nvPr/>
        </p:nvCxnSpPr>
        <p:spPr>
          <a:xfrm flipH="1">
            <a:off x="9696867" y="8161125"/>
            <a:ext cx="882438" cy="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BEAA793-692D-4A09-9E16-BFDC1C1A5348}"/>
              </a:ext>
            </a:extLst>
          </p:cNvPr>
          <p:cNvCxnSpPr>
            <a:cxnSpLocks/>
          </p:cNvCxnSpPr>
          <p:nvPr/>
        </p:nvCxnSpPr>
        <p:spPr>
          <a:xfrm flipH="1">
            <a:off x="9696867" y="7741032"/>
            <a:ext cx="882439" cy="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4C7D9EB-6CBF-4F4E-B8DC-6FF921A361CB}"/>
              </a:ext>
            </a:extLst>
          </p:cNvPr>
          <p:cNvGrpSpPr/>
          <p:nvPr/>
        </p:nvGrpSpPr>
        <p:grpSpPr>
          <a:xfrm>
            <a:off x="9817266" y="2787739"/>
            <a:ext cx="2593235" cy="1137839"/>
            <a:chOff x="9817266" y="2787739"/>
            <a:chExt cx="2593235" cy="113783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EFD5C2A-22F9-460D-A97C-424EB222F443}"/>
                </a:ext>
              </a:extLst>
            </p:cNvPr>
            <p:cNvSpPr/>
            <p:nvPr/>
          </p:nvSpPr>
          <p:spPr>
            <a:xfrm>
              <a:off x="10761330" y="2787739"/>
              <a:ext cx="118494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latin typeface="inherit"/>
                  <a:cs typeface="Times New Roman" panose="02020603050405020304" pitchFamily="18" charset="0"/>
                </a:rPr>
                <a:t>LP title</a:t>
              </a:r>
              <a:endParaRPr lang="en-US" sz="2800" dirty="0">
                <a:latin typeface="inherit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E833D90-B52C-4FD7-8FF3-9F700671823B}"/>
                </a:ext>
              </a:extLst>
            </p:cNvPr>
            <p:cNvSpPr/>
            <p:nvPr/>
          </p:nvSpPr>
          <p:spPr>
            <a:xfrm>
              <a:off x="10258485" y="3488407"/>
              <a:ext cx="2152016" cy="437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645"/>
                </a:lnSpc>
              </a:pPr>
              <a:r>
                <a:rPr lang="en-US" altLang="zh-CN" sz="2800" dirty="0">
                  <a:latin typeface="inherit"/>
                  <a:cs typeface="Times New Roman" panose="02020603050405020304" pitchFamily="18" charset="0"/>
                </a:rPr>
                <a:t>LP Body</a:t>
              </a:r>
              <a:endParaRPr lang="en-US" sz="2800" dirty="0">
                <a:latin typeface="inherit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2AB892A-6E1E-451D-9119-07A434C847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7266" y="3671385"/>
              <a:ext cx="882438" cy="0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9F8A2D3-4A81-4ED5-9550-FB675FF1B8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7266" y="3049349"/>
              <a:ext cx="882439" cy="0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2E862-2441-43E5-B55F-A633305A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0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D5D5-5ED1-4C3B-AC51-08B11EFB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Ad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2000-C068-45A4-A4DD-D45946DE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4662286"/>
            <a:ext cx="10515600" cy="2311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Language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language fluency and grammar correctness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ad looks like a human-written one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Accurate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information conveyed is accurate </a:t>
            </a:r>
            <a:r>
              <a:rPr lang="en-US" sz="2000" b="0" i="1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w.r.t.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 advertiser’s landing page / website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Relevant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ad is relevant to the product landing page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Overall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a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n ad is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B"/>
              </a:rPr>
              <a:t>overall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good if and only if all of the four pivots are labeled as good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CE2A5-6A04-4002-B274-5A1CF9A9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278"/>
            <a:ext cx="12192000" cy="1748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3E423D-3EBD-4358-AD74-B37E3E1C6057}"/>
              </a:ext>
            </a:extLst>
          </p:cNvPr>
          <p:cNvSpPr txBox="1"/>
          <p:nvPr/>
        </p:nvSpPr>
        <p:spPr>
          <a:xfrm>
            <a:off x="2683930" y="2136802"/>
            <a:ext cx="272626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Without personalization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C2518-E55E-4B38-83B2-B163CB32E5CD}"/>
              </a:ext>
            </a:extLst>
          </p:cNvPr>
          <p:cNvSpPr txBox="1"/>
          <p:nvPr/>
        </p:nvSpPr>
        <p:spPr>
          <a:xfrm>
            <a:off x="7941739" y="2137600"/>
            <a:ext cx="272626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Personalized with query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0FD64B-9B5B-47C7-9798-E883B90A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67" y="3906482"/>
            <a:ext cx="7941733" cy="36838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BD0FEA-6533-4C41-8247-C1D00C792917}"/>
              </a:ext>
            </a:extLst>
          </p:cNvPr>
          <p:cNvSpPr/>
          <p:nvPr/>
        </p:nvSpPr>
        <p:spPr>
          <a:xfrm>
            <a:off x="3320322" y="2503480"/>
            <a:ext cx="1086787" cy="1265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271E6E-66B3-4B8A-85BA-80334687C99C}"/>
              </a:ext>
            </a:extLst>
          </p:cNvPr>
          <p:cNvSpPr/>
          <p:nvPr/>
        </p:nvSpPr>
        <p:spPr>
          <a:xfrm>
            <a:off x="8859187" y="2504293"/>
            <a:ext cx="1086787" cy="1265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AB697-7B58-43D2-88CB-C820FE43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75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D5D5-5ED1-4C3B-AC51-08B11EFB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Ad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2000-C068-45A4-A4DD-D45946DE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4662286"/>
            <a:ext cx="10515600" cy="2311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Language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language fluency and grammar correctness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ad looks like a human-written one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Accurate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information conveyed is accurate </a:t>
            </a:r>
            <a:r>
              <a:rPr lang="en-US" sz="2000" b="0" i="1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w.r.t.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 advertiser’s landing page / website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Relevant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ad is relevant to the product landing page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Overall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a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n ad is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B"/>
              </a:rPr>
              <a:t>overall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good if and only if all of the four pivots are labeled as good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CE2A5-6A04-4002-B274-5A1CF9A9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278"/>
            <a:ext cx="12192000" cy="1748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3E423D-3EBD-4358-AD74-B37E3E1C6057}"/>
              </a:ext>
            </a:extLst>
          </p:cNvPr>
          <p:cNvSpPr txBox="1"/>
          <p:nvPr/>
        </p:nvSpPr>
        <p:spPr>
          <a:xfrm>
            <a:off x="2683930" y="2136802"/>
            <a:ext cx="272626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Without personalization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C2518-E55E-4B38-83B2-B163CB32E5CD}"/>
              </a:ext>
            </a:extLst>
          </p:cNvPr>
          <p:cNvSpPr txBox="1"/>
          <p:nvPr/>
        </p:nvSpPr>
        <p:spPr>
          <a:xfrm>
            <a:off x="7941739" y="2137600"/>
            <a:ext cx="272626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Personalized with query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0FD64B-9B5B-47C7-9798-E883B90A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67" y="3906482"/>
            <a:ext cx="7941733" cy="36838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BD0FEA-6533-4C41-8247-C1D00C792917}"/>
              </a:ext>
            </a:extLst>
          </p:cNvPr>
          <p:cNvSpPr/>
          <p:nvPr/>
        </p:nvSpPr>
        <p:spPr>
          <a:xfrm>
            <a:off x="4459575" y="2503480"/>
            <a:ext cx="1086787" cy="1265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271E6E-66B3-4B8A-85BA-80334687C99C}"/>
              </a:ext>
            </a:extLst>
          </p:cNvPr>
          <p:cNvSpPr/>
          <p:nvPr/>
        </p:nvSpPr>
        <p:spPr>
          <a:xfrm>
            <a:off x="10005937" y="2503479"/>
            <a:ext cx="1086787" cy="1265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AB697-7B58-43D2-88CB-C820FE43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2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D5D5-5ED1-4C3B-AC51-08B11EFB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Ad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2000-C068-45A4-A4DD-D45946DE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4662286"/>
            <a:ext cx="10515600" cy="2311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Language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language fluency and grammar correctness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ad looks like a human-written one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Accurate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information conveyed is accurate </a:t>
            </a:r>
            <a:r>
              <a:rPr lang="en-US" sz="2000" b="0" i="1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w.r.t.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 advertiser’s landing page / website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Relevant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whether the ad is relevant to the product landing page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Overall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a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n ad is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B"/>
              </a:rPr>
              <a:t>overall </a:t>
            </a:r>
            <a:r>
              <a:rPr lang="en-US" sz="2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LinLibertineT"/>
              </a:rPr>
              <a:t>good if and only if all of the four pivots are labeled as good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CE2A5-6A04-4002-B274-5A1CF9A9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278"/>
            <a:ext cx="12192000" cy="1748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3E423D-3EBD-4358-AD74-B37E3E1C6057}"/>
              </a:ext>
            </a:extLst>
          </p:cNvPr>
          <p:cNvSpPr txBox="1"/>
          <p:nvPr/>
        </p:nvSpPr>
        <p:spPr>
          <a:xfrm>
            <a:off x="2683930" y="2136802"/>
            <a:ext cx="272626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Without personalization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C2518-E55E-4B38-83B2-B163CB32E5CD}"/>
              </a:ext>
            </a:extLst>
          </p:cNvPr>
          <p:cNvSpPr txBox="1"/>
          <p:nvPr/>
        </p:nvSpPr>
        <p:spPr>
          <a:xfrm>
            <a:off x="7941739" y="2137600"/>
            <a:ext cx="272626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Personalized with query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0FD64B-9B5B-47C7-9798-E883B90A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67" y="3906482"/>
            <a:ext cx="7941733" cy="36838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C69D32-CC38-4C53-BA85-9B1ACD8E20E9}"/>
              </a:ext>
            </a:extLst>
          </p:cNvPr>
          <p:cNvSpPr/>
          <p:nvPr/>
        </p:nvSpPr>
        <p:spPr>
          <a:xfrm>
            <a:off x="5598825" y="2481512"/>
            <a:ext cx="959371" cy="1265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705223-0B51-473E-AC53-8A2677A15597}"/>
              </a:ext>
            </a:extLst>
          </p:cNvPr>
          <p:cNvSpPr/>
          <p:nvPr/>
        </p:nvSpPr>
        <p:spPr>
          <a:xfrm>
            <a:off x="11112707" y="2481512"/>
            <a:ext cx="959371" cy="1265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BAC39-7369-42DB-AFCF-56719E7B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5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A3DB-F165-436F-86D8-1A724E7A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Attractiveness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E380E-2DC0-476E-8B8D-AD667B67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Attractiveness labeling: side by side comparison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376A0-C278-4B9D-AB87-D7F00E9F2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26"/>
          <a:stretch/>
        </p:blipFill>
        <p:spPr>
          <a:xfrm>
            <a:off x="1532467" y="1823454"/>
            <a:ext cx="8644466" cy="24012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FFBC85-0260-4E7E-BABC-BF5635205A21}"/>
              </a:ext>
            </a:extLst>
          </p:cNvPr>
          <p:cNvGrpSpPr/>
          <p:nvPr/>
        </p:nvGrpSpPr>
        <p:grpSpPr>
          <a:xfrm>
            <a:off x="1642534" y="4780563"/>
            <a:ext cx="10244671" cy="1856198"/>
            <a:chOff x="1642534" y="4780563"/>
            <a:chExt cx="10244671" cy="1856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208526-3574-4B9D-A07E-453FA08B2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2534" y="4780563"/>
              <a:ext cx="6756400" cy="185619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62CAAC-360E-4B2D-B88C-AA2276F4D0CB}"/>
                </a:ext>
              </a:extLst>
            </p:cNvPr>
            <p:cNvSpPr txBox="1"/>
            <p:nvPr/>
          </p:nvSpPr>
          <p:spPr>
            <a:xfrm>
              <a:off x="4114794" y="4928856"/>
              <a:ext cx="660406" cy="3447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/>
                <a:t>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AF46A7-4263-4833-AC53-AF31D72A5BEC}"/>
                </a:ext>
              </a:extLst>
            </p:cNvPr>
            <p:cNvSpPr txBox="1"/>
            <p:nvPr/>
          </p:nvSpPr>
          <p:spPr>
            <a:xfrm>
              <a:off x="2074330" y="4912121"/>
              <a:ext cx="838203" cy="3447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13792-C4BC-4C27-A824-BFADBFD742FD}"/>
                </a:ext>
              </a:extLst>
            </p:cNvPr>
            <p:cNvSpPr txBox="1"/>
            <p:nvPr/>
          </p:nvSpPr>
          <p:spPr>
            <a:xfrm>
              <a:off x="5435598" y="4911152"/>
              <a:ext cx="838203" cy="3447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0C4D34F-6864-4763-90C4-E3A6F5E7490F}"/>
                    </a:ext>
                  </a:extLst>
                </p:cNvPr>
                <p:cNvSpPr txBox="1"/>
                <p:nvPr/>
              </p:nvSpPr>
              <p:spPr>
                <a:xfrm>
                  <a:off x="3310466" y="4928856"/>
                  <a:ext cx="558802" cy="3439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14:m>
                    <m:oMath xmlns:m="http://schemas.openxmlformats.org/officeDocument/2006/math">
                      <m:r>
                        <a:rPr lang="en-US" sz="200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000" dirty="0"/>
                    <a:t>P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0C4D34F-6864-4763-90C4-E3A6F5E749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466" y="4928856"/>
                  <a:ext cx="558802" cy="343940"/>
                </a:xfrm>
                <a:prstGeom prst="rect">
                  <a:avLst/>
                </a:prstGeom>
                <a:blipFill>
                  <a:blip r:embed="rId5"/>
                  <a:stretch>
                    <a:fillRect t="-26786" r="-1087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5611DBE-31C7-4B99-BCB2-8C2E1746ACB9}"/>
                    </a:ext>
                  </a:extLst>
                </p:cNvPr>
                <p:cNvSpPr txBox="1"/>
                <p:nvPr/>
              </p:nvSpPr>
              <p:spPr>
                <a:xfrm>
                  <a:off x="6798734" y="4915429"/>
                  <a:ext cx="558802" cy="3439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14:m>
                    <m:oMath xmlns:m="http://schemas.openxmlformats.org/officeDocument/2006/math">
                      <m:r>
                        <a:rPr lang="en-US" sz="200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000" dirty="0"/>
                    <a:t>P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5611DBE-31C7-4B99-BCB2-8C2E1746A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734" y="4915429"/>
                  <a:ext cx="558802" cy="343940"/>
                </a:xfrm>
                <a:prstGeom prst="rect">
                  <a:avLst/>
                </a:prstGeom>
                <a:blipFill>
                  <a:blip r:embed="rId6"/>
                  <a:stretch>
                    <a:fillRect t="-24561" r="-1087" b="-29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D84919-4E0A-47A6-A232-CB69AC4EC2AE}"/>
                </a:ext>
              </a:extLst>
            </p:cNvPr>
            <p:cNvSpPr txBox="1"/>
            <p:nvPr/>
          </p:nvSpPr>
          <p:spPr>
            <a:xfrm>
              <a:off x="7548032" y="4930112"/>
              <a:ext cx="660406" cy="3447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/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5FD21E-E80D-4D35-9FDA-87E9CC39C877}"/>
                    </a:ext>
                  </a:extLst>
                </p:cNvPr>
                <p:cNvSpPr txBox="1"/>
                <p:nvPr/>
              </p:nvSpPr>
              <p:spPr>
                <a:xfrm>
                  <a:off x="8688922" y="5162236"/>
                  <a:ext cx="3198283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000" b="1" dirty="0"/>
                    <a:t>P</a:t>
                  </a:r>
                  <a:r>
                    <a:rPr lang="en-US" sz="2000" dirty="0"/>
                    <a:t>: Without personalization</a:t>
                  </a:r>
                </a:p>
                <a:p>
                  <a:r>
                    <a:rPr lang="en-US" sz="2000" b="1" dirty="0"/>
                    <a:t>  P</a:t>
                  </a:r>
                  <a:r>
                    <a:rPr lang="en-US" sz="2000" dirty="0"/>
                    <a:t>: Personalized with query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5FD21E-E80D-4D35-9FDA-87E9CC39C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8922" y="5162236"/>
                  <a:ext cx="3198283" cy="707886"/>
                </a:xfrm>
                <a:prstGeom prst="rect">
                  <a:avLst/>
                </a:prstGeom>
                <a:blipFill>
                  <a:blip r:embed="rId7"/>
                  <a:stretch>
                    <a:fillRect t="-5172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39BEF28-D84A-4A78-AD87-3DFD9B3AF7FF}"/>
                </a:ext>
              </a:extLst>
            </p:cNvPr>
            <p:cNvSpPr/>
            <p:nvPr/>
          </p:nvSpPr>
          <p:spPr>
            <a:xfrm>
              <a:off x="1642535" y="5547442"/>
              <a:ext cx="3234266" cy="36838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42B5131-9F0F-40E5-B747-24321465554B}"/>
                </a:ext>
              </a:extLst>
            </p:cNvPr>
            <p:cNvSpPr/>
            <p:nvPr/>
          </p:nvSpPr>
          <p:spPr>
            <a:xfrm>
              <a:off x="5105401" y="5547442"/>
              <a:ext cx="3234266" cy="36838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F2267-0FB1-48EA-B459-BD6E7D55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77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F10C-A816-46D2-B81C-D8AE8C30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A6AF3-A905-46DC-B8E9-27D015DC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525426"/>
            <a:ext cx="11935326" cy="4591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11F77-51D4-4687-98D7-C860C6C4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33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F10C-A816-46D2-B81C-D8AE8C30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A6AF3-A905-46DC-B8E9-27D015DC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525426"/>
            <a:ext cx="11935326" cy="4591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11F77-51D4-4687-98D7-C860C6C4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45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A07C06-48FE-48EE-9A2E-F1A3C767FA2C}"/>
              </a:ext>
            </a:extLst>
          </p:cNvPr>
          <p:cNvSpPr/>
          <p:nvPr/>
        </p:nvSpPr>
        <p:spPr>
          <a:xfrm>
            <a:off x="1465152" y="4605560"/>
            <a:ext cx="1600337" cy="3262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42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F10C-A816-46D2-B81C-D8AE8C30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A6AF3-A905-46DC-B8E9-27D015DC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525426"/>
            <a:ext cx="11935326" cy="4591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11F77-51D4-4687-98D7-C860C6C4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46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A07C06-48FE-48EE-9A2E-F1A3C767FA2C}"/>
              </a:ext>
            </a:extLst>
          </p:cNvPr>
          <p:cNvSpPr/>
          <p:nvPr/>
        </p:nvSpPr>
        <p:spPr>
          <a:xfrm>
            <a:off x="8240706" y="4373214"/>
            <a:ext cx="2844519" cy="2887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F10C-A816-46D2-B81C-D8AE8C30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A6AF3-A905-46DC-B8E9-27D015DC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525426"/>
            <a:ext cx="11935326" cy="4591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11F77-51D4-4687-98D7-C860C6C4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47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A07C06-48FE-48EE-9A2E-F1A3C767FA2C}"/>
              </a:ext>
            </a:extLst>
          </p:cNvPr>
          <p:cNvSpPr/>
          <p:nvPr/>
        </p:nvSpPr>
        <p:spPr>
          <a:xfrm>
            <a:off x="8218221" y="2961972"/>
            <a:ext cx="2874500" cy="4670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2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B533-D152-45FD-83DD-06FFAC9A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71B35-B8D4-4481-8231-B0D4FFE17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Deployed in Dynamic Search Ads (DSA) of Microsoft Bing</a:t>
            </a:r>
          </a:p>
          <a:p>
            <a:r>
              <a:rPr lang="en-US" dirty="0"/>
              <a:t>The flights run for 8.8 days</a:t>
            </a:r>
          </a:p>
          <a:p>
            <a:r>
              <a:rPr lang="en-US" dirty="0"/>
              <a:t>Criteria</a:t>
            </a:r>
          </a:p>
          <a:p>
            <a:pPr lvl="1"/>
            <a:r>
              <a:rPr lang="en-US" b="1" dirty="0"/>
              <a:t>Revenue</a:t>
            </a:r>
            <a:r>
              <a:rPr lang="en-US" dirty="0"/>
              <a:t> represents the earnings that accrue for every 1000 impressed Search Engine Results Pages (SERPs)</a:t>
            </a:r>
          </a:p>
          <a:p>
            <a:pPr lvl="1"/>
            <a:r>
              <a:rPr lang="en-US" b="1" dirty="0"/>
              <a:t>Click </a:t>
            </a:r>
            <a:r>
              <a:rPr lang="en-US" dirty="0"/>
              <a:t>yield is defined as the total clicks divided by the total number of impressed SERPs</a:t>
            </a:r>
          </a:p>
          <a:p>
            <a:pPr lvl="1"/>
            <a:r>
              <a:rPr lang="en-US" b="1" dirty="0" err="1"/>
              <a:t>MClick</a:t>
            </a:r>
            <a:r>
              <a:rPr lang="en-US" b="1" dirty="0"/>
              <a:t> </a:t>
            </a:r>
            <a:r>
              <a:rPr lang="en-US" dirty="0"/>
              <a:t>(mainline click yield) is the click yield of the mainline position of the SERP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AA6AA-5FE2-49FD-B7AF-13E21F08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1375-5E58-4130-A1A6-B119B75D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D7A3-CF4B-4122-8C63-F3AF9FD7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1" y="4481034"/>
            <a:ext cx="10888133" cy="191823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Base1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UNILM + extractive approaches (e.g., using the LP title)</a:t>
            </a:r>
          </a:p>
          <a:p>
            <a:pPr>
              <a:spcBef>
                <a:spcPts val="600"/>
              </a:spcBef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Base2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Base1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UniLMv2</a:t>
            </a:r>
          </a:p>
          <a:p>
            <a:pPr>
              <a:spcBef>
                <a:spcPts val="600"/>
              </a:spcBef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Base2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UMPG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2A559-C25D-4AB9-8C2A-9224A8CD7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496696"/>
            <a:ext cx="7912410" cy="279590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9CE7A-A796-4363-812F-2B790457FFD4}"/>
              </a:ext>
            </a:extLst>
          </p:cNvPr>
          <p:cNvSpPr/>
          <p:nvPr/>
        </p:nvSpPr>
        <p:spPr>
          <a:xfrm>
            <a:off x="2159001" y="2007928"/>
            <a:ext cx="7577665" cy="3683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76F2E-EC5F-4EDE-A1C6-E2FD816E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14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7C3A1-BD96-48C0-B017-EA96261846FA}"/>
              </a:ext>
            </a:extLst>
          </p:cNvPr>
          <p:cNvSpPr/>
          <p:nvPr/>
        </p:nvSpPr>
        <p:spPr>
          <a:xfrm>
            <a:off x="8593802" y="4709221"/>
            <a:ext cx="2078928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F9D43F6-D4B7-4179-9EED-93BE1BD5C5F5}"/>
              </a:ext>
            </a:extLst>
          </p:cNvPr>
          <p:cNvSpPr/>
          <p:nvPr/>
        </p:nvSpPr>
        <p:spPr>
          <a:xfrm>
            <a:off x="4771561" y="4747112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AAD4EBB-C75A-4A6C-A7C4-9B689EA3D411}"/>
              </a:ext>
            </a:extLst>
          </p:cNvPr>
          <p:cNvSpPr/>
          <p:nvPr/>
        </p:nvSpPr>
        <p:spPr>
          <a:xfrm>
            <a:off x="1289385" y="4758536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en-US" dirty="0"/>
          </a:p>
        </p:txBody>
      </p:sp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pic>
        <p:nvPicPr>
          <p:cNvPr id="5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5699D355-8803-4236-97C2-708533CF4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r="15699"/>
          <a:stretch/>
        </p:blipFill>
        <p:spPr bwMode="auto">
          <a:xfrm>
            <a:off x="2140601" y="1434170"/>
            <a:ext cx="812858" cy="124070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EC5890-C2C9-489E-83D7-3E7ECAFAA7A9}"/>
              </a:ext>
            </a:extLst>
          </p:cNvPr>
          <p:cNvSpPr txBox="1"/>
          <p:nvPr/>
        </p:nvSpPr>
        <p:spPr>
          <a:xfrm>
            <a:off x="3060414" y="1609422"/>
            <a:ext cx="6564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H</a:t>
            </a:r>
            <a:r>
              <a:rPr lang="en-US" sz="2800" dirty="0"/>
              <a:t>ow can we generate </a:t>
            </a:r>
            <a:r>
              <a:rPr lang="en-US" sz="2800" b="1" dirty="0"/>
              <a:t>attractive</a:t>
            </a:r>
            <a:r>
              <a:rPr lang="en-US" sz="2800" dirty="0"/>
              <a:t> texts that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464E18-93AE-4B9C-B6CD-018521AE6F97}"/>
              </a:ext>
            </a:extLst>
          </p:cNvPr>
          <p:cNvSpPr txBox="1"/>
          <p:nvPr/>
        </p:nvSpPr>
        <p:spPr>
          <a:xfrm>
            <a:off x="2846504" y="2054524"/>
            <a:ext cx="338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reach the </a:t>
            </a:r>
            <a:r>
              <a:rPr lang="en-US" altLang="zh-CN" sz="2800" b="1" dirty="0"/>
              <a:t>quality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F93128-8642-4F4C-9501-713E87864783}"/>
              </a:ext>
            </a:extLst>
          </p:cNvPr>
          <p:cNvSpPr txBox="1"/>
          <p:nvPr/>
        </p:nvSpPr>
        <p:spPr>
          <a:xfrm>
            <a:off x="5749703" y="2054524"/>
            <a:ext cx="361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of advertising mediums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679041-75F6-4334-BC71-EA5FFDFAC5A4}"/>
              </a:ext>
            </a:extLst>
          </p:cNvPr>
          <p:cNvSpPr txBox="1"/>
          <p:nvPr/>
        </p:nvSpPr>
        <p:spPr>
          <a:xfrm>
            <a:off x="9190380" y="2054524"/>
            <a:ext cx="35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?</a:t>
            </a:r>
            <a:endParaRPr lang="en-US" sz="2800" dirty="0"/>
          </a:p>
        </p:txBody>
      </p:sp>
      <p:pic>
        <p:nvPicPr>
          <p:cNvPr id="54" name="Picture 5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62A487E-F60B-4FFB-86BA-0FA347EBD7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58" t="7715" r="29354" b="8955"/>
          <a:stretch/>
        </p:blipFill>
        <p:spPr>
          <a:xfrm>
            <a:off x="1751105" y="2945430"/>
            <a:ext cx="812858" cy="1153026"/>
          </a:xfrm>
          <a:prstGeom prst="rect">
            <a:avLst/>
          </a:prstGeom>
        </p:spPr>
      </p:pic>
      <p:sp>
        <p:nvSpPr>
          <p:cNvPr id="56" name="Arrow: Right 55">
            <a:extLst>
              <a:ext uri="{FF2B5EF4-FFF2-40B4-BE49-F238E27FC236}">
                <a16:creationId xmlns:a16="http://schemas.microsoft.com/office/drawing/2014/main" id="{8189B801-A165-43E6-94F6-35D1AD91C98A}"/>
              </a:ext>
            </a:extLst>
          </p:cNvPr>
          <p:cNvSpPr/>
          <p:nvPr/>
        </p:nvSpPr>
        <p:spPr>
          <a:xfrm rot="5400000">
            <a:off x="6070599" y="2723188"/>
            <a:ext cx="440267" cy="3894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9E4F84-0136-4E57-8ACC-82D69317C364}"/>
              </a:ext>
            </a:extLst>
          </p:cNvPr>
          <p:cNvSpPr txBox="1"/>
          <p:nvPr/>
        </p:nvSpPr>
        <p:spPr>
          <a:xfrm>
            <a:off x="6282319" y="3334958"/>
            <a:ext cx="4201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Reinforcement learning (RL)</a:t>
            </a:r>
            <a:endParaRPr lang="en-US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AEAE00-8554-42E3-8A76-3098D027EDA6}"/>
              </a:ext>
            </a:extLst>
          </p:cNvPr>
          <p:cNvSpPr txBox="1"/>
          <p:nvPr/>
        </p:nvSpPr>
        <p:spPr>
          <a:xfrm>
            <a:off x="2732171" y="3334958"/>
            <a:ext cx="2967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Pretrained model</a:t>
            </a:r>
            <a:endParaRPr lang="en-US" sz="2800" dirty="0"/>
          </a:p>
        </p:txBody>
      </p:sp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8BED47FB-DA01-433D-A18E-45420C856E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5970" t="14127" r="16082" b="21111"/>
          <a:stretch/>
        </p:blipFill>
        <p:spPr>
          <a:xfrm>
            <a:off x="5749703" y="3388520"/>
            <a:ext cx="439345" cy="45095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53FCDBB-C083-41B3-B649-5157A8E9D944}"/>
              </a:ext>
            </a:extLst>
          </p:cNvPr>
          <p:cNvSpPr txBox="1"/>
          <p:nvPr/>
        </p:nvSpPr>
        <p:spPr>
          <a:xfrm>
            <a:off x="699100" y="7029228"/>
            <a:ext cx="6264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Effectively leverage multiple types of data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4B00545-3D9B-4045-AB41-244AA74B54E7}"/>
              </a:ext>
            </a:extLst>
          </p:cNvPr>
          <p:cNvSpPr txBox="1"/>
          <p:nvPr/>
        </p:nvSpPr>
        <p:spPr>
          <a:xfrm>
            <a:off x="1560419" y="4677451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Unsupervised data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3665AE-8C19-4146-A7D9-507581A1E801}"/>
              </a:ext>
            </a:extLst>
          </p:cNvPr>
          <p:cNvSpPr txBox="1"/>
          <p:nvPr/>
        </p:nvSpPr>
        <p:spPr>
          <a:xfrm>
            <a:off x="4982368" y="4677450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Supervised data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F37D19-D173-486A-9D87-D5FBC628E9B9}"/>
              </a:ext>
            </a:extLst>
          </p:cNvPr>
          <p:cNvSpPr txBox="1"/>
          <p:nvPr/>
        </p:nvSpPr>
        <p:spPr>
          <a:xfrm>
            <a:off x="8352159" y="4677450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User feedback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3006344-C67A-43E5-A0A4-C108E1384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0419" y="5388570"/>
            <a:ext cx="2649296" cy="1153027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CCBF30A-9135-47E4-B58C-EDCBA7869F65}"/>
              </a:ext>
            </a:extLst>
          </p:cNvPr>
          <p:cNvSpPr txBox="1"/>
          <p:nvPr/>
        </p:nvSpPr>
        <p:spPr>
          <a:xfrm>
            <a:off x="4982367" y="5033439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Manually-created ads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E77B99-FF44-43A3-9D59-C136F6AD255D}"/>
              </a:ext>
            </a:extLst>
          </p:cNvPr>
          <p:cNvSpPr txBox="1"/>
          <p:nvPr/>
        </p:nvSpPr>
        <p:spPr>
          <a:xfrm>
            <a:off x="1580496" y="5033439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Wikipedia, book corpus</a:t>
            </a:r>
          </a:p>
        </p:txBody>
      </p:sp>
      <p:pic>
        <p:nvPicPr>
          <p:cNvPr id="91" name="Picture 9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096FEE-6742-448A-B143-C04E6DF2A5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418" t="13522" r="44930" b="47894"/>
          <a:stretch/>
        </p:blipFill>
        <p:spPr>
          <a:xfrm>
            <a:off x="4876258" y="5425442"/>
            <a:ext cx="2881483" cy="107585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BD1C5B2-343A-4784-B687-E0A9BC7632E5}"/>
              </a:ext>
            </a:extLst>
          </p:cNvPr>
          <p:cNvSpPr txBox="1"/>
          <p:nvPr/>
        </p:nvSpPr>
        <p:spPr>
          <a:xfrm>
            <a:off x="8352159" y="5011197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User clicks</a:t>
            </a:r>
          </a:p>
        </p:txBody>
      </p:sp>
      <p:pic>
        <p:nvPicPr>
          <p:cNvPr id="95" name="Picture 9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478CD7-B710-448D-83A2-42FD7207AE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8029" y="5402771"/>
            <a:ext cx="1397397" cy="1109045"/>
          </a:xfrm>
          <a:prstGeom prst="rect">
            <a:avLst/>
          </a:prstGeom>
        </p:spPr>
      </p:pic>
      <p:sp>
        <p:nvSpPr>
          <p:cNvPr id="97" name="Arrow: Right 96">
            <a:extLst>
              <a:ext uri="{FF2B5EF4-FFF2-40B4-BE49-F238E27FC236}">
                <a16:creationId xmlns:a16="http://schemas.microsoft.com/office/drawing/2014/main" id="{0F6246ED-48A2-4A74-B40E-7C8CF234CD6C}"/>
              </a:ext>
            </a:extLst>
          </p:cNvPr>
          <p:cNvSpPr/>
          <p:nvPr/>
        </p:nvSpPr>
        <p:spPr>
          <a:xfrm rot="7330868">
            <a:off x="3128742" y="3991967"/>
            <a:ext cx="529206" cy="28484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2166B5CA-B975-4B71-B212-2C119E100760}"/>
              </a:ext>
            </a:extLst>
          </p:cNvPr>
          <p:cNvSpPr/>
          <p:nvPr/>
        </p:nvSpPr>
        <p:spPr>
          <a:xfrm rot="3070179">
            <a:off x="5070986" y="4008021"/>
            <a:ext cx="529206" cy="28484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5A9B2264-76EF-4480-A777-93B919EC7A94}"/>
              </a:ext>
            </a:extLst>
          </p:cNvPr>
          <p:cNvSpPr/>
          <p:nvPr/>
        </p:nvSpPr>
        <p:spPr>
          <a:xfrm rot="3070179">
            <a:off x="8925777" y="3970741"/>
            <a:ext cx="529206" cy="28484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FC89F21-B547-4FAC-920B-6B0AF296708D}"/>
              </a:ext>
            </a:extLst>
          </p:cNvPr>
          <p:cNvSpPr txBox="1"/>
          <p:nvPr/>
        </p:nvSpPr>
        <p:spPr>
          <a:xfrm>
            <a:off x="7277754" y="7017597"/>
            <a:ext cx="3999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three-phase training schema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58FC57-BEDA-4337-91D1-A39D04D14AA3}"/>
              </a:ext>
            </a:extLst>
          </p:cNvPr>
          <p:cNvSpPr txBox="1"/>
          <p:nvPr/>
        </p:nvSpPr>
        <p:spPr>
          <a:xfrm>
            <a:off x="6408583" y="7017596"/>
            <a:ext cx="1151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a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893E5C6-DF83-496D-BBC8-E3685666C985}"/>
              </a:ext>
            </a:extLst>
          </p:cNvPr>
          <p:cNvSpPr txBox="1"/>
          <p:nvPr/>
        </p:nvSpPr>
        <p:spPr>
          <a:xfrm>
            <a:off x="1595151" y="4316791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Pretraining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764C488-CCAA-41F8-851B-003DC9F30407}"/>
              </a:ext>
            </a:extLst>
          </p:cNvPr>
          <p:cNvSpPr txBox="1"/>
          <p:nvPr/>
        </p:nvSpPr>
        <p:spPr>
          <a:xfrm>
            <a:off x="5024752" y="4279634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0" i="0" u="none" strike="noStrike" baseline="0" dirty="0">
                <a:latin typeface="LinLibertineT"/>
              </a:rPr>
              <a:t>Fine-tuning</a:t>
            </a:r>
            <a:endParaRPr lang="en-US" sz="2400" b="0" i="0" u="none" strike="noStrike" baseline="0" dirty="0">
              <a:latin typeface="LinLibertine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C02092-96C7-4A8B-B763-59F40466723A}"/>
              </a:ext>
            </a:extLst>
          </p:cNvPr>
          <p:cNvSpPr txBox="1"/>
          <p:nvPr/>
        </p:nvSpPr>
        <p:spPr>
          <a:xfrm>
            <a:off x="7919111" y="4296871"/>
            <a:ext cx="347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0" i="0" u="none" strike="noStrike" baseline="0" dirty="0">
                <a:latin typeface="LinLibertineT"/>
              </a:rPr>
              <a:t>Reinforcement learning</a:t>
            </a:r>
            <a:endParaRPr lang="en-US" sz="2400" b="0" i="0" u="none" strike="noStrike" baseline="0" dirty="0">
              <a:latin typeface="LinLibertine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5C441-B5B7-4D12-AA0E-75E97290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3" grpId="0" animBg="1"/>
      <p:bldP spid="101" grpId="0" animBg="1"/>
      <p:bldP spid="78" grpId="0"/>
      <p:bldP spid="79" grpId="0"/>
      <p:bldP spid="80" grpId="0"/>
      <p:bldP spid="87" grpId="0"/>
      <p:bldP spid="88" grpId="0"/>
      <p:bldP spid="93" grpId="0"/>
      <p:bldP spid="97" grpId="0" animBg="1"/>
      <p:bldP spid="98" grpId="0" animBg="1"/>
      <p:bldP spid="99" grpId="0" animBg="1"/>
      <p:bldP spid="111" grpId="0"/>
      <p:bldP spid="112" grpId="0"/>
      <p:bldP spid="1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1375-5E58-4130-A1A6-B119B75D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D7A3-CF4B-4122-8C63-F3AF9FD7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1" y="4481034"/>
            <a:ext cx="10888133" cy="191823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Base1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UNILM + extractive approaches (e.g., using the LP title)</a:t>
            </a:r>
          </a:p>
          <a:p>
            <a:pPr>
              <a:spcBef>
                <a:spcPts val="600"/>
              </a:spcBef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Base2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Base1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UniLMv2</a:t>
            </a:r>
          </a:p>
          <a:p>
            <a:pPr>
              <a:spcBef>
                <a:spcPts val="600"/>
              </a:spcBef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Base2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UMPG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2A559-C25D-4AB9-8C2A-9224A8CD7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496696"/>
            <a:ext cx="7912410" cy="279590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9CE7A-A796-4363-812F-2B790457FFD4}"/>
              </a:ext>
            </a:extLst>
          </p:cNvPr>
          <p:cNvSpPr/>
          <p:nvPr/>
        </p:nvSpPr>
        <p:spPr>
          <a:xfrm>
            <a:off x="2159001" y="2330213"/>
            <a:ext cx="7577665" cy="3683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E416D-2938-4D56-8FA6-5D16E9149A3B}"/>
              </a:ext>
            </a:extLst>
          </p:cNvPr>
          <p:cNvSpPr txBox="1"/>
          <p:nvPr/>
        </p:nvSpPr>
        <p:spPr>
          <a:xfrm>
            <a:off x="1862667" y="5799305"/>
            <a:ext cx="904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Due to its good performance, </a:t>
            </a:r>
            <a:r>
              <a:rPr lang="en-US" sz="3200" b="1" i="1" dirty="0">
                <a:solidFill>
                  <a:srgbClr val="C00000"/>
                </a:solidFill>
              </a:rPr>
              <a:t>ours</a:t>
            </a:r>
            <a:r>
              <a:rPr lang="en-US" sz="3200" dirty="0">
                <a:solidFill>
                  <a:srgbClr val="C00000"/>
                </a:solidFill>
              </a:rPr>
              <a:t> has been deployed in production to serve the main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60267-68AD-408E-A8E7-4A38C7C2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22FA-6BB0-42F1-A1B9-8B017585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5EDF9-477B-43CB-921D-B8F52AB0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0328"/>
            <a:ext cx="11065933" cy="4796635"/>
          </a:xfrm>
        </p:spPr>
        <p:txBody>
          <a:bodyPr/>
          <a:lstStyle/>
          <a:p>
            <a:pPr algn="l"/>
            <a:r>
              <a:rPr lang="en-US" sz="3200" b="0" i="0" u="none" strike="noStrike" baseline="0" dirty="0">
                <a:latin typeface="LinLibertineT"/>
              </a:rPr>
              <a:t>We show how </a:t>
            </a:r>
            <a:r>
              <a:rPr lang="en-US" sz="3200" b="1" i="0" u="none" strike="noStrike" baseline="0" dirty="0">
                <a:latin typeface="LinLibertineT"/>
              </a:rPr>
              <a:t>pretrained language models</a:t>
            </a:r>
            <a:r>
              <a:rPr lang="en-US" sz="3200" b="0" i="0" u="none" strike="noStrike" baseline="0" dirty="0">
                <a:latin typeface="LinLibertineT"/>
              </a:rPr>
              <a:t> can be enhanced by using </a:t>
            </a:r>
            <a:r>
              <a:rPr lang="en-US" sz="3200" b="1" i="0" u="none" strike="noStrike" baseline="0" dirty="0">
                <a:latin typeface="LinLibertineT"/>
              </a:rPr>
              <a:t>deep RL </a:t>
            </a:r>
            <a:r>
              <a:rPr lang="en-US" sz="3200" b="0" i="0" u="none" strike="noStrike" baseline="0" dirty="0">
                <a:latin typeface="LinLibertineT"/>
              </a:rPr>
              <a:t>to generate attractive text ads that reach the high quality standard of real-world advertiser mediums</a:t>
            </a:r>
            <a:endParaRPr lang="en-US" dirty="0">
              <a:latin typeface="LinLibertineT"/>
            </a:endParaRPr>
          </a:p>
          <a:p>
            <a:pPr algn="l"/>
            <a:r>
              <a:rPr lang="en-US" sz="3200" b="0" i="0" u="none" strike="noStrike" baseline="0" dirty="0">
                <a:latin typeface="LinLibertineT"/>
              </a:rPr>
              <a:t>O</a:t>
            </a:r>
            <a:r>
              <a:rPr lang="en-US" dirty="0">
                <a:latin typeface="LinLibertineT"/>
              </a:rPr>
              <a:t>ur technical contributions include</a:t>
            </a:r>
          </a:p>
          <a:p>
            <a:pPr lvl="1"/>
            <a:r>
              <a:rPr lang="en-US" b="0" i="0" u="none" strike="noStrike" baseline="0" dirty="0">
                <a:latin typeface="LinLibertineT"/>
              </a:rPr>
              <a:t>A </a:t>
            </a:r>
            <a:r>
              <a:rPr lang="en-US" b="1" i="0" strike="noStrike" baseline="0" dirty="0">
                <a:latin typeface="LinLibertineT"/>
              </a:rPr>
              <a:t>three-phase training schema </a:t>
            </a:r>
            <a:r>
              <a:rPr lang="en-US" b="0" i="0" u="none" strike="noStrike" baseline="0" dirty="0">
                <a:latin typeface="LinLibertineT"/>
              </a:rPr>
              <a:t>for integrating multiple types of data</a:t>
            </a:r>
          </a:p>
          <a:p>
            <a:pPr lvl="1"/>
            <a:r>
              <a:rPr lang="en-US" dirty="0">
                <a:latin typeface="LinLibertineT"/>
              </a:rPr>
              <a:t>A </a:t>
            </a:r>
            <a:r>
              <a:rPr lang="en-US" b="1" dirty="0">
                <a:latin typeface="LinLibertineT"/>
              </a:rPr>
              <a:t>model-based RL framework </a:t>
            </a:r>
            <a:r>
              <a:rPr lang="en-US" dirty="0">
                <a:latin typeface="LinLibertineT"/>
              </a:rPr>
              <a:t>that does not hinder user experience</a:t>
            </a:r>
          </a:p>
          <a:p>
            <a:pPr lvl="1"/>
            <a:r>
              <a:rPr lang="en-US" dirty="0">
                <a:latin typeface="LinLibertineT"/>
              </a:rPr>
              <a:t>An </a:t>
            </a:r>
            <a:r>
              <a:rPr lang="en-US" b="1" dirty="0">
                <a:latin typeface="LinLibertineT"/>
              </a:rPr>
              <a:t>efficient RL method, MPG</a:t>
            </a:r>
            <a:r>
              <a:rPr lang="en-US" dirty="0">
                <a:latin typeface="LinLibertineT"/>
              </a:rPr>
              <a:t>, that integrates seamlessly with pretrained models and explores the action space effectively</a:t>
            </a:r>
          </a:p>
          <a:p>
            <a:pPr algn="l"/>
            <a:r>
              <a:rPr lang="en-US" dirty="0">
                <a:latin typeface="LinLibertineT"/>
              </a:rPr>
              <a:t>Our method has been deployed in Microsoft Bing </a:t>
            </a:r>
            <a:r>
              <a:rPr lang="en-US" sz="3200" b="0" i="0" u="none" strike="noStrike" baseline="0" dirty="0">
                <a:latin typeface="LinLibertineT"/>
              </a:rPr>
              <a:t>and it shows significant improvement in terms of revenue and clicks</a:t>
            </a:r>
          </a:p>
          <a:p>
            <a:pPr algn="l"/>
            <a:endParaRPr lang="en-US" sz="3200" b="0" i="0" u="none" strike="noStrike" baseline="0" dirty="0">
              <a:latin typeface="LinLibertine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0CD1-4EE0-4347-A1A1-E3F547F8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64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7257977B-E947-4EFC-BDF1-A2781578F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FB5B2-0B21-4CCA-B471-F655C409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6D30-BFD1-4A36-8363-BBC4129D3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Thanks for listening!</a:t>
            </a:r>
          </a:p>
          <a:p>
            <a:r>
              <a:rPr lang="en-US" dirty="0"/>
              <a:t>Xiting Wang (xitwan@microsoft.com)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2419D1-F876-4A4E-9806-B74268F08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7141838"/>
            <a:ext cx="9065538" cy="24690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A308A-6112-4FDF-B9B1-68F49F5C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B440C-5C41-4E25-8AEB-0A5420A1B0F7}"/>
              </a:ext>
            </a:extLst>
          </p:cNvPr>
          <p:cNvSpPr/>
          <p:nvPr/>
        </p:nvSpPr>
        <p:spPr>
          <a:xfrm>
            <a:off x="1602518" y="1318772"/>
            <a:ext cx="920549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FF3A0AF4-3D0B-4345-BB45-C09D8A45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28"/>
            <a:ext cx="10515600" cy="4796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MPG</a:t>
            </a:r>
            <a:r>
              <a:rPr lang="en-US" dirty="0"/>
              <a:t> solves these two issues</a:t>
            </a:r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D21B6C8-99BA-41B7-A49B-602604AE861C}"/>
              </a:ext>
            </a:extLst>
          </p:cNvPr>
          <p:cNvSpPr txBox="1">
            <a:spLocks/>
          </p:cNvSpPr>
          <p:nvPr/>
        </p:nvSpPr>
        <p:spPr>
          <a:xfrm>
            <a:off x="838200" y="1948169"/>
            <a:ext cx="10515600" cy="479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</a:t>
            </a:r>
            <a:r>
              <a:rPr lang="en-US" dirty="0"/>
              <a:t> computational cost</a:t>
            </a:r>
          </a:p>
          <a:p>
            <a:pPr lvl="1"/>
            <a:endParaRPr lang="en-US" dirty="0">
              <a:latin typeface="LinLibertine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06E312-6D28-41B6-A997-32E794845B79}"/>
              </a:ext>
            </a:extLst>
          </p:cNvPr>
          <p:cNvSpPr txBox="1"/>
          <p:nvPr/>
        </p:nvSpPr>
        <p:spPr>
          <a:xfrm>
            <a:off x="838200" y="2463049"/>
            <a:ext cx="412602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Effective</a:t>
            </a:r>
            <a:r>
              <a:rPr lang="en-US" altLang="zh-CN" sz="3200" dirty="0">
                <a:solidFill>
                  <a:srgbClr val="C00000"/>
                </a:solidFill>
              </a:rPr>
              <a:t> </a:t>
            </a:r>
            <a:r>
              <a:rPr lang="en-US" altLang="zh-CN" sz="3200" dirty="0"/>
              <a:t>exploration</a:t>
            </a: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879C49-D7E0-4AC2-8713-182909D9BE7A}"/>
                  </a:ext>
                </a:extLst>
              </p:cNvPr>
              <p:cNvSpPr txBox="1"/>
              <p:nvPr/>
            </p:nvSpPr>
            <p:spPr>
              <a:xfrm>
                <a:off x="6096000" y="1938702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forward propagations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879C49-D7E0-4AC2-8713-182909D9B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38702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B8CD4C-FABC-4D0E-A61E-500C2031FE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34" b="27045"/>
          <a:stretch/>
        </p:blipFill>
        <p:spPr>
          <a:xfrm rot="5400000">
            <a:off x="4385950" y="3848506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763D1-2C6F-4A48-9005-3C9B730D43F6}"/>
                  </a:ext>
                </a:extLst>
              </p:cNvPr>
              <p:cNvSpPr txBox="1"/>
              <p:nvPr/>
            </p:nvSpPr>
            <p:spPr>
              <a:xfrm>
                <a:off x="3688416" y="3972199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763D1-2C6F-4A48-9005-3C9B730D4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3972199"/>
                <a:ext cx="549574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B84FB-BAD3-43C4-A820-DDD4AC6E076E}"/>
                  </a:ext>
                </a:extLst>
              </p:cNvPr>
              <p:cNvSpPr txBox="1"/>
              <p:nvPr/>
            </p:nvSpPr>
            <p:spPr>
              <a:xfrm>
                <a:off x="3688415" y="4353621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B84FB-BAD3-43C4-A820-DDD4AC6E0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353621"/>
                <a:ext cx="556691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813A1A-19FF-4E67-829A-D1335B6FCE29}"/>
              </a:ext>
            </a:extLst>
          </p:cNvPr>
          <p:cNvCxnSpPr>
            <a:cxnSpLocks/>
          </p:cNvCxnSpPr>
          <p:nvPr/>
        </p:nvCxnSpPr>
        <p:spPr>
          <a:xfrm>
            <a:off x="4132112" y="4213303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F0B73B-A562-4004-BA1A-9B3094A5B354}"/>
              </a:ext>
            </a:extLst>
          </p:cNvPr>
          <p:cNvCxnSpPr>
            <a:cxnSpLocks/>
          </p:cNvCxnSpPr>
          <p:nvPr/>
        </p:nvCxnSpPr>
        <p:spPr>
          <a:xfrm>
            <a:off x="4132112" y="462302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E1B6D2-6CE3-45DB-B851-046569357685}"/>
                  </a:ext>
                </a:extLst>
              </p:cNvPr>
              <p:cNvSpPr txBox="1"/>
              <p:nvPr/>
            </p:nvSpPr>
            <p:spPr>
              <a:xfrm>
                <a:off x="6946775" y="4702219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E1B6D2-6CE3-45DB-B851-046569357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75" y="4702219"/>
                <a:ext cx="558422" cy="461665"/>
              </a:xfrm>
              <a:prstGeom prst="rect">
                <a:avLst/>
              </a:prstGeom>
              <a:blipFill>
                <a:blip r:embed="rId7"/>
                <a:stretch>
                  <a:fillRect t="-3947" r="-1868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511EC2-3C5F-474B-9294-2946E219B9FD}"/>
              </a:ext>
            </a:extLst>
          </p:cNvPr>
          <p:cNvCxnSpPr>
            <a:cxnSpLocks/>
          </p:cNvCxnSpPr>
          <p:nvPr/>
        </p:nvCxnSpPr>
        <p:spPr>
          <a:xfrm>
            <a:off x="6633701" y="4952302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3A94BE-0227-4922-96D5-4B7A1C32004E}"/>
                  </a:ext>
                </a:extLst>
              </p:cNvPr>
              <p:cNvSpPr txBox="1"/>
              <p:nvPr/>
            </p:nvSpPr>
            <p:spPr>
              <a:xfrm>
                <a:off x="3686314" y="4751895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3A94BE-0227-4922-96D5-4B7A1C32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4751895"/>
                <a:ext cx="558422" cy="461665"/>
              </a:xfrm>
              <a:prstGeom prst="rect">
                <a:avLst/>
              </a:prstGeom>
              <a:blipFill>
                <a:blip r:embed="rId8"/>
                <a:stretch>
                  <a:fillRect t="-4000" r="-18681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C40E78-4D2B-4EDC-A4CE-233CBE9703A0}"/>
              </a:ext>
            </a:extLst>
          </p:cNvPr>
          <p:cNvCxnSpPr>
            <a:cxnSpLocks/>
          </p:cNvCxnSpPr>
          <p:nvPr/>
        </p:nvCxnSpPr>
        <p:spPr>
          <a:xfrm>
            <a:off x="4109957" y="498272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4ADB7-186F-48FD-ABA1-7B18F2120ADE}"/>
                  </a:ext>
                </a:extLst>
              </p:cNvPr>
              <p:cNvSpPr txBox="1"/>
              <p:nvPr/>
            </p:nvSpPr>
            <p:spPr>
              <a:xfrm>
                <a:off x="6934641" y="5080416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4ADB7-186F-48FD-ABA1-7B18F2120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641" y="5080416"/>
                <a:ext cx="558422" cy="461665"/>
              </a:xfrm>
              <a:prstGeom prst="rect">
                <a:avLst/>
              </a:prstGeom>
              <a:blipFill>
                <a:blip r:embed="rId9"/>
                <a:stretch>
                  <a:fillRect t="-3947" r="-1758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A80A8B-C7BD-4EFA-899B-72BABCC99E06}"/>
                  </a:ext>
                </a:extLst>
              </p:cNvPr>
              <p:cNvSpPr txBox="1"/>
              <p:nvPr/>
            </p:nvSpPr>
            <p:spPr>
              <a:xfrm>
                <a:off x="3686314" y="5133317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A80A8B-C7BD-4EFA-899B-72BABCC99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5133317"/>
                <a:ext cx="558422" cy="461665"/>
              </a:xfrm>
              <a:prstGeom prst="rect">
                <a:avLst/>
              </a:prstGeom>
              <a:blipFill>
                <a:blip r:embed="rId10"/>
                <a:stretch>
                  <a:fillRect t="-3947" r="-1758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5825C6-06A9-4FB3-81FC-4A5D1CA33244}"/>
              </a:ext>
            </a:extLst>
          </p:cNvPr>
          <p:cNvCxnSpPr>
            <a:cxnSpLocks/>
          </p:cNvCxnSpPr>
          <p:nvPr/>
        </p:nvCxnSpPr>
        <p:spPr>
          <a:xfrm>
            <a:off x="4109957" y="5364149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44EDC67-BE43-4420-84F3-5DDB15858CE0}"/>
                  </a:ext>
                </a:extLst>
              </p:cNvPr>
              <p:cNvSpPr txBox="1"/>
              <p:nvPr/>
            </p:nvSpPr>
            <p:spPr>
              <a:xfrm>
                <a:off x="6956853" y="5730520"/>
                <a:ext cx="584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44EDC67-BE43-4420-84F3-5DDB1585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853" y="5730520"/>
                <a:ext cx="584199" cy="461665"/>
              </a:xfrm>
              <a:prstGeom prst="rect">
                <a:avLst/>
              </a:prstGeom>
              <a:blipFill>
                <a:blip r:embed="rId11"/>
                <a:stretch>
                  <a:fillRect t="-3947" r="-1770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F545A7-B92B-4679-8C22-55923647D15B}"/>
              </a:ext>
            </a:extLst>
          </p:cNvPr>
          <p:cNvCxnSpPr>
            <a:cxnSpLocks/>
          </p:cNvCxnSpPr>
          <p:nvPr/>
        </p:nvCxnSpPr>
        <p:spPr>
          <a:xfrm>
            <a:off x="6643779" y="5980603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B84336-3437-4176-BB58-B15CBE23C63D}"/>
                  </a:ext>
                </a:extLst>
              </p:cNvPr>
              <p:cNvSpPr txBox="1"/>
              <p:nvPr/>
            </p:nvSpPr>
            <p:spPr>
              <a:xfrm rot="5400000">
                <a:off x="6775906" y="5400484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B84336-3437-4176-BB58-B15CBE23C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775906" y="5400484"/>
                <a:ext cx="48442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A16240F7-94B8-4838-A453-DB8CC9E528C5}"/>
              </a:ext>
            </a:extLst>
          </p:cNvPr>
          <p:cNvSpPr txBox="1"/>
          <p:nvPr/>
        </p:nvSpPr>
        <p:spPr>
          <a:xfrm>
            <a:off x="2925865" y="3251128"/>
            <a:ext cx="535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Masked Sequence Generation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78FE95-9B6D-4902-92BA-B0B3C7BD0CE2}"/>
                  </a:ext>
                </a:extLst>
              </p:cNvPr>
              <p:cNvSpPr txBox="1"/>
              <p:nvPr/>
            </p:nvSpPr>
            <p:spPr>
              <a:xfrm>
                <a:off x="3571377" y="5140947"/>
                <a:ext cx="72044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78FE95-9B6D-4902-92BA-B0B3C7BD0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377" y="5140947"/>
                <a:ext cx="720447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2AEFF29-308C-412D-B835-54C0EAB4E09E}"/>
                  </a:ext>
                </a:extLst>
              </p:cNvPr>
              <p:cNvSpPr txBox="1"/>
              <p:nvPr/>
            </p:nvSpPr>
            <p:spPr>
              <a:xfrm>
                <a:off x="3571377" y="4767149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2AEFF29-308C-412D-B835-54C0EAB4E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377" y="4767149"/>
                <a:ext cx="720448" cy="461665"/>
              </a:xfrm>
              <a:prstGeom prst="rect">
                <a:avLst/>
              </a:prstGeom>
              <a:blipFill>
                <a:blip r:embed="rId14"/>
                <a:stretch>
                  <a:fillRect l="-3390" r="-339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775E2B-829C-45E3-BE32-E4CD6BB72E72}"/>
              </a:ext>
            </a:extLst>
          </p:cNvPr>
          <p:cNvCxnSpPr>
            <a:cxnSpLocks/>
          </p:cNvCxnSpPr>
          <p:nvPr/>
        </p:nvCxnSpPr>
        <p:spPr>
          <a:xfrm>
            <a:off x="4132112" y="5983712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23160D-E31D-40D9-B518-7066D5987938}"/>
                  </a:ext>
                </a:extLst>
              </p:cNvPr>
              <p:cNvSpPr txBox="1"/>
              <p:nvPr/>
            </p:nvSpPr>
            <p:spPr>
              <a:xfrm>
                <a:off x="3594938" y="5847508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23160D-E31D-40D9-B518-7066D5987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38" y="5847508"/>
                <a:ext cx="720448" cy="461665"/>
              </a:xfrm>
              <a:prstGeom prst="rect">
                <a:avLst/>
              </a:prstGeom>
              <a:blipFill>
                <a:blip r:embed="rId15"/>
                <a:stretch>
                  <a:fillRect l="-3390" r="-339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3D0C0F-B4BE-4FF4-B4A5-F080FE8A1762}"/>
                  </a:ext>
                </a:extLst>
              </p:cNvPr>
              <p:cNvSpPr txBox="1"/>
              <p:nvPr/>
            </p:nvSpPr>
            <p:spPr>
              <a:xfrm rot="5400000">
                <a:off x="3791310" y="5510146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3D0C0F-B4BE-4FF4-B4A5-F080FE8A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91310" y="5510146"/>
                <a:ext cx="48442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F603AE7-5094-4C93-A105-3145137A789F}"/>
                  </a:ext>
                </a:extLst>
              </p:cNvPr>
              <p:cNvSpPr txBox="1"/>
              <p:nvPr/>
            </p:nvSpPr>
            <p:spPr>
              <a:xfrm>
                <a:off x="6988115" y="5098776"/>
                <a:ext cx="46166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F603AE7-5094-4C93-A105-3145137A7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115" y="5098776"/>
                <a:ext cx="461665" cy="461665"/>
              </a:xfrm>
              <a:prstGeom prst="rect">
                <a:avLst/>
              </a:prstGeom>
              <a:blipFill>
                <a:blip r:embed="rId17"/>
                <a:stretch>
                  <a:fillRect l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4087A6-A42B-40FF-A6EE-2EE5951B4449}"/>
              </a:ext>
            </a:extLst>
          </p:cNvPr>
          <p:cNvCxnSpPr>
            <a:cxnSpLocks/>
          </p:cNvCxnSpPr>
          <p:nvPr/>
        </p:nvCxnSpPr>
        <p:spPr>
          <a:xfrm>
            <a:off x="6621567" y="5330499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187D96-5D3F-445A-87AA-01555C6A7D5A}"/>
                  </a:ext>
                </a:extLst>
              </p:cNvPr>
              <p:cNvSpPr txBox="1"/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187D96-5D3F-445A-87AA-01555C6A7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blipFill>
                <a:blip r:embed="rId18"/>
                <a:stretch>
                  <a:fillRect l="-4000" t="-3947" r="-1466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35FBE-258A-49AB-AEBB-08265ABFCD71}"/>
              </a:ext>
            </a:extLst>
          </p:cNvPr>
          <p:cNvCxnSpPr>
            <a:cxnSpLocks/>
            <a:endCxn id="68" idx="3"/>
          </p:cNvCxnSpPr>
          <p:nvPr/>
        </p:nvCxnSpPr>
        <p:spPr>
          <a:xfrm flipH="1" flipV="1">
            <a:off x="2609845" y="4495786"/>
            <a:ext cx="836088" cy="502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6880478-7D84-4867-A46D-6041EB5740F9}"/>
              </a:ext>
            </a:extLst>
          </p:cNvPr>
          <p:cNvCxnSpPr>
            <a:cxnSpLocks/>
            <a:endCxn id="68" idx="3"/>
          </p:cNvCxnSpPr>
          <p:nvPr/>
        </p:nvCxnSpPr>
        <p:spPr>
          <a:xfrm flipH="1" flipV="1">
            <a:off x="2609845" y="4495786"/>
            <a:ext cx="819158" cy="16091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6F0CD8E-1826-4423-8D6B-18A5D9D85E3D}"/>
              </a:ext>
            </a:extLst>
          </p:cNvPr>
          <p:cNvSpPr txBox="1"/>
          <p:nvPr/>
        </p:nvSpPr>
        <p:spPr>
          <a:xfrm>
            <a:off x="367609" y="4018732"/>
            <a:ext cx="22422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70% positions are masked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D7E3E8C-1506-4B9E-B2F5-D5FBE7DC0FB2}"/>
              </a:ext>
            </a:extLst>
          </p:cNvPr>
          <p:cNvCxnSpPr>
            <a:cxnSpLocks/>
          </p:cNvCxnSpPr>
          <p:nvPr/>
        </p:nvCxnSpPr>
        <p:spPr>
          <a:xfrm flipH="1">
            <a:off x="2756738" y="5500177"/>
            <a:ext cx="767603" cy="578163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02F661B-E96E-497A-A5CB-ABA670A8A91B}"/>
              </a:ext>
            </a:extLst>
          </p:cNvPr>
          <p:cNvSpPr txBox="1"/>
          <p:nvPr/>
        </p:nvSpPr>
        <p:spPr>
          <a:xfrm>
            <a:off x="267991" y="5288105"/>
            <a:ext cx="255825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Ground-truth is used for other 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32A057-448D-4658-8746-17A2BC8EAEF0}"/>
                  </a:ext>
                </a:extLst>
              </p:cNvPr>
              <p:cNvSpPr txBox="1"/>
              <p:nvPr/>
            </p:nvSpPr>
            <p:spPr>
              <a:xfrm>
                <a:off x="7010327" y="5827592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32A057-448D-4658-8746-17A2BC8EA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27" y="5827592"/>
                <a:ext cx="461665" cy="461665"/>
              </a:xfrm>
              <a:prstGeom prst="rect">
                <a:avLst/>
              </a:prstGeom>
              <a:blipFill>
                <a:blip r:embed="rId19"/>
                <a:stretch>
                  <a:fillRect l="-3947" t="-3947" r="-1315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0B2E437-E30C-4862-A2FE-204F05256F1B}"/>
              </a:ext>
            </a:extLst>
          </p:cNvPr>
          <p:cNvCxnSpPr>
            <a:cxnSpLocks/>
            <a:stCxn id="84" idx="3"/>
            <a:endCxn id="92" idx="1"/>
          </p:cNvCxnSpPr>
          <p:nvPr/>
        </p:nvCxnSpPr>
        <p:spPr>
          <a:xfrm flipV="1">
            <a:off x="7479784" y="4715322"/>
            <a:ext cx="968774" cy="2369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A4DF88-0892-46BD-BDC3-90E445516455}"/>
              </a:ext>
            </a:extLst>
          </p:cNvPr>
          <p:cNvCxnSpPr>
            <a:cxnSpLocks/>
            <a:endCxn id="92" idx="1"/>
          </p:cNvCxnSpPr>
          <p:nvPr/>
        </p:nvCxnSpPr>
        <p:spPr>
          <a:xfrm flipV="1">
            <a:off x="7489305" y="4715322"/>
            <a:ext cx="959253" cy="138965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78FA98C-182A-4A53-9185-1C1A90F6AAE8}"/>
              </a:ext>
            </a:extLst>
          </p:cNvPr>
          <p:cNvSpPr txBox="1"/>
          <p:nvPr/>
        </p:nvSpPr>
        <p:spPr>
          <a:xfrm>
            <a:off x="8448558" y="4022824"/>
            <a:ext cx="337484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Output tokens for the masked positions are decoded all at once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562E749-A972-47BD-B6FC-96B9A6626CE0}"/>
              </a:ext>
            </a:extLst>
          </p:cNvPr>
          <p:cNvSpPr txBox="1"/>
          <p:nvPr/>
        </p:nvSpPr>
        <p:spPr>
          <a:xfrm>
            <a:off x="-28576" y="712804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LinLibertineT"/>
              </a:rPr>
              <a:t>. Moreover,</a:t>
            </a:r>
          </a:p>
          <a:p>
            <a:pPr algn="l"/>
            <a:r>
              <a:rPr lang="en-US" sz="1800" b="0" i="0" u="none" strike="noStrike" baseline="0" dirty="0">
                <a:latin typeface="LinLibertineT"/>
              </a:rPr>
              <a:t>since a previously sampled token will not affect the result of a future</a:t>
            </a:r>
          </a:p>
          <a:p>
            <a:pPr algn="l"/>
            <a:r>
              <a:rPr lang="en-US" sz="1800" b="0" i="0" u="none" strike="noStrike" baseline="0" dirty="0">
                <a:latin typeface="LinLibertineT"/>
              </a:rPr>
              <a:t>token, the uncertainty introduced by sampling will no longer</a:t>
            </a:r>
          </a:p>
          <a:p>
            <a:pPr algn="l"/>
            <a:r>
              <a:rPr lang="en-US" sz="1800" b="0" i="0" u="none" strike="noStrike" baseline="0" dirty="0">
                <a:latin typeface="LinLibertineT"/>
              </a:rPr>
              <a:t>propagate to future tokens. As a result, many suboptimal actions are</a:t>
            </a:r>
          </a:p>
          <a:p>
            <a:pPr algn="l"/>
            <a:r>
              <a:rPr lang="en-US" sz="1800" b="0" i="0" u="none" strike="noStrike" baseline="0" dirty="0">
                <a:latin typeface="LinLibertineT"/>
              </a:rPr>
              <a:t>avoided and the exploration strategy becomes much more effective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9FAF3CD-FCF4-425C-A2DC-4B59703DE601}"/>
              </a:ext>
            </a:extLst>
          </p:cNvPr>
          <p:cNvSpPr txBox="1"/>
          <p:nvPr/>
        </p:nvSpPr>
        <p:spPr>
          <a:xfrm>
            <a:off x="7525752" y="6112726"/>
            <a:ext cx="4681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No propagation of uncertainty</a:t>
            </a:r>
            <a:endParaRPr lang="en-US" sz="2800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8099320-A978-4E58-B889-AF46271A6E48}"/>
              </a:ext>
            </a:extLst>
          </p:cNvPr>
          <p:cNvCxnSpPr>
            <a:cxnSpLocks/>
          </p:cNvCxnSpPr>
          <p:nvPr/>
        </p:nvCxnSpPr>
        <p:spPr>
          <a:xfrm>
            <a:off x="7796724" y="5035766"/>
            <a:ext cx="0" cy="10946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Multiplication Sign 102">
            <a:extLst>
              <a:ext uri="{FF2B5EF4-FFF2-40B4-BE49-F238E27FC236}">
                <a16:creationId xmlns:a16="http://schemas.microsoft.com/office/drawing/2014/main" id="{0D3B5686-04AC-46C2-B68F-365D628A79F2}"/>
              </a:ext>
            </a:extLst>
          </p:cNvPr>
          <p:cNvSpPr/>
          <p:nvPr/>
        </p:nvSpPr>
        <p:spPr>
          <a:xfrm>
            <a:off x="7493498" y="5240698"/>
            <a:ext cx="643467" cy="639486"/>
          </a:xfrm>
          <a:prstGeom prst="mathMultiply">
            <a:avLst>
              <a:gd name="adj1" fmla="val 155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758BA5-E508-474C-9B12-107D085939D9}"/>
                  </a:ext>
                </a:extLst>
              </p:cNvPr>
              <p:cNvSpPr txBox="1"/>
              <p:nvPr/>
            </p:nvSpPr>
            <p:spPr>
              <a:xfrm>
                <a:off x="7018682" y="5147296"/>
                <a:ext cx="461665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758BA5-E508-474C-9B12-107D08593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682" y="5147296"/>
                <a:ext cx="461665" cy="461665"/>
              </a:xfrm>
              <a:prstGeom prst="rect">
                <a:avLst/>
              </a:prstGeom>
              <a:blipFill>
                <a:blip r:embed="rId20"/>
                <a:stretch>
                  <a:fillRect l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A610D7-3892-4D87-8A69-CA64C96D3B28}"/>
                  </a:ext>
                </a:extLst>
              </p:cNvPr>
              <p:cNvSpPr txBox="1"/>
              <p:nvPr/>
            </p:nvSpPr>
            <p:spPr>
              <a:xfrm>
                <a:off x="7018119" y="4721469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A610D7-3892-4D87-8A69-CA64C96D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119" y="4721469"/>
                <a:ext cx="461665" cy="461665"/>
              </a:xfrm>
              <a:prstGeom prst="rect">
                <a:avLst/>
              </a:prstGeom>
              <a:blipFill>
                <a:blip r:embed="rId21"/>
                <a:stretch>
                  <a:fillRect l="-3947" t="-4000" r="-14474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E881EAC-5B21-4CA5-9BCB-72B3808C521C}"/>
              </a:ext>
            </a:extLst>
          </p:cNvPr>
          <p:cNvCxnSpPr>
            <a:cxnSpLocks/>
          </p:cNvCxnSpPr>
          <p:nvPr/>
        </p:nvCxnSpPr>
        <p:spPr>
          <a:xfrm>
            <a:off x="3866075" y="6360731"/>
            <a:ext cx="34789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41DA1A8-EE12-4081-A309-7F0785BF3203}"/>
              </a:ext>
            </a:extLst>
          </p:cNvPr>
          <p:cNvSpPr txBox="1"/>
          <p:nvPr/>
        </p:nvSpPr>
        <p:spPr>
          <a:xfrm>
            <a:off x="3688415" y="636980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C6F4990-18A8-4452-BDEC-4A586059DB14}"/>
                  </a:ext>
                </a:extLst>
              </p:cNvPr>
              <p:cNvSpPr txBox="1"/>
              <p:nvPr/>
            </p:nvSpPr>
            <p:spPr>
              <a:xfrm>
                <a:off x="6791646" y="6379694"/>
                <a:ext cx="8686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1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C6F4990-18A8-4452-BDEC-4A586059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646" y="6379694"/>
                <a:ext cx="868680" cy="523220"/>
              </a:xfrm>
              <a:prstGeom prst="rect">
                <a:avLst/>
              </a:prstGeom>
              <a:blipFill>
                <a:blip r:embed="rId22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F112F-D552-4C78-9771-3014C434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9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8" grpId="0" animBg="1"/>
      <p:bldP spid="54" grpId="0" animBg="1"/>
      <p:bldP spid="68" grpId="0" animBg="1"/>
      <p:bldP spid="77" grpId="0" animBg="1"/>
      <p:bldP spid="82" grpId="0" animBg="1"/>
      <p:bldP spid="92" grpId="0" animBg="1"/>
      <p:bldP spid="98" grpId="0"/>
      <p:bldP spid="103" grpId="0" animBg="1"/>
      <p:bldP spid="105" grpId="0" animBg="1"/>
      <p:bldP spid="84" grpId="0" animBg="1"/>
      <p:bldP spid="67" grpId="0"/>
      <p:bldP spid="6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32A057-448D-4658-8746-17A2BC8EAEF0}"/>
                  </a:ext>
                </a:extLst>
              </p:cNvPr>
              <p:cNvSpPr txBox="1"/>
              <p:nvPr/>
            </p:nvSpPr>
            <p:spPr>
              <a:xfrm>
                <a:off x="7010327" y="5946130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32A057-448D-4658-8746-17A2BC8EA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27" y="5946130"/>
                <a:ext cx="461665" cy="461665"/>
              </a:xfrm>
              <a:prstGeom prst="rect">
                <a:avLst/>
              </a:prstGeom>
              <a:blipFill>
                <a:blip r:embed="rId3"/>
                <a:stretch>
                  <a:fillRect l="-3947" t="-3947" r="-1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758BA5-E508-474C-9B12-107D085939D9}"/>
                  </a:ext>
                </a:extLst>
              </p:cNvPr>
              <p:cNvSpPr txBox="1"/>
              <p:nvPr/>
            </p:nvSpPr>
            <p:spPr>
              <a:xfrm>
                <a:off x="7018682" y="5265834"/>
                <a:ext cx="461665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758BA5-E508-474C-9B12-107D08593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682" y="5265834"/>
                <a:ext cx="461665" cy="461665"/>
              </a:xfrm>
              <a:prstGeom prst="rect">
                <a:avLst/>
              </a:prstGeom>
              <a:blipFill>
                <a:blip r:embed="rId4"/>
                <a:stretch>
                  <a:fillRect l="-394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A610D7-3892-4D87-8A69-CA64C96D3B28}"/>
                  </a:ext>
                </a:extLst>
              </p:cNvPr>
              <p:cNvSpPr txBox="1"/>
              <p:nvPr/>
            </p:nvSpPr>
            <p:spPr>
              <a:xfrm>
                <a:off x="7018119" y="4840007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A610D7-3892-4D87-8A69-CA64C96D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119" y="4840007"/>
                <a:ext cx="461665" cy="461665"/>
              </a:xfrm>
              <a:prstGeom prst="rect">
                <a:avLst/>
              </a:prstGeom>
              <a:blipFill>
                <a:blip r:embed="rId5"/>
                <a:stretch>
                  <a:fillRect l="-3947" t="-3947" r="-1447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B440C-5C41-4E25-8AEB-0A5420A1B0F7}"/>
              </a:ext>
            </a:extLst>
          </p:cNvPr>
          <p:cNvSpPr/>
          <p:nvPr/>
        </p:nvSpPr>
        <p:spPr>
          <a:xfrm>
            <a:off x="1602518" y="1318772"/>
            <a:ext cx="920549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FF3A0AF4-3D0B-4345-BB45-C09D8A45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28"/>
            <a:ext cx="10515600" cy="4796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MPG</a:t>
            </a:r>
            <a:r>
              <a:rPr lang="en-US" dirty="0"/>
              <a:t> solves these two issues</a:t>
            </a:r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D21B6C8-99BA-41B7-A49B-602604AE861C}"/>
              </a:ext>
            </a:extLst>
          </p:cNvPr>
          <p:cNvSpPr txBox="1">
            <a:spLocks/>
          </p:cNvSpPr>
          <p:nvPr/>
        </p:nvSpPr>
        <p:spPr>
          <a:xfrm>
            <a:off x="838200" y="1948169"/>
            <a:ext cx="10515600" cy="479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</a:t>
            </a:r>
            <a:r>
              <a:rPr lang="en-US" dirty="0"/>
              <a:t> computational cost</a:t>
            </a:r>
          </a:p>
          <a:p>
            <a:pPr lvl="1"/>
            <a:endParaRPr lang="en-US" dirty="0">
              <a:latin typeface="LinLibertine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06E312-6D28-41B6-A997-32E794845B79}"/>
              </a:ext>
            </a:extLst>
          </p:cNvPr>
          <p:cNvSpPr txBox="1"/>
          <p:nvPr/>
        </p:nvSpPr>
        <p:spPr>
          <a:xfrm>
            <a:off x="838200" y="2463049"/>
            <a:ext cx="412602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Effective</a:t>
            </a:r>
            <a:r>
              <a:rPr lang="en-US" altLang="zh-CN" sz="3200" dirty="0">
                <a:solidFill>
                  <a:srgbClr val="C00000"/>
                </a:solidFill>
              </a:rPr>
              <a:t> </a:t>
            </a:r>
            <a:r>
              <a:rPr lang="en-US" altLang="zh-CN" sz="3200" dirty="0"/>
              <a:t>exploration</a:t>
            </a: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879C49-D7E0-4AC2-8713-182909D9BE7A}"/>
                  </a:ext>
                </a:extLst>
              </p:cNvPr>
              <p:cNvSpPr txBox="1"/>
              <p:nvPr/>
            </p:nvSpPr>
            <p:spPr>
              <a:xfrm>
                <a:off x="6096000" y="1938702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forward propagations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879C49-D7E0-4AC2-8713-182909D9B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38702"/>
                <a:ext cx="6096000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B8CD4C-FABC-4D0E-A61E-500C2031FE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34" b="27045"/>
          <a:stretch/>
        </p:blipFill>
        <p:spPr>
          <a:xfrm rot="5400000">
            <a:off x="4385950" y="3967044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763D1-2C6F-4A48-9005-3C9B730D43F6}"/>
                  </a:ext>
                </a:extLst>
              </p:cNvPr>
              <p:cNvSpPr txBox="1"/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763D1-2C6F-4A48-9005-3C9B730D4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B84FB-BAD3-43C4-A820-DDD4AC6E076E}"/>
                  </a:ext>
                </a:extLst>
              </p:cNvPr>
              <p:cNvSpPr txBox="1"/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B84FB-BAD3-43C4-A820-DDD4AC6E0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813A1A-19FF-4E67-829A-D1335B6FCE29}"/>
              </a:ext>
            </a:extLst>
          </p:cNvPr>
          <p:cNvCxnSpPr>
            <a:cxnSpLocks/>
          </p:cNvCxnSpPr>
          <p:nvPr/>
        </p:nvCxnSpPr>
        <p:spPr>
          <a:xfrm>
            <a:off x="4132112" y="43318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F0B73B-A562-4004-BA1A-9B3094A5B354}"/>
              </a:ext>
            </a:extLst>
          </p:cNvPr>
          <p:cNvCxnSpPr>
            <a:cxnSpLocks/>
          </p:cNvCxnSpPr>
          <p:nvPr/>
        </p:nvCxnSpPr>
        <p:spPr>
          <a:xfrm>
            <a:off x="4132112" y="4741558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511EC2-3C5F-474B-9294-2946E219B9FD}"/>
              </a:ext>
            </a:extLst>
          </p:cNvPr>
          <p:cNvCxnSpPr>
            <a:cxnSpLocks/>
          </p:cNvCxnSpPr>
          <p:nvPr/>
        </p:nvCxnSpPr>
        <p:spPr>
          <a:xfrm>
            <a:off x="6633701" y="507084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C40E78-4D2B-4EDC-A4CE-233CBE9703A0}"/>
              </a:ext>
            </a:extLst>
          </p:cNvPr>
          <p:cNvCxnSpPr>
            <a:cxnSpLocks/>
          </p:cNvCxnSpPr>
          <p:nvPr/>
        </p:nvCxnSpPr>
        <p:spPr>
          <a:xfrm>
            <a:off x="4109957" y="5101265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5825C6-06A9-4FB3-81FC-4A5D1CA33244}"/>
              </a:ext>
            </a:extLst>
          </p:cNvPr>
          <p:cNvCxnSpPr>
            <a:cxnSpLocks/>
          </p:cNvCxnSpPr>
          <p:nvPr/>
        </p:nvCxnSpPr>
        <p:spPr>
          <a:xfrm>
            <a:off x="4109957" y="548268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F545A7-B92B-4679-8C22-55923647D15B}"/>
              </a:ext>
            </a:extLst>
          </p:cNvPr>
          <p:cNvCxnSpPr>
            <a:cxnSpLocks/>
          </p:cNvCxnSpPr>
          <p:nvPr/>
        </p:nvCxnSpPr>
        <p:spPr>
          <a:xfrm>
            <a:off x="6643779" y="60991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B84336-3437-4176-BB58-B15CBE23C63D}"/>
                  </a:ext>
                </a:extLst>
              </p:cNvPr>
              <p:cNvSpPr txBox="1"/>
              <p:nvPr/>
            </p:nvSpPr>
            <p:spPr>
              <a:xfrm rot="5400000">
                <a:off x="6775906" y="5519022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B84336-3437-4176-BB58-B15CBE23C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775906" y="5519022"/>
                <a:ext cx="48442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A16240F7-94B8-4838-A453-DB8CC9E528C5}"/>
              </a:ext>
            </a:extLst>
          </p:cNvPr>
          <p:cNvSpPr txBox="1"/>
          <p:nvPr/>
        </p:nvSpPr>
        <p:spPr>
          <a:xfrm>
            <a:off x="2925865" y="3251128"/>
            <a:ext cx="535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Masked Sequence Generation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775E2B-829C-45E3-BE32-E4CD6BB72E72}"/>
              </a:ext>
            </a:extLst>
          </p:cNvPr>
          <p:cNvCxnSpPr>
            <a:cxnSpLocks/>
          </p:cNvCxnSpPr>
          <p:nvPr/>
        </p:nvCxnSpPr>
        <p:spPr>
          <a:xfrm>
            <a:off x="4132112" y="610225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3D0C0F-B4BE-4FF4-B4A5-F080FE8A1762}"/>
                  </a:ext>
                </a:extLst>
              </p:cNvPr>
              <p:cNvSpPr txBox="1"/>
              <p:nvPr/>
            </p:nvSpPr>
            <p:spPr>
              <a:xfrm rot="5400000">
                <a:off x="3791310" y="5628684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3D0C0F-B4BE-4FF4-B4A5-F080FE8A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91310" y="5628684"/>
                <a:ext cx="48442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4087A6-A42B-40FF-A6EE-2EE5951B4449}"/>
              </a:ext>
            </a:extLst>
          </p:cNvPr>
          <p:cNvCxnSpPr>
            <a:cxnSpLocks/>
          </p:cNvCxnSpPr>
          <p:nvPr/>
        </p:nvCxnSpPr>
        <p:spPr>
          <a:xfrm>
            <a:off x="6621567" y="54490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187D96-5D3F-445A-87AA-01555C6A7D5A}"/>
                  </a:ext>
                </a:extLst>
              </p:cNvPr>
              <p:cNvSpPr txBox="1"/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187D96-5D3F-445A-87AA-01555C6A7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719" y="7572818"/>
                <a:ext cx="461665" cy="461665"/>
              </a:xfrm>
              <a:prstGeom prst="rect">
                <a:avLst/>
              </a:prstGeom>
              <a:blipFill>
                <a:blip r:embed="rId12"/>
                <a:stretch>
                  <a:fillRect l="-4000" t="-3947" r="-1466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35FBE-258A-49AB-AEBB-08265ABFCD71}"/>
              </a:ext>
            </a:extLst>
          </p:cNvPr>
          <p:cNvCxnSpPr>
            <a:cxnSpLocks/>
            <a:endCxn id="68" idx="3"/>
          </p:cNvCxnSpPr>
          <p:nvPr/>
        </p:nvCxnSpPr>
        <p:spPr>
          <a:xfrm flipH="1" flipV="1">
            <a:off x="2609845" y="4614324"/>
            <a:ext cx="836088" cy="502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6880478-7D84-4867-A46D-6041EB5740F9}"/>
              </a:ext>
            </a:extLst>
          </p:cNvPr>
          <p:cNvCxnSpPr>
            <a:cxnSpLocks/>
            <a:endCxn id="68" idx="3"/>
          </p:cNvCxnSpPr>
          <p:nvPr/>
        </p:nvCxnSpPr>
        <p:spPr>
          <a:xfrm flipH="1" flipV="1">
            <a:off x="2609845" y="4614324"/>
            <a:ext cx="819158" cy="16091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6F0CD8E-1826-4423-8D6B-18A5D9D85E3D}"/>
              </a:ext>
            </a:extLst>
          </p:cNvPr>
          <p:cNvSpPr txBox="1"/>
          <p:nvPr/>
        </p:nvSpPr>
        <p:spPr>
          <a:xfrm>
            <a:off x="367609" y="4137270"/>
            <a:ext cx="22422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70% positions are masked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D7E3E8C-1506-4B9E-B2F5-D5FBE7DC0FB2}"/>
              </a:ext>
            </a:extLst>
          </p:cNvPr>
          <p:cNvCxnSpPr>
            <a:cxnSpLocks/>
          </p:cNvCxnSpPr>
          <p:nvPr/>
        </p:nvCxnSpPr>
        <p:spPr>
          <a:xfrm flipH="1">
            <a:off x="2756738" y="5618715"/>
            <a:ext cx="767603" cy="578163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02F661B-E96E-497A-A5CB-ABA670A8A91B}"/>
              </a:ext>
            </a:extLst>
          </p:cNvPr>
          <p:cNvSpPr txBox="1"/>
          <p:nvPr/>
        </p:nvSpPr>
        <p:spPr>
          <a:xfrm>
            <a:off x="267991" y="5406643"/>
            <a:ext cx="255825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Ground-truth is used for other positions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0B2E437-E30C-4862-A2FE-204F05256F1B}"/>
              </a:ext>
            </a:extLst>
          </p:cNvPr>
          <p:cNvCxnSpPr>
            <a:cxnSpLocks/>
            <a:stCxn id="84" idx="3"/>
            <a:endCxn id="92" idx="1"/>
          </p:cNvCxnSpPr>
          <p:nvPr/>
        </p:nvCxnSpPr>
        <p:spPr>
          <a:xfrm flipV="1">
            <a:off x="7479784" y="4833860"/>
            <a:ext cx="968774" cy="2369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A4DF88-0892-46BD-BDC3-90E445516455}"/>
              </a:ext>
            </a:extLst>
          </p:cNvPr>
          <p:cNvCxnSpPr>
            <a:cxnSpLocks/>
            <a:endCxn id="92" idx="1"/>
          </p:cNvCxnSpPr>
          <p:nvPr/>
        </p:nvCxnSpPr>
        <p:spPr>
          <a:xfrm flipV="1">
            <a:off x="7489305" y="4833860"/>
            <a:ext cx="959253" cy="138965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78FA98C-182A-4A53-9185-1C1A90F6AAE8}"/>
              </a:ext>
            </a:extLst>
          </p:cNvPr>
          <p:cNvSpPr txBox="1"/>
          <p:nvPr/>
        </p:nvSpPr>
        <p:spPr>
          <a:xfrm>
            <a:off x="8448558" y="4141362"/>
            <a:ext cx="337484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Output tokens for the masked positions are decoded all at once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562E749-A972-47BD-B6FC-96B9A6626CE0}"/>
              </a:ext>
            </a:extLst>
          </p:cNvPr>
          <p:cNvSpPr txBox="1"/>
          <p:nvPr/>
        </p:nvSpPr>
        <p:spPr>
          <a:xfrm>
            <a:off x="-28576" y="712804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LinLibertineT"/>
              </a:rPr>
              <a:t>. Moreover,</a:t>
            </a:r>
          </a:p>
          <a:p>
            <a:pPr algn="l"/>
            <a:r>
              <a:rPr lang="en-US" sz="1800" b="0" i="0" u="none" strike="noStrike" baseline="0" dirty="0">
                <a:latin typeface="LinLibertineT"/>
              </a:rPr>
              <a:t>since a previously sampled token will not affect the result of a future</a:t>
            </a:r>
          </a:p>
          <a:p>
            <a:pPr algn="l"/>
            <a:r>
              <a:rPr lang="en-US" sz="1800" b="0" i="0" u="none" strike="noStrike" baseline="0" dirty="0">
                <a:latin typeface="LinLibertineT"/>
              </a:rPr>
              <a:t>token, the uncertainty introduced by sampling will no longer</a:t>
            </a:r>
          </a:p>
          <a:p>
            <a:pPr algn="l"/>
            <a:r>
              <a:rPr lang="en-US" sz="1800" b="0" i="0" u="none" strike="noStrike" baseline="0" dirty="0">
                <a:latin typeface="LinLibertineT"/>
              </a:rPr>
              <a:t>propagate to future tokens. As a result, many suboptimal actions are</a:t>
            </a:r>
          </a:p>
          <a:p>
            <a:pPr algn="l"/>
            <a:r>
              <a:rPr lang="en-US" sz="1800" b="0" i="0" u="none" strike="noStrike" baseline="0" dirty="0">
                <a:latin typeface="LinLibertineT"/>
              </a:rPr>
              <a:t>avoided and the exploration strategy becomes much more effective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9FAF3CD-FCF4-425C-A2DC-4B59703DE601}"/>
              </a:ext>
            </a:extLst>
          </p:cNvPr>
          <p:cNvSpPr txBox="1"/>
          <p:nvPr/>
        </p:nvSpPr>
        <p:spPr>
          <a:xfrm>
            <a:off x="7525752" y="6231264"/>
            <a:ext cx="4681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No propagation of uncertainty</a:t>
            </a:r>
            <a:endParaRPr lang="en-US" sz="2800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8099320-A978-4E58-B889-AF46271A6E48}"/>
              </a:ext>
            </a:extLst>
          </p:cNvPr>
          <p:cNvCxnSpPr>
            <a:cxnSpLocks/>
          </p:cNvCxnSpPr>
          <p:nvPr/>
        </p:nvCxnSpPr>
        <p:spPr>
          <a:xfrm>
            <a:off x="7796724" y="5154304"/>
            <a:ext cx="0" cy="10946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Multiplication Sign 102">
            <a:extLst>
              <a:ext uri="{FF2B5EF4-FFF2-40B4-BE49-F238E27FC236}">
                <a16:creationId xmlns:a16="http://schemas.microsoft.com/office/drawing/2014/main" id="{0D3B5686-04AC-46C2-B68F-365D628A79F2}"/>
              </a:ext>
            </a:extLst>
          </p:cNvPr>
          <p:cNvSpPr/>
          <p:nvPr/>
        </p:nvSpPr>
        <p:spPr>
          <a:xfrm>
            <a:off x="7493498" y="5359236"/>
            <a:ext cx="643467" cy="639486"/>
          </a:xfrm>
          <a:prstGeom prst="mathMultiply">
            <a:avLst>
              <a:gd name="adj1" fmla="val 155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E881EAC-5B21-4CA5-9BCB-72B3808C521C}"/>
              </a:ext>
            </a:extLst>
          </p:cNvPr>
          <p:cNvCxnSpPr>
            <a:cxnSpLocks/>
          </p:cNvCxnSpPr>
          <p:nvPr/>
        </p:nvCxnSpPr>
        <p:spPr>
          <a:xfrm>
            <a:off x="3866075" y="6479269"/>
            <a:ext cx="34789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41DA1A8-EE12-4081-A309-7F0785BF3203}"/>
              </a:ext>
            </a:extLst>
          </p:cNvPr>
          <p:cNvSpPr txBox="1"/>
          <p:nvPr/>
        </p:nvSpPr>
        <p:spPr>
          <a:xfrm>
            <a:off x="3688415" y="6395204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C6F4990-18A8-4452-BDEC-4A586059DB14}"/>
                  </a:ext>
                </a:extLst>
              </p:cNvPr>
              <p:cNvSpPr txBox="1"/>
              <p:nvPr/>
            </p:nvSpPr>
            <p:spPr>
              <a:xfrm>
                <a:off x="6791646" y="6405095"/>
                <a:ext cx="8686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1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C6F4990-18A8-4452-BDEC-4A586059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646" y="6405095"/>
                <a:ext cx="868680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78FE95-9B6D-4902-92BA-B0B3C7BD0CE2}"/>
                  </a:ext>
                </a:extLst>
              </p:cNvPr>
              <p:cNvSpPr txBox="1"/>
              <p:nvPr/>
            </p:nvSpPr>
            <p:spPr>
              <a:xfrm>
                <a:off x="3571377" y="5259485"/>
                <a:ext cx="72044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78FE95-9B6D-4902-92BA-B0B3C7BD0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377" y="5259485"/>
                <a:ext cx="720447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2AEFF29-308C-412D-B835-54C0EAB4E09E}"/>
                  </a:ext>
                </a:extLst>
              </p:cNvPr>
              <p:cNvSpPr txBox="1"/>
              <p:nvPr/>
            </p:nvSpPr>
            <p:spPr>
              <a:xfrm>
                <a:off x="3571377" y="4885687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2AEFF29-308C-412D-B835-54C0EAB4E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377" y="4885687"/>
                <a:ext cx="720448" cy="461665"/>
              </a:xfrm>
              <a:prstGeom prst="rect">
                <a:avLst/>
              </a:prstGeom>
              <a:blipFill>
                <a:blip r:embed="rId15"/>
                <a:stretch>
                  <a:fillRect l="-3390" r="-339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23160D-E31D-40D9-B518-7066D5987938}"/>
                  </a:ext>
                </a:extLst>
              </p:cNvPr>
              <p:cNvSpPr txBox="1"/>
              <p:nvPr/>
            </p:nvSpPr>
            <p:spPr>
              <a:xfrm>
                <a:off x="3594938" y="5966046"/>
                <a:ext cx="72044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23160D-E31D-40D9-B518-7066D5987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38" y="5966046"/>
                <a:ext cx="720448" cy="461665"/>
              </a:xfrm>
              <a:prstGeom prst="rect">
                <a:avLst/>
              </a:prstGeom>
              <a:blipFill>
                <a:blip r:embed="rId16"/>
                <a:stretch>
                  <a:fillRect l="-3390" r="-3390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0F4A8-C2BD-4D7B-800C-9EFD96B5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72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5" grpId="0" animBg="1"/>
      <p:bldP spid="84" grpId="0" animBg="1"/>
      <p:bldP spid="6" grpId="0"/>
      <p:bldP spid="7" grpId="0"/>
      <p:bldP spid="46" grpId="0"/>
      <p:bldP spid="68" grpId="0" animBg="1"/>
      <p:bldP spid="77" grpId="0" animBg="1"/>
      <p:bldP spid="92" grpId="0" animBg="1"/>
      <p:bldP spid="98" grpId="0"/>
      <p:bldP spid="103" grpId="0" animBg="1"/>
      <p:bldP spid="67" grpId="0"/>
      <p:bldP spid="69" grpId="0"/>
      <p:bldP spid="50" grpId="0" animBg="1"/>
      <p:bldP spid="48" grpId="0" animBg="1"/>
      <p:bldP spid="5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6CCAC1-DFE5-4872-BC34-0B3F116AFD34}"/>
              </a:ext>
            </a:extLst>
          </p:cNvPr>
          <p:cNvSpPr/>
          <p:nvPr/>
        </p:nvSpPr>
        <p:spPr>
          <a:xfrm>
            <a:off x="2389918" y="1311419"/>
            <a:ext cx="14376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DAF1FF-E9E4-4C36-8D58-6459A05C3EBD}"/>
              </a:ext>
            </a:extLst>
          </p:cNvPr>
          <p:cNvSpPr/>
          <p:nvPr/>
        </p:nvSpPr>
        <p:spPr>
          <a:xfrm>
            <a:off x="7035685" y="5298283"/>
            <a:ext cx="2037239" cy="4616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F65A9EA-69E2-4EE0-9797-B47CC16CB4E4}"/>
              </a:ext>
            </a:extLst>
          </p:cNvPr>
          <p:cNvSpPr/>
          <p:nvPr/>
        </p:nvSpPr>
        <p:spPr>
          <a:xfrm>
            <a:off x="7028411" y="4817649"/>
            <a:ext cx="1717574" cy="4616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1C3E-2143-4269-A2AD-00EE9D19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Masked-Sequence Policy Gradient (MPG)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BEB8-E058-45A2-8387-67F3FA39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Issues of </a:t>
            </a:r>
            <a:r>
              <a:rPr lang="en-US" dirty="0">
                <a:solidFill>
                  <a:srgbClr val="C00000"/>
                </a:solidFill>
              </a:rPr>
              <a:t>classical</a:t>
            </a:r>
            <a:r>
              <a:rPr lang="en-US" b="1" i="1" dirty="0"/>
              <a:t> </a:t>
            </a:r>
            <a:r>
              <a:rPr lang="en-US" dirty="0"/>
              <a:t>policy gradient:</a:t>
            </a:r>
          </a:p>
          <a:p>
            <a:r>
              <a:rPr lang="en-US" dirty="0"/>
              <a:t>Large computational cost</a:t>
            </a:r>
          </a:p>
          <a:p>
            <a:r>
              <a:rPr lang="en-US" dirty="0">
                <a:solidFill>
                  <a:srgbClr val="C00000"/>
                </a:solidFill>
              </a:rPr>
              <a:t>Ineffective</a:t>
            </a:r>
            <a:r>
              <a:rPr lang="en-US" dirty="0"/>
              <a:t> exploration</a:t>
            </a: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Adds randomness and explores the action space by sampling</a:t>
            </a:r>
          </a:p>
          <a:p>
            <a:pPr lvl="1"/>
            <a:r>
              <a:rPr lang="en-US" dirty="0">
                <a:latin typeface="LinLibertineT"/>
              </a:rPr>
              <a:t>Propagation of uncertainty</a:t>
            </a:r>
            <a:endParaRPr lang="en-US" dirty="0"/>
          </a:p>
          <a:p>
            <a:pPr lvl="1"/>
            <a:endParaRPr lang="en-US" sz="2800" b="0" i="0" u="none" strike="noStrike" baseline="0" dirty="0">
              <a:latin typeface="LinLibertine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471D1C-7D21-44EF-9517-2249B2CDC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4" b="27045"/>
          <a:stretch/>
        </p:blipFill>
        <p:spPr>
          <a:xfrm rot="5400000">
            <a:off x="4385950" y="3967044"/>
            <a:ext cx="2439231" cy="221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E8B4BC-4587-429D-9A18-B0371C9B5B67}"/>
                  </a:ext>
                </a:extLst>
              </p:cNvPr>
              <p:cNvSpPr txBox="1"/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E8B4BC-4587-429D-9A18-B0371C9B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6" y="4090737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18167D-3167-4CA9-933D-51E460E69035}"/>
                  </a:ext>
                </a:extLst>
              </p:cNvPr>
              <p:cNvSpPr txBox="1"/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18167D-3167-4CA9-933D-51E460E6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15" y="4472159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C3DBA1-527E-4F06-8DFE-91074223CAEE}"/>
              </a:ext>
            </a:extLst>
          </p:cNvPr>
          <p:cNvCxnSpPr>
            <a:cxnSpLocks/>
          </p:cNvCxnSpPr>
          <p:nvPr/>
        </p:nvCxnSpPr>
        <p:spPr>
          <a:xfrm>
            <a:off x="4132112" y="4331841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1CB41F9-31F3-4F95-8F93-354856C6B120}"/>
              </a:ext>
            </a:extLst>
          </p:cNvPr>
          <p:cNvCxnSpPr>
            <a:cxnSpLocks/>
          </p:cNvCxnSpPr>
          <p:nvPr/>
        </p:nvCxnSpPr>
        <p:spPr>
          <a:xfrm>
            <a:off x="4132112" y="4741558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DF7427-79A3-4E8B-AF6A-742049581386}"/>
                  </a:ext>
                </a:extLst>
              </p:cNvPr>
              <p:cNvSpPr txBox="1"/>
              <p:nvPr/>
            </p:nvSpPr>
            <p:spPr>
              <a:xfrm>
                <a:off x="6946775" y="4820757"/>
                <a:ext cx="1799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(⋅|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DF7427-79A3-4E8B-AF6A-742049581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75" y="4820757"/>
                <a:ext cx="1799210" cy="461665"/>
              </a:xfrm>
              <a:prstGeom prst="rect">
                <a:avLst/>
              </a:prstGeom>
              <a:blipFill>
                <a:blip r:embed="rId6"/>
                <a:stretch>
                  <a:fillRect t="-3947" r="-3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D92A5-B06D-4FB1-97B0-73ADF74CB346}"/>
              </a:ext>
            </a:extLst>
          </p:cNvPr>
          <p:cNvCxnSpPr>
            <a:cxnSpLocks/>
          </p:cNvCxnSpPr>
          <p:nvPr/>
        </p:nvCxnSpPr>
        <p:spPr>
          <a:xfrm>
            <a:off x="6633701" y="507084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C0D6E1-2A32-43D8-AEE4-CB3F5C019A16}"/>
                  </a:ext>
                </a:extLst>
              </p:cNvPr>
              <p:cNvSpPr txBox="1"/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C0D6E1-2A32-43D8-AEE4-CB3F5C019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4870433"/>
                <a:ext cx="558422" cy="461665"/>
              </a:xfrm>
              <a:prstGeom prst="rect">
                <a:avLst/>
              </a:prstGeom>
              <a:blipFill>
                <a:blip r:embed="rId7"/>
                <a:stretch>
                  <a:fillRect t="-3947" r="-1868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4C251F-7678-410F-80EE-5919CBE876F8}"/>
              </a:ext>
            </a:extLst>
          </p:cNvPr>
          <p:cNvCxnSpPr>
            <a:cxnSpLocks/>
          </p:cNvCxnSpPr>
          <p:nvPr/>
        </p:nvCxnSpPr>
        <p:spPr>
          <a:xfrm>
            <a:off x="4109957" y="5101265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2ABBC2-77E2-4FBF-BC2C-96D42197CA41}"/>
                  </a:ext>
                </a:extLst>
              </p:cNvPr>
              <p:cNvSpPr txBox="1"/>
              <p:nvPr/>
            </p:nvSpPr>
            <p:spPr>
              <a:xfrm>
                <a:off x="6988115" y="5236027"/>
                <a:ext cx="2132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(⋅|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2ABBC2-77E2-4FBF-BC2C-96D42197C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115" y="5236027"/>
                <a:ext cx="2132379" cy="461665"/>
              </a:xfrm>
              <a:prstGeom prst="rect">
                <a:avLst/>
              </a:prstGeom>
              <a:blipFill>
                <a:blip r:embed="rId8"/>
                <a:stretch>
                  <a:fillRect l="-857" t="-3947" r="-628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4A0177-D7BE-4660-937C-AF95DE35559C}"/>
              </a:ext>
            </a:extLst>
          </p:cNvPr>
          <p:cNvCxnSpPr>
            <a:cxnSpLocks/>
          </p:cNvCxnSpPr>
          <p:nvPr/>
        </p:nvCxnSpPr>
        <p:spPr>
          <a:xfrm>
            <a:off x="6621567" y="544903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F80F0B-CA73-4599-B9BC-B1F2E676DD7C}"/>
              </a:ext>
            </a:extLst>
          </p:cNvPr>
          <p:cNvSpPr txBox="1"/>
          <p:nvPr/>
        </p:nvSpPr>
        <p:spPr>
          <a:xfrm>
            <a:off x="8745985" y="4756095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Adds </a:t>
            </a:r>
            <a:r>
              <a:rPr lang="en-US" sz="2800" dirty="0">
                <a:latin typeface="LinLibertineT"/>
              </a:rPr>
              <a:t>uncertainty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BD965-7428-4C5A-BBCC-261804438004}"/>
              </a:ext>
            </a:extLst>
          </p:cNvPr>
          <p:cNvSpPr txBox="1"/>
          <p:nvPr/>
        </p:nvSpPr>
        <p:spPr>
          <a:xfrm>
            <a:off x="8745984" y="5216062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Adds </a:t>
            </a:r>
            <a:r>
              <a:rPr lang="en-US" sz="2800" dirty="0">
                <a:latin typeface="LinLibertineT"/>
              </a:rPr>
              <a:t>uncertainty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74634C-2505-49B3-8942-E7C6F0013460}"/>
                  </a:ext>
                </a:extLst>
              </p:cNvPr>
              <p:cNvSpPr txBox="1"/>
              <p:nvPr/>
            </p:nvSpPr>
            <p:spPr>
              <a:xfrm>
                <a:off x="3686314" y="5251855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74634C-2505-49B3-8942-E7C6F0013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14" y="5251855"/>
                <a:ext cx="558422" cy="461665"/>
              </a:xfrm>
              <a:prstGeom prst="rect">
                <a:avLst/>
              </a:prstGeom>
              <a:blipFill>
                <a:blip r:embed="rId9"/>
                <a:stretch>
                  <a:fillRect t="-4000" r="-1758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7F30CA-9B52-4FBE-9777-B08B61EC503F}"/>
              </a:ext>
            </a:extLst>
          </p:cNvPr>
          <p:cNvCxnSpPr>
            <a:cxnSpLocks/>
          </p:cNvCxnSpPr>
          <p:nvPr/>
        </p:nvCxnSpPr>
        <p:spPr>
          <a:xfrm>
            <a:off x="4109957" y="5482687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EE31B8-F0BC-4B00-AAA5-DCD8ED01F97F}"/>
                  </a:ext>
                </a:extLst>
              </p:cNvPr>
              <p:cNvSpPr txBox="1"/>
              <p:nvPr/>
            </p:nvSpPr>
            <p:spPr>
              <a:xfrm>
                <a:off x="6991343" y="5706495"/>
                <a:ext cx="558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EE31B8-F0BC-4B00-AAA5-DCD8ED01F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43" y="5706495"/>
                <a:ext cx="558422" cy="461665"/>
              </a:xfrm>
              <a:prstGeom prst="rect">
                <a:avLst/>
              </a:prstGeom>
              <a:blipFill>
                <a:blip r:embed="rId10"/>
                <a:stretch>
                  <a:fillRect l="-3297" t="-3947" r="-1098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709AB5-BC89-485A-B575-B990D5124C6E}"/>
              </a:ext>
            </a:extLst>
          </p:cNvPr>
          <p:cNvCxnSpPr>
            <a:cxnSpLocks/>
          </p:cNvCxnSpPr>
          <p:nvPr/>
        </p:nvCxnSpPr>
        <p:spPr>
          <a:xfrm>
            <a:off x="6633701" y="5932190"/>
            <a:ext cx="366548" cy="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D063A0-E206-43C7-819E-F1B6B429BE5E}"/>
              </a:ext>
            </a:extLst>
          </p:cNvPr>
          <p:cNvCxnSpPr>
            <a:cxnSpLocks/>
          </p:cNvCxnSpPr>
          <p:nvPr/>
        </p:nvCxnSpPr>
        <p:spPr>
          <a:xfrm>
            <a:off x="10209725" y="5778847"/>
            <a:ext cx="0" cy="493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99AE264-31DC-489E-B647-77DE7D7B7190}"/>
              </a:ext>
            </a:extLst>
          </p:cNvPr>
          <p:cNvSpPr txBox="1"/>
          <p:nvPr/>
        </p:nvSpPr>
        <p:spPr>
          <a:xfrm>
            <a:off x="9398049" y="5715594"/>
            <a:ext cx="356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LinLibertineT"/>
              </a:rPr>
              <a:t>propagate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05232F-5EE1-4E77-BE74-23522F933804}"/>
                  </a:ext>
                </a:extLst>
              </p:cNvPr>
              <p:cNvSpPr txBox="1"/>
              <p:nvPr/>
            </p:nvSpPr>
            <p:spPr>
              <a:xfrm>
                <a:off x="6367817" y="7248446"/>
                <a:ext cx="55053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LinLibertineT"/>
                  </a:rPr>
                  <a:t>Difficult to control the quality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05232F-5EE1-4E77-BE74-23522F933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817" y="7248446"/>
                <a:ext cx="55053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828865D3-FA9C-412B-B78E-3878223F24A0}"/>
              </a:ext>
            </a:extLst>
          </p:cNvPr>
          <p:cNvSpPr txBox="1"/>
          <p:nvPr/>
        </p:nvSpPr>
        <p:spPr>
          <a:xfrm>
            <a:off x="1782900" y="6281721"/>
            <a:ext cx="830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LinLibertineT"/>
              </a:rPr>
              <a:t>Spend too much time exploring suboptimal 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EE0F75-BFFD-42F0-9EA6-EE71C03F4691}"/>
                  </a:ext>
                </a:extLst>
              </p:cNvPr>
              <p:cNvSpPr txBox="1"/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forward propagations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4 days/epoch on V100 for 6M ads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i="1" dirty="0">
                    <a:solidFill>
                      <a:schemeClr val="bg1">
                        <a:lumMod val="50000"/>
                      </a:schemeClr>
                    </a:solidFill>
                  </a:rPr>
                  <a:t>: the length of the generated ad</a:t>
                </a:r>
                <a:endParaRPr 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EE0F75-BFFD-42F0-9EA6-EE71C03F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021" y="1585126"/>
                <a:ext cx="4281237" cy="1200329"/>
              </a:xfrm>
              <a:prstGeom prst="rect">
                <a:avLst/>
              </a:prstGeom>
              <a:blipFill>
                <a:blip r:embed="rId12"/>
                <a:stretch>
                  <a:fillRect t="-4569" r="-1425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7D8AC-86F0-4BD0-A321-34121C5B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1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</a:t>
            </a:r>
            <a:r>
              <a:rPr lang="en-US" dirty="0"/>
              <a:t>odel-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Based</a:t>
            </a:r>
            <a:r>
              <a:rPr lang="en-US" dirty="0"/>
              <a:t> RL Framework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EDC66-4530-49EB-87F8-BC0EF7211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01"/>
          <a:stretch/>
        </p:blipFill>
        <p:spPr>
          <a:xfrm>
            <a:off x="1179411" y="2440594"/>
            <a:ext cx="2088215" cy="2633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C5D391-B1D7-44DF-9E75-03324786D8D9}"/>
                  </a:ext>
                </a:extLst>
              </p:cNvPr>
              <p:cNvSpPr txBox="1"/>
              <p:nvPr/>
            </p:nvSpPr>
            <p:spPr>
              <a:xfrm>
                <a:off x="7029361" y="3122765"/>
                <a:ext cx="2365913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Product landing pages </a:t>
                </a:r>
                <a14:m>
                  <m:oMath xmlns:m="http://schemas.openxmlformats.org/officeDocument/2006/math"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C5D391-B1D7-44DF-9E75-03324786D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361" y="3122765"/>
                <a:ext cx="2365913" cy="784830"/>
              </a:xfrm>
              <a:prstGeom prst="rect">
                <a:avLst/>
              </a:prstGeom>
              <a:blipFill>
                <a:blip r:embed="rId4"/>
                <a:stretch>
                  <a:fillRect l="-773" t="-10078" r="-4381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6" descr="Image result for &quot;prior knowledge&quot; icon">
            <a:extLst>
              <a:ext uri="{FF2B5EF4-FFF2-40B4-BE49-F238E27FC236}">
                <a16:creationId xmlns:a16="http://schemas.microsoft.com/office/drawing/2014/main" id="{D97BB523-B885-4B89-AF90-3C718693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313" y="6892302"/>
            <a:ext cx="915242" cy="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BB6030A-2C3B-4516-B7FC-9E9F82443CAA}"/>
              </a:ext>
            </a:extLst>
          </p:cNvPr>
          <p:cNvSpPr/>
          <p:nvPr/>
        </p:nvSpPr>
        <p:spPr>
          <a:xfrm>
            <a:off x="6700153" y="1751894"/>
            <a:ext cx="5168919" cy="3935497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AA97FD-DDF6-47AE-9E44-8C18C7606B00}"/>
              </a:ext>
            </a:extLst>
          </p:cNvPr>
          <p:cNvSpPr txBox="1"/>
          <p:nvPr/>
        </p:nvSpPr>
        <p:spPr>
          <a:xfrm>
            <a:off x="8356633" y="1335571"/>
            <a:ext cx="185595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500" dirty="0">
                <a:cs typeface="Times New Roman" panose="02020603050405020304" pitchFamily="18" charset="0"/>
              </a:rPr>
              <a:t>Environment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8FD0230-9606-4A04-81B4-EC8A8B00FED4}"/>
              </a:ext>
            </a:extLst>
          </p:cNvPr>
          <p:cNvSpPr/>
          <p:nvPr/>
        </p:nvSpPr>
        <p:spPr>
          <a:xfrm>
            <a:off x="838200" y="1713284"/>
            <a:ext cx="2848905" cy="3976070"/>
          </a:xfrm>
          <a:prstGeom prst="roundRect">
            <a:avLst>
              <a:gd name="adj" fmla="val 12578"/>
            </a:avLst>
          </a:prstGeom>
          <a:noFill/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695BC7-50AC-403D-9F42-C4F29D1307F3}"/>
              </a:ext>
            </a:extLst>
          </p:cNvPr>
          <p:cNvSpPr txBox="1"/>
          <p:nvPr/>
        </p:nvSpPr>
        <p:spPr>
          <a:xfrm>
            <a:off x="1799993" y="1194446"/>
            <a:ext cx="960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cs typeface="Times New Roman" panose="02020603050405020304" pitchFamily="18" charset="0"/>
              </a:rPr>
              <a:t>Agent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587721F9-3814-444B-A8A7-67BCFD3078C6}"/>
              </a:ext>
            </a:extLst>
          </p:cNvPr>
          <p:cNvSpPr/>
          <p:nvPr/>
        </p:nvSpPr>
        <p:spPr>
          <a:xfrm rot="10800000">
            <a:off x="3681225" y="4364374"/>
            <a:ext cx="2980175" cy="31469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A78ECB-032C-4F2D-982E-E4A60EDBC304}"/>
                  </a:ext>
                </a:extLst>
              </p:cNvPr>
              <p:cNvSpPr txBox="1"/>
              <p:nvPr/>
            </p:nvSpPr>
            <p:spPr>
              <a:xfrm>
                <a:off x="3698900" y="4664638"/>
                <a:ext cx="3027871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500" dirty="0">
                    <a:cs typeface="Times New Roman" panose="02020603050405020304" pitchFamily="18" charset="0"/>
                  </a:rPr>
                  <a:t>,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A78ECB-032C-4F2D-982E-E4A60EDBC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00" y="4664638"/>
                <a:ext cx="3027871" cy="438582"/>
              </a:xfrm>
              <a:prstGeom prst="rect">
                <a:avLst/>
              </a:prstGeom>
              <a:blipFill>
                <a:blip r:embed="rId6"/>
                <a:stretch>
                  <a:fillRect t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Right 41">
            <a:extLst>
              <a:ext uri="{FF2B5EF4-FFF2-40B4-BE49-F238E27FC236}">
                <a16:creationId xmlns:a16="http://schemas.microsoft.com/office/drawing/2014/main" id="{C4380AE2-83F3-42A6-8C47-C1095F8E5CE2}"/>
              </a:ext>
            </a:extLst>
          </p:cNvPr>
          <p:cNvSpPr/>
          <p:nvPr/>
        </p:nvSpPr>
        <p:spPr>
          <a:xfrm>
            <a:off x="3726850" y="3098175"/>
            <a:ext cx="2973303" cy="243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990BDE9-9BB9-48B3-B0FF-967727ADB78E}"/>
                  </a:ext>
                </a:extLst>
              </p:cNvPr>
              <p:cNvSpPr/>
              <p:nvPr/>
            </p:nvSpPr>
            <p:spPr>
              <a:xfrm>
                <a:off x="3965828" y="2665694"/>
                <a:ext cx="2444323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5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5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5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990BDE9-9BB9-48B3-B0FF-967727ADB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828" y="2665694"/>
                <a:ext cx="2444323" cy="438582"/>
              </a:xfrm>
              <a:prstGeom prst="rect">
                <a:avLst/>
              </a:prstGeom>
              <a:blipFill>
                <a:blip r:embed="rId7"/>
                <a:stretch>
                  <a:fillRect l="-2993" t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row: Right 57">
            <a:extLst>
              <a:ext uri="{FF2B5EF4-FFF2-40B4-BE49-F238E27FC236}">
                <a16:creationId xmlns:a16="http://schemas.microsoft.com/office/drawing/2014/main" id="{5BC29E1F-3C83-4E67-9EFA-A84FE757FFC1}"/>
              </a:ext>
            </a:extLst>
          </p:cNvPr>
          <p:cNvSpPr/>
          <p:nvPr/>
        </p:nvSpPr>
        <p:spPr>
          <a:xfrm rot="16200000">
            <a:off x="2135402" y="2130042"/>
            <a:ext cx="289447" cy="242112"/>
          </a:xfrm>
          <a:prstGeom prst="rightArrow">
            <a:avLst>
              <a:gd name="adj1" fmla="val 213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BA42517-4E68-4155-80A7-199F4D3FC622}"/>
                  </a:ext>
                </a:extLst>
              </p:cNvPr>
              <p:cNvSpPr/>
              <p:nvPr/>
            </p:nvSpPr>
            <p:spPr>
              <a:xfrm>
                <a:off x="352763" y="1739876"/>
                <a:ext cx="3970085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Next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5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5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BA42517-4E68-4155-80A7-199F4D3FC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3" y="1739876"/>
                <a:ext cx="3970085" cy="438582"/>
              </a:xfrm>
              <a:prstGeom prst="rect">
                <a:avLst/>
              </a:prstGeom>
              <a:blipFill>
                <a:blip r:embed="rId8"/>
                <a:stretch>
                  <a:fillRect t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FB87BB87-F855-4931-A4C1-146D2B40F689}"/>
              </a:ext>
            </a:extLst>
          </p:cNvPr>
          <p:cNvSpPr/>
          <p:nvPr/>
        </p:nvSpPr>
        <p:spPr>
          <a:xfrm>
            <a:off x="6091385" y="3093679"/>
            <a:ext cx="184731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700"/>
              </a:lnSpc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00A83-D5B9-4C5F-A3A5-62D7C4BC0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59" y="8232854"/>
            <a:ext cx="4871664" cy="53231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46F71D0-FBBE-4883-B452-AD6BB4BADC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7111" y="1927586"/>
            <a:ext cx="546281" cy="5462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CC02AC8-D5F0-4C84-8237-1EC8BD9EEA0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9176" y="2599238"/>
            <a:ext cx="546281" cy="546281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F98E2E92-8207-4B64-8146-71B70C350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2130" y="1930451"/>
            <a:ext cx="546281" cy="54628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8CFB8A-DC59-4AC1-A3A6-41D5B8D39E0C}"/>
              </a:ext>
            </a:extLst>
          </p:cNvPr>
          <p:cNvGrpSpPr/>
          <p:nvPr/>
        </p:nvGrpSpPr>
        <p:grpSpPr>
          <a:xfrm>
            <a:off x="9399340" y="1837752"/>
            <a:ext cx="2334286" cy="2079097"/>
            <a:chOff x="9399340" y="1837752"/>
            <a:chExt cx="2334286" cy="2079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B0DEE54-E8CC-4B1F-9027-1F20D12A7440}"/>
                    </a:ext>
                  </a:extLst>
                </p:cNvPr>
                <p:cNvSpPr txBox="1"/>
                <p:nvPr/>
              </p:nvSpPr>
              <p:spPr>
                <a:xfrm>
                  <a:off x="9399340" y="3132019"/>
                  <a:ext cx="2334286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sz="2500" dirty="0">
                      <a:cs typeface="Times New Roman" panose="02020603050405020304" pitchFamily="18" charset="0"/>
                    </a:rPr>
                    <a:t>Human-written ads </a:t>
                  </a:r>
                  <a14:m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B0DEE54-E8CC-4B1F-9027-1F20D12A7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340" y="3132019"/>
                  <a:ext cx="2334286" cy="784830"/>
                </a:xfrm>
                <a:prstGeom prst="rect">
                  <a:avLst/>
                </a:prstGeom>
                <a:blipFill>
                  <a:blip r:embed="rId11"/>
                  <a:stretch>
                    <a:fillRect l="-261" t="-10853" r="-3916" b="-17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362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DEFB19A2-E472-40E2-AD6E-6CB531478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480" y="2504255"/>
              <a:ext cx="618510" cy="618510"/>
            </a:xfrm>
            <a:prstGeom prst="rect">
              <a:avLst/>
            </a:prstGeom>
            <a:noFill/>
          </p:spPr>
        </p:pic>
        <p:pic>
          <p:nvPicPr>
            <p:cNvPr id="3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C1C872E0-89C0-45AF-81AB-0625E7FA0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7521" y="2524395"/>
              <a:ext cx="618510" cy="618510"/>
            </a:xfrm>
            <a:prstGeom prst="rect">
              <a:avLst/>
            </a:prstGeom>
            <a:noFill/>
          </p:spPr>
        </p:pic>
        <p:pic>
          <p:nvPicPr>
            <p:cNvPr id="4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972EA73A-4B69-4BAE-9ED3-94AD0314F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9833" y="1837752"/>
              <a:ext cx="618510" cy="618510"/>
            </a:xfrm>
            <a:prstGeom prst="rect">
              <a:avLst/>
            </a:prstGeom>
            <a:noFill/>
          </p:spPr>
        </p:pic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2A0BBCB6-2C41-4226-857E-1BF773F6B683}"/>
              </a:ext>
            </a:extLst>
          </p:cNvPr>
          <p:cNvSpPr/>
          <p:nvPr/>
        </p:nvSpPr>
        <p:spPr>
          <a:xfrm rot="8326604">
            <a:off x="2908494" y="6876110"/>
            <a:ext cx="1416842" cy="982773"/>
          </a:xfrm>
          <a:prstGeom prst="arc">
            <a:avLst>
              <a:gd name="adj1" fmla="val 11771209"/>
              <a:gd name="adj2" fmla="val 18706634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A2B87-2992-4FEE-82E9-3C364858E836}"/>
              </a:ext>
            </a:extLst>
          </p:cNvPr>
          <p:cNvSpPr txBox="1"/>
          <p:nvPr/>
        </p:nvSpPr>
        <p:spPr>
          <a:xfrm>
            <a:off x="994956" y="7894460"/>
            <a:ext cx="302787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500" dirty="0">
                <a:cs typeface="Times New Roman" panose="02020603050405020304" pitchFamily="18" charset="0"/>
              </a:rPr>
              <a:t>Partially generated ad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E0CDCEC-1EE0-46C2-BD11-ECD5A3BBB24D}"/>
              </a:ext>
            </a:extLst>
          </p:cNvPr>
          <p:cNvSpPr/>
          <p:nvPr/>
        </p:nvSpPr>
        <p:spPr>
          <a:xfrm rot="2407927" flipV="1">
            <a:off x="5511706" y="4706017"/>
            <a:ext cx="1306659" cy="1228403"/>
          </a:xfrm>
          <a:prstGeom prst="arc">
            <a:avLst>
              <a:gd name="adj1" fmla="val 11771209"/>
              <a:gd name="adj2" fmla="val 18542358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49AC4A7-1AB1-48A0-A09B-5C94A6556A7C}"/>
              </a:ext>
            </a:extLst>
          </p:cNvPr>
          <p:cNvSpPr/>
          <p:nvPr/>
        </p:nvSpPr>
        <p:spPr>
          <a:xfrm rot="16200000">
            <a:off x="2135402" y="5046363"/>
            <a:ext cx="289447" cy="242112"/>
          </a:xfrm>
          <a:prstGeom prst="rightArrow">
            <a:avLst>
              <a:gd name="adj1" fmla="val 213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126A05-A27A-41C6-9EC5-CB741F008697}"/>
                  </a:ext>
                </a:extLst>
              </p:cNvPr>
              <p:cNvSpPr txBox="1"/>
              <p:nvPr/>
            </p:nvSpPr>
            <p:spPr>
              <a:xfrm>
                <a:off x="627184" y="5254270"/>
                <a:ext cx="341126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Partial 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126A05-A27A-41C6-9EC5-CB741F00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84" y="5254270"/>
                <a:ext cx="3411268" cy="438582"/>
              </a:xfrm>
              <a:prstGeom prst="rect">
                <a:avLst/>
              </a:prstGeom>
              <a:blipFill>
                <a:blip r:embed="rId13"/>
                <a:stretch>
                  <a:fillRect t="-19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90510501-4D2D-43F1-A96E-58C310CD1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356" y="7239484"/>
            <a:ext cx="547862" cy="547862"/>
          </a:xfrm>
          <a:prstGeom prst="rect">
            <a:avLst/>
          </a:prstGeom>
          <a:noFill/>
        </p:spPr>
      </p:pic>
      <p:pic>
        <p:nvPicPr>
          <p:cNvPr id="17410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77F58DB8-F204-4241-9149-C79B9FF1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62" y="7203104"/>
            <a:ext cx="644512" cy="644512"/>
          </a:xfrm>
          <a:prstGeom prst="rect">
            <a:avLst/>
          </a:prstGeom>
          <a:noFill/>
        </p:spPr>
      </p:pic>
      <p:pic>
        <p:nvPicPr>
          <p:cNvPr id="5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FF66AD8-348D-4A3D-B979-9442AC85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52" y="7191159"/>
            <a:ext cx="644512" cy="644512"/>
          </a:xfrm>
          <a:prstGeom prst="rect">
            <a:avLst/>
          </a:prstGeom>
          <a:noFill/>
        </p:spPr>
      </p:pic>
      <p:pic>
        <p:nvPicPr>
          <p:cNvPr id="20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B51557B0-1659-4750-8099-04D3B75F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842" y="7218676"/>
            <a:ext cx="644512" cy="644512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28A1E71-CD3F-43AD-8B32-BEEE4A36323C}"/>
              </a:ext>
            </a:extLst>
          </p:cNvPr>
          <p:cNvGrpSpPr/>
          <p:nvPr/>
        </p:nvGrpSpPr>
        <p:grpSpPr>
          <a:xfrm>
            <a:off x="9566630" y="4035514"/>
            <a:ext cx="1983240" cy="1679394"/>
            <a:chOff x="9566630" y="4035514"/>
            <a:chExt cx="1983240" cy="1679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AACE7C-43D9-4415-88CD-71B577A4A8EC}"/>
                    </a:ext>
                  </a:extLst>
                </p:cNvPr>
                <p:cNvSpPr/>
                <p:nvPr/>
              </p:nvSpPr>
              <p:spPr>
                <a:xfrm>
                  <a:off x="9566630" y="4930078"/>
                  <a:ext cx="1983240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altLang="zh-CN" sz="2500" dirty="0">
                      <a:cs typeface="Times New Roman" panose="02020603050405020304" pitchFamily="18" charset="0"/>
                    </a:rPr>
                    <a:t>Faithfulness constraints </a:t>
                  </a:r>
                  <a14:m>
                    <m:oMath xmlns:m="http://schemas.openxmlformats.org/officeDocument/2006/math">
                      <m:r>
                        <a:rPr lang="en-US" altLang="zh-CN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AACE7C-43D9-4415-88CD-71B577A4A8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630" y="4930078"/>
                  <a:ext cx="1983240" cy="784830"/>
                </a:xfrm>
                <a:prstGeom prst="rect">
                  <a:avLst/>
                </a:prstGeom>
                <a:blipFill>
                  <a:blip r:embed="rId16"/>
                  <a:stretch>
                    <a:fillRect l="-2147" t="-10938" r="-2147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434" name="Picture 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4155284-1674-4D90-8434-168805B03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637" y="4035514"/>
              <a:ext cx="859767" cy="859767"/>
            </a:xfrm>
            <a:prstGeom prst="rect">
              <a:avLst/>
            </a:prstGeom>
            <a:noFill/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4471A62-BE79-4C02-9553-68BB3E21171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1935" b="7160"/>
          <a:stretch/>
        </p:blipFill>
        <p:spPr>
          <a:xfrm>
            <a:off x="6714068" y="6265448"/>
            <a:ext cx="5289150" cy="5501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C4AAD2-B4EB-46F7-82AD-25DA5B0228D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989" t="11372" r="58625" b="20063"/>
          <a:stretch/>
        </p:blipFill>
        <p:spPr>
          <a:xfrm>
            <a:off x="6048973" y="5932492"/>
            <a:ext cx="3587756" cy="4062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695EFE-550F-4421-9272-F00C950B14CF}"/>
              </a:ext>
            </a:extLst>
          </p:cNvPr>
          <p:cNvSpPr txBox="1"/>
          <p:nvPr/>
        </p:nvSpPr>
        <p:spPr>
          <a:xfrm>
            <a:off x="10207021" y="8211260"/>
            <a:ext cx="14207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click rate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2B7823-745C-4AD0-A6E5-BDA48FDC43CC}"/>
              </a:ext>
            </a:extLst>
          </p:cNvPr>
          <p:cNvSpPr txBox="1"/>
          <p:nvPr/>
        </p:nvSpPr>
        <p:spPr>
          <a:xfrm>
            <a:off x="10223581" y="7932002"/>
            <a:ext cx="14207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predicted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DDBA1C-967E-4EA9-ADDE-CB44E77AAD8F}"/>
              </a:ext>
            </a:extLst>
          </p:cNvPr>
          <p:cNvGrpSpPr/>
          <p:nvPr/>
        </p:nvGrpSpPr>
        <p:grpSpPr>
          <a:xfrm>
            <a:off x="6950435" y="3896595"/>
            <a:ext cx="2365913" cy="1802741"/>
            <a:chOff x="6950435" y="3896595"/>
            <a:chExt cx="2365913" cy="18027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FCAA06-1129-48DA-9ACF-F55F9060D6E0}"/>
                    </a:ext>
                  </a:extLst>
                </p:cNvPr>
                <p:cNvSpPr txBox="1"/>
                <p:nvPr/>
              </p:nvSpPr>
              <p:spPr>
                <a:xfrm>
                  <a:off x="6950435" y="4914506"/>
                  <a:ext cx="2365913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altLang="zh-CN" sz="2500" dirty="0">
                      <a:cs typeface="Times New Roman" panose="02020603050405020304" pitchFamily="18" charset="0"/>
                    </a:rPr>
                    <a:t>Click prediction model </a:t>
                  </a:r>
                  <a14:m>
                    <m:oMath xmlns:m="http://schemas.openxmlformats.org/officeDocument/2006/math">
                      <m:r>
                        <a:rPr lang="en-US" altLang="zh-CN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FCAA06-1129-48DA-9ACF-F55F9060D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435" y="4914506"/>
                  <a:ext cx="2365913" cy="784830"/>
                </a:xfrm>
                <a:prstGeom prst="rect">
                  <a:avLst/>
                </a:prstGeom>
                <a:blipFill>
                  <a:blip r:embed="rId19"/>
                  <a:stretch>
                    <a:fillRect t="-10078" r="-3608" b="-17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D3AE0D8-FD9E-42A3-8906-E53D5FFBB50D}"/>
                </a:ext>
              </a:extLst>
            </p:cNvPr>
            <p:cNvGrpSpPr/>
            <p:nvPr/>
          </p:nvGrpSpPr>
          <p:grpSpPr>
            <a:xfrm>
              <a:off x="7406425" y="3896595"/>
              <a:ext cx="1502084" cy="1141134"/>
              <a:chOff x="7406425" y="3896595"/>
              <a:chExt cx="1502084" cy="1141134"/>
            </a:xfrm>
          </p:grpSpPr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0E4C94FF-6CD5-4B95-8EB5-F6C532A23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406425" y="3896595"/>
                <a:ext cx="1193886" cy="1141134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9251E76-ABC8-4F35-8FC0-E28707306370}"/>
                  </a:ext>
                </a:extLst>
              </p:cNvPr>
              <p:cNvSpPr/>
              <p:nvPr/>
            </p:nvSpPr>
            <p:spPr>
              <a:xfrm>
                <a:off x="8369618" y="4177100"/>
                <a:ext cx="538891" cy="5048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023061AC-05C1-489F-8688-213A3D3EC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2657" t="2948" r="3407" b="11024"/>
              <a:stretch/>
            </p:blipFill>
            <p:spPr>
              <a:xfrm>
                <a:off x="8336319" y="4196163"/>
                <a:ext cx="488111" cy="482783"/>
              </a:xfrm>
              <a:prstGeom prst="rect">
                <a:avLst/>
              </a:prstGeom>
            </p:spPr>
          </p:pic>
        </p:grp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C54059-052D-4FFC-92A7-32CED5A4433A}"/>
              </a:ext>
            </a:extLst>
          </p:cNvPr>
          <p:cNvSpPr/>
          <p:nvPr/>
        </p:nvSpPr>
        <p:spPr>
          <a:xfrm>
            <a:off x="7016772" y="3858835"/>
            <a:ext cx="4548044" cy="18285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DC6E5F-845F-4E18-A48A-AC6709707E0E}"/>
              </a:ext>
            </a:extLst>
          </p:cNvPr>
          <p:cNvSpPr/>
          <p:nvPr/>
        </p:nvSpPr>
        <p:spPr>
          <a:xfrm>
            <a:off x="6055288" y="5791969"/>
            <a:ext cx="5947930" cy="9927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ED90CDE8-8EE1-4F33-9DDB-F64A4095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70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</a:t>
            </a:r>
            <a:r>
              <a:rPr lang="en-US" dirty="0"/>
              <a:t>odel-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Based</a:t>
            </a:r>
            <a:r>
              <a:rPr lang="en-US" dirty="0"/>
              <a:t> RL Framework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EDC66-4530-49EB-87F8-BC0EF7211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01"/>
          <a:stretch/>
        </p:blipFill>
        <p:spPr>
          <a:xfrm>
            <a:off x="1179411" y="2440594"/>
            <a:ext cx="2088215" cy="2633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C5D391-B1D7-44DF-9E75-03324786D8D9}"/>
                  </a:ext>
                </a:extLst>
              </p:cNvPr>
              <p:cNvSpPr txBox="1"/>
              <p:nvPr/>
            </p:nvSpPr>
            <p:spPr>
              <a:xfrm>
                <a:off x="7029361" y="3122765"/>
                <a:ext cx="2365913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Product landing pages </a:t>
                </a:r>
                <a14:m>
                  <m:oMath xmlns:m="http://schemas.openxmlformats.org/officeDocument/2006/math"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C5D391-B1D7-44DF-9E75-03324786D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361" y="3122765"/>
                <a:ext cx="2365913" cy="784830"/>
              </a:xfrm>
              <a:prstGeom prst="rect">
                <a:avLst/>
              </a:prstGeom>
              <a:blipFill>
                <a:blip r:embed="rId4"/>
                <a:stretch>
                  <a:fillRect l="-773" t="-10078" r="-4381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6" descr="Image result for &quot;prior knowledge&quot; icon">
            <a:extLst>
              <a:ext uri="{FF2B5EF4-FFF2-40B4-BE49-F238E27FC236}">
                <a16:creationId xmlns:a16="http://schemas.microsoft.com/office/drawing/2014/main" id="{D97BB523-B885-4B89-AF90-3C718693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313" y="6892302"/>
            <a:ext cx="915242" cy="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BB6030A-2C3B-4516-B7FC-9E9F82443CAA}"/>
              </a:ext>
            </a:extLst>
          </p:cNvPr>
          <p:cNvSpPr/>
          <p:nvPr/>
        </p:nvSpPr>
        <p:spPr>
          <a:xfrm>
            <a:off x="6700153" y="1751894"/>
            <a:ext cx="5168919" cy="3935497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AA97FD-DDF6-47AE-9E44-8C18C7606B00}"/>
              </a:ext>
            </a:extLst>
          </p:cNvPr>
          <p:cNvSpPr txBox="1"/>
          <p:nvPr/>
        </p:nvSpPr>
        <p:spPr>
          <a:xfrm>
            <a:off x="8356633" y="1335571"/>
            <a:ext cx="185595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500" dirty="0">
                <a:cs typeface="Times New Roman" panose="02020603050405020304" pitchFamily="18" charset="0"/>
              </a:rPr>
              <a:t>Environment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8FD0230-9606-4A04-81B4-EC8A8B00FED4}"/>
              </a:ext>
            </a:extLst>
          </p:cNvPr>
          <p:cNvSpPr/>
          <p:nvPr/>
        </p:nvSpPr>
        <p:spPr>
          <a:xfrm>
            <a:off x="838200" y="1713284"/>
            <a:ext cx="2848905" cy="3976070"/>
          </a:xfrm>
          <a:prstGeom prst="roundRect">
            <a:avLst>
              <a:gd name="adj" fmla="val 12578"/>
            </a:avLst>
          </a:prstGeom>
          <a:noFill/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695BC7-50AC-403D-9F42-C4F29D1307F3}"/>
              </a:ext>
            </a:extLst>
          </p:cNvPr>
          <p:cNvSpPr txBox="1"/>
          <p:nvPr/>
        </p:nvSpPr>
        <p:spPr>
          <a:xfrm>
            <a:off x="1799993" y="1194446"/>
            <a:ext cx="960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cs typeface="Times New Roman" panose="02020603050405020304" pitchFamily="18" charset="0"/>
              </a:rPr>
              <a:t>Agent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587721F9-3814-444B-A8A7-67BCFD3078C6}"/>
              </a:ext>
            </a:extLst>
          </p:cNvPr>
          <p:cNvSpPr/>
          <p:nvPr/>
        </p:nvSpPr>
        <p:spPr>
          <a:xfrm rot="10800000">
            <a:off x="3681225" y="4364374"/>
            <a:ext cx="2980175" cy="31469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A78ECB-032C-4F2D-982E-E4A60EDBC304}"/>
                  </a:ext>
                </a:extLst>
              </p:cNvPr>
              <p:cNvSpPr txBox="1"/>
              <p:nvPr/>
            </p:nvSpPr>
            <p:spPr>
              <a:xfrm>
                <a:off x="3698900" y="4664638"/>
                <a:ext cx="3027871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500" dirty="0">
                    <a:cs typeface="Times New Roman" panose="02020603050405020304" pitchFamily="18" charset="0"/>
                  </a:rPr>
                  <a:t>,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A78ECB-032C-4F2D-982E-E4A60EDBC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00" y="4664638"/>
                <a:ext cx="3027871" cy="438582"/>
              </a:xfrm>
              <a:prstGeom prst="rect">
                <a:avLst/>
              </a:prstGeom>
              <a:blipFill>
                <a:blip r:embed="rId6"/>
                <a:stretch>
                  <a:fillRect t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Right 41">
            <a:extLst>
              <a:ext uri="{FF2B5EF4-FFF2-40B4-BE49-F238E27FC236}">
                <a16:creationId xmlns:a16="http://schemas.microsoft.com/office/drawing/2014/main" id="{C4380AE2-83F3-42A6-8C47-C1095F8E5CE2}"/>
              </a:ext>
            </a:extLst>
          </p:cNvPr>
          <p:cNvSpPr/>
          <p:nvPr/>
        </p:nvSpPr>
        <p:spPr>
          <a:xfrm>
            <a:off x="3726850" y="3098175"/>
            <a:ext cx="2973303" cy="243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990BDE9-9BB9-48B3-B0FF-967727ADB78E}"/>
                  </a:ext>
                </a:extLst>
              </p:cNvPr>
              <p:cNvSpPr/>
              <p:nvPr/>
            </p:nvSpPr>
            <p:spPr>
              <a:xfrm>
                <a:off x="3965828" y="2665694"/>
                <a:ext cx="2444323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5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5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5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990BDE9-9BB9-48B3-B0FF-967727ADB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828" y="2665694"/>
                <a:ext cx="2444323" cy="438582"/>
              </a:xfrm>
              <a:prstGeom prst="rect">
                <a:avLst/>
              </a:prstGeom>
              <a:blipFill>
                <a:blip r:embed="rId7"/>
                <a:stretch>
                  <a:fillRect l="-2993" t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row: Right 57">
            <a:extLst>
              <a:ext uri="{FF2B5EF4-FFF2-40B4-BE49-F238E27FC236}">
                <a16:creationId xmlns:a16="http://schemas.microsoft.com/office/drawing/2014/main" id="{5BC29E1F-3C83-4E67-9EFA-A84FE757FFC1}"/>
              </a:ext>
            </a:extLst>
          </p:cNvPr>
          <p:cNvSpPr/>
          <p:nvPr/>
        </p:nvSpPr>
        <p:spPr>
          <a:xfrm rot="16200000">
            <a:off x="2135402" y="2130042"/>
            <a:ext cx="289447" cy="242112"/>
          </a:xfrm>
          <a:prstGeom prst="rightArrow">
            <a:avLst>
              <a:gd name="adj1" fmla="val 213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BA42517-4E68-4155-80A7-199F4D3FC622}"/>
                  </a:ext>
                </a:extLst>
              </p:cNvPr>
              <p:cNvSpPr/>
              <p:nvPr/>
            </p:nvSpPr>
            <p:spPr>
              <a:xfrm>
                <a:off x="352763" y="1739876"/>
                <a:ext cx="3970085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Next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5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5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5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BA42517-4E68-4155-80A7-199F4D3FC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3" y="1739876"/>
                <a:ext cx="3970085" cy="438582"/>
              </a:xfrm>
              <a:prstGeom prst="rect">
                <a:avLst/>
              </a:prstGeom>
              <a:blipFill>
                <a:blip r:embed="rId8"/>
                <a:stretch>
                  <a:fillRect t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FB87BB87-F855-4931-A4C1-146D2B40F689}"/>
              </a:ext>
            </a:extLst>
          </p:cNvPr>
          <p:cNvSpPr/>
          <p:nvPr/>
        </p:nvSpPr>
        <p:spPr>
          <a:xfrm>
            <a:off x="6091385" y="3093679"/>
            <a:ext cx="184731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700"/>
              </a:lnSpc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00A83-D5B9-4C5F-A3A5-62D7C4BC0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59" y="8232854"/>
            <a:ext cx="4871664" cy="53231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46F71D0-FBBE-4883-B452-AD6BB4BADC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7111" y="1927586"/>
            <a:ext cx="546281" cy="5462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CC02AC8-D5F0-4C84-8237-1EC8BD9EEA0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9176" y="2599238"/>
            <a:ext cx="546281" cy="546281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F98E2E92-8207-4B64-8146-71B70C350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2130" y="1930451"/>
            <a:ext cx="546281" cy="54628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8CFB8A-DC59-4AC1-A3A6-41D5B8D39E0C}"/>
              </a:ext>
            </a:extLst>
          </p:cNvPr>
          <p:cNvGrpSpPr/>
          <p:nvPr/>
        </p:nvGrpSpPr>
        <p:grpSpPr>
          <a:xfrm>
            <a:off x="9399340" y="1837752"/>
            <a:ext cx="2334286" cy="2079097"/>
            <a:chOff x="9399340" y="1837752"/>
            <a:chExt cx="2334286" cy="2079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B0DEE54-E8CC-4B1F-9027-1F20D12A7440}"/>
                    </a:ext>
                  </a:extLst>
                </p:cNvPr>
                <p:cNvSpPr txBox="1"/>
                <p:nvPr/>
              </p:nvSpPr>
              <p:spPr>
                <a:xfrm>
                  <a:off x="9399340" y="3132019"/>
                  <a:ext cx="2334286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sz="2500" dirty="0">
                      <a:cs typeface="Times New Roman" panose="02020603050405020304" pitchFamily="18" charset="0"/>
                    </a:rPr>
                    <a:t>Human-written ads </a:t>
                  </a:r>
                  <a14:m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B0DEE54-E8CC-4B1F-9027-1F20D12A7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340" y="3132019"/>
                  <a:ext cx="2334286" cy="784830"/>
                </a:xfrm>
                <a:prstGeom prst="rect">
                  <a:avLst/>
                </a:prstGeom>
                <a:blipFill>
                  <a:blip r:embed="rId11"/>
                  <a:stretch>
                    <a:fillRect l="-261" t="-10853" r="-3916" b="-17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362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DEFB19A2-E472-40E2-AD6E-6CB531478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480" y="2504255"/>
              <a:ext cx="618510" cy="618510"/>
            </a:xfrm>
            <a:prstGeom prst="rect">
              <a:avLst/>
            </a:prstGeom>
            <a:noFill/>
          </p:spPr>
        </p:pic>
        <p:pic>
          <p:nvPicPr>
            <p:cNvPr id="3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C1C872E0-89C0-45AF-81AB-0625E7FA0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7521" y="2524395"/>
              <a:ext cx="618510" cy="618510"/>
            </a:xfrm>
            <a:prstGeom prst="rect">
              <a:avLst/>
            </a:prstGeom>
            <a:noFill/>
          </p:spPr>
        </p:pic>
        <p:pic>
          <p:nvPicPr>
            <p:cNvPr id="4" name="Picture 2" descr="A close up of a sign&#10;&#10;Description automatically generated with low confidence">
              <a:extLst>
                <a:ext uri="{FF2B5EF4-FFF2-40B4-BE49-F238E27FC236}">
                  <a16:creationId xmlns:a16="http://schemas.microsoft.com/office/drawing/2014/main" id="{972EA73A-4B69-4BAE-9ED3-94AD0314F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9833" y="1837752"/>
              <a:ext cx="618510" cy="618510"/>
            </a:xfrm>
            <a:prstGeom prst="rect">
              <a:avLst/>
            </a:prstGeom>
            <a:noFill/>
          </p:spPr>
        </p:pic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2A0BBCB6-2C41-4226-857E-1BF773F6B683}"/>
              </a:ext>
            </a:extLst>
          </p:cNvPr>
          <p:cNvSpPr/>
          <p:nvPr/>
        </p:nvSpPr>
        <p:spPr>
          <a:xfrm rot="8326604">
            <a:off x="2908494" y="6876110"/>
            <a:ext cx="1416842" cy="982773"/>
          </a:xfrm>
          <a:prstGeom prst="arc">
            <a:avLst>
              <a:gd name="adj1" fmla="val 11771209"/>
              <a:gd name="adj2" fmla="val 18706634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A2B87-2992-4FEE-82E9-3C364858E836}"/>
              </a:ext>
            </a:extLst>
          </p:cNvPr>
          <p:cNvSpPr txBox="1"/>
          <p:nvPr/>
        </p:nvSpPr>
        <p:spPr>
          <a:xfrm>
            <a:off x="994956" y="7894460"/>
            <a:ext cx="302787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500" dirty="0">
                <a:cs typeface="Times New Roman" panose="02020603050405020304" pitchFamily="18" charset="0"/>
              </a:rPr>
              <a:t>Partially generated ad</a:t>
            </a:r>
            <a:endParaRPr lang="en-US" sz="2500" dirty="0">
              <a:cs typeface="Times New Roman" panose="02020603050405020304" pitchFamily="18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E0CDCEC-1EE0-46C2-BD11-ECD5A3BBB24D}"/>
              </a:ext>
            </a:extLst>
          </p:cNvPr>
          <p:cNvSpPr/>
          <p:nvPr/>
        </p:nvSpPr>
        <p:spPr>
          <a:xfrm rot="2407927" flipV="1">
            <a:off x="5511706" y="4706017"/>
            <a:ext cx="1306659" cy="1228403"/>
          </a:xfrm>
          <a:prstGeom prst="arc">
            <a:avLst>
              <a:gd name="adj1" fmla="val 11771209"/>
              <a:gd name="adj2" fmla="val 18542358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49AC4A7-1AB1-48A0-A09B-5C94A6556A7C}"/>
              </a:ext>
            </a:extLst>
          </p:cNvPr>
          <p:cNvSpPr/>
          <p:nvPr/>
        </p:nvSpPr>
        <p:spPr>
          <a:xfrm rot="16200000">
            <a:off x="2135402" y="5046363"/>
            <a:ext cx="289447" cy="242112"/>
          </a:xfrm>
          <a:prstGeom prst="rightArrow">
            <a:avLst>
              <a:gd name="adj1" fmla="val 213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126A05-A27A-41C6-9EC5-CB741F008697}"/>
                  </a:ext>
                </a:extLst>
              </p:cNvPr>
              <p:cNvSpPr txBox="1"/>
              <p:nvPr/>
            </p:nvSpPr>
            <p:spPr>
              <a:xfrm>
                <a:off x="627184" y="5254270"/>
                <a:ext cx="341126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00"/>
                  </a:lnSpc>
                </a:pPr>
                <a:r>
                  <a:rPr lang="en-US" altLang="zh-CN" sz="2500" dirty="0">
                    <a:cs typeface="Times New Roman" panose="02020603050405020304" pitchFamily="18" charset="0"/>
                  </a:rPr>
                  <a:t>Partial 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126A05-A27A-41C6-9EC5-CB741F00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84" y="5254270"/>
                <a:ext cx="3411268" cy="438582"/>
              </a:xfrm>
              <a:prstGeom prst="rect">
                <a:avLst/>
              </a:prstGeom>
              <a:blipFill>
                <a:blip r:embed="rId13"/>
                <a:stretch>
                  <a:fillRect t="-19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90510501-4D2D-43F1-A96E-58C310CD1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356" y="7239484"/>
            <a:ext cx="547862" cy="547862"/>
          </a:xfrm>
          <a:prstGeom prst="rect">
            <a:avLst/>
          </a:prstGeom>
          <a:noFill/>
        </p:spPr>
      </p:pic>
      <p:pic>
        <p:nvPicPr>
          <p:cNvPr id="17410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77F58DB8-F204-4241-9149-C79B9FF1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62" y="7203104"/>
            <a:ext cx="644512" cy="644512"/>
          </a:xfrm>
          <a:prstGeom prst="rect">
            <a:avLst/>
          </a:prstGeom>
          <a:noFill/>
        </p:spPr>
      </p:pic>
      <p:pic>
        <p:nvPicPr>
          <p:cNvPr id="5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FF66AD8-348D-4A3D-B979-9442AC85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52" y="7191159"/>
            <a:ext cx="644512" cy="644512"/>
          </a:xfrm>
          <a:prstGeom prst="rect">
            <a:avLst/>
          </a:prstGeom>
          <a:noFill/>
        </p:spPr>
      </p:pic>
      <p:pic>
        <p:nvPicPr>
          <p:cNvPr id="20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B51557B0-1659-4750-8099-04D3B75F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842" y="7218676"/>
            <a:ext cx="644512" cy="644512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28A1E71-CD3F-43AD-8B32-BEEE4A36323C}"/>
              </a:ext>
            </a:extLst>
          </p:cNvPr>
          <p:cNvGrpSpPr/>
          <p:nvPr/>
        </p:nvGrpSpPr>
        <p:grpSpPr>
          <a:xfrm>
            <a:off x="9566630" y="4035514"/>
            <a:ext cx="1983240" cy="1679394"/>
            <a:chOff x="9566630" y="4035514"/>
            <a:chExt cx="1983240" cy="1679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AACE7C-43D9-4415-88CD-71B577A4A8EC}"/>
                    </a:ext>
                  </a:extLst>
                </p:cNvPr>
                <p:cNvSpPr/>
                <p:nvPr/>
              </p:nvSpPr>
              <p:spPr>
                <a:xfrm>
                  <a:off x="9566630" y="4930078"/>
                  <a:ext cx="1983240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altLang="zh-CN" sz="2500" dirty="0">
                      <a:cs typeface="Times New Roman" panose="02020603050405020304" pitchFamily="18" charset="0"/>
                    </a:rPr>
                    <a:t>Faithfulness constraints </a:t>
                  </a:r>
                  <a14:m>
                    <m:oMath xmlns:m="http://schemas.openxmlformats.org/officeDocument/2006/math">
                      <m:r>
                        <a:rPr lang="en-US" altLang="zh-CN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AACE7C-43D9-4415-88CD-71B577A4A8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630" y="4930078"/>
                  <a:ext cx="1983240" cy="784830"/>
                </a:xfrm>
                <a:prstGeom prst="rect">
                  <a:avLst/>
                </a:prstGeom>
                <a:blipFill>
                  <a:blip r:embed="rId16"/>
                  <a:stretch>
                    <a:fillRect l="-2147" t="-10938" r="-2147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434" name="Picture 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4155284-1674-4D90-8434-168805B03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637" y="4035514"/>
              <a:ext cx="859767" cy="859767"/>
            </a:xfrm>
            <a:prstGeom prst="rect">
              <a:avLst/>
            </a:prstGeom>
            <a:noFill/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4471A62-BE79-4C02-9553-68BB3E21171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1935" b="7160"/>
          <a:stretch/>
        </p:blipFill>
        <p:spPr>
          <a:xfrm>
            <a:off x="6714068" y="6265448"/>
            <a:ext cx="5289150" cy="5501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C4AAD2-B4EB-46F7-82AD-25DA5B0228D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989" t="11372" r="58625" b="20063"/>
          <a:stretch/>
        </p:blipFill>
        <p:spPr>
          <a:xfrm>
            <a:off x="6048973" y="5932492"/>
            <a:ext cx="3587756" cy="4062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695EFE-550F-4421-9272-F00C950B14CF}"/>
              </a:ext>
            </a:extLst>
          </p:cNvPr>
          <p:cNvSpPr txBox="1"/>
          <p:nvPr/>
        </p:nvSpPr>
        <p:spPr>
          <a:xfrm>
            <a:off x="10207021" y="8211260"/>
            <a:ext cx="14207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click rate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2B7823-745C-4AD0-A6E5-BDA48FDC43CC}"/>
              </a:ext>
            </a:extLst>
          </p:cNvPr>
          <p:cNvSpPr txBox="1"/>
          <p:nvPr/>
        </p:nvSpPr>
        <p:spPr>
          <a:xfrm>
            <a:off x="10223581" y="7932002"/>
            <a:ext cx="14207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predicted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DDBA1C-967E-4EA9-ADDE-CB44E77AAD8F}"/>
              </a:ext>
            </a:extLst>
          </p:cNvPr>
          <p:cNvGrpSpPr/>
          <p:nvPr/>
        </p:nvGrpSpPr>
        <p:grpSpPr>
          <a:xfrm>
            <a:off x="6950435" y="3896595"/>
            <a:ext cx="2365913" cy="1802741"/>
            <a:chOff x="6950435" y="3896595"/>
            <a:chExt cx="2365913" cy="18027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FCAA06-1129-48DA-9ACF-F55F9060D6E0}"/>
                    </a:ext>
                  </a:extLst>
                </p:cNvPr>
                <p:cNvSpPr txBox="1"/>
                <p:nvPr/>
              </p:nvSpPr>
              <p:spPr>
                <a:xfrm>
                  <a:off x="6950435" y="4914506"/>
                  <a:ext cx="2365913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700"/>
                    </a:lnSpc>
                  </a:pPr>
                  <a:r>
                    <a:rPr lang="en-US" altLang="zh-CN" sz="2500" dirty="0">
                      <a:cs typeface="Times New Roman" panose="02020603050405020304" pitchFamily="18" charset="0"/>
                    </a:rPr>
                    <a:t>Click prediction model </a:t>
                  </a:r>
                  <a14:m>
                    <m:oMath xmlns:m="http://schemas.openxmlformats.org/officeDocument/2006/math">
                      <m:r>
                        <a:rPr lang="en-US" altLang="zh-CN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a14:m>
                  <a:endParaRPr lang="en-US" sz="2500" i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FCAA06-1129-48DA-9ACF-F55F9060D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435" y="4914506"/>
                  <a:ext cx="2365913" cy="784830"/>
                </a:xfrm>
                <a:prstGeom prst="rect">
                  <a:avLst/>
                </a:prstGeom>
                <a:blipFill>
                  <a:blip r:embed="rId19"/>
                  <a:stretch>
                    <a:fillRect t="-10078" r="-3608" b="-17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D3AE0D8-FD9E-42A3-8906-E53D5FFBB50D}"/>
                </a:ext>
              </a:extLst>
            </p:cNvPr>
            <p:cNvGrpSpPr/>
            <p:nvPr/>
          </p:nvGrpSpPr>
          <p:grpSpPr>
            <a:xfrm>
              <a:off x="7406425" y="3896595"/>
              <a:ext cx="1502084" cy="1141134"/>
              <a:chOff x="7406425" y="3896595"/>
              <a:chExt cx="1502084" cy="1141134"/>
            </a:xfrm>
          </p:grpSpPr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0E4C94FF-6CD5-4B95-8EB5-F6C532A23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406425" y="3896595"/>
                <a:ext cx="1193886" cy="1141134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9251E76-ABC8-4F35-8FC0-E28707306370}"/>
                  </a:ext>
                </a:extLst>
              </p:cNvPr>
              <p:cNvSpPr/>
              <p:nvPr/>
            </p:nvSpPr>
            <p:spPr>
              <a:xfrm>
                <a:off x="8369618" y="4177100"/>
                <a:ext cx="538891" cy="5048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023061AC-05C1-489F-8688-213A3D3EC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2657" t="2948" r="3407" b="11024"/>
              <a:stretch/>
            </p:blipFill>
            <p:spPr>
              <a:xfrm>
                <a:off x="8336319" y="4196163"/>
                <a:ext cx="488111" cy="482783"/>
              </a:xfrm>
              <a:prstGeom prst="rect">
                <a:avLst/>
              </a:prstGeom>
            </p:spPr>
          </p:pic>
        </p:grp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C54059-052D-4FFC-92A7-32CED5A4433A}"/>
              </a:ext>
            </a:extLst>
          </p:cNvPr>
          <p:cNvSpPr/>
          <p:nvPr/>
        </p:nvSpPr>
        <p:spPr>
          <a:xfrm>
            <a:off x="7016772" y="3858835"/>
            <a:ext cx="2194605" cy="18285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F6CD13-4DBA-4717-A487-60FA87445939}"/>
              </a:ext>
            </a:extLst>
          </p:cNvPr>
          <p:cNvSpPr/>
          <p:nvPr/>
        </p:nvSpPr>
        <p:spPr>
          <a:xfrm>
            <a:off x="9501378" y="3868089"/>
            <a:ext cx="2048492" cy="18285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DC6E5F-845F-4E18-A48A-AC6709707E0E}"/>
              </a:ext>
            </a:extLst>
          </p:cNvPr>
          <p:cNvSpPr/>
          <p:nvPr/>
        </p:nvSpPr>
        <p:spPr>
          <a:xfrm>
            <a:off x="6055288" y="5791969"/>
            <a:ext cx="5947930" cy="9927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F1EF4CCC-883B-4F1E-9786-B833B0CD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78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23F54A-6386-430B-BD75-47C14DAA8836}"/>
              </a:ext>
            </a:extLst>
          </p:cNvPr>
          <p:cNvSpPr/>
          <p:nvPr/>
        </p:nvSpPr>
        <p:spPr>
          <a:xfrm>
            <a:off x="2074333" y="5765285"/>
            <a:ext cx="8509000" cy="9134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F9D43F6-D4B7-4179-9EED-93BE1BD5C5F5}"/>
              </a:ext>
            </a:extLst>
          </p:cNvPr>
          <p:cNvSpPr/>
          <p:nvPr/>
        </p:nvSpPr>
        <p:spPr>
          <a:xfrm>
            <a:off x="4323248" y="2293054"/>
            <a:ext cx="2582499" cy="9993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764C488-CCAA-41F8-851B-003DC9F30407}"/>
              </a:ext>
            </a:extLst>
          </p:cNvPr>
          <p:cNvSpPr txBox="1"/>
          <p:nvPr/>
        </p:nvSpPr>
        <p:spPr>
          <a:xfrm>
            <a:off x="4323248" y="2293056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Fine-tuning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A63FC-48FD-498E-A511-8DCD3C36E98E}"/>
              </a:ext>
            </a:extLst>
          </p:cNvPr>
          <p:cNvSpPr txBox="1"/>
          <p:nvPr/>
        </p:nvSpPr>
        <p:spPr>
          <a:xfrm>
            <a:off x="4333964" y="2766412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Supervised data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FEC39DA-2235-487E-92E5-97849163A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59494"/>
            <a:ext cx="5757333" cy="618496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❶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Three-Phase Training Schema</a:t>
            </a:r>
            <a:endParaRPr lang="en-US" sz="3200" b="0" i="0" u="none" strike="noStrike" baseline="0" dirty="0">
              <a:latin typeface="LinLibertineTI"/>
            </a:endParaRPr>
          </a:p>
          <a:p>
            <a:pPr marL="0" indent="0" algn="l">
              <a:buNone/>
            </a:pPr>
            <a:endParaRPr lang="en-US" sz="3200" b="0" i="0" u="none" strike="noStrike" baseline="0" dirty="0">
              <a:latin typeface="LinLibertineT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7C3A1-BD96-48C0-B017-EA96261846FA}"/>
              </a:ext>
            </a:extLst>
          </p:cNvPr>
          <p:cNvSpPr/>
          <p:nvPr/>
        </p:nvSpPr>
        <p:spPr>
          <a:xfrm>
            <a:off x="7596118" y="2281008"/>
            <a:ext cx="3633294" cy="9993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AAD4EBB-C75A-4A6C-A7C4-9B689EA3D411}"/>
              </a:ext>
            </a:extLst>
          </p:cNvPr>
          <p:cNvSpPr/>
          <p:nvPr/>
        </p:nvSpPr>
        <p:spPr>
          <a:xfrm>
            <a:off x="1127443" y="2258932"/>
            <a:ext cx="2609141" cy="10615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893E5C6-DF83-496D-BBC8-E3685666C985}"/>
              </a:ext>
            </a:extLst>
          </p:cNvPr>
          <p:cNvSpPr txBox="1"/>
          <p:nvPr/>
        </p:nvSpPr>
        <p:spPr>
          <a:xfrm>
            <a:off x="1127444" y="2295343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LinLibertineT"/>
              </a:rPr>
              <a:t>Pretraining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C02092-96C7-4A8B-B763-59F40466723A}"/>
              </a:ext>
            </a:extLst>
          </p:cNvPr>
          <p:cNvSpPr txBox="1"/>
          <p:nvPr/>
        </p:nvSpPr>
        <p:spPr>
          <a:xfrm>
            <a:off x="7396288" y="2313545"/>
            <a:ext cx="3999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Reinforcement learning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Contributions</a:t>
            </a:r>
            <a:endParaRPr lang="en-US" dirty="0"/>
          </a:p>
        </p:txBody>
      </p:sp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53FCDBB-C083-41B3-B649-5157A8E9D944}"/>
              </a:ext>
            </a:extLst>
          </p:cNvPr>
          <p:cNvSpPr txBox="1"/>
          <p:nvPr/>
        </p:nvSpPr>
        <p:spPr>
          <a:xfrm>
            <a:off x="699100" y="7029228"/>
            <a:ext cx="6264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Effectively leverage multiple types of data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FC89F21-B547-4FAC-920B-6B0AF296708D}"/>
              </a:ext>
            </a:extLst>
          </p:cNvPr>
          <p:cNvSpPr txBox="1"/>
          <p:nvPr/>
        </p:nvSpPr>
        <p:spPr>
          <a:xfrm>
            <a:off x="7277754" y="7017597"/>
            <a:ext cx="3999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three-phase training schema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58FC57-BEDA-4337-91D1-A39D04D14AA3}"/>
              </a:ext>
            </a:extLst>
          </p:cNvPr>
          <p:cNvSpPr txBox="1"/>
          <p:nvPr/>
        </p:nvSpPr>
        <p:spPr>
          <a:xfrm>
            <a:off x="6408583" y="7017596"/>
            <a:ext cx="1151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B828B-5E5C-4A0E-AED8-71A8A067574B}"/>
              </a:ext>
            </a:extLst>
          </p:cNvPr>
          <p:cNvSpPr txBox="1"/>
          <p:nvPr/>
        </p:nvSpPr>
        <p:spPr>
          <a:xfrm>
            <a:off x="1138160" y="276641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Unsupervised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743A2-E1B5-4C1F-B903-C7B14A04A355}"/>
              </a:ext>
            </a:extLst>
          </p:cNvPr>
          <p:cNvSpPr txBox="1"/>
          <p:nvPr/>
        </p:nvSpPr>
        <p:spPr>
          <a:xfrm>
            <a:off x="8108194" y="2766412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User feedback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20A8D4-F509-47C3-B34E-EBBC722C8A85}"/>
              </a:ext>
            </a:extLst>
          </p:cNvPr>
          <p:cNvSpPr/>
          <p:nvPr/>
        </p:nvSpPr>
        <p:spPr>
          <a:xfrm>
            <a:off x="3858579" y="2592615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3CFCCB-5754-465B-AA16-2C907BA0C168}"/>
              </a:ext>
            </a:extLst>
          </p:cNvPr>
          <p:cNvSpPr/>
          <p:nvPr/>
        </p:nvSpPr>
        <p:spPr>
          <a:xfrm>
            <a:off x="7083397" y="2574978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175B0A-4D72-48D4-8CAC-64DD3AC223B5}"/>
              </a:ext>
            </a:extLst>
          </p:cNvPr>
          <p:cNvSpPr txBox="1"/>
          <p:nvPr/>
        </p:nvSpPr>
        <p:spPr>
          <a:xfrm>
            <a:off x="1097906" y="1776308"/>
            <a:ext cx="774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ffectively leverages multiple types of data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289DA0-75FC-4F4E-B5C1-77AAD4632303}"/>
              </a:ext>
            </a:extLst>
          </p:cNvPr>
          <p:cNvSpPr txBox="1"/>
          <p:nvPr/>
        </p:nvSpPr>
        <p:spPr>
          <a:xfrm>
            <a:off x="1017375" y="4003780"/>
            <a:ext cx="774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Generates attractive ads 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</a:rPr>
              <a:t>without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hampering user experience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DABCC-9E8E-45C2-9DD0-13DBF99B8A1F}"/>
              </a:ext>
            </a:extLst>
          </p:cNvPr>
          <p:cNvSpPr txBox="1"/>
          <p:nvPr/>
        </p:nvSpPr>
        <p:spPr>
          <a:xfrm>
            <a:off x="460464" y="3589607"/>
            <a:ext cx="7747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❷"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odel-Based RL Framework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E37292-D363-4140-B864-10BE88ED4AED}"/>
              </a:ext>
            </a:extLst>
          </p:cNvPr>
          <p:cNvSpPr txBox="1"/>
          <p:nvPr/>
        </p:nvSpPr>
        <p:spPr>
          <a:xfrm>
            <a:off x="1017375" y="5104205"/>
            <a:ext cx="1114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 effective and efficient RL method that integrates seamlessly with pretrained models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7E480F-CFDC-408F-88BE-60E6C6F86071}"/>
              </a:ext>
            </a:extLst>
          </p:cNvPr>
          <p:cNvSpPr txBox="1"/>
          <p:nvPr/>
        </p:nvSpPr>
        <p:spPr>
          <a:xfrm>
            <a:off x="449748" y="4679803"/>
            <a:ext cx="7747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❸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Masked-Sequence Policy Gradient (MPG)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9FB94F-E15D-4133-8ED1-7E40AA2E5E37}"/>
              </a:ext>
            </a:extLst>
          </p:cNvPr>
          <p:cNvSpPr txBox="1"/>
          <p:nvPr/>
        </p:nvSpPr>
        <p:spPr>
          <a:xfrm>
            <a:off x="3603763" y="5776917"/>
            <a:ext cx="7118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Our model significantly increases revenue and click yield, and has been </a:t>
            </a:r>
            <a:r>
              <a:rPr lang="en-US" sz="2400" b="1" i="0" u="none" strike="noStrike" baseline="0" dirty="0">
                <a:latin typeface="LinLibertineT"/>
              </a:rPr>
              <a:t>deployed</a:t>
            </a:r>
            <a:r>
              <a:rPr lang="en-US" sz="2400" b="0" i="0" u="none" strike="noStrike" baseline="0" dirty="0">
                <a:latin typeface="LinLibertineT"/>
              </a:rPr>
              <a:t> in Microsoft Bing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E7C35D-BFAE-45A2-832E-2D0308E417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2924" y="5927504"/>
            <a:ext cx="1469644" cy="59520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6068BF4-5460-4F04-BA8B-22DA6E6C3233}"/>
              </a:ext>
            </a:extLst>
          </p:cNvPr>
          <p:cNvSpPr txBox="1"/>
          <p:nvPr/>
        </p:nvSpPr>
        <p:spPr>
          <a:xfrm>
            <a:off x="2391833" y="7378327"/>
            <a:ext cx="774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LinLibertineT"/>
              </a:rPr>
              <a:t>a major search engine with more than 100 million monthly active users</a:t>
            </a:r>
            <a:endParaRPr lang="en-US" sz="1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FB4CBC-C1C3-49AF-87A4-5AADD60C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0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F9D43F6-D4B7-4179-9EED-93BE1BD5C5F5}"/>
              </a:ext>
            </a:extLst>
          </p:cNvPr>
          <p:cNvSpPr/>
          <p:nvPr/>
        </p:nvSpPr>
        <p:spPr>
          <a:xfrm>
            <a:off x="4323248" y="2293054"/>
            <a:ext cx="2582499" cy="9993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764C488-CCAA-41F8-851B-003DC9F30407}"/>
              </a:ext>
            </a:extLst>
          </p:cNvPr>
          <p:cNvSpPr txBox="1"/>
          <p:nvPr/>
        </p:nvSpPr>
        <p:spPr>
          <a:xfrm>
            <a:off x="4323248" y="2293056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Fine-tuning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A63FC-48FD-498E-A511-8DCD3C36E98E}"/>
              </a:ext>
            </a:extLst>
          </p:cNvPr>
          <p:cNvSpPr txBox="1"/>
          <p:nvPr/>
        </p:nvSpPr>
        <p:spPr>
          <a:xfrm>
            <a:off x="4333964" y="2766412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Supervised data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FEC39DA-2235-487E-92E5-97849163A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59494"/>
            <a:ext cx="5757333" cy="618496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❶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Three-Phase Training Schema</a:t>
            </a:r>
            <a:endParaRPr lang="en-US" sz="3200" b="0" i="0" u="none" strike="noStrike" baseline="0" dirty="0">
              <a:latin typeface="LinLibertineTI"/>
            </a:endParaRPr>
          </a:p>
          <a:p>
            <a:pPr marL="0" indent="0" algn="l">
              <a:buNone/>
            </a:pPr>
            <a:endParaRPr lang="en-US" sz="3200" b="0" i="0" u="none" strike="noStrike" baseline="0" dirty="0">
              <a:latin typeface="LinLibertineT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7C3A1-BD96-48C0-B017-EA96261846FA}"/>
              </a:ext>
            </a:extLst>
          </p:cNvPr>
          <p:cNvSpPr/>
          <p:nvPr/>
        </p:nvSpPr>
        <p:spPr>
          <a:xfrm>
            <a:off x="7596118" y="2281008"/>
            <a:ext cx="3633294" cy="9993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AAD4EBB-C75A-4A6C-A7C4-9B689EA3D411}"/>
              </a:ext>
            </a:extLst>
          </p:cNvPr>
          <p:cNvSpPr/>
          <p:nvPr/>
        </p:nvSpPr>
        <p:spPr>
          <a:xfrm>
            <a:off x="1127443" y="2258932"/>
            <a:ext cx="2609141" cy="10615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893E5C6-DF83-496D-BBC8-E3685666C985}"/>
              </a:ext>
            </a:extLst>
          </p:cNvPr>
          <p:cNvSpPr txBox="1"/>
          <p:nvPr/>
        </p:nvSpPr>
        <p:spPr>
          <a:xfrm>
            <a:off x="1127444" y="2295343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LinLibertineT"/>
              </a:rPr>
              <a:t>Pretraining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C02092-96C7-4A8B-B763-59F40466723A}"/>
              </a:ext>
            </a:extLst>
          </p:cNvPr>
          <p:cNvSpPr txBox="1"/>
          <p:nvPr/>
        </p:nvSpPr>
        <p:spPr>
          <a:xfrm>
            <a:off x="7396288" y="2313545"/>
            <a:ext cx="3999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Reinforcement learning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US" dirty="0"/>
          </a:p>
        </p:txBody>
      </p:sp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53FCDBB-C083-41B3-B649-5157A8E9D944}"/>
              </a:ext>
            </a:extLst>
          </p:cNvPr>
          <p:cNvSpPr txBox="1"/>
          <p:nvPr/>
        </p:nvSpPr>
        <p:spPr>
          <a:xfrm>
            <a:off x="699100" y="7029228"/>
            <a:ext cx="6264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Effectively leverage multiple types of data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FC89F21-B547-4FAC-920B-6B0AF296708D}"/>
              </a:ext>
            </a:extLst>
          </p:cNvPr>
          <p:cNvSpPr txBox="1"/>
          <p:nvPr/>
        </p:nvSpPr>
        <p:spPr>
          <a:xfrm>
            <a:off x="7277754" y="7017597"/>
            <a:ext cx="3999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three-phase training schema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58FC57-BEDA-4337-91D1-A39D04D14AA3}"/>
              </a:ext>
            </a:extLst>
          </p:cNvPr>
          <p:cNvSpPr txBox="1"/>
          <p:nvPr/>
        </p:nvSpPr>
        <p:spPr>
          <a:xfrm>
            <a:off x="6408583" y="7017596"/>
            <a:ext cx="1151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B828B-5E5C-4A0E-AED8-71A8A067574B}"/>
              </a:ext>
            </a:extLst>
          </p:cNvPr>
          <p:cNvSpPr txBox="1"/>
          <p:nvPr/>
        </p:nvSpPr>
        <p:spPr>
          <a:xfrm>
            <a:off x="1138160" y="276641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Unsupervised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743A2-E1B5-4C1F-B903-C7B14A04A355}"/>
              </a:ext>
            </a:extLst>
          </p:cNvPr>
          <p:cNvSpPr txBox="1"/>
          <p:nvPr/>
        </p:nvSpPr>
        <p:spPr>
          <a:xfrm>
            <a:off x="8108194" y="2766412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User feedback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20A8D4-F509-47C3-B34E-EBBC722C8A85}"/>
              </a:ext>
            </a:extLst>
          </p:cNvPr>
          <p:cNvSpPr/>
          <p:nvPr/>
        </p:nvSpPr>
        <p:spPr>
          <a:xfrm>
            <a:off x="3858579" y="2592615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3CFCCB-5754-465B-AA16-2C907BA0C168}"/>
              </a:ext>
            </a:extLst>
          </p:cNvPr>
          <p:cNvSpPr/>
          <p:nvPr/>
        </p:nvSpPr>
        <p:spPr>
          <a:xfrm>
            <a:off x="7083397" y="2574978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175B0A-4D72-48D4-8CAC-64DD3AC223B5}"/>
              </a:ext>
            </a:extLst>
          </p:cNvPr>
          <p:cNvSpPr txBox="1"/>
          <p:nvPr/>
        </p:nvSpPr>
        <p:spPr>
          <a:xfrm>
            <a:off x="1097906" y="1776308"/>
            <a:ext cx="774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ffectively leverages multiple types of data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289DA0-75FC-4F4E-B5C1-77AAD4632303}"/>
              </a:ext>
            </a:extLst>
          </p:cNvPr>
          <p:cNvSpPr txBox="1"/>
          <p:nvPr/>
        </p:nvSpPr>
        <p:spPr>
          <a:xfrm>
            <a:off x="1017375" y="4003780"/>
            <a:ext cx="774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Generates attractive ads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without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hampering user experience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DABCC-9E8E-45C2-9DD0-13DBF99B8A1F}"/>
              </a:ext>
            </a:extLst>
          </p:cNvPr>
          <p:cNvSpPr txBox="1"/>
          <p:nvPr/>
        </p:nvSpPr>
        <p:spPr>
          <a:xfrm>
            <a:off x="460464" y="3589607"/>
            <a:ext cx="7747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❷"/>
            </a:pPr>
            <a:r>
              <a:rPr lang="en-US" altLang="zh-CN" sz="3200" b="1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odel-Based RL Framework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E37292-D363-4140-B864-10BE88ED4AED}"/>
              </a:ext>
            </a:extLst>
          </p:cNvPr>
          <p:cNvSpPr txBox="1"/>
          <p:nvPr/>
        </p:nvSpPr>
        <p:spPr>
          <a:xfrm>
            <a:off x="1017375" y="5104205"/>
            <a:ext cx="1114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An effective and efficient RL method that integrates seamlessly with pretrained models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7E480F-CFDC-408F-88BE-60E6C6F86071}"/>
              </a:ext>
            </a:extLst>
          </p:cNvPr>
          <p:cNvSpPr txBox="1"/>
          <p:nvPr/>
        </p:nvSpPr>
        <p:spPr>
          <a:xfrm>
            <a:off x="449748" y="4679803"/>
            <a:ext cx="7747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Masked-Sequence Policy Gradient (MPG)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068BF4-5460-4F04-BA8B-22DA6E6C3233}"/>
              </a:ext>
            </a:extLst>
          </p:cNvPr>
          <p:cNvSpPr txBox="1"/>
          <p:nvPr/>
        </p:nvSpPr>
        <p:spPr>
          <a:xfrm>
            <a:off x="2391833" y="7378327"/>
            <a:ext cx="774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LinLibertineT"/>
              </a:rPr>
              <a:t>a major search engine with more than 100 million monthly active users</a:t>
            </a:r>
            <a:endParaRPr lang="en-US" sz="1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85B262-59CA-4CEB-BC79-4BF8C696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1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7C3A1-BD96-48C0-B017-EA96261846FA}"/>
              </a:ext>
            </a:extLst>
          </p:cNvPr>
          <p:cNvSpPr/>
          <p:nvPr/>
        </p:nvSpPr>
        <p:spPr>
          <a:xfrm>
            <a:off x="8479502" y="1873064"/>
            <a:ext cx="2078928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F9D43F6-D4B7-4179-9EED-93BE1BD5C5F5}"/>
              </a:ext>
            </a:extLst>
          </p:cNvPr>
          <p:cNvSpPr/>
          <p:nvPr/>
        </p:nvSpPr>
        <p:spPr>
          <a:xfrm>
            <a:off x="4657261" y="1910955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AAD4EBB-C75A-4A6C-A7C4-9B689EA3D411}"/>
              </a:ext>
            </a:extLst>
          </p:cNvPr>
          <p:cNvSpPr/>
          <p:nvPr/>
        </p:nvSpPr>
        <p:spPr>
          <a:xfrm>
            <a:off x="939240" y="1928954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Training Schema</a:t>
            </a:r>
          </a:p>
        </p:txBody>
      </p:sp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4B00545-3D9B-4045-AB41-244AA74B54E7}"/>
              </a:ext>
            </a:extLst>
          </p:cNvPr>
          <p:cNvSpPr txBox="1"/>
          <p:nvPr/>
        </p:nvSpPr>
        <p:spPr>
          <a:xfrm>
            <a:off x="1210274" y="1847869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Unsupervised data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3665AE-8C19-4146-A7D9-507581A1E801}"/>
              </a:ext>
            </a:extLst>
          </p:cNvPr>
          <p:cNvSpPr txBox="1"/>
          <p:nvPr/>
        </p:nvSpPr>
        <p:spPr>
          <a:xfrm>
            <a:off x="4868068" y="184129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Supervised data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F37D19-D173-486A-9D87-D5FBC628E9B9}"/>
              </a:ext>
            </a:extLst>
          </p:cNvPr>
          <p:cNvSpPr txBox="1"/>
          <p:nvPr/>
        </p:nvSpPr>
        <p:spPr>
          <a:xfrm>
            <a:off x="8237859" y="184129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User feedback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3006344-C67A-43E5-A0A4-C108E1384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74" y="2558988"/>
            <a:ext cx="2649296" cy="1153027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CCBF30A-9135-47E4-B58C-EDCBA7869F65}"/>
              </a:ext>
            </a:extLst>
          </p:cNvPr>
          <p:cNvSpPr txBox="1"/>
          <p:nvPr/>
        </p:nvSpPr>
        <p:spPr>
          <a:xfrm>
            <a:off x="4868067" y="2197282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Manually-created ads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E77B99-FF44-43A3-9D59-C136F6AD255D}"/>
              </a:ext>
            </a:extLst>
          </p:cNvPr>
          <p:cNvSpPr txBox="1"/>
          <p:nvPr/>
        </p:nvSpPr>
        <p:spPr>
          <a:xfrm>
            <a:off x="1230351" y="2203857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Wikipedia, book corpus</a:t>
            </a:r>
          </a:p>
        </p:txBody>
      </p:sp>
      <p:pic>
        <p:nvPicPr>
          <p:cNvPr id="91" name="Picture 9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096FEE-6742-448A-B143-C04E6DF2A5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8" t="13522" r="44930" b="47894"/>
          <a:stretch/>
        </p:blipFill>
        <p:spPr>
          <a:xfrm>
            <a:off x="4761958" y="2589285"/>
            <a:ext cx="2881483" cy="107585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BD1C5B2-343A-4784-B687-E0A9BC7632E5}"/>
              </a:ext>
            </a:extLst>
          </p:cNvPr>
          <p:cNvSpPr txBox="1"/>
          <p:nvPr/>
        </p:nvSpPr>
        <p:spPr>
          <a:xfrm>
            <a:off x="8237859" y="2175040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User clicks</a:t>
            </a:r>
          </a:p>
        </p:txBody>
      </p:sp>
      <p:pic>
        <p:nvPicPr>
          <p:cNvPr id="95" name="Picture 9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478CD7-B710-448D-83A2-42FD7207A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729" y="2566614"/>
            <a:ext cx="1397397" cy="110904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7893E5C6-DF83-496D-BBC8-E3685666C985}"/>
              </a:ext>
            </a:extLst>
          </p:cNvPr>
          <p:cNvSpPr txBox="1"/>
          <p:nvPr/>
        </p:nvSpPr>
        <p:spPr>
          <a:xfrm>
            <a:off x="1251832" y="1398535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LinLibertineT"/>
              </a:rPr>
              <a:t>Pretraining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764C488-CCAA-41F8-851B-003DC9F30407}"/>
              </a:ext>
            </a:extLst>
          </p:cNvPr>
          <p:cNvSpPr txBox="1"/>
          <p:nvPr/>
        </p:nvSpPr>
        <p:spPr>
          <a:xfrm>
            <a:off x="4951184" y="1391960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Fine-tuning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C02092-96C7-4A8B-B763-59F40466723A}"/>
              </a:ext>
            </a:extLst>
          </p:cNvPr>
          <p:cNvSpPr txBox="1"/>
          <p:nvPr/>
        </p:nvSpPr>
        <p:spPr>
          <a:xfrm>
            <a:off x="7643441" y="1396248"/>
            <a:ext cx="3999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Reinforcement learning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673587E-C08B-41EE-88B5-6C7BB34CD056}"/>
              </a:ext>
            </a:extLst>
          </p:cNvPr>
          <p:cNvSpPr/>
          <p:nvPr/>
        </p:nvSpPr>
        <p:spPr>
          <a:xfrm>
            <a:off x="4164458" y="2633694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127D203-8A5F-455E-BFB4-9575D2356B3D}"/>
              </a:ext>
            </a:extLst>
          </p:cNvPr>
          <p:cNvSpPr/>
          <p:nvPr/>
        </p:nvSpPr>
        <p:spPr>
          <a:xfrm>
            <a:off x="7960226" y="2626147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F02BD8-E628-47B7-A247-24707AB238F4}"/>
              </a:ext>
            </a:extLst>
          </p:cNvPr>
          <p:cNvSpPr txBox="1"/>
          <p:nvPr/>
        </p:nvSpPr>
        <p:spPr>
          <a:xfrm>
            <a:off x="894508" y="5000670"/>
            <a:ext cx="3158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e.g., generate a fluent sentence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927FFD-9ACE-4C98-A56E-0BE168ABB4D6}"/>
              </a:ext>
            </a:extLst>
          </p:cNvPr>
          <p:cNvSpPr txBox="1"/>
          <p:nvPr/>
        </p:nvSpPr>
        <p:spPr>
          <a:xfrm>
            <a:off x="650648" y="4046563"/>
            <a:ext cx="36663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Learn </a:t>
            </a:r>
            <a:r>
              <a:rPr lang="en-US" altLang="zh-CN" sz="2800" i="0" u="none" strike="noStrike" baseline="0" dirty="0">
                <a:latin typeface="LinLibertineT"/>
              </a:rPr>
              <a:t>f</a:t>
            </a:r>
            <a:r>
              <a:rPr lang="en-US" sz="2800" i="0" u="none" strike="noStrike" baseline="0" dirty="0">
                <a:latin typeface="LinLibertineT"/>
              </a:rPr>
              <a:t>undamental</a:t>
            </a:r>
            <a:r>
              <a:rPr lang="en-US" sz="2800" b="0" i="0" u="none" strike="noStrike" baseline="0" dirty="0">
                <a:latin typeface="LinLibertineT"/>
              </a:rPr>
              <a:t> capabilities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A91320-B883-49B7-BF19-23071232EF38}"/>
              </a:ext>
            </a:extLst>
          </p:cNvPr>
          <p:cNvGrpSpPr/>
          <p:nvPr/>
        </p:nvGrpSpPr>
        <p:grpSpPr>
          <a:xfrm>
            <a:off x="4164458" y="3916834"/>
            <a:ext cx="7574681" cy="2001279"/>
            <a:chOff x="4164458" y="3916834"/>
            <a:chExt cx="7574681" cy="20012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A87A0B-0D3F-4DDD-B908-1C9CCED157EE}"/>
                </a:ext>
              </a:extLst>
            </p:cNvPr>
            <p:cNvSpPr txBox="1"/>
            <p:nvPr/>
          </p:nvSpPr>
          <p:spPr>
            <a:xfrm>
              <a:off x="7547588" y="3916834"/>
              <a:ext cx="419155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LinLibertineT"/>
                </a:rPr>
                <a:t>Learn abilities relevant to the downstream task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18FF43-8202-42CF-BB38-53FE680AD40F}"/>
                </a:ext>
              </a:extLst>
            </p:cNvPr>
            <p:cNvCxnSpPr>
              <a:cxnSpLocks/>
            </p:cNvCxnSpPr>
            <p:nvPr/>
          </p:nvCxnSpPr>
          <p:spPr>
            <a:xfrm>
              <a:off x="4164458" y="4552749"/>
              <a:ext cx="347898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9949E3-F1CE-42D0-9DE6-9A211AADE3F5}"/>
                </a:ext>
              </a:extLst>
            </p:cNvPr>
            <p:cNvSpPr txBox="1"/>
            <p:nvPr/>
          </p:nvSpPr>
          <p:spPr>
            <a:xfrm>
              <a:off x="4560838" y="4949264"/>
              <a:ext cx="28540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LinLibertineT"/>
                </a:rPr>
                <a:t>e.g., generate a fluent </a:t>
              </a:r>
              <a:r>
                <a:rPr lang="en-US" altLang="zh-CN" sz="2000" i="1" dirty="0">
                  <a:solidFill>
                    <a:schemeClr val="bg1">
                      <a:lumMod val="50000"/>
                    </a:schemeClr>
                  </a:solidFill>
                  <a:latin typeface="LinLibertineT"/>
                </a:rPr>
                <a:t>ad</a:t>
              </a:r>
              <a:endParaRPr lang="en-US" sz="2000" i="1" dirty="0">
                <a:solidFill>
                  <a:schemeClr val="bg1">
                    <a:lumMod val="50000"/>
                  </a:schemeClr>
                </a:solidFill>
                <a:latin typeface="LinLibertine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77E0E4-1092-4108-BDC0-D6B81D09AE97}"/>
                </a:ext>
              </a:extLst>
            </p:cNvPr>
            <p:cNvSpPr txBox="1"/>
            <p:nvPr/>
          </p:nvSpPr>
          <p:spPr>
            <a:xfrm>
              <a:off x="8091925" y="4902450"/>
              <a:ext cx="285408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LinLibertineT"/>
                </a:rPr>
                <a:t>e.g., generate attractive </a:t>
              </a:r>
              <a:r>
                <a:rPr lang="en-US" altLang="zh-CN" sz="2000" i="1" dirty="0">
                  <a:solidFill>
                    <a:schemeClr val="bg1">
                      <a:lumMod val="50000"/>
                    </a:schemeClr>
                  </a:solidFill>
                  <a:latin typeface="LinLibertineT"/>
                </a:rPr>
                <a:t>ads that lead to more clicks</a:t>
              </a:r>
              <a:endParaRPr lang="en-US" sz="2000" i="1" dirty="0">
                <a:solidFill>
                  <a:schemeClr val="bg1">
                    <a:lumMod val="50000"/>
                  </a:schemeClr>
                </a:solidFill>
                <a:latin typeface="LinLibertineT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1EEF-AAF9-44DA-8254-5A0C8C23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72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7C3A1-BD96-48C0-B017-EA96261846FA}"/>
              </a:ext>
            </a:extLst>
          </p:cNvPr>
          <p:cNvSpPr/>
          <p:nvPr/>
        </p:nvSpPr>
        <p:spPr>
          <a:xfrm>
            <a:off x="8479502" y="1873064"/>
            <a:ext cx="2078928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F9D43F6-D4B7-4179-9EED-93BE1BD5C5F5}"/>
              </a:ext>
            </a:extLst>
          </p:cNvPr>
          <p:cNvSpPr/>
          <p:nvPr/>
        </p:nvSpPr>
        <p:spPr>
          <a:xfrm>
            <a:off x="4657261" y="1910955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AAD4EBB-C75A-4A6C-A7C4-9B689EA3D411}"/>
              </a:ext>
            </a:extLst>
          </p:cNvPr>
          <p:cNvSpPr/>
          <p:nvPr/>
        </p:nvSpPr>
        <p:spPr>
          <a:xfrm>
            <a:off x="939240" y="1928954"/>
            <a:ext cx="3114237" cy="187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B92-2CC0-46BC-9786-21FBA5E5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Training Schema</a:t>
            </a:r>
          </a:p>
        </p:txBody>
      </p:sp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7BDAA52D-C983-4EE6-8C61-F60F08F8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9168" y="6843358"/>
            <a:ext cx="343085" cy="347342"/>
          </a:xfrm>
          <a:prstGeom prst="rect">
            <a:avLst/>
          </a:prstGeom>
          <a:noFill/>
        </p:spPr>
      </p:pic>
      <p:pic>
        <p:nvPicPr>
          <p:cNvPr id="64" name="Picture 2" descr="Icon&#10;&#10;Description automatically generated">
            <a:extLst>
              <a:ext uri="{FF2B5EF4-FFF2-40B4-BE49-F238E27FC236}">
                <a16:creationId xmlns:a16="http://schemas.microsoft.com/office/drawing/2014/main" id="{20E7E148-2CED-4625-B398-FC7FCFDB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088" y="7216909"/>
            <a:ext cx="343085" cy="347342"/>
          </a:xfrm>
          <a:prstGeom prst="rect">
            <a:avLst/>
          </a:prstGeom>
          <a:noFill/>
        </p:spPr>
      </p:pic>
      <p:pic>
        <p:nvPicPr>
          <p:cNvPr id="66" name="Picture 2" descr="Icon&#10;&#10;Description automatically generated">
            <a:extLst>
              <a:ext uri="{FF2B5EF4-FFF2-40B4-BE49-F238E27FC236}">
                <a16:creationId xmlns:a16="http://schemas.microsoft.com/office/drawing/2014/main" id="{E18E0BAC-C17A-4F87-960B-E83BD061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02682" y="8705581"/>
            <a:ext cx="343085" cy="347342"/>
          </a:xfrm>
          <a:prstGeom prst="rect">
            <a:avLst/>
          </a:prstGeom>
          <a:noFill/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53FCDBB-C083-41B3-B649-5157A8E9D944}"/>
              </a:ext>
            </a:extLst>
          </p:cNvPr>
          <p:cNvSpPr txBox="1"/>
          <p:nvPr/>
        </p:nvSpPr>
        <p:spPr>
          <a:xfrm>
            <a:off x="699100" y="7029228"/>
            <a:ext cx="6264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Effectively leverage multiple types of data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4B00545-3D9B-4045-AB41-244AA74B54E7}"/>
              </a:ext>
            </a:extLst>
          </p:cNvPr>
          <p:cNvSpPr txBox="1"/>
          <p:nvPr/>
        </p:nvSpPr>
        <p:spPr>
          <a:xfrm>
            <a:off x="1210274" y="1847869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Unsupervised data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3665AE-8C19-4146-A7D9-507581A1E801}"/>
              </a:ext>
            </a:extLst>
          </p:cNvPr>
          <p:cNvSpPr txBox="1"/>
          <p:nvPr/>
        </p:nvSpPr>
        <p:spPr>
          <a:xfrm>
            <a:off x="4868068" y="184129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Supervised data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F37D19-D173-486A-9D87-D5FBC628E9B9}"/>
              </a:ext>
            </a:extLst>
          </p:cNvPr>
          <p:cNvSpPr txBox="1"/>
          <p:nvPr/>
        </p:nvSpPr>
        <p:spPr>
          <a:xfrm>
            <a:off x="8237859" y="1841293"/>
            <a:ext cx="260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LinLibertineT"/>
              </a:rPr>
              <a:t>User feedback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3006344-C67A-43E5-A0A4-C108E1384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74" y="2558988"/>
            <a:ext cx="2649296" cy="1153027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CCBF30A-9135-47E4-B58C-EDCBA7869F65}"/>
              </a:ext>
            </a:extLst>
          </p:cNvPr>
          <p:cNvSpPr txBox="1"/>
          <p:nvPr/>
        </p:nvSpPr>
        <p:spPr>
          <a:xfrm>
            <a:off x="4868067" y="2197282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Manually-created ads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E77B99-FF44-43A3-9D59-C136F6AD255D}"/>
              </a:ext>
            </a:extLst>
          </p:cNvPr>
          <p:cNvSpPr txBox="1"/>
          <p:nvPr/>
        </p:nvSpPr>
        <p:spPr>
          <a:xfrm>
            <a:off x="1230351" y="2203857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Wikipedia, book corpus</a:t>
            </a:r>
          </a:p>
        </p:txBody>
      </p:sp>
      <p:pic>
        <p:nvPicPr>
          <p:cNvPr id="91" name="Picture 9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096FEE-6742-448A-B143-C04E6DF2A5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8" t="13522" r="44930" b="47894"/>
          <a:stretch/>
        </p:blipFill>
        <p:spPr>
          <a:xfrm>
            <a:off x="4761958" y="2589285"/>
            <a:ext cx="2881483" cy="107585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BD1C5B2-343A-4784-B687-E0A9BC7632E5}"/>
              </a:ext>
            </a:extLst>
          </p:cNvPr>
          <p:cNvSpPr txBox="1"/>
          <p:nvPr/>
        </p:nvSpPr>
        <p:spPr>
          <a:xfrm>
            <a:off x="8237859" y="2175040"/>
            <a:ext cx="260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User clicks</a:t>
            </a:r>
          </a:p>
        </p:txBody>
      </p:sp>
      <p:pic>
        <p:nvPicPr>
          <p:cNvPr id="95" name="Picture 9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478CD7-B710-448D-83A2-42FD7207A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729" y="2566614"/>
            <a:ext cx="1397397" cy="1109045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6FC89F21-B547-4FAC-920B-6B0AF296708D}"/>
              </a:ext>
            </a:extLst>
          </p:cNvPr>
          <p:cNvSpPr txBox="1"/>
          <p:nvPr/>
        </p:nvSpPr>
        <p:spPr>
          <a:xfrm>
            <a:off x="7277754" y="7017597"/>
            <a:ext cx="3999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three-phase training schema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58FC57-BEDA-4337-91D1-A39D04D14AA3}"/>
              </a:ext>
            </a:extLst>
          </p:cNvPr>
          <p:cNvSpPr txBox="1"/>
          <p:nvPr/>
        </p:nvSpPr>
        <p:spPr>
          <a:xfrm>
            <a:off x="6408583" y="7017596"/>
            <a:ext cx="1151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a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893E5C6-DF83-496D-BBC8-E3685666C985}"/>
              </a:ext>
            </a:extLst>
          </p:cNvPr>
          <p:cNvSpPr txBox="1"/>
          <p:nvPr/>
        </p:nvSpPr>
        <p:spPr>
          <a:xfrm>
            <a:off x="1251832" y="1398535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LinLibertineT"/>
              </a:rPr>
              <a:t>Pretraining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764C488-CCAA-41F8-851B-003DC9F30407}"/>
              </a:ext>
            </a:extLst>
          </p:cNvPr>
          <p:cNvSpPr txBox="1"/>
          <p:nvPr/>
        </p:nvSpPr>
        <p:spPr>
          <a:xfrm>
            <a:off x="4951184" y="1391960"/>
            <a:ext cx="260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Fine-tuning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C02092-96C7-4A8B-B763-59F40466723A}"/>
              </a:ext>
            </a:extLst>
          </p:cNvPr>
          <p:cNvSpPr txBox="1"/>
          <p:nvPr/>
        </p:nvSpPr>
        <p:spPr>
          <a:xfrm>
            <a:off x="7643441" y="1396248"/>
            <a:ext cx="3999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latin typeface="LinLibertineT"/>
              </a:rPr>
              <a:t>Reinforcement learning</a:t>
            </a:r>
            <a:endParaRPr lang="en-US" sz="2800" b="0" i="0" u="none" strike="noStrike" baseline="0" dirty="0">
              <a:latin typeface="LinLibertine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673587E-C08B-41EE-88B5-6C7BB34CD056}"/>
              </a:ext>
            </a:extLst>
          </p:cNvPr>
          <p:cNvSpPr/>
          <p:nvPr/>
        </p:nvSpPr>
        <p:spPr>
          <a:xfrm>
            <a:off x="4164458" y="2633694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127D203-8A5F-455E-BFB4-9575D2356B3D}"/>
              </a:ext>
            </a:extLst>
          </p:cNvPr>
          <p:cNvSpPr/>
          <p:nvPr/>
        </p:nvSpPr>
        <p:spPr>
          <a:xfrm>
            <a:off x="7960226" y="2626147"/>
            <a:ext cx="350997" cy="3475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A056C-6E9C-40FE-A5DF-3A430D4029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701"/>
          <a:stretch/>
        </p:blipFill>
        <p:spPr>
          <a:xfrm>
            <a:off x="1230351" y="4257162"/>
            <a:ext cx="1909838" cy="243048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5808E66-F417-4056-95FD-E0328FD76C7F}"/>
              </a:ext>
            </a:extLst>
          </p:cNvPr>
          <p:cNvSpPr/>
          <p:nvPr/>
        </p:nvSpPr>
        <p:spPr>
          <a:xfrm>
            <a:off x="939240" y="4162049"/>
            <a:ext cx="9619190" cy="2620710"/>
          </a:xfrm>
          <a:prstGeom prst="wedgeRoundRectCallout">
            <a:avLst>
              <a:gd name="adj1" fmla="val -30631"/>
              <a:gd name="adj2" fmla="val -60639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036DB8C-C2E6-419F-AD06-CB8A466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46" y="4431016"/>
            <a:ext cx="6997084" cy="2264571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Employ a Transformer-based pretrained language model, </a:t>
            </a:r>
            <a:r>
              <a:rPr lang="en-US" altLang="zh-CN" sz="2800" b="1" dirty="0"/>
              <a:t>UNILM</a:t>
            </a:r>
            <a:r>
              <a:rPr lang="en-US" altLang="zh-CN" sz="2800" dirty="0"/>
              <a:t>, which has been shown effective in text generation</a:t>
            </a:r>
          </a:p>
          <a:p>
            <a:pPr algn="l"/>
            <a:r>
              <a:rPr lang="en-US" altLang="zh-CN" sz="2800" dirty="0"/>
              <a:t>The pretraining e</a:t>
            </a:r>
            <a:r>
              <a:rPr lang="en-US" sz="2800" b="0" i="0" u="none" strike="noStrike" baseline="0" dirty="0">
                <a:latin typeface="LinLibertineT"/>
              </a:rPr>
              <a:t>quips the model with </a:t>
            </a:r>
            <a:r>
              <a:rPr lang="en-US" sz="2800" b="1" i="0" u="none" strike="noStrike" baseline="0" dirty="0">
                <a:latin typeface="LinLibertineT"/>
              </a:rPr>
              <a:t>fundamental</a:t>
            </a:r>
            <a:r>
              <a:rPr lang="en-US" sz="2800" b="0" i="0" u="none" strike="noStrike" baseline="0" dirty="0">
                <a:latin typeface="LinLibertineT"/>
              </a:rPr>
              <a:t> NLP and generation capabilities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49B73E-3592-4F71-9AEF-18386F72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87F9-5A4D-42B3-A6E1-48B3AB8741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3305</Words>
  <Application>Microsoft Office PowerPoint</Application>
  <PresentationFormat>Widescreen</PresentationFormat>
  <Paragraphs>855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Calibri (Body)</vt:lpstr>
      <vt:lpstr>inherit</vt:lpstr>
      <vt:lpstr>LinLibertineT</vt:lpstr>
      <vt:lpstr>LinLibertineTB</vt:lpstr>
      <vt:lpstr>LinLibertineTI</vt:lpstr>
      <vt:lpstr>Microsoft YaHei</vt:lpstr>
      <vt:lpstr>Arial</vt:lpstr>
      <vt:lpstr>Calibri</vt:lpstr>
      <vt:lpstr>Calibri Light</vt:lpstr>
      <vt:lpstr>Cambria Math</vt:lpstr>
      <vt:lpstr>Office Theme</vt:lpstr>
      <vt:lpstr>Reinforcing Pretrained Models for Generating Attractive Text Advertisements</vt:lpstr>
      <vt:lpstr>Text Advertisement</vt:lpstr>
      <vt:lpstr>Text Advertisement</vt:lpstr>
      <vt:lpstr>Research Question</vt:lpstr>
      <vt:lpstr>Our Solution</vt:lpstr>
      <vt:lpstr>Our Contributions</vt:lpstr>
      <vt:lpstr>Method</vt:lpstr>
      <vt:lpstr>Three-Phase Training Schema</vt:lpstr>
      <vt:lpstr>Three-Phase Training Schema</vt:lpstr>
      <vt:lpstr>Three-Phase Training Schema</vt:lpstr>
      <vt:lpstr>Three-Phase Training Schema</vt:lpstr>
      <vt:lpstr>Three-Phase Training Schema</vt:lpstr>
      <vt:lpstr>Method</vt:lpstr>
      <vt:lpstr>PowerPoint Presentation</vt:lpstr>
      <vt:lpstr>PowerPoint Presentation</vt:lpstr>
      <vt:lpstr>PowerPoint Presentation</vt:lpstr>
      <vt:lpstr>PowerPoint Presentation</vt:lpstr>
      <vt:lpstr>Method</vt:lpstr>
      <vt:lpstr>PowerPoint Presentation</vt:lpstr>
      <vt:lpstr>Masked-Sequence Policy Gradient (MPG)</vt:lpstr>
      <vt:lpstr>Masked-Sequence Policy Gradient (MPG)</vt:lpstr>
      <vt:lpstr>Masked-Sequence Policy Gradient (MPG)</vt:lpstr>
      <vt:lpstr>Masked-Sequence Policy Gradient (MPG)</vt:lpstr>
      <vt:lpstr>Masked-Sequence Policy Gradient (MPG)</vt:lpstr>
      <vt:lpstr>Masked-Sequence Policy Gradient (MPG)</vt:lpstr>
      <vt:lpstr>Masked-Sequence Policy Gradient (MPG)</vt:lpstr>
      <vt:lpstr>Masked-Sequence Policy Gradient (MPG)</vt:lpstr>
      <vt:lpstr>Masked-Sequence Policy Gradient (MPG)</vt:lpstr>
      <vt:lpstr>Masked-Sequence Policy Gradient (MPG)</vt:lpstr>
      <vt:lpstr>Masked-Sequence Policy Gradient (MPG)</vt:lpstr>
      <vt:lpstr>Masked-Sequence Policy Gradient (MPG)</vt:lpstr>
      <vt:lpstr>Evaluation</vt:lpstr>
      <vt:lpstr>Automatic Offline Evaluation</vt:lpstr>
      <vt:lpstr>Automatic Offline Evaluation</vt:lpstr>
      <vt:lpstr>Automatic Offline Evaluation</vt:lpstr>
      <vt:lpstr>Automatic Offline Evaluation</vt:lpstr>
      <vt:lpstr>Human Evaluation</vt:lpstr>
      <vt:lpstr>Human Evaluation: Ad Quality</vt:lpstr>
      <vt:lpstr>Human Evaluation: Ad Quality</vt:lpstr>
      <vt:lpstr>Human Evaluation: Ad Quality</vt:lpstr>
      <vt:lpstr>Human Evaluation: Ad Quality</vt:lpstr>
      <vt:lpstr>Human Evaluation: Ad Quality</vt:lpstr>
      <vt:lpstr>Human Evaluation: Attractiveness</vt:lpstr>
      <vt:lpstr>Human Evaluation: Cases</vt:lpstr>
      <vt:lpstr>Human Evaluation: Cases</vt:lpstr>
      <vt:lpstr>Human Evaluation: Cases</vt:lpstr>
      <vt:lpstr>Human Evaluation: Cases</vt:lpstr>
      <vt:lpstr>Online Evaluation</vt:lpstr>
      <vt:lpstr>Online Evaluation</vt:lpstr>
      <vt:lpstr>Online Evaluation</vt:lpstr>
      <vt:lpstr>Summary</vt:lpstr>
      <vt:lpstr>End</vt:lpstr>
      <vt:lpstr>Masked-Sequence Policy Gradient (MPG)</vt:lpstr>
      <vt:lpstr>Masked-Sequence Policy Gradient (MPG)</vt:lpstr>
      <vt:lpstr>Masked-Sequence Policy Gradient (MPG)</vt:lpstr>
      <vt:lpstr>Model-Based RL Framework</vt:lpstr>
      <vt:lpstr>Model-Based RL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2021-10-25T12:01:04Z</dcterms:created>
  <dcterms:modified xsi:type="dcterms:W3CDTF">2021-10-25T12:01:14Z</dcterms:modified>
</cp:coreProperties>
</file>