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0" r:id="rId4"/>
    <p:sldMasterId id="2147483727" r:id="rId5"/>
    <p:sldMasterId id="2147483761" r:id="rId6"/>
    <p:sldMasterId id="2147483789" r:id="rId7"/>
  </p:sldMasterIdLst>
  <p:notesMasterIdLst>
    <p:notesMasterId r:id="rId27"/>
  </p:notesMasterIdLst>
  <p:sldIdLst>
    <p:sldId id="257" r:id="rId8"/>
    <p:sldId id="400" r:id="rId9"/>
    <p:sldId id="424" r:id="rId10"/>
    <p:sldId id="420" r:id="rId11"/>
    <p:sldId id="416" r:id="rId12"/>
    <p:sldId id="401" r:id="rId13"/>
    <p:sldId id="407" r:id="rId14"/>
    <p:sldId id="414" r:id="rId15"/>
    <p:sldId id="408" r:id="rId16"/>
    <p:sldId id="419" r:id="rId17"/>
    <p:sldId id="423" r:id="rId18"/>
    <p:sldId id="409" r:id="rId19"/>
    <p:sldId id="412" r:id="rId20"/>
    <p:sldId id="425" r:id="rId21"/>
    <p:sldId id="402" r:id="rId22"/>
    <p:sldId id="403" r:id="rId23"/>
    <p:sldId id="404" r:id="rId24"/>
    <p:sldId id="413" r:id="rId25"/>
    <p:sldId id="406" r:id="rId26"/>
  </p:sldIdLst>
  <p:sldSz cx="12192000" cy="6858000"/>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40" autoAdjust="0"/>
    <p:restoredTop sz="94660"/>
  </p:normalViewPr>
  <p:slideViewPr>
    <p:cSldViewPr snapToGrid="0">
      <p:cViewPr varScale="1">
        <p:scale>
          <a:sx n="60" d="100"/>
          <a:sy n="60" d="100"/>
        </p:scale>
        <p:origin x="864" y="28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microsoft-my.sharepoint.com/personal/badin_microsoft_com/Documents/Projects/BitmapAwareQO/Slides/SIGMOD_talk/Figur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badin_microsoft_com/Documents/Projects/BitmapAwareQO/Slides/SIGMOD_talk/Figur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overall_cpu!$A$2</c:f>
              <c:strCache>
                <c:ptCount val="1"/>
                <c:pt idx="0">
                  <c:v>CpuRatio</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overall_cpu!$B$1:$D$1</c:f>
              <c:strCache>
                <c:ptCount val="3"/>
                <c:pt idx="0">
                  <c:v>JOB</c:v>
                </c:pt>
                <c:pt idx="1">
                  <c:v>TPC-DS</c:v>
                </c:pt>
                <c:pt idx="2">
                  <c:v>CUSTOMER</c:v>
                </c:pt>
              </c:strCache>
            </c:strRef>
          </c:cat>
          <c:val>
            <c:numRef>
              <c:f>overall_cpu!$B$2:$D$2</c:f>
              <c:numCache>
                <c:formatCode>0.00</c:formatCode>
                <c:ptCount val="3"/>
                <c:pt idx="0">
                  <c:v>0.36</c:v>
                </c:pt>
                <c:pt idx="1">
                  <c:v>0.78</c:v>
                </c:pt>
                <c:pt idx="2">
                  <c:v>0.75</c:v>
                </c:pt>
              </c:numCache>
            </c:numRef>
          </c:val>
          <c:extLst>
            <c:ext xmlns:c16="http://schemas.microsoft.com/office/drawing/2014/chart" uri="{C3380CC4-5D6E-409C-BE32-E72D297353CC}">
              <c16:uniqueId val="{00000000-0964-4F42-BB34-582FB25A4D4C}"/>
            </c:ext>
          </c:extLst>
        </c:ser>
        <c:dLbls>
          <c:dLblPos val="outEnd"/>
          <c:showLegendKey val="0"/>
          <c:showVal val="1"/>
          <c:showCatName val="0"/>
          <c:showSerName val="0"/>
          <c:showPercent val="0"/>
          <c:showBubbleSize val="0"/>
        </c:dLbls>
        <c:gapWidth val="219"/>
        <c:overlap val="-27"/>
        <c:axId val="197706608"/>
        <c:axId val="1013166608"/>
      </c:barChart>
      <c:catAx>
        <c:axId val="197706608"/>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ysClr val="windowText" lastClr="000000"/>
                </a:solidFill>
                <a:latin typeface="+mn-lt"/>
                <a:ea typeface="+mn-ea"/>
                <a:cs typeface="+mn-cs"/>
              </a:defRPr>
            </a:pPr>
            <a:endParaRPr lang="en-US"/>
          </a:p>
        </c:txPr>
        <c:crossAx val="1013166608"/>
        <c:crosses val="autoZero"/>
        <c:auto val="1"/>
        <c:lblAlgn val="ctr"/>
        <c:lblOffset val="100"/>
        <c:noMultiLvlLbl val="0"/>
      </c:catAx>
      <c:valAx>
        <c:axId val="1013166608"/>
        <c:scaling>
          <c:orientation val="minMax"/>
          <c:max val="1"/>
          <c:min val="0"/>
        </c:scaling>
        <c:delete val="0"/>
        <c:axPos val="l"/>
        <c:title>
          <c:tx>
            <c:rich>
              <a:bodyPr rot="-5400000" spcFirstLastPara="1" vertOverflow="ellipsis" vert="horz" wrap="square" anchor="ctr" anchorCtr="1"/>
              <a:lstStyle/>
              <a:p>
                <a:pPr>
                  <a:defRPr sz="2800" b="0" i="0" u="none" strike="noStrike" kern="1200" baseline="0">
                    <a:solidFill>
                      <a:sysClr val="windowText" lastClr="000000"/>
                    </a:solidFill>
                    <a:latin typeface="+mn-lt"/>
                    <a:ea typeface="+mn-ea"/>
                    <a:cs typeface="+mn-cs"/>
                  </a:defRPr>
                </a:pPr>
                <a:r>
                  <a:rPr lang="en-US" sz="2800"/>
                  <a:t>CPU Time Ratio</a:t>
                </a:r>
              </a:p>
            </c:rich>
          </c:tx>
          <c:overlay val="0"/>
          <c:spPr>
            <a:noFill/>
            <a:ln>
              <a:noFill/>
            </a:ln>
            <a:effectLst/>
          </c:spPr>
          <c:txPr>
            <a:bodyPr rot="-5400000" spcFirstLastPara="1" vertOverflow="ellipsis" vert="horz" wrap="square" anchor="ctr" anchorCtr="1"/>
            <a:lstStyle/>
            <a:p>
              <a:pPr>
                <a:defRPr sz="2800" b="0" i="0" u="none" strike="noStrike" kern="1200" baseline="0">
                  <a:solidFill>
                    <a:sysClr val="windowText" lastClr="000000"/>
                  </a:solidFill>
                  <a:latin typeface="+mn-lt"/>
                  <a:ea typeface="+mn-ea"/>
                  <a:cs typeface="+mn-cs"/>
                </a:defRPr>
              </a:pPr>
              <a:endParaRPr lang="en-US"/>
            </a:p>
          </c:txPr>
        </c:title>
        <c:numFmt formatCode="0.0" sourceLinked="0"/>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2800" b="0" i="0" u="none" strike="noStrike" kern="1200" baseline="0">
                <a:solidFill>
                  <a:sysClr val="windowText" lastClr="000000"/>
                </a:solidFill>
                <a:latin typeface="+mn-lt"/>
                <a:ea typeface="+mn-ea"/>
                <a:cs typeface="+mn-cs"/>
              </a:defRPr>
            </a:pPr>
            <a:endParaRPr lang="en-US"/>
          </a:p>
        </c:txPr>
        <c:crossAx val="197706608"/>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40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'JOB-PKFK-v4-NSE3_log (2)'!$B$1</c:f>
              <c:strCache>
                <c:ptCount val="1"/>
                <c:pt idx="0">
                  <c:v>Original</c:v>
                </c:pt>
              </c:strCache>
            </c:strRef>
          </c:tx>
          <c:spPr>
            <a:solidFill>
              <a:schemeClr val="tx2"/>
            </a:solidFill>
            <a:ln>
              <a:solidFill>
                <a:schemeClr val="tx2"/>
              </a:solidFill>
            </a:ln>
            <a:effectLst/>
          </c:spPr>
          <c:invertIfNegative val="0"/>
          <c:cat>
            <c:numRef>
              <c:f>'JOB-PKFK-v4-NSE3_log (2)'!$A$2:$A$40</c:f>
              <c:numCache>
                <c:formatCode>General</c:formatCode>
                <c:ptCount val="39"/>
              </c:numCache>
            </c:numRef>
          </c:cat>
          <c:val>
            <c:numRef>
              <c:f>'JOB-PKFK-v4-NSE3_log (2)'!$E$2:$E$114</c:f>
              <c:numCache>
                <c:formatCode>General</c:formatCode>
                <c:ptCount val="113"/>
                <c:pt idx="0">
                  <c:v>1</c:v>
                </c:pt>
                <c:pt idx="1">
                  <c:v>0.49246651302245037</c:v>
                </c:pt>
                <c:pt idx="2">
                  <c:v>0.48748502284614476</c:v>
                </c:pt>
                <c:pt idx="3">
                  <c:v>0.37177382095172318</c:v>
                </c:pt>
                <c:pt idx="4">
                  <c:v>0.36720644674687775</c:v>
                </c:pt>
                <c:pt idx="5">
                  <c:v>0.27943742488332618</c:v>
                </c:pt>
                <c:pt idx="6">
                  <c:v>0.27354854489308489</c:v>
                </c:pt>
                <c:pt idx="7">
                  <c:v>0.24253198644942389</c:v>
                </c:pt>
                <c:pt idx="8">
                  <c:v>0.23131875148061246</c:v>
                </c:pt>
                <c:pt idx="9">
                  <c:v>0.22109258032450069</c:v>
                </c:pt>
                <c:pt idx="10">
                  <c:v>0.16125379289642777</c:v>
                </c:pt>
                <c:pt idx="11">
                  <c:v>0.14569823171664925</c:v>
                </c:pt>
                <c:pt idx="12">
                  <c:v>0.14099233108661061</c:v>
                </c:pt>
                <c:pt idx="13">
                  <c:v>0.12011351620949402</c:v>
                </c:pt>
                <c:pt idx="14">
                  <c:v>0.11929438032555979</c:v>
                </c:pt>
                <c:pt idx="15">
                  <c:v>0.10326627725602561</c:v>
                </c:pt>
                <c:pt idx="16">
                  <c:v>8.8656159041381535E-2</c:v>
                </c:pt>
                <c:pt idx="17">
                  <c:v>8.7730576928370343E-2</c:v>
                </c:pt>
                <c:pt idx="18">
                  <c:v>8.5402480598396113E-2</c:v>
                </c:pt>
                <c:pt idx="19">
                  <c:v>8.5207270757936687E-2</c:v>
                </c:pt>
                <c:pt idx="20">
                  <c:v>7.0738999171728545E-2</c:v>
                </c:pt>
                <c:pt idx="21">
                  <c:v>6.8267210482152077E-2</c:v>
                </c:pt>
                <c:pt idx="22">
                  <c:v>6.6393897482135839E-2</c:v>
                </c:pt>
                <c:pt idx="23">
                  <c:v>6.2927878459142966E-2</c:v>
                </c:pt>
                <c:pt idx="24">
                  <c:v>5.7292272627339311E-2</c:v>
                </c:pt>
                <c:pt idx="25">
                  <c:v>5.6447724602011293E-2</c:v>
                </c:pt>
                <c:pt idx="26">
                  <c:v>5.5816372863617229E-2</c:v>
                </c:pt>
                <c:pt idx="27">
                  <c:v>5.4801152808975122E-2</c:v>
                </c:pt>
                <c:pt idx="28">
                  <c:v>5.1006463939191816E-2</c:v>
                </c:pt>
                <c:pt idx="29">
                  <c:v>5.0179411785217419E-2</c:v>
                </c:pt>
                <c:pt idx="30">
                  <c:v>3.7121598756821715E-2</c:v>
                </c:pt>
                <c:pt idx="31">
                  <c:v>3.6109538931993083E-2</c:v>
                </c:pt>
                <c:pt idx="32">
                  <c:v>3.1790183909362682E-2</c:v>
                </c:pt>
                <c:pt idx="33">
                  <c:v>3.1675395428169842E-2</c:v>
                </c:pt>
                <c:pt idx="34">
                  <c:v>3.0040368887317734E-2</c:v>
                </c:pt>
                <c:pt idx="35">
                  <c:v>2.6673675253507653E-2</c:v>
                </c:pt>
                <c:pt idx="36">
                  <c:v>2.6486996826198164E-2</c:v>
                </c:pt>
                <c:pt idx="37">
                  <c:v>2.635281533970241E-2</c:v>
                </c:pt>
                <c:pt idx="38">
                  <c:v>2.4786364578457561E-2</c:v>
                </c:pt>
                <c:pt idx="39">
                  <c:v>2.376188266595216E-2</c:v>
                </c:pt>
                <c:pt idx="40">
                  <c:v>2.2619960637209745E-2</c:v>
                </c:pt>
                <c:pt idx="41">
                  <c:v>2.1457977034966085E-2</c:v>
                </c:pt>
                <c:pt idx="42">
                  <c:v>2.1255865699312086E-2</c:v>
                </c:pt>
                <c:pt idx="43">
                  <c:v>2.1208512055157669E-2</c:v>
                </c:pt>
                <c:pt idx="44">
                  <c:v>2.0776028417522893E-2</c:v>
                </c:pt>
                <c:pt idx="45">
                  <c:v>1.9748208191575502E-2</c:v>
                </c:pt>
                <c:pt idx="46">
                  <c:v>1.6760194301855338E-2</c:v>
                </c:pt>
                <c:pt idx="47">
                  <c:v>1.6104445106362164E-2</c:v>
                </c:pt>
                <c:pt idx="48">
                  <c:v>1.566670649250455E-2</c:v>
                </c:pt>
                <c:pt idx="49">
                  <c:v>1.5324849311557136E-2</c:v>
                </c:pt>
                <c:pt idx="50">
                  <c:v>1.4802305160969633E-2</c:v>
                </c:pt>
                <c:pt idx="51">
                  <c:v>1.3567933582123104E-2</c:v>
                </c:pt>
                <c:pt idx="52">
                  <c:v>1.2875203359241586E-2</c:v>
                </c:pt>
                <c:pt idx="53">
                  <c:v>1.2591671584981822E-2</c:v>
                </c:pt>
                <c:pt idx="54">
                  <c:v>1.1302199724142715E-2</c:v>
                </c:pt>
                <c:pt idx="55">
                  <c:v>1.0793906791382001E-2</c:v>
                </c:pt>
                <c:pt idx="56">
                  <c:v>1.0455735036033762E-2</c:v>
                </c:pt>
                <c:pt idx="57">
                  <c:v>1.0241889800284162E-2</c:v>
                </c:pt>
                <c:pt idx="58">
                  <c:v>9.3958099539146831E-3</c:v>
                </c:pt>
                <c:pt idx="59">
                  <c:v>7.7478738591824983E-3</c:v>
                </c:pt>
                <c:pt idx="60">
                  <c:v>7.652353121079104E-3</c:v>
                </c:pt>
                <c:pt idx="61">
                  <c:v>7.394648000496099E-3</c:v>
                </c:pt>
                <c:pt idx="62">
                  <c:v>7.2434308529998048E-3</c:v>
                </c:pt>
                <c:pt idx="63">
                  <c:v>6.6588124844272015E-3</c:v>
                </c:pt>
                <c:pt idx="64">
                  <c:v>6.3981720023411886E-3</c:v>
                </c:pt>
                <c:pt idx="65">
                  <c:v>6.1608665123167499E-3</c:v>
                </c:pt>
                <c:pt idx="66">
                  <c:v>5.0707124888580172E-3</c:v>
                </c:pt>
                <c:pt idx="67">
                  <c:v>5.0316819905591509E-3</c:v>
                </c:pt>
                <c:pt idx="68">
                  <c:v>4.9976136869245265E-3</c:v>
                </c:pt>
                <c:pt idx="69">
                  <c:v>4.996066774050195E-3</c:v>
                </c:pt>
                <c:pt idx="70">
                  <c:v>4.8634684208278336E-3</c:v>
                </c:pt>
                <c:pt idx="71">
                  <c:v>4.6944429104853981E-3</c:v>
                </c:pt>
                <c:pt idx="72">
                  <c:v>4.6079651986679331E-3</c:v>
                </c:pt>
                <c:pt idx="73">
                  <c:v>4.4260935201435973E-3</c:v>
                </c:pt>
                <c:pt idx="74">
                  <c:v>4.4160076482028694E-3</c:v>
                </c:pt>
                <c:pt idx="75">
                  <c:v>4.3050751303211074E-3</c:v>
                </c:pt>
                <c:pt idx="76">
                  <c:v>4.2651798699958974E-3</c:v>
                </c:pt>
                <c:pt idx="77">
                  <c:v>4.2346143807821101E-3</c:v>
                </c:pt>
                <c:pt idx="78">
                  <c:v>4.1334326961502549E-3</c:v>
                </c:pt>
                <c:pt idx="79">
                  <c:v>3.7690418994693149E-3</c:v>
                </c:pt>
                <c:pt idx="80">
                  <c:v>3.477826873069753E-3</c:v>
                </c:pt>
                <c:pt idx="81">
                  <c:v>3.416895106836744E-3</c:v>
                </c:pt>
                <c:pt idx="82">
                  <c:v>3.3344106940100208E-3</c:v>
                </c:pt>
                <c:pt idx="83">
                  <c:v>3.3200794894687581E-3</c:v>
                </c:pt>
                <c:pt idx="84">
                  <c:v>3.3049997300146567E-3</c:v>
                </c:pt>
                <c:pt idx="85">
                  <c:v>3.3006638464166088E-3</c:v>
                </c:pt>
                <c:pt idx="86">
                  <c:v>3.2209714226801717E-3</c:v>
                </c:pt>
                <c:pt idx="87">
                  <c:v>3.1257374294022702E-3</c:v>
                </c:pt>
                <c:pt idx="88">
                  <c:v>2.9510207888655366E-3</c:v>
                </c:pt>
                <c:pt idx="89">
                  <c:v>2.9391269153409235E-3</c:v>
                </c:pt>
                <c:pt idx="90">
                  <c:v>2.8861651460731883E-3</c:v>
                </c:pt>
                <c:pt idx="91">
                  <c:v>2.7498285458364465E-3</c:v>
                </c:pt>
                <c:pt idx="92">
                  <c:v>2.7323476757646907E-3</c:v>
                </c:pt>
                <c:pt idx="93">
                  <c:v>2.3415808826886858E-3</c:v>
                </c:pt>
                <c:pt idx="94">
                  <c:v>2.281157711225073E-3</c:v>
                </c:pt>
                <c:pt idx="95">
                  <c:v>2.2241105827857871E-3</c:v>
                </c:pt>
                <c:pt idx="96">
                  <c:v>2.0628573663973694E-3</c:v>
                </c:pt>
                <c:pt idx="97">
                  <c:v>1.7165918610538853E-3</c:v>
                </c:pt>
                <c:pt idx="98">
                  <c:v>1.2942574810581749E-3</c:v>
                </c:pt>
                <c:pt idx="99">
                  <c:v>1.1616576186525291E-3</c:v>
                </c:pt>
                <c:pt idx="100">
                  <c:v>9.6795997985173806E-4</c:v>
                </c:pt>
                <c:pt idx="101">
                  <c:v>8.4181791275275252E-4</c:v>
                </c:pt>
                <c:pt idx="102">
                  <c:v>7.2462228420900742E-4</c:v>
                </c:pt>
                <c:pt idx="103">
                  <c:v>7.1908358152720381E-4</c:v>
                </c:pt>
                <c:pt idx="104">
                  <c:v>6.4587611839669087E-4</c:v>
                </c:pt>
                <c:pt idx="105">
                  <c:v>6.3767370720442724E-4</c:v>
                </c:pt>
                <c:pt idx="106">
                  <c:v>6.0124956845092445E-4</c:v>
                </c:pt>
                <c:pt idx="107">
                  <c:v>4.2935510067030491E-4</c:v>
                </c:pt>
                <c:pt idx="108">
                  <c:v>3.890674526891668E-4</c:v>
                </c:pt>
                <c:pt idx="109">
                  <c:v>3.7908873276216629E-4</c:v>
                </c:pt>
                <c:pt idx="110">
                  <c:v>3.2630957467277356E-4</c:v>
                </c:pt>
                <c:pt idx="111">
                  <c:v>2.4505061867920131E-4</c:v>
                </c:pt>
                <c:pt idx="112">
                  <c:v>2.1295029005740802E-4</c:v>
                </c:pt>
              </c:numCache>
            </c:numRef>
          </c:val>
          <c:extLst>
            <c:ext xmlns:c16="http://schemas.microsoft.com/office/drawing/2014/chart" uri="{C3380CC4-5D6E-409C-BE32-E72D297353CC}">
              <c16:uniqueId val="{00000000-B489-458B-BF13-9DEFB97E5689}"/>
            </c:ext>
          </c:extLst>
        </c:ser>
        <c:ser>
          <c:idx val="1"/>
          <c:order val="1"/>
          <c:tx>
            <c:strRef>
              <c:f>'JOB-PKFK-v4-NSE3_log (2)'!$C$1</c:f>
              <c:strCache>
                <c:ptCount val="1"/>
                <c:pt idx="0">
                  <c:v>BQO</c:v>
                </c:pt>
              </c:strCache>
            </c:strRef>
          </c:tx>
          <c:spPr>
            <a:pattFill prst="wdUpDiag">
              <a:fgClr>
                <a:srgbClr val="00B0F0"/>
              </a:fgClr>
              <a:bgClr>
                <a:schemeClr val="bg1"/>
              </a:bgClr>
            </a:pattFill>
            <a:ln w="19050">
              <a:solidFill>
                <a:srgbClr val="00B0F0"/>
              </a:solidFill>
            </a:ln>
            <a:effectLst/>
          </c:spPr>
          <c:invertIfNegative val="0"/>
          <c:cat>
            <c:numRef>
              <c:f>'JOB-PKFK-v4-NSE3_log (2)'!$A$2:$A$40</c:f>
              <c:numCache>
                <c:formatCode>General</c:formatCode>
                <c:ptCount val="39"/>
              </c:numCache>
            </c:numRef>
          </c:cat>
          <c:val>
            <c:numRef>
              <c:f>'JOB-PKFK-v4-NSE3_log (2)'!$F$2:$F$114</c:f>
              <c:numCache>
                <c:formatCode>General</c:formatCode>
                <c:ptCount val="113"/>
                <c:pt idx="0">
                  <c:v>5.4544781806422299E-3</c:v>
                </c:pt>
                <c:pt idx="1">
                  <c:v>4.9926196484928256E-2</c:v>
                </c:pt>
                <c:pt idx="2">
                  <c:v>1.9601268069528895E-2</c:v>
                </c:pt>
                <c:pt idx="3">
                  <c:v>5.6510556430009025E-2</c:v>
                </c:pt>
                <c:pt idx="4">
                  <c:v>4.9708526978716597E-2</c:v>
                </c:pt>
                <c:pt idx="5">
                  <c:v>3.6622160202435403E-2</c:v>
                </c:pt>
                <c:pt idx="6">
                  <c:v>0.12639629053371457</c:v>
                </c:pt>
                <c:pt idx="7">
                  <c:v>6.3756117683873459E-2</c:v>
                </c:pt>
                <c:pt idx="8">
                  <c:v>1.3389994835257837E-2</c:v>
                </c:pt>
                <c:pt idx="9">
                  <c:v>1.0718989423581604E-2</c:v>
                </c:pt>
                <c:pt idx="10">
                  <c:v>0.14808458855842951</c:v>
                </c:pt>
                <c:pt idx="11">
                  <c:v>1.6146518118177799E-2</c:v>
                </c:pt>
                <c:pt idx="12">
                  <c:v>4.5215528344870054E-2</c:v>
                </c:pt>
                <c:pt idx="13">
                  <c:v>3.5097706993841606E-2</c:v>
                </c:pt>
                <c:pt idx="14">
                  <c:v>1.0405773523150624E-2</c:v>
                </c:pt>
                <c:pt idx="15">
                  <c:v>3.6321031350990428E-2</c:v>
                </c:pt>
                <c:pt idx="16">
                  <c:v>5.3180425779815244E-2</c:v>
                </c:pt>
                <c:pt idx="17">
                  <c:v>3.742980115035649E-2</c:v>
                </c:pt>
                <c:pt idx="18">
                  <c:v>6.6336906193478354E-3</c:v>
                </c:pt>
                <c:pt idx="19">
                  <c:v>5.5082776975553693E-2</c:v>
                </c:pt>
                <c:pt idx="20">
                  <c:v>6.2516242679504534E-3</c:v>
                </c:pt>
                <c:pt idx="21">
                  <c:v>6.0335186077674187E-3</c:v>
                </c:pt>
                <c:pt idx="22">
                  <c:v>4.6997884377058222E-2</c:v>
                </c:pt>
                <c:pt idx="23">
                  <c:v>5.5357756208097429E-2</c:v>
                </c:pt>
                <c:pt idx="24">
                  <c:v>3.8157601774578588E-3</c:v>
                </c:pt>
                <c:pt idx="25">
                  <c:v>5.9347425613030819E-3</c:v>
                </c:pt>
                <c:pt idx="26">
                  <c:v>1.1978553799122263E-2</c:v>
                </c:pt>
                <c:pt idx="27">
                  <c:v>4.971586311869924E-3</c:v>
                </c:pt>
                <c:pt idx="28">
                  <c:v>3.8471448513625613E-2</c:v>
                </c:pt>
                <c:pt idx="29">
                  <c:v>3.2424637019421935E-2</c:v>
                </c:pt>
                <c:pt idx="30">
                  <c:v>1.381718727627064E-2</c:v>
                </c:pt>
                <c:pt idx="31">
                  <c:v>3.3946661952098701E-2</c:v>
                </c:pt>
                <c:pt idx="32">
                  <c:v>3.0066983334672916E-2</c:v>
                </c:pt>
                <c:pt idx="33">
                  <c:v>8.4129467890540037E-3</c:v>
                </c:pt>
                <c:pt idx="34">
                  <c:v>8.9171000320446333E-3</c:v>
                </c:pt>
                <c:pt idx="35">
                  <c:v>2.3435349732152239E-2</c:v>
                </c:pt>
                <c:pt idx="36">
                  <c:v>3.2932519454327132E-2</c:v>
                </c:pt>
                <c:pt idx="37">
                  <c:v>2.9238253059428853E-2</c:v>
                </c:pt>
                <c:pt idx="38">
                  <c:v>0.15487995949303746</c:v>
                </c:pt>
                <c:pt idx="39">
                  <c:v>7.9121303503220837E-3</c:v>
                </c:pt>
                <c:pt idx="40">
                  <c:v>5.731796647288641E-3</c:v>
                </c:pt>
                <c:pt idx="41">
                  <c:v>5.7089281437826211E-2</c:v>
                </c:pt>
                <c:pt idx="42">
                  <c:v>5.7071320647467567E-3</c:v>
                </c:pt>
                <c:pt idx="43">
                  <c:v>5.4361388871139608E-2</c:v>
                </c:pt>
                <c:pt idx="44">
                  <c:v>5.383766604840097E-2</c:v>
                </c:pt>
                <c:pt idx="45">
                  <c:v>5.3553216690699727E-2</c:v>
                </c:pt>
                <c:pt idx="46">
                  <c:v>1.8408474490378128E-2</c:v>
                </c:pt>
                <c:pt idx="47">
                  <c:v>3.9305622413004261E-3</c:v>
                </c:pt>
                <c:pt idx="48">
                  <c:v>3.980009122680977E-3</c:v>
                </c:pt>
                <c:pt idx="49">
                  <c:v>2.7054725924549404E-2</c:v>
                </c:pt>
                <c:pt idx="50">
                  <c:v>3.4845201009699746E-3</c:v>
                </c:pt>
                <c:pt idx="51">
                  <c:v>3.1570982582109644E-3</c:v>
                </c:pt>
                <c:pt idx="52">
                  <c:v>3.9236501818228544E-3</c:v>
                </c:pt>
                <c:pt idx="53">
                  <c:v>1.2082352407582517E-2</c:v>
                </c:pt>
                <c:pt idx="54">
                  <c:v>1.4406982143534953E-2</c:v>
                </c:pt>
                <c:pt idx="55">
                  <c:v>0.144009071902999</c:v>
                </c:pt>
                <c:pt idx="56">
                  <c:v>1.4389219056187588E-2</c:v>
                </c:pt>
                <c:pt idx="57">
                  <c:v>3.1137122569312507E-2</c:v>
                </c:pt>
                <c:pt idx="58">
                  <c:v>8.351474735202433E-3</c:v>
                </c:pt>
                <c:pt idx="59">
                  <c:v>1.0849665077289902E-2</c:v>
                </c:pt>
                <c:pt idx="60">
                  <c:v>1.5454799048101949E-2</c:v>
                </c:pt>
                <c:pt idx="61">
                  <c:v>2.3015241397512155E-3</c:v>
                </c:pt>
                <c:pt idx="62">
                  <c:v>4.7302920504046237E-3</c:v>
                </c:pt>
                <c:pt idx="63">
                  <c:v>1.7935375711987929E-3</c:v>
                </c:pt>
                <c:pt idx="64">
                  <c:v>7.9540916825740927E-3</c:v>
                </c:pt>
                <c:pt idx="65">
                  <c:v>5.5948835390343269E-3</c:v>
                </c:pt>
                <c:pt idx="66">
                  <c:v>7.1760307271770646E-4</c:v>
                </c:pt>
                <c:pt idx="67">
                  <c:v>8.0194529017692685E-4</c:v>
                </c:pt>
                <c:pt idx="68">
                  <c:v>1.9421000652843978E-2</c:v>
                </c:pt>
                <c:pt idx="69">
                  <c:v>7.1462092653262689E-4</c:v>
                </c:pt>
                <c:pt idx="70">
                  <c:v>7.4417677212403294E-4</c:v>
                </c:pt>
                <c:pt idx="71">
                  <c:v>1.8863455523347384E-2</c:v>
                </c:pt>
                <c:pt idx="72">
                  <c:v>1.9311524496839132E-2</c:v>
                </c:pt>
                <c:pt idx="73">
                  <c:v>7.3307371064445853E-4</c:v>
                </c:pt>
                <c:pt idx="74">
                  <c:v>2.5218528269234301E-3</c:v>
                </c:pt>
                <c:pt idx="75">
                  <c:v>8.1628705900122932E-4</c:v>
                </c:pt>
                <c:pt idx="76">
                  <c:v>7.7462001749116233E-4</c:v>
                </c:pt>
                <c:pt idx="77">
                  <c:v>7.3428407564467876E-4</c:v>
                </c:pt>
                <c:pt idx="78">
                  <c:v>4.4682299176574932E-3</c:v>
                </c:pt>
                <c:pt idx="79">
                  <c:v>4.2556674877061397E-3</c:v>
                </c:pt>
                <c:pt idx="80">
                  <c:v>8.2301499811716482E-3</c:v>
                </c:pt>
                <c:pt idx="81">
                  <c:v>4.0838560250065917E-3</c:v>
                </c:pt>
                <c:pt idx="82">
                  <c:v>6.4158128458418947E-3</c:v>
                </c:pt>
                <c:pt idx="83">
                  <c:v>3.2310195650386109E-3</c:v>
                </c:pt>
                <c:pt idx="84">
                  <c:v>1.6366827751910947E-2</c:v>
                </c:pt>
                <c:pt idx="85">
                  <c:v>1.515229080312801E-3</c:v>
                </c:pt>
                <c:pt idx="86">
                  <c:v>5.8957762032941341E-2</c:v>
                </c:pt>
                <c:pt idx="87">
                  <c:v>7.053877431518966E-4</c:v>
                </c:pt>
                <c:pt idx="88">
                  <c:v>1.6618225429572815E-2</c:v>
                </c:pt>
                <c:pt idx="89">
                  <c:v>7.3813445497767334E-3</c:v>
                </c:pt>
                <c:pt idx="90">
                  <c:v>2.0193506304543047E-2</c:v>
                </c:pt>
                <c:pt idx="91">
                  <c:v>3.3464852167746952E-2</c:v>
                </c:pt>
                <c:pt idx="92">
                  <c:v>2.2108192055327377E-3</c:v>
                </c:pt>
                <c:pt idx="93">
                  <c:v>3.286442812255676E-3</c:v>
                </c:pt>
                <c:pt idx="94">
                  <c:v>3.0065134585140225E-3</c:v>
                </c:pt>
                <c:pt idx="95">
                  <c:v>1.8872789822008634E-3</c:v>
                </c:pt>
                <c:pt idx="96">
                  <c:v>3.4937276282347345E-3</c:v>
                </c:pt>
                <c:pt idx="97">
                  <c:v>1.5936537900839126E-3</c:v>
                </c:pt>
                <c:pt idx="98">
                  <c:v>3.4137504216110975E-2</c:v>
                </c:pt>
                <c:pt idx="99">
                  <c:v>4.7810292834998842E-3</c:v>
                </c:pt>
                <c:pt idx="100">
                  <c:v>1.0637086046322334E-3</c:v>
                </c:pt>
                <c:pt idx="101">
                  <c:v>2.6171939722150739E-3</c:v>
                </c:pt>
                <c:pt idx="102">
                  <c:v>4.5187860487577109E-3</c:v>
                </c:pt>
                <c:pt idx="103">
                  <c:v>1.4420080345326611E-3</c:v>
                </c:pt>
                <c:pt idx="104">
                  <c:v>6.9725324520777477E-4</c:v>
                </c:pt>
                <c:pt idx="105">
                  <c:v>4.3224745044950939E-3</c:v>
                </c:pt>
                <c:pt idx="106">
                  <c:v>9.919771227613406E-4</c:v>
                </c:pt>
                <c:pt idx="107">
                  <c:v>4.1831844325558045E-4</c:v>
                </c:pt>
                <c:pt idx="108">
                  <c:v>2.0164424342505312E-3</c:v>
                </c:pt>
                <c:pt idx="109">
                  <c:v>3.9413830855043849E-4</c:v>
                </c:pt>
                <c:pt idx="110">
                  <c:v>7.4695819693127244E-4</c:v>
                </c:pt>
                <c:pt idx="111">
                  <c:v>4.4759508993795965E-4</c:v>
                </c:pt>
                <c:pt idx="112">
                  <c:v>5.9459557931629834E-4</c:v>
                </c:pt>
              </c:numCache>
            </c:numRef>
          </c:val>
          <c:extLst>
            <c:ext xmlns:c16="http://schemas.microsoft.com/office/drawing/2014/chart" uri="{C3380CC4-5D6E-409C-BE32-E72D297353CC}">
              <c16:uniqueId val="{00000001-B489-458B-BF13-9DEFB97E5689}"/>
            </c:ext>
          </c:extLst>
        </c:ser>
        <c:dLbls>
          <c:showLegendKey val="0"/>
          <c:showVal val="0"/>
          <c:showCatName val="0"/>
          <c:showSerName val="0"/>
          <c:showPercent val="0"/>
          <c:showBubbleSize val="0"/>
        </c:dLbls>
        <c:gapWidth val="219"/>
        <c:overlap val="-27"/>
        <c:axId val="2076079776"/>
        <c:axId val="54809472"/>
      </c:barChart>
      <c:catAx>
        <c:axId val="2076079776"/>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54809472"/>
        <c:crossesAt val="1.0000000000000002E-3"/>
        <c:auto val="1"/>
        <c:lblAlgn val="ctr"/>
        <c:lblOffset val="100"/>
        <c:noMultiLvlLbl val="0"/>
      </c:catAx>
      <c:valAx>
        <c:axId val="54809472"/>
        <c:scaling>
          <c:logBase val="10"/>
          <c:orientation val="minMax"/>
          <c:max val="1"/>
        </c:scaling>
        <c:delete val="0"/>
        <c:axPos val="l"/>
        <c:title>
          <c:tx>
            <c:rich>
              <a:bodyPr rot="-5400000" spcFirstLastPara="1" vertOverflow="ellipsis" vert="horz" wrap="square" anchor="ctr" anchorCtr="1"/>
              <a:lstStyle/>
              <a:p>
                <a:pPr>
                  <a:defRPr sz="2800" b="0" i="0" u="none" strike="noStrike" kern="1200" baseline="0">
                    <a:solidFill>
                      <a:sysClr val="windowText" lastClr="000000"/>
                    </a:solidFill>
                    <a:latin typeface="+mn-lt"/>
                    <a:ea typeface="+mn-ea"/>
                    <a:cs typeface="+mn-cs"/>
                  </a:defRPr>
                </a:pPr>
                <a:r>
                  <a:rPr lang="en-US" sz="2800"/>
                  <a:t>Normalized CPU</a:t>
                </a:r>
              </a:p>
            </c:rich>
          </c:tx>
          <c:overlay val="0"/>
          <c:spPr>
            <a:noFill/>
            <a:ln>
              <a:noFill/>
            </a:ln>
            <a:effectLst/>
          </c:spPr>
          <c:txPr>
            <a:bodyPr rot="-5400000" spcFirstLastPara="1" vertOverflow="ellipsis" vert="horz" wrap="square" anchor="ctr" anchorCtr="1"/>
            <a:lstStyle/>
            <a:p>
              <a:pPr>
                <a:defRPr sz="2800" b="0" i="0" u="none" strike="noStrike" kern="1200" baseline="0">
                  <a:solidFill>
                    <a:sysClr val="windowText" lastClr="000000"/>
                  </a:solidFill>
                  <a:latin typeface="+mn-lt"/>
                  <a:ea typeface="+mn-ea"/>
                  <a:cs typeface="+mn-cs"/>
                </a:defRPr>
              </a:pPr>
              <a:endParaRPr lang="en-US"/>
            </a:p>
          </c:txPr>
        </c:title>
        <c:numFmt formatCode="#,##0.00" sourceLinked="0"/>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2076079776"/>
        <c:crosses val="autoZero"/>
        <c:crossBetween val="between"/>
        <c:majorUnit val="0.2"/>
      </c:valAx>
      <c:spPr>
        <a:noFill/>
        <a:ln>
          <a:noFill/>
        </a:ln>
        <a:effectLst/>
      </c:spPr>
    </c:plotArea>
    <c:legend>
      <c:legendPos val="tr"/>
      <c:overlay val="1"/>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3200">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51702-55E4-4F81-AA3A-A856D0A321DA}" type="datetimeFigureOut">
              <a:rPr lang="en-US" smtClean="0"/>
              <a:t>4/18/2025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B883DD-DA1C-40F6-A674-FA03199F8206}" type="slidenum">
              <a:rPr lang="en-US" smtClean="0"/>
              <a:t>‹#›</a:t>
            </a:fld>
            <a:endParaRPr lang="en-US"/>
          </a:p>
        </p:txBody>
      </p:sp>
    </p:spTree>
    <p:extLst>
      <p:ext uri="{BB962C8B-B14F-4D97-AF65-F5344CB8AC3E}">
        <p14:creationId xmlns:p14="http://schemas.microsoft.com/office/powerpoint/2010/main" val="4058700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4AD54260-968D-4E1B-AB4E-2013EB1EE2C7}" type="datetime1">
              <a:rPr lang="en-US" smtClean="0"/>
              <a:t>4/18/2025</a:t>
            </a:fld>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3245763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
          </p:nvPr>
        </p:nvSpPr>
        <p:spPr/>
        <p:txBody>
          <a:bodyPr/>
          <a:lstStyle/>
          <a:p>
            <a:fld id="{B48C3030-6717-46EA-804A-133C6D3155B9}" type="datetime1">
              <a:rPr lang="en-US" smtClean="0"/>
              <a:t>4/18/2025</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21939429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emf"/><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3.xml"/><Relationship Id="rId5" Type="http://schemas.openxmlformats.org/officeDocument/2006/relationships/image" Target="../media/image18.jpg"/><Relationship Id="rId4" Type="http://schemas.openxmlformats.org/officeDocument/2006/relationships/image" Target="../media/image17.jp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Master" Target="../slideMasters/slideMaster3.xml"/><Relationship Id="rId4" Type="http://schemas.openxmlformats.org/officeDocument/2006/relationships/image" Target="../media/image21.jp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9" name="Picture Placeholder 2" descr="A person standing in front of a mirror posing for the camera&#10;&#10;Description generated with very high confidence">
            <a:extLst>
              <a:ext uri="{FF2B5EF4-FFF2-40B4-BE49-F238E27FC236}">
                <a16:creationId xmlns:a16="http://schemas.microsoft.com/office/drawing/2014/main" id="{A4C89D71-009A-4488-8B16-DFF9F978CAF6}"/>
              </a:ext>
            </a:extLst>
          </p:cNvPr>
          <p:cNvPicPr>
            <a:picLocks noChangeAspect="1"/>
          </p:cNvPicPr>
          <p:nvPr/>
        </p:nvPicPr>
        <p:blipFill rotWithShape="1">
          <a:blip r:embed="rId3"/>
          <a:srcRect l="4619" r="28731"/>
          <a:stretch/>
        </p:blipFill>
        <p:spPr>
          <a:xfrm>
            <a:off x="5334000" y="0"/>
            <a:ext cx="6858000" cy="6858000"/>
          </a:xfrm>
          <a:prstGeom prst="rect">
            <a:avLst/>
          </a:prstGeom>
        </p:spPr>
      </p:pic>
      <p:sp>
        <p:nvSpPr>
          <p:cNvPr id="6" name="Text Placeholder 4">
            <a:extLst>
              <a:ext uri="{FF2B5EF4-FFF2-40B4-BE49-F238E27FC236}">
                <a16:creationId xmlns:a16="http://schemas.microsoft.com/office/drawing/2014/main" id="{4E9527C9-4BE4-4859-9A4E-2EDF637E3D61}"/>
              </a:ext>
            </a:extLst>
          </p:cNvPr>
          <p:cNvSpPr>
            <a:spLocks noGrp="1"/>
          </p:cNvSpPr>
          <p:nvPr>
            <p:ph type="body" sz="quarter" idx="13" hasCustomPrompt="1"/>
          </p:nvPr>
        </p:nvSpPr>
        <p:spPr>
          <a:xfrm>
            <a:off x="584200" y="5080000"/>
            <a:ext cx="4171950" cy="215444"/>
          </a:xfrm>
          <a:noFill/>
        </p:spPr>
        <p:txBody>
          <a:bodyPr wrap="square" lIns="0" tIns="0" rIns="0" bIns="0">
            <a:spAutoFit/>
          </a:bodyPr>
          <a:lstStyle>
            <a:lvl1pPr marL="0" indent="0">
              <a:spcBef>
                <a:spcPts val="0"/>
              </a:spcBef>
              <a:buNone/>
              <a:defRPr sz="14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25598764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4370160"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a:extLst>
              <a:ext uri="{FF2B5EF4-FFF2-40B4-BE49-F238E27FC236}">
                <a16:creationId xmlns:a16="http://schemas.microsoft.com/office/drawing/2014/main" id="{F103FD3E-DF28-4FD6-90DA-4160424BB00C}"/>
              </a:ext>
            </a:extLst>
          </p:cNvPr>
          <p:cNvSpPr>
            <a:spLocks noGrp="1"/>
          </p:cNvSpPr>
          <p:nvPr>
            <p:ph type="body" sz="quarter" idx="14"/>
          </p:nvPr>
        </p:nvSpPr>
        <p:spPr>
          <a:xfrm>
            <a:off x="8156121"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5684932"/>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516415"/>
            <a:ext cx="10972074" cy="830997"/>
          </a:xfrm>
          <a:noFill/>
        </p:spPr>
        <p:txBody>
          <a:bodyPr wrap="square" lIns="0" tIns="0" rIns="0" bIns="0" anchor="b" anchorCtr="0">
            <a:spAutoFit/>
          </a:bodyPr>
          <a:lstStyle>
            <a:lvl1pPr>
              <a:defRPr sz="54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199" y="3962400"/>
            <a:ext cx="10972073" cy="430887"/>
          </a:xfrm>
          <a:noFill/>
        </p:spPr>
        <p:txBody>
          <a:bodyPr wrap="square" lIns="0" tIns="0" rIns="0" bIns="0">
            <a:spAutoFit/>
          </a:bodyPr>
          <a:lstStyle>
            <a:lvl1pPr marL="0" indent="0">
              <a:spcBef>
                <a:spcPts val="0"/>
              </a:spcBef>
              <a:buNone/>
              <a:defRPr sz="2800" spc="0" baseline="0">
                <a:solidFill>
                  <a:srgbClr val="002060"/>
                </a:solidFill>
                <a:latin typeface="+mn-lt"/>
                <a:cs typeface="Segoe UI" panose="020B0502040204020203" pitchFamily="34" charset="0"/>
              </a:defRPr>
            </a:lvl1pPr>
          </a:lstStyle>
          <a:p>
            <a:pPr lvl="0"/>
            <a:r>
              <a:rPr lang="en-US" dirty="0"/>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9094284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4F9662A5-6E2F-47B0-9B6E-E87983D3753C}"/>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21350163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60800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57200"/>
            <a:ext cx="11018520" cy="615553"/>
          </a:xfrm>
        </p:spPr>
        <p:txBody>
          <a:bodyPr/>
          <a:lstStyle>
            <a:lvl1pPr>
              <a:defRPr sz="4000"/>
            </a:lvl1pPr>
          </a:lstStyle>
          <a:p>
            <a:r>
              <a:rPr lang="en-US" dirty="0"/>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lvl1pPr>
              <a:defRPr sz="3140">
                <a:solidFill>
                  <a:schemeClr val="accent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6239639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78184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180254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83475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16BDF4B0-32EF-4DA8-9A83-B73DD831057C}"/>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9654648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A09A47B-FEF5-47F3-B2DD-A73E7C3234AF}"/>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22583732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dirty="0"/>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6C2F1290-9237-4BEE-AAAC-6708F286265B}"/>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1890433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26318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03F619C2-B134-493A-AB9F-5DE39C92993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95641974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1D4894F6-B50F-43E1-83FC-4F2200B2FA65}"/>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85478982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A629011D-E3B4-416F-9D7F-7A99AE49F65A}"/>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69082301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A996C37-D0C9-4349-A860-B639C4EB9D5D}"/>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8243165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32661393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0" name="TextBox 9">
            <a:extLst>
              <a:ext uri="{FF2B5EF4-FFF2-40B4-BE49-F238E27FC236}">
                <a16:creationId xmlns:a16="http://schemas.microsoft.com/office/drawing/2014/main" id="{CAF59E09-7602-42B9-AB0C-9D1365A9EBB2}"/>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89452815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52B36921-D927-4BA6-8891-8AEE9784923C}"/>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62957042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5CF56B00-AAD4-4F4F-8228-B6CF8367DE0D}"/>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06086194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11032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53567550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5401980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30932095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41852539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0034789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1018720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0286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89078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57200"/>
            <a:ext cx="11018520" cy="615553"/>
          </a:xfrm>
        </p:spPr>
        <p:txBody>
          <a:bodyPr/>
          <a:lstStyle>
            <a:lvl1pPr>
              <a:defRPr sz="4000"/>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3474946"/>
          </a:xfrm>
        </p:spPr>
        <p:txBody>
          <a:bodyPr/>
          <a:lstStyle>
            <a:lvl1pPr marL="0" indent="0">
              <a:buNone/>
              <a:defRPr sz="2400">
                <a:solidFill>
                  <a:schemeClr val="accent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9444820"/>
      </p:ext>
    </p:extLst>
  </p:cSld>
  <p:clrMapOvr>
    <a:masterClrMapping/>
  </p:clrMapOvr>
  <p:transition>
    <p:fade/>
  </p:transition>
  <p:hf hdr="0" ftr="0" dt="0"/>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658895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68619047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Title Slide - Ligh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627244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Tree>
    <p:extLst>
      <p:ext uri="{BB962C8B-B14F-4D97-AF65-F5344CB8AC3E}">
        <p14:creationId xmlns:p14="http://schemas.microsoft.com/office/powerpoint/2010/main" val="317438113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8264" y="1189176"/>
            <a:ext cx="11018520" cy="5298709"/>
          </a:xfrm>
        </p:spPr>
        <p:txBody>
          <a:bodyPr>
            <a:normAutofit/>
          </a:bodyPr>
          <a:lstStyle>
            <a:lvl1pPr>
              <a:lnSpc>
                <a:spcPct val="100000"/>
              </a:lnSpc>
              <a:buClr>
                <a:schemeClr val="tx2"/>
              </a:buClr>
              <a:defRPr sz="3137" b="0">
                <a:solidFill>
                  <a:srgbClr val="002060"/>
                </a:solidFill>
              </a:defRPr>
            </a:lvl1pPr>
            <a:lvl2pPr>
              <a:lnSpc>
                <a:spcPct val="100000"/>
              </a:lnSpc>
              <a:defRPr/>
            </a:lvl2pPr>
            <a:lvl3pPr>
              <a:lnSpc>
                <a:spcPct val="100000"/>
              </a:lnSpc>
              <a:defRPr sz="2353"/>
            </a:lvl3pPr>
            <a:lvl4pPr>
              <a:lnSpc>
                <a:spcPct val="100000"/>
              </a:lnSpc>
              <a:defRPr sz="1961"/>
            </a:lvl4pPr>
            <a:lvl5pPr>
              <a:lnSpc>
                <a:spcPct val="100000"/>
              </a:lnSpc>
              <a:defRPr sz="19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588263" y="457200"/>
            <a:ext cx="11018520" cy="615553"/>
          </a:xfrm>
        </p:spPr>
        <p:txBody>
          <a:bodyPr/>
          <a:lstStyle>
            <a:lvl1pPr>
              <a:defRPr sz="4000"/>
            </a:lvl1pPr>
          </a:lstStyle>
          <a:p>
            <a:r>
              <a:rPr lang="en-US" dirty="0"/>
              <a:t>Click to edit Master title style</a:t>
            </a:r>
          </a:p>
        </p:txBody>
      </p:sp>
    </p:spTree>
    <p:extLst>
      <p:ext uri="{BB962C8B-B14F-4D97-AF65-F5344CB8AC3E}">
        <p14:creationId xmlns:p14="http://schemas.microsoft.com/office/powerpoint/2010/main" val="57364201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293459541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dirty="0"/>
              <a:t>Square photo layout with smaller text</a:t>
            </a:r>
          </a:p>
        </p:txBody>
      </p:sp>
    </p:spTree>
    <p:extLst>
      <p:ext uri="{BB962C8B-B14F-4D97-AF65-F5344CB8AC3E}">
        <p14:creationId xmlns:p14="http://schemas.microsoft.com/office/powerpoint/2010/main" val="41665947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98290374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76951275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330278504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6" pos="3749">
          <p15:clr>
            <a:srgbClr val="5ACBF0"/>
          </p15:clr>
        </p15:guide>
        <p15:guide id="7" pos="393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104557894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6" name="Picture Placeholder 2" descr="A person standing in front of a mirror posing for the camera&#10;&#10;Description generated with very high confidence">
            <a:extLst>
              <a:ext uri="{FF2B5EF4-FFF2-40B4-BE49-F238E27FC236}">
                <a16:creationId xmlns:a16="http://schemas.microsoft.com/office/drawing/2014/main" id="{880CC51A-B24A-4E32-A809-C499003B59C6}"/>
              </a:ext>
            </a:extLst>
          </p:cNvPr>
          <p:cNvPicPr>
            <a:picLocks noChangeAspect="1"/>
          </p:cNvPicPr>
          <p:nvPr/>
        </p:nvPicPr>
        <p:blipFill rotWithShape="1">
          <a:blip r:embed="rId3"/>
          <a:srcRect l="4619" r="28731"/>
          <a:stretch/>
        </p:blipFill>
        <p:spPr>
          <a:xfrm>
            <a:off x="5334000" y="0"/>
            <a:ext cx="6858000" cy="6858000"/>
          </a:xfrm>
          <a:prstGeom prst="rect">
            <a:avLst/>
          </a:prstGeom>
        </p:spPr>
      </p:pic>
      <p:sp>
        <p:nvSpPr>
          <p:cNvPr id="8" name="Text Placeholder 4">
            <a:extLst>
              <a:ext uri="{FF2B5EF4-FFF2-40B4-BE49-F238E27FC236}">
                <a16:creationId xmlns:a16="http://schemas.microsoft.com/office/drawing/2014/main" id="{00845F10-79F2-48C9-B854-6D541003DC58}"/>
              </a:ext>
            </a:extLst>
          </p:cNvPr>
          <p:cNvSpPr>
            <a:spLocks noGrp="1"/>
          </p:cNvSpPr>
          <p:nvPr>
            <p:ph type="body" sz="quarter" idx="13" hasCustomPrompt="1"/>
          </p:nvPr>
        </p:nvSpPr>
        <p:spPr>
          <a:xfrm>
            <a:off x="584200" y="5080000"/>
            <a:ext cx="4171950" cy="215444"/>
          </a:xfrm>
          <a:noFill/>
        </p:spPr>
        <p:txBody>
          <a:bodyPr wrap="square" lIns="0" tIns="0" rIns="0" bIns="0">
            <a:spAutoFit/>
          </a:bodyPr>
          <a:lstStyle>
            <a:lvl1pPr marL="0" indent="0">
              <a:spcBef>
                <a:spcPts val="0"/>
              </a:spcBef>
              <a:buNone/>
              <a:defRPr sz="14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2406644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322721887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dirty="0"/>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3774439681"/>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p:nvCxnSpPr>
        <p:spPr>
          <a:xfrm>
            <a:off x="588263" y="2017713"/>
            <a:ext cx="3477325" cy="0"/>
          </a:xfrm>
          <a:prstGeom prst="line">
            <a:avLst/>
          </a:prstGeom>
          <a:ln w="2857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p:nvCxnSpPr>
        <p:spPr>
          <a:xfrm>
            <a:off x="4648200" y="2017713"/>
            <a:ext cx="6961188" cy="0"/>
          </a:xfrm>
          <a:prstGeom prst="lin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207374"/>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dirty="0"/>
              <a:t>Title</a:t>
            </a:r>
          </a:p>
        </p:txBody>
      </p:sp>
    </p:spTree>
    <p:extLst>
      <p:ext uri="{BB962C8B-B14F-4D97-AF65-F5344CB8AC3E}">
        <p14:creationId xmlns:p14="http://schemas.microsoft.com/office/powerpoint/2010/main" val="27862232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p:nvSpPr>
        <p:spPr bwMode="blackWhite">
          <a:xfrm>
            <a:off x="0" y="0"/>
            <a:ext cx="4356100"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chemeClr val="bg1"/>
                </a:solidFill>
              </a:defRPr>
            </a:lvl1pPr>
          </a:lstStyle>
          <a:p>
            <a:r>
              <a:rPr lang="en-US" dirty="0"/>
              <a:t>Title</a:t>
            </a:r>
          </a:p>
        </p:txBody>
      </p:sp>
    </p:spTree>
    <p:extLst>
      <p:ext uri="{BB962C8B-B14F-4D97-AF65-F5344CB8AC3E}">
        <p14:creationId xmlns:p14="http://schemas.microsoft.com/office/powerpoint/2010/main" val="340311106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Tree>
    <p:extLst>
      <p:ext uri="{BB962C8B-B14F-4D97-AF65-F5344CB8AC3E}">
        <p14:creationId xmlns:p14="http://schemas.microsoft.com/office/powerpoint/2010/main" val="321805293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9213691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7404264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8312343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2652205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6" name="Text Placeholder 4">
            <a:extLst>
              <a:ext uri="{FF2B5EF4-FFF2-40B4-BE49-F238E27FC236}">
                <a16:creationId xmlns:a16="http://schemas.microsoft.com/office/drawing/2014/main" id="{6727E3D4-6AFD-4EDB-9760-A5880DC29261}"/>
              </a:ext>
            </a:extLst>
          </p:cNvPr>
          <p:cNvSpPr>
            <a:spLocks noGrp="1"/>
          </p:cNvSpPr>
          <p:nvPr>
            <p:ph type="body" sz="quarter" idx="13" hasCustomPrompt="1"/>
          </p:nvPr>
        </p:nvSpPr>
        <p:spPr>
          <a:xfrm>
            <a:off x="584200" y="5080000"/>
            <a:ext cx="9144000" cy="215444"/>
          </a:xfrm>
          <a:noFill/>
        </p:spPr>
        <p:txBody>
          <a:bodyPr wrap="square" lIns="0" tIns="0" rIns="0" bIns="0">
            <a:spAutoFit/>
          </a:bodyPr>
          <a:lstStyle>
            <a:lvl1pPr marL="0" indent="0">
              <a:spcBef>
                <a:spcPts val="0"/>
              </a:spcBef>
              <a:buNone/>
              <a:defRPr sz="14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39934801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963492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0079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1626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296340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7633745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Slide - Ligh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7535576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377940"/>
          </a:xfrm>
        </p:spPr>
        <p:txBody>
          <a:bodyPr>
            <a:normAutofit/>
          </a:bodyPr>
          <a:lstStyle>
            <a:lvl1pPr>
              <a:lnSpc>
                <a:spcPct val="100000"/>
              </a:lnSpc>
              <a:buClr>
                <a:schemeClr val="tx2"/>
              </a:buClr>
              <a:defRPr sz="3137" b="0">
                <a:solidFill>
                  <a:srgbClr val="002060"/>
                </a:solidFill>
              </a:defRPr>
            </a:lvl1pPr>
            <a:lvl2pPr>
              <a:lnSpc>
                <a:spcPct val="100000"/>
              </a:lnSpc>
              <a:defRPr/>
            </a:lvl2pPr>
            <a:lvl3pPr>
              <a:lnSpc>
                <a:spcPct val="100000"/>
              </a:lnSpc>
              <a:defRPr sz="2353"/>
            </a:lvl3pPr>
            <a:lvl4pPr>
              <a:lnSpc>
                <a:spcPct val="100000"/>
              </a:lnSpc>
              <a:defRPr sz="1961"/>
            </a:lvl4pPr>
            <a:lvl5pPr>
              <a:lnSpc>
                <a:spcPct val="100000"/>
              </a:lnSpc>
              <a:defRPr sz="19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102056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8" name="MS logo white - EMF" descr="Microsoft logo white text version">
            <a:extLst>
              <a:ext uri="{FF2B5EF4-FFF2-40B4-BE49-F238E27FC236}">
                <a16:creationId xmlns:a16="http://schemas.microsoft.com/office/drawing/2014/main" id="{10847DFE-DD48-4C93-84DD-AE782B2A9A22}"/>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7" name="Picture Placeholder 2" descr="A person standing in front of a mirror posing for the camera&#10;&#10;Description generated with very high confidence">
            <a:extLst>
              <a:ext uri="{FF2B5EF4-FFF2-40B4-BE49-F238E27FC236}">
                <a16:creationId xmlns:a16="http://schemas.microsoft.com/office/drawing/2014/main" id="{5CE9E623-6438-4F03-9BC8-0B0F268448E8}"/>
              </a:ext>
            </a:extLst>
          </p:cNvPr>
          <p:cNvPicPr>
            <a:picLocks noChangeAspect="1"/>
          </p:cNvPicPr>
          <p:nvPr userDrawn="1"/>
        </p:nvPicPr>
        <p:blipFill rotWithShape="1">
          <a:blip r:embed="rId3"/>
          <a:srcRect l="4619" r="28731"/>
          <a:stretch/>
        </p:blipFill>
        <p:spPr>
          <a:xfrm>
            <a:off x="5334000" y="0"/>
            <a:ext cx="6858000" cy="6858000"/>
          </a:xfrm>
          <a:prstGeom prst="rect">
            <a:avLst/>
          </a:prstGeom>
        </p:spPr>
      </p:pic>
    </p:spTree>
    <p:extLst>
      <p:ext uri="{BB962C8B-B14F-4D97-AF65-F5344CB8AC3E}">
        <p14:creationId xmlns:p14="http://schemas.microsoft.com/office/powerpoint/2010/main" val="21450946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6" name="MS logo white - EMF" descr="Microsoft logo white text version">
            <a:extLst>
              <a:ext uri="{FF2B5EF4-FFF2-40B4-BE49-F238E27FC236}">
                <a16:creationId xmlns:a16="http://schemas.microsoft.com/office/drawing/2014/main" id="{752F7F94-9231-4E4A-AA40-FA537E6B0D74}"/>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8" name="Picture Placeholder 2" descr="A person standing in front of a mirror posing for the camera&#10;&#10;Description generated with very high confidence">
            <a:extLst>
              <a:ext uri="{FF2B5EF4-FFF2-40B4-BE49-F238E27FC236}">
                <a16:creationId xmlns:a16="http://schemas.microsoft.com/office/drawing/2014/main" id="{9C6DFE9A-B017-48B4-8297-C420E168BAF0}"/>
              </a:ext>
            </a:extLst>
          </p:cNvPr>
          <p:cNvPicPr>
            <a:picLocks noChangeAspect="1"/>
          </p:cNvPicPr>
          <p:nvPr userDrawn="1"/>
        </p:nvPicPr>
        <p:blipFill rotWithShape="1">
          <a:blip r:embed="rId3"/>
          <a:srcRect l="4619" r="28731"/>
          <a:stretch/>
        </p:blipFill>
        <p:spPr>
          <a:xfrm>
            <a:off x="5334000" y="0"/>
            <a:ext cx="6858000" cy="6858000"/>
          </a:xfrm>
          <a:prstGeom prst="rect">
            <a:avLst/>
          </a:prstGeom>
        </p:spPr>
      </p:pic>
    </p:spTree>
    <p:extLst>
      <p:ext uri="{BB962C8B-B14F-4D97-AF65-F5344CB8AC3E}">
        <p14:creationId xmlns:p14="http://schemas.microsoft.com/office/powerpoint/2010/main" val="21545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BB651035-36B1-415D-8FE3-8C820588801B}"/>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8992432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7" name="Text Placeholder 4">
            <a:extLst>
              <a:ext uri="{FF2B5EF4-FFF2-40B4-BE49-F238E27FC236}">
                <a16:creationId xmlns:a16="http://schemas.microsoft.com/office/drawing/2014/main" id="{201CF6E1-858E-4A25-8E69-E5CF03EDE7B2}"/>
              </a:ext>
            </a:extLst>
          </p:cNvPr>
          <p:cNvSpPr>
            <a:spLocks noGrp="1"/>
          </p:cNvSpPr>
          <p:nvPr>
            <p:ph type="body" sz="quarter" idx="13" hasCustomPrompt="1"/>
          </p:nvPr>
        </p:nvSpPr>
        <p:spPr>
          <a:xfrm>
            <a:off x="584200" y="5080000"/>
            <a:ext cx="9144000" cy="215444"/>
          </a:xfrm>
          <a:noFill/>
        </p:spPr>
        <p:txBody>
          <a:bodyPr wrap="square" lIns="0" tIns="0" rIns="0" bIns="0">
            <a:spAutoFit/>
          </a:bodyPr>
          <a:lstStyle>
            <a:lvl1pPr marL="0" indent="0">
              <a:spcBef>
                <a:spcPts val="0"/>
              </a:spcBef>
              <a:buNone/>
              <a:defRPr sz="14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2761259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4563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456204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94626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92458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345293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4364038" y="1435100"/>
            <a:ext cx="345818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8">
            <a:extLst>
              <a:ext uri="{FF2B5EF4-FFF2-40B4-BE49-F238E27FC236}">
                <a16:creationId xmlns:a16="http://schemas.microsoft.com/office/drawing/2014/main" id="{76E53675-E7CE-4207-B88E-50ECDC9A19FB}"/>
              </a:ext>
            </a:extLst>
          </p:cNvPr>
          <p:cNvSpPr>
            <a:spLocks noGrp="1"/>
          </p:cNvSpPr>
          <p:nvPr>
            <p:ph sz="quarter" idx="14"/>
          </p:nvPr>
        </p:nvSpPr>
        <p:spPr>
          <a:xfrm>
            <a:off x="8148595" y="1435100"/>
            <a:ext cx="345818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3823122"/>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42485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4370160"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a:extLst>
              <a:ext uri="{FF2B5EF4-FFF2-40B4-BE49-F238E27FC236}">
                <a16:creationId xmlns:a16="http://schemas.microsoft.com/office/drawing/2014/main" id="{F103FD3E-DF28-4FD6-90DA-4160424BB00C}"/>
              </a:ext>
            </a:extLst>
          </p:cNvPr>
          <p:cNvSpPr>
            <a:spLocks noGrp="1"/>
          </p:cNvSpPr>
          <p:nvPr>
            <p:ph type="body" sz="quarter" idx="14"/>
          </p:nvPr>
        </p:nvSpPr>
        <p:spPr>
          <a:xfrm>
            <a:off x="8156121"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1206748"/>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94905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460207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Tree>
    <p:extLst>
      <p:ext uri="{BB962C8B-B14F-4D97-AF65-F5344CB8AC3E}">
        <p14:creationId xmlns:p14="http://schemas.microsoft.com/office/powerpoint/2010/main" val="80609546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1842632"/>
      </p:ext>
    </p:extLst>
  </p:cSld>
  <p:clrMapOvr>
    <a:masterClrMapping/>
  </p:clrMapOvr>
  <p:transition>
    <p:fade/>
  </p:transition>
  <p:extLst>
    <p:ext uri="{DCECCB84-F9BA-43D5-87BE-67443E8EF086}">
      <p15:sldGuideLst xmlns:p15="http://schemas.microsoft.com/office/powerpoint/2012/main">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243102835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dirty="0"/>
              <a:t>Square photo layout with smaller text</a:t>
            </a:r>
          </a:p>
        </p:txBody>
      </p:sp>
    </p:spTree>
    <p:extLst>
      <p:ext uri="{BB962C8B-B14F-4D97-AF65-F5344CB8AC3E}">
        <p14:creationId xmlns:p14="http://schemas.microsoft.com/office/powerpoint/2010/main" val="259560956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97616371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427707512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44570639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41573397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264670419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dirty="0"/>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367148965"/>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70209"/>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dirty="0"/>
              <a:t>Title</a:t>
            </a:r>
          </a:p>
        </p:txBody>
      </p:sp>
    </p:spTree>
    <p:extLst>
      <p:ext uri="{BB962C8B-B14F-4D97-AF65-F5344CB8AC3E}">
        <p14:creationId xmlns:p14="http://schemas.microsoft.com/office/powerpoint/2010/main" val="387936426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5470190"/>
      </p:ext>
    </p:extLst>
  </p:cSld>
  <p:clrMapOvr>
    <a:masterClrMapping/>
  </p:clrMapOvr>
  <p:transition>
    <p:fade/>
  </p:transition>
  <p:extLst>
    <p:ext uri="{DCECCB84-F9BA-43D5-87BE-67443E8EF086}">
      <p15:sldGuideLst xmlns:p15="http://schemas.microsoft.com/office/powerpoint/2012/main">
        <p15:guide id="2" orient="horz" pos="905">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dirty="0"/>
              <a:t>Title</a:t>
            </a:r>
          </a:p>
        </p:txBody>
      </p:sp>
    </p:spTree>
    <p:extLst>
      <p:ext uri="{BB962C8B-B14F-4D97-AF65-F5344CB8AC3E}">
        <p14:creationId xmlns:p14="http://schemas.microsoft.com/office/powerpoint/2010/main" val="27427194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Tree>
    <p:extLst>
      <p:ext uri="{BB962C8B-B14F-4D97-AF65-F5344CB8AC3E}">
        <p14:creationId xmlns:p14="http://schemas.microsoft.com/office/powerpoint/2010/main" val="359282145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19107967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406257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42602437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al 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7342706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31150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5253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733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40048543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780259"/>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dirty="0"/>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dirty="0"/>
              <a:t>Author Name</a:t>
            </a:r>
          </a:p>
          <a:p>
            <a:pPr lvl="0"/>
            <a:r>
              <a:rPr lang="en-US" dirty="0"/>
              <a:t>Date</a:t>
            </a:r>
          </a:p>
        </p:txBody>
      </p:sp>
      <p:pic>
        <p:nvPicPr>
          <p:cNvPr id="64" name="MS logo gray - EMF"/>
          <p:cNvPicPr>
            <a:picLocks noChangeAspect="1"/>
          </p:cNvPicPr>
          <p:nvPr/>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21960983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dirty="0"/>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dirty="0"/>
              <a:t>Author Name</a:t>
            </a:r>
          </a:p>
          <a:p>
            <a:pPr lvl="0"/>
            <a:r>
              <a:rPr lang="en-US" dirty="0"/>
              <a:t>Date</a:t>
            </a:r>
          </a:p>
        </p:txBody>
      </p:sp>
      <p:grpSp>
        <p:nvGrpSpPr>
          <p:cNvPr id="7" name="Group 6"/>
          <p:cNvGrpSpPr/>
          <p:nvPr/>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pic>
        <p:nvPicPr>
          <p:cNvPr id="8" name="MS logo white - EMF" descr="Microsoft logo white text version">
            <a:extLst>
              <a:ext uri="{FF2B5EF4-FFF2-40B4-BE49-F238E27FC236}">
                <a16:creationId xmlns:a16="http://schemas.microsoft.com/office/drawing/2014/main" id="{6863E7BA-C2B6-4840-B647-BC477CB1E61F}"/>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124540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Slide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0691"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tx1"/>
                </a:solidFill>
              </a:defRPr>
            </a:lvl1pPr>
          </a:lstStyle>
          <a:p>
            <a:r>
              <a:rPr lang="en-US" dirty="0"/>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dirty="0"/>
              <a:t>Author Name</a:t>
            </a:r>
          </a:p>
          <a:p>
            <a:pPr lvl="0"/>
            <a:r>
              <a:rPr lang="en-US" dirty="0"/>
              <a:t>Date</a:t>
            </a:r>
          </a:p>
        </p:txBody>
      </p:sp>
      <p:pic>
        <p:nvPicPr>
          <p:cNvPr id="64" name="MS logo gray - EMF"/>
          <p:cNvPicPr>
            <a:picLocks noChangeAspect="1"/>
          </p:cNvPicPr>
          <p:nvPr/>
        </p:nvPicPr>
        <p:blipFill>
          <a:blip r:embed="rId3"/>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3879638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78"/>
            <a:ext cx="12192000" cy="6856644"/>
          </a:xfrm>
          <a:prstGeom prst="rect">
            <a:avLst/>
          </a:prstGeom>
        </p:spPr>
      </p:pic>
      <p:pic>
        <p:nvPicPr>
          <p:cNvPr id="97" name="Picture 96"/>
          <p:cNvPicPr>
            <a:picLocks noChangeAspect="1"/>
          </p:cNvPicPr>
          <p:nvPr/>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dirty="0"/>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dirty="0"/>
              <a:t>Author Name</a:t>
            </a:r>
          </a:p>
          <a:p>
            <a:pPr lvl="0"/>
            <a:r>
              <a:rPr lang="en-US" dirty="0"/>
              <a:t>Date</a:t>
            </a:r>
          </a:p>
        </p:txBody>
      </p:sp>
      <p:pic>
        <p:nvPicPr>
          <p:cNvPr id="64" name="MS logo gray - EMF"/>
          <p:cNvPicPr>
            <a:picLocks noChangeAspect="1"/>
          </p:cNvPicPr>
          <p:nvPr/>
        </p:nvPicPr>
        <p:blipFill rotWithShape="1">
          <a:blip r:embed="rId4"/>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1467612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dirty="0"/>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dirty="0"/>
              <a:t>##	Section Title</a:t>
            </a:r>
          </a:p>
        </p:txBody>
      </p:sp>
    </p:spTree>
    <p:extLst>
      <p:ext uri="{BB962C8B-B14F-4D97-AF65-F5344CB8AC3E}">
        <p14:creationId xmlns:p14="http://schemas.microsoft.com/office/powerpoint/2010/main" val="30238290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Heading Segoe UI </a:t>
            </a:r>
            <a:r>
              <a:rPr lang="en-US" dirty="0" err="1"/>
              <a:t>Semibold</a:t>
            </a:r>
            <a:r>
              <a:rPr lang="en-US" dirty="0"/>
              <a:t> 28/32</a:t>
            </a:r>
          </a:p>
        </p:txBody>
      </p:sp>
      <p:sp>
        <p:nvSpPr>
          <p:cNvPr id="4" name="Text Placeholder 3"/>
          <p:cNvSpPr>
            <a:spLocks noGrp="1"/>
          </p:cNvSpPr>
          <p:nvPr>
            <p:ph type="body" sz="quarter" idx="10" hasCustomPrompt="1"/>
          </p:nvPr>
        </p:nvSpPr>
        <p:spPr>
          <a:xfrm>
            <a:off x="455995" y="1882332"/>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dirty="0"/>
              <a:t>Large: subhead Segoe UI Regular 20/24</a:t>
            </a:r>
          </a:p>
        </p:txBody>
      </p:sp>
      <p:sp>
        <p:nvSpPr>
          <p:cNvPr id="5" name="Text Placeholder 4"/>
          <p:cNvSpPr>
            <a:spLocks noGrp="1"/>
          </p:cNvSpPr>
          <p:nvPr>
            <p:ph type="body" sz="quarter" idx="11" hasCustomPrompt="1"/>
          </p:nvPr>
        </p:nvSpPr>
        <p:spPr>
          <a:xfrm>
            <a:off x="455995" y="3151388"/>
            <a:ext cx="11306469" cy="452654"/>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Medium: paragraph title Segoe UI bold 14/18</a:t>
            </a:r>
          </a:p>
          <a:p>
            <a:pPr lvl="1"/>
            <a:r>
              <a:rPr lang="en-US" dirty="0"/>
              <a:t>Body copy Segoe UI Regular 14/18</a:t>
            </a:r>
          </a:p>
        </p:txBody>
      </p:sp>
      <p:sp>
        <p:nvSpPr>
          <p:cNvPr id="7" name="Text Placeholder 6"/>
          <p:cNvSpPr>
            <a:spLocks noGrp="1"/>
          </p:cNvSpPr>
          <p:nvPr>
            <p:ph type="body" sz="quarter" idx="12" hasCustomPrompt="1"/>
          </p:nvPr>
        </p:nvSpPr>
        <p:spPr>
          <a:xfrm>
            <a:off x="455995" y="4390304"/>
            <a:ext cx="11306469" cy="301770"/>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dirty="0"/>
              <a:t>Small: caption title Segoe </a:t>
            </a:r>
            <a:r>
              <a:rPr lang="en-US" dirty="0" err="1"/>
              <a:t>Semibold</a:t>
            </a:r>
            <a:r>
              <a:rPr lang="en-US" dirty="0"/>
              <a:t> 10/12</a:t>
            </a:r>
          </a:p>
          <a:p>
            <a:pPr lvl="1"/>
            <a:r>
              <a:rPr lang="en-US" dirty="0"/>
              <a:t>Caption Segoe Regular 10/12</a:t>
            </a:r>
          </a:p>
        </p:txBody>
      </p:sp>
    </p:spTree>
    <p:extLst>
      <p:ext uri="{BB962C8B-B14F-4D97-AF65-F5344CB8AC3E}">
        <p14:creationId xmlns:p14="http://schemas.microsoft.com/office/powerpoint/2010/main" val="260963570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Text option 1: three column bulleted list</a:t>
            </a:r>
          </a:p>
        </p:txBody>
      </p:sp>
      <p:sp>
        <p:nvSpPr>
          <p:cNvPr id="4" name="Text Placeholder 3"/>
          <p:cNvSpPr>
            <a:spLocks noGrp="1"/>
          </p:cNvSpPr>
          <p:nvPr>
            <p:ph type="body" sz="quarter" idx="10" hasCustomPrompt="1"/>
          </p:nvPr>
        </p:nvSpPr>
        <p:spPr>
          <a:xfrm>
            <a:off x="455995" y="1882331"/>
            <a:ext cx="7454644" cy="90530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dirty="0"/>
              <a:t>Subhead Segoe UI Regular 20/24. Dis </a:t>
            </a:r>
            <a:r>
              <a:rPr lang="en-US" dirty="0" err="1"/>
              <a:t>apid</a:t>
            </a:r>
            <a:r>
              <a:rPr lang="en-US" dirty="0"/>
              <a:t> </a:t>
            </a:r>
            <a:r>
              <a:rPr lang="en-US" dirty="0" err="1"/>
              <a:t>es</a:t>
            </a:r>
            <a:r>
              <a:rPr lang="en-US" dirty="0"/>
              <a:t>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a:t>
            </a:r>
            <a:r>
              <a:rPr lang="en-US" dirty="0" err="1"/>
              <a:t>vit</a:t>
            </a:r>
            <a:r>
              <a:rPr lang="en-US" dirty="0"/>
              <a: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Tree>
    <p:extLst>
      <p:ext uri="{BB962C8B-B14F-4D97-AF65-F5344CB8AC3E}">
        <p14:creationId xmlns:p14="http://schemas.microsoft.com/office/powerpoint/2010/main" val="248330664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Text option 2: two columns copy heavy</a:t>
            </a:r>
          </a:p>
        </p:txBody>
      </p:sp>
      <p:sp>
        <p:nvSpPr>
          <p:cNvPr id="5" name="Text Placeholder 4"/>
          <p:cNvSpPr>
            <a:spLocks noGrp="1"/>
          </p:cNvSpPr>
          <p:nvPr>
            <p:ph type="body" sz="quarter" idx="11" hasCustomPrompt="1"/>
          </p:nvPr>
        </p:nvSpPr>
        <p:spPr>
          <a:xfrm>
            <a:off x="455995" y="1966312"/>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Pa </a:t>
            </a:r>
            <a:r>
              <a:rPr lang="en-US" dirty="0" err="1"/>
              <a:t>consed</a:t>
            </a:r>
            <a:r>
              <a:rPr lang="en-US" dirty="0"/>
              <a:t> et </a:t>
            </a:r>
            <a:r>
              <a:rPr lang="en-US" dirty="0" err="1"/>
              <a:t>atur</a:t>
            </a:r>
            <a:r>
              <a:rPr lang="en-US" dirty="0"/>
              <a:t>. </a:t>
            </a:r>
            <a:r>
              <a:rPr lang="en-US" dirty="0" err="1"/>
              <a:t>Serion</a:t>
            </a:r>
            <a:r>
              <a:rPr lang="en-US" dirty="0"/>
              <a:t> </a:t>
            </a:r>
            <a:r>
              <a:rPr lang="en-US" dirty="0" err="1"/>
              <a:t>corepudi</a:t>
            </a:r>
            <a:r>
              <a:rPr lang="en-US" dirty="0"/>
              <a:t> dolor </a:t>
            </a:r>
            <a:r>
              <a:rPr lang="en-US" dirty="0" err="1"/>
              <a:t>adionse</a:t>
            </a:r>
            <a:r>
              <a:rPr lang="en-US" dirty="0"/>
              <a:t> </a:t>
            </a:r>
            <a:r>
              <a:rPr lang="en-US" dirty="0" err="1"/>
              <a:t>quibusame</a:t>
            </a:r>
            <a:r>
              <a:rPr lang="en-US" dirty="0"/>
              <a:t> </a:t>
            </a:r>
            <a:r>
              <a:rPr lang="en-US" dirty="0" err="1"/>
              <a:t>nullabora</a:t>
            </a:r>
            <a:r>
              <a:rPr lang="en-US" dirty="0"/>
              <a:t> </a:t>
            </a:r>
            <a:r>
              <a:rPr lang="en-US" dirty="0" err="1"/>
              <a:t>volent</a:t>
            </a:r>
            <a:r>
              <a:rPr lang="en-US" dirty="0"/>
              <a:t> </a:t>
            </a:r>
            <a:r>
              <a:rPr lang="en-US" dirty="0" err="1"/>
              <a:t>lignam</a:t>
            </a:r>
            <a:r>
              <a:rPr lang="en-US" dirty="0"/>
              <a:t> </a:t>
            </a:r>
            <a:r>
              <a:rPr lang="en-US" dirty="0" err="1"/>
              <a:t>entis</a:t>
            </a:r>
            <a:r>
              <a:rPr lang="en-US" dirty="0"/>
              <a:t> ape </a:t>
            </a:r>
            <a:r>
              <a:rPr lang="en-US" dirty="0" err="1"/>
              <a:t>dolores</a:t>
            </a:r>
            <a:r>
              <a:rPr lang="en-US" dirty="0"/>
              <a:t> se </a:t>
            </a:r>
            <a:r>
              <a:rPr lang="en-US" dirty="0" err="1"/>
              <a:t>voluptae</a:t>
            </a:r>
            <a:r>
              <a:rPr lang="en-US" dirty="0"/>
              <a:t> </a:t>
            </a:r>
            <a:r>
              <a:rPr lang="en-US" dirty="0" err="1"/>
              <a:t>nimolupti</a:t>
            </a:r>
            <a:r>
              <a:rPr lang="en-US" dirty="0"/>
              <a:t> </a:t>
            </a:r>
            <a:r>
              <a:rPr lang="en-US" dirty="0" err="1"/>
              <a:t>quam</a:t>
            </a:r>
            <a:r>
              <a:rPr lang="en-US" dirty="0"/>
              <a:t> </a:t>
            </a:r>
            <a:r>
              <a:rPr lang="en-US" dirty="0" err="1"/>
              <a:t>ium</a:t>
            </a:r>
            <a:r>
              <a:rPr lang="en-US" dirty="0"/>
              <a:t> </a:t>
            </a:r>
            <a:r>
              <a:rPr lang="en-US" dirty="0" err="1"/>
              <a:t>simusa</a:t>
            </a:r>
            <a:r>
              <a:rPr lang="en-US" dirty="0"/>
              <a:t> </a:t>
            </a:r>
            <a:r>
              <a:rPr lang="en-US" dirty="0" err="1"/>
              <a:t>doluptur</a:t>
            </a:r>
            <a:r>
              <a:rPr lang="en-US" dirty="0"/>
              <a:t>, sum hic </a:t>
            </a:r>
            <a:r>
              <a:rPr lang="en-US" dirty="0" err="1"/>
              <a:t>tem</a:t>
            </a:r>
            <a:r>
              <a:rPr lang="en-US" dirty="0"/>
              <a:t> qui cum </a:t>
            </a:r>
            <a:r>
              <a:rPr lang="en-US" dirty="0" err="1"/>
              <a:t>evelest</a:t>
            </a:r>
            <a:r>
              <a:rPr lang="en-US" dirty="0"/>
              <a:t>, </a:t>
            </a:r>
            <a:r>
              <a:rPr lang="en-US" dirty="0" err="1"/>
              <a:t>cusapel</a:t>
            </a:r>
            <a:r>
              <a:rPr lang="en-US" dirty="0"/>
              <a:t> et </a:t>
            </a:r>
            <a:r>
              <a:rPr lang="en-US" dirty="0" err="1"/>
              <a:t>unt</a:t>
            </a:r>
            <a:r>
              <a:rPr lang="en-US" dirty="0"/>
              <a:t> et </a:t>
            </a:r>
            <a:r>
              <a:rPr lang="en-US" dirty="0" err="1"/>
              <a:t>hiciisciume</a:t>
            </a:r>
            <a:r>
              <a:rPr lang="en-US" dirty="0"/>
              <a:t> </a:t>
            </a:r>
            <a:r>
              <a:rPr lang="en-US" dirty="0" err="1"/>
              <a:t>vernatiore</a:t>
            </a:r>
            <a:r>
              <a:rPr lang="en-US" dirty="0"/>
              <a:t> </a:t>
            </a:r>
            <a:r>
              <a:rPr lang="en-US" dirty="0" err="1"/>
              <a:t>volenecabor</a:t>
            </a:r>
            <a:r>
              <a:rPr lang="en-US" dirty="0"/>
              <a:t> </a:t>
            </a:r>
            <a:r>
              <a:rPr lang="en-US" dirty="0" err="1"/>
              <a:t>seque</a:t>
            </a:r>
            <a:r>
              <a:rPr lang="en-US" dirty="0"/>
              <a:t> </a:t>
            </a:r>
            <a:r>
              <a:rPr lang="en-US" dirty="0" err="1"/>
              <a:t>officient</a:t>
            </a:r>
            <a:r>
              <a:rPr lang="en-US" dirty="0"/>
              <a:t>, </a:t>
            </a:r>
            <a:r>
              <a:rPr lang="en-US" dirty="0" err="1"/>
              <a:t>quamus</a:t>
            </a:r>
            <a:r>
              <a:rPr lang="en-US" dirty="0"/>
              <a:t> </a:t>
            </a:r>
            <a:r>
              <a:rPr lang="en-US" dirty="0" err="1"/>
              <a:t>voluptium</a:t>
            </a:r>
            <a:r>
              <a:rPr lang="en-US" dirty="0"/>
              <a:t> </a:t>
            </a:r>
            <a:r>
              <a:rPr lang="en-US" dirty="0" err="1"/>
              <a:t>natur</a:t>
            </a:r>
            <a:r>
              <a:rPr lang="en-US" dirty="0"/>
              <a:t> </a:t>
            </a:r>
            <a:r>
              <a:rPr lang="en-US" dirty="0" err="1"/>
              <a:t>maio</a:t>
            </a:r>
            <a:r>
              <a:rPr lang="en-US" dirty="0"/>
              <a:t> </a:t>
            </a:r>
            <a:r>
              <a:rPr lang="en-US" dirty="0" err="1"/>
              <a:t>volupta</a:t>
            </a:r>
            <a:r>
              <a:rPr lang="en-US" dirty="0"/>
              <a:t> </a:t>
            </a:r>
            <a:r>
              <a:rPr lang="en-US" dirty="0" err="1"/>
              <a:t>tioria</a:t>
            </a:r>
            <a:r>
              <a:rPr lang="en-US" dirty="0"/>
              <a:t> </a:t>
            </a:r>
            <a:r>
              <a:rPr lang="en-US" dirty="0" err="1"/>
              <a:t>venimetur</a:t>
            </a:r>
            <a:r>
              <a:rPr lang="en-US" dirty="0"/>
              <a:t> re </a:t>
            </a:r>
            <a:r>
              <a:rPr lang="en-US" dirty="0" err="1"/>
              <a:t>vel</a:t>
            </a:r>
            <a:r>
              <a:rPr lang="en-US" dirty="0"/>
              <a:t> </a:t>
            </a:r>
            <a:r>
              <a:rPr lang="en-US" dirty="0" err="1"/>
              <a:t>ent</a:t>
            </a:r>
            <a:r>
              <a:rPr lang="en-US" dirty="0"/>
              <a:t>, </a:t>
            </a:r>
            <a:r>
              <a:rPr lang="en-US" dirty="0" err="1"/>
              <a:t>quae</a:t>
            </a:r>
            <a:r>
              <a:rPr lang="en-US" dirty="0"/>
              <a:t> </a:t>
            </a:r>
            <a:r>
              <a:rPr lang="en-US" dirty="0" err="1"/>
              <a:t>liqui</a:t>
            </a:r>
            <a:r>
              <a:rPr lang="en-US" dirty="0"/>
              <a:t> </a:t>
            </a:r>
            <a:r>
              <a:rPr lang="en-US" dirty="0" err="1"/>
              <a:t>tem</a:t>
            </a:r>
            <a:r>
              <a:rPr lang="en-US" dirty="0"/>
              <a:t> sin con re </a:t>
            </a:r>
            <a:r>
              <a:rPr lang="en-US" dirty="0" err="1"/>
              <a:t>laut</a:t>
            </a:r>
            <a:r>
              <a:rPr lang="en-US" dirty="0"/>
              <a:t> </a:t>
            </a:r>
            <a:r>
              <a:rPr lang="en-US" dirty="0" err="1"/>
              <a:t>aut</a:t>
            </a:r>
            <a:r>
              <a:rPr lang="en-US" dirty="0"/>
              <a:t> </a:t>
            </a:r>
            <a:r>
              <a:rPr lang="en-US" dirty="0" err="1"/>
              <a:t>volupietur</a:t>
            </a:r>
            <a:r>
              <a:rPr lang="en-US" dirty="0"/>
              <a:t>.</a:t>
            </a:r>
          </a:p>
          <a:p>
            <a:pPr lvl="1"/>
            <a:endParaRPr lang="en-US" dirty="0"/>
          </a:p>
          <a:p>
            <a:pPr lvl="1"/>
            <a:r>
              <a:rPr lang="en-US" dirty="0" err="1"/>
              <a:t>Henestios</a:t>
            </a:r>
            <a:r>
              <a:rPr lang="en-US" dirty="0"/>
              <a:t> </a:t>
            </a:r>
            <a:r>
              <a:rPr lang="en-US" dirty="0" err="1"/>
              <a:t>vellantium</a:t>
            </a:r>
            <a:r>
              <a:rPr lang="en-US" dirty="0"/>
              <a:t> </a:t>
            </a:r>
            <a:r>
              <a:rPr lang="en-US" dirty="0" err="1"/>
              <a:t>simi</a:t>
            </a:r>
            <a:r>
              <a:rPr lang="en-US" dirty="0"/>
              <a:t>, </a:t>
            </a:r>
            <a:r>
              <a:rPr lang="en-US" dirty="0" err="1"/>
              <a:t>quassenime</a:t>
            </a:r>
            <a:r>
              <a:rPr lang="en-US" dirty="0"/>
              <a:t> consent </a:t>
            </a:r>
            <a:r>
              <a:rPr lang="en-US" dirty="0" err="1"/>
              <a:t>emquatincti</a:t>
            </a:r>
            <a:r>
              <a:rPr lang="en-US" dirty="0"/>
              <a:t> to doles </a:t>
            </a:r>
            <a:r>
              <a:rPr lang="en-US" dirty="0" err="1"/>
              <a:t>cium</a:t>
            </a:r>
            <a:r>
              <a:rPr lang="en-US" dirty="0"/>
              <a:t> </a:t>
            </a:r>
            <a:r>
              <a:rPr lang="en-US" dirty="0" err="1"/>
              <a:t>nectur</a:t>
            </a:r>
            <a:r>
              <a:rPr lang="en-US" dirty="0"/>
              <a:t>. </a:t>
            </a:r>
            <a:r>
              <a:rPr lang="en-US" dirty="0" err="1"/>
              <a:t>Experit</a:t>
            </a:r>
            <a:r>
              <a:rPr lang="en-US" dirty="0"/>
              <a:t> </a:t>
            </a:r>
            <a:r>
              <a:rPr lang="en-US" dirty="0" err="1"/>
              <a:t>occus</a:t>
            </a:r>
            <a:r>
              <a:rPr lang="en-US" dirty="0"/>
              <a:t>. </a:t>
            </a:r>
            <a:r>
              <a:rPr lang="en-US" dirty="0" err="1"/>
              <a:t>Anduntus</a:t>
            </a:r>
            <a:r>
              <a:rPr lang="en-US" dirty="0"/>
              <a:t> </a:t>
            </a:r>
            <a:r>
              <a:rPr lang="en-US" dirty="0" err="1"/>
              <a:t>dolecta</a:t>
            </a:r>
            <a:r>
              <a:rPr lang="en-US" dirty="0"/>
              <a:t> </a:t>
            </a:r>
            <a:r>
              <a:rPr lang="en-US" dirty="0" err="1"/>
              <a:t>tiusam</a:t>
            </a:r>
            <a:r>
              <a:rPr lang="en-US" dirty="0"/>
              <a:t> </a:t>
            </a:r>
            <a:r>
              <a:rPr lang="en-US" dirty="0" err="1"/>
              <a:t>esto</a:t>
            </a:r>
            <a:r>
              <a:rPr lang="en-US" dirty="0"/>
              <a:t> </a:t>
            </a:r>
            <a:r>
              <a:rPr lang="en-US" dirty="0" err="1"/>
              <a:t>eos</a:t>
            </a:r>
            <a:r>
              <a:rPr lang="en-US" dirty="0"/>
              <a:t> </a:t>
            </a:r>
            <a:r>
              <a:rPr lang="en-US" dirty="0" err="1"/>
              <a:t>delit</a:t>
            </a:r>
            <a:r>
              <a:rPr lang="en-US" dirty="0"/>
              <a:t>, at. </a:t>
            </a:r>
            <a:r>
              <a:rPr lang="en-US" dirty="0" err="1"/>
              <a:t>Haria</a:t>
            </a:r>
            <a:r>
              <a:rPr lang="en-US" dirty="0"/>
              <a:t> dis </a:t>
            </a:r>
            <a:r>
              <a:rPr lang="en-US" dirty="0" err="1"/>
              <a:t>eum</a:t>
            </a:r>
            <a:r>
              <a:rPr lang="en-US" dirty="0"/>
              <a:t> a </a:t>
            </a:r>
            <a:r>
              <a:rPr lang="en-US" dirty="0" err="1"/>
              <a:t>sitibus</a:t>
            </a:r>
            <a:r>
              <a:rPr lang="en-US" dirty="0"/>
              <a:t> </a:t>
            </a:r>
            <a:r>
              <a:rPr lang="en-US" dirty="0" err="1"/>
              <a:t>volorib</a:t>
            </a:r>
            <a:r>
              <a:rPr lang="en-US" dirty="0"/>
              <a:t> </a:t>
            </a:r>
            <a:r>
              <a:rPr lang="en-US" dirty="0" err="1"/>
              <a:t>usapere</a:t>
            </a:r>
            <a:r>
              <a:rPr lang="en-US" dirty="0"/>
              <a:t> </a:t>
            </a:r>
            <a:r>
              <a:rPr lang="en-US" dirty="0" err="1"/>
              <a:t>nonse</a:t>
            </a:r>
            <a:r>
              <a:rPr lang="en-US" dirty="0"/>
              <a:t> </a:t>
            </a:r>
            <a:r>
              <a:rPr lang="en-US" dirty="0" err="1"/>
              <a:t>cullit</a:t>
            </a:r>
            <a:r>
              <a:rPr lang="en-US" dirty="0"/>
              <a:t> </a:t>
            </a:r>
            <a:r>
              <a:rPr lang="en-US" dirty="0" err="1"/>
              <a:t>iditatquam</a:t>
            </a:r>
            <a:r>
              <a:rPr lang="en-US" dirty="0"/>
              <a:t> </a:t>
            </a:r>
            <a:r>
              <a:rPr lang="en-US" dirty="0" err="1"/>
              <a:t>hil</a:t>
            </a:r>
            <a:r>
              <a:rPr lang="en-US" dirty="0"/>
              <a:t> </a:t>
            </a:r>
            <a:r>
              <a:rPr lang="en-US" dirty="0" err="1"/>
              <a:t>mincius</a:t>
            </a:r>
            <a:r>
              <a:rPr lang="en-US" dirty="0"/>
              <a:t> </a:t>
            </a:r>
            <a:r>
              <a:rPr lang="en-US" dirty="0" err="1"/>
              <a:t>ea</a:t>
            </a:r>
            <a:r>
              <a:rPr lang="en-US" dirty="0"/>
              <a:t> debit </a:t>
            </a:r>
            <a:r>
              <a:rPr lang="en-US" dirty="0" err="1"/>
              <a:t>quae</a:t>
            </a:r>
            <a:r>
              <a:rPr lang="en-US" dirty="0"/>
              <a:t> </a:t>
            </a:r>
            <a:r>
              <a:rPr lang="en-US" dirty="0" err="1"/>
              <a:t>ipsuntius</a:t>
            </a:r>
            <a:r>
              <a:rPr lang="en-US" dirty="0"/>
              <a:t> </a:t>
            </a:r>
            <a:r>
              <a:rPr lang="en-US" dirty="0" err="1"/>
              <a:t>quideli</a:t>
            </a:r>
            <a:r>
              <a:rPr lang="en-US" dirty="0"/>
              <a:t> </a:t>
            </a:r>
            <a:r>
              <a:rPr lang="en-US" dirty="0" err="1"/>
              <a:t>tatiis</a:t>
            </a:r>
            <a:r>
              <a:rPr lang="en-US" dirty="0"/>
              <a:t> rem </a:t>
            </a:r>
            <a:r>
              <a:rPr lang="en-US" dirty="0" err="1"/>
              <a:t>restis</a:t>
            </a:r>
            <a:r>
              <a:rPr lang="en-US" dirty="0"/>
              <a:t> pro </a:t>
            </a:r>
            <a:r>
              <a:rPr lang="en-US" dirty="0" err="1"/>
              <a:t>ium</a:t>
            </a:r>
            <a:r>
              <a:rPr lang="en-US" dirty="0"/>
              <a:t> qui </a:t>
            </a:r>
            <a:r>
              <a:rPr lang="en-US" dirty="0" err="1"/>
              <a:t>ra</a:t>
            </a:r>
            <a:r>
              <a:rPr lang="en-US" dirty="0"/>
              <a:t> </a:t>
            </a:r>
            <a:r>
              <a:rPr lang="en-US" dirty="0" err="1"/>
              <a:t>debist</a:t>
            </a:r>
            <a:r>
              <a:rPr lang="en-US" dirty="0"/>
              <a:t> at </a:t>
            </a:r>
            <a:r>
              <a:rPr lang="en-US" dirty="0" err="1"/>
              <a:t>ilit</a:t>
            </a:r>
            <a:r>
              <a:rPr lang="en-US" dirty="0"/>
              <a:t> </a:t>
            </a:r>
            <a:r>
              <a:rPr lang="en-US" dirty="0" err="1"/>
              <a:t>est</a:t>
            </a:r>
            <a:r>
              <a:rPr lang="en-US" dirty="0"/>
              <a:t>, </a:t>
            </a:r>
            <a:r>
              <a:rPr lang="en-US" dirty="0" err="1"/>
              <a:t>cus</a:t>
            </a:r>
            <a:r>
              <a:rPr lang="en-US" dirty="0"/>
              <a:t> </a:t>
            </a:r>
            <a:r>
              <a:rPr lang="en-US" dirty="0" err="1"/>
              <a:t>invenim</a:t>
            </a:r>
            <a:r>
              <a:rPr lang="en-US" dirty="0"/>
              <a:t> </a:t>
            </a:r>
            <a:r>
              <a:rPr lang="en-US" dirty="0" err="1"/>
              <a:t>laborro</a:t>
            </a:r>
            <a:r>
              <a:rPr lang="en-US" dirty="0"/>
              <a:t> </a:t>
            </a:r>
            <a:r>
              <a:rPr lang="en-US" dirty="0" err="1"/>
              <a:t>tem</a:t>
            </a:r>
            <a:r>
              <a:rPr lang="en-US" dirty="0"/>
              <a:t> </a:t>
            </a:r>
            <a:r>
              <a:rPr lang="en-US" dirty="0" err="1"/>
              <a:t>rectiissunt</a:t>
            </a:r>
            <a:r>
              <a:rPr lang="en-US" dirty="0"/>
              <a:t> et, </a:t>
            </a:r>
            <a:r>
              <a:rPr lang="en-US" dirty="0" err="1"/>
              <a:t>nos</a:t>
            </a:r>
            <a:r>
              <a:rPr lang="en-US" dirty="0"/>
              <a:t> </a:t>
            </a:r>
            <a:r>
              <a:rPr lang="en-US" dirty="0" err="1"/>
              <a:t>doloratia</a:t>
            </a:r>
            <a:r>
              <a:rPr lang="en-US" dirty="0"/>
              <a:t> et </a:t>
            </a:r>
            <a:r>
              <a:rPr lang="en-US" dirty="0" err="1"/>
              <a:t>opta</a:t>
            </a:r>
            <a:r>
              <a:rPr lang="en-US" dirty="0"/>
              <a:t> dis </a:t>
            </a:r>
            <a:r>
              <a:rPr lang="en-US" dirty="0" err="1"/>
              <a:t>aut</a:t>
            </a:r>
            <a:r>
              <a:rPr lang="en-US" dirty="0"/>
              <a:t> </a:t>
            </a:r>
            <a:r>
              <a:rPr lang="en-US" dirty="0" err="1"/>
              <a:t>modis</a:t>
            </a:r>
            <a:r>
              <a:rPr lang="en-US" dirty="0"/>
              <a:t> </a:t>
            </a:r>
            <a:r>
              <a:rPr lang="en-US" dirty="0" err="1"/>
              <a:t>rerat</a:t>
            </a:r>
            <a:r>
              <a:rPr lang="en-US" dirty="0"/>
              <a:t> </a:t>
            </a:r>
            <a:r>
              <a:rPr lang="en-US" dirty="0" err="1"/>
              <a:t>oditatu</a:t>
            </a:r>
            <a:r>
              <a:rPr lang="en-US" dirty="0"/>
              <a:t> </a:t>
            </a:r>
            <a:r>
              <a:rPr lang="en-US" dirty="0" err="1"/>
              <a:t>reseque</a:t>
            </a:r>
            <a:r>
              <a:rPr lang="en-US" dirty="0"/>
              <a:t> </a:t>
            </a:r>
            <a:r>
              <a:rPr lang="en-US" dirty="0" err="1"/>
              <a:t>nisque</a:t>
            </a:r>
            <a:r>
              <a:rPr lang="en-US" dirty="0"/>
              <a:t> rem </a:t>
            </a:r>
            <a:r>
              <a:rPr lang="en-US" dirty="0" err="1"/>
              <a:t>rempores</a:t>
            </a:r>
            <a:r>
              <a:rPr lang="en-US" dirty="0"/>
              <a:t>. </a:t>
            </a:r>
            <a:r>
              <a:rPr lang="en-US" dirty="0" err="1"/>
              <a:t>Anduntus</a:t>
            </a:r>
            <a:r>
              <a:rPr lang="en-US" dirty="0"/>
              <a:t> </a:t>
            </a:r>
            <a:r>
              <a:rPr lang="en-US" dirty="0" err="1"/>
              <a:t>dolecta</a:t>
            </a:r>
            <a:r>
              <a:rPr lang="en-US" dirty="0"/>
              <a:t> </a:t>
            </a:r>
            <a:r>
              <a:rPr lang="en-US" dirty="0" err="1"/>
              <a:t>tiusam</a:t>
            </a:r>
            <a:r>
              <a:rPr lang="en-US" dirty="0"/>
              <a:t> </a:t>
            </a:r>
            <a:r>
              <a:rPr lang="en-US" dirty="0" err="1"/>
              <a:t>esto</a:t>
            </a:r>
            <a:r>
              <a:rPr lang="en-US" dirty="0"/>
              <a:t> </a:t>
            </a:r>
            <a:r>
              <a:rPr lang="en-US" dirty="0" err="1"/>
              <a:t>eos</a:t>
            </a:r>
            <a:r>
              <a:rPr lang="en-US" dirty="0"/>
              <a:t> </a:t>
            </a:r>
            <a:r>
              <a:rPr lang="en-US" dirty="0" err="1"/>
              <a:t>delit</a:t>
            </a:r>
            <a:r>
              <a:rPr lang="en-US" dirty="0"/>
              <a:t>, at. </a:t>
            </a:r>
            <a:r>
              <a:rPr lang="en-US" dirty="0" err="1"/>
              <a:t>Haria</a:t>
            </a:r>
            <a:r>
              <a:rPr lang="en-US" dirty="0"/>
              <a:t> dis </a:t>
            </a:r>
            <a:r>
              <a:rPr lang="en-US" dirty="0" err="1"/>
              <a:t>eum</a:t>
            </a:r>
            <a:r>
              <a:rPr lang="en-US" dirty="0"/>
              <a:t> a </a:t>
            </a:r>
            <a:r>
              <a:rPr lang="en-US" dirty="0" err="1"/>
              <a:t>sitibus</a:t>
            </a:r>
            <a:r>
              <a:rPr lang="en-US" dirty="0"/>
              <a:t> </a:t>
            </a:r>
            <a:r>
              <a:rPr lang="en-US" dirty="0" err="1"/>
              <a:t>volorib</a:t>
            </a:r>
            <a:r>
              <a:rPr lang="en-US" dirty="0"/>
              <a:t> </a:t>
            </a:r>
            <a:r>
              <a:rPr lang="en-US" dirty="0" err="1"/>
              <a:t>usapere</a:t>
            </a:r>
            <a:r>
              <a:rPr lang="en-US" dirty="0"/>
              <a:t> </a:t>
            </a:r>
            <a:r>
              <a:rPr lang="en-US" dirty="0" err="1"/>
              <a:t>nonse</a:t>
            </a:r>
            <a:r>
              <a:rPr lang="en-US" dirty="0"/>
              <a:t> </a:t>
            </a:r>
            <a:r>
              <a:rPr lang="en-US" dirty="0" err="1"/>
              <a:t>cullit</a:t>
            </a:r>
            <a:r>
              <a:rPr lang="en-US" dirty="0"/>
              <a:t> </a:t>
            </a:r>
            <a:r>
              <a:rPr lang="en-US" dirty="0" err="1"/>
              <a:t>iditatquam</a:t>
            </a:r>
            <a:r>
              <a:rPr lang="en-US" dirty="0"/>
              <a:t> </a:t>
            </a:r>
            <a:r>
              <a:rPr lang="en-US" dirty="0" err="1"/>
              <a:t>hil</a:t>
            </a:r>
            <a:r>
              <a:rPr lang="en-US" dirty="0"/>
              <a:t> </a:t>
            </a:r>
            <a:r>
              <a:rPr lang="en-US" dirty="0" err="1"/>
              <a:t>mincius</a:t>
            </a:r>
            <a:r>
              <a:rPr lang="en-US" dirty="0"/>
              <a:t> </a:t>
            </a:r>
            <a:r>
              <a:rPr lang="en-US" dirty="0" err="1"/>
              <a:t>ea</a:t>
            </a:r>
            <a:r>
              <a:rPr lang="en-US" dirty="0"/>
              <a:t> debit </a:t>
            </a:r>
            <a:r>
              <a:rPr lang="en-US" dirty="0" err="1"/>
              <a:t>quae</a:t>
            </a:r>
            <a:r>
              <a:rPr lang="en-US" dirty="0"/>
              <a:t> sit.</a:t>
            </a:r>
          </a:p>
        </p:txBody>
      </p:sp>
      <p:sp>
        <p:nvSpPr>
          <p:cNvPr id="7" name="Text Placeholder 4"/>
          <p:cNvSpPr>
            <a:spLocks noGrp="1"/>
          </p:cNvSpPr>
          <p:nvPr>
            <p:ph type="body" sz="quarter" idx="12" hasCustomPrompt="1"/>
          </p:nvPr>
        </p:nvSpPr>
        <p:spPr>
          <a:xfrm>
            <a:off x="6229842" y="1956351"/>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Pa </a:t>
            </a:r>
            <a:r>
              <a:rPr lang="en-US" dirty="0" err="1"/>
              <a:t>consed</a:t>
            </a:r>
            <a:r>
              <a:rPr lang="en-US" dirty="0"/>
              <a:t> et </a:t>
            </a:r>
            <a:r>
              <a:rPr lang="en-US" dirty="0" err="1"/>
              <a:t>atur</a:t>
            </a:r>
            <a:r>
              <a:rPr lang="en-US" dirty="0"/>
              <a:t>. </a:t>
            </a:r>
            <a:r>
              <a:rPr lang="en-US" dirty="0" err="1"/>
              <a:t>Serion</a:t>
            </a:r>
            <a:r>
              <a:rPr lang="en-US" dirty="0"/>
              <a:t> </a:t>
            </a:r>
            <a:r>
              <a:rPr lang="en-US" dirty="0" err="1"/>
              <a:t>corepudi</a:t>
            </a:r>
            <a:r>
              <a:rPr lang="en-US" dirty="0"/>
              <a:t> dolor </a:t>
            </a:r>
            <a:r>
              <a:rPr lang="en-US" dirty="0" err="1"/>
              <a:t>adionse</a:t>
            </a:r>
            <a:r>
              <a:rPr lang="en-US" dirty="0"/>
              <a:t> </a:t>
            </a:r>
            <a:r>
              <a:rPr lang="en-US" dirty="0" err="1"/>
              <a:t>quibusame</a:t>
            </a:r>
            <a:r>
              <a:rPr lang="en-US" dirty="0"/>
              <a:t> </a:t>
            </a:r>
            <a:r>
              <a:rPr lang="en-US" dirty="0" err="1"/>
              <a:t>nullabora</a:t>
            </a:r>
            <a:r>
              <a:rPr lang="en-US" dirty="0"/>
              <a:t> </a:t>
            </a:r>
            <a:r>
              <a:rPr lang="en-US" dirty="0" err="1"/>
              <a:t>volent</a:t>
            </a:r>
            <a:r>
              <a:rPr lang="en-US" dirty="0"/>
              <a:t> </a:t>
            </a:r>
            <a:r>
              <a:rPr lang="en-US" dirty="0" err="1"/>
              <a:t>lignam</a:t>
            </a:r>
            <a:r>
              <a:rPr lang="en-US" dirty="0"/>
              <a:t> </a:t>
            </a:r>
            <a:r>
              <a:rPr lang="en-US" dirty="0" err="1"/>
              <a:t>entis</a:t>
            </a:r>
            <a:r>
              <a:rPr lang="en-US" dirty="0"/>
              <a:t> ape </a:t>
            </a:r>
            <a:r>
              <a:rPr lang="en-US" dirty="0" err="1"/>
              <a:t>dolores</a:t>
            </a:r>
            <a:r>
              <a:rPr lang="en-US" dirty="0"/>
              <a:t> se </a:t>
            </a:r>
            <a:r>
              <a:rPr lang="en-US" dirty="0" err="1"/>
              <a:t>voluptae</a:t>
            </a:r>
            <a:r>
              <a:rPr lang="en-US" dirty="0"/>
              <a:t> </a:t>
            </a:r>
            <a:r>
              <a:rPr lang="en-US" dirty="0" err="1"/>
              <a:t>nimolupti</a:t>
            </a:r>
            <a:r>
              <a:rPr lang="en-US" dirty="0"/>
              <a:t> </a:t>
            </a:r>
            <a:r>
              <a:rPr lang="en-US" dirty="0" err="1"/>
              <a:t>quam</a:t>
            </a:r>
            <a:r>
              <a:rPr lang="en-US" dirty="0"/>
              <a:t> </a:t>
            </a:r>
            <a:r>
              <a:rPr lang="en-US" dirty="0" err="1"/>
              <a:t>ium</a:t>
            </a:r>
            <a:r>
              <a:rPr lang="en-US" dirty="0"/>
              <a:t> </a:t>
            </a:r>
            <a:r>
              <a:rPr lang="en-US" dirty="0" err="1"/>
              <a:t>simusa</a:t>
            </a:r>
            <a:r>
              <a:rPr lang="en-US" dirty="0"/>
              <a:t> </a:t>
            </a:r>
            <a:r>
              <a:rPr lang="en-US" dirty="0" err="1"/>
              <a:t>doluptur</a:t>
            </a:r>
            <a:r>
              <a:rPr lang="en-US" dirty="0"/>
              <a:t>, sum hic </a:t>
            </a:r>
            <a:r>
              <a:rPr lang="en-US" dirty="0" err="1"/>
              <a:t>tem</a:t>
            </a:r>
            <a:r>
              <a:rPr lang="en-US" dirty="0"/>
              <a:t> qui cum </a:t>
            </a:r>
            <a:r>
              <a:rPr lang="en-US" dirty="0" err="1"/>
              <a:t>evelest</a:t>
            </a:r>
            <a:r>
              <a:rPr lang="en-US" dirty="0"/>
              <a:t>, </a:t>
            </a:r>
            <a:r>
              <a:rPr lang="en-US" dirty="0" err="1"/>
              <a:t>cusapel</a:t>
            </a:r>
            <a:r>
              <a:rPr lang="en-US" dirty="0"/>
              <a:t> et </a:t>
            </a:r>
            <a:r>
              <a:rPr lang="en-US" dirty="0" err="1"/>
              <a:t>unt</a:t>
            </a:r>
            <a:r>
              <a:rPr lang="en-US" dirty="0"/>
              <a:t> et </a:t>
            </a:r>
            <a:r>
              <a:rPr lang="en-US" dirty="0" err="1"/>
              <a:t>hiciisciume</a:t>
            </a:r>
            <a:r>
              <a:rPr lang="en-US" dirty="0"/>
              <a:t> </a:t>
            </a:r>
            <a:r>
              <a:rPr lang="en-US" dirty="0" err="1"/>
              <a:t>vernatiore</a:t>
            </a:r>
            <a:r>
              <a:rPr lang="en-US" dirty="0"/>
              <a:t> </a:t>
            </a:r>
            <a:r>
              <a:rPr lang="en-US" dirty="0" err="1"/>
              <a:t>volenecabor</a:t>
            </a:r>
            <a:r>
              <a:rPr lang="en-US" dirty="0"/>
              <a:t> </a:t>
            </a:r>
            <a:r>
              <a:rPr lang="en-US" dirty="0" err="1"/>
              <a:t>seque</a:t>
            </a:r>
            <a:r>
              <a:rPr lang="en-US" dirty="0"/>
              <a:t> </a:t>
            </a:r>
            <a:r>
              <a:rPr lang="en-US" dirty="0" err="1"/>
              <a:t>officient</a:t>
            </a:r>
            <a:r>
              <a:rPr lang="en-US" dirty="0"/>
              <a:t>, </a:t>
            </a:r>
            <a:r>
              <a:rPr lang="en-US" dirty="0" err="1"/>
              <a:t>quamus</a:t>
            </a:r>
            <a:r>
              <a:rPr lang="en-US" dirty="0"/>
              <a:t> </a:t>
            </a:r>
            <a:r>
              <a:rPr lang="en-US" dirty="0" err="1"/>
              <a:t>voluptium</a:t>
            </a:r>
            <a:r>
              <a:rPr lang="en-US" dirty="0"/>
              <a:t> </a:t>
            </a:r>
            <a:r>
              <a:rPr lang="en-US" dirty="0" err="1"/>
              <a:t>natur</a:t>
            </a:r>
            <a:r>
              <a:rPr lang="en-US" dirty="0"/>
              <a:t> </a:t>
            </a:r>
            <a:r>
              <a:rPr lang="en-US" dirty="0" err="1"/>
              <a:t>maio</a:t>
            </a:r>
            <a:r>
              <a:rPr lang="en-US" dirty="0"/>
              <a:t> </a:t>
            </a:r>
            <a:r>
              <a:rPr lang="en-US" dirty="0" err="1"/>
              <a:t>volupta</a:t>
            </a:r>
            <a:r>
              <a:rPr lang="en-US" dirty="0"/>
              <a:t> </a:t>
            </a:r>
            <a:r>
              <a:rPr lang="en-US" dirty="0" err="1"/>
              <a:t>tioria</a:t>
            </a:r>
            <a:r>
              <a:rPr lang="en-US" dirty="0"/>
              <a:t> </a:t>
            </a:r>
            <a:r>
              <a:rPr lang="en-US" dirty="0" err="1"/>
              <a:t>venimetur</a:t>
            </a:r>
            <a:r>
              <a:rPr lang="en-US" dirty="0"/>
              <a:t> re </a:t>
            </a:r>
            <a:r>
              <a:rPr lang="en-US" dirty="0" err="1"/>
              <a:t>vel</a:t>
            </a:r>
            <a:r>
              <a:rPr lang="en-US" dirty="0"/>
              <a:t> </a:t>
            </a:r>
            <a:r>
              <a:rPr lang="en-US" dirty="0" err="1"/>
              <a:t>ent</a:t>
            </a:r>
            <a:r>
              <a:rPr lang="en-US" dirty="0"/>
              <a:t>, </a:t>
            </a:r>
            <a:r>
              <a:rPr lang="en-US" dirty="0" err="1"/>
              <a:t>quae</a:t>
            </a:r>
            <a:r>
              <a:rPr lang="en-US" dirty="0"/>
              <a:t> </a:t>
            </a:r>
            <a:r>
              <a:rPr lang="en-US" dirty="0" err="1"/>
              <a:t>liqui</a:t>
            </a:r>
            <a:r>
              <a:rPr lang="en-US" dirty="0"/>
              <a:t> </a:t>
            </a:r>
            <a:r>
              <a:rPr lang="en-US" dirty="0" err="1"/>
              <a:t>tem</a:t>
            </a:r>
            <a:r>
              <a:rPr lang="en-US" dirty="0"/>
              <a:t> sin con re </a:t>
            </a:r>
            <a:r>
              <a:rPr lang="en-US" dirty="0" err="1"/>
              <a:t>laut</a:t>
            </a:r>
            <a:r>
              <a:rPr lang="en-US" dirty="0"/>
              <a:t> </a:t>
            </a:r>
            <a:r>
              <a:rPr lang="en-US" dirty="0" err="1"/>
              <a:t>aut</a:t>
            </a:r>
            <a:r>
              <a:rPr lang="en-US" dirty="0"/>
              <a:t> </a:t>
            </a:r>
            <a:r>
              <a:rPr lang="en-US" dirty="0" err="1"/>
              <a:t>volupietur</a:t>
            </a:r>
            <a:r>
              <a:rPr lang="en-US" dirty="0"/>
              <a:t>.</a:t>
            </a:r>
          </a:p>
          <a:p>
            <a:pPr lvl="1"/>
            <a:endParaRPr lang="en-US" dirty="0"/>
          </a:p>
          <a:p>
            <a:pPr lvl="1"/>
            <a:r>
              <a:rPr lang="en-US" dirty="0" err="1"/>
              <a:t>Henestios</a:t>
            </a:r>
            <a:r>
              <a:rPr lang="en-US" dirty="0"/>
              <a:t> </a:t>
            </a:r>
            <a:r>
              <a:rPr lang="en-US" dirty="0" err="1"/>
              <a:t>vellantium</a:t>
            </a:r>
            <a:r>
              <a:rPr lang="en-US" dirty="0"/>
              <a:t> </a:t>
            </a:r>
            <a:r>
              <a:rPr lang="en-US" dirty="0" err="1"/>
              <a:t>simi</a:t>
            </a:r>
            <a:r>
              <a:rPr lang="en-US" dirty="0"/>
              <a:t>, </a:t>
            </a:r>
            <a:r>
              <a:rPr lang="en-US" dirty="0" err="1"/>
              <a:t>quassenime</a:t>
            </a:r>
            <a:r>
              <a:rPr lang="en-US" dirty="0"/>
              <a:t> consent </a:t>
            </a:r>
            <a:r>
              <a:rPr lang="en-US" dirty="0" err="1"/>
              <a:t>emquatincti</a:t>
            </a:r>
            <a:r>
              <a:rPr lang="en-US" dirty="0"/>
              <a:t> to doles </a:t>
            </a:r>
            <a:r>
              <a:rPr lang="en-US" dirty="0" err="1"/>
              <a:t>cium</a:t>
            </a:r>
            <a:r>
              <a:rPr lang="en-US" dirty="0"/>
              <a:t> </a:t>
            </a:r>
            <a:r>
              <a:rPr lang="en-US" dirty="0" err="1"/>
              <a:t>nectur</a:t>
            </a:r>
            <a:r>
              <a:rPr lang="en-US" dirty="0"/>
              <a:t>. </a:t>
            </a:r>
            <a:r>
              <a:rPr lang="en-US" dirty="0" err="1"/>
              <a:t>Experit</a:t>
            </a:r>
            <a:r>
              <a:rPr lang="en-US" dirty="0"/>
              <a:t> </a:t>
            </a:r>
            <a:r>
              <a:rPr lang="en-US" dirty="0" err="1"/>
              <a:t>occus</a:t>
            </a:r>
            <a:r>
              <a:rPr lang="en-US" dirty="0"/>
              <a:t>. </a:t>
            </a:r>
            <a:r>
              <a:rPr lang="en-US" dirty="0" err="1"/>
              <a:t>Anduntus</a:t>
            </a:r>
            <a:r>
              <a:rPr lang="en-US" dirty="0"/>
              <a:t> </a:t>
            </a:r>
            <a:r>
              <a:rPr lang="en-US" dirty="0" err="1"/>
              <a:t>dolecta</a:t>
            </a:r>
            <a:r>
              <a:rPr lang="en-US" dirty="0"/>
              <a:t> </a:t>
            </a:r>
            <a:r>
              <a:rPr lang="en-US" dirty="0" err="1"/>
              <a:t>tiusam</a:t>
            </a:r>
            <a:r>
              <a:rPr lang="en-US" dirty="0"/>
              <a:t> </a:t>
            </a:r>
            <a:r>
              <a:rPr lang="en-US" dirty="0" err="1"/>
              <a:t>esto</a:t>
            </a:r>
            <a:r>
              <a:rPr lang="en-US" dirty="0"/>
              <a:t> </a:t>
            </a:r>
            <a:r>
              <a:rPr lang="en-US" dirty="0" err="1"/>
              <a:t>eos</a:t>
            </a:r>
            <a:r>
              <a:rPr lang="en-US" dirty="0"/>
              <a:t> </a:t>
            </a:r>
            <a:r>
              <a:rPr lang="en-US" dirty="0" err="1"/>
              <a:t>delit</a:t>
            </a:r>
            <a:r>
              <a:rPr lang="en-US" dirty="0"/>
              <a:t>, at. </a:t>
            </a:r>
            <a:r>
              <a:rPr lang="en-US" dirty="0" err="1"/>
              <a:t>Haria</a:t>
            </a:r>
            <a:r>
              <a:rPr lang="en-US" dirty="0"/>
              <a:t> dis </a:t>
            </a:r>
            <a:r>
              <a:rPr lang="en-US" dirty="0" err="1"/>
              <a:t>eum</a:t>
            </a:r>
            <a:r>
              <a:rPr lang="en-US" dirty="0"/>
              <a:t> a </a:t>
            </a:r>
            <a:r>
              <a:rPr lang="en-US" dirty="0" err="1"/>
              <a:t>sitibus</a:t>
            </a:r>
            <a:r>
              <a:rPr lang="en-US" dirty="0"/>
              <a:t> </a:t>
            </a:r>
            <a:r>
              <a:rPr lang="en-US" dirty="0" err="1"/>
              <a:t>volorib</a:t>
            </a:r>
            <a:r>
              <a:rPr lang="en-US" dirty="0"/>
              <a:t> </a:t>
            </a:r>
            <a:r>
              <a:rPr lang="en-US" dirty="0" err="1"/>
              <a:t>usapere</a:t>
            </a:r>
            <a:r>
              <a:rPr lang="en-US" dirty="0"/>
              <a:t> </a:t>
            </a:r>
            <a:r>
              <a:rPr lang="en-US" dirty="0" err="1"/>
              <a:t>nonse</a:t>
            </a:r>
            <a:r>
              <a:rPr lang="en-US" dirty="0"/>
              <a:t> </a:t>
            </a:r>
            <a:r>
              <a:rPr lang="en-US" dirty="0" err="1"/>
              <a:t>cullit</a:t>
            </a:r>
            <a:r>
              <a:rPr lang="en-US" dirty="0"/>
              <a:t> </a:t>
            </a:r>
            <a:r>
              <a:rPr lang="en-US" dirty="0" err="1"/>
              <a:t>iditatquam</a:t>
            </a:r>
            <a:r>
              <a:rPr lang="en-US" dirty="0"/>
              <a:t> </a:t>
            </a:r>
            <a:r>
              <a:rPr lang="en-US" dirty="0" err="1"/>
              <a:t>hil</a:t>
            </a:r>
            <a:r>
              <a:rPr lang="en-US" dirty="0"/>
              <a:t> </a:t>
            </a:r>
            <a:r>
              <a:rPr lang="en-US" dirty="0" err="1"/>
              <a:t>mincius</a:t>
            </a:r>
            <a:r>
              <a:rPr lang="en-US" dirty="0"/>
              <a:t> </a:t>
            </a:r>
            <a:r>
              <a:rPr lang="en-US" dirty="0" err="1"/>
              <a:t>ea</a:t>
            </a:r>
            <a:r>
              <a:rPr lang="en-US" dirty="0"/>
              <a:t> debit </a:t>
            </a:r>
            <a:r>
              <a:rPr lang="en-US" dirty="0" err="1"/>
              <a:t>quae</a:t>
            </a:r>
            <a:r>
              <a:rPr lang="en-US" dirty="0"/>
              <a:t> </a:t>
            </a:r>
            <a:r>
              <a:rPr lang="en-US" dirty="0" err="1"/>
              <a:t>ipsuntius</a:t>
            </a:r>
            <a:r>
              <a:rPr lang="en-US" dirty="0"/>
              <a:t> </a:t>
            </a:r>
            <a:r>
              <a:rPr lang="en-US" dirty="0" err="1"/>
              <a:t>quideli</a:t>
            </a:r>
            <a:r>
              <a:rPr lang="en-US" dirty="0"/>
              <a:t> </a:t>
            </a:r>
            <a:r>
              <a:rPr lang="en-US" dirty="0" err="1"/>
              <a:t>tatiis</a:t>
            </a:r>
            <a:r>
              <a:rPr lang="en-US" dirty="0"/>
              <a:t> rem </a:t>
            </a:r>
            <a:r>
              <a:rPr lang="en-US" dirty="0" err="1"/>
              <a:t>restis</a:t>
            </a:r>
            <a:r>
              <a:rPr lang="en-US" dirty="0"/>
              <a:t> pro </a:t>
            </a:r>
            <a:r>
              <a:rPr lang="en-US" dirty="0" err="1"/>
              <a:t>ium</a:t>
            </a:r>
            <a:r>
              <a:rPr lang="en-US" dirty="0"/>
              <a:t> qui </a:t>
            </a:r>
            <a:r>
              <a:rPr lang="en-US" dirty="0" err="1"/>
              <a:t>ra</a:t>
            </a:r>
            <a:r>
              <a:rPr lang="en-US" dirty="0"/>
              <a:t> </a:t>
            </a:r>
            <a:r>
              <a:rPr lang="en-US" dirty="0" err="1"/>
              <a:t>debist</a:t>
            </a:r>
            <a:r>
              <a:rPr lang="en-US" dirty="0"/>
              <a:t> at </a:t>
            </a:r>
            <a:r>
              <a:rPr lang="en-US" dirty="0" err="1"/>
              <a:t>ilit</a:t>
            </a:r>
            <a:r>
              <a:rPr lang="en-US" dirty="0"/>
              <a:t> </a:t>
            </a:r>
            <a:r>
              <a:rPr lang="en-US" dirty="0" err="1"/>
              <a:t>est</a:t>
            </a:r>
            <a:r>
              <a:rPr lang="en-US" dirty="0"/>
              <a:t>, </a:t>
            </a:r>
            <a:r>
              <a:rPr lang="en-US" dirty="0" err="1"/>
              <a:t>cus</a:t>
            </a:r>
            <a:r>
              <a:rPr lang="en-US" dirty="0"/>
              <a:t> </a:t>
            </a:r>
            <a:r>
              <a:rPr lang="en-US" dirty="0" err="1"/>
              <a:t>invenim</a:t>
            </a:r>
            <a:r>
              <a:rPr lang="en-US" dirty="0"/>
              <a:t> </a:t>
            </a:r>
            <a:r>
              <a:rPr lang="en-US" dirty="0" err="1"/>
              <a:t>laborro</a:t>
            </a:r>
            <a:r>
              <a:rPr lang="en-US" dirty="0"/>
              <a:t> </a:t>
            </a:r>
            <a:r>
              <a:rPr lang="en-US" dirty="0" err="1"/>
              <a:t>tem</a:t>
            </a:r>
            <a:r>
              <a:rPr lang="en-US" dirty="0"/>
              <a:t> </a:t>
            </a:r>
            <a:r>
              <a:rPr lang="en-US" dirty="0" err="1"/>
              <a:t>rectiissunt</a:t>
            </a:r>
            <a:r>
              <a:rPr lang="en-US" dirty="0"/>
              <a:t> et, </a:t>
            </a:r>
            <a:r>
              <a:rPr lang="en-US" dirty="0" err="1"/>
              <a:t>nos</a:t>
            </a:r>
            <a:r>
              <a:rPr lang="en-US" dirty="0"/>
              <a:t> </a:t>
            </a:r>
            <a:r>
              <a:rPr lang="en-US" dirty="0" err="1"/>
              <a:t>doloratia</a:t>
            </a:r>
            <a:r>
              <a:rPr lang="en-US" dirty="0"/>
              <a:t> et </a:t>
            </a:r>
            <a:r>
              <a:rPr lang="en-US" dirty="0" err="1"/>
              <a:t>opta</a:t>
            </a:r>
            <a:r>
              <a:rPr lang="en-US" dirty="0"/>
              <a:t> dis </a:t>
            </a:r>
            <a:r>
              <a:rPr lang="en-US" dirty="0" err="1"/>
              <a:t>aut</a:t>
            </a:r>
            <a:r>
              <a:rPr lang="en-US" dirty="0"/>
              <a:t> </a:t>
            </a:r>
            <a:r>
              <a:rPr lang="en-US" dirty="0" err="1"/>
              <a:t>modis</a:t>
            </a:r>
            <a:r>
              <a:rPr lang="en-US" dirty="0"/>
              <a:t> </a:t>
            </a:r>
            <a:r>
              <a:rPr lang="en-US" dirty="0" err="1"/>
              <a:t>rerat</a:t>
            </a:r>
            <a:r>
              <a:rPr lang="en-US" dirty="0"/>
              <a:t> </a:t>
            </a:r>
            <a:r>
              <a:rPr lang="en-US" dirty="0" err="1"/>
              <a:t>oditatu</a:t>
            </a:r>
            <a:r>
              <a:rPr lang="en-US" dirty="0"/>
              <a:t> </a:t>
            </a:r>
            <a:r>
              <a:rPr lang="en-US" dirty="0" err="1"/>
              <a:t>reseque</a:t>
            </a:r>
            <a:r>
              <a:rPr lang="en-US" dirty="0"/>
              <a:t> </a:t>
            </a:r>
            <a:r>
              <a:rPr lang="en-US" dirty="0" err="1"/>
              <a:t>nisque</a:t>
            </a:r>
            <a:r>
              <a:rPr lang="en-US" dirty="0"/>
              <a:t> rem </a:t>
            </a:r>
            <a:r>
              <a:rPr lang="en-US" dirty="0" err="1"/>
              <a:t>rempores</a:t>
            </a:r>
            <a:r>
              <a:rPr lang="en-US" dirty="0"/>
              <a:t>. </a:t>
            </a:r>
            <a:r>
              <a:rPr lang="en-US" dirty="0" err="1"/>
              <a:t>Anduntus</a:t>
            </a:r>
            <a:r>
              <a:rPr lang="en-US" dirty="0"/>
              <a:t> </a:t>
            </a:r>
            <a:r>
              <a:rPr lang="en-US" dirty="0" err="1"/>
              <a:t>dolecta</a:t>
            </a:r>
            <a:r>
              <a:rPr lang="en-US" dirty="0"/>
              <a:t> </a:t>
            </a:r>
            <a:r>
              <a:rPr lang="en-US" dirty="0" err="1"/>
              <a:t>tiusam</a:t>
            </a:r>
            <a:r>
              <a:rPr lang="en-US" dirty="0"/>
              <a:t> </a:t>
            </a:r>
            <a:r>
              <a:rPr lang="en-US" dirty="0" err="1"/>
              <a:t>esto</a:t>
            </a:r>
            <a:r>
              <a:rPr lang="en-US" dirty="0"/>
              <a:t> </a:t>
            </a:r>
            <a:r>
              <a:rPr lang="en-US" dirty="0" err="1"/>
              <a:t>eos</a:t>
            </a:r>
            <a:r>
              <a:rPr lang="en-US" dirty="0"/>
              <a:t> </a:t>
            </a:r>
            <a:r>
              <a:rPr lang="en-US" dirty="0" err="1"/>
              <a:t>delit</a:t>
            </a:r>
            <a:r>
              <a:rPr lang="en-US" dirty="0"/>
              <a:t>, at. </a:t>
            </a:r>
            <a:r>
              <a:rPr lang="en-US" dirty="0" err="1"/>
              <a:t>Haria</a:t>
            </a:r>
            <a:r>
              <a:rPr lang="en-US" dirty="0"/>
              <a:t> dis </a:t>
            </a:r>
            <a:r>
              <a:rPr lang="en-US" dirty="0" err="1"/>
              <a:t>eum</a:t>
            </a:r>
            <a:r>
              <a:rPr lang="en-US" dirty="0"/>
              <a:t> a </a:t>
            </a:r>
            <a:r>
              <a:rPr lang="en-US" dirty="0" err="1"/>
              <a:t>sitibus</a:t>
            </a:r>
            <a:r>
              <a:rPr lang="en-US" dirty="0"/>
              <a:t> </a:t>
            </a:r>
            <a:r>
              <a:rPr lang="en-US" dirty="0" err="1"/>
              <a:t>volorib</a:t>
            </a:r>
            <a:r>
              <a:rPr lang="en-US" dirty="0"/>
              <a:t> </a:t>
            </a:r>
            <a:r>
              <a:rPr lang="en-US" dirty="0" err="1"/>
              <a:t>usapere</a:t>
            </a:r>
            <a:r>
              <a:rPr lang="en-US" dirty="0"/>
              <a:t> </a:t>
            </a:r>
            <a:r>
              <a:rPr lang="en-US" dirty="0" err="1"/>
              <a:t>nonse</a:t>
            </a:r>
            <a:r>
              <a:rPr lang="en-US" dirty="0"/>
              <a:t> </a:t>
            </a:r>
            <a:r>
              <a:rPr lang="en-US" dirty="0" err="1"/>
              <a:t>cullit</a:t>
            </a:r>
            <a:r>
              <a:rPr lang="en-US" dirty="0"/>
              <a:t> </a:t>
            </a:r>
            <a:r>
              <a:rPr lang="en-US" dirty="0" err="1"/>
              <a:t>iditatquam</a:t>
            </a:r>
            <a:r>
              <a:rPr lang="en-US" dirty="0"/>
              <a:t> </a:t>
            </a:r>
            <a:r>
              <a:rPr lang="en-US" dirty="0" err="1"/>
              <a:t>hil</a:t>
            </a:r>
            <a:r>
              <a:rPr lang="en-US" dirty="0"/>
              <a:t> </a:t>
            </a:r>
            <a:r>
              <a:rPr lang="en-US" dirty="0" err="1"/>
              <a:t>mincius</a:t>
            </a:r>
            <a:r>
              <a:rPr lang="en-US" dirty="0"/>
              <a:t> </a:t>
            </a:r>
            <a:r>
              <a:rPr lang="en-US" dirty="0" err="1"/>
              <a:t>ea</a:t>
            </a:r>
            <a:r>
              <a:rPr lang="en-US" dirty="0"/>
              <a:t> debit </a:t>
            </a:r>
            <a:r>
              <a:rPr lang="en-US" dirty="0" err="1"/>
              <a:t>quae</a:t>
            </a:r>
            <a:r>
              <a:rPr lang="en-US" dirty="0"/>
              <a:t> sit.</a:t>
            </a:r>
          </a:p>
        </p:txBody>
      </p:sp>
    </p:spTree>
    <p:extLst>
      <p:ext uri="{BB962C8B-B14F-4D97-AF65-F5344CB8AC3E}">
        <p14:creationId xmlns:p14="http://schemas.microsoft.com/office/powerpoint/2010/main" val="328756091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sp>
        <p:nvSpPr>
          <p:cNvPr id="3" name="Rectangle 2"/>
          <p:cNvSpPr/>
          <p:nvPr/>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dirty="0"/>
              <a:t>Picture</a:t>
            </a:r>
          </a:p>
        </p:txBody>
      </p:sp>
      <p:sp>
        <p:nvSpPr>
          <p:cNvPr id="6" name="Rectangle 5"/>
          <p:cNvSpPr/>
          <p:nvPr/>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dirty="0"/>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dirty="0"/>
              <a:t>Picture</a:t>
            </a:r>
          </a:p>
        </p:txBody>
      </p:sp>
    </p:spTree>
    <p:extLst>
      <p:ext uri="{BB962C8B-B14F-4D97-AF65-F5344CB8AC3E}">
        <p14:creationId xmlns:p14="http://schemas.microsoft.com/office/powerpoint/2010/main" val="718044099"/>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dirty="0"/>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dirty="0"/>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dirty="0"/>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dirty="0"/>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dirty="0"/>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dirty="0"/>
              <a:t>Picture</a:t>
            </a:r>
          </a:p>
        </p:txBody>
      </p:sp>
    </p:spTree>
    <p:extLst>
      <p:ext uri="{BB962C8B-B14F-4D97-AF65-F5344CB8AC3E}">
        <p14:creationId xmlns:p14="http://schemas.microsoft.com/office/powerpoint/2010/main" val="132507110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hree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3452930" cy="48339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4364038" y="1435100"/>
            <a:ext cx="3458188" cy="48339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8">
            <a:extLst>
              <a:ext uri="{FF2B5EF4-FFF2-40B4-BE49-F238E27FC236}">
                <a16:creationId xmlns:a16="http://schemas.microsoft.com/office/drawing/2014/main" id="{76E53675-E7CE-4207-B88E-50ECDC9A19FB}"/>
              </a:ext>
            </a:extLst>
          </p:cNvPr>
          <p:cNvSpPr>
            <a:spLocks noGrp="1"/>
          </p:cNvSpPr>
          <p:nvPr>
            <p:ph sz="quarter" idx="14"/>
          </p:nvPr>
        </p:nvSpPr>
        <p:spPr>
          <a:xfrm>
            <a:off x="8148595" y="1435100"/>
            <a:ext cx="3458188" cy="48339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5382058"/>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dirty="0"/>
              <a:t>Title</a:t>
            </a:r>
          </a:p>
        </p:txBody>
      </p:sp>
    </p:spTree>
    <p:extLst>
      <p:ext uri="{BB962C8B-B14F-4D97-AF65-F5344CB8AC3E}">
        <p14:creationId xmlns:p14="http://schemas.microsoft.com/office/powerpoint/2010/main" val="190602721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19808596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405740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28564223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5" y="0"/>
            <a:ext cx="12191129" cy="6858000"/>
          </a:xfrm>
          <a:prstGeom prst="rect">
            <a:avLst/>
          </a:prstGeom>
        </p:spPr>
      </p:pic>
      <p:sp>
        <p:nvSpPr>
          <p:cNvPr id="2" name="Title 1"/>
          <p:cNvSpPr>
            <a:spLocks noGrp="1"/>
          </p:cNvSpPr>
          <p:nvPr>
            <p:ph type="title" hasCustomPrompt="1"/>
          </p:nvPr>
        </p:nvSpPr>
        <p:spPr>
          <a:xfrm>
            <a:off x="455995" y="881922"/>
            <a:ext cx="7454644" cy="2649187"/>
          </a:xfrm>
          <a:noFill/>
        </p:spPr>
        <p:txBody>
          <a:bodyPr wrap="square" lIns="0" tIns="0" rIns="0" bIns="0" anchor="t" anchorCtr="0">
            <a:noAutofit/>
          </a:bodyPr>
          <a:lstStyle>
            <a:lvl1pPr>
              <a:lnSpc>
                <a:spcPts val="5490"/>
              </a:lnSpc>
              <a:defRPr sz="5294" spc="-147"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50764241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dirty="0"/>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endParaRPr lang="en-US" dirty="0"/>
          </a:p>
        </p:txBody>
      </p:sp>
    </p:spTree>
    <p:extLst>
      <p:ext uri="{BB962C8B-B14F-4D97-AF65-F5344CB8AC3E}">
        <p14:creationId xmlns:p14="http://schemas.microsoft.com/office/powerpoint/2010/main" val="60381952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dirty="0"/>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dirty="0"/>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dirty="0"/>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dirty="0"/>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dirty="0"/>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dirty="0"/>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dirty="0"/>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dirty="0"/>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dirty="0"/>
              <a:t>Caption</a:t>
            </a:r>
          </a:p>
        </p:txBody>
      </p:sp>
    </p:spTree>
    <p:extLst>
      <p:ext uri="{BB962C8B-B14F-4D97-AF65-F5344CB8AC3E}">
        <p14:creationId xmlns:p14="http://schemas.microsoft.com/office/powerpoint/2010/main" val="310551042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26198"/>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Click icon to add picture</a:t>
            </a:r>
            <a:endParaRPr lang="en-US" dirty="0"/>
          </a:p>
        </p:txBody>
      </p:sp>
      <p:sp>
        <p:nvSpPr>
          <p:cNvPr id="12" name="Picture Placeholder 10"/>
          <p:cNvSpPr>
            <a:spLocks noGrp="1"/>
          </p:cNvSpPr>
          <p:nvPr>
            <p:ph type="pic" sz="quarter" idx="15"/>
          </p:nvPr>
        </p:nvSpPr>
        <p:spPr>
          <a:xfrm>
            <a:off x="4303151" y="2126198"/>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Click icon to add picture</a:t>
            </a:r>
            <a:endParaRPr lang="en-US" dirty="0"/>
          </a:p>
        </p:txBody>
      </p:sp>
      <p:sp>
        <p:nvSpPr>
          <p:cNvPr id="13" name="Picture Placeholder 10"/>
          <p:cNvSpPr>
            <a:spLocks noGrp="1"/>
          </p:cNvSpPr>
          <p:nvPr>
            <p:ph type="pic" sz="quarter" idx="16"/>
          </p:nvPr>
        </p:nvSpPr>
        <p:spPr>
          <a:xfrm>
            <a:off x="8139413" y="2126198"/>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Click icon to add picture</a:t>
            </a:r>
            <a:endParaRPr lang="en-US" dirty="0"/>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Photo layout 3</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Tree>
    <p:extLst>
      <p:ext uri="{BB962C8B-B14F-4D97-AF65-F5344CB8AC3E}">
        <p14:creationId xmlns:p14="http://schemas.microsoft.com/office/powerpoint/2010/main" val="3700010831"/>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55995" y="188233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dirty="0"/>
              <a:t>Subhead Segoe UI Regular 20/24. Em volor resequaectur.</a:t>
            </a:r>
            <a:endParaRPr lang="en-US" dirty="0"/>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Tree>
    <p:extLst>
      <p:ext uri="{BB962C8B-B14F-4D97-AF65-F5344CB8AC3E}">
        <p14:creationId xmlns:p14="http://schemas.microsoft.com/office/powerpoint/2010/main" val="433506202"/>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Device layout 2: two columns</a:t>
            </a:r>
          </a:p>
        </p:txBody>
      </p:sp>
      <p:sp>
        <p:nvSpPr>
          <p:cNvPr id="6" name="Text Placeholder 4"/>
          <p:cNvSpPr>
            <a:spLocks noGrp="1"/>
          </p:cNvSpPr>
          <p:nvPr>
            <p:ph type="body" sz="quarter" idx="11" hasCustomPrompt="1"/>
          </p:nvPr>
        </p:nvSpPr>
        <p:spPr>
          <a:xfrm>
            <a:off x="455995" y="1957473"/>
            <a:ext cx="1693247" cy="2803460"/>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7" name="Text Placeholder 4"/>
          <p:cNvSpPr>
            <a:spLocks noGrp="1"/>
          </p:cNvSpPr>
          <p:nvPr>
            <p:ph type="body" sz="quarter" idx="15" hasCustomPrompt="1"/>
          </p:nvPr>
        </p:nvSpPr>
        <p:spPr>
          <a:xfrm>
            <a:off x="2378328" y="1957473"/>
            <a:ext cx="1693247" cy="2803460"/>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Tree>
    <p:extLst>
      <p:ext uri="{BB962C8B-B14F-4D97-AF65-F5344CB8AC3E}">
        <p14:creationId xmlns:p14="http://schemas.microsoft.com/office/powerpoint/2010/main" val="321759772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6549274"/>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Device layout 3</a:t>
            </a:r>
          </a:p>
        </p:txBody>
      </p:sp>
    </p:spTree>
    <p:extLst>
      <p:ext uri="{BB962C8B-B14F-4D97-AF65-F5344CB8AC3E}">
        <p14:creationId xmlns:p14="http://schemas.microsoft.com/office/powerpoint/2010/main" val="355089679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endParaRPr lang="en-US" dirty="0"/>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Chart examples</a:t>
            </a:r>
          </a:p>
        </p:txBody>
      </p:sp>
      <p:sp>
        <p:nvSpPr>
          <p:cNvPr id="5" name="Text Placeholder 4"/>
          <p:cNvSpPr>
            <a:spLocks noGrp="1"/>
          </p:cNvSpPr>
          <p:nvPr>
            <p:ph type="body" sz="quarter" idx="11" hasCustomPrompt="1"/>
          </p:nvPr>
        </p:nvSpPr>
        <p:spPr>
          <a:xfrm>
            <a:off x="455995" y="5661040"/>
            <a:ext cx="36183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Caption title Segoe </a:t>
            </a:r>
            <a:r>
              <a:rPr lang="en-US" dirty="0" err="1"/>
              <a:t>Semibold</a:t>
            </a:r>
            <a:r>
              <a:rPr lang="en-US" dirty="0"/>
              <a:t> 10/12. </a:t>
            </a:r>
          </a:p>
        </p:txBody>
      </p:sp>
      <p:sp>
        <p:nvSpPr>
          <p:cNvPr id="9" name="Text Placeholder 4"/>
          <p:cNvSpPr>
            <a:spLocks noGrp="1"/>
          </p:cNvSpPr>
          <p:nvPr>
            <p:ph type="body" sz="quarter" idx="12" hasCustomPrompt="1"/>
          </p:nvPr>
        </p:nvSpPr>
        <p:spPr>
          <a:xfrm>
            <a:off x="455992" y="5815322"/>
            <a:ext cx="3618381" cy="301770"/>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Caption title Segoe </a:t>
            </a:r>
            <a:r>
              <a:rPr lang="en-US" dirty="0" err="1"/>
              <a:t>Semibold</a:t>
            </a:r>
            <a:r>
              <a:rPr lang="en-US" dirty="0"/>
              <a:t> 10/12. </a:t>
            </a:r>
          </a:p>
        </p:txBody>
      </p:sp>
      <p:sp>
        <p:nvSpPr>
          <p:cNvPr id="17" name="Text Placeholder 4"/>
          <p:cNvSpPr>
            <a:spLocks noGrp="1"/>
          </p:cNvSpPr>
          <p:nvPr>
            <p:ph type="body" sz="quarter" idx="18" hasCustomPrompt="1"/>
          </p:nvPr>
        </p:nvSpPr>
        <p:spPr>
          <a:xfrm>
            <a:off x="4303152" y="5815322"/>
            <a:ext cx="3607487" cy="301770"/>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8" name="Text Placeholder 4"/>
          <p:cNvSpPr>
            <a:spLocks noGrp="1"/>
          </p:cNvSpPr>
          <p:nvPr>
            <p:ph type="body" sz="quarter" idx="19" hasCustomPrompt="1"/>
          </p:nvPr>
        </p:nvSpPr>
        <p:spPr>
          <a:xfrm>
            <a:off x="8139414" y="5661040"/>
            <a:ext cx="36292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Caption title Segoe </a:t>
            </a:r>
            <a:r>
              <a:rPr lang="en-US" dirty="0" err="1"/>
              <a:t>Semibold</a:t>
            </a:r>
            <a:r>
              <a:rPr lang="en-US" dirty="0"/>
              <a:t> 10/12. </a:t>
            </a:r>
          </a:p>
        </p:txBody>
      </p:sp>
      <p:sp>
        <p:nvSpPr>
          <p:cNvPr id="19" name="Text Placeholder 4"/>
          <p:cNvSpPr>
            <a:spLocks noGrp="1"/>
          </p:cNvSpPr>
          <p:nvPr>
            <p:ph type="body" sz="quarter" idx="20" hasCustomPrompt="1"/>
          </p:nvPr>
        </p:nvSpPr>
        <p:spPr>
          <a:xfrm>
            <a:off x="8139414" y="5815322"/>
            <a:ext cx="3629278" cy="301770"/>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endParaRPr lang="en-US" dirty="0"/>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endParaRPr lang="en-US" dirty="0"/>
          </a:p>
        </p:txBody>
      </p:sp>
    </p:spTree>
    <p:extLst>
      <p:ext uri="{BB962C8B-B14F-4D97-AF65-F5344CB8AC3E}">
        <p14:creationId xmlns:p14="http://schemas.microsoft.com/office/powerpoint/2010/main" val="64535297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2249112300"/>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dirty="0"/>
              <a:t>Thank you.</a:t>
            </a:r>
          </a:p>
        </p:txBody>
      </p:sp>
      <p:pic>
        <p:nvPicPr>
          <p:cNvPr id="64" name="MS logo gray - EMF"/>
          <p:cNvPicPr>
            <a:picLocks noChangeAspect="1"/>
          </p:cNvPicPr>
          <p:nvPr/>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3043968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dirty="0"/>
              <a:t>Thank you.</a:t>
            </a:r>
          </a:p>
        </p:txBody>
      </p:sp>
    </p:spTree>
    <p:extLst>
      <p:ext uri="{BB962C8B-B14F-4D97-AF65-F5344CB8AC3E}">
        <p14:creationId xmlns:p14="http://schemas.microsoft.com/office/powerpoint/2010/main" val="39827354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p:nvPicPr>
        <p:blipFill>
          <a:blip r:embed="rId2"/>
          <a:stretch>
            <a:fillRect/>
          </a:stretch>
        </p:blipFill>
        <p:spPr bwMode="black">
          <a:xfrm>
            <a:off x="448212" y="470067"/>
            <a:ext cx="1454257" cy="304828"/>
          </a:xfrm>
          <a:prstGeom prst="rect">
            <a:avLst/>
          </a:prstGeom>
        </p:spPr>
      </p:pic>
      <p:pic>
        <p:nvPicPr>
          <p:cNvPr id="4" name="MS logo white - EMF" descr="Microsoft logo white text version">
            <a:extLst>
              <a:ext uri="{FF2B5EF4-FFF2-40B4-BE49-F238E27FC236}">
                <a16:creationId xmlns:a16="http://schemas.microsoft.com/office/drawing/2014/main" id="{530E8BBE-8833-4A91-B6A3-031258D7457C}"/>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5" name="Text Box 3" descr="This is a copyright notice that should be included on the final slide.">
            <a:extLst>
              <a:ext uri="{FF2B5EF4-FFF2-40B4-BE49-F238E27FC236}">
                <a16:creationId xmlns:a16="http://schemas.microsoft.com/office/drawing/2014/main" id="{DB2CF577-31D8-4B75-B894-DA3A78D504AE}"/>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42486307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BB651035-36B1-415D-8FE3-8C820588801B}"/>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6116092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34426920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28867381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279229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theme" Target="../theme/theme2.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image" Target="../media/image1.emf"/><Relationship Id="rId8"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image" Target="../media/image9.emf"/><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theme" Target="../theme/theme3.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34" Type="http://schemas.openxmlformats.org/officeDocument/2006/relationships/slideLayout" Target="../slideLayouts/slideLayout130.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image" Target="../media/image1.emf"/><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theme" Target="../theme/theme4.xml"/><Relationship Id="rId8"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38"/>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00933492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1272">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p:nvPicPr>
        <p:blipFill rotWithShape="1">
          <a:blip r:embed="rId35"/>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471347053"/>
      </p:ext>
    </p:extLst>
  </p:cSld>
  <p:clrMap bg1="dk1" tx1="lt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29"/>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291979144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Lst>
  <p:transition>
    <p:fade/>
  </p:transition>
  <p:hf hdr="0" ftr="0" dt="0"/>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36"/>
          <a:srcRect l="762"/>
          <a:stretch/>
        </p:blipFill>
        <p:spPr>
          <a:xfrm rot="5400000">
            <a:off x="9509760" y="2843773"/>
            <a:ext cx="6858000" cy="1170455"/>
          </a:xfrm>
          <a:prstGeom prst="rect">
            <a:avLst/>
          </a:prstGeom>
        </p:spPr>
      </p:pic>
      <p:sp>
        <p:nvSpPr>
          <p:cNvPr id="5" name="Slide Number Placeholder 4">
            <a:extLst>
              <a:ext uri="{FF2B5EF4-FFF2-40B4-BE49-F238E27FC236}">
                <a16:creationId xmlns:a16="http://schemas.microsoft.com/office/drawing/2014/main" id="{D396D450-6522-4FE5-AC28-56C1221964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Slide </a:t>
            </a:r>
            <a:fld id="{144378CA-567E-4771-965C-164143F4EBF4}" type="slidenum">
              <a:rPr lang="en-US" smtClean="0"/>
              <a:pPr/>
              <a:t>‹#›</a:t>
            </a:fld>
            <a:endParaRPr lang="en-US" dirty="0"/>
          </a:p>
        </p:txBody>
      </p:sp>
    </p:spTree>
    <p:extLst>
      <p:ext uri="{BB962C8B-B14F-4D97-AF65-F5344CB8AC3E}">
        <p14:creationId xmlns:p14="http://schemas.microsoft.com/office/powerpoint/2010/main" val="235740868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 id="2147483818" r:id="rId29"/>
    <p:sldLayoutId id="2147483819" r:id="rId30"/>
    <p:sldLayoutId id="2147483820" r:id="rId31"/>
    <p:sldLayoutId id="2147483821" r:id="rId32"/>
    <p:sldLayoutId id="2147483822" r:id="rId33"/>
    <p:sldLayoutId id="2147483823" r:id="rId34"/>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0.xml"/></Relationships>
</file>

<file path=ppt/slides/_rels/slide10.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3.emf"/><Relationship Id="rId7" Type="http://schemas.openxmlformats.org/officeDocument/2006/relationships/image" Target="../media/image34.emf"/><Relationship Id="rId2" Type="http://schemas.openxmlformats.org/officeDocument/2006/relationships/slideLayout" Target="../slideLayouts/slideLayout130.xml"/><Relationship Id="rId1" Type="http://schemas.openxmlformats.org/officeDocument/2006/relationships/tags" Target="../tags/tag6.xml"/><Relationship Id="rId6"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slideLayout" Target="../slideLayouts/slideLayout103.xml"/><Relationship Id="rId1" Type="http://schemas.openxmlformats.org/officeDocument/2006/relationships/tags" Target="../tags/tag7.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30.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slideLayout" Target="../slideLayouts/slideLayout130.xml"/><Relationship Id="rId1" Type="http://schemas.openxmlformats.org/officeDocument/2006/relationships/tags" Target="../tags/tag9.xml"/><Relationship Id="rId4" Type="http://schemas.openxmlformats.org/officeDocument/2006/relationships/image" Target="../media/image41.emf"/></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30.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0.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130.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130.xml"/><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30.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slideLayout" Target="../slideLayouts/slideLayout130.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slideLayout" Target="../slideLayouts/slideLayout126.xml"/><Relationship Id="rId1" Type="http://schemas.openxmlformats.org/officeDocument/2006/relationships/tags" Target="../tags/tag2.xml"/><Relationship Id="rId4" Type="http://schemas.openxmlformats.org/officeDocument/2006/relationships/image" Target="../media/image29.emf"/></Relationships>
</file>

<file path=ppt/slides/_rels/slide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slideLayout" Target="../slideLayouts/slideLayout126.xml"/><Relationship Id="rId1" Type="http://schemas.openxmlformats.org/officeDocument/2006/relationships/tags" Target="../tags/tag3.xml"/><Relationship Id="rId6" Type="http://schemas.openxmlformats.org/officeDocument/2006/relationships/image" Target="../media/image31.emf"/><Relationship Id="rId5" Type="http://schemas.openxmlformats.org/officeDocument/2006/relationships/image" Target="../media/image28.emf"/><Relationship Id="rId4" Type="http://schemas.openxmlformats.org/officeDocument/2006/relationships/image" Target="../media/image30.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7.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2.png"/><Relationship Id="rId2" Type="http://schemas.openxmlformats.org/officeDocument/2006/relationships/slideLayout" Target="../slideLayouts/slideLayout130.xml"/><Relationship Id="rId1" Type="http://schemas.openxmlformats.org/officeDocument/2006/relationships/tags" Target="../tags/tag4.xml"/><Relationship Id="rId4" Type="http://schemas.openxmlformats.org/officeDocument/2006/relationships/image" Target="../media/image2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0.xml"/><Relationship Id="rId1" Type="http://schemas.openxmlformats.org/officeDocument/2006/relationships/tags" Target="../tags/tag5.xml"/><Relationship Id="rId4"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Bitvector</a:t>
            </a:r>
            <a:r>
              <a:rPr lang="en-US" dirty="0"/>
              <a:t>-aware Query Optimization for Decision Support Queries</a:t>
            </a:r>
          </a:p>
        </p:txBody>
      </p:sp>
      <p:sp>
        <p:nvSpPr>
          <p:cNvPr id="4" name="Text Placeholder 3"/>
          <p:cNvSpPr>
            <a:spLocks noGrp="1"/>
          </p:cNvSpPr>
          <p:nvPr>
            <p:ph type="body" sz="quarter" idx="12"/>
          </p:nvPr>
        </p:nvSpPr>
        <p:spPr>
          <a:xfrm>
            <a:off x="584199" y="3962400"/>
            <a:ext cx="10972073" cy="1292662"/>
          </a:xfrm>
        </p:spPr>
        <p:txBody>
          <a:bodyPr/>
          <a:lstStyle/>
          <a:p>
            <a:r>
              <a:rPr lang="en-US" u="sng" dirty="0"/>
              <a:t>Bailu Ding</a:t>
            </a:r>
            <a:r>
              <a:rPr lang="en-US" dirty="0"/>
              <a:t>, Surajit Chaudhuri, Vivek Narasayya</a:t>
            </a:r>
          </a:p>
          <a:p>
            <a:r>
              <a:rPr lang="en-US" dirty="0"/>
              <a:t>Microsoft Research</a:t>
            </a:r>
          </a:p>
          <a:p>
            <a:r>
              <a:rPr lang="en-US" dirty="0"/>
              <a:t>SIGMOD 2020</a:t>
            </a:r>
          </a:p>
        </p:txBody>
      </p:sp>
      <p:sp>
        <p:nvSpPr>
          <p:cNvPr id="5" name="TextBox 4">
            <a:extLst>
              <a:ext uri="{FF2B5EF4-FFF2-40B4-BE49-F238E27FC236}">
                <a16:creationId xmlns:a16="http://schemas.microsoft.com/office/drawing/2014/main" id="{0FB03982-0EF8-4677-9738-5E676E88F156}"/>
              </a:ext>
            </a:extLst>
          </p:cNvPr>
          <p:cNvSpPr txBox="1"/>
          <p:nvPr/>
        </p:nvSpPr>
        <p:spPr>
          <a:xfrm>
            <a:off x="8713345" y="6164827"/>
            <a:ext cx="2992742" cy="369332"/>
          </a:xfrm>
          <a:prstGeom prst="rect">
            <a:avLst/>
          </a:prstGeom>
          <a:noFill/>
        </p:spPr>
        <p:txBody>
          <a:bodyPr wrap="none" lIns="0" tIns="0" rIns="0" bIns="0" rtlCol="0">
            <a:spAutoFit/>
          </a:bodyPr>
          <a:lstStyle/>
          <a:p>
            <a:r>
              <a:rPr lang="en-US" sz="2400" dirty="0"/>
              <a:t>badin</a:t>
            </a:r>
            <a:r>
              <a:rPr lang="en-US" sz="2400" dirty="0">
                <a:solidFill>
                  <a:schemeClr val="accent1"/>
                </a:solidFill>
              </a:rPr>
              <a:t>@</a:t>
            </a:r>
            <a:r>
              <a:rPr lang="en-US" sz="2400" dirty="0"/>
              <a:t>microsoft.com</a:t>
            </a:r>
          </a:p>
        </p:txBody>
      </p:sp>
    </p:spTree>
    <p:extLst>
      <p:ext uri="{BB962C8B-B14F-4D97-AF65-F5344CB8AC3E}">
        <p14:creationId xmlns:p14="http://schemas.microsoft.com/office/powerpoint/2010/main" val="1739418150"/>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356661-5790-4CF3-85FD-06694C8598F9}"/>
              </a:ext>
            </a:extLst>
          </p:cNvPr>
          <p:cNvSpPr>
            <a:spLocks noGrp="1"/>
          </p:cNvSpPr>
          <p:nvPr>
            <p:ph type="body" sz="quarter" idx="10"/>
          </p:nvPr>
        </p:nvSpPr>
        <p:spPr>
          <a:xfrm>
            <a:off x="588264" y="1189176"/>
            <a:ext cx="11018520" cy="5361644"/>
          </a:xfrm>
        </p:spPr>
        <p:txBody>
          <a:bodyPr>
            <a:normAutofit/>
          </a:bodyPr>
          <a:lstStyle/>
          <a:p>
            <a:r>
              <a:rPr lang="en-US" dirty="0"/>
              <a:t>Simplifying assumptions</a:t>
            </a:r>
          </a:p>
          <a:p>
            <a:pPr lvl="1"/>
            <a:r>
              <a:rPr lang="en-US" dirty="0"/>
              <a:t>No false positives with </a:t>
            </a:r>
            <a:r>
              <a:rPr lang="en-US" dirty="0" err="1"/>
              <a:t>bitvector</a:t>
            </a:r>
            <a:r>
              <a:rPr lang="en-US" dirty="0"/>
              <a:t> filters</a:t>
            </a:r>
          </a:p>
          <a:p>
            <a:pPr lvl="1"/>
            <a:r>
              <a:rPr lang="en-US" dirty="0"/>
              <a:t>Cost model: Sum of intermediate result sizes</a:t>
            </a:r>
          </a:p>
          <a:p>
            <a:pPr lvl="1"/>
            <a:endParaRPr lang="en-US" dirty="0"/>
          </a:p>
          <a:p>
            <a:endParaRPr lang="en-US" dirty="0"/>
          </a:p>
          <a:p>
            <a:endParaRPr lang="en-US" dirty="0"/>
          </a:p>
          <a:p>
            <a:endParaRPr lang="en-US" dirty="0"/>
          </a:p>
          <a:p>
            <a:endParaRPr lang="en-US" dirty="0"/>
          </a:p>
          <a:p>
            <a:endParaRPr lang="en-US" dirty="0"/>
          </a:p>
          <a:p>
            <a:pPr marL="228600" lvl="1" indent="0">
              <a:buNone/>
            </a:pPr>
            <a:endParaRPr lang="en-US" dirty="0"/>
          </a:p>
          <a:p>
            <a:endParaRPr lang="en-US" dirty="0"/>
          </a:p>
        </p:txBody>
      </p:sp>
      <p:sp>
        <p:nvSpPr>
          <p:cNvPr id="3" name="Title 2">
            <a:extLst>
              <a:ext uri="{FF2B5EF4-FFF2-40B4-BE49-F238E27FC236}">
                <a16:creationId xmlns:a16="http://schemas.microsoft.com/office/drawing/2014/main" id="{854024FC-C542-4334-AB92-C033A8E75B15}"/>
              </a:ext>
            </a:extLst>
          </p:cNvPr>
          <p:cNvSpPr>
            <a:spLocks noGrp="1"/>
          </p:cNvSpPr>
          <p:nvPr>
            <p:ph type="title"/>
          </p:nvPr>
        </p:nvSpPr>
        <p:spPr>
          <a:xfrm>
            <a:off x="588263" y="457200"/>
            <a:ext cx="11018520" cy="615553"/>
          </a:xfrm>
        </p:spPr>
        <p:txBody>
          <a:bodyPr/>
          <a:lstStyle/>
          <a:p>
            <a:r>
              <a:rPr lang="en-US" dirty="0"/>
              <a:t>Example: Two Plans of Star Query w/ PKFK Joins</a:t>
            </a:r>
          </a:p>
        </p:txBody>
      </p:sp>
      <p:pic>
        <p:nvPicPr>
          <p:cNvPr id="4" name="Picture 3">
            <a:extLst>
              <a:ext uri="{FF2B5EF4-FFF2-40B4-BE49-F238E27FC236}">
                <a16:creationId xmlns:a16="http://schemas.microsoft.com/office/drawing/2014/main" id="{6E6A76BE-210A-4A46-AC85-CC6AA660D17B}"/>
              </a:ext>
            </a:extLst>
          </p:cNvPr>
          <p:cNvPicPr>
            <a:picLocks noChangeAspect="1"/>
          </p:cNvPicPr>
          <p:nvPr/>
        </p:nvPicPr>
        <p:blipFill>
          <a:blip r:embed="rId3"/>
          <a:stretch>
            <a:fillRect/>
          </a:stretch>
        </p:blipFill>
        <p:spPr>
          <a:xfrm>
            <a:off x="1020929" y="2819401"/>
            <a:ext cx="1678330" cy="1592628"/>
          </a:xfrm>
          <a:prstGeom prst="rect">
            <a:avLst/>
          </a:prstGeom>
        </p:spPr>
      </p:pic>
      <p:sp>
        <p:nvSpPr>
          <p:cNvPr id="7" name="TextBox 6">
            <a:extLst>
              <a:ext uri="{FF2B5EF4-FFF2-40B4-BE49-F238E27FC236}">
                <a16:creationId xmlns:a16="http://schemas.microsoft.com/office/drawing/2014/main" id="{7F366095-0D2B-439D-ACD3-2BC836F4700D}"/>
              </a:ext>
            </a:extLst>
          </p:cNvPr>
          <p:cNvSpPr txBox="1"/>
          <p:nvPr/>
        </p:nvSpPr>
        <p:spPr>
          <a:xfrm>
            <a:off x="1219065" y="5004976"/>
            <a:ext cx="1575545" cy="566656"/>
          </a:xfrm>
          <a:prstGeom prst="rect">
            <a:avLst/>
          </a:prstGeom>
          <a:noFill/>
        </p:spPr>
        <p:txBody>
          <a:bodyPr wrap="none" lIns="179285" tIns="143428" rIns="179285" bIns="143428" rtlCol="0">
            <a:spAutoFit/>
          </a:bodyPr>
          <a:lstStyle/>
          <a:p>
            <a:pPr>
              <a:lnSpc>
                <a:spcPct val="90000"/>
              </a:lnSpc>
              <a:spcAft>
                <a:spcPts val="588"/>
              </a:spcAft>
            </a:pPr>
            <a:r>
              <a:rPr lang="en-US" sz="2000" dirty="0">
                <a:solidFill>
                  <a:schemeClr val="tx2"/>
                </a:solidFill>
              </a:rPr>
              <a:t>Join Graph</a:t>
            </a:r>
          </a:p>
        </p:txBody>
      </p:sp>
      <p:sp>
        <p:nvSpPr>
          <p:cNvPr id="8" name="TextBox 7">
            <a:extLst>
              <a:ext uri="{FF2B5EF4-FFF2-40B4-BE49-F238E27FC236}">
                <a16:creationId xmlns:a16="http://schemas.microsoft.com/office/drawing/2014/main" id="{78E4DF7B-691D-49A1-A22E-1A33E7E24954}"/>
              </a:ext>
            </a:extLst>
          </p:cNvPr>
          <p:cNvSpPr txBox="1"/>
          <p:nvPr/>
        </p:nvSpPr>
        <p:spPr>
          <a:xfrm>
            <a:off x="4294300" y="5004976"/>
            <a:ext cx="1052966" cy="566656"/>
          </a:xfrm>
          <a:prstGeom prst="rect">
            <a:avLst/>
          </a:prstGeom>
          <a:noFill/>
        </p:spPr>
        <p:txBody>
          <a:bodyPr wrap="none" lIns="179285" tIns="143428" rIns="179285" bIns="143428" rtlCol="0">
            <a:spAutoFit/>
          </a:bodyPr>
          <a:lstStyle/>
          <a:p>
            <a:pPr>
              <a:lnSpc>
                <a:spcPct val="90000"/>
              </a:lnSpc>
              <a:spcAft>
                <a:spcPts val="588"/>
              </a:spcAft>
            </a:pPr>
            <a:r>
              <a:rPr lang="en-US" sz="2000" dirty="0">
                <a:solidFill>
                  <a:schemeClr val="tx2"/>
                </a:solidFill>
              </a:rPr>
              <a:t>Plan 1</a:t>
            </a:r>
          </a:p>
        </p:txBody>
      </p:sp>
      <p:sp>
        <p:nvSpPr>
          <p:cNvPr id="9" name="TextBox 8">
            <a:extLst>
              <a:ext uri="{FF2B5EF4-FFF2-40B4-BE49-F238E27FC236}">
                <a16:creationId xmlns:a16="http://schemas.microsoft.com/office/drawing/2014/main" id="{1FAC8D07-2ABA-4971-A9C0-66B9FCD5A1B9}"/>
              </a:ext>
            </a:extLst>
          </p:cNvPr>
          <p:cNvSpPr txBox="1"/>
          <p:nvPr/>
        </p:nvSpPr>
        <p:spPr>
          <a:xfrm>
            <a:off x="8848872" y="5004976"/>
            <a:ext cx="1052966" cy="566656"/>
          </a:xfrm>
          <a:prstGeom prst="rect">
            <a:avLst/>
          </a:prstGeom>
          <a:noFill/>
        </p:spPr>
        <p:txBody>
          <a:bodyPr wrap="none" lIns="179285" tIns="143428" rIns="179285" bIns="143428" rtlCol="0">
            <a:spAutoFit/>
          </a:bodyPr>
          <a:lstStyle/>
          <a:p>
            <a:pPr>
              <a:lnSpc>
                <a:spcPct val="90000"/>
              </a:lnSpc>
              <a:spcAft>
                <a:spcPts val="588"/>
              </a:spcAft>
            </a:pPr>
            <a:r>
              <a:rPr lang="en-US" sz="2000" dirty="0">
                <a:solidFill>
                  <a:schemeClr val="tx2"/>
                </a:solidFill>
              </a:rPr>
              <a:t>Plan 2</a:t>
            </a:r>
          </a:p>
        </p:txBody>
      </p:sp>
      <p:sp>
        <p:nvSpPr>
          <p:cNvPr id="10" name="Oval 9">
            <a:extLst>
              <a:ext uri="{FF2B5EF4-FFF2-40B4-BE49-F238E27FC236}">
                <a16:creationId xmlns:a16="http://schemas.microsoft.com/office/drawing/2014/main" id="{7A933ED6-73F2-4615-A9F6-944D8EE0E03B}"/>
              </a:ext>
            </a:extLst>
          </p:cNvPr>
          <p:cNvSpPr/>
          <p:nvPr/>
        </p:nvSpPr>
        <p:spPr bwMode="auto">
          <a:xfrm>
            <a:off x="5590187" y="3200457"/>
            <a:ext cx="1596039" cy="678544"/>
          </a:xfrm>
          <a:prstGeom prst="ellipse">
            <a:avLst/>
          </a:prstGeom>
          <a:noFill/>
          <a:ln w="38100"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solidFill>
                <a:schemeClr val="tx1"/>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97CFC8B6-04EC-47A6-9E74-EB21BC2F595F}"/>
              </a:ext>
            </a:extLst>
          </p:cNvPr>
          <p:cNvSpPr/>
          <p:nvPr/>
        </p:nvSpPr>
        <p:spPr bwMode="auto">
          <a:xfrm>
            <a:off x="10020255" y="3200457"/>
            <a:ext cx="1596039" cy="678544"/>
          </a:xfrm>
          <a:prstGeom prst="ellipse">
            <a:avLst/>
          </a:prstGeom>
          <a:noFill/>
          <a:ln w="38100"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solidFill>
                <a:schemeClr val="tx1"/>
              </a:solidFill>
              <a:ea typeface="Segoe UI" pitchFamily="34" charset="0"/>
              <a:cs typeface="Segoe UI" pitchFamily="34" charset="0"/>
            </a:endParaRPr>
          </a:p>
        </p:txBody>
      </p:sp>
      <p:sp>
        <p:nvSpPr>
          <p:cNvPr id="14" name="TextBox 13">
            <a:extLst>
              <a:ext uri="{FF2B5EF4-FFF2-40B4-BE49-F238E27FC236}">
                <a16:creationId xmlns:a16="http://schemas.microsoft.com/office/drawing/2014/main" id="{34ACC56C-AC0C-4984-8CEA-BC874AE24B6B}"/>
              </a:ext>
            </a:extLst>
          </p:cNvPr>
          <p:cNvSpPr txBox="1"/>
          <p:nvPr/>
        </p:nvSpPr>
        <p:spPr>
          <a:xfrm>
            <a:off x="11603736" y="6118553"/>
            <a:ext cx="333425" cy="369332"/>
          </a:xfrm>
          <a:prstGeom prst="rect">
            <a:avLst/>
          </a:prstGeom>
          <a:noFill/>
        </p:spPr>
        <p:txBody>
          <a:bodyPr wrap="none" lIns="0" tIns="0" rIns="0" bIns="0" rtlCol="0">
            <a:spAutoFit/>
          </a:bodyPr>
          <a:lstStyle/>
          <a:p>
            <a:pPr algn="l"/>
            <a:r>
              <a:rPr lang="en-US" sz="2400" dirty="0"/>
              <a:t>10</a:t>
            </a:r>
          </a:p>
        </p:txBody>
      </p:sp>
      <p:sp>
        <p:nvSpPr>
          <p:cNvPr id="12" name="TextBox 11">
            <a:extLst>
              <a:ext uri="{FF2B5EF4-FFF2-40B4-BE49-F238E27FC236}">
                <a16:creationId xmlns:a16="http://schemas.microsoft.com/office/drawing/2014/main" id="{84699A4C-D833-466A-930B-FA2A7397E6B4}"/>
              </a:ext>
            </a:extLst>
          </p:cNvPr>
          <p:cNvSpPr txBox="1"/>
          <p:nvPr/>
        </p:nvSpPr>
        <p:spPr>
          <a:xfrm>
            <a:off x="673715" y="5480343"/>
            <a:ext cx="10701712" cy="861774"/>
          </a:xfrm>
          <a:prstGeom prst="rect">
            <a:avLst/>
          </a:prstGeom>
          <a:noFill/>
        </p:spPr>
        <p:txBody>
          <a:bodyPr wrap="none" lIns="0" tIns="0" rIns="0" bIns="0" rtlCol="0">
            <a:spAutoFit/>
          </a:bodyPr>
          <a:lstStyle/>
          <a:p>
            <a:r>
              <a:rPr lang="en-US" sz="2800" b="1" dirty="0">
                <a:solidFill>
                  <a:schemeClr val="accent1"/>
                </a:solidFill>
              </a:rPr>
              <a:t>Different join orders result in the same cost w/ </a:t>
            </a:r>
            <a:r>
              <a:rPr lang="en-US" sz="2800" b="1" dirty="0" err="1">
                <a:solidFill>
                  <a:schemeClr val="accent1"/>
                </a:solidFill>
              </a:rPr>
              <a:t>bitvector</a:t>
            </a:r>
            <a:r>
              <a:rPr lang="en-US" sz="2800" b="1" dirty="0">
                <a:solidFill>
                  <a:schemeClr val="accent1"/>
                </a:solidFill>
              </a:rPr>
              <a:t> filters</a:t>
            </a:r>
          </a:p>
          <a:p>
            <a:pPr algn="l"/>
            <a:endParaRPr lang="en-US" sz="2800" b="1" dirty="0" err="1"/>
          </a:p>
        </p:txBody>
      </p:sp>
      <p:sp>
        <p:nvSpPr>
          <p:cNvPr id="19" name="Freeform: Shape 18">
            <a:extLst>
              <a:ext uri="{FF2B5EF4-FFF2-40B4-BE49-F238E27FC236}">
                <a16:creationId xmlns:a16="http://schemas.microsoft.com/office/drawing/2014/main" id="{23D220A1-0945-4D9B-8A1C-FD3B02F80282}"/>
              </a:ext>
            </a:extLst>
          </p:cNvPr>
          <p:cNvSpPr/>
          <p:nvPr/>
        </p:nvSpPr>
        <p:spPr bwMode="auto">
          <a:xfrm>
            <a:off x="4960002" y="3810851"/>
            <a:ext cx="1390150" cy="903851"/>
          </a:xfrm>
          <a:custGeom>
            <a:avLst/>
            <a:gdLst>
              <a:gd name="connsiteX0" fmla="*/ 260927 w 1390150"/>
              <a:gd name="connsiteY0" fmla="*/ 289202 h 903851"/>
              <a:gd name="connsiteX1" fmla="*/ 597190 w 1390150"/>
              <a:gd name="connsiteY1" fmla="*/ 134 h 903851"/>
              <a:gd name="connsiteX2" fmla="*/ 1045541 w 1390150"/>
              <a:gd name="connsiteY2" fmla="*/ 259706 h 903851"/>
              <a:gd name="connsiteX3" fmla="*/ 1364106 w 1390150"/>
              <a:gd name="connsiteY3" fmla="*/ 802446 h 903851"/>
              <a:gd name="connsiteX4" fmla="*/ 343518 w 1390150"/>
              <a:gd name="connsiteY4" fmla="*/ 890937 h 903851"/>
              <a:gd name="connsiteX5" fmla="*/ 1355 w 1390150"/>
              <a:gd name="connsiteY5" fmla="*/ 637264 h 903851"/>
              <a:gd name="connsiteX6" fmla="*/ 260927 w 1390150"/>
              <a:gd name="connsiteY6" fmla="*/ 289202 h 90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150" h="903851">
                <a:moveTo>
                  <a:pt x="260927" y="289202"/>
                </a:moveTo>
                <a:cubicBezTo>
                  <a:pt x="360233" y="183014"/>
                  <a:pt x="466421" y="5050"/>
                  <a:pt x="597190" y="134"/>
                </a:cubicBezTo>
                <a:cubicBezTo>
                  <a:pt x="727959" y="-4782"/>
                  <a:pt x="917722" y="125987"/>
                  <a:pt x="1045541" y="259706"/>
                </a:cubicBezTo>
                <a:cubicBezTo>
                  <a:pt x="1173360" y="393425"/>
                  <a:pt x="1481110" y="697241"/>
                  <a:pt x="1364106" y="802446"/>
                </a:cubicBezTo>
                <a:cubicBezTo>
                  <a:pt x="1247102" y="907651"/>
                  <a:pt x="570643" y="918467"/>
                  <a:pt x="343518" y="890937"/>
                </a:cubicBezTo>
                <a:cubicBezTo>
                  <a:pt x="116393" y="863407"/>
                  <a:pt x="20036" y="734603"/>
                  <a:pt x="1355" y="637264"/>
                </a:cubicBezTo>
                <a:cubicBezTo>
                  <a:pt x="-17326" y="539925"/>
                  <a:pt x="161621" y="395390"/>
                  <a:pt x="260927" y="289202"/>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0" name="Freeform: Shape 19">
            <a:extLst>
              <a:ext uri="{FF2B5EF4-FFF2-40B4-BE49-F238E27FC236}">
                <a16:creationId xmlns:a16="http://schemas.microsoft.com/office/drawing/2014/main" id="{9362E782-CDE7-4CA1-AD62-41FB7F43EE1C}"/>
              </a:ext>
            </a:extLst>
          </p:cNvPr>
          <p:cNvSpPr/>
          <p:nvPr/>
        </p:nvSpPr>
        <p:spPr bwMode="auto">
          <a:xfrm>
            <a:off x="9428124" y="3777801"/>
            <a:ext cx="1390150" cy="903851"/>
          </a:xfrm>
          <a:custGeom>
            <a:avLst/>
            <a:gdLst>
              <a:gd name="connsiteX0" fmla="*/ 260927 w 1390150"/>
              <a:gd name="connsiteY0" fmla="*/ 289202 h 903851"/>
              <a:gd name="connsiteX1" fmla="*/ 597190 w 1390150"/>
              <a:gd name="connsiteY1" fmla="*/ 134 h 903851"/>
              <a:gd name="connsiteX2" fmla="*/ 1045541 w 1390150"/>
              <a:gd name="connsiteY2" fmla="*/ 259706 h 903851"/>
              <a:gd name="connsiteX3" fmla="*/ 1364106 w 1390150"/>
              <a:gd name="connsiteY3" fmla="*/ 802446 h 903851"/>
              <a:gd name="connsiteX4" fmla="*/ 343518 w 1390150"/>
              <a:gd name="connsiteY4" fmla="*/ 890937 h 903851"/>
              <a:gd name="connsiteX5" fmla="*/ 1355 w 1390150"/>
              <a:gd name="connsiteY5" fmla="*/ 637264 h 903851"/>
              <a:gd name="connsiteX6" fmla="*/ 260927 w 1390150"/>
              <a:gd name="connsiteY6" fmla="*/ 289202 h 90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150" h="903851">
                <a:moveTo>
                  <a:pt x="260927" y="289202"/>
                </a:moveTo>
                <a:cubicBezTo>
                  <a:pt x="360233" y="183014"/>
                  <a:pt x="466421" y="5050"/>
                  <a:pt x="597190" y="134"/>
                </a:cubicBezTo>
                <a:cubicBezTo>
                  <a:pt x="727959" y="-4782"/>
                  <a:pt x="917722" y="125987"/>
                  <a:pt x="1045541" y="259706"/>
                </a:cubicBezTo>
                <a:cubicBezTo>
                  <a:pt x="1173360" y="393425"/>
                  <a:pt x="1481110" y="697241"/>
                  <a:pt x="1364106" y="802446"/>
                </a:cubicBezTo>
                <a:cubicBezTo>
                  <a:pt x="1247102" y="907651"/>
                  <a:pt x="570643" y="918467"/>
                  <a:pt x="343518" y="890937"/>
                </a:cubicBezTo>
                <a:cubicBezTo>
                  <a:pt x="116393" y="863407"/>
                  <a:pt x="20036" y="734603"/>
                  <a:pt x="1355" y="637264"/>
                </a:cubicBezTo>
                <a:cubicBezTo>
                  <a:pt x="-17326" y="539925"/>
                  <a:pt x="161621" y="395390"/>
                  <a:pt x="260927" y="289202"/>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5" name="Oval 24">
            <a:extLst>
              <a:ext uri="{FF2B5EF4-FFF2-40B4-BE49-F238E27FC236}">
                <a16:creationId xmlns:a16="http://schemas.microsoft.com/office/drawing/2014/main" id="{8441F2A7-DA1B-4098-B197-7450C95F4AD5}"/>
              </a:ext>
            </a:extLst>
          </p:cNvPr>
          <p:cNvSpPr/>
          <p:nvPr/>
        </p:nvSpPr>
        <p:spPr bwMode="auto">
          <a:xfrm>
            <a:off x="4950492" y="4634907"/>
            <a:ext cx="1692182" cy="497047"/>
          </a:xfrm>
          <a:prstGeom prst="ellipse">
            <a:avLst/>
          </a:prstGeom>
          <a:noFill/>
          <a:ln w="28575"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6" name="Oval 25">
            <a:extLst>
              <a:ext uri="{FF2B5EF4-FFF2-40B4-BE49-F238E27FC236}">
                <a16:creationId xmlns:a16="http://schemas.microsoft.com/office/drawing/2014/main" id="{7C39A42D-BE03-4B52-B980-977D46BE3DDA}"/>
              </a:ext>
            </a:extLst>
          </p:cNvPr>
          <p:cNvSpPr/>
          <p:nvPr/>
        </p:nvSpPr>
        <p:spPr bwMode="auto">
          <a:xfrm>
            <a:off x="9357450" y="4644388"/>
            <a:ext cx="1692182" cy="452892"/>
          </a:xfrm>
          <a:prstGeom prst="ellipse">
            <a:avLst/>
          </a:prstGeom>
          <a:noFill/>
          <a:ln w="28575"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F365AFB-C71B-48D8-986C-B42C99F43EC6}"/>
                  </a:ext>
                </a:extLst>
              </p:cNvPr>
              <p:cNvSpPr txBox="1"/>
              <p:nvPr/>
            </p:nvSpPr>
            <p:spPr>
              <a:xfrm>
                <a:off x="6350152" y="1563170"/>
                <a:ext cx="5473614" cy="430887"/>
              </a:xfrm>
              <a:prstGeom prst="rect">
                <a:avLst/>
              </a:prstGeom>
              <a:noFill/>
            </p:spPr>
            <p:txBody>
              <a:bodyPr wrap="none" lIns="0" tIns="0" rIns="0" bIns="0" rtlCol="0">
                <a:spAutoFit/>
              </a:bodyPr>
              <a:lstStyle/>
              <a:p>
                <a:r>
                  <a:rPr lang="en-US" sz="2800" b="1" dirty="0">
                    <a:solidFill>
                      <a:schemeClr val="accent1"/>
                    </a:solidFill>
                  </a:rPr>
                  <a:t>PKFK join: </a:t>
                </a:r>
                <a14:m>
                  <m:oMath xmlns:m="http://schemas.openxmlformats.org/officeDocument/2006/math">
                    <m:r>
                      <a:rPr lang="en-US" sz="2800" b="1" i="0" smtClean="0">
                        <a:solidFill>
                          <a:schemeClr val="accent1"/>
                        </a:solidFill>
                        <a:latin typeface="Cambria Math" panose="02040503050406030204" pitchFamily="18" charset="0"/>
                      </a:rPr>
                      <m:t>|</m:t>
                    </m:r>
                    <m:sSub>
                      <m:sSubPr>
                        <m:ctrlPr>
                          <a:rPr lang="en-US" sz="2800" b="1" i="1">
                            <a:solidFill>
                              <a:schemeClr val="accent1"/>
                            </a:solidFill>
                            <a:latin typeface="Cambria Math" panose="02040503050406030204" pitchFamily="18" charset="0"/>
                          </a:rPr>
                        </m:ctrlPr>
                      </m:sSubPr>
                      <m:e>
                        <m:r>
                          <a:rPr lang="en-US" sz="2800" b="1" i="1">
                            <a:solidFill>
                              <a:schemeClr val="accent1"/>
                            </a:solidFill>
                            <a:latin typeface="Cambria Math" panose="02040503050406030204" pitchFamily="18" charset="0"/>
                          </a:rPr>
                          <m:t>𝑹</m:t>
                        </m:r>
                      </m:e>
                      <m:sub>
                        <m:r>
                          <a:rPr lang="en-US" sz="2800" b="1" i="1">
                            <a:solidFill>
                              <a:schemeClr val="accent1"/>
                            </a:solidFill>
                            <a:latin typeface="Cambria Math" panose="02040503050406030204" pitchFamily="18" charset="0"/>
                          </a:rPr>
                          <m:t>𝟎</m:t>
                        </m:r>
                      </m:sub>
                    </m:sSub>
                    <m:r>
                      <a:rPr lang="en-US" sz="2800" b="1" i="1">
                        <a:solidFill>
                          <a:schemeClr val="accent1"/>
                        </a:solidFill>
                        <a:latin typeface="Cambria Math" panose="02040503050406030204" pitchFamily="18" charset="0"/>
                      </a:rPr>
                      <m:t>⋈</m:t>
                    </m:r>
                    <m:sSub>
                      <m:sSubPr>
                        <m:ctrlPr>
                          <a:rPr lang="en-US" sz="2800" b="1" i="1" smtClean="0">
                            <a:solidFill>
                              <a:schemeClr val="accent1"/>
                            </a:solidFill>
                            <a:latin typeface="Cambria Math" panose="02040503050406030204" pitchFamily="18" charset="0"/>
                          </a:rPr>
                        </m:ctrlPr>
                      </m:sSubPr>
                      <m:e>
                        <m:r>
                          <a:rPr lang="en-US" sz="2800" b="1" i="1" smtClean="0">
                            <a:solidFill>
                              <a:schemeClr val="accent1"/>
                            </a:solidFill>
                            <a:latin typeface="Cambria Math" panose="02040503050406030204" pitchFamily="18" charset="0"/>
                          </a:rPr>
                          <m:t>𝑹</m:t>
                        </m:r>
                      </m:e>
                      <m:sub>
                        <m:r>
                          <a:rPr lang="en-US" sz="2800" b="1" i="1" smtClean="0">
                            <a:solidFill>
                              <a:schemeClr val="accent1"/>
                            </a:solidFill>
                            <a:latin typeface="Cambria Math" panose="02040503050406030204" pitchFamily="18" charset="0"/>
                          </a:rPr>
                          <m:t>𝒌</m:t>
                        </m:r>
                      </m:sub>
                    </m:sSub>
                    <m:r>
                      <a:rPr lang="en-US" sz="2800" b="1" i="1" smtClean="0">
                        <a:solidFill>
                          <a:schemeClr val="accent1"/>
                        </a:solidFill>
                        <a:latin typeface="Cambria Math" panose="02040503050406030204" pitchFamily="18" charset="0"/>
                      </a:rPr>
                      <m:t>|</m:t>
                    </m:r>
                    <m:r>
                      <a:rPr lang="en-US" sz="2800" b="1" i="1">
                        <a:solidFill>
                          <a:schemeClr val="accent1"/>
                        </a:solidFill>
                        <a:latin typeface="Cambria Math" panose="02040503050406030204" pitchFamily="18" charset="0"/>
                      </a:rPr>
                      <m:t>=</m:t>
                    </m:r>
                    <m:r>
                      <a:rPr lang="en-US" sz="2800" b="1" i="1" smtClean="0">
                        <a:solidFill>
                          <a:schemeClr val="accent1"/>
                        </a:solidFill>
                        <a:latin typeface="Cambria Math" panose="02040503050406030204" pitchFamily="18" charset="0"/>
                      </a:rPr>
                      <m:t>|</m:t>
                    </m:r>
                    <m:sSub>
                      <m:sSubPr>
                        <m:ctrlPr>
                          <a:rPr lang="en-US" sz="2800" b="1" i="1">
                            <a:solidFill>
                              <a:schemeClr val="accent1"/>
                            </a:solidFill>
                            <a:latin typeface="Cambria Math" panose="02040503050406030204" pitchFamily="18" charset="0"/>
                          </a:rPr>
                        </m:ctrlPr>
                      </m:sSubPr>
                      <m:e>
                        <m:r>
                          <a:rPr lang="en-US" sz="2800" b="1" i="1">
                            <a:solidFill>
                              <a:schemeClr val="accent1"/>
                            </a:solidFill>
                            <a:latin typeface="Cambria Math" panose="02040503050406030204" pitchFamily="18" charset="0"/>
                          </a:rPr>
                          <m:t>𝑹</m:t>
                        </m:r>
                      </m:e>
                      <m:sub>
                        <m:r>
                          <a:rPr lang="en-US" sz="2800" b="1" i="1">
                            <a:solidFill>
                              <a:schemeClr val="accent1"/>
                            </a:solidFill>
                            <a:latin typeface="Cambria Math" panose="02040503050406030204" pitchFamily="18" charset="0"/>
                          </a:rPr>
                          <m:t>𝟎</m:t>
                        </m:r>
                      </m:sub>
                    </m:sSub>
                    <m:r>
                      <a:rPr lang="en-US" sz="2800" b="1" i="1">
                        <a:solidFill>
                          <a:schemeClr val="accent1"/>
                        </a:solidFill>
                        <a:latin typeface="Cambria Math" panose="02040503050406030204" pitchFamily="18" charset="0"/>
                      </a:rPr>
                      <m:t>⋉</m:t>
                    </m:r>
                    <m:sSub>
                      <m:sSubPr>
                        <m:ctrlPr>
                          <a:rPr lang="en-US" sz="2800" b="1" i="1">
                            <a:solidFill>
                              <a:schemeClr val="accent1"/>
                            </a:solidFill>
                            <a:latin typeface="Cambria Math" panose="02040503050406030204" pitchFamily="18" charset="0"/>
                          </a:rPr>
                        </m:ctrlPr>
                      </m:sSubPr>
                      <m:e>
                        <m:r>
                          <a:rPr lang="en-US" sz="2800" b="1" i="1">
                            <a:solidFill>
                              <a:schemeClr val="accent1"/>
                            </a:solidFill>
                            <a:latin typeface="Cambria Math" panose="02040503050406030204" pitchFamily="18" charset="0"/>
                          </a:rPr>
                          <m:t>𝑹</m:t>
                        </m:r>
                      </m:e>
                      <m:sub>
                        <m:r>
                          <a:rPr lang="en-US" sz="2800" b="1" i="1">
                            <a:solidFill>
                              <a:schemeClr val="accent1"/>
                            </a:solidFill>
                            <a:latin typeface="Cambria Math" panose="02040503050406030204" pitchFamily="18" charset="0"/>
                          </a:rPr>
                          <m:t>𝒌</m:t>
                        </m:r>
                      </m:sub>
                    </m:sSub>
                    <m:r>
                      <a:rPr lang="en-US" sz="2800" b="1" i="1" smtClean="0">
                        <a:solidFill>
                          <a:schemeClr val="accent1"/>
                        </a:solidFill>
                        <a:latin typeface="Cambria Math" panose="02040503050406030204" pitchFamily="18" charset="0"/>
                      </a:rPr>
                      <m:t>|</m:t>
                    </m:r>
                  </m:oMath>
                </a14:m>
                <a:endParaRPr lang="en-US" sz="2800" b="1" dirty="0">
                  <a:solidFill>
                    <a:schemeClr val="accent1"/>
                  </a:solidFill>
                </a:endParaRPr>
              </a:p>
            </p:txBody>
          </p:sp>
        </mc:Choice>
        <mc:Fallback xmlns="">
          <p:sp>
            <p:nvSpPr>
              <p:cNvPr id="29" name="TextBox 28">
                <a:extLst>
                  <a:ext uri="{FF2B5EF4-FFF2-40B4-BE49-F238E27FC236}">
                    <a16:creationId xmlns:a16="http://schemas.microsoft.com/office/drawing/2014/main" id="{8F365AFB-C71B-48D8-986C-B42C99F43EC6}"/>
                  </a:ext>
                </a:extLst>
              </p:cNvPr>
              <p:cNvSpPr txBox="1">
                <a:spLocks noRot="1" noChangeAspect="1" noMove="1" noResize="1" noEditPoints="1" noAdjustHandles="1" noChangeArrowheads="1" noChangeShapeType="1" noTextEdit="1"/>
              </p:cNvSpPr>
              <p:nvPr/>
            </p:nvSpPr>
            <p:spPr>
              <a:xfrm>
                <a:off x="6350152" y="1563170"/>
                <a:ext cx="5473614" cy="430887"/>
              </a:xfrm>
              <a:prstGeom prst="rect">
                <a:avLst/>
              </a:prstGeom>
              <a:blipFill>
                <a:blip r:embed="rId6"/>
                <a:stretch>
                  <a:fillRect l="-4009" t="-25352" b="-49296"/>
                </a:stretch>
              </a:blipFill>
            </p:spPr>
            <p:txBody>
              <a:bodyPr/>
              <a:lstStyle/>
              <a:p>
                <a:r>
                  <a:rPr lang="en-US">
                    <a:noFill/>
                  </a:rPr>
                  <a:t> </a:t>
                </a:r>
              </a:p>
            </p:txBody>
          </p:sp>
        </mc:Fallback>
      </mc:AlternateContent>
      <p:sp>
        <p:nvSpPr>
          <p:cNvPr id="34" name="Equals 33">
            <a:extLst>
              <a:ext uri="{FF2B5EF4-FFF2-40B4-BE49-F238E27FC236}">
                <a16:creationId xmlns:a16="http://schemas.microsoft.com/office/drawing/2014/main" id="{0DFE7DB0-CF7D-4E1D-BC6F-A1AAE6502169}"/>
              </a:ext>
            </a:extLst>
          </p:cNvPr>
          <p:cNvSpPr/>
          <p:nvPr/>
        </p:nvSpPr>
        <p:spPr bwMode="auto">
          <a:xfrm rot="3060582">
            <a:off x="5729332" y="2845703"/>
            <a:ext cx="373463" cy="358630"/>
          </a:xfrm>
          <a:prstGeom prst="mathEqua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5" name="Equals 34">
            <a:extLst>
              <a:ext uri="{FF2B5EF4-FFF2-40B4-BE49-F238E27FC236}">
                <a16:creationId xmlns:a16="http://schemas.microsoft.com/office/drawing/2014/main" id="{3BD585F1-6DCB-4480-B442-205E2A1152BC}"/>
              </a:ext>
            </a:extLst>
          </p:cNvPr>
          <p:cNvSpPr/>
          <p:nvPr/>
        </p:nvSpPr>
        <p:spPr bwMode="auto">
          <a:xfrm rot="3060582">
            <a:off x="10112457" y="2812516"/>
            <a:ext cx="373463" cy="358630"/>
          </a:xfrm>
          <a:prstGeom prst="mathEqua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6" name="TextBox 35">
            <a:extLst>
              <a:ext uri="{FF2B5EF4-FFF2-40B4-BE49-F238E27FC236}">
                <a16:creationId xmlns:a16="http://schemas.microsoft.com/office/drawing/2014/main" id="{932E1734-571E-44D7-B1E4-24B499CCB4E1}"/>
              </a:ext>
            </a:extLst>
          </p:cNvPr>
          <p:cNvSpPr txBox="1"/>
          <p:nvPr/>
        </p:nvSpPr>
        <p:spPr>
          <a:xfrm>
            <a:off x="608439" y="6020095"/>
            <a:ext cx="10909846" cy="861774"/>
          </a:xfrm>
          <a:prstGeom prst="rect">
            <a:avLst/>
          </a:prstGeom>
          <a:noFill/>
        </p:spPr>
        <p:txBody>
          <a:bodyPr wrap="none" lIns="0" tIns="0" rIns="0" bIns="0" rtlCol="0">
            <a:spAutoFit/>
          </a:bodyPr>
          <a:lstStyle/>
          <a:p>
            <a:r>
              <a:rPr lang="en-US" sz="2800" b="1" dirty="0">
                <a:solidFill>
                  <a:schemeClr val="accent1"/>
                </a:solidFill>
              </a:rPr>
              <a:t>Plan search only needs to consider a set of representative plans</a:t>
            </a:r>
          </a:p>
          <a:p>
            <a:pPr algn="l"/>
            <a:endParaRPr lang="en-US" sz="2800" b="1" dirty="0" err="1"/>
          </a:p>
        </p:txBody>
      </p:sp>
      <p:pic>
        <p:nvPicPr>
          <p:cNvPr id="15" name="Picture 14">
            <a:extLst>
              <a:ext uri="{FF2B5EF4-FFF2-40B4-BE49-F238E27FC236}">
                <a16:creationId xmlns:a16="http://schemas.microsoft.com/office/drawing/2014/main" id="{4F1F8A55-4BA9-47CC-BEED-4C86033D6918}"/>
              </a:ext>
            </a:extLst>
          </p:cNvPr>
          <p:cNvPicPr>
            <a:picLocks noChangeAspect="1"/>
          </p:cNvPicPr>
          <p:nvPr/>
        </p:nvPicPr>
        <p:blipFill>
          <a:blip r:embed="rId7"/>
          <a:stretch>
            <a:fillRect/>
          </a:stretch>
        </p:blipFill>
        <p:spPr>
          <a:xfrm>
            <a:off x="3410939" y="2426200"/>
            <a:ext cx="3892184" cy="2743200"/>
          </a:xfrm>
          <a:prstGeom prst="rect">
            <a:avLst/>
          </a:prstGeom>
        </p:spPr>
      </p:pic>
      <p:pic>
        <p:nvPicPr>
          <p:cNvPr id="17" name="Picture 16">
            <a:extLst>
              <a:ext uri="{FF2B5EF4-FFF2-40B4-BE49-F238E27FC236}">
                <a16:creationId xmlns:a16="http://schemas.microsoft.com/office/drawing/2014/main" id="{A15A4870-86BD-4867-847C-B3BC03D41F31}"/>
              </a:ext>
            </a:extLst>
          </p:cNvPr>
          <p:cNvPicPr>
            <a:picLocks noChangeAspect="1"/>
          </p:cNvPicPr>
          <p:nvPr/>
        </p:nvPicPr>
        <p:blipFill>
          <a:blip r:embed="rId8"/>
          <a:stretch>
            <a:fillRect/>
          </a:stretch>
        </p:blipFill>
        <p:spPr>
          <a:xfrm>
            <a:off x="7919452" y="2399730"/>
            <a:ext cx="3812345" cy="2743200"/>
          </a:xfrm>
          <a:prstGeom prst="rect">
            <a:avLst/>
          </a:prstGeom>
        </p:spPr>
      </p:pic>
    </p:spTree>
    <p:custDataLst>
      <p:tags r:id="rId1"/>
    </p:custDataLst>
    <p:extLst>
      <p:ext uri="{BB962C8B-B14F-4D97-AF65-F5344CB8AC3E}">
        <p14:creationId xmlns:p14="http://schemas.microsoft.com/office/powerpoint/2010/main" val="562707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P spid="12" grpId="0"/>
      <p:bldP spid="19" grpId="0" animBg="1"/>
      <p:bldP spid="20" grpId="0" animBg="1"/>
      <p:bldP spid="25" grpId="0" animBg="1"/>
      <p:bldP spid="26" grpId="0" animBg="1"/>
      <p:bldP spid="29" grpId="0"/>
      <p:bldP spid="34" grpId="0" animBg="1"/>
      <p:bldP spid="35" grpId="0" animBg="1"/>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5AEF1F9-6812-4E60-BA3D-830DF6925F97}"/>
              </a:ext>
            </a:extLst>
          </p:cNvPr>
          <p:cNvPicPr>
            <a:picLocks noChangeAspect="1"/>
          </p:cNvPicPr>
          <p:nvPr/>
        </p:nvPicPr>
        <p:blipFill>
          <a:blip r:embed="rId3"/>
          <a:stretch>
            <a:fillRect/>
          </a:stretch>
        </p:blipFill>
        <p:spPr>
          <a:xfrm>
            <a:off x="7772400" y="4114800"/>
            <a:ext cx="3463062" cy="2560320"/>
          </a:xfrm>
          <a:prstGeom prst="rect">
            <a:avLst/>
          </a:prstGeom>
        </p:spPr>
      </p:pic>
      <p:pic>
        <p:nvPicPr>
          <p:cNvPr id="22" name="Picture 21">
            <a:extLst>
              <a:ext uri="{FF2B5EF4-FFF2-40B4-BE49-F238E27FC236}">
                <a16:creationId xmlns:a16="http://schemas.microsoft.com/office/drawing/2014/main" id="{BDFA6C46-8AC5-45E3-B33F-AE3BEC654FC5}"/>
              </a:ext>
            </a:extLst>
          </p:cNvPr>
          <p:cNvPicPr>
            <a:picLocks noChangeAspect="1"/>
          </p:cNvPicPr>
          <p:nvPr/>
        </p:nvPicPr>
        <p:blipFill>
          <a:blip r:embed="rId4"/>
          <a:stretch>
            <a:fillRect/>
          </a:stretch>
        </p:blipFill>
        <p:spPr>
          <a:xfrm>
            <a:off x="7863840" y="4206240"/>
            <a:ext cx="2296509" cy="2148840"/>
          </a:xfrm>
          <a:prstGeom prst="rect">
            <a:avLst/>
          </a:prstGeom>
        </p:spPr>
      </p:pic>
      <p:pic>
        <p:nvPicPr>
          <p:cNvPr id="11" name="Picture 10">
            <a:extLst>
              <a:ext uri="{FF2B5EF4-FFF2-40B4-BE49-F238E27FC236}">
                <a16:creationId xmlns:a16="http://schemas.microsoft.com/office/drawing/2014/main" id="{5ACC1111-36ED-40A7-B14E-46C676CF02A7}"/>
              </a:ext>
            </a:extLst>
          </p:cNvPr>
          <p:cNvPicPr>
            <a:picLocks noChangeAspect="1"/>
          </p:cNvPicPr>
          <p:nvPr/>
        </p:nvPicPr>
        <p:blipFill>
          <a:blip r:embed="rId5"/>
          <a:stretch>
            <a:fillRect/>
          </a:stretch>
        </p:blipFill>
        <p:spPr>
          <a:xfrm>
            <a:off x="7772400" y="1371600"/>
            <a:ext cx="3396759" cy="2560320"/>
          </a:xfrm>
          <a:prstGeom prst="rect">
            <a:avLst/>
          </a:prstGeom>
        </p:spPr>
      </p:pic>
      <p:sp>
        <p:nvSpPr>
          <p:cNvPr id="8" name="Oval 7">
            <a:extLst>
              <a:ext uri="{FF2B5EF4-FFF2-40B4-BE49-F238E27FC236}">
                <a16:creationId xmlns:a16="http://schemas.microsoft.com/office/drawing/2014/main" id="{8AA5E639-870E-4498-BF89-3183FE899F78}"/>
              </a:ext>
            </a:extLst>
          </p:cNvPr>
          <p:cNvSpPr/>
          <p:nvPr/>
        </p:nvSpPr>
        <p:spPr bwMode="auto">
          <a:xfrm>
            <a:off x="7864428" y="6257559"/>
            <a:ext cx="3476443" cy="460651"/>
          </a:xfrm>
          <a:prstGeom prst="ellipse">
            <a:avLst/>
          </a:prstGeom>
          <a:noFill/>
          <a:ln w="28575"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578867D5-0961-408D-87D0-B9619C1F8C58}"/>
              </a:ext>
            </a:extLst>
          </p:cNvPr>
          <p:cNvSpPr>
            <a:spLocks noGrp="1"/>
          </p:cNvSpPr>
          <p:nvPr>
            <p:ph type="title"/>
          </p:nvPr>
        </p:nvSpPr>
        <p:spPr/>
        <p:txBody>
          <a:bodyPr/>
          <a:lstStyle/>
          <a:p>
            <a:r>
              <a:rPr lang="en-US" dirty="0"/>
              <a:t>Example: Analyzing Star Queries w/ PKFK Joins</a:t>
            </a:r>
          </a:p>
        </p:txBody>
      </p:sp>
      <p:sp>
        <p:nvSpPr>
          <p:cNvPr id="2" name="Text Placeholder 1">
            <a:extLst>
              <a:ext uri="{FF2B5EF4-FFF2-40B4-BE49-F238E27FC236}">
                <a16:creationId xmlns:a16="http://schemas.microsoft.com/office/drawing/2014/main" id="{BD973DCD-9717-4936-A579-560CC0D791BD}"/>
              </a:ext>
            </a:extLst>
          </p:cNvPr>
          <p:cNvSpPr>
            <a:spLocks noGrp="1"/>
          </p:cNvSpPr>
          <p:nvPr>
            <p:ph sz="quarter" idx="12"/>
          </p:nvPr>
        </p:nvSpPr>
        <p:spPr>
          <a:xfrm>
            <a:off x="584200" y="1435100"/>
            <a:ext cx="5211763" cy="4928657"/>
          </a:xfrm>
        </p:spPr>
        <p:txBody>
          <a:bodyPr/>
          <a:lstStyle/>
          <a:p>
            <a:r>
              <a:rPr lang="en-US" dirty="0"/>
              <a:t>Star query with </a:t>
            </a:r>
            <a:r>
              <a:rPr lang="en-US" b="1" i="1" dirty="0"/>
              <a:t>n+1</a:t>
            </a:r>
            <a:r>
              <a:rPr lang="en-US" b="1" dirty="0"/>
              <a:t> </a:t>
            </a:r>
            <a:r>
              <a:rPr lang="en-US" dirty="0"/>
              <a:t>relations</a:t>
            </a:r>
          </a:p>
          <a:p>
            <a:r>
              <a:rPr lang="en-US" dirty="0"/>
              <a:t>Count representative plan #</a:t>
            </a:r>
          </a:p>
          <a:p>
            <a:r>
              <a:rPr lang="en-US" dirty="0"/>
              <a:t>Right deep trees w/o cross products</a:t>
            </a:r>
          </a:p>
          <a:p>
            <a:r>
              <a:rPr lang="en-US" dirty="0"/>
              <a:t>Plans w/ </a:t>
            </a:r>
            <a:r>
              <a:rPr lang="en-US" dirty="0" err="1"/>
              <a:t>bitvector</a:t>
            </a:r>
            <a:r>
              <a:rPr lang="en-US" dirty="0"/>
              <a:t> filters</a:t>
            </a:r>
          </a:p>
          <a:p>
            <a:r>
              <a:rPr lang="en-US" dirty="0"/>
              <a:t>Representative plan #: </a:t>
            </a:r>
            <a:r>
              <a:rPr lang="en-US" b="1" i="1" dirty="0"/>
              <a:t>n+1</a:t>
            </a:r>
          </a:p>
          <a:p>
            <a:endParaRPr lang="en-US" dirty="0"/>
          </a:p>
          <a:p>
            <a:endParaRPr lang="en-US" dirty="0"/>
          </a:p>
        </p:txBody>
      </p:sp>
      <p:sp>
        <p:nvSpPr>
          <p:cNvPr id="10" name="Content Placeholder 9">
            <a:extLst>
              <a:ext uri="{FF2B5EF4-FFF2-40B4-BE49-F238E27FC236}">
                <a16:creationId xmlns:a16="http://schemas.microsoft.com/office/drawing/2014/main" id="{516F136E-47DB-446A-BA5C-30B9A19D5F1F}"/>
              </a:ext>
            </a:extLst>
          </p:cNvPr>
          <p:cNvSpPr>
            <a:spLocks noGrp="1"/>
          </p:cNvSpPr>
          <p:nvPr>
            <p:ph sz="quarter" idx="13"/>
          </p:nvPr>
        </p:nvSpPr>
        <p:spPr/>
        <p:txBody>
          <a:bodyPr/>
          <a:lstStyle/>
          <a:p>
            <a:endParaRPr lang="en-US" dirty="0"/>
          </a:p>
        </p:txBody>
      </p:sp>
      <p:sp>
        <p:nvSpPr>
          <p:cNvPr id="6" name="TextBox 5">
            <a:extLst>
              <a:ext uri="{FF2B5EF4-FFF2-40B4-BE49-F238E27FC236}">
                <a16:creationId xmlns:a16="http://schemas.microsoft.com/office/drawing/2014/main" id="{51D9A723-AF18-4CB1-BD4F-8D8E44384DE7}"/>
              </a:ext>
            </a:extLst>
          </p:cNvPr>
          <p:cNvSpPr txBox="1"/>
          <p:nvPr/>
        </p:nvSpPr>
        <p:spPr>
          <a:xfrm>
            <a:off x="5863959" y="2601615"/>
            <a:ext cx="1801285" cy="615553"/>
          </a:xfrm>
          <a:prstGeom prst="rect">
            <a:avLst/>
          </a:prstGeom>
          <a:noFill/>
        </p:spPr>
        <p:txBody>
          <a:bodyPr wrap="square" lIns="0" tIns="0" rIns="0" bIns="0" rtlCol="0">
            <a:spAutoFit/>
          </a:bodyPr>
          <a:lstStyle/>
          <a:p>
            <a:pPr algn="l"/>
            <a:r>
              <a:rPr lang="en-US" sz="2000" b="1" dirty="0">
                <a:solidFill>
                  <a:schemeClr val="accent1"/>
                </a:solidFill>
              </a:rPr>
              <a:t>Representative Plan #: 1</a:t>
            </a:r>
          </a:p>
        </p:txBody>
      </p:sp>
      <p:sp>
        <p:nvSpPr>
          <p:cNvPr id="13" name="TextBox 12">
            <a:extLst>
              <a:ext uri="{FF2B5EF4-FFF2-40B4-BE49-F238E27FC236}">
                <a16:creationId xmlns:a16="http://schemas.microsoft.com/office/drawing/2014/main" id="{FFAE05B0-3F7E-4D24-9C1D-581899D036E7}"/>
              </a:ext>
            </a:extLst>
          </p:cNvPr>
          <p:cNvSpPr txBox="1"/>
          <p:nvPr/>
        </p:nvSpPr>
        <p:spPr>
          <a:xfrm>
            <a:off x="5863958" y="5013468"/>
            <a:ext cx="1801285" cy="615553"/>
          </a:xfrm>
          <a:prstGeom prst="rect">
            <a:avLst/>
          </a:prstGeom>
          <a:noFill/>
        </p:spPr>
        <p:txBody>
          <a:bodyPr wrap="square" lIns="0" tIns="0" rIns="0" bIns="0" rtlCol="0">
            <a:spAutoFit/>
          </a:bodyPr>
          <a:lstStyle/>
          <a:p>
            <a:pPr algn="l"/>
            <a:r>
              <a:rPr lang="en-US" sz="2000" b="1" dirty="0">
                <a:solidFill>
                  <a:schemeClr val="accent1"/>
                </a:solidFill>
              </a:rPr>
              <a:t>Representative Plan #: n</a:t>
            </a:r>
          </a:p>
        </p:txBody>
      </p:sp>
      <p:sp>
        <p:nvSpPr>
          <p:cNvPr id="7" name="TextBox 6">
            <a:extLst>
              <a:ext uri="{FF2B5EF4-FFF2-40B4-BE49-F238E27FC236}">
                <a16:creationId xmlns:a16="http://schemas.microsoft.com/office/drawing/2014/main" id="{796F7B0A-3E17-4A91-B1CA-9D3CB6A9F5AE}"/>
              </a:ext>
            </a:extLst>
          </p:cNvPr>
          <p:cNvSpPr txBox="1"/>
          <p:nvPr/>
        </p:nvSpPr>
        <p:spPr>
          <a:xfrm>
            <a:off x="582612" y="5321244"/>
            <a:ext cx="5058685" cy="1292662"/>
          </a:xfrm>
          <a:prstGeom prst="rect">
            <a:avLst/>
          </a:prstGeom>
          <a:noFill/>
        </p:spPr>
        <p:txBody>
          <a:bodyPr wrap="square" lIns="0" tIns="0" rIns="0" bIns="0" rtlCol="0">
            <a:spAutoFit/>
          </a:bodyPr>
          <a:lstStyle/>
          <a:p>
            <a:pPr algn="l"/>
            <a:r>
              <a:rPr lang="en-US" sz="2800" b="1" dirty="0">
                <a:solidFill>
                  <a:schemeClr val="accent1"/>
                </a:solidFill>
              </a:rPr>
              <a:t>Reduce effective plan space complexity from exponential to linear</a:t>
            </a:r>
          </a:p>
        </p:txBody>
      </p:sp>
      <p:sp>
        <p:nvSpPr>
          <p:cNvPr id="17" name="TextBox 16">
            <a:extLst>
              <a:ext uri="{FF2B5EF4-FFF2-40B4-BE49-F238E27FC236}">
                <a16:creationId xmlns:a16="http://schemas.microsoft.com/office/drawing/2014/main" id="{92353801-3198-4B7C-B064-E632A7AECA17}"/>
              </a:ext>
            </a:extLst>
          </p:cNvPr>
          <p:cNvSpPr txBox="1"/>
          <p:nvPr/>
        </p:nvSpPr>
        <p:spPr>
          <a:xfrm>
            <a:off x="11603736" y="6118553"/>
            <a:ext cx="333425" cy="369332"/>
          </a:xfrm>
          <a:prstGeom prst="rect">
            <a:avLst/>
          </a:prstGeom>
          <a:noFill/>
        </p:spPr>
        <p:txBody>
          <a:bodyPr wrap="none" lIns="0" tIns="0" rIns="0" bIns="0" rtlCol="0">
            <a:spAutoFit/>
          </a:bodyPr>
          <a:lstStyle/>
          <a:p>
            <a:pPr algn="l"/>
            <a:r>
              <a:rPr lang="en-US" sz="2400" dirty="0"/>
              <a:t>11</a:t>
            </a:r>
          </a:p>
        </p:txBody>
      </p:sp>
      <p:sp>
        <p:nvSpPr>
          <p:cNvPr id="18" name="Oval 17">
            <a:extLst>
              <a:ext uri="{FF2B5EF4-FFF2-40B4-BE49-F238E27FC236}">
                <a16:creationId xmlns:a16="http://schemas.microsoft.com/office/drawing/2014/main" id="{0DBBEC03-45B4-4A2E-A26A-452002A9A60E}"/>
              </a:ext>
            </a:extLst>
          </p:cNvPr>
          <p:cNvSpPr/>
          <p:nvPr/>
        </p:nvSpPr>
        <p:spPr bwMode="auto">
          <a:xfrm>
            <a:off x="9433068" y="1944147"/>
            <a:ext cx="1858297" cy="46065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9" name="Oval 18">
            <a:extLst>
              <a:ext uri="{FF2B5EF4-FFF2-40B4-BE49-F238E27FC236}">
                <a16:creationId xmlns:a16="http://schemas.microsoft.com/office/drawing/2014/main" id="{50CE96CF-16DF-4DD4-918D-EB8D5DF26FB3}"/>
              </a:ext>
            </a:extLst>
          </p:cNvPr>
          <p:cNvSpPr/>
          <p:nvPr/>
        </p:nvSpPr>
        <p:spPr bwMode="auto">
          <a:xfrm>
            <a:off x="9263727" y="3492814"/>
            <a:ext cx="1858297" cy="46065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16" name="Picture 15">
            <a:extLst>
              <a:ext uri="{FF2B5EF4-FFF2-40B4-BE49-F238E27FC236}">
                <a16:creationId xmlns:a16="http://schemas.microsoft.com/office/drawing/2014/main" id="{3723E2CD-AFEF-45C2-879E-E52373B628B1}"/>
              </a:ext>
            </a:extLst>
          </p:cNvPr>
          <p:cNvPicPr>
            <a:picLocks noChangeAspect="1"/>
          </p:cNvPicPr>
          <p:nvPr/>
        </p:nvPicPr>
        <p:blipFill>
          <a:blip r:embed="rId6"/>
          <a:stretch>
            <a:fillRect/>
          </a:stretch>
        </p:blipFill>
        <p:spPr>
          <a:xfrm>
            <a:off x="7863840" y="1463040"/>
            <a:ext cx="2296509" cy="2148840"/>
          </a:xfrm>
          <a:prstGeom prst="rect">
            <a:avLst/>
          </a:prstGeom>
        </p:spPr>
      </p:pic>
      <p:sp>
        <p:nvSpPr>
          <p:cNvPr id="20" name="Oval 19">
            <a:extLst>
              <a:ext uri="{FF2B5EF4-FFF2-40B4-BE49-F238E27FC236}">
                <a16:creationId xmlns:a16="http://schemas.microsoft.com/office/drawing/2014/main" id="{9D024915-D2F7-4EAA-BC2B-56D02406823E}"/>
              </a:ext>
            </a:extLst>
          </p:cNvPr>
          <p:cNvSpPr/>
          <p:nvPr/>
        </p:nvSpPr>
        <p:spPr bwMode="auto">
          <a:xfrm>
            <a:off x="9521559" y="4651952"/>
            <a:ext cx="1647600" cy="460651"/>
          </a:xfrm>
          <a:prstGeom prst="ellipse">
            <a:avLst/>
          </a:prstGeom>
          <a:noFill/>
          <a:ln w="28575"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2092117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2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13" grpId="0"/>
      <p:bldP spid="7" grpId="0"/>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2F45D8-6614-4C09-AF77-4AD8CC4D148A}"/>
              </a:ext>
            </a:extLst>
          </p:cNvPr>
          <p:cNvSpPr>
            <a:spLocks noGrp="1"/>
          </p:cNvSpPr>
          <p:nvPr>
            <p:ph type="body" sz="quarter" idx="10"/>
          </p:nvPr>
        </p:nvSpPr>
        <p:spPr/>
        <p:txBody>
          <a:bodyPr>
            <a:normAutofit/>
          </a:bodyPr>
          <a:lstStyle/>
          <a:p>
            <a:r>
              <a:rPr lang="en-US" dirty="0"/>
              <a:t>Observation: Different join orders result in the same plan cost</a:t>
            </a:r>
          </a:p>
          <a:p>
            <a:pPr lvl="1"/>
            <a:r>
              <a:rPr lang="en-US" dirty="0"/>
              <a:t>Simplified cost model: intermediate result size</a:t>
            </a:r>
          </a:p>
          <a:p>
            <a:pPr lvl="1"/>
            <a:r>
              <a:rPr lang="en-US" dirty="0"/>
              <a:t>No false positives with </a:t>
            </a:r>
            <a:r>
              <a:rPr lang="en-US" dirty="0" err="1"/>
              <a:t>bitvector</a:t>
            </a:r>
            <a:r>
              <a:rPr lang="en-US" dirty="0"/>
              <a:t> filters</a:t>
            </a:r>
          </a:p>
          <a:p>
            <a:r>
              <a:rPr lang="en-US" dirty="0"/>
              <a:t>Insight: Plan search only needs to consider representative plans</a:t>
            </a:r>
          </a:p>
          <a:p>
            <a:pPr lvl="1"/>
            <a:r>
              <a:rPr lang="en-US" dirty="0"/>
              <a:t>By picking one plan from plans with equivalent cost</a:t>
            </a:r>
          </a:p>
          <a:p>
            <a:pPr lvl="1"/>
            <a:r>
              <a:rPr lang="en-US" dirty="0"/>
              <a:t>By discarding plans inferior in cost to a representative plan</a:t>
            </a:r>
          </a:p>
          <a:p>
            <a:r>
              <a:rPr lang="en-US" dirty="0"/>
              <a:t>Key result: Sufficient to examine a linear number of plans to find the optimal plan</a:t>
            </a:r>
          </a:p>
          <a:p>
            <a:pPr lvl="1"/>
            <a:r>
              <a:rPr lang="en-US" dirty="0"/>
              <a:t>Reduce the plan space complexity from exponential to linear</a:t>
            </a:r>
          </a:p>
          <a:p>
            <a:pPr lvl="1"/>
            <a:r>
              <a:rPr lang="en-US" dirty="0"/>
              <a:t>Details in the paper</a:t>
            </a:r>
          </a:p>
        </p:txBody>
      </p:sp>
      <p:sp>
        <p:nvSpPr>
          <p:cNvPr id="3" name="Title 2">
            <a:extLst>
              <a:ext uri="{FF2B5EF4-FFF2-40B4-BE49-F238E27FC236}">
                <a16:creationId xmlns:a16="http://schemas.microsoft.com/office/drawing/2014/main" id="{101FE56B-0B36-4B85-A8D8-219BD296AF5A}"/>
              </a:ext>
            </a:extLst>
          </p:cNvPr>
          <p:cNvSpPr>
            <a:spLocks noGrp="1"/>
          </p:cNvSpPr>
          <p:nvPr>
            <p:ph type="title"/>
          </p:nvPr>
        </p:nvSpPr>
        <p:spPr>
          <a:xfrm>
            <a:off x="588263" y="457200"/>
            <a:ext cx="11018520" cy="615553"/>
          </a:xfrm>
        </p:spPr>
        <p:txBody>
          <a:bodyPr/>
          <a:lstStyle/>
          <a:p>
            <a:r>
              <a:rPr lang="en-US" dirty="0"/>
              <a:t>Analyzing Snowflake Queries w/ PKFK Joins</a:t>
            </a:r>
          </a:p>
        </p:txBody>
      </p:sp>
      <p:sp>
        <p:nvSpPr>
          <p:cNvPr id="6" name="TextBox 5">
            <a:extLst>
              <a:ext uri="{FF2B5EF4-FFF2-40B4-BE49-F238E27FC236}">
                <a16:creationId xmlns:a16="http://schemas.microsoft.com/office/drawing/2014/main" id="{52405399-3236-481D-BF91-D1EDCE7A4D31}"/>
              </a:ext>
            </a:extLst>
          </p:cNvPr>
          <p:cNvSpPr txBox="1"/>
          <p:nvPr/>
        </p:nvSpPr>
        <p:spPr>
          <a:xfrm>
            <a:off x="11603736" y="6118553"/>
            <a:ext cx="333425" cy="369332"/>
          </a:xfrm>
          <a:prstGeom prst="rect">
            <a:avLst/>
          </a:prstGeom>
          <a:noFill/>
        </p:spPr>
        <p:txBody>
          <a:bodyPr wrap="none" lIns="0" tIns="0" rIns="0" bIns="0" rtlCol="0">
            <a:spAutoFit/>
          </a:bodyPr>
          <a:lstStyle/>
          <a:p>
            <a:pPr algn="l"/>
            <a:r>
              <a:rPr lang="en-US" sz="2400" dirty="0"/>
              <a:t>12</a:t>
            </a:r>
          </a:p>
        </p:txBody>
      </p:sp>
    </p:spTree>
    <p:custDataLst>
      <p:tags r:id="rId1"/>
    </p:custDataLst>
    <p:extLst>
      <p:ext uri="{BB962C8B-B14F-4D97-AF65-F5344CB8AC3E}">
        <p14:creationId xmlns:p14="http://schemas.microsoft.com/office/powerpoint/2010/main" val="4164322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64C4A295-0789-426E-9835-4FA58D25E9B2}"/>
              </a:ext>
            </a:extLst>
          </p:cNvPr>
          <p:cNvSpPr/>
          <p:nvPr/>
        </p:nvSpPr>
        <p:spPr bwMode="auto">
          <a:xfrm>
            <a:off x="6043252" y="4112389"/>
            <a:ext cx="3692417" cy="1333812"/>
          </a:xfrm>
          <a:custGeom>
            <a:avLst/>
            <a:gdLst>
              <a:gd name="connsiteX0" fmla="*/ 511786 w 3692417"/>
              <a:gd name="connsiteY0" fmla="*/ 217241 h 1333812"/>
              <a:gd name="connsiteX1" fmla="*/ 721107 w 3692417"/>
              <a:gd name="connsiteY1" fmla="*/ 140123 h 1333812"/>
              <a:gd name="connsiteX2" fmla="*/ 2098215 w 3692417"/>
              <a:gd name="connsiteY2" fmla="*/ 18938 h 1333812"/>
              <a:gd name="connsiteX3" fmla="*/ 3662610 w 3692417"/>
              <a:gd name="connsiteY3" fmla="*/ 580798 h 1333812"/>
              <a:gd name="connsiteX4" fmla="*/ 2946514 w 3692417"/>
              <a:gd name="connsiteY4" fmla="*/ 1241810 h 1333812"/>
              <a:gd name="connsiteX5" fmla="*/ 809242 w 3692417"/>
              <a:gd name="connsiteY5" fmla="*/ 1263844 h 1333812"/>
              <a:gd name="connsiteX6" fmla="*/ 5010 w 3692417"/>
              <a:gd name="connsiteY6" fmla="*/ 635882 h 1333812"/>
              <a:gd name="connsiteX7" fmla="*/ 511786 w 3692417"/>
              <a:gd name="connsiteY7" fmla="*/ 217241 h 133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417" h="1333812">
                <a:moveTo>
                  <a:pt x="511786" y="217241"/>
                </a:moveTo>
                <a:cubicBezTo>
                  <a:pt x="631136" y="134614"/>
                  <a:pt x="456702" y="173174"/>
                  <a:pt x="721107" y="140123"/>
                </a:cubicBezTo>
                <a:cubicBezTo>
                  <a:pt x="985512" y="107072"/>
                  <a:pt x="1607965" y="-54508"/>
                  <a:pt x="2098215" y="18938"/>
                </a:cubicBezTo>
                <a:cubicBezTo>
                  <a:pt x="2588465" y="92384"/>
                  <a:pt x="3521227" y="376986"/>
                  <a:pt x="3662610" y="580798"/>
                </a:cubicBezTo>
                <a:cubicBezTo>
                  <a:pt x="3803993" y="784610"/>
                  <a:pt x="3422075" y="1127969"/>
                  <a:pt x="2946514" y="1241810"/>
                </a:cubicBezTo>
                <a:cubicBezTo>
                  <a:pt x="2470953" y="1355651"/>
                  <a:pt x="1299493" y="1364832"/>
                  <a:pt x="809242" y="1263844"/>
                </a:cubicBezTo>
                <a:cubicBezTo>
                  <a:pt x="318991" y="1162856"/>
                  <a:pt x="61931" y="806644"/>
                  <a:pt x="5010" y="635882"/>
                </a:cubicBezTo>
                <a:cubicBezTo>
                  <a:pt x="-51911" y="465120"/>
                  <a:pt x="392436" y="299868"/>
                  <a:pt x="511786" y="217241"/>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0" name="Freeform: Shape 9">
            <a:extLst>
              <a:ext uri="{FF2B5EF4-FFF2-40B4-BE49-F238E27FC236}">
                <a16:creationId xmlns:a16="http://schemas.microsoft.com/office/drawing/2014/main" id="{3612925E-9D79-41B0-81DC-8C845E32C3BC}"/>
              </a:ext>
            </a:extLst>
          </p:cNvPr>
          <p:cNvSpPr/>
          <p:nvPr/>
        </p:nvSpPr>
        <p:spPr bwMode="auto">
          <a:xfrm>
            <a:off x="2144692" y="3822684"/>
            <a:ext cx="2400479" cy="2311604"/>
          </a:xfrm>
          <a:custGeom>
            <a:avLst/>
            <a:gdLst>
              <a:gd name="connsiteX0" fmla="*/ 1645113 w 2400479"/>
              <a:gd name="connsiteY0" fmla="*/ 132373 h 2311604"/>
              <a:gd name="connsiteX1" fmla="*/ 499358 w 2400479"/>
              <a:gd name="connsiteY1" fmla="*/ 738300 h 2311604"/>
              <a:gd name="connsiteX2" fmla="*/ 14616 w 2400479"/>
              <a:gd name="connsiteY2" fmla="*/ 1762869 h 2311604"/>
              <a:gd name="connsiteX3" fmla="*/ 1006134 w 2400479"/>
              <a:gd name="connsiteY3" fmla="*/ 2291679 h 2311604"/>
              <a:gd name="connsiteX4" fmla="*/ 1623079 w 2400479"/>
              <a:gd name="connsiteY4" fmla="*/ 2093375 h 2311604"/>
              <a:gd name="connsiteX5" fmla="*/ 2206973 w 2400479"/>
              <a:gd name="connsiteY5" fmla="*/ 1112874 h 2311604"/>
              <a:gd name="connsiteX6" fmla="*/ 2394260 w 2400479"/>
              <a:gd name="connsiteY6" fmla="*/ 165423 h 2311604"/>
              <a:gd name="connsiteX7" fmla="*/ 2019686 w 2400479"/>
              <a:gd name="connsiteY7" fmla="*/ 170 h 2311604"/>
              <a:gd name="connsiteX8" fmla="*/ 1645113 w 2400479"/>
              <a:gd name="connsiteY8" fmla="*/ 132373 h 231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0479" h="2311604">
                <a:moveTo>
                  <a:pt x="1645113" y="132373"/>
                </a:moveTo>
                <a:cubicBezTo>
                  <a:pt x="1391725" y="255395"/>
                  <a:pt x="771107" y="466551"/>
                  <a:pt x="499358" y="738300"/>
                </a:cubicBezTo>
                <a:cubicBezTo>
                  <a:pt x="227609" y="1010049"/>
                  <a:pt x="-69847" y="1503973"/>
                  <a:pt x="14616" y="1762869"/>
                </a:cubicBezTo>
                <a:cubicBezTo>
                  <a:pt x="99079" y="2021765"/>
                  <a:pt x="738057" y="2236595"/>
                  <a:pt x="1006134" y="2291679"/>
                </a:cubicBezTo>
                <a:cubicBezTo>
                  <a:pt x="1274211" y="2346763"/>
                  <a:pt x="1422939" y="2289843"/>
                  <a:pt x="1623079" y="2093375"/>
                </a:cubicBezTo>
                <a:cubicBezTo>
                  <a:pt x="1823219" y="1896908"/>
                  <a:pt x="2078443" y="1434199"/>
                  <a:pt x="2206973" y="1112874"/>
                </a:cubicBezTo>
                <a:cubicBezTo>
                  <a:pt x="2335503" y="791549"/>
                  <a:pt x="2425475" y="350874"/>
                  <a:pt x="2394260" y="165423"/>
                </a:cubicBezTo>
                <a:cubicBezTo>
                  <a:pt x="2363046" y="-20028"/>
                  <a:pt x="2151888" y="2006"/>
                  <a:pt x="2019686" y="170"/>
                </a:cubicBezTo>
                <a:cubicBezTo>
                  <a:pt x="1887484" y="-1666"/>
                  <a:pt x="1898501" y="9351"/>
                  <a:pt x="1645113" y="132373"/>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ext Placeholder 1">
            <a:extLst>
              <a:ext uri="{FF2B5EF4-FFF2-40B4-BE49-F238E27FC236}">
                <a16:creationId xmlns:a16="http://schemas.microsoft.com/office/drawing/2014/main" id="{33D091FA-B5AE-43D2-8EC2-B47C5D4C7C0C}"/>
              </a:ext>
            </a:extLst>
          </p:cNvPr>
          <p:cNvSpPr>
            <a:spLocks noGrp="1"/>
          </p:cNvSpPr>
          <p:nvPr>
            <p:ph type="body" sz="quarter" idx="10"/>
          </p:nvPr>
        </p:nvSpPr>
        <p:spPr>
          <a:xfrm>
            <a:off x="588264" y="1189176"/>
            <a:ext cx="11018520" cy="5382705"/>
          </a:xfrm>
        </p:spPr>
        <p:txBody>
          <a:bodyPr>
            <a:normAutofit/>
          </a:bodyPr>
          <a:lstStyle/>
          <a:p>
            <a:r>
              <a:rPr lang="en-US" dirty="0"/>
              <a:t>Challenge: Complex join graphs</a:t>
            </a:r>
          </a:p>
          <a:p>
            <a:pPr lvl="1"/>
            <a:r>
              <a:rPr lang="en-US" dirty="0"/>
              <a:t>Such as non-PKFK joins, joins between dimension tables, multiple fact tables, …</a:t>
            </a:r>
          </a:p>
          <a:p>
            <a:r>
              <a:rPr lang="en-US" dirty="0"/>
              <a:t>Intuition: Iteratively extract and optimize snowflake subgraphs</a:t>
            </a:r>
          </a:p>
          <a:p>
            <a:r>
              <a:rPr lang="en-US" dirty="0"/>
              <a:t>Example: JOB 2a</a:t>
            </a:r>
          </a:p>
        </p:txBody>
      </p:sp>
      <p:sp>
        <p:nvSpPr>
          <p:cNvPr id="3" name="Title 2">
            <a:extLst>
              <a:ext uri="{FF2B5EF4-FFF2-40B4-BE49-F238E27FC236}">
                <a16:creationId xmlns:a16="http://schemas.microsoft.com/office/drawing/2014/main" id="{E9C15A42-D840-497A-874E-23858579B2C0}"/>
              </a:ext>
            </a:extLst>
          </p:cNvPr>
          <p:cNvSpPr>
            <a:spLocks noGrp="1"/>
          </p:cNvSpPr>
          <p:nvPr>
            <p:ph type="title"/>
          </p:nvPr>
        </p:nvSpPr>
        <p:spPr>
          <a:xfrm>
            <a:off x="588263" y="457200"/>
            <a:ext cx="11018520" cy="615553"/>
          </a:xfrm>
        </p:spPr>
        <p:txBody>
          <a:bodyPr/>
          <a:lstStyle/>
          <a:p>
            <a:r>
              <a:rPr lang="en-US" dirty="0"/>
              <a:t>Extension: Arbitrary Decision Support Queries</a:t>
            </a:r>
          </a:p>
        </p:txBody>
      </p:sp>
      <p:sp>
        <p:nvSpPr>
          <p:cNvPr id="6" name="TextBox 5">
            <a:extLst>
              <a:ext uri="{FF2B5EF4-FFF2-40B4-BE49-F238E27FC236}">
                <a16:creationId xmlns:a16="http://schemas.microsoft.com/office/drawing/2014/main" id="{FC9C9DCE-29CA-4849-AFC7-93262017D5C0}"/>
              </a:ext>
            </a:extLst>
          </p:cNvPr>
          <p:cNvSpPr txBox="1"/>
          <p:nvPr/>
        </p:nvSpPr>
        <p:spPr>
          <a:xfrm>
            <a:off x="11603736" y="6118553"/>
            <a:ext cx="333425" cy="369332"/>
          </a:xfrm>
          <a:prstGeom prst="rect">
            <a:avLst/>
          </a:prstGeom>
          <a:noFill/>
        </p:spPr>
        <p:txBody>
          <a:bodyPr wrap="none" lIns="0" tIns="0" rIns="0" bIns="0" rtlCol="0">
            <a:spAutoFit/>
          </a:bodyPr>
          <a:lstStyle/>
          <a:p>
            <a:pPr algn="l"/>
            <a:r>
              <a:rPr lang="en-US" sz="2400" dirty="0"/>
              <a:t>13</a:t>
            </a:r>
          </a:p>
        </p:txBody>
      </p:sp>
      <p:pic>
        <p:nvPicPr>
          <p:cNvPr id="5" name="Picture 4">
            <a:extLst>
              <a:ext uri="{FF2B5EF4-FFF2-40B4-BE49-F238E27FC236}">
                <a16:creationId xmlns:a16="http://schemas.microsoft.com/office/drawing/2014/main" id="{ED0EAAAB-B87A-4D85-8D80-D47DF429C785}"/>
              </a:ext>
            </a:extLst>
          </p:cNvPr>
          <p:cNvPicPr>
            <a:picLocks noChangeAspect="1"/>
          </p:cNvPicPr>
          <p:nvPr/>
        </p:nvPicPr>
        <p:blipFill>
          <a:blip r:embed="rId3"/>
          <a:stretch>
            <a:fillRect/>
          </a:stretch>
        </p:blipFill>
        <p:spPr>
          <a:xfrm>
            <a:off x="2347917" y="4049122"/>
            <a:ext cx="3509005" cy="1803343"/>
          </a:xfrm>
          <a:prstGeom prst="rect">
            <a:avLst/>
          </a:prstGeom>
        </p:spPr>
      </p:pic>
      <p:sp>
        <p:nvSpPr>
          <p:cNvPr id="7" name="Oval 6">
            <a:extLst>
              <a:ext uri="{FF2B5EF4-FFF2-40B4-BE49-F238E27FC236}">
                <a16:creationId xmlns:a16="http://schemas.microsoft.com/office/drawing/2014/main" id="{21EF7D62-034A-458F-8767-A2826D73DD04}"/>
              </a:ext>
            </a:extLst>
          </p:cNvPr>
          <p:cNvSpPr/>
          <p:nvPr/>
        </p:nvSpPr>
        <p:spPr bwMode="auto">
          <a:xfrm>
            <a:off x="3056929" y="5118268"/>
            <a:ext cx="2096086" cy="850620"/>
          </a:xfrm>
          <a:prstGeom prst="ellipse">
            <a:avLst/>
          </a:prstGeom>
          <a:noFill/>
          <a:ln w="28575"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8" name="Arrow: Up 7">
            <a:extLst>
              <a:ext uri="{FF2B5EF4-FFF2-40B4-BE49-F238E27FC236}">
                <a16:creationId xmlns:a16="http://schemas.microsoft.com/office/drawing/2014/main" id="{4DF8D910-F964-4046-8D51-FD5055ED8233}"/>
              </a:ext>
            </a:extLst>
          </p:cNvPr>
          <p:cNvSpPr/>
          <p:nvPr/>
        </p:nvSpPr>
        <p:spPr bwMode="auto">
          <a:xfrm>
            <a:off x="3937008" y="5638668"/>
            <a:ext cx="253388" cy="544018"/>
          </a:xfrm>
          <a:prstGeom prst="upArrow">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D96109D1-A005-4407-A99A-6B8E945816C2}"/>
              </a:ext>
            </a:extLst>
          </p:cNvPr>
          <p:cNvPicPr>
            <a:picLocks noChangeAspect="1"/>
          </p:cNvPicPr>
          <p:nvPr/>
        </p:nvPicPr>
        <p:blipFill>
          <a:blip r:embed="rId4"/>
          <a:stretch>
            <a:fillRect/>
          </a:stretch>
        </p:blipFill>
        <p:spPr>
          <a:xfrm>
            <a:off x="6480043" y="4526248"/>
            <a:ext cx="2840229" cy="716232"/>
          </a:xfrm>
          <a:prstGeom prst="rect">
            <a:avLst/>
          </a:prstGeom>
        </p:spPr>
      </p:pic>
      <p:sp>
        <p:nvSpPr>
          <p:cNvPr id="13" name="Arrow: Curved Up 12">
            <a:extLst>
              <a:ext uri="{FF2B5EF4-FFF2-40B4-BE49-F238E27FC236}">
                <a16:creationId xmlns:a16="http://schemas.microsoft.com/office/drawing/2014/main" id="{E36360E0-55F0-4F9D-B317-464727C5AFBC}"/>
              </a:ext>
            </a:extLst>
          </p:cNvPr>
          <p:cNvSpPr/>
          <p:nvPr/>
        </p:nvSpPr>
        <p:spPr bwMode="auto">
          <a:xfrm rot="20524551">
            <a:off x="3046878" y="5764319"/>
            <a:ext cx="3938655" cy="629167"/>
          </a:xfrm>
          <a:prstGeom prst="curvedUp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5" name="Oval 14">
            <a:extLst>
              <a:ext uri="{FF2B5EF4-FFF2-40B4-BE49-F238E27FC236}">
                <a16:creationId xmlns:a16="http://schemas.microsoft.com/office/drawing/2014/main" id="{27E4D802-E802-445C-914E-4620137D8585}"/>
              </a:ext>
            </a:extLst>
          </p:cNvPr>
          <p:cNvSpPr/>
          <p:nvPr/>
        </p:nvSpPr>
        <p:spPr bwMode="auto">
          <a:xfrm>
            <a:off x="7193040" y="4488645"/>
            <a:ext cx="1619480" cy="716231"/>
          </a:xfrm>
          <a:prstGeom prst="ellipse">
            <a:avLst/>
          </a:prstGeom>
          <a:noFill/>
          <a:ln w="28575"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6" name="Arrow: Up 15">
            <a:extLst>
              <a:ext uri="{FF2B5EF4-FFF2-40B4-BE49-F238E27FC236}">
                <a16:creationId xmlns:a16="http://schemas.microsoft.com/office/drawing/2014/main" id="{ABDC166C-1392-45E2-8A8E-354CF19083E8}"/>
              </a:ext>
            </a:extLst>
          </p:cNvPr>
          <p:cNvSpPr/>
          <p:nvPr/>
        </p:nvSpPr>
        <p:spPr bwMode="auto">
          <a:xfrm>
            <a:off x="7193040" y="4978486"/>
            <a:ext cx="331483" cy="660182"/>
          </a:xfrm>
          <a:prstGeom prst="upArrow">
            <a:avLst/>
          </a:prstGeom>
          <a:solidFill>
            <a:srgbClr val="FF33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1135607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7" grpId="0" animBg="1"/>
      <p:bldP spid="7" grpId="1" animBg="1"/>
      <p:bldP spid="8" grpId="0" animBg="1"/>
      <p:bldP spid="8" grpId="1" animBg="1"/>
      <p:bldP spid="13" grpId="0" animBg="1"/>
      <p:bldP spid="15" grpId="0" animBg="1"/>
      <p:bldP spid="15" grpId="1" animBg="1"/>
      <p:bldP spid="16" grpId="0" animBg="1"/>
      <p:bldP spid="1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BEE53F-184A-40D4-8618-D22097D4C818}"/>
              </a:ext>
            </a:extLst>
          </p:cNvPr>
          <p:cNvSpPr>
            <a:spLocks noGrp="1"/>
          </p:cNvSpPr>
          <p:nvPr>
            <p:ph type="body" sz="quarter" idx="10"/>
          </p:nvPr>
        </p:nvSpPr>
        <p:spPr/>
        <p:txBody>
          <a:bodyPr/>
          <a:lstStyle/>
          <a:p>
            <a:r>
              <a:rPr lang="en-US" dirty="0"/>
              <a:t>Search a linear number of alternative join orders that complement the existing QO w/o </a:t>
            </a:r>
            <a:r>
              <a:rPr lang="en-US" dirty="0" err="1"/>
              <a:t>bitvector</a:t>
            </a:r>
            <a:r>
              <a:rPr lang="en-US" dirty="0"/>
              <a:t> filters</a:t>
            </a:r>
          </a:p>
          <a:p>
            <a:r>
              <a:rPr lang="en-US" dirty="0"/>
              <a:t>How can existing QO take advantage of these join orders?</a:t>
            </a:r>
          </a:p>
          <a:p>
            <a:pPr lvl="1"/>
            <a:r>
              <a:rPr lang="en-US" dirty="0"/>
              <a:t>Existing QO w/o </a:t>
            </a:r>
            <a:r>
              <a:rPr lang="en-US" dirty="0" err="1"/>
              <a:t>bitvector</a:t>
            </a:r>
            <a:r>
              <a:rPr lang="en-US" dirty="0"/>
              <a:t> filters is likely to prune out this plan due to suboptimal cost</a:t>
            </a:r>
          </a:p>
          <a:p>
            <a:endParaRPr lang="en-US" dirty="0"/>
          </a:p>
        </p:txBody>
      </p:sp>
      <p:sp>
        <p:nvSpPr>
          <p:cNvPr id="3" name="Title 2">
            <a:extLst>
              <a:ext uri="{FF2B5EF4-FFF2-40B4-BE49-F238E27FC236}">
                <a16:creationId xmlns:a16="http://schemas.microsoft.com/office/drawing/2014/main" id="{72647998-4237-4DE9-BE66-C4CB0B37F957}"/>
              </a:ext>
            </a:extLst>
          </p:cNvPr>
          <p:cNvSpPr>
            <a:spLocks noGrp="1"/>
          </p:cNvSpPr>
          <p:nvPr>
            <p:ph type="title"/>
          </p:nvPr>
        </p:nvSpPr>
        <p:spPr/>
        <p:txBody>
          <a:bodyPr/>
          <a:lstStyle/>
          <a:p>
            <a:r>
              <a:rPr lang="en-US" dirty="0"/>
              <a:t>BQO: Heuristic Join Order Algorithm</a:t>
            </a:r>
          </a:p>
        </p:txBody>
      </p:sp>
      <p:sp>
        <p:nvSpPr>
          <p:cNvPr id="5" name="TextBox 4">
            <a:extLst>
              <a:ext uri="{FF2B5EF4-FFF2-40B4-BE49-F238E27FC236}">
                <a16:creationId xmlns:a16="http://schemas.microsoft.com/office/drawing/2014/main" id="{0ABD5BA8-C85B-42FB-B41E-A9C8F072EAA8}"/>
              </a:ext>
            </a:extLst>
          </p:cNvPr>
          <p:cNvSpPr txBox="1"/>
          <p:nvPr/>
        </p:nvSpPr>
        <p:spPr>
          <a:xfrm>
            <a:off x="11603736" y="6118553"/>
            <a:ext cx="333425" cy="369332"/>
          </a:xfrm>
          <a:prstGeom prst="rect">
            <a:avLst/>
          </a:prstGeom>
          <a:noFill/>
        </p:spPr>
        <p:txBody>
          <a:bodyPr wrap="none" lIns="0" tIns="0" rIns="0" bIns="0" rtlCol="0">
            <a:spAutoFit/>
          </a:bodyPr>
          <a:lstStyle/>
          <a:p>
            <a:pPr algn="l"/>
            <a:r>
              <a:rPr lang="en-US" sz="2400" dirty="0"/>
              <a:t>14</a:t>
            </a:r>
          </a:p>
        </p:txBody>
      </p:sp>
    </p:spTree>
    <p:custDataLst>
      <p:tags r:id="rId1"/>
    </p:custDataLst>
    <p:extLst>
      <p:ext uri="{BB962C8B-B14F-4D97-AF65-F5344CB8AC3E}">
        <p14:creationId xmlns:p14="http://schemas.microsoft.com/office/powerpoint/2010/main" val="1003953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8A04A-F04A-471B-9ECC-CBDF8C02BE21}"/>
              </a:ext>
            </a:extLst>
          </p:cNvPr>
          <p:cNvSpPr>
            <a:spLocks noGrp="1"/>
          </p:cNvSpPr>
          <p:nvPr>
            <p:ph type="body" sz="quarter" idx="10"/>
          </p:nvPr>
        </p:nvSpPr>
        <p:spPr/>
        <p:txBody>
          <a:bodyPr>
            <a:normAutofit/>
          </a:bodyPr>
          <a:lstStyle/>
          <a:p>
            <a:r>
              <a:rPr lang="en-US" dirty="0"/>
              <a:t>Rationale: Minimal change without disrupting the QO framework</a:t>
            </a:r>
          </a:p>
          <a:p>
            <a:r>
              <a:rPr lang="en-US" dirty="0"/>
              <a:t>Integrate BQO with Microsoft SQL Server as a new transformation rule for decision support queries</a:t>
            </a:r>
          </a:p>
          <a:p>
            <a:pPr lvl="1"/>
            <a:r>
              <a:rPr lang="en-US" dirty="0"/>
              <a:t>Triggered for decision support queries to produce candidate (sub)plans during QO</a:t>
            </a:r>
          </a:p>
          <a:p>
            <a:pPr lvl="1"/>
            <a:r>
              <a:rPr lang="en-US" dirty="0"/>
              <a:t>Base table and join cardinality estimation of the transformed subplan is adjusted for the impact of </a:t>
            </a:r>
            <a:r>
              <a:rPr lang="en-US" dirty="0" err="1"/>
              <a:t>bitvector</a:t>
            </a:r>
            <a:r>
              <a:rPr lang="en-US" dirty="0"/>
              <a:t> filters</a:t>
            </a:r>
          </a:p>
          <a:p>
            <a:pPr lvl="1"/>
            <a:r>
              <a:rPr lang="en-US" dirty="0"/>
              <a:t>Disable join reordering on a subplan after it is transformed by the new rule</a:t>
            </a:r>
          </a:p>
          <a:p>
            <a:pPr lvl="1"/>
            <a:r>
              <a:rPr lang="en-US" dirty="0"/>
              <a:t>Subject to additional transformations that do not reorder the joins</a:t>
            </a:r>
          </a:p>
          <a:p>
            <a:pPr lvl="1"/>
            <a:r>
              <a:rPr lang="en-US" dirty="0"/>
              <a:t>Subject to the cost model of the optimizer to produce the final plan</a:t>
            </a:r>
          </a:p>
          <a:p>
            <a:r>
              <a:rPr lang="en-US" dirty="0"/>
              <a:t>Lots of improvements with such a simple integration</a:t>
            </a:r>
          </a:p>
          <a:p>
            <a:pPr lvl="1"/>
            <a:r>
              <a:rPr lang="en-US" dirty="0"/>
              <a:t>Other options are described in the paper</a:t>
            </a:r>
          </a:p>
          <a:p>
            <a:pPr lvl="1"/>
            <a:endParaRPr lang="en-US" dirty="0"/>
          </a:p>
          <a:p>
            <a:pPr lvl="8"/>
            <a:endParaRPr lang="en-US" dirty="0"/>
          </a:p>
        </p:txBody>
      </p:sp>
      <p:sp>
        <p:nvSpPr>
          <p:cNvPr id="3" name="Title 2">
            <a:extLst>
              <a:ext uri="{FF2B5EF4-FFF2-40B4-BE49-F238E27FC236}">
                <a16:creationId xmlns:a16="http://schemas.microsoft.com/office/drawing/2014/main" id="{37E56F30-E2BF-4971-982D-06BF96B6A3A3}"/>
              </a:ext>
            </a:extLst>
          </p:cNvPr>
          <p:cNvSpPr>
            <a:spLocks noGrp="1"/>
          </p:cNvSpPr>
          <p:nvPr>
            <p:ph type="title"/>
          </p:nvPr>
        </p:nvSpPr>
        <p:spPr>
          <a:xfrm>
            <a:off x="588263" y="457200"/>
            <a:ext cx="11018520" cy="615553"/>
          </a:xfrm>
        </p:spPr>
        <p:txBody>
          <a:bodyPr/>
          <a:lstStyle/>
          <a:p>
            <a:r>
              <a:rPr lang="en-US" dirty="0"/>
              <a:t>Integration: BQO in Volcano / Cascades QO</a:t>
            </a:r>
          </a:p>
        </p:txBody>
      </p:sp>
      <p:sp>
        <p:nvSpPr>
          <p:cNvPr id="6" name="TextBox 5">
            <a:extLst>
              <a:ext uri="{FF2B5EF4-FFF2-40B4-BE49-F238E27FC236}">
                <a16:creationId xmlns:a16="http://schemas.microsoft.com/office/drawing/2014/main" id="{4A810A02-F361-49B1-94B9-76462C71EFD4}"/>
              </a:ext>
            </a:extLst>
          </p:cNvPr>
          <p:cNvSpPr txBox="1"/>
          <p:nvPr/>
        </p:nvSpPr>
        <p:spPr>
          <a:xfrm>
            <a:off x="11603736" y="6118553"/>
            <a:ext cx="333425" cy="369332"/>
          </a:xfrm>
          <a:prstGeom prst="rect">
            <a:avLst/>
          </a:prstGeom>
          <a:noFill/>
        </p:spPr>
        <p:txBody>
          <a:bodyPr wrap="none" lIns="0" tIns="0" rIns="0" bIns="0" rtlCol="0">
            <a:spAutoFit/>
          </a:bodyPr>
          <a:lstStyle/>
          <a:p>
            <a:pPr algn="l"/>
            <a:r>
              <a:rPr lang="en-US" sz="2400" dirty="0"/>
              <a:t>15</a:t>
            </a:r>
          </a:p>
        </p:txBody>
      </p:sp>
    </p:spTree>
    <p:custDataLst>
      <p:tags r:id="rId1"/>
    </p:custDataLst>
    <p:extLst>
      <p:ext uri="{BB962C8B-B14F-4D97-AF65-F5344CB8AC3E}">
        <p14:creationId xmlns:p14="http://schemas.microsoft.com/office/powerpoint/2010/main" val="2462404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2ABF46-2E33-4914-8F18-E6BCAC57C9C8}"/>
              </a:ext>
            </a:extLst>
          </p:cNvPr>
          <p:cNvSpPr>
            <a:spLocks noGrp="1"/>
          </p:cNvSpPr>
          <p:nvPr>
            <p:ph type="body" sz="quarter" idx="10"/>
          </p:nvPr>
        </p:nvSpPr>
        <p:spPr/>
        <p:txBody>
          <a:bodyPr>
            <a:normAutofit/>
          </a:bodyPr>
          <a:lstStyle/>
          <a:p>
            <a:r>
              <a:rPr lang="en-US" dirty="0"/>
              <a:t>Workloads</a:t>
            </a:r>
          </a:p>
          <a:p>
            <a:pPr lvl="1"/>
            <a:r>
              <a:rPr lang="en-US" dirty="0"/>
              <a:t>TPC-DS 100G w/ </a:t>
            </a:r>
            <a:r>
              <a:rPr lang="en-US" dirty="0" err="1"/>
              <a:t>columnstore</a:t>
            </a:r>
            <a:endParaRPr lang="en-US" dirty="0"/>
          </a:p>
          <a:p>
            <a:pPr lvl="1"/>
            <a:r>
              <a:rPr lang="en-US" dirty="0"/>
              <a:t>JOB w/ PKFK indexes and </a:t>
            </a:r>
            <a:r>
              <a:rPr lang="en-US" dirty="0" err="1"/>
              <a:t>columnstore</a:t>
            </a:r>
            <a:endParaRPr lang="en-US" dirty="0"/>
          </a:p>
          <a:p>
            <a:pPr lvl="1"/>
            <a:r>
              <a:rPr lang="en-US" dirty="0"/>
              <a:t>Customer workload w/ B+ tree indexes (~700G)</a:t>
            </a:r>
          </a:p>
          <a:p>
            <a:r>
              <a:rPr lang="en-US" dirty="0"/>
              <a:t>Environment</a:t>
            </a:r>
          </a:p>
          <a:p>
            <a:pPr lvl="1"/>
            <a:r>
              <a:rPr lang="en-US" dirty="0"/>
              <a:t>Single machine</a:t>
            </a:r>
          </a:p>
          <a:p>
            <a:pPr lvl="1"/>
            <a:r>
              <a:rPr lang="en-US" dirty="0"/>
              <a:t>20 physical cores and 192G RAM</a:t>
            </a:r>
          </a:p>
          <a:p>
            <a:r>
              <a:rPr lang="en-US" dirty="0"/>
              <a:t>Microsoft SQL Server 2019</a:t>
            </a:r>
          </a:p>
          <a:p>
            <a:pPr lvl="1"/>
            <a:r>
              <a:rPr lang="en-US" dirty="0"/>
              <a:t>Baseline: </a:t>
            </a:r>
            <a:r>
              <a:rPr lang="en-US" dirty="0" err="1"/>
              <a:t>Bitvector</a:t>
            </a:r>
            <a:r>
              <a:rPr lang="en-US" dirty="0"/>
              <a:t> filters used in QP</a:t>
            </a:r>
          </a:p>
          <a:p>
            <a:pPr lvl="1"/>
            <a:endParaRPr lang="en-US" dirty="0"/>
          </a:p>
          <a:p>
            <a:endParaRPr lang="en-US" dirty="0"/>
          </a:p>
          <a:p>
            <a:endParaRPr lang="en-US" dirty="0"/>
          </a:p>
        </p:txBody>
      </p:sp>
      <p:sp>
        <p:nvSpPr>
          <p:cNvPr id="3" name="Title 2">
            <a:extLst>
              <a:ext uri="{FF2B5EF4-FFF2-40B4-BE49-F238E27FC236}">
                <a16:creationId xmlns:a16="http://schemas.microsoft.com/office/drawing/2014/main" id="{7BCB4B67-C16C-4BBF-B13B-7CB767B583BF}"/>
              </a:ext>
            </a:extLst>
          </p:cNvPr>
          <p:cNvSpPr>
            <a:spLocks noGrp="1"/>
          </p:cNvSpPr>
          <p:nvPr>
            <p:ph type="title"/>
          </p:nvPr>
        </p:nvSpPr>
        <p:spPr/>
        <p:txBody>
          <a:bodyPr/>
          <a:lstStyle/>
          <a:p>
            <a:r>
              <a:rPr lang="en-US" dirty="0"/>
              <a:t>Evaluation</a:t>
            </a:r>
          </a:p>
        </p:txBody>
      </p:sp>
      <p:sp>
        <p:nvSpPr>
          <p:cNvPr id="8" name="TextBox 7">
            <a:extLst>
              <a:ext uri="{FF2B5EF4-FFF2-40B4-BE49-F238E27FC236}">
                <a16:creationId xmlns:a16="http://schemas.microsoft.com/office/drawing/2014/main" id="{BD34F979-AA8D-4684-AC10-5125B10D54CC}"/>
              </a:ext>
            </a:extLst>
          </p:cNvPr>
          <p:cNvSpPr txBox="1"/>
          <p:nvPr/>
        </p:nvSpPr>
        <p:spPr>
          <a:xfrm>
            <a:off x="11603736" y="6118553"/>
            <a:ext cx="333425" cy="369332"/>
          </a:xfrm>
          <a:prstGeom prst="rect">
            <a:avLst/>
          </a:prstGeom>
          <a:noFill/>
        </p:spPr>
        <p:txBody>
          <a:bodyPr wrap="none" lIns="0" tIns="0" rIns="0" bIns="0" rtlCol="0">
            <a:spAutoFit/>
          </a:bodyPr>
          <a:lstStyle/>
          <a:p>
            <a:pPr algn="l"/>
            <a:r>
              <a:rPr lang="en-US" sz="2400" dirty="0"/>
              <a:t>16</a:t>
            </a:r>
          </a:p>
        </p:txBody>
      </p:sp>
    </p:spTree>
    <p:extLst>
      <p:ext uri="{BB962C8B-B14F-4D97-AF65-F5344CB8AC3E}">
        <p14:creationId xmlns:p14="http://schemas.microsoft.com/office/powerpoint/2010/main" val="316083007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F6ABAE-6B8D-4A06-819D-52E67C9C8309}"/>
              </a:ext>
            </a:extLst>
          </p:cNvPr>
          <p:cNvSpPr>
            <a:spLocks noGrp="1"/>
          </p:cNvSpPr>
          <p:nvPr>
            <p:ph type="body" sz="quarter" idx="10"/>
          </p:nvPr>
        </p:nvSpPr>
        <p:spPr/>
        <p:txBody>
          <a:bodyPr/>
          <a:lstStyle/>
          <a:p>
            <a:r>
              <a:rPr lang="en-US" dirty="0"/>
              <a:t>Reduce workload-level CPU time by 22% - 64%</a:t>
            </a:r>
          </a:p>
        </p:txBody>
      </p:sp>
      <p:sp>
        <p:nvSpPr>
          <p:cNvPr id="3" name="Title 2">
            <a:extLst>
              <a:ext uri="{FF2B5EF4-FFF2-40B4-BE49-F238E27FC236}">
                <a16:creationId xmlns:a16="http://schemas.microsoft.com/office/drawing/2014/main" id="{3AF6C4FB-3550-4AAF-8E9B-163A1FB5DC03}"/>
              </a:ext>
            </a:extLst>
          </p:cNvPr>
          <p:cNvSpPr>
            <a:spLocks noGrp="1"/>
          </p:cNvSpPr>
          <p:nvPr>
            <p:ph type="title"/>
          </p:nvPr>
        </p:nvSpPr>
        <p:spPr/>
        <p:txBody>
          <a:bodyPr/>
          <a:lstStyle/>
          <a:p>
            <a:r>
              <a:rPr lang="en-US" dirty="0"/>
              <a:t>Result: Total CPU Time</a:t>
            </a:r>
          </a:p>
        </p:txBody>
      </p:sp>
      <p:graphicFrame>
        <p:nvGraphicFramePr>
          <p:cNvPr id="4" name="Chart 3">
            <a:extLst>
              <a:ext uri="{FF2B5EF4-FFF2-40B4-BE49-F238E27FC236}">
                <a16:creationId xmlns:a16="http://schemas.microsoft.com/office/drawing/2014/main" id="{B0BCF896-C312-424C-AB96-90E106F9E79B}"/>
              </a:ext>
            </a:extLst>
          </p:cNvPr>
          <p:cNvGraphicFramePr>
            <a:graphicFrameLocks/>
          </p:cNvGraphicFramePr>
          <p:nvPr>
            <p:extLst>
              <p:ext uri="{D42A27DB-BD31-4B8C-83A1-F6EECF244321}">
                <p14:modId xmlns:p14="http://schemas.microsoft.com/office/powerpoint/2010/main" val="1690502254"/>
              </p:ext>
            </p:extLst>
          </p:nvPr>
        </p:nvGraphicFramePr>
        <p:xfrm>
          <a:off x="348344" y="1802674"/>
          <a:ext cx="11512730" cy="460974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AFE74A9-A0FD-4E3A-90C1-84F90103F7DC}"/>
              </a:ext>
            </a:extLst>
          </p:cNvPr>
          <p:cNvSpPr txBox="1"/>
          <p:nvPr/>
        </p:nvSpPr>
        <p:spPr>
          <a:xfrm>
            <a:off x="11603736" y="6118553"/>
            <a:ext cx="333425" cy="369332"/>
          </a:xfrm>
          <a:prstGeom prst="rect">
            <a:avLst/>
          </a:prstGeom>
          <a:noFill/>
        </p:spPr>
        <p:txBody>
          <a:bodyPr wrap="none" lIns="0" tIns="0" rIns="0" bIns="0" rtlCol="0">
            <a:spAutoFit/>
          </a:bodyPr>
          <a:lstStyle/>
          <a:p>
            <a:pPr algn="l"/>
            <a:r>
              <a:rPr lang="en-US" sz="2400" dirty="0"/>
              <a:t>17</a:t>
            </a:r>
          </a:p>
        </p:txBody>
      </p:sp>
      <p:sp>
        <p:nvSpPr>
          <p:cNvPr id="5" name="Oval 4">
            <a:extLst>
              <a:ext uri="{FF2B5EF4-FFF2-40B4-BE49-F238E27FC236}">
                <a16:creationId xmlns:a16="http://schemas.microsoft.com/office/drawing/2014/main" id="{0D40C459-3144-4C97-98DA-B734ED1A99E7}"/>
              </a:ext>
            </a:extLst>
          </p:cNvPr>
          <p:cNvSpPr/>
          <p:nvPr/>
        </p:nvSpPr>
        <p:spPr bwMode="auto">
          <a:xfrm>
            <a:off x="2902483" y="3787386"/>
            <a:ext cx="1179871" cy="483747"/>
          </a:xfrm>
          <a:prstGeom prst="ellipse">
            <a:avLst/>
          </a:prstGeom>
          <a:noFill/>
          <a:ln w="28575"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1288074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hart 24">
            <a:extLst>
              <a:ext uri="{FF2B5EF4-FFF2-40B4-BE49-F238E27FC236}">
                <a16:creationId xmlns:a16="http://schemas.microsoft.com/office/drawing/2014/main" id="{691B414F-0B3C-4665-8BF3-A0C2DD1A7AC7}"/>
              </a:ext>
            </a:extLst>
          </p:cNvPr>
          <p:cNvGraphicFramePr>
            <a:graphicFrameLocks/>
          </p:cNvGraphicFramePr>
          <p:nvPr>
            <p:extLst>
              <p:ext uri="{D42A27DB-BD31-4B8C-83A1-F6EECF244321}">
                <p14:modId xmlns:p14="http://schemas.microsoft.com/office/powerpoint/2010/main" val="3286909978"/>
              </p:ext>
            </p:extLst>
          </p:nvPr>
        </p:nvGraphicFramePr>
        <p:xfrm>
          <a:off x="0" y="2214500"/>
          <a:ext cx="11937161" cy="375362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4B54D029-BB3C-4B1A-B9F5-563C3808A614}"/>
              </a:ext>
            </a:extLst>
          </p:cNvPr>
          <p:cNvSpPr>
            <a:spLocks noGrp="1"/>
          </p:cNvSpPr>
          <p:nvPr>
            <p:ph type="body" sz="quarter" idx="10"/>
          </p:nvPr>
        </p:nvSpPr>
        <p:spPr/>
        <p:txBody>
          <a:bodyPr/>
          <a:lstStyle/>
          <a:p>
            <a:r>
              <a:rPr lang="en-US" dirty="0"/>
              <a:t>Reduce individual query CPU time by up to 100x</a:t>
            </a:r>
          </a:p>
        </p:txBody>
      </p:sp>
      <p:sp>
        <p:nvSpPr>
          <p:cNvPr id="3" name="Title 2">
            <a:extLst>
              <a:ext uri="{FF2B5EF4-FFF2-40B4-BE49-F238E27FC236}">
                <a16:creationId xmlns:a16="http://schemas.microsoft.com/office/drawing/2014/main" id="{0087CB54-6A62-4AD4-8244-EF1ACBC09F75}"/>
              </a:ext>
            </a:extLst>
          </p:cNvPr>
          <p:cNvSpPr>
            <a:spLocks noGrp="1"/>
          </p:cNvSpPr>
          <p:nvPr>
            <p:ph type="title"/>
          </p:nvPr>
        </p:nvSpPr>
        <p:spPr>
          <a:xfrm>
            <a:off x="588263" y="457200"/>
            <a:ext cx="11018520" cy="615553"/>
          </a:xfrm>
        </p:spPr>
        <p:txBody>
          <a:bodyPr/>
          <a:lstStyle/>
          <a:p>
            <a:r>
              <a:rPr lang="en-US" dirty="0"/>
              <a:t>Result: Top 50 Most Expensive Queries in JOB</a:t>
            </a:r>
          </a:p>
        </p:txBody>
      </p:sp>
      <p:sp>
        <p:nvSpPr>
          <p:cNvPr id="7" name="Arrow: Down 6">
            <a:extLst>
              <a:ext uri="{FF2B5EF4-FFF2-40B4-BE49-F238E27FC236}">
                <a16:creationId xmlns:a16="http://schemas.microsoft.com/office/drawing/2014/main" id="{30B5C79D-8E0D-4744-BD49-F99EFCEE6EC6}"/>
              </a:ext>
            </a:extLst>
          </p:cNvPr>
          <p:cNvSpPr/>
          <p:nvPr/>
        </p:nvSpPr>
        <p:spPr bwMode="auto">
          <a:xfrm>
            <a:off x="1897224" y="2120158"/>
            <a:ext cx="248817" cy="258138"/>
          </a:xfrm>
          <a:prstGeom prst="downArrow">
            <a:avLst/>
          </a:prstGeom>
          <a:solidFill>
            <a:srgbClr val="FF33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solidFill>
                <a:srgbClr val="FF3300"/>
              </a:solidFill>
              <a:ea typeface="Segoe UI" pitchFamily="34" charset="0"/>
              <a:cs typeface="Segoe UI" pitchFamily="34" charset="0"/>
            </a:endParaRPr>
          </a:p>
        </p:txBody>
      </p:sp>
      <p:sp>
        <p:nvSpPr>
          <p:cNvPr id="14" name="Arrow: Up 13">
            <a:extLst>
              <a:ext uri="{FF2B5EF4-FFF2-40B4-BE49-F238E27FC236}">
                <a16:creationId xmlns:a16="http://schemas.microsoft.com/office/drawing/2014/main" id="{D837FE82-100B-4EFE-9BD6-9989468B4B7C}"/>
              </a:ext>
            </a:extLst>
          </p:cNvPr>
          <p:cNvSpPr/>
          <p:nvPr/>
        </p:nvSpPr>
        <p:spPr bwMode="auto">
          <a:xfrm>
            <a:off x="11535026" y="3068112"/>
            <a:ext cx="267477" cy="232405"/>
          </a:xfrm>
          <a:prstGeom prst="upArrow">
            <a:avLst>
              <a:gd name="adj1" fmla="val 50000"/>
              <a:gd name="adj2" fmla="val 58668"/>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a:extLst>
              <a:ext uri="{FF2B5EF4-FFF2-40B4-BE49-F238E27FC236}">
                <a16:creationId xmlns:a16="http://schemas.microsoft.com/office/drawing/2014/main" id="{D270D45F-3DC7-45B6-B206-525ADE57B0C8}"/>
              </a:ext>
            </a:extLst>
          </p:cNvPr>
          <p:cNvSpPr txBox="1"/>
          <p:nvPr/>
        </p:nvSpPr>
        <p:spPr>
          <a:xfrm>
            <a:off x="11603736" y="6118553"/>
            <a:ext cx="333425" cy="369332"/>
          </a:xfrm>
          <a:prstGeom prst="rect">
            <a:avLst/>
          </a:prstGeom>
          <a:noFill/>
        </p:spPr>
        <p:txBody>
          <a:bodyPr wrap="none" lIns="0" tIns="0" rIns="0" bIns="0" rtlCol="0">
            <a:spAutoFit/>
          </a:bodyPr>
          <a:lstStyle/>
          <a:p>
            <a:pPr algn="l"/>
            <a:r>
              <a:rPr lang="en-US" sz="2400" dirty="0"/>
              <a:t>18</a:t>
            </a:r>
          </a:p>
        </p:txBody>
      </p:sp>
      <p:sp>
        <p:nvSpPr>
          <p:cNvPr id="17" name="Arrow: Down 16">
            <a:extLst>
              <a:ext uri="{FF2B5EF4-FFF2-40B4-BE49-F238E27FC236}">
                <a16:creationId xmlns:a16="http://schemas.microsoft.com/office/drawing/2014/main" id="{84F99035-82EA-4440-A7CF-5087D68722FA}"/>
              </a:ext>
            </a:extLst>
          </p:cNvPr>
          <p:cNvSpPr/>
          <p:nvPr/>
        </p:nvSpPr>
        <p:spPr bwMode="auto">
          <a:xfrm>
            <a:off x="6491811" y="3264043"/>
            <a:ext cx="248817" cy="258138"/>
          </a:xfrm>
          <a:prstGeom prst="downArrow">
            <a:avLst/>
          </a:prstGeom>
          <a:solidFill>
            <a:srgbClr val="FF33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solidFill>
                <a:srgbClr val="FF3300"/>
              </a:solidFill>
              <a:ea typeface="Segoe UI" pitchFamily="34" charset="0"/>
              <a:cs typeface="Segoe UI" pitchFamily="34" charset="0"/>
            </a:endParaRPr>
          </a:p>
        </p:txBody>
      </p:sp>
      <p:sp>
        <p:nvSpPr>
          <p:cNvPr id="18" name="Arrow: Down 17">
            <a:extLst>
              <a:ext uri="{FF2B5EF4-FFF2-40B4-BE49-F238E27FC236}">
                <a16:creationId xmlns:a16="http://schemas.microsoft.com/office/drawing/2014/main" id="{E8F900D6-5531-4E66-9C18-A6E76F78D2C9}"/>
              </a:ext>
            </a:extLst>
          </p:cNvPr>
          <p:cNvSpPr/>
          <p:nvPr/>
        </p:nvSpPr>
        <p:spPr bwMode="auto">
          <a:xfrm>
            <a:off x="6916044" y="3279526"/>
            <a:ext cx="248817" cy="258138"/>
          </a:xfrm>
          <a:prstGeom prst="downArrow">
            <a:avLst/>
          </a:prstGeom>
          <a:solidFill>
            <a:srgbClr val="FF33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solidFill>
                <a:srgbClr val="FF3300"/>
              </a:solidFill>
              <a:ea typeface="Segoe UI" pitchFamily="34" charset="0"/>
              <a:cs typeface="Segoe UI" pitchFamily="34" charset="0"/>
            </a:endParaRPr>
          </a:p>
        </p:txBody>
      </p:sp>
      <p:sp>
        <p:nvSpPr>
          <p:cNvPr id="19" name="Arrow: Down 18">
            <a:extLst>
              <a:ext uri="{FF2B5EF4-FFF2-40B4-BE49-F238E27FC236}">
                <a16:creationId xmlns:a16="http://schemas.microsoft.com/office/drawing/2014/main" id="{3C1A38F4-52A5-420D-91E8-AC93134248E0}"/>
              </a:ext>
            </a:extLst>
          </p:cNvPr>
          <p:cNvSpPr/>
          <p:nvPr/>
        </p:nvSpPr>
        <p:spPr bwMode="auto">
          <a:xfrm>
            <a:off x="7197283" y="3279526"/>
            <a:ext cx="248817" cy="258138"/>
          </a:xfrm>
          <a:prstGeom prst="downArrow">
            <a:avLst/>
          </a:prstGeom>
          <a:solidFill>
            <a:srgbClr val="FF33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solidFill>
                <a:srgbClr val="FF3300"/>
              </a:solidFill>
              <a:ea typeface="Segoe UI" pitchFamily="34" charset="0"/>
              <a:cs typeface="Segoe UI" pitchFamily="34" charset="0"/>
            </a:endParaRPr>
          </a:p>
        </p:txBody>
      </p:sp>
      <p:sp>
        <p:nvSpPr>
          <p:cNvPr id="20" name="Arrow: Down 19">
            <a:extLst>
              <a:ext uri="{FF2B5EF4-FFF2-40B4-BE49-F238E27FC236}">
                <a16:creationId xmlns:a16="http://schemas.microsoft.com/office/drawing/2014/main" id="{DC15C0AB-54E5-40C0-ACAB-06A9D2BE53C7}"/>
              </a:ext>
            </a:extLst>
          </p:cNvPr>
          <p:cNvSpPr/>
          <p:nvPr/>
        </p:nvSpPr>
        <p:spPr bwMode="auto">
          <a:xfrm>
            <a:off x="7979404" y="3300517"/>
            <a:ext cx="248817" cy="258138"/>
          </a:xfrm>
          <a:prstGeom prst="downArrow">
            <a:avLst/>
          </a:prstGeom>
          <a:solidFill>
            <a:srgbClr val="FF33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solidFill>
                <a:srgbClr val="FF3300"/>
              </a:solidFill>
              <a:ea typeface="Segoe UI" pitchFamily="34" charset="0"/>
              <a:cs typeface="Segoe UI" pitchFamily="34" charset="0"/>
            </a:endParaRPr>
          </a:p>
        </p:txBody>
      </p:sp>
      <p:sp>
        <p:nvSpPr>
          <p:cNvPr id="21" name="Arrow: Down 20">
            <a:extLst>
              <a:ext uri="{FF2B5EF4-FFF2-40B4-BE49-F238E27FC236}">
                <a16:creationId xmlns:a16="http://schemas.microsoft.com/office/drawing/2014/main" id="{5C757FBC-3F7A-4A06-B533-91B030390C00}"/>
              </a:ext>
            </a:extLst>
          </p:cNvPr>
          <p:cNvSpPr/>
          <p:nvPr/>
        </p:nvSpPr>
        <p:spPr bwMode="auto">
          <a:xfrm>
            <a:off x="8255181" y="3300517"/>
            <a:ext cx="248817" cy="258138"/>
          </a:xfrm>
          <a:prstGeom prst="downArrow">
            <a:avLst/>
          </a:prstGeom>
          <a:solidFill>
            <a:srgbClr val="FF33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solidFill>
                <a:srgbClr val="FF3300"/>
              </a:solidFill>
              <a:ea typeface="Segoe UI" pitchFamily="34" charset="0"/>
              <a:cs typeface="Segoe UI" pitchFamily="34" charset="0"/>
            </a:endParaRPr>
          </a:p>
        </p:txBody>
      </p:sp>
      <p:sp>
        <p:nvSpPr>
          <p:cNvPr id="22" name="Arrow: Down 21">
            <a:extLst>
              <a:ext uri="{FF2B5EF4-FFF2-40B4-BE49-F238E27FC236}">
                <a16:creationId xmlns:a16="http://schemas.microsoft.com/office/drawing/2014/main" id="{06B67691-3224-4D4E-B729-E8A31DF8C033}"/>
              </a:ext>
            </a:extLst>
          </p:cNvPr>
          <p:cNvSpPr/>
          <p:nvPr/>
        </p:nvSpPr>
        <p:spPr bwMode="auto">
          <a:xfrm>
            <a:off x="8740801" y="3300517"/>
            <a:ext cx="248817" cy="258138"/>
          </a:xfrm>
          <a:prstGeom prst="downArrow">
            <a:avLst/>
          </a:prstGeom>
          <a:solidFill>
            <a:srgbClr val="FF33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solidFill>
                <a:srgbClr val="FF3300"/>
              </a:solidFill>
              <a:ea typeface="Segoe UI" pitchFamily="34" charset="0"/>
              <a:cs typeface="Segoe UI" pitchFamily="34" charset="0"/>
            </a:endParaRPr>
          </a:p>
        </p:txBody>
      </p:sp>
      <p:sp>
        <p:nvSpPr>
          <p:cNvPr id="10" name="Arrow: Left-Right 9">
            <a:extLst>
              <a:ext uri="{FF2B5EF4-FFF2-40B4-BE49-F238E27FC236}">
                <a16:creationId xmlns:a16="http://schemas.microsoft.com/office/drawing/2014/main" id="{3F797F94-6A97-4BC7-97A2-26508E324787}"/>
              </a:ext>
            </a:extLst>
          </p:cNvPr>
          <p:cNvSpPr/>
          <p:nvPr/>
        </p:nvSpPr>
        <p:spPr bwMode="auto">
          <a:xfrm>
            <a:off x="1897224" y="5986077"/>
            <a:ext cx="8892696" cy="258138"/>
          </a:xfrm>
          <a:prstGeom prst="lef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1" name="TextBox 10">
            <a:extLst>
              <a:ext uri="{FF2B5EF4-FFF2-40B4-BE49-F238E27FC236}">
                <a16:creationId xmlns:a16="http://schemas.microsoft.com/office/drawing/2014/main" id="{9E331498-64CA-44BD-944C-A1639BE14A72}"/>
              </a:ext>
            </a:extLst>
          </p:cNvPr>
          <p:cNvSpPr txBox="1"/>
          <p:nvPr/>
        </p:nvSpPr>
        <p:spPr>
          <a:xfrm>
            <a:off x="4627453" y="6296531"/>
            <a:ext cx="4497257" cy="307777"/>
          </a:xfrm>
          <a:prstGeom prst="rect">
            <a:avLst/>
          </a:prstGeom>
          <a:noFill/>
        </p:spPr>
        <p:txBody>
          <a:bodyPr wrap="none" lIns="0" tIns="0" rIns="0" bIns="0" rtlCol="0">
            <a:spAutoFit/>
          </a:bodyPr>
          <a:lstStyle/>
          <a:p>
            <a:pPr algn="l"/>
            <a:r>
              <a:rPr lang="en-US" sz="2000" b="1" dirty="0">
                <a:solidFill>
                  <a:schemeClr val="accent1"/>
                </a:solidFill>
              </a:rPr>
              <a:t>CPU time reduction across the board!</a:t>
            </a:r>
          </a:p>
        </p:txBody>
      </p:sp>
      <p:sp>
        <p:nvSpPr>
          <p:cNvPr id="12" name="TextBox 11">
            <a:extLst>
              <a:ext uri="{FF2B5EF4-FFF2-40B4-BE49-F238E27FC236}">
                <a16:creationId xmlns:a16="http://schemas.microsoft.com/office/drawing/2014/main" id="{3C390FE4-95D5-42BA-ADEC-7A4A5EB0DEDA}"/>
              </a:ext>
            </a:extLst>
          </p:cNvPr>
          <p:cNvSpPr txBox="1"/>
          <p:nvPr/>
        </p:nvSpPr>
        <p:spPr>
          <a:xfrm>
            <a:off x="1639315" y="1746693"/>
            <a:ext cx="916918" cy="369332"/>
          </a:xfrm>
          <a:prstGeom prst="rect">
            <a:avLst/>
          </a:prstGeom>
          <a:noFill/>
        </p:spPr>
        <p:txBody>
          <a:bodyPr wrap="none" lIns="0" tIns="0" rIns="0" bIns="0" rtlCol="0">
            <a:spAutoFit/>
          </a:bodyPr>
          <a:lstStyle/>
          <a:p>
            <a:pPr algn="l"/>
            <a:r>
              <a:rPr lang="en-US" sz="2400" b="1" dirty="0">
                <a:solidFill>
                  <a:srgbClr val="FF0000"/>
                </a:solidFill>
              </a:rPr>
              <a:t>~100x</a:t>
            </a:r>
          </a:p>
        </p:txBody>
      </p:sp>
      <p:sp>
        <p:nvSpPr>
          <p:cNvPr id="23" name="TextBox 22">
            <a:extLst>
              <a:ext uri="{FF2B5EF4-FFF2-40B4-BE49-F238E27FC236}">
                <a16:creationId xmlns:a16="http://schemas.microsoft.com/office/drawing/2014/main" id="{D04B72B8-CAE2-4D0B-A514-9E1DB230F0A9}"/>
              </a:ext>
            </a:extLst>
          </p:cNvPr>
          <p:cNvSpPr txBox="1"/>
          <p:nvPr/>
        </p:nvSpPr>
        <p:spPr>
          <a:xfrm>
            <a:off x="7214771" y="2750059"/>
            <a:ext cx="916918" cy="369332"/>
          </a:xfrm>
          <a:prstGeom prst="rect">
            <a:avLst/>
          </a:prstGeom>
          <a:noFill/>
        </p:spPr>
        <p:txBody>
          <a:bodyPr wrap="none" lIns="0" tIns="0" rIns="0" bIns="0" rtlCol="0">
            <a:spAutoFit/>
          </a:bodyPr>
          <a:lstStyle/>
          <a:p>
            <a:pPr algn="l"/>
            <a:r>
              <a:rPr lang="en-US" sz="2400" b="1" dirty="0">
                <a:solidFill>
                  <a:srgbClr val="FF0000"/>
                </a:solidFill>
              </a:rPr>
              <a:t>~100x</a:t>
            </a:r>
          </a:p>
        </p:txBody>
      </p:sp>
    </p:spTree>
    <p:custDataLst>
      <p:tags r:id="rId1"/>
    </p:custDataLst>
    <p:extLst>
      <p:ext uri="{BB962C8B-B14F-4D97-AF65-F5344CB8AC3E}">
        <p14:creationId xmlns:p14="http://schemas.microsoft.com/office/powerpoint/2010/main" val="3723400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7" grpId="0" animBg="1"/>
      <p:bldP spid="18" grpId="0" animBg="1"/>
      <p:bldP spid="19" grpId="0" animBg="1"/>
      <p:bldP spid="20" grpId="0" animBg="1"/>
      <p:bldP spid="21" grpId="0" animBg="1"/>
      <p:bldP spid="22" grpId="0" animBg="1"/>
      <p:bldP spid="10" grpId="0" animBg="1"/>
      <p:bldP spid="11" grpId="0"/>
      <p:bldP spid="1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EE4F51-FEF3-46F1-A668-A3F04C16B92C}"/>
              </a:ext>
            </a:extLst>
          </p:cNvPr>
          <p:cNvSpPr>
            <a:spLocks noGrp="1"/>
          </p:cNvSpPr>
          <p:nvPr>
            <p:ph type="body" sz="quarter" idx="10"/>
          </p:nvPr>
        </p:nvSpPr>
        <p:spPr/>
        <p:txBody>
          <a:bodyPr>
            <a:normAutofit/>
          </a:bodyPr>
          <a:lstStyle/>
          <a:p>
            <a:r>
              <a:rPr lang="en-US" dirty="0"/>
              <a:t>Considering </a:t>
            </a:r>
            <a:r>
              <a:rPr lang="en-US" dirty="0" err="1"/>
              <a:t>bitvector</a:t>
            </a:r>
            <a:r>
              <a:rPr lang="en-US" dirty="0"/>
              <a:t> filters in QO results in cheaper plans</a:t>
            </a:r>
          </a:p>
          <a:p>
            <a:r>
              <a:rPr lang="en-US" dirty="0"/>
              <a:t>Conduct the first systematic analysis of </a:t>
            </a:r>
            <a:r>
              <a:rPr lang="en-US" dirty="0" err="1"/>
              <a:t>bitvector</a:t>
            </a:r>
            <a:r>
              <a:rPr lang="en-US" dirty="0"/>
              <a:t> filters in QO for a class of queries and plan space</a:t>
            </a:r>
          </a:p>
          <a:p>
            <a:r>
              <a:rPr lang="en-US" dirty="0"/>
              <a:t>Propose a join order algorithm for arbitrary decision support queries and integrate w/ Microsoft SQL Server</a:t>
            </a:r>
          </a:p>
          <a:p>
            <a:r>
              <a:rPr lang="en-US" dirty="0"/>
              <a:t>Lots of open problems: Broader analysis, comprehensive integration, </a:t>
            </a:r>
            <a:r>
              <a:rPr lang="en-US" dirty="0" err="1"/>
              <a:t>etc</a:t>
            </a:r>
            <a:endParaRPr lang="en-US" dirty="0"/>
          </a:p>
          <a:p>
            <a:endParaRPr lang="en-US" dirty="0"/>
          </a:p>
        </p:txBody>
      </p:sp>
      <p:sp>
        <p:nvSpPr>
          <p:cNvPr id="3" name="Title 2">
            <a:extLst>
              <a:ext uri="{FF2B5EF4-FFF2-40B4-BE49-F238E27FC236}">
                <a16:creationId xmlns:a16="http://schemas.microsoft.com/office/drawing/2014/main" id="{4C417005-317F-4815-B18D-AA4FECBCE7EF}"/>
              </a:ext>
            </a:extLst>
          </p:cNvPr>
          <p:cNvSpPr>
            <a:spLocks noGrp="1"/>
          </p:cNvSpPr>
          <p:nvPr>
            <p:ph type="title"/>
          </p:nvPr>
        </p:nvSpPr>
        <p:spPr/>
        <p:txBody>
          <a:bodyPr/>
          <a:lstStyle/>
          <a:p>
            <a:r>
              <a:rPr lang="en-US" dirty="0"/>
              <a:t>Conclusion</a:t>
            </a:r>
          </a:p>
        </p:txBody>
      </p:sp>
      <p:sp>
        <p:nvSpPr>
          <p:cNvPr id="5" name="TextBox 4">
            <a:extLst>
              <a:ext uri="{FF2B5EF4-FFF2-40B4-BE49-F238E27FC236}">
                <a16:creationId xmlns:a16="http://schemas.microsoft.com/office/drawing/2014/main" id="{D3B348F7-9C07-4033-990C-9BAEDBA76699}"/>
              </a:ext>
            </a:extLst>
          </p:cNvPr>
          <p:cNvSpPr txBox="1"/>
          <p:nvPr/>
        </p:nvSpPr>
        <p:spPr>
          <a:xfrm>
            <a:off x="7396710" y="5538925"/>
            <a:ext cx="3597894" cy="1126938"/>
          </a:xfrm>
          <a:prstGeom prst="rect">
            <a:avLst/>
          </a:prstGeom>
          <a:noFill/>
        </p:spPr>
        <p:txBody>
          <a:bodyPr wrap="none" lIns="179285" tIns="143428" rIns="179285" bIns="143428" rtlCol="0">
            <a:spAutoFit/>
          </a:bodyPr>
          <a:lstStyle/>
          <a:p>
            <a:pPr algn="ctr">
              <a:lnSpc>
                <a:spcPct val="90000"/>
              </a:lnSpc>
              <a:spcAft>
                <a:spcPts val="588"/>
              </a:spcAft>
            </a:pPr>
            <a:r>
              <a:rPr lang="en-US" sz="2745" dirty="0"/>
              <a:t>Bailu Ding</a:t>
            </a:r>
          </a:p>
          <a:p>
            <a:pPr algn="ctr">
              <a:lnSpc>
                <a:spcPct val="90000"/>
              </a:lnSpc>
              <a:spcAft>
                <a:spcPts val="588"/>
              </a:spcAft>
            </a:pPr>
            <a:r>
              <a:rPr lang="en-US" sz="2745" dirty="0"/>
              <a:t>badin</a:t>
            </a:r>
            <a:r>
              <a:rPr lang="en-US" sz="2745" dirty="0">
                <a:solidFill>
                  <a:schemeClr val="accent1"/>
                </a:solidFill>
              </a:rPr>
              <a:t>@</a:t>
            </a:r>
            <a:r>
              <a:rPr lang="en-US" sz="2400" dirty="0"/>
              <a:t>microsoft</a:t>
            </a:r>
            <a:r>
              <a:rPr lang="en-US" sz="2745" dirty="0"/>
              <a:t>.com</a:t>
            </a:r>
          </a:p>
        </p:txBody>
      </p:sp>
      <p:sp>
        <p:nvSpPr>
          <p:cNvPr id="7" name="TextBox 6">
            <a:extLst>
              <a:ext uri="{FF2B5EF4-FFF2-40B4-BE49-F238E27FC236}">
                <a16:creationId xmlns:a16="http://schemas.microsoft.com/office/drawing/2014/main" id="{9BBC8E41-E342-47EE-821F-CD565A979598}"/>
              </a:ext>
            </a:extLst>
          </p:cNvPr>
          <p:cNvSpPr txBox="1"/>
          <p:nvPr/>
        </p:nvSpPr>
        <p:spPr>
          <a:xfrm>
            <a:off x="11603736" y="6118553"/>
            <a:ext cx="333425" cy="369332"/>
          </a:xfrm>
          <a:prstGeom prst="rect">
            <a:avLst/>
          </a:prstGeom>
          <a:noFill/>
        </p:spPr>
        <p:txBody>
          <a:bodyPr wrap="none" lIns="0" tIns="0" rIns="0" bIns="0" rtlCol="0">
            <a:spAutoFit/>
          </a:bodyPr>
          <a:lstStyle/>
          <a:p>
            <a:pPr algn="l"/>
            <a:r>
              <a:rPr lang="en-US" sz="2400" dirty="0"/>
              <a:t>19</a:t>
            </a:r>
          </a:p>
        </p:txBody>
      </p:sp>
    </p:spTree>
    <p:custDataLst>
      <p:tags r:id="rId1"/>
    </p:custDataLst>
    <p:extLst>
      <p:ext uri="{BB962C8B-B14F-4D97-AF65-F5344CB8AC3E}">
        <p14:creationId xmlns:p14="http://schemas.microsoft.com/office/powerpoint/2010/main" val="2745530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363CE74-EEB5-4A85-B731-A8310221D53A}"/>
              </a:ext>
            </a:extLst>
          </p:cNvPr>
          <p:cNvSpPr>
            <a:spLocks noGrp="1"/>
          </p:cNvSpPr>
          <p:nvPr>
            <p:ph type="body" sz="quarter" idx="10"/>
          </p:nvPr>
        </p:nvSpPr>
        <p:spPr/>
        <p:txBody>
          <a:bodyPr>
            <a:normAutofit/>
          </a:bodyPr>
          <a:lstStyle/>
          <a:p>
            <a:r>
              <a:rPr lang="en-US" dirty="0" err="1"/>
              <a:t>Bitvector</a:t>
            </a:r>
            <a:r>
              <a:rPr lang="en-US" dirty="0"/>
              <a:t> filtering: Eliminate tuples that do not qualify join conditions early</a:t>
            </a:r>
          </a:p>
          <a:p>
            <a:pPr lvl="1"/>
            <a:r>
              <a:rPr lang="en-US" dirty="0"/>
              <a:t>A semi-join operator (</a:t>
            </a:r>
            <a:r>
              <a:rPr lang="en-US" dirty="0">
                <a:latin typeface="Cambria Math" panose="02040503050406030204" pitchFamily="18" charset="0"/>
                <a:ea typeface="Cambria Math" panose="02040503050406030204" pitchFamily="18" charset="0"/>
              </a:rPr>
              <a:t>⋉</a:t>
            </a:r>
            <a:r>
              <a:rPr lang="en-US" dirty="0"/>
              <a:t>) in relational algebra</a:t>
            </a:r>
          </a:p>
          <a:p>
            <a:r>
              <a:rPr lang="en-US" dirty="0"/>
              <a:t>Widely used in commercial database systems</a:t>
            </a:r>
          </a:p>
          <a:p>
            <a:r>
              <a:rPr lang="en-US" dirty="0"/>
              <a:t>Example of </a:t>
            </a:r>
            <a:r>
              <a:rPr lang="en-US" dirty="0" err="1"/>
              <a:t>bitvector</a:t>
            </a:r>
            <a:r>
              <a:rPr lang="en-US" dirty="0"/>
              <a:t> filters: Bloom filters and </a:t>
            </a:r>
            <a:r>
              <a:rPr lang="en-US"/>
              <a:t>bitmap filters</a:t>
            </a:r>
            <a:endParaRPr lang="en-US" dirty="0"/>
          </a:p>
        </p:txBody>
      </p:sp>
      <p:sp>
        <p:nvSpPr>
          <p:cNvPr id="4" name="Title 3">
            <a:extLst>
              <a:ext uri="{FF2B5EF4-FFF2-40B4-BE49-F238E27FC236}">
                <a16:creationId xmlns:a16="http://schemas.microsoft.com/office/drawing/2014/main" id="{56FEBCD6-6FCD-44AF-9A89-F47F03067FD7}"/>
              </a:ext>
            </a:extLst>
          </p:cNvPr>
          <p:cNvSpPr>
            <a:spLocks noGrp="1"/>
          </p:cNvSpPr>
          <p:nvPr>
            <p:ph type="title"/>
          </p:nvPr>
        </p:nvSpPr>
        <p:spPr/>
        <p:txBody>
          <a:bodyPr/>
          <a:lstStyle/>
          <a:p>
            <a:r>
              <a:rPr lang="en-US" dirty="0" err="1"/>
              <a:t>Bitvector</a:t>
            </a:r>
            <a:r>
              <a:rPr lang="en-US" dirty="0"/>
              <a:t> Filtering in Query Processing</a:t>
            </a:r>
          </a:p>
        </p:txBody>
      </p:sp>
      <p:sp>
        <p:nvSpPr>
          <p:cNvPr id="10" name="TextBox 9">
            <a:extLst>
              <a:ext uri="{FF2B5EF4-FFF2-40B4-BE49-F238E27FC236}">
                <a16:creationId xmlns:a16="http://schemas.microsoft.com/office/drawing/2014/main" id="{CE669D06-8476-42D3-9698-A5B9C1780802}"/>
              </a:ext>
            </a:extLst>
          </p:cNvPr>
          <p:cNvSpPr txBox="1"/>
          <p:nvPr/>
        </p:nvSpPr>
        <p:spPr>
          <a:xfrm>
            <a:off x="11603736" y="6118553"/>
            <a:ext cx="166712" cy="369332"/>
          </a:xfrm>
          <a:prstGeom prst="rect">
            <a:avLst/>
          </a:prstGeom>
          <a:noFill/>
        </p:spPr>
        <p:txBody>
          <a:bodyPr wrap="none" lIns="0" tIns="0" rIns="0" bIns="0" rtlCol="0">
            <a:spAutoFit/>
          </a:bodyPr>
          <a:lstStyle/>
          <a:p>
            <a:pPr algn="l"/>
            <a:r>
              <a:rPr lang="en-US" sz="2400" dirty="0"/>
              <a:t>2</a:t>
            </a:r>
          </a:p>
        </p:txBody>
      </p:sp>
    </p:spTree>
    <p:extLst>
      <p:ext uri="{BB962C8B-B14F-4D97-AF65-F5344CB8AC3E}">
        <p14:creationId xmlns:p14="http://schemas.microsoft.com/office/powerpoint/2010/main" val="385988707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A35146-75CD-4C40-B95B-3C394E4E8BE9}"/>
              </a:ext>
            </a:extLst>
          </p:cNvPr>
          <p:cNvSpPr>
            <a:spLocks noGrp="1"/>
          </p:cNvSpPr>
          <p:nvPr>
            <p:ph type="body" sz="quarter" idx="10"/>
          </p:nvPr>
        </p:nvSpPr>
        <p:spPr/>
        <p:txBody>
          <a:bodyPr/>
          <a:lstStyle/>
          <a:p>
            <a:pPr marL="0" indent="0">
              <a:buNone/>
            </a:pPr>
            <a:r>
              <a:rPr lang="en-US" sz="2800" dirty="0"/>
              <a:t>SELECT </a:t>
            </a:r>
            <a:r>
              <a:rPr lang="en-US" sz="2800" dirty="0" err="1">
                <a:solidFill>
                  <a:schemeClr val="accent1"/>
                </a:solidFill>
              </a:rPr>
              <a:t>c.zipcode</a:t>
            </a:r>
            <a:r>
              <a:rPr lang="en-US" sz="2800" dirty="0">
                <a:solidFill>
                  <a:schemeClr val="accent1"/>
                </a:solidFill>
              </a:rPr>
              <a:t>, </a:t>
            </a:r>
            <a:r>
              <a:rPr lang="en-US" sz="2800" dirty="0" err="1">
                <a:solidFill>
                  <a:schemeClr val="accent1"/>
                </a:solidFill>
              </a:rPr>
              <a:t>o.item</a:t>
            </a:r>
            <a:r>
              <a:rPr lang="en-US" sz="2800" dirty="0">
                <a:solidFill>
                  <a:schemeClr val="accent1"/>
                </a:solidFill>
              </a:rPr>
              <a:t> </a:t>
            </a:r>
            <a:r>
              <a:rPr lang="en-US" sz="2800" dirty="0"/>
              <a:t>FROM </a:t>
            </a:r>
            <a:r>
              <a:rPr lang="en-US" sz="2800" dirty="0">
                <a:solidFill>
                  <a:schemeClr val="accent1"/>
                </a:solidFill>
              </a:rPr>
              <a:t>customer c</a:t>
            </a:r>
            <a:r>
              <a:rPr lang="en-US" sz="2800" dirty="0"/>
              <a:t>, </a:t>
            </a:r>
            <a:r>
              <a:rPr lang="en-US" sz="2800" dirty="0">
                <a:solidFill>
                  <a:schemeClr val="accent1"/>
                </a:solidFill>
              </a:rPr>
              <a:t>order o</a:t>
            </a:r>
          </a:p>
          <a:p>
            <a:pPr marL="0" indent="0">
              <a:buNone/>
            </a:pPr>
            <a:r>
              <a:rPr lang="en-US" sz="2800" dirty="0"/>
              <a:t>WHERE </a:t>
            </a:r>
            <a:r>
              <a:rPr lang="en-US" sz="2800" dirty="0" err="1">
                <a:solidFill>
                  <a:schemeClr val="accent1"/>
                </a:solidFill>
              </a:rPr>
              <a:t>c.cid</a:t>
            </a:r>
            <a:r>
              <a:rPr lang="en-US" sz="2800" dirty="0"/>
              <a:t> = </a:t>
            </a:r>
            <a:r>
              <a:rPr lang="en-US" sz="2800" dirty="0" err="1">
                <a:solidFill>
                  <a:schemeClr val="accent1"/>
                </a:solidFill>
              </a:rPr>
              <a:t>o.cid</a:t>
            </a:r>
            <a:endParaRPr lang="en-US" sz="2800" dirty="0">
              <a:solidFill>
                <a:schemeClr val="accent1"/>
              </a:solidFill>
            </a:endParaRPr>
          </a:p>
          <a:p>
            <a:pPr marL="0" indent="0">
              <a:buNone/>
            </a:pPr>
            <a:r>
              <a:rPr lang="en-US" sz="2800" dirty="0"/>
              <a:t>AND </a:t>
            </a:r>
            <a:r>
              <a:rPr lang="en-US" sz="2800" dirty="0" err="1">
                <a:solidFill>
                  <a:schemeClr val="accent1"/>
                </a:solidFill>
              </a:rPr>
              <a:t>c.state</a:t>
            </a:r>
            <a:r>
              <a:rPr lang="en-US" sz="2800" dirty="0">
                <a:solidFill>
                  <a:schemeClr val="accent1"/>
                </a:solidFill>
              </a:rPr>
              <a:t> </a:t>
            </a:r>
            <a:r>
              <a:rPr lang="en-US" sz="2800" dirty="0"/>
              <a:t>= </a:t>
            </a:r>
            <a:r>
              <a:rPr lang="en-US" sz="2800" dirty="0">
                <a:solidFill>
                  <a:schemeClr val="accent1"/>
                </a:solidFill>
              </a:rPr>
              <a:t>‘WA’</a:t>
            </a:r>
          </a:p>
          <a:p>
            <a:pPr marL="0" indent="0">
              <a:buNone/>
            </a:pPr>
            <a:endParaRPr lang="en-US" dirty="0">
              <a:solidFill>
                <a:schemeClr val="accent1"/>
              </a:solidFill>
            </a:endParaRPr>
          </a:p>
        </p:txBody>
      </p:sp>
      <p:sp>
        <p:nvSpPr>
          <p:cNvPr id="3" name="Title 2">
            <a:extLst>
              <a:ext uri="{FF2B5EF4-FFF2-40B4-BE49-F238E27FC236}">
                <a16:creationId xmlns:a16="http://schemas.microsoft.com/office/drawing/2014/main" id="{C663AC7F-885B-4D6E-88F0-64332F1DA4CE}"/>
              </a:ext>
            </a:extLst>
          </p:cNvPr>
          <p:cNvSpPr>
            <a:spLocks noGrp="1"/>
          </p:cNvSpPr>
          <p:nvPr>
            <p:ph type="title"/>
          </p:nvPr>
        </p:nvSpPr>
        <p:spPr/>
        <p:txBody>
          <a:bodyPr/>
          <a:lstStyle/>
          <a:p>
            <a:r>
              <a:rPr lang="en-US" dirty="0"/>
              <a:t>Example: </a:t>
            </a:r>
            <a:r>
              <a:rPr lang="en-US" dirty="0" err="1"/>
              <a:t>Bitvector</a:t>
            </a:r>
            <a:r>
              <a:rPr lang="en-US" dirty="0"/>
              <a:t> Filtering in Hash Join</a:t>
            </a:r>
          </a:p>
        </p:txBody>
      </p:sp>
      <p:graphicFrame>
        <p:nvGraphicFramePr>
          <p:cNvPr id="4" name="Table 8">
            <a:extLst>
              <a:ext uri="{FF2B5EF4-FFF2-40B4-BE49-F238E27FC236}">
                <a16:creationId xmlns:a16="http://schemas.microsoft.com/office/drawing/2014/main" id="{D9CC0B5B-4C95-458E-A2CF-FF8D56181542}"/>
              </a:ext>
            </a:extLst>
          </p:cNvPr>
          <p:cNvGraphicFramePr>
            <a:graphicFrameLocks noGrp="1"/>
          </p:cNvGraphicFramePr>
          <p:nvPr>
            <p:extLst>
              <p:ext uri="{D42A27DB-BD31-4B8C-83A1-F6EECF244321}">
                <p14:modId xmlns:p14="http://schemas.microsoft.com/office/powerpoint/2010/main" val="3232257423"/>
              </p:ext>
            </p:extLst>
          </p:nvPr>
        </p:nvGraphicFramePr>
        <p:xfrm>
          <a:off x="3741467" y="4757268"/>
          <a:ext cx="1945863" cy="1828800"/>
        </p:xfrm>
        <a:graphic>
          <a:graphicData uri="http://schemas.openxmlformats.org/drawingml/2006/table">
            <a:tbl>
              <a:tblPr firstRow="1" bandRow="1">
                <a:tableStyleId>{5C22544A-7EE6-4342-B048-85BDC9FD1C3A}</a:tableStyleId>
              </a:tblPr>
              <a:tblGrid>
                <a:gridCol w="648621">
                  <a:extLst>
                    <a:ext uri="{9D8B030D-6E8A-4147-A177-3AD203B41FA5}">
                      <a16:colId xmlns:a16="http://schemas.microsoft.com/office/drawing/2014/main" val="3926327062"/>
                    </a:ext>
                  </a:extLst>
                </a:gridCol>
                <a:gridCol w="562912">
                  <a:extLst>
                    <a:ext uri="{9D8B030D-6E8A-4147-A177-3AD203B41FA5}">
                      <a16:colId xmlns:a16="http://schemas.microsoft.com/office/drawing/2014/main" val="4112233451"/>
                    </a:ext>
                  </a:extLst>
                </a:gridCol>
                <a:gridCol w="734330">
                  <a:extLst>
                    <a:ext uri="{9D8B030D-6E8A-4147-A177-3AD203B41FA5}">
                      <a16:colId xmlns:a16="http://schemas.microsoft.com/office/drawing/2014/main" val="2660916941"/>
                    </a:ext>
                  </a:extLst>
                </a:gridCol>
              </a:tblGrid>
              <a:tr h="345849">
                <a:tc>
                  <a:txBody>
                    <a:bodyPr/>
                    <a:lstStyle/>
                    <a:p>
                      <a:r>
                        <a:rPr lang="en-US" dirty="0" err="1"/>
                        <a:t>oid</a:t>
                      </a:r>
                      <a:endParaRPr lang="en-US" dirty="0"/>
                    </a:p>
                  </a:txBody>
                  <a:tcPr/>
                </a:tc>
                <a:tc>
                  <a:txBody>
                    <a:bodyPr/>
                    <a:lstStyle/>
                    <a:p>
                      <a:r>
                        <a:rPr lang="en-US" dirty="0" err="1"/>
                        <a:t>cid</a:t>
                      </a:r>
                      <a:endParaRPr lang="en-US" dirty="0"/>
                    </a:p>
                  </a:txBody>
                  <a:tcPr/>
                </a:tc>
                <a:tc>
                  <a:txBody>
                    <a:bodyPr/>
                    <a:lstStyle/>
                    <a:p>
                      <a:r>
                        <a:rPr lang="en-US" dirty="0"/>
                        <a:t>item</a:t>
                      </a:r>
                    </a:p>
                  </a:txBody>
                  <a:tcPr/>
                </a:tc>
                <a:extLst>
                  <a:ext uri="{0D108BD9-81ED-4DB2-BD59-A6C34878D82A}">
                    <a16:rowId xmlns:a16="http://schemas.microsoft.com/office/drawing/2014/main" val="3275026953"/>
                  </a:ext>
                </a:extLst>
              </a:tr>
              <a:tr h="345849">
                <a:tc>
                  <a:txBody>
                    <a:bodyPr/>
                    <a:lstStyle/>
                    <a:p>
                      <a:r>
                        <a:rPr lang="en-US" dirty="0"/>
                        <a:t>1</a:t>
                      </a:r>
                    </a:p>
                  </a:txBody>
                  <a:tcPr/>
                </a:tc>
                <a:tc>
                  <a:txBody>
                    <a:bodyPr/>
                    <a:lstStyle/>
                    <a:p>
                      <a:r>
                        <a:rPr lang="en-US" dirty="0"/>
                        <a:t>1</a:t>
                      </a:r>
                    </a:p>
                  </a:txBody>
                  <a:tcPr/>
                </a:tc>
                <a:tc>
                  <a:txBody>
                    <a:bodyPr/>
                    <a:lstStyle/>
                    <a:p>
                      <a:r>
                        <a:rPr lang="en-US" dirty="0"/>
                        <a:t>A</a:t>
                      </a:r>
                    </a:p>
                  </a:txBody>
                  <a:tcPr/>
                </a:tc>
                <a:extLst>
                  <a:ext uri="{0D108BD9-81ED-4DB2-BD59-A6C34878D82A}">
                    <a16:rowId xmlns:a16="http://schemas.microsoft.com/office/drawing/2014/main" val="1915067482"/>
                  </a:ext>
                </a:extLst>
              </a:tr>
              <a:tr h="345849">
                <a:tc>
                  <a:txBody>
                    <a:bodyPr/>
                    <a:lstStyle/>
                    <a:p>
                      <a:r>
                        <a:rPr lang="en-US" dirty="0"/>
                        <a:t>2</a:t>
                      </a:r>
                    </a:p>
                  </a:txBody>
                  <a:tcPr/>
                </a:tc>
                <a:tc>
                  <a:txBody>
                    <a:bodyPr/>
                    <a:lstStyle/>
                    <a:p>
                      <a:r>
                        <a:rPr lang="en-US" dirty="0"/>
                        <a:t>1</a:t>
                      </a:r>
                    </a:p>
                  </a:txBody>
                  <a:tcPr/>
                </a:tc>
                <a:tc>
                  <a:txBody>
                    <a:bodyPr/>
                    <a:lstStyle/>
                    <a:p>
                      <a:r>
                        <a:rPr lang="en-US" dirty="0"/>
                        <a:t>A</a:t>
                      </a:r>
                    </a:p>
                  </a:txBody>
                  <a:tcPr/>
                </a:tc>
                <a:extLst>
                  <a:ext uri="{0D108BD9-81ED-4DB2-BD59-A6C34878D82A}">
                    <a16:rowId xmlns:a16="http://schemas.microsoft.com/office/drawing/2014/main" val="381052776"/>
                  </a:ext>
                </a:extLst>
              </a:tr>
              <a:tr h="345849">
                <a:tc>
                  <a:txBody>
                    <a:bodyPr/>
                    <a:lstStyle/>
                    <a:p>
                      <a:r>
                        <a:rPr lang="en-US" dirty="0"/>
                        <a:t>3</a:t>
                      </a:r>
                    </a:p>
                  </a:txBody>
                  <a:tcPr/>
                </a:tc>
                <a:tc>
                  <a:txBody>
                    <a:bodyPr/>
                    <a:lstStyle/>
                    <a:p>
                      <a:r>
                        <a:rPr lang="en-US" dirty="0"/>
                        <a:t>3</a:t>
                      </a:r>
                    </a:p>
                  </a:txBody>
                  <a:tcPr/>
                </a:tc>
                <a:tc>
                  <a:txBody>
                    <a:bodyPr/>
                    <a:lstStyle/>
                    <a:p>
                      <a:r>
                        <a:rPr lang="en-US" dirty="0"/>
                        <a:t>B</a:t>
                      </a:r>
                    </a:p>
                  </a:txBody>
                  <a:tcPr/>
                </a:tc>
                <a:extLst>
                  <a:ext uri="{0D108BD9-81ED-4DB2-BD59-A6C34878D82A}">
                    <a16:rowId xmlns:a16="http://schemas.microsoft.com/office/drawing/2014/main" val="3801980627"/>
                  </a:ext>
                </a:extLst>
              </a:tr>
              <a:tr h="345849">
                <a:tc>
                  <a:txBody>
                    <a:bodyPr/>
                    <a:lstStyle/>
                    <a:p>
                      <a:r>
                        <a:rPr lang="en-US" dirty="0"/>
                        <a:t>4</a:t>
                      </a:r>
                    </a:p>
                  </a:txBody>
                  <a:tcPr/>
                </a:tc>
                <a:tc>
                  <a:txBody>
                    <a:bodyPr/>
                    <a:lstStyle/>
                    <a:p>
                      <a:r>
                        <a:rPr lang="en-US" dirty="0"/>
                        <a:t>2</a:t>
                      </a:r>
                    </a:p>
                  </a:txBody>
                  <a:tcPr/>
                </a:tc>
                <a:tc>
                  <a:txBody>
                    <a:bodyPr/>
                    <a:lstStyle/>
                    <a:p>
                      <a:r>
                        <a:rPr lang="en-US" dirty="0"/>
                        <a:t>B</a:t>
                      </a:r>
                    </a:p>
                  </a:txBody>
                  <a:tcPr/>
                </a:tc>
                <a:extLst>
                  <a:ext uri="{0D108BD9-81ED-4DB2-BD59-A6C34878D82A}">
                    <a16:rowId xmlns:a16="http://schemas.microsoft.com/office/drawing/2014/main" val="2018008608"/>
                  </a:ext>
                </a:extLst>
              </a:tr>
            </a:tbl>
          </a:graphicData>
        </a:graphic>
      </p:graphicFrame>
      <p:graphicFrame>
        <p:nvGraphicFramePr>
          <p:cNvPr id="5" name="Table 8">
            <a:extLst>
              <a:ext uri="{FF2B5EF4-FFF2-40B4-BE49-F238E27FC236}">
                <a16:creationId xmlns:a16="http://schemas.microsoft.com/office/drawing/2014/main" id="{F0506889-FAFC-4EFA-B14B-262962855738}"/>
              </a:ext>
            </a:extLst>
          </p:cNvPr>
          <p:cNvGraphicFramePr>
            <a:graphicFrameLocks noGrp="1"/>
          </p:cNvGraphicFramePr>
          <p:nvPr>
            <p:extLst>
              <p:ext uri="{D42A27DB-BD31-4B8C-83A1-F6EECF244321}">
                <p14:modId xmlns:p14="http://schemas.microsoft.com/office/powerpoint/2010/main" val="1319444799"/>
              </p:ext>
            </p:extLst>
          </p:nvPr>
        </p:nvGraphicFramePr>
        <p:xfrm>
          <a:off x="3673279" y="2594204"/>
          <a:ext cx="2374744" cy="1568103"/>
        </p:xfrm>
        <a:graphic>
          <a:graphicData uri="http://schemas.openxmlformats.org/drawingml/2006/table">
            <a:tbl>
              <a:tblPr firstRow="1" bandRow="1">
                <a:tableStyleId>{5C22544A-7EE6-4342-B048-85BDC9FD1C3A}</a:tableStyleId>
              </a:tblPr>
              <a:tblGrid>
                <a:gridCol w="562259">
                  <a:extLst>
                    <a:ext uri="{9D8B030D-6E8A-4147-A177-3AD203B41FA5}">
                      <a16:colId xmlns:a16="http://schemas.microsoft.com/office/drawing/2014/main" val="3926327062"/>
                    </a:ext>
                  </a:extLst>
                </a:gridCol>
                <a:gridCol w="768350">
                  <a:extLst>
                    <a:ext uri="{9D8B030D-6E8A-4147-A177-3AD203B41FA5}">
                      <a16:colId xmlns:a16="http://schemas.microsoft.com/office/drawing/2014/main" val="1053315849"/>
                    </a:ext>
                  </a:extLst>
                </a:gridCol>
                <a:gridCol w="1044135">
                  <a:extLst>
                    <a:ext uri="{9D8B030D-6E8A-4147-A177-3AD203B41FA5}">
                      <a16:colId xmlns:a16="http://schemas.microsoft.com/office/drawing/2014/main" val="1733165497"/>
                    </a:ext>
                  </a:extLst>
                </a:gridCol>
              </a:tblGrid>
              <a:tr h="470823">
                <a:tc>
                  <a:txBody>
                    <a:bodyPr/>
                    <a:lstStyle/>
                    <a:p>
                      <a:r>
                        <a:rPr lang="en-US" dirty="0" err="1"/>
                        <a:t>cid</a:t>
                      </a:r>
                      <a:endParaRPr lang="en-US" dirty="0"/>
                    </a:p>
                  </a:txBody>
                  <a:tcPr/>
                </a:tc>
                <a:tc>
                  <a:txBody>
                    <a:bodyPr/>
                    <a:lstStyle/>
                    <a:p>
                      <a:r>
                        <a:rPr lang="en-US" dirty="0"/>
                        <a:t>state</a:t>
                      </a:r>
                    </a:p>
                  </a:txBody>
                  <a:tcPr/>
                </a:tc>
                <a:tc>
                  <a:txBody>
                    <a:bodyPr/>
                    <a:lstStyle/>
                    <a:p>
                      <a:r>
                        <a:rPr lang="en-US" dirty="0" err="1"/>
                        <a:t>zipcode</a:t>
                      </a:r>
                      <a:endParaRPr lang="en-US" dirty="0"/>
                    </a:p>
                  </a:txBody>
                  <a:tcPr/>
                </a:tc>
                <a:extLst>
                  <a:ext uri="{0D108BD9-81ED-4DB2-BD59-A6C34878D82A}">
                    <a16:rowId xmlns:a16="http://schemas.microsoft.com/office/drawing/2014/main" val="3275026953"/>
                  </a:ext>
                </a:extLst>
              </a:tr>
              <a:tr h="322525">
                <a:tc>
                  <a:txBody>
                    <a:bodyPr/>
                    <a:lstStyle/>
                    <a:p>
                      <a:r>
                        <a:rPr lang="en-US" dirty="0"/>
                        <a:t>1</a:t>
                      </a:r>
                    </a:p>
                  </a:txBody>
                  <a:tcPr/>
                </a:tc>
                <a:tc>
                  <a:txBody>
                    <a:bodyPr/>
                    <a:lstStyle/>
                    <a:p>
                      <a:r>
                        <a:rPr lang="en-US" dirty="0"/>
                        <a:t>CA</a:t>
                      </a:r>
                    </a:p>
                  </a:txBody>
                  <a:tcPr/>
                </a:tc>
                <a:tc>
                  <a:txBody>
                    <a:bodyPr/>
                    <a:lstStyle/>
                    <a:p>
                      <a:r>
                        <a:rPr lang="en-US" dirty="0"/>
                        <a:t>94041</a:t>
                      </a:r>
                    </a:p>
                  </a:txBody>
                  <a:tcPr/>
                </a:tc>
                <a:extLst>
                  <a:ext uri="{0D108BD9-81ED-4DB2-BD59-A6C34878D82A}">
                    <a16:rowId xmlns:a16="http://schemas.microsoft.com/office/drawing/2014/main" val="1915067482"/>
                  </a:ext>
                </a:extLst>
              </a:tr>
              <a:tr h="322525">
                <a:tc>
                  <a:txBody>
                    <a:bodyPr/>
                    <a:lstStyle/>
                    <a:p>
                      <a:r>
                        <a:rPr lang="en-US" dirty="0"/>
                        <a:t>2</a:t>
                      </a:r>
                    </a:p>
                  </a:txBody>
                  <a:tcPr/>
                </a:tc>
                <a:tc>
                  <a:txBody>
                    <a:bodyPr/>
                    <a:lstStyle/>
                    <a:p>
                      <a:r>
                        <a:rPr lang="en-US" dirty="0"/>
                        <a:t>CA</a:t>
                      </a:r>
                    </a:p>
                  </a:txBody>
                  <a:tcPr/>
                </a:tc>
                <a:tc>
                  <a:txBody>
                    <a:bodyPr/>
                    <a:lstStyle/>
                    <a:p>
                      <a:r>
                        <a:rPr lang="en-US" dirty="0"/>
                        <a:t>90024</a:t>
                      </a:r>
                    </a:p>
                  </a:txBody>
                  <a:tcPr/>
                </a:tc>
                <a:extLst>
                  <a:ext uri="{0D108BD9-81ED-4DB2-BD59-A6C34878D82A}">
                    <a16:rowId xmlns:a16="http://schemas.microsoft.com/office/drawing/2014/main" val="381052776"/>
                  </a:ext>
                </a:extLst>
              </a:tr>
              <a:tr h="322525">
                <a:tc>
                  <a:txBody>
                    <a:bodyPr/>
                    <a:lstStyle/>
                    <a:p>
                      <a:r>
                        <a:rPr lang="en-US" dirty="0"/>
                        <a:t>3</a:t>
                      </a:r>
                    </a:p>
                  </a:txBody>
                  <a:tcPr/>
                </a:tc>
                <a:tc>
                  <a:txBody>
                    <a:bodyPr/>
                    <a:lstStyle/>
                    <a:p>
                      <a:r>
                        <a:rPr lang="en-US" dirty="0"/>
                        <a:t>WA</a:t>
                      </a:r>
                    </a:p>
                  </a:txBody>
                  <a:tcPr/>
                </a:tc>
                <a:tc>
                  <a:txBody>
                    <a:bodyPr/>
                    <a:lstStyle/>
                    <a:p>
                      <a:r>
                        <a:rPr lang="en-US" dirty="0"/>
                        <a:t>98052</a:t>
                      </a:r>
                    </a:p>
                  </a:txBody>
                  <a:tcPr/>
                </a:tc>
                <a:extLst>
                  <a:ext uri="{0D108BD9-81ED-4DB2-BD59-A6C34878D82A}">
                    <a16:rowId xmlns:a16="http://schemas.microsoft.com/office/drawing/2014/main" val="3801980627"/>
                  </a:ext>
                </a:extLst>
              </a:tr>
            </a:tbl>
          </a:graphicData>
        </a:graphic>
      </p:graphicFrame>
      <p:graphicFrame>
        <p:nvGraphicFramePr>
          <p:cNvPr id="6" name="Table 8">
            <a:extLst>
              <a:ext uri="{FF2B5EF4-FFF2-40B4-BE49-F238E27FC236}">
                <a16:creationId xmlns:a16="http://schemas.microsoft.com/office/drawing/2014/main" id="{396F9ED3-AE77-4B94-96A0-194EF094EDDF}"/>
              </a:ext>
            </a:extLst>
          </p:cNvPr>
          <p:cNvGraphicFramePr>
            <a:graphicFrameLocks noGrp="1"/>
          </p:cNvGraphicFramePr>
          <p:nvPr>
            <p:extLst>
              <p:ext uri="{D42A27DB-BD31-4B8C-83A1-F6EECF244321}">
                <p14:modId xmlns:p14="http://schemas.microsoft.com/office/powerpoint/2010/main" val="3192063259"/>
              </p:ext>
            </p:extLst>
          </p:nvPr>
        </p:nvGraphicFramePr>
        <p:xfrm>
          <a:off x="6744432" y="2574739"/>
          <a:ext cx="1599468" cy="741680"/>
        </p:xfrm>
        <a:graphic>
          <a:graphicData uri="http://schemas.openxmlformats.org/drawingml/2006/table">
            <a:tbl>
              <a:tblPr firstRow="1" bandRow="1">
                <a:tableStyleId>{5C22544A-7EE6-4342-B048-85BDC9FD1C3A}</a:tableStyleId>
              </a:tblPr>
              <a:tblGrid>
                <a:gridCol w="562018">
                  <a:extLst>
                    <a:ext uri="{9D8B030D-6E8A-4147-A177-3AD203B41FA5}">
                      <a16:colId xmlns:a16="http://schemas.microsoft.com/office/drawing/2014/main" val="3926327062"/>
                    </a:ext>
                  </a:extLst>
                </a:gridCol>
                <a:gridCol w="1037450">
                  <a:extLst>
                    <a:ext uri="{9D8B030D-6E8A-4147-A177-3AD203B41FA5}">
                      <a16:colId xmlns:a16="http://schemas.microsoft.com/office/drawing/2014/main" val="1053315849"/>
                    </a:ext>
                  </a:extLst>
                </a:gridCol>
              </a:tblGrid>
              <a:tr h="370840">
                <a:tc>
                  <a:txBody>
                    <a:bodyPr/>
                    <a:lstStyle/>
                    <a:p>
                      <a:r>
                        <a:rPr lang="en-US" dirty="0" err="1"/>
                        <a:t>cid</a:t>
                      </a:r>
                      <a:endParaRPr lang="en-US" dirty="0"/>
                    </a:p>
                  </a:txBody>
                  <a:tcPr/>
                </a:tc>
                <a:tc>
                  <a:txBody>
                    <a:bodyPr/>
                    <a:lstStyle/>
                    <a:p>
                      <a:r>
                        <a:rPr lang="en-US" dirty="0" err="1"/>
                        <a:t>zipcode</a:t>
                      </a:r>
                      <a:endParaRPr lang="en-US" dirty="0"/>
                    </a:p>
                  </a:txBody>
                  <a:tcPr/>
                </a:tc>
                <a:extLst>
                  <a:ext uri="{0D108BD9-81ED-4DB2-BD59-A6C34878D82A}">
                    <a16:rowId xmlns:a16="http://schemas.microsoft.com/office/drawing/2014/main" val="3275026953"/>
                  </a:ext>
                </a:extLst>
              </a:tr>
              <a:tr h="370840">
                <a:tc>
                  <a:txBody>
                    <a:bodyPr/>
                    <a:lstStyle/>
                    <a:p>
                      <a:r>
                        <a:rPr lang="en-US" dirty="0"/>
                        <a:t>3</a:t>
                      </a:r>
                    </a:p>
                  </a:txBody>
                  <a:tcPr/>
                </a:tc>
                <a:tc>
                  <a:txBody>
                    <a:bodyPr/>
                    <a:lstStyle/>
                    <a:p>
                      <a:r>
                        <a:rPr lang="en-US" dirty="0"/>
                        <a:t>98052</a:t>
                      </a:r>
                    </a:p>
                  </a:txBody>
                  <a:tcPr/>
                </a:tc>
                <a:extLst>
                  <a:ext uri="{0D108BD9-81ED-4DB2-BD59-A6C34878D82A}">
                    <a16:rowId xmlns:a16="http://schemas.microsoft.com/office/drawing/2014/main" val="1915067482"/>
                  </a:ext>
                </a:extLst>
              </a:tr>
            </a:tbl>
          </a:graphicData>
        </a:graphic>
      </p:graphicFrame>
      <p:sp>
        <p:nvSpPr>
          <p:cNvPr id="7" name="Text Placeholder 1">
            <a:extLst>
              <a:ext uri="{FF2B5EF4-FFF2-40B4-BE49-F238E27FC236}">
                <a16:creationId xmlns:a16="http://schemas.microsoft.com/office/drawing/2014/main" id="{956B69E7-1686-40CD-910C-FF20EC88BFB2}"/>
              </a:ext>
            </a:extLst>
          </p:cNvPr>
          <p:cNvSpPr txBox="1">
            <a:spLocks/>
          </p:cNvSpPr>
          <p:nvPr/>
        </p:nvSpPr>
        <p:spPr>
          <a:xfrm>
            <a:off x="819562" y="4079141"/>
            <a:ext cx="3669848" cy="1589683"/>
          </a:xfrm>
          <a:prstGeom prst="rect">
            <a:avLst/>
          </a:prstGeom>
        </p:spPr>
        <p:txBody>
          <a:bodyPr vert="horz" wrap="square" lIns="0" tIns="0" rIns="0" bIns="0" rtlCol="0">
            <a:normAutofit/>
          </a:bodyPr>
          <a:lstStyle>
            <a:lvl1pPr marL="228600" marR="0" indent="-228600" algn="l" defTabSz="932742" rtl="0" eaLnBrk="1" fontAlgn="auto" latinLnBrk="0" hangingPunct="1">
              <a:lnSpc>
                <a:spcPct val="100000"/>
              </a:lnSpc>
              <a:spcBef>
                <a:spcPct val="20000"/>
              </a:spcBef>
              <a:spcAft>
                <a:spcPts val="0"/>
              </a:spcAft>
              <a:buClr>
                <a:schemeClr val="tx2"/>
              </a:buClr>
              <a:buSzPct val="90000"/>
              <a:buFont typeface="Wingdings" panose="05000000000000000000" pitchFamily="2" charset="2"/>
              <a:buChar char=""/>
              <a:tabLst/>
              <a:defRPr sz="3137" b="0" kern="1200" spc="0" baseline="0">
                <a:solidFill>
                  <a:srgbClr val="002060"/>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353"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961"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961"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accent1"/>
              </a:solidFill>
            </a:endParaRPr>
          </a:p>
        </p:txBody>
      </p:sp>
      <p:sp>
        <p:nvSpPr>
          <p:cNvPr id="10" name="TextBox 9">
            <a:extLst>
              <a:ext uri="{FF2B5EF4-FFF2-40B4-BE49-F238E27FC236}">
                <a16:creationId xmlns:a16="http://schemas.microsoft.com/office/drawing/2014/main" id="{7CB17704-28FE-4E97-974C-28A8B18511CB}"/>
              </a:ext>
            </a:extLst>
          </p:cNvPr>
          <p:cNvSpPr txBox="1"/>
          <p:nvPr/>
        </p:nvSpPr>
        <p:spPr>
          <a:xfrm>
            <a:off x="6113762" y="2643107"/>
            <a:ext cx="514180" cy="307777"/>
          </a:xfrm>
          <a:prstGeom prst="rect">
            <a:avLst/>
          </a:prstGeom>
          <a:noFill/>
        </p:spPr>
        <p:txBody>
          <a:bodyPr wrap="none" lIns="0" tIns="0" rIns="0" bIns="0" rtlCol="0">
            <a:spAutoFit/>
          </a:bodyPr>
          <a:lstStyle/>
          <a:p>
            <a:pPr algn="l"/>
            <a:r>
              <a:rPr lang="en-US" sz="2000" dirty="0"/>
              <a:t>filter</a:t>
            </a:r>
          </a:p>
        </p:txBody>
      </p:sp>
      <p:sp>
        <p:nvSpPr>
          <p:cNvPr id="11" name="Rectangle 10">
            <a:extLst>
              <a:ext uri="{FF2B5EF4-FFF2-40B4-BE49-F238E27FC236}">
                <a16:creationId xmlns:a16="http://schemas.microsoft.com/office/drawing/2014/main" id="{F9C391DB-772B-4694-A06C-DFE4985493C4}"/>
              </a:ext>
            </a:extLst>
          </p:cNvPr>
          <p:cNvSpPr/>
          <p:nvPr/>
        </p:nvSpPr>
        <p:spPr bwMode="auto">
          <a:xfrm>
            <a:off x="8843205" y="2594204"/>
            <a:ext cx="964767" cy="39918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2000" dirty="0">
              <a:solidFill>
                <a:srgbClr val="FFFFFF"/>
              </a:solidFill>
              <a:ea typeface="Segoe UI" pitchFamily="34" charset="0"/>
              <a:cs typeface="Segoe UI" pitchFamily="34" charset="0"/>
            </a:endParaRPr>
          </a:p>
          <a:p>
            <a:pPr algn="ctr" defTabSz="932472" fontAlgn="base">
              <a:spcBef>
                <a:spcPct val="0"/>
              </a:spcBef>
              <a:spcAft>
                <a:spcPct val="0"/>
              </a:spcAft>
            </a:pPr>
            <a:endParaRPr lang="en-US" sz="2000" dirty="0">
              <a:solidFill>
                <a:srgbClr val="FFFFFF"/>
              </a:solidFill>
              <a:ea typeface="Segoe UI" pitchFamily="34" charset="0"/>
              <a:cs typeface="Segoe UI" pitchFamily="34" charset="0"/>
            </a:endParaRPr>
          </a:p>
          <a:p>
            <a:pPr algn="ctr" defTabSz="932472" fontAlgn="base">
              <a:spcBef>
                <a:spcPct val="0"/>
              </a:spcBef>
              <a:spcAft>
                <a:spcPct val="0"/>
              </a:spcAft>
            </a:pPr>
            <a:endParaRPr lang="en-US" sz="2000" dirty="0">
              <a:solidFill>
                <a:srgbClr val="FFFFFF"/>
              </a:solidFill>
              <a:ea typeface="Segoe UI" pitchFamily="34" charset="0"/>
              <a:cs typeface="Segoe UI" pitchFamily="34" charset="0"/>
            </a:endParaRPr>
          </a:p>
          <a:p>
            <a:pPr algn="ctr" defTabSz="932472" fontAlgn="base">
              <a:spcBef>
                <a:spcPct val="0"/>
              </a:spcBef>
              <a:spcAft>
                <a:spcPct val="0"/>
              </a:spcAft>
            </a:pPr>
            <a:r>
              <a:rPr lang="en-US" sz="2000" dirty="0">
                <a:solidFill>
                  <a:srgbClr val="FFFFFF"/>
                </a:solidFill>
                <a:ea typeface="Segoe UI" pitchFamily="34" charset="0"/>
                <a:cs typeface="Segoe UI" pitchFamily="34" charset="0"/>
              </a:rPr>
              <a:t>Hash Join</a:t>
            </a:r>
          </a:p>
        </p:txBody>
      </p:sp>
      <p:graphicFrame>
        <p:nvGraphicFramePr>
          <p:cNvPr id="16" name="Table 8">
            <a:extLst>
              <a:ext uri="{FF2B5EF4-FFF2-40B4-BE49-F238E27FC236}">
                <a16:creationId xmlns:a16="http://schemas.microsoft.com/office/drawing/2014/main" id="{343895E0-FCCF-4041-94BE-EAE24AA6319E}"/>
              </a:ext>
            </a:extLst>
          </p:cNvPr>
          <p:cNvGraphicFramePr>
            <a:graphicFrameLocks noGrp="1"/>
          </p:cNvGraphicFramePr>
          <p:nvPr>
            <p:extLst>
              <p:ext uri="{D42A27DB-BD31-4B8C-83A1-F6EECF244321}">
                <p14:modId xmlns:p14="http://schemas.microsoft.com/office/powerpoint/2010/main" val="2022781107"/>
              </p:ext>
            </p:extLst>
          </p:nvPr>
        </p:nvGraphicFramePr>
        <p:xfrm>
          <a:off x="10159122" y="4060175"/>
          <a:ext cx="1733550" cy="811287"/>
        </p:xfrm>
        <a:graphic>
          <a:graphicData uri="http://schemas.openxmlformats.org/drawingml/2006/table">
            <a:tbl>
              <a:tblPr firstRow="1" bandRow="1">
                <a:tableStyleId>{5C22544A-7EE6-4342-B048-85BDC9FD1C3A}</a:tableStyleId>
              </a:tblPr>
              <a:tblGrid>
                <a:gridCol w="1041400">
                  <a:extLst>
                    <a:ext uri="{9D8B030D-6E8A-4147-A177-3AD203B41FA5}">
                      <a16:colId xmlns:a16="http://schemas.microsoft.com/office/drawing/2014/main" val="4112233451"/>
                    </a:ext>
                  </a:extLst>
                </a:gridCol>
                <a:gridCol w="692150">
                  <a:extLst>
                    <a:ext uri="{9D8B030D-6E8A-4147-A177-3AD203B41FA5}">
                      <a16:colId xmlns:a16="http://schemas.microsoft.com/office/drawing/2014/main" val="2660916941"/>
                    </a:ext>
                  </a:extLst>
                </a:gridCol>
              </a:tblGrid>
              <a:tr h="445527">
                <a:tc>
                  <a:txBody>
                    <a:bodyPr/>
                    <a:lstStyle/>
                    <a:p>
                      <a:r>
                        <a:rPr lang="en-US" dirty="0" err="1"/>
                        <a:t>zipcode</a:t>
                      </a:r>
                      <a:endParaRPr lang="en-US" dirty="0"/>
                    </a:p>
                  </a:txBody>
                  <a:tcPr/>
                </a:tc>
                <a:tc>
                  <a:txBody>
                    <a:bodyPr/>
                    <a:lstStyle/>
                    <a:p>
                      <a:r>
                        <a:rPr lang="en-US" dirty="0"/>
                        <a:t>item</a:t>
                      </a:r>
                    </a:p>
                  </a:txBody>
                  <a:tcPr/>
                </a:tc>
                <a:extLst>
                  <a:ext uri="{0D108BD9-81ED-4DB2-BD59-A6C34878D82A}">
                    <a16:rowId xmlns:a16="http://schemas.microsoft.com/office/drawing/2014/main" val="3275026953"/>
                  </a:ext>
                </a:extLst>
              </a:tr>
              <a:tr h="258123">
                <a:tc>
                  <a:txBody>
                    <a:bodyPr/>
                    <a:lstStyle/>
                    <a:p>
                      <a:r>
                        <a:rPr lang="en-US" dirty="0"/>
                        <a:t>98052</a:t>
                      </a:r>
                    </a:p>
                  </a:txBody>
                  <a:tcPr/>
                </a:tc>
                <a:tc>
                  <a:txBody>
                    <a:bodyPr/>
                    <a:lstStyle/>
                    <a:p>
                      <a:r>
                        <a:rPr lang="en-US" dirty="0"/>
                        <a:t>B</a:t>
                      </a:r>
                    </a:p>
                  </a:txBody>
                  <a:tcPr/>
                </a:tc>
                <a:extLst>
                  <a:ext uri="{0D108BD9-81ED-4DB2-BD59-A6C34878D82A}">
                    <a16:rowId xmlns:a16="http://schemas.microsoft.com/office/drawing/2014/main" val="3801980627"/>
                  </a:ext>
                </a:extLst>
              </a:tr>
            </a:tbl>
          </a:graphicData>
        </a:graphic>
      </p:graphicFrame>
      <p:pic>
        <p:nvPicPr>
          <p:cNvPr id="18" name="Picture 17">
            <a:extLst>
              <a:ext uri="{FF2B5EF4-FFF2-40B4-BE49-F238E27FC236}">
                <a16:creationId xmlns:a16="http://schemas.microsoft.com/office/drawing/2014/main" id="{A92BA345-C56D-407F-AEC2-8B407D79B1DE}"/>
              </a:ext>
            </a:extLst>
          </p:cNvPr>
          <p:cNvPicPr>
            <a:picLocks noChangeAspect="1"/>
          </p:cNvPicPr>
          <p:nvPr/>
        </p:nvPicPr>
        <p:blipFill>
          <a:blip r:embed="rId3"/>
          <a:stretch>
            <a:fillRect/>
          </a:stretch>
        </p:blipFill>
        <p:spPr>
          <a:xfrm>
            <a:off x="557571" y="3446424"/>
            <a:ext cx="1748800" cy="1325052"/>
          </a:xfrm>
          <a:prstGeom prst="rect">
            <a:avLst/>
          </a:prstGeom>
        </p:spPr>
      </p:pic>
      <p:sp>
        <p:nvSpPr>
          <p:cNvPr id="19" name="TextBox 18">
            <a:extLst>
              <a:ext uri="{FF2B5EF4-FFF2-40B4-BE49-F238E27FC236}">
                <a16:creationId xmlns:a16="http://schemas.microsoft.com/office/drawing/2014/main" id="{17C8CC5F-2CD5-4E5A-908E-ADCF28A816C1}"/>
              </a:ext>
            </a:extLst>
          </p:cNvPr>
          <p:cNvSpPr txBox="1"/>
          <p:nvPr/>
        </p:nvSpPr>
        <p:spPr>
          <a:xfrm>
            <a:off x="2505093" y="3136889"/>
            <a:ext cx="530594" cy="307777"/>
          </a:xfrm>
          <a:prstGeom prst="rect">
            <a:avLst/>
          </a:prstGeom>
          <a:noFill/>
        </p:spPr>
        <p:txBody>
          <a:bodyPr wrap="none" lIns="0" tIns="0" rIns="0" bIns="0" rtlCol="0">
            <a:spAutoFit/>
          </a:bodyPr>
          <a:lstStyle/>
          <a:p>
            <a:pPr algn="l"/>
            <a:r>
              <a:rPr lang="en-US" sz="2000" dirty="0"/>
              <a:t>Scan</a:t>
            </a:r>
          </a:p>
        </p:txBody>
      </p:sp>
      <p:sp>
        <p:nvSpPr>
          <p:cNvPr id="20" name="TextBox 19">
            <a:extLst>
              <a:ext uri="{FF2B5EF4-FFF2-40B4-BE49-F238E27FC236}">
                <a16:creationId xmlns:a16="http://schemas.microsoft.com/office/drawing/2014/main" id="{7BBC61BB-0438-43C0-AFFF-E0C73668AD0C}"/>
              </a:ext>
            </a:extLst>
          </p:cNvPr>
          <p:cNvSpPr txBox="1"/>
          <p:nvPr/>
        </p:nvSpPr>
        <p:spPr>
          <a:xfrm>
            <a:off x="2683101" y="5509513"/>
            <a:ext cx="530594" cy="307777"/>
          </a:xfrm>
          <a:prstGeom prst="rect">
            <a:avLst/>
          </a:prstGeom>
          <a:noFill/>
        </p:spPr>
        <p:txBody>
          <a:bodyPr wrap="none" lIns="0" tIns="0" rIns="0" bIns="0" rtlCol="0">
            <a:spAutoFit/>
          </a:bodyPr>
          <a:lstStyle/>
          <a:p>
            <a:pPr algn="l"/>
            <a:r>
              <a:rPr lang="en-US" sz="2000" dirty="0"/>
              <a:t>Scan</a:t>
            </a:r>
          </a:p>
        </p:txBody>
      </p:sp>
      <p:sp>
        <p:nvSpPr>
          <p:cNvPr id="21" name="Arrow: Right 20">
            <a:extLst>
              <a:ext uri="{FF2B5EF4-FFF2-40B4-BE49-F238E27FC236}">
                <a16:creationId xmlns:a16="http://schemas.microsoft.com/office/drawing/2014/main" id="{FA94EC77-60B5-444D-A7DD-E977E0B5E54A}"/>
              </a:ext>
            </a:extLst>
          </p:cNvPr>
          <p:cNvSpPr/>
          <p:nvPr/>
        </p:nvSpPr>
        <p:spPr bwMode="auto">
          <a:xfrm>
            <a:off x="5780235" y="4871462"/>
            <a:ext cx="2970065" cy="295328"/>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3" name="Arrow: Right 22">
            <a:extLst>
              <a:ext uri="{FF2B5EF4-FFF2-40B4-BE49-F238E27FC236}">
                <a16:creationId xmlns:a16="http://schemas.microsoft.com/office/drawing/2014/main" id="{0C8DFA82-F31E-456B-8314-00CE6C11FD5E}"/>
              </a:ext>
            </a:extLst>
          </p:cNvPr>
          <p:cNvSpPr/>
          <p:nvPr/>
        </p:nvSpPr>
        <p:spPr bwMode="auto">
          <a:xfrm>
            <a:off x="6133541" y="3009096"/>
            <a:ext cx="514180" cy="295328"/>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4" name="Arrow: Right 23">
            <a:extLst>
              <a:ext uri="{FF2B5EF4-FFF2-40B4-BE49-F238E27FC236}">
                <a16:creationId xmlns:a16="http://schemas.microsoft.com/office/drawing/2014/main" id="{13411814-A1CB-43FA-8E06-3B663A71002F}"/>
              </a:ext>
            </a:extLst>
          </p:cNvPr>
          <p:cNvSpPr/>
          <p:nvPr/>
        </p:nvSpPr>
        <p:spPr bwMode="auto">
          <a:xfrm>
            <a:off x="8440611" y="3026515"/>
            <a:ext cx="309689" cy="295328"/>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5" name="TextBox 24">
            <a:extLst>
              <a:ext uri="{FF2B5EF4-FFF2-40B4-BE49-F238E27FC236}">
                <a16:creationId xmlns:a16="http://schemas.microsoft.com/office/drawing/2014/main" id="{C6E017C8-7952-45E0-A9B9-90E578730A66}"/>
              </a:ext>
            </a:extLst>
          </p:cNvPr>
          <p:cNvSpPr txBox="1"/>
          <p:nvPr/>
        </p:nvSpPr>
        <p:spPr>
          <a:xfrm>
            <a:off x="819562" y="4782071"/>
            <a:ext cx="1257395" cy="307777"/>
          </a:xfrm>
          <a:prstGeom prst="rect">
            <a:avLst/>
          </a:prstGeom>
          <a:noFill/>
        </p:spPr>
        <p:txBody>
          <a:bodyPr wrap="none" lIns="0" tIns="0" rIns="0" bIns="0" rtlCol="0">
            <a:spAutoFit/>
          </a:bodyPr>
          <a:lstStyle/>
          <a:p>
            <a:pPr algn="l"/>
            <a:r>
              <a:rPr lang="en-US" sz="2000" dirty="0">
                <a:solidFill>
                  <a:schemeClr val="accent2"/>
                </a:solidFill>
              </a:rPr>
              <a:t>Query plan</a:t>
            </a:r>
          </a:p>
        </p:txBody>
      </p:sp>
      <p:sp>
        <p:nvSpPr>
          <p:cNvPr id="32" name="Arrow: Right 31">
            <a:extLst>
              <a:ext uri="{FF2B5EF4-FFF2-40B4-BE49-F238E27FC236}">
                <a16:creationId xmlns:a16="http://schemas.microsoft.com/office/drawing/2014/main" id="{A8272EBD-DAD0-4745-B981-1804E7D74910}"/>
              </a:ext>
            </a:extLst>
          </p:cNvPr>
          <p:cNvSpPr/>
          <p:nvPr/>
        </p:nvSpPr>
        <p:spPr bwMode="auto">
          <a:xfrm>
            <a:off x="9847914" y="4344159"/>
            <a:ext cx="245967" cy="295328"/>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4" name="Oval 33">
            <a:extLst>
              <a:ext uri="{FF2B5EF4-FFF2-40B4-BE49-F238E27FC236}">
                <a16:creationId xmlns:a16="http://schemas.microsoft.com/office/drawing/2014/main" id="{002A7177-78E1-4383-BFE5-C28A9C886F21}"/>
              </a:ext>
            </a:extLst>
          </p:cNvPr>
          <p:cNvSpPr/>
          <p:nvPr/>
        </p:nvSpPr>
        <p:spPr bwMode="auto">
          <a:xfrm>
            <a:off x="6524983" y="2245128"/>
            <a:ext cx="2124767" cy="1402043"/>
          </a:xfrm>
          <a:prstGeom prst="ellipse">
            <a:avLst/>
          </a:prstGeom>
          <a:noFill/>
          <a:ln w="28575"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5" name="Flowchart: Connector 34">
            <a:extLst>
              <a:ext uri="{FF2B5EF4-FFF2-40B4-BE49-F238E27FC236}">
                <a16:creationId xmlns:a16="http://schemas.microsoft.com/office/drawing/2014/main" id="{A9FA1895-4154-4440-A3D0-3AFDD9EF49BB}"/>
              </a:ext>
            </a:extLst>
          </p:cNvPr>
          <p:cNvSpPr/>
          <p:nvPr/>
        </p:nvSpPr>
        <p:spPr bwMode="auto">
          <a:xfrm>
            <a:off x="550424" y="4190311"/>
            <a:ext cx="520234" cy="539524"/>
          </a:xfrm>
          <a:prstGeom prst="flowChartConnector">
            <a:avLst/>
          </a:prstGeom>
          <a:solidFill>
            <a:schemeClr val="accent1">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6" name="Flowchart: Connector 35">
            <a:extLst>
              <a:ext uri="{FF2B5EF4-FFF2-40B4-BE49-F238E27FC236}">
                <a16:creationId xmlns:a16="http://schemas.microsoft.com/office/drawing/2014/main" id="{82E97E90-B91A-4CF6-BA5E-1DB45423B88F}"/>
              </a:ext>
            </a:extLst>
          </p:cNvPr>
          <p:cNvSpPr/>
          <p:nvPr/>
        </p:nvSpPr>
        <p:spPr bwMode="auto">
          <a:xfrm>
            <a:off x="1782504" y="4190311"/>
            <a:ext cx="520234" cy="539524"/>
          </a:xfrm>
          <a:prstGeom prst="flowChartConnector">
            <a:avLst/>
          </a:prstGeom>
          <a:solidFill>
            <a:schemeClr val="accent1">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7" name="Flowchart: Connector 36">
            <a:extLst>
              <a:ext uri="{FF2B5EF4-FFF2-40B4-BE49-F238E27FC236}">
                <a16:creationId xmlns:a16="http://schemas.microsoft.com/office/drawing/2014/main" id="{0DB69F5F-1436-4BC2-A7B9-63B4D84FD2E0}"/>
              </a:ext>
            </a:extLst>
          </p:cNvPr>
          <p:cNvSpPr/>
          <p:nvPr/>
        </p:nvSpPr>
        <p:spPr bwMode="auto">
          <a:xfrm>
            <a:off x="1115888" y="3444665"/>
            <a:ext cx="520234" cy="539524"/>
          </a:xfrm>
          <a:prstGeom prst="flowChartConnector">
            <a:avLst/>
          </a:prstGeom>
          <a:solidFill>
            <a:schemeClr val="accent1">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aphicFrame>
        <p:nvGraphicFramePr>
          <p:cNvPr id="26" name="Table 25">
            <a:extLst>
              <a:ext uri="{FF2B5EF4-FFF2-40B4-BE49-F238E27FC236}">
                <a16:creationId xmlns:a16="http://schemas.microsoft.com/office/drawing/2014/main" id="{46327029-7772-43B5-841A-35ADBE845C82}"/>
              </a:ext>
            </a:extLst>
          </p:cNvPr>
          <p:cNvGraphicFramePr>
            <a:graphicFrameLocks noGrp="1"/>
          </p:cNvGraphicFramePr>
          <p:nvPr/>
        </p:nvGraphicFramePr>
        <p:xfrm>
          <a:off x="6758410" y="3795891"/>
          <a:ext cx="523382" cy="1463040"/>
        </p:xfrm>
        <a:graphic>
          <a:graphicData uri="http://schemas.openxmlformats.org/drawingml/2006/table">
            <a:tbl>
              <a:tblPr firstRow="1" bandRow="1">
                <a:tableStyleId>{5C22544A-7EE6-4342-B048-85BDC9FD1C3A}</a:tableStyleId>
              </a:tblPr>
              <a:tblGrid>
                <a:gridCol w="523382">
                  <a:extLst>
                    <a:ext uri="{9D8B030D-6E8A-4147-A177-3AD203B41FA5}">
                      <a16:colId xmlns:a16="http://schemas.microsoft.com/office/drawing/2014/main" val="3926327062"/>
                    </a:ext>
                  </a:extLst>
                </a:gridCol>
              </a:tblGrid>
              <a:tr h="339203">
                <a:tc>
                  <a:txBody>
                    <a:bodyPr/>
                    <a:lstStyle/>
                    <a:p>
                      <a:r>
                        <a:rPr lang="en-US" dirty="0" err="1"/>
                        <a:t>cid</a:t>
                      </a:r>
                      <a:endParaRPr lang="en-US" dirty="0"/>
                    </a:p>
                  </a:txBody>
                  <a:tcPr/>
                </a:tc>
                <a:extLst>
                  <a:ext uri="{0D108BD9-81ED-4DB2-BD59-A6C34878D82A}">
                    <a16:rowId xmlns:a16="http://schemas.microsoft.com/office/drawing/2014/main" val="3275026953"/>
                  </a:ext>
                </a:extLst>
              </a:tr>
              <a:tr h="339203">
                <a:tc>
                  <a:txBody>
                    <a:bodyPr/>
                    <a:lstStyle/>
                    <a:p>
                      <a:r>
                        <a:rPr lang="en-US" dirty="0"/>
                        <a:t>0</a:t>
                      </a:r>
                    </a:p>
                  </a:txBody>
                  <a:tcPr/>
                </a:tc>
                <a:extLst>
                  <a:ext uri="{0D108BD9-81ED-4DB2-BD59-A6C34878D82A}">
                    <a16:rowId xmlns:a16="http://schemas.microsoft.com/office/drawing/2014/main" val="1915067482"/>
                  </a:ext>
                </a:extLst>
              </a:tr>
              <a:tr h="339203">
                <a:tc>
                  <a:txBody>
                    <a:bodyPr/>
                    <a:lstStyle/>
                    <a:p>
                      <a:r>
                        <a:rPr lang="en-US" dirty="0"/>
                        <a:t>0</a:t>
                      </a:r>
                    </a:p>
                  </a:txBody>
                  <a:tcPr/>
                </a:tc>
                <a:extLst>
                  <a:ext uri="{0D108BD9-81ED-4DB2-BD59-A6C34878D82A}">
                    <a16:rowId xmlns:a16="http://schemas.microsoft.com/office/drawing/2014/main" val="381052776"/>
                  </a:ext>
                </a:extLst>
              </a:tr>
              <a:tr h="339203">
                <a:tc>
                  <a:txBody>
                    <a:bodyPr/>
                    <a:lstStyle/>
                    <a:p>
                      <a:r>
                        <a:rPr lang="en-US" dirty="0"/>
                        <a:t>1</a:t>
                      </a:r>
                    </a:p>
                  </a:txBody>
                  <a:tcPr/>
                </a:tc>
                <a:extLst>
                  <a:ext uri="{0D108BD9-81ED-4DB2-BD59-A6C34878D82A}">
                    <a16:rowId xmlns:a16="http://schemas.microsoft.com/office/drawing/2014/main" val="3801980627"/>
                  </a:ext>
                </a:extLst>
              </a:tr>
            </a:tbl>
          </a:graphicData>
        </a:graphic>
      </p:graphicFrame>
      <p:sp>
        <p:nvSpPr>
          <p:cNvPr id="27" name="Arrow: Down 26">
            <a:extLst>
              <a:ext uri="{FF2B5EF4-FFF2-40B4-BE49-F238E27FC236}">
                <a16:creationId xmlns:a16="http://schemas.microsoft.com/office/drawing/2014/main" id="{21EB759A-CD94-48E6-A9C1-4660910D03D9}"/>
              </a:ext>
            </a:extLst>
          </p:cNvPr>
          <p:cNvSpPr/>
          <p:nvPr/>
        </p:nvSpPr>
        <p:spPr bwMode="auto">
          <a:xfrm rot="5400000">
            <a:off x="7907936" y="3798376"/>
            <a:ext cx="297774" cy="1374445"/>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8" name="TextBox 27">
            <a:extLst>
              <a:ext uri="{FF2B5EF4-FFF2-40B4-BE49-F238E27FC236}">
                <a16:creationId xmlns:a16="http://schemas.microsoft.com/office/drawing/2014/main" id="{4C9210C4-7664-4AD0-A621-B1EDF2B4A912}"/>
              </a:ext>
            </a:extLst>
          </p:cNvPr>
          <p:cNvSpPr txBox="1"/>
          <p:nvPr/>
        </p:nvSpPr>
        <p:spPr>
          <a:xfrm>
            <a:off x="7658904" y="3726582"/>
            <a:ext cx="801502" cy="615553"/>
          </a:xfrm>
          <a:prstGeom prst="rect">
            <a:avLst/>
          </a:prstGeom>
          <a:noFill/>
        </p:spPr>
        <p:txBody>
          <a:bodyPr wrap="none" lIns="0" tIns="0" rIns="0" bIns="0" rtlCol="0">
            <a:spAutoFit/>
          </a:bodyPr>
          <a:lstStyle/>
          <a:p>
            <a:pPr algn="ctr"/>
            <a:r>
              <a:rPr lang="en-US" sz="2000" dirty="0"/>
              <a:t>bitmap</a:t>
            </a:r>
          </a:p>
          <a:p>
            <a:pPr algn="ctr"/>
            <a:r>
              <a:rPr lang="en-US" sz="2000" dirty="0"/>
              <a:t>filter</a:t>
            </a:r>
          </a:p>
        </p:txBody>
      </p:sp>
      <p:sp>
        <p:nvSpPr>
          <p:cNvPr id="29" name="Arrow: Down 28">
            <a:extLst>
              <a:ext uri="{FF2B5EF4-FFF2-40B4-BE49-F238E27FC236}">
                <a16:creationId xmlns:a16="http://schemas.microsoft.com/office/drawing/2014/main" id="{3451B02B-79A3-4679-BC17-F088F1D5700E}"/>
              </a:ext>
            </a:extLst>
          </p:cNvPr>
          <p:cNvSpPr/>
          <p:nvPr/>
        </p:nvSpPr>
        <p:spPr bwMode="auto">
          <a:xfrm>
            <a:off x="6829374" y="5407651"/>
            <a:ext cx="297774" cy="353568"/>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aphicFrame>
        <p:nvGraphicFramePr>
          <p:cNvPr id="30" name="Table 8">
            <a:extLst>
              <a:ext uri="{FF2B5EF4-FFF2-40B4-BE49-F238E27FC236}">
                <a16:creationId xmlns:a16="http://schemas.microsoft.com/office/drawing/2014/main" id="{F3913BE3-8ED1-4E3C-95CC-05738C569216}"/>
              </a:ext>
            </a:extLst>
          </p:cNvPr>
          <p:cNvGraphicFramePr>
            <a:graphicFrameLocks noGrp="1"/>
          </p:cNvGraphicFramePr>
          <p:nvPr/>
        </p:nvGraphicFramePr>
        <p:xfrm>
          <a:off x="6133541" y="5836109"/>
          <a:ext cx="1898658" cy="731520"/>
        </p:xfrm>
        <a:graphic>
          <a:graphicData uri="http://schemas.openxmlformats.org/drawingml/2006/table">
            <a:tbl>
              <a:tblPr firstRow="1" bandRow="1">
                <a:tableStyleId>{5C22544A-7EE6-4342-B048-85BDC9FD1C3A}</a:tableStyleId>
              </a:tblPr>
              <a:tblGrid>
                <a:gridCol w="539758">
                  <a:extLst>
                    <a:ext uri="{9D8B030D-6E8A-4147-A177-3AD203B41FA5}">
                      <a16:colId xmlns:a16="http://schemas.microsoft.com/office/drawing/2014/main" val="3926327062"/>
                    </a:ext>
                  </a:extLst>
                </a:gridCol>
                <a:gridCol w="603250">
                  <a:extLst>
                    <a:ext uri="{9D8B030D-6E8A-4147-A177-3AD203B41FA5}">
                      <a16:colId xmlns:a16="http://schemas.microsoft.com/office/drawing/2014/main" val="4112233451"/>
                    </a:ext>
                  </a:extLst>
                </a:gridCol>
                <a:gridCol w="755650">
                  <a:extLst>
                    <a:ext uri="{9D8B030D-6E8A-4147-A177-3AD203B41FA5}">
                      <a16:colId xmlns:a16="http://schemas.microsoft.com/office/drawing/2014/main" val="2660916941"/>
                    </a:ext>
                  </a:extLst>
                </a:gridCol>
              </a:tblGrid>
              <a:tr h="345849">
                <a:tc>
                  <a:txBody>
                    <a:bodyPr/>
                    <a:lstStyle/>
                    <a:p>
                      <a:r>
                        <a:rPr lang="en-US" dirty="0" err="1"/>
                        <a:t>oid</a:t>
                      </a:r>
                      <a:endParaRPr lang="en-US" dirty="0"/>
                    </a:p>
                  </a:txBody>
                  <a:tcPr/>
                </a:tc>
                <a:tc>
                  <a:txBody>
                    <a:bodyPr/>
                    <a:lstStyle/>
                    <a:p>
                      <a:r>
                        <a:rPr lang="en-US" dirty="0" err="1"/>
                        <a:t>cid</a:t>
                      </a:r>
                      <a:endParaRPr lang="en-US" dirty="0"/>
                    </a:p>
                  </a:txBody>
                  <a:tcPr/>
                </a:tc>
                <a:tc>
                  <a:txBody>
                    <a:bodyPr/>
                    <a:lstStyle/>
                    <a:p>
                      <a:r>
                        <a:rPr lang="en-US" dirty="0"/>
                        <a:t>item</a:t>
                      </a:r>
                    </a:p>
                  </a:txBody>
                  <a:tcPr/>
                </a:tc>
                <a:extLst>
                  <a:ext uri="{0D108BD9-81ED-4DB2-BD59-A6C34878D82A}">
                    <a16:rowId xmlns:a16="http://schemas.microsoft.com/office/drawing/2014/main" val="3275026953"/>
                  </a:ext>
                </a:extLst>
              </a:tr>
              <a:tr h="345849">
                <a:tc>
                  <a:txBody>
                    <a:bodyPr/>
                    <a:lstStyle/>
                    <a:p>
                      <a:r>
                        <a:rPr lang="en-US" dirty="0"/>
                        <a:t>3</a:t>
                      </a:r>
                    </a:p>
                  </a:txBody>
                  <a:tcPr/>
                </a:tc>
                <a:tc>
                  <a:txBody>
                    <a:bodyPr/>
                    <a:lstStyle/>
                    <a:p>
                      <a:r>
                        <a:rPr lang="en-US" dirty="0"/>
                        <a:t>3</a:t>
                      </a:r>
                    </a:p>
                  </a:txBody>
                  <a:tcPr/>
                </a:tc>
                <a:tc>
                  <a:txBody>
                    <a:bodyPr/>
                    <a:lstStyle/>
                    <a:p>
                      <a:r>
                        <a:rPr lang="en-US" dirty="0"/>
                        <a:t>B</a:t>
                      </a:r>
                    </a:p>
                  </a:txBody>
                  <a:tcPr/>
                </a:tc>
                <a:extLst>
                  <a:ext uri="{0D108BD9-81ED-4DB2-BD59-A6C34878D82A}">
                    <a16:rowId xmlns:a16="http://schemas.microsoft.com/office/drawing/2014/main" val="3801980627"/>
                  </a:ext>
                </a:extLst>
              </a:tr>
            </a:tbl>
          </a:graphicData>
        </a:graphic>
      </p:graphicFrame>
      <p:sp>
        <p:nvSpPr>
          <p:cNvPr id="31" name="Arrow: Right 30">
            <a:extLst>
              <a:ext uri="{FF2B5EF4-FFF2-40B4-BE49-F238E27FC236}">
                <a16:creationId xmlns:a16="http://schemas.microsoft.com/office/drawing/2014/main" id="{76DBFCBF-DE6A-4967-9491-82B2B4ED7626}"/>
              </a:ext>
            </a:extLst>
          </p:cNvPr>
          <p:cNvSpPr/>
          <p:nvPr/>
        </p:nvSpPr>
        <p:spPr bwMode="auto">
          <a:xfrm>
            <a:off x="5718023" y="6082885"/>
            <a:ext cx="372415" cy="295328"/>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3" name="Arrow: Right 32">
            <a:extLst>
              <a:ext uri="{FF2B5EF4-FFF2-40B4-BE49-F238E27FC236}">
                <a16:creationId xmlns:a16="http://schemas.microsoft.com/office/drawing/2014/main" id="{E2B6EDF9-B226-4806-90E6-D6241E12AB2B}"/>
              </a:ext>
            </a:extLst>
          </p:cNvPr>
          <p:cNvSpPr/>
          <p:nvPr/>
        </p:nvSpPr>
        <p:spPr bwMode="auto">
          <a:xfrm>
            <a:off x="8134348" y="5836109"/>
            <a:ext cx="609698" cy="295328"/>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cxnSp>
        <p:nvCxnSpPr>
          <p:cNvPr id="9" name="Straight Arrow Connector 8">
            <a:extLst>
              <a:ext uri="{FF2B5EF4-FFF2-40B4-BE49-F238E27FC236}">
                <a16:creationId xmlns:a16="http://schemas.microsoft.com/office/drawing/2014/main" id="{0FE9CAC3-44A7-4359-A4ED-6F6F868E8908}"/>
              </a:ext>
            </a:extLst>
          </p:cNvPr>
          <p:cNvCxnSpPr/>
          <p:nvPr/>
        </p:nvCxnSpPr>
        <p:spPr>
          <a:xfrm>
            <a:off x="1739383" y="3609146"/>
            <a:ext cx="409853" cy="539524"/>
          </a:xfrm>
          <a:prstGeom prst="straightConnector1">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6C10C19-C88C-4CB0-AE38-3428BBA9B353}"/>
              </a:ext>
            </a:extLst>
          </p:cNvPr>
          <p:cNvSpPr txBox="1"/>
          <p:nvPr/>
        </p:nvSpPr>
        <p:spPr>
          <a:xfrm>
            <a:off x="11603736" y="6118553"/>
            <a:ext cx="166712" cy="369332"/>
          </a:xfrm>
          <a:prstGeom prst="rect">
            <a:avLst/>
          </a:prstGeom>
          <a:noFill/>
        </p:spPr>
        <p:txBody>
          <a:bodyPr wrap="none" lIns="0" tIns="0" rIns="0" bIns="0" rtlCol="0">
            <a:spAutoFit/>
          </a:bodyPr>
          <a:lstStyle/>
          <a:p>
            <a:pPr algn="l"/>
            <a:r>
              <a:rPr lang="en-US" sz="2400" dirty="0"/>
              <a:t>3</a:t>
            </a:r>
          </a:p>
        </p:txBody>
      </p:sp>
      <p:sp>
        <p:nvSpPr>
          <p:cNvPr id="39" name="TextBox 38">
            <a:extLst>
              <a:ext uri="{FF2B5EF4-FFF2-40B4-BE49-F238E27FC236}">
                <a16:creationId xmlns:a16="http://schemas.microsoft.com/office/drawing/2014/main" id="{E9888468-55CD-4E57-9ABA-7C31D07D2BF0}"/>
              </a:ext>
            </a:extLst>
          </p:cNvPr>
          <p:cNvSpPr txBox="1"/>
          <p:nvPr/>
        </p:nvSpPr>
        <p:spPr>
          <a:xfrm>
            <a:off x="2365377" y="3518898"/>
            <a:ext cx="1054391" cy="307777"/>
          </a:xfrm>
          <a:prstGeom prst="rect">
            <a:avLst/>
          </a:prstGeom>
          <a:noFill/>
        </p:spPr>
        <p:txBody>
          <a:bodyPr wrap="none" lIns="0" tIns="0" rIns="0" bIns="0" rtlCol="0">
            <a:spAutoFit/>
          </a:bodyPr>
          <a:lstStyle/>
          <a:p>
            <a:pPr algn="l"/>
            <a:r>
              <a:rPr lang="en-US" sz="2000" dirty="0"/>
              <a:t>customer</a:t>
            </a:r>
          </a:p>
        </p:txBody>
      </p:sp>
      <p:sp>
        <p:nvSpPr>
          <p:cNvPr id="40" name="TextBox 39">
            <a:extLst>
              <a:ext uri="{FF2B5EF4-FFF2-40B4-BE49-F238E27FC236}">
                <a16:creationId xmlns:a16="http://schemas.microsoft.com/office/drawing/2014/main" id="{B064A0C0-3132-4AC6-B00F-C06F3B27999A}"/>
              </a:ext>
            </a:extLst>
          </p:cNvPr>
          <p:cNvSpPr txBox="1"/>
          <p:nvPr/>
        </p:nvSpPr>
        <p:spPr>
          <a:xfrm>
            <a:off x="2594559" y="5920663"/>
            <a:ext cx="612155" cy="307777"/>
          </a:xfrm>
          <a:prstGeom prst="rect">
            <a:avLst/>
          </a:prstGeom>
          <a:noFill/>
        </p:spPr>
        <p:txBody>
          <a:bodyPr wrap="none" lIns="0" tIns="0" rIns="0" bIns="0" rtlCol="0">
            <a:spAutoFit/>
          </a:bodyPr>
          <a:lstStyle/>
          <a:p>
            <a:pPr algn="l"/>
            <a:r>
              <a:rPr lang="en-US" sz="2000" dirty="0"/>
              <a:t>order</a:t>
            </a:r>
          </a:p>
        </p:txBody>
      </p:sp>
    </p:spTree>
    <p:custDataLst>
      <p:tags r:id="rId1"/>
    </p:custDataLst>
    <p:extLst>
      <p:ext uri="{BB962C8B-B14F-4D97-AF65-F5344CB8AC3E}">
        <p14:creationId xmlns:p14="http://schemas.microsoft.com/office/powerpoint/2010/main" val="1182477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left)">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34"/>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1"/>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2"/>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6"/>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6"/>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par>
                                <p:cTn id="85" presetID="1" presetClass="entr" presetSubtype="0" fill="hold" grpId="2" nodeType="with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2" nodeType="click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2" nodeType="clickEffect">
                                  <p:stCondLst>
                                    <p:cond delay="0"/>
                                  </p:stCondLst>
                                  <p:childTnLst>
                                    <p:set>
                                      <p:cBhvr>
                                        <p:cTn id="98" dur="1" fill="hold">
                                          <p:stCondLst>
                                            <p:cond delay="0"/>
                                          </p:stCondLst>
                                        </p:cTn>
                                        <p:tgtEl>
                                          <p:spTgt spid="3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9" grpId="0"/>
      <p:bldP spid="20" grpId="0"/>
      <p:bldP spid="21" grpId="0" animBg="1"/>
      <p:bldP spid="21" grpId="1" animBg="1"/>
      <p:bldP spid="23" grpId="0" animBg="1"/>
      <p:bldP spid="24" grpId="0" animBg="1"/>
      <p:bldP spid="25" grpId="0"/>
      <p:bldP spid="32" grpId="0" animBg="1"/>
      <p:bldP spid="32" grpId="1" animBg="1"/>
      <p:bldP spid="32" grpId="2" animBg="1"/>
      <p:bldP spid="34" grpId="0" animBg="1"/>
      <p:bldP spid="34" grpId="1" animBg="1"/>
      <p:bldP spid="35" grpId="0" animBg="1"/>
      <p:bldP spid="36" grpId="0" animBg="1"/>
      <p:bldP spid="36" grpId="1" animBg="1"/>
      <p:bldP spid="36" grpId="2" animBg="1"/>
      <p:bldP spid="37" grpId="0" animBg="1"/>
      <p:bldP spid="37" grpId="1" animBg="1"/>
      <p:bldP spid="37" grpId="2" animBg="1"/>
      <p:bldP spid="27" grpId="0" animBg="1"/>
      <p:bldP spid="28" grpId="0"/>
      <p:bldP spid="29" grpId="0" animBg="1"/>
      <p:bldP spid="31"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0241F137-54A4-47DA-AC89-30D0D04D7F0E}"/>
              </a:ext>
            </a:extLst>
          </p:cNvPr>
          <p:cNvSpPr/>
          <p:nvPr/>
        </p:nvSpPr>
        <p:spPr bwMode="auto">
          <a:xfrm>
            <a:off x="3145966" y="4652863"/>
            <a:ext cx="1642737" cy="1082239"/>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4" name="Picture 3">
            <a:extLst>
              <a:ext uri="{FF2B5EF4-FFF2-40B4-BE49-F238E27FC236}">
                <a16:creationId xmlns:a16="http://schemas.microsoft.com/office/drawing/2014/main" id="{79B5BD99-793F-40E0-B0AF-2F7A2B0A4D1B}"/>
              </a:ext>
            </a:extLst>
          </p:cNvPr>
          <p:cNvPicPr>
            <a:picLocks noChangeAspect="1"/>
          </p:cNvPicPr>
          <p:nvPr/>
        </p:nvPicPr>
        <p:blipFill>
          <a:blip r:embed="rId3"/>
          <a:stretch>
            <a:fillRect/>
          </a:stretch>
        </p:blipFill>
        <p:spPr>
          <a:xfrm>
            <a:off x="1861716" y="2883853"/>
            <a:ext cx="2956157" cy="2811312"/>
          </a:xfrm>
          <a:prstGeom prst="rect">
            <a:avLst/>
          </a:prstGeom>
        </p:spPr>
      </p:pic>
      <p:sp>
        <p:nvSpPr>
          <p:cNvPr id="8" name="Oval 7">
            <a:extLst>
              <a:ext uri="{FF2B5EF4-FFF2-40B4-BE49-F238E27FC236}">
                <a16:creationId xmlns:a16="http://schemas.microsoft.com/office/drawing/2014/main" id="{C8468B3D-74E9-48B3-8280-9CEDF509047D}"/>
              </a:ext>
            </a:extLst>
          </p:cNvPr>
          <p:cNvSpPr/>
          <p:nvPr/>
        </p:nvSpPr>
        <p:spPr bwMode="auto">
          <a:xfrm>
            <a:off x="8365285" y="4681431"/>
            <a:ext cx="1777712" cy="1082239"/>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B7F48B13-5070-434B-912A-65F27455F057}"/>
              </a:ext>
            </a:extLst>
          </p:cNvPr>
          <p:cNvSpPr>
            <a:spLocks noGrp="1"/>
          </p:cNvSpPr>
          <p:nvPr>
            <p:ph type="title"/>
          </p:nvPr>
        </p:nvSpPr>
        <p:spPr/>
        <p:txBody>
          <a:bodyPr/>
          <a:lstStyle/>
          <a:p>
            <a:r>
              <a:rPr lang="en-US" dirty="0"/>
              <a:t>Example: </a:t>
            </a:r>
            <a:r>
              <a:rPr lang="en-US" dirty="0" err="1"/>
              <a:t>Bitvector</a:t>
            </a:r>
            <a:r>
              <a:rPr lang="en-US" dirty="0"/>
              <a:t> Filtering in Query Processing</a:t>
            </a:r>
          </a:p>
        </p:txBody>
      </p:sp>
      <p:sp>
        <p:nvSpPr>
          <p:cNvPr id="2" name="Text Placeholder 1">
            <a:extLst>
              <a:ext uri="{FF2B5EF4-FFF2-40B4-BE49-F238E27FC236}">
                <a16:creationId xmlns:a16="http://schemas.microsoft.com/office/drawing/2014/main" id="{8BCFEB35-D955-4C5E-93E7-093773E5C76C}"/>
              </a:ext>
            </a:extLst>
          </p:cNvPr>
          <p:cNvSpPr>
            <a:spLocks noGrp="1"/>
          </p:cNvSpPr>
          <p:nvPr>
            <p:ph type="body" sz="quarter" idx="10"/>
          </p:nvPr>
        </p:nvSpPr>
        <p:spPr>
          <a:xfrm>
            <a:off x="588263" y="1436688"/>
            <a:ext cx="11018520" cy="1255728"/>
          </a:xfrm>
        </p:spPr>
        <p:txBody>
          <a:bodyPr/>
          <a:lstStyle/>
          <a:p>
            <a:r>
              <a:rPr lang="en-US" dirty="0">
                <a:solidFill>
                  <a:schemeClr val="tx2"/>
                </a:solidFill>
              </a:rPr>
              <a:t>SELECT</a:t>
            </a:r>
            <a:r>
              <a:rPr lang="en-US" dirty="0"/>
              <a:t> </a:t>
            </a:r>
            <a:r>
              <a:rPr lang="en-US" dirty="0">
                <a:solidFill>
                  <a:schemeClr val="tx2"/>
                </a:solidFill>
              </a:rPr>
              <a:t>COUNT(</a:t>
            </a:r>
            <a:r>
              <a:rPr lang="en-US" dirty="0"/>
              <a:t>*</a:t>
            </a:r>
            <a:r>
              <a:rPr lang="en-US" dirty="0">
                <a:solidFill>
                  <a:schemeClr val="tx2"/>
                </a:solidFill>
              </a:rPr>
              <a:t>)</a:t>
            </a:r>
            <a:r>
              <a:rPr lang="en-US" dirty="0"/>
              <a:t> </a:t>
            </a:r>
            <a:r>
              <a:rPr lang="en-US" dirty="0">
                <a:solidFill>
                  <a:schemeClr val="tx2"/>
                </a:solidFill>
              </a:rPr>
              <a:t>FROM</a:t>
            </a:r>
            <a:r>
              <a:rPr lang="en-US" dirty="0"/>
              <a:t> </a:t>
            </a:r>
            <a:r>
              <a:rPr lang="en-US" dirty="0" err="1"/>
              <a:t>movie_keyword</a:t>
            </a:r>
            <a:r>
              <a:rPr lang="en-US" dirty="0"/>
              <a:t> </a:t>
            </a:r>
            <a:r>
              <a:rPr lang="en-US" dirty="0" err="1"/>
              <a:t>mk</a:t>
            </a:r>
            <a:r>
              <a:rPr lang="en-US" dirty="0">
                <a:solidFill>
                  <a:schemeClr val="tx2"/>
                </a:solidFill>
              </a:rPr>
              <a:t>,</a:t>
            </a:r>
            <a:r>
              <a:rPr lang="en-US" dirty="0"/>
              <a:t> title t</a:t>
            </a:r>
            <a:r>
              <a:rPr lang="en-US" dirty="0">
                <a:solidFill>
                  <a:schemeClr val="tx2"/>
                </a:solidFill>
              </a:rPr>
              <a:t>,</a:t>
            </a:r>
            <a:r>
              <a:rPr lang="en-US" dirty="0"/>
              <a:t> keyword k</a:t>
            </a:r>
          </a:p>
          <a:p>
            <a:r>
              <a:rPr lang="en-US" dirty="0">
                <a:solidFill>
                  <a:schemeClr val="tx2"/>
                </a:solidFill>
              </a:rPr>
              <a:t>WHERE</a:t>
            </a:r>
            <a:r>
              <a:rPr lang="en-US" dirty="0"/>
              <a:t> </a:t>
            </a:r>
            <a:r>
              <a:rPr lang="en-US" dirty="0" err="1"/>
              <a:t>mk.movie_id</a:t>
            </a:r>
            <a:r>
              <a:rPr lang="en-US" dirty="0"/>
              <a:t> </a:t>
            </a:r>
            <a:r>
              <a:rPr lang="en-US" dirty="0">
                <a:solidFill>
                  <a:schemeClr val="tx2"/>
                </a:solidFill>
              </a:rPr>
              <a:t>=</a:t>
            </a:r>
            <a:r>
              <a:rPr lang="en-US" dirty="0"/>
              <a:t> t.id </a:t>
            </a:r>
            <a:r>
              <a:rPr lang="en-US" dirty="0">
                <a:solidFill>
                  <a:schemeClr val="tx2"/>
                </a:solidFill>
              </a:rPr>
              <a:t>AND</a:t>
            </a:r>
            <a:r>
              <a:rPr lang="en-US" dirty="0"/>
              <a:t> </a:t>
            </a:r>
            <a:r>
              <a:rPr lang="en-US" dirty="0" err="1"/>
              <a:t>mk.keyword_id</a:t>
            </a:r>
            <a:r>
              <a:rPr lang="en-US" dirty="0"/>
              <a:t> </a:t>
            </a:r>
            <a:r>
              <a:rPr lang="en-US" dirty="0">
                <a:solidFill>
                  <a:schemeClr val="tx2"/>
                </a:solidFill>
              </a:rPr>
              <a:t>=</a:t>
            </a:r>
            <a:r>
              <a:rPr lang="en-US" dirty="0"/>
              <a:t> k.id</a:t>
            </a:r>
          </a:p>
          <a:p>
            <a:r>
              <a:rPr lang="en-US" dirty="0">
                <a:solidFill>
                  <a:schemeClr val="tx2"/>
                </a:solidFill>
              </a:rPr>
              <a:t>AND</a:t>
            </a:r>
            <a:r>
              <a:rPr lang="en-US" dirty="0"/>
              <a:t> </a:t>
            </a:r>
            <a:r>
              <a:rPr lang="en-US" dirty="0" err="1"/>
              <a:t>t.title</a:t>
            </a:r>
            <a:r>
              <a:rPr lang="en-US" dirty="0"/>
              <a:t> </a:t>
            </a:r>
            <a:r>
              <a:rPr lang="en-US" dirty="0">
                <a:solidFill>
                  <a:schemeClr val="tx2"/>
                </a:solidFill>
              </a:rPr>
              <a:t>LIKE</a:t>
            </a:r>
            <a:r>
              <a:rPr lang="en-US" dirty="0"/>
              <a:t> '%(' </a:t>
            </a:r>
            <a:r>
              <a:rPr lang="en-US" dirty="0">
                <a:solidFill>
                  <a:schemeClr val="tx2"/>
                </a:solidFill>
              </a:rPr>
              <a:t>AND</a:t>
            </a:r>
            <a:r>
              <a:rPr lang="en-US" dirty="0"/>
              <a:t> </a:t>
            </a:r>
            <a:r>
              <a:rPr lang="en-US" dirty="0" err="1"/>
              <a:t>k.keyword</a:t>
            </a:r>
            <a:r>
              <a:rPr lang="en-US" dirty="0"/>
              <a:t> </a:t>
            </a:r>
            <a:r>
              <a:rPr lang="en-US" dirty="0">
                <a:solidFill>
                  <a:schemeClr val="tx2"/>
                </a:solidFill>
              </a:rPr>
              <a:t>LIKE</a:t>
            </a:r>
            <a:r>
              <a:rPr lang="en-US" dirty="0"/>
              <a:t> '%</a:t>
            </a:r>
            <a:r>
              <a:rPr lang="en-US" dirty="0" err="1"/>
              <a:t>ge</a:t>
            </a:r>
            <a:r>
              <a:rPr lang="en-US" dirty="0"/>
              <a:t>%'</a:t>
            </a:r>
          </a:p>
        </p:txBody>
      </p:sp>
      <p:sp>
        <p:nvSpPr>
          <p:cNvPr id="6" name="TextBox 5">
            <a:extLst>
              <a:ext uri="{FF2B5EF4-FFF2-40B4-BE49-F238E27FC236}">
                <a16:creationId xmlns:a16="http://schemas.microsoft.com/office/drawing/2014/main" id="{3001FA42-F511-4A67-919A-7A395510D2C4}"/>
              </a:ext>
            </a:extLst>
          </p:cNvPr>
          <p:cNvSpPr txBox="1"/>
          <p:nvPr/>
        </p:nvSpPr>
        <p:spPr>
          <a:xfrm>
            <a:off x="2061443" y="5837949"/>
            <a:ext cx="2279271" cy="561207"/>
          </a:xfrm>
          <a:prstGeom prst="rect">
            <a:avLst/>
          </a:prstGeom>
          <a:noFill/>
        </p:spPr>
        <p:txBody>
          <a:bodyPr wrap="square" lIns="179285" tIns="143428" rIns="179285" bIns="143428" rtlCol="0">
            <a:spAutoFit/>
          </a:bodyPr>
          <a:lstStyle/>
          <a:p>
            <a:pPr algn="ctr">
              <a:lnSpc>
                <a:spcPct val="90000"/>
              </a:lnSpc>
              <a:spcAft>
                <a:spcPts val="588"/>
              </a:spcAft>
            </a:pPr>
            <a:r>
              <a:rPr lang="en-US" sz="2000" dirty="0">
                <a:solidFill>
                  <a:schemeClr val="tx2"/>
                </a:solidFill>
              </a:rPr>
              <a:t>Query plan P1</a:t>
            </a:r>
          </a:p>
        </p:txBody>
      </p:sp>
      <p:sp>
        <p:nvSpPr>
          <p:cNvPr id="7" name="TextBox 6">
            <a:extLst>
              <a:ext uri="{FF2B5EF4-FFF2-40B4-BE49-F238E27FC236}">
                <a16:creationId xmlns:a16="http://schemas.microsoft.com/office/drawing/2014/main" id="{E4E5AF0E-BD92-406E-88E3-A33E9C49C182}"/>
              </a:ext>
            </a:extLst>
          </p:cNvPr>
          <p:cNvSpPr txBox="1"/>
          <p:nvPr/>
        </p:nvSpPr>
        <p:spPr>
          <a:xfrm>
            <a:off x="7055163" y="5837949"/>
            <a:ext cx="3087834" cy="561207"/>
          </a:xfrm>
          <a:prstGeom prst="rect">
            <a:avLst/>
          </a:prstGeom>
          <a:noFill/>
        </p:spPr>
        <p:txBody>
          <a:bodyPr wrap="square" lIns="179285" tIns="143428" rIns="179285" bIns="143428" rtlCol="0">
            <a:spAutoFit/>
          </a:bodyPr>
          <a:lstStyle/>
          <a:p>
            <a:pPr algn="ctr">
              <a:lnSpc>
                <a:spcPct val="90000"/>
              </a:lnSpc>
              <a:spcAft>
                <a:spcPts val="588"/>
              </a:spcAft>
            </a:pPr>
            <a:r>
              <a:rPr lang="en-US" sz="2000" dirty="0">
                <a:solidFill>
                  <a:schemeClr val="tx2"/>
                </a:solidFill>
              </a:rPr>
              <a:t>P1 w/ </a:t>
            </a:r>
            <a:r>
              <a:rPr lang="en-US" sz="2000" dirty="0" err="1">
                <a:solidFill>
                  <a:schemeClr val="tx2"/>
                </a:solidFill>
              </a:rPr>
              <a:t>bitvector</a:t>
            </a:r>
            <a:r>
              <a:rPr lang="en-US" sz="2000" dirty="0">
                <a:solidFill>
                  <a:schemeClr val="tx2"/>
                </a:solidFill>
              </a:rPr>
              <a:t> filters</a:t>
            </a:r>
          </a:p>
        </p:txBody>
      </p:sp>
      <p:sp>
        <p:nvSpPr>
          <p:cNvPr id="10" name="TextBox 9">
            <a:extLst>
              <a:ext uri="{FF2B5EF4-FFF2-40B4-BE49-F238E27FC236}">
                <a16:creationId xmlns:a16="http://schemas.microsoft.com/office/drawing/2014/main" id="{BF97C69A-BE9D-4A20-9BEE-34403EE082A2}"/>
              </a:ext>
            </a:extLst>
          </p:cNvPr>
          <p:cNvSpPr txBox="1"/>
          <p:nvPr/>
        </p:nvSpPr>
        <p:spPr>
          <a:xfrm>
            <a:off x="11603736" y="6118553"/>
            <a:ext cx="166712" cy="369332"/>
          </a:xfrm>
          <a:prstGeom prst="rect">
            <a:avLst/>
          </a:prstGeom>
          <a:noFill/>
        </p:spPr>
        <p:txBody>
          <a:bodyPr wrap="none" lIns="0" tIns="0" rIns="0" bIns="0" rtlCol="0">
            <a:spAutoFit/>
          </a:bodyPr>
          <a:lstStyle/>
          <a:p>
            <a:pPr algn="l"/>
            <a:r>
              <a:rPr lang="en-US" sz="2400" dirty="0"/>
              <a:t>4</a:t>
            </a:r>
          </a:p>
        </p:txBody>
      </p:sp>
      <p:sp>
        <p:nvSpPr>
          <p:cNvPr id="9" name="Oval 8">
            <a:extLst>
              <a:ext uri="{FF2B5EF4-FFF2-40B4-BE49-F238E27FC236}">
                <a16:creationId xmlns:a16="http://schemas.microsoft.com/office/drawing/2014/main" id="{46B1BF2B-7E87-42E0-9D5B-FE75536738B6}"/>
              </a:ext>
            </a:extLst>
          </p:cNvPr>
          <p:cNvSpPr/>
          <p:nvPr/>
        </p:nvSpPr>
        <p:spPr bwMode="auto">
          <a:xfrm>
            <a:off x="3598606" y="4022900"/>
            <a:ext cx="1245382" cy="533215"/>
          </a:xfrm>
          <a:prstGeom prst="ellipse">
            <a:avLst/>
          </a:prstGeom>
          <a:noFill/>
          <a:ln w="28575"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F04C52EF-3693-45D0-9321-56785F4D051B}"/>
              </a:ext>
            </a:extLst>
          </p:cNvPr>
          <p:cNvSpPr/>
          <p:nvPr/>
        </p:nvSpPr>
        <p:spPr bwMode="auto">
          <a:xfrm>
            <a:off x="9025029" y="3988144"/>
            <a:ext cx="1245382" cy="533215"/>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2" name="Oval 11">
            <a:extLst>
              <a:ext uri="{FF2B5EF4-FFF2-40B4-BE49-F238E27FC236}">
                <a16:creationId xmlns:a16="http://schemas.microsoft.com/office/drawing/2014/main" id="{A0F31E5B-7B6E-4663-BC93-08F8636DF2EA}"/>
              </a:ext>
            </a:extLst>
          </p:cNvPr>
          <p:cNvSpPr/>
          <p:nvPr/>
        </p:nvSpPr>
        <p:spPr bwMode="auto">
          <a:xfrm>
            <a:off x="8568726" y="5265374"/>
            <a:ext cx="1370830" cy="464044"/>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900AF905-042B-4414-8D2E-C0C0AD654092}"/>
              </a:ext>
            </a:extLst>
          </p:cNvPr>
          <p:cNvSpPr/>
          <p:nvPr/>
        </p:nvSpPr>
        <p:spPr bwMode="auto">
          <a:xfrm>
            <a:off x="3281920" y="5265374"/>
            <a:ext cx="1370830" cy="464044"/>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4" name="TextBox 13">
            <a:extLst>
              <a:ext uri="{FF2B5EF4-FFF2-40B4-BE49-F238E27FC236}">
                <a16:creationId xmlns:a16="http://schemas.microsoft.com/office/drawing/2014/main" id="{D7F0637F-D4BE-483C-854F-DDFFB41B9E21}"/>
              </a:ext>
            </a:extLst>
          </p:cNvPr>
          <p:cNvSpPr txBox="1"/>
          <p:nvPr/>
        </p:nvSpPr>
        <p:spPr>
          <a:xfrm>
            <a:off x="340490" y="3429000"/>
            <a:ext cx="1665521" cy="307777"/>
          </a:xfrm>
          <a:prstGeom prst="rect">
            <a:avLst/>
          </a:prstGeom>
          <a:noFill/>
        </p:spPr>
        <p:txBody>
          <a:bodyPr wrap="none" lIns="0" tIns="0" rIns="0" bIns="0" rtlCol="0">
            <a:spAutoFit/>
          </a:bodyPr>
          <a:lstStyle/>
          <a:p>
            <a:pPr algn="l"/>
            <a:r>
              <a:rPr lang="en-US" sz="2000" b="1" dirty="0">
                <a:solidFill>
                  <a:schemeClr val="accent1"/>
                </a:solidFill>
              </a:rPr>
              <a:t>Tuple # / Cost</a:t>
            </a:r>
          </a:p>
        </p:txBody>
      </p:sp>
      <p:sp>
        <p:nvSpPr>
          <p:cNvPr id="15" name="Oval 14">
            <a:extLst>
              <a:ext uri="{FF2B5EF4-FFF2-40B4-BE49-F238E27FC236}">
                <a16:creationId xmlns:a16="http://schemas.microsoft.com/office/drawing/2014/main" id="{A7D478B7-E7E9-48A6-8664-085696749243}"/>
              </a:ext>
            </a:extLst>
          </p:cNvPr>
          <p:cNvSpPr/>
          <p:nvPr/>
        </p:nvSpPr>
        <p:spPr bwMode="auto">
          <a:xfrm>
            <a:off x="2101232" y="2789743"/>
            <a:ext cx="1739247" cy="533215"/>
          </a:xfrm>
          <a:prstGeom prst="ellipse">
            <a:avLst/>
          </a:prstGeom>
          <a:noFill/>
          <a:ln w="28575"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EF4DC1D9-5F77-44BC-BF15-D91871C520A7}"/>
              </a:ext>
            </a:extLst>
          </p:cNvPr>
          <p:cNvSpPr/>
          <p:nvPr/>
        </p:nvSpPr>
        <p:spPr bwMode="auto">
          <a:xfrm>
            <a:off x="7203191" y="2769384"/>
            <a:ext cx="1739247" cy="533215"/>
          </a:xfrm>
          <a:prstGeom prst="ellipse">
            <a:avLst/>
          </a:prstGeom>
          <a:noFill/>
          <a:ln w="28575"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7" name="TextBox 16">
            <a:extLst>
              <a:ext uri="{FF2B5EF4-FFF2-40B4-BE49-F238E27FC236}">
                <a16:creationId xmlns:a16="http://schemas.microsoft.com/office/drawing/2014/main" id="{CB8A4F0F-A899-47EC-8C44-55BAB7E8B1CA}"/>
              </a:ext>
            </a:extLst>
          </p:cNvPr>
          <p:cNvSpPr txBox="1"/>
          <p:nvPr/>
        </p:nvSpPr>
        <p:spPr>
          <a:xfrm>
            <a:off x="4465543" y="2909392"/>
            <a:ext cx="2402414" cy="430887"/>
          </a:xfrm>
          <a:prstGeom prst="rect">
            <a:avLst/>
          </a:prstGeom>
          <a:noFill/>
        </p:spPr>
        <p:txBody>
          <a:bodyPr wrap="square" lIns="0" tIns="0" rIns="0" bIns="0" rtlCol="0">
            <a:spAutoFit/>
          </a:bodyPr>
          <a:lstStyle/>
          <a:p>
            <a:pPr algn="l"/>
            <a:r>
              <a:rPr lang="en-US" sz="2800" dirty="0">
                <a:solidFill>
                  <a:srgbClr val="FF0000"/>
                </a:solidFill>
              </a:rPr>
              <a:t>~5x reduction</a:t>
            </a:r>
          </a:p>
        </p:txBody>
      </p:sp>
      <p:sp>
        <p:nvSpPr>
          <p:cNvPr id="18" name="Arrow: Right 17">
            <a:extLst>
              <a:ext uri="{FF2B5EF4-FFF2-40B4-BE49-F238E27FC236}">
                <a16:creationId xmlns:a16="http://schemas.microsoft.com/office/drawing/2014/main" id="{7C62797D-E14C-4936-878A-E0E046F52209}"/>
              </a:ext>
            </a:extLst>
          </p:cNvPr>
          <p:cNvSpPr/>
          <p:nvPr/>
        </p:nvSpPr>
        <p:spPr bwMode="auto">
          <a:xfrm>
            <a:off x="5546912" y="4081182"/>
            <a:ext cx="699247" cy="430887"/>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5" name="Picture 4">
            <a:extLst>
              <a:ext uri="{FF2B5EF4-FFF2-40B4-BE49-F238E27FC236}">
                <a16:creationId xmlns:a16="http://schemas.microsoft.com/office/drawing/2014/main" id="{A86E9729-033B-40FF-AFDA-38D2B21AAD79}"/>
              </a:ext>
            </a:extLst>
          </p:cNvPr>
          <p:cNvPicPr>
            <a:picLocks noChangeAspect="1"/>
          </p:cNvPicPr>
          <p:nvPr/>
        </p:nvPicPr>
        <p:blipFill>
          <a:blip r:embed="rId4"/>
          <a:stretch>
            <a:fillRect/>
          </a:stretch>
        </p:blipFill>
        <p:spPr>
          <a:xfrm>
            <a:off x="7002932" y="2883852"/>
            <a:ext cx="3087835" cy="2811313"/>
          </a:xfrm>
          <a:prstGeom prst="rect">
            <a:avLst/>
          </a:prstGeom>
        </p:spPr>
      </p:pic>
      <p:sp>
        <p:nvSpPr>
          <p:cNvPr id="24" name="Oval 23">
            <a:extLst>
              <a:ext uri="{FF2B5EF4-FFF2-40B4-BE49-F238E27FC236}">
                <a16:creationId xmlns:a16="http://schemas.microsoft.com/office/drawing/2014/main" id="{38E3E555-A12C-424D-94A1-4D2909ABD81C}"/>
              </a:ext>
            </a:extLst>
          </p:cNvPr>
          <p:cNvSpPr/>
          <p:nvPr/>
        </p:nvSpPr>
        <p:spPr bwMode="auto">
          <a:xfrm>
            <a:off x="3864156" y="1270471"/>
            <a:ext cx="6678070" cy="719860"/>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5" name="Oval 24">
            <a:extLst>
              <a:ext uri="{FF2B5EF4-FFF2-40B4-BE49-F238E27FC236}">
                <a16:creationId xmlns:a16="http://schemas.microsoft.com/office/drawing/2014/main" id="{15C86244-DB8A-4395-90C5-56CE618A89C6}"/>
              </a:ext>
            </a:extLst>
          </p:cNvPr>
          <p:cNvSpPr/>
          <p:nvPr/>
        </p:nvSpPr>
        <p:spPr bwMode="auto">
          <a:xfrm>
            <a:off x="1386315" y="1764861"/>
            <a:ext cx="3510150" cy="719860"/>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6" name="Oval 25">
            <a:extLst>
              <a:ext uri="{FF2B5EF4-FFF2-40B4-BE49-F238E27FC236}">
                <a16:creationId xmlns:a16="http://schemas.microsoft.com/office/drawing/2014/main" id="{4FB6A567-F267-45C1-9092-A2514EC67783}"/>
              </a:ext>
            </a:extLst>
          </p:cNvPr>
          <p:cNvSpPr/>
          <p:nvPr/>
        </p:nvSpPr>
        <p:spPr bwMode="auto">
          <a:xfrm>
            <a:off x="5247857" y="1704622"/>
            <a:ext cx="3777172" cy="719860"/>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3107163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animBg="1"/>
      <p:bldP spid="7" grpId="0"/>
      <p:bldP spid="9" grpId="0" animBg="1"/>
      <p:bldP spid="11" grpId="0" animBg="1"/>
      <p:bldP spid="12" grpId="0" animBg="1"/>
      <p:bldP spid="13" grpId="0" animBg="1"/>
      <p:bldP spid="15" grpId="0" animBg="1"/>
      <p:bldP spid="16" grpId="0" animBg="1"/>
      <p:bldP spid="17" grpId="0"/>
      <p:bldP spid="18" grpId="0" animBg="1"/>
      <p:bldP spid="24" grpId="0" animBg="1"/>
      <p:bldP spid="24" grpId="1" animBg="1"/>
      <p:bldP spid="25" grpId="0" animBg="1"/>
      <p:bldP spid="25" grpId="1" animBg="1"/>
      <p:bldP spid="26" grpId="0" animBg="1"/>
      <p:bldP spid="2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6E9729-033B-40FF-AFDA-38D2B21AAD79}"/>
              </a:ext>
            </a:extLst>
          </p:cNvPr>
          <p:cNvPicPr>
            <a:picLocks noChangeAspect="1"/>
          </p:cNvPicPr>
          <p:nvPr/>
        </p:nvPicPr>
        <p:blipFill>
          <a:blip r:embed="rId3"/>
          <a:stretch>
            <a:fillRect/>
          </a:stretch>
        </p:blipFill>
        <p:spPr>
          <a:xfrm>
            <a:off x="3330420" y="2865549"/>
            <a:ext cx="2895782" cy="2636458"/>
          </a:xfrm>
          <a:prstGeom prst="rect">
            <a:avLst/>
          </a:prstGeom>
        </p:spPr>
      </p:pic>
      <p:pic>
        <p:nvPicPr>
          <p:cNvPr id="10" name="Picture 9">
            <a:extLst>
              <a:ext uri="{FF2B5EF4-FFF2-40B4-BE49-F238E27FC236}">
                <a16:creationId xmlns:a16="http://schemas.microsoft.com/office/drawing/2014/main" id="{D117A078-AB0C-4DC0-BE30-96B1D8EC7A8A}"/>
              </a:ext>
            </a:extLst>
          </p:cNvPr>
          <p:cNvPicPr>
            <a:picLocks noChangeAspect="1"/>
          </p:cNvPicPr>
          <p:nvPr/>
        </p:nvPicPr>
        <p:blipFill>
          <a:blip r:embed="rId4"/>
          <a:stretch>
            <a:fillRect/>
          </a:stretch>
        </p:blipFill>
        <p:spPr>
          <a:xfrm>
            <a:off x="6292770" y="2876441"/>
            <a:ext cx="2505528" cy="2628650"/>
          </a:xfrm>
          <a:prstGeom prst="rect">
            <a:avLst/>
          </a:prstGeom>
        </p:spPr>
      </p:pic>
      <p:sp>
        <p:nvSpPr>
          <p:cNvPr id="21" name="TextBox 20">
            <a:extLst>
              <a:ext uri="{FF2B5EF4-FFF2-40B4-BE49-F238E27FC236}">
                <a16:creationId xmlns:a16="http://schemas.microsoft.com/office/drawing/2014/main" id="{25070501-38ED-4FD2-A464-2C846EB9B1D4}"/>
              </a:ext>
            </a:extLst>
          </p:cNvPr>
          <p:cNvSpPr txBox="1"/>
          <p:nvPr/>
        </p:nvSpPr>
        <p:spPr>
          <a:xfrm>
            <a:off x="1008529" y="6134150"/>
            <a:ext cx="9898647" cy="430887"/>
          </a:xfrm>
          <a:prstGeom prst="rect">
            <a:avLst/>
          </a:prstGeom>
          <a:noFill/>
        </p:spPr>
        <p:txBody>
          <a:bodyPr wrap="square" lIns="0" tIns="0" rIns="0" bIns="0" rtlCol="0">
            <a:spAutoFit/>
          </a:bodyPr>
          <a:lstStyle/>
          <a:p>
            <a:pPr algn="ctr"/>
            <a:r>
              <a:rPr lang="en-US" sz="2800" dirty="0">
                <a:solidFill>
                  <a:srgbClr val="FF0000"/>
                </a:solidFill>
              </a:rPr>
              <a:t>The query optimizer must have thought P2 is more expensive</a:t>
            </a:r>
          </a:p>
        </p:txBody>
      </p:sp>
      <p:sp>
        <p:nvSpPr>
          <p:cNvPr id="3" name="Title 2">
            <a:extLst>
              <a:ext uri="{FF2B5EF4-FFF2-40B4-BE49-F238E27FC236}">
                <a16:creationId xmlns:a16="http://schemas.microsoft.com/office/drawing/2014/main" id="{B7F48B13-5070-434B-912A-65F27455F057}"/>
              </a:ext>
            </a:extLst>
          </p:cNvPr>
          <p:cNvSpPr>
            <a:spLocks noGrp="1"/>
          </p:cNvSpPr>
          <p:nvPr>
            <p:ph type="title"/>
          </p:nvPr>
        </p:nvSpPr>
        <p:spPr/>
        <p:txBody>
          <a:bodyPr/>
          <a:lstStyle/>
          <a:p>
            <a:r>
              <a:rPr lang="en-US" dirty="0"/>
              <a:t>Example: </a:t>
            </a:r>
            <a:r>
              <a:rPr lang="en-US" dirty="0" err="1"/>
              <a:t>Bitvector</a:t>
            </a:r>
            <a:r>
              <a:rPr lang="en-US" dirty="0"/>
              <a:t> Filters in QP vs. in QO </a:t>
            </a:r>
          </a:p>
        </p:txBody>
      </p:sp>
      <p:sp>
        <p:nvSpPr>
          <p:cNvPr id="2" name="Text Placeholder 1">
            <a:extLst>
              <a:ext uri="{FF2B5EF4-FFF2-40B4-BE49-F238E27FC236}">
                <a16:creationId xmlns:a16="http://schemas.microsoft.com/office/drawing/2014/main" id="{8BCFEB35-D955-4C5E-93E7-093773E5C76C}"/>
              </a:ext>
            </a:extLst>
          </p:cNvPr>
          <p:cNvSpPr>
            <a:spLocks noGrp="1"/>
          </p:cNvSpPr>
          <p:nvPr>
            <p:ph type="body" sz="quarter" idx="10"/>
          </p:nvPr>
        </p:nvSpPr>
        <p:spPr/>
        <p:txBody>
          <a:bodyPr>
            <a:normAutofit/>
          </a:bodyPr>
          <a:lstStyle/>
          <a:p>
            <a:r>
              <a:rPr lang="en-US" sz="2400" dirty="0">
                <a:solidFill>
                  <a:schemeClr val="tx2"/>
                </a:solidFill>
              </a:rPr>
              <a:t>SELECT COUNT(</a:t>
            </a:r>
            <a:r>
              <a:rPr lang="en-US" sz="2400" dirty="0"/>
              <a:t>*</a:t>
            </a:r>
            <a:r>
              <a:rPr lang="en-US" sz="2400" dirty="0">
                <a:solidFill>
                  <a:schemeClr val="tx2"/>
                </a:solidFill>
              </a:rPr>
              <a:t>) FROM </a:t>
            </a:r>
            <a:r>
              <a:rPr lang="en-US" sz="2400" dirty="0" err="1"/>
              <a:t>movie_keyword</a:t>
            </a:r>
            <a:r>
              <a:rPr lang="en-US" sz="2400" dirty="0"/>
              <a:t> </a:t>
            </a:r>
            <a:r>
              <a:rPr lang="en-US" sz="2400" dirty="0" err="1"/>
              <a:t>mk</a:t>
            </a:r>
            <a:r>
              <a:rPr lang="en-US" sz="2400" dirty="0">
                <a:solidFill>
                  <a:schemeClr val="tx2"/>
                </a:solidFill>
              </a:rPr>
              <a:t>,</a:t>
            </a:r>
            <a:r>
              <a:rPr lang="en-US" sz="2400" dirty="0"/>
              <a:t> title t</a:t>
            </a:r>
            <a:r>
              <a:rPr lang="en-US" sz="2400" dirty="0">
                <a:solidFill>
                  <a:schemeClr val="tx2"/>
                </a:solidFill>
              </a:rPr>
              <a:t>,</a:t>
            </a:r>
            <a:r>
              <a:rPr lang="en-US" sz="2400" dirty="0"/>
              <a:t> keyword k</a:t>
            </a:r>
          </a:p>
          <a:p>
            <a:r>
              <a:rPr lang="en-US" sz="2400" dirty="0">
                <a:solidFill>
                  <a:schemeClr val="tx2"/>
                </a:solidFill>
              </a:rPr>
              <a:t>WHERE</a:t>
            </a:r>
            <a:r>
              <a:rPr lang="en-US" sz="2400" dirty="0"/>
              <a:t> </a:t>
            </a:r>
            <a:r>
              <a:rPr lang="en-US" sz="2400" dirty="0" err="1"/>
              <a:t>mk.movie_id</a:t>
            </a:r>
            <a:r>
              <a:rPr lang="en-US" sz="2400" dirty="0">
                <a:solidFill>
                  <a:schemeClr val="tx2"/>
                </a:solidFill>
              </a:rPr>
              <a:t> = </a:t>
            </a:r>
            <a:r>
              <a:rPr lang="en-US" sz="2400" dirty="0"/>
              <a:t>t.id </a:t>
            </a:r>
            <a:r>
              <a:rPr lang="en-US" sz="2400" dirty="0">
                <a:solidFill>
                  <a:schemeClr val="tx2"/>
                </a:solidFill>
              </a:rPr>
              <a:t>AND</a:t>
            </a:r>
            <a:r>
              <a:rPr lang="en-US" sz="2400" dirty="0"/>
              <a:t> </a:t>
            </a:r>
            <a:r>
              <a:rPr lang="en-US" sz="2400" dirty="0" err="1"/>
              <a:t>mk.keyword_id</a:t>
            </a:r>
            <a:r>
              <a:rPr lang="en-US" sz="2400" dirty="0"/>
              <a:t> </a:t>
            </a:r>
            <a:r>
              <a:rPr lang="en-US" sz="2400" dirty="0">
                <a:solidFill>
                  <a:schemeClr val="tx2"/>
                </a:solidFill>
              </a:rPr>
              <a:t>= </a:t>
            </a:r>
            <a:r>
              <a:rPr lang="en-US" sz="2400" dirty="0"/>
              <a:t>k.id</a:t>
            </a:r>
          </a:p>
          <a:p>
            <a:r>
              <a:rPr lang="en-US" sz="2400" dirty="0">
                <a:solidFill>
                  <a:schemeClr val="tx2"/>
                </a:solidFill>
              </a:rPr>
              <a:t>AND</a:t>
            </a:r>
            <a:r>
              <a:rPr lang="en-US" sz="2400" dirty="0"/>
              <a:t> </a:t>
            </a:r>
            <a:r>
              <a:rPr lang="en-US" sz="2400" dirty="0" err="1"/>
              <a:t>t.title</a:t>
            </a:r>
            <a:r>
              <a:rPr lang="en-US" sz="2400" dirty="0"/>
              <a:t> </a:t>
            </a:r>
            <a:r>
              <a:rPr lang="en-US" sz="2400" dirty="0">
                <a:solidFill>
                  <a:schemeClr val="tx2"/>
                </a:solidFill>
              </a:rPr>
              <a:t>LIKE</a:t>
            </a:r>
            <a:r>
              <a:rPr lang="en-US" sz="2400" dirty="0"/>
              <a:t> '%('</a:t>
            </a:r>
            <a:r>
              <a:rPr lang="en-US" sz="2400" dirty="0">
                <a:solidFill>
                  <a:schemeClr val="tx2"/>
                </a:solidFill>
              </a:rPr>
              <a:t> AND </a:t>
            </a:r>
            <a:r>
              <a:rPr lang="en-US" sz="2400" dirty="0" err="1"/>
              <a:t>k.keyword</a:t>
            </a:r>
            <a:r>
              <a:rPr lang="en-US" sz="2400" dirty="0"/>
              <a:t> </a:t>
            </a:r>
            <a:r>
              <a:rPr lang="en-US" sz="2400" dirty="0">
                <a:solidFill>
                  <a:schemeClr val="tx2"/>
                </a:solidFill>
              </a:rPr>
              <a:t>LIKE</a:t>
            </a:r>
            <a:r>
              <a:rPr lang="en-US" sz="2400" dirty="0"/>
              <a:t> '%</a:t>
            </a:r>
            <a:r>
              <a:rPr lang="en-US" sz="2400" dirty="0" err="1"/>
              <a:t>ge</a:t>
            </a:r>
            <a:r>
              <a:rPr lang="en-US" sz="2400" dirty="0"/>
              <a:t>%'</a:t>
            </a:r>
          </a:p>
        </p:txBody>
      </p:sp>
      <p:pic>
        <p:nvPicPr>
          <p:cNvPr id="4" name="Picture 3">
            <a:extLst>
              <a:ext uri="{FF2B5EF4-FFF2-40B4-BE49-F238E27FC236}">
                <a16:creationId xmlns:a16="http://schemas.microsoft.com/office/drawing/2014/main" id="{79B5BD99-793F-40E0-B0AF-2F7A2B0A4D1B}"/>
              </a:ext>
            </a:extLst>
          </p:cNvPr>
          <p:cNvPicPr>
            <a:picLocks noChangeAspect="1"/>
          </p:cNvPicPr>
          <p:nvPr/>
        </p:nvPicPr>
        <p:blipFill>
          <a:blip r:embed="rId5"/>
          <a:stretch>
            <a:fillRect/>
          </a:stretch>
        </p:blipFill>
        <p:spPr>
          <a:xfrm>
            <a:off x="309808" y="2865548"/>
            <a:ext cx="2956486" cy="2811625"/>
          </a:xfrm>
          <a:prstGeom prst="rect">
            <a:avLst/>
          </a:prstGeom>
        </p:spPr>
      </p:pic>
      <p:sp>
        <p:nvSpPr>
          <p:cNvPr id="6" name="TextBox 5">
            <a:extLst>
              <a:ext uri="{FF2B5EF4-FFF2-40B4-BE49-F238E27FC236}">
                <a16:creationId xmlns:a16="http://schemas.microsoft.com/office/drawing/2014/main" id="{3001FA42-F511-4A67-919A-7A395510D2C4}"/>
              </a:ext>
            </a:extLst>
          </p:cNvPr>
          <p:cNvSpPr txBox="1"/>
          <p:nvPr/>
        </p:nvSpPr>
        <p:spPr>
          <a:xfrm>
            <a:off x="510073" y="5502816"/>
            <a:ext cx="2191961" cy="566656"/>
          </a:xfrm>
          <a:prstGeom prst="rect">
            <a:avLst/>
          </a:prstGeom>
          <a:noFill/>
        </p:spPr>
        <p:txBody>
          <a:bodyPr wrap="square" lIns="179285" tIns="143428" rIns="179285" bIns="143428" rtlCol="0">
            <a:spAutoFit/>
          </a:bodyPr>
          <a:lstStyle/>
          <a:p>
            <a:pPr algn="ctr">
              <a:lnSpc>
                <a:spcPct val="90000"/>
              </a:lnSpc>
              <a:spcAft>
                <a:spcPts val="588"/>
              </a:spcAft>
            </a:pPr>
            <a:r>
              <a:rPr lang="en-US" sz="2000" dirty="0">
                <a:solidFill>
                  <a:schemeClr val="tx2"/>
                </a:solidFill>
              </a:rPr>
              <a:t>Query plan P1</a:t>
            </a:r>
          </a:p>
        </p:txBody>
      </p:sp>
      <p:sp>
        <p:nvSpPr>
          <p:cNvPr id="7" name="TextBox 6">
            <a:extLst>
              <a:ext uri="{FF2B5EF4-FFF2-40B4-BE49-F238E27FC236}">
                <a16:creationId xmlns:a16="http://schemas.microsoft.com/office/drawing/2014/main" id="{E4E5AF0E-BD92-406E-88E3-A33E9C49C182}"/>
              </a:ext>
            </a:extLst>
          </p:cNvPr>
          <p:cNvSpPr txBox="1"/>
          <p:nvPr/>
        </p:nvSpPr>
        <p:spPr>
          <a:xfrm>
            <a:off x="3138544" y="5502816"/>
            <a:ext cx="2742278" cy="561207"/>
          </a:xfrm>
          <a:prstGeom prst="rect">
            <a:avLst/>
          </a:prstGeom>
          <a:noFill/>
        </p:spPr>
        <p:txBody>
          <a:bodyPr wrap="square" lIns="179285" tIns="143428" rIns="179285" bIns="143428" rtlCol="0">
            <a:spAutoFit/>
          </a:bodyPr>
          <a:lstStyle/>
          <a:p>
            <a:pPr algn="ctr">
              <a:lnSpc>
                <a:spcPct val="90000"/>
              </a:lnSpc>
              <a:spcAft>
                <a:spcPts val="588"/>
              </a:spcAft>
            </a:pPr>
            <a:r>
              <a:rPr lang="en-US" sz="2000" dirty="0">
                <a:solidFill>
                  <a:schemeClr val="tx2"/>
                </a:solidFill>
              </a:rPr>
              <a:t>P1 w/ </a:t>
            </a:r>
            <a:r>
              <a:rPr lang="en-US" sz="2000" dirty="0" err="1">
                <a:solidFill>
                  <a:schemeClr val="tx2"/>
                </a:solidFill>
              </a:rPr>
              <a:t>bitvector</a:t>
            </a:r>
            <a:r>
              <a:rPr lang="en-US" sz="2000" dirty="0">
                <a:solidFill>
                  <a:schemeClr val="tx2"/>
                </a:solidFill>
              </a:rPr>
              <a:t> filters</a:t>
            </a:r>
          </a:p>
        </p:txBody>
      </p:sp>
      <p:sp>
        <p:nvSpPr>
          <p:cNvPr id="14" name="TextBox 13">
            <a:extLst>
              <a:ext uri="{FF2B5EF4-FFF2-40B4-BE49-F238E27FC236}">
                <a16:creationId xmlns:a16="http://schemas.microsoft.com/office/drawing/2014/main" id="{CEBE60B3-46D6-4835-B623-6E6CC80F0012}"/>
              </a:ext>
            </a:extLst>
          </p:cNvPr>
          <p:cNvSpPr txBox="1"/>
          <p:nvPr/>
        </p:nvSpPr>
        <p:spPr>
          <a:xfrm>
            <a:off x="11603736" y="6118553"/>
            <a:ext cx="166712" cy="369332"/>
          </a:xfrm>
          <a:prstGeom prst="rect">
            <a:avLst/>
          </a:prstGeom>
          <a:noFill/>
        </p:spPr>
        <p:txBody>
          <a:bodyPr wrap="none" lIns="0" tIns="0" rIns="0" bIns="0" rtlCol="0">
            <a:spAutoFit/>
          </a:bodyPr>
          <a:lstStyle/>
          <a:p>
            <a:pPr algn="l"/>
            <a:r>
              <a:rPr lang="en-US" sz="2400" dirty="0"/>
              <a:t>5</a:t>
            </a:r>
          </a:p>
        </p:txBody>
      </p:sp>
      <p:sp>
        <p:nvSpPr>
          <p:cNvPr id="19" name="Oval 18">
            <a:extLst>
              <a:ext uri="{FF2B5EF4-FFF2-40B4-BE49-F238E27FC236}">
                <a16:creationId xmlns:a16="http://schemas.microsoft.com/office/drawing/2014/main" id="{41F854E2-B4C7-4EF5-870D-61F6210F0826}"/>
              </a:ext>
            </a:extLst>
          </p:cNvPr>
          <p:cNvSpPr/>
          <p:nvPr/>
        </p:nvSpPr>
        <p:spPr bwMode="auto">
          <a:xfrm>
            <a:off x="6503897" y="2802086"/>
            <a:ext cx="1539732" cy="443990"/>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0" name="Oval 19">
            <a:extLst>
              <a:ext uri="{FF2B5EF4-FFF2-40B4-BE49-F238E27FC236}">
                <a16:creationId xmlns:a16="http://schemas.microsoft.com/office/drawing/2014/main" id="{7296088F-EA65-402F-B3EE-47F01E241856}"/>
              </a:ext>
            </a:extLst>
          </p:cNvPr>
          <p:cNvSpPr/>
          <p:nvPr/>
        </p:nvSpPr>
        <p:spPr bwMode="auto">
          <a:xfrm>
            <a:off x="444417" y="2850820"/>
            <a:ext cx="1831184" cy="420877"/>
          </a:xfrm>
          <a:prstGeom prst="ellipse">
            <a:avLst/>
          </a:prstGeom>
          <a:noFill/>
          <a:ln w="28575"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2" name="TextBox 21">
            <a:extLst>
              <a:ext uri="{FF2B5EF4-FFF2-40B4-BE49-F238E27FC236}">
                <a16:creationId xmlns:a16="http://schemas.microsoft.com/office/drawing/2014/main" id="{C2B0B81D-1EF0-41AC-851E-D633F4E174D9}"/>
              </a:ext>
            </a:extLst>
          </p:cNvPr>
          <p:cNvSpPr txBox="1"/>
          <p:nvPr/>
        </p:nvSpPr>
        <p:spPr>
          <a:xfrm>
            <a:off x="2821095" y="6204475"/>
            <a:ext cx="3632675" cy="430887"/>
          </a:xfrm>
          <a:prstGeom prst="rect">
            <a:avLst/>
          </a:prstGeom>
          <a:noFill/>
        </p:spPr>
        <p:txBody>
          <a:bodyPr wrap="square" lIns="0" tIns="0" rIns="0" bIns="0" rtlCol="0">
            <a:spAutoFit/>
          </a:bodyPr>
          <a:lstStyle/>
          <a:p>
            <a:pPr algn="ctr"/>
            <a:r>
              <a:rPr lang="en-US" sz="2800" dirty="0">
                <a:solidFill>
                  <a:srgbClr val="FF0000"/>
                </a:solidFill>
              </a:rPr>
              <a:t>~15x reduction</a:t>
            </a:r>
          </a:p>
        </p:txBody>
      </p:sp>
      <p:sp>
        <p:nvSpPr>
          <p:cNvPr id="24" name="TextBox 23">
            <a:extLst>
              <a:ext uri="{FF2B5EF4-FFF2-40B4-BE49-F238E27FC236}">
                <a16:creationId xmlns:a16="http://schemas.microsoft.com/office/drawing/2014/main" id="{C70D1A45-6523-4AC1-BA99-853F73C48813}"/>
              </a:ext>
            </a:extLst>
          </p:cNvPr>
          <p:cNvSpPr txBox="1"/>
          <p:nvPr/>
        </p:nvSpPr>
        <p:spPr>
          <a:xfrm>
            <a:off x="6008571" y="5502817"/>
            <a:ext cx="3296794" cy="566656"/>
          </a:xfrm>
          <a:prstGeom prst="rect">
            <a:avLst/>
          </a:prstGeom>
          <a:noFill/>
        </p:spPr>
        <p:txBody>
          <a:bodyPr wrap="square" lIns="179285" tIns="143428" rIns="179285" bIns="143428" rtlCol="0">
            <a:spAutoFit/>
          </a:bodyPr>
          <a:lstStyle/>
          <a:p>
            <a:pPr algn="ctr">
              <a:lnSpc>
                <a:spcPct val="90000"/>
              </a:lnSpc>
              <a:spcAft>
                <a:spcPts val="588"/>
              </a:spcAft>
            </a:pPr>
            <a:r>
              <a:rPr lang="en-US" sz="2000" dirty="0">
                <a:solidFill>
                  <a:schemeClr val="tx2"/>
                </a:solidFill>
              </a:rPr>
              <a:t>P2 w/ </a:t>
            </a:r>
            <a:r>
              <a:rPr lang="en-US" sz="2000" dirty="0" err="1">
                <a:solidFill>
                  <a:schemeClr val="tx2"/>
                </a:solidFill>
              </a:rPr>
              <a:t>bitvector</a:t>
            </a:r>
            <a:r>
              <a:rPr lang="en-US" sz="2000" dirty="0">
                <a:solidFill>
                  <a:schemeClr val="tx2"/>
                </a:solidFill>
              </a:rPr>
              <a:t> filters</a:t>
            </a:r>
          </a:p>
        </p:txBody>
      </p:sp>
      <p:sp>
        <p:nvSpPr>
          <p:cNvPr id="23" name="Oval 22">
            <a:extLst>
              <a:ext uri="{FF2B5EF4-FFF2-40B4-BE49-F238E27FC236}">
                <a16:creationId xmlns:a16="http://schemas.microsoft.com/office/drawing/2014/main" id="{3FD3EFEB-3762-472D-94D4-0092769A8084}"/>
              </a:ext>
            </a:extLst>
          </p:cNvPr>
          <p:cNvSpPr/>
          <p:nvPr/>
        </p:nvSpPr>
        <p:spPr bwMode="auto">
          <a:xfrm>
            <a:off x="3016657" y="5432717"/>
            <a:ext cx="6026572" cy="714466"/>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25" name="Picture 24">
            <a:extLst>
              <a:ext uri="{FF2B5EF4-FFF2-40B4-BE49-F238E27FC236}">
                <a16:creationId xmlns:a16="http://schemas.microsoft.com/office/drawing/2014/main" id="{CFFA9969-5566-45C3-A427-47DDCCC986F4}"/>
              </a:ext>
            </a:extLst>
          </p:cNvPr>
          <p:cNvPicPr>
            <a:picLocks noChangeAspect="1"/>
          </p:cNvPicPr>
          <p:nvPr/>
        </p:nvPicPr>
        <p:blipFill>
          <a:blip r:embed="rId6"/>
          <a:stretch>
            <a:fillRect/>
          </a:stretch>
        </p:blipFill>
        <p:spPr>
          <a:xfrm>
            <a:off x="8954602" y="2870995"/>
            <a:ext cx="2764084" cy="2628650"/>
          </a:xfrm>
          <a:prstGeom prst="rect">
            <a:avLst/>
          </a:prstGeom>
        </p:spPr>
      </p:pic>
      <p:sp>
        <p:nvSpPr>
          <p:cNvPr id="26" name="TextBox 25">
            <a:extLst>
              <a:ext uri="{FF2B5EF4-FFF2-40B4-BE49-F238E27FC236}">
                <a16:creationId xmlns:a16="http://schemas.microsoft.com/office/drawing/2014/main" id="{D83134F5-2F80-48A7-8DC8-0B79040F418B}"/>
              </a:ext>
            </a:extLst>
          </p:cNvPr>
          <p:cNvSpPr txBox="1"/>
          <p:nvPr/>
        </p:nvSpPr>
        <p:spPr>
          <a:xfrm>
            <a:off x="8891095" y="5500091"/>
            <a:ext cx="3013280" cy="566656"/>
          </a:xfrm>
          <a:prstGeom prst="rect">
            <a:avLst/>
          </a:prstGeom>
          <a:noFill/>
        </p:spPr>
        <p:txBody>
          <a:bodyPr wrap="square" lIns="179285" tIns="143428" rIns="179285" bIns="143428" rtlCol="0">
            <a:spAutoFit/>
          </a:bodyPr>
          <a:lstStyle/>
          <a:p>
            <a:pPr algn="ctr">
              <a:lnSpc>
                <a:spcPct val="90000"/>
              </a:lnSpc>
              <a:spcAft>
                <a:spcPts val="588"/>
              </a:spcAft>
            </a:pPr>
            <a:r>
              <a:rPr lang="en-US" sz="2000" dirty="0">
                <a:solidFill>
                  <a:schemeClr val="tx2"/>
                </a:solidFill>
              </a:rPr>
              <a:t>P2 w/o </a:t>
            </a:r>
            <a:r>
              <a:rPr lang="en-US" sz="2000" dirty="0" err="1">
                <a:solidFill>
                  <a:schemeClr val="tx2"/>
                </a:solidFill>
              </a:rPr>
              <a:t>bitvector</a:t>
            </a:r>
            <a:r>
              <a:rPr lang="en-US" sz="2000" dirty="0">
                <a:solidFill>
                  <a:schemeClr val="tx2"/>
                </a:solidFill>
              </a:rPr>
              <a:t> filters</a:t>
            </a:r>
          </a:p>
        </p:txBody>
      </p:sp>
      <p:sp>
        <p:nvSpPr>
          <p:cNvPr id="27" name="Oval 26">
            <a:extLst>
              <a:ext uri="{FF2B5EF4-FFF2-40B4-BE49-F238E27FC236}">
                <a16:creationId xmlns:a16="http://schemas.microsoft.com/office/drawing/2014/main" id="{8C61384A-8F91-40DD-9D03-74E6263B1994}"/>
              </a:ext>
            </a:extLst>
          </p:cNvPr>
          <p:cNvSpPr/>
          <p:nvPr/>
        </p:nvSpPr>
        <p:spPr bwMode="auto">
          <a:xfrm>
            <a:off x="9075993" y="2850820"/>
            <a:ext cx="1831184" cy="395256"/>
          </a:xfrm>
          <a:prstGeom prst="ellipse">
            <a:avLst/>
          </a:prstGeom>
          <a:noFill/>
          <a:ln w="28575"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8" name="TextBox 27">
            <a:extLst>
              <a:ext uri="{FF2B5EF4-FFF2-40B4-BE49-F238E27FC236}">
                <a16:creationId xmlns:a16="http://schemas.microsoft.com/office/drawing/2014/main" id="{AE974939-B977-4783-88E7-F78ABF76D5A6}"/>
              </a:ext>
            </a:extLst>
          </p:cNvPr>
          <p:cNvSpPr txBox="1"/>
          <p:nvPr/>
        </p:nvSpPr>
        <p:spPr>
          <a:xfrm>
            <a:off x="3179558" y="3552935"/>
            <a:ext cx="5711537" cy="861774"/>
          </a:xfrm>
          <a:prstGeom prst="rect">
            <a:avLst/>
          </a:prstGeom>
          <a:noFill/>
        </p:spPr>
        <p:txBody>
          <a:bodyPr wrap="square" lIns="0" tIns="0" rIns="0" bIns="0" rtlCol="0">
            <a:spAutoFit/>
          </a:bodyPr>
          <a:lstStyle/>
          <a:p>
            <a:pPr algn="ctr"/>
            <a:r>
              <a:rPr lang="en-US" sz="2800" dirty="0">
                <a:solidFill>
                  <a:srgbClr val="FF0000"/>
                </a:solidFill>
              </a:rPr>
              <a:t>P2 is indeed more expensive than P1 w/o </a:t>
            </a:r>
            <a:r>
              <a:rPr lang="en-US" sz="2800" dirty="0" err="1">
                <a:solidFill>
                  <a:srgbClr val="FF0000"/>
                </a:solidFill>
              </a:rPr>
              <a:t>bitvector</a:t>
            </a:r>
            <a:r>
              <a:rPr lang="en-US" sz="2800" dirty="0">
                <a:solidFill>
                  <a:srgbClr val="FF0000"/>
                </a:solidFill>
              </a:rPr>
              <a:t> filters</a:t>
            </a:r>
          </a:p>
        </p:txBody>
      </p:sp>
      <p:sp>
        <p:nvSpPr>
          <p:cNvPr id="29" name="TextBox 28">
            <a:extLst>
              <a:ext uri="{FF2B5EF4-FFF2-40B4-BE49-F238E27FC236}">
                <a16:creationId xmlns:a16="http://schemas.microsoft.com/office/drawing/2014/main" id="{0F87566E-CC4B-4564-86C9-36BC1A4A4F0C}"/>
              </a:ext>
            </a:extLst>
          </p:cNvPr>
          <p:cNvSpPr txBox="1"/>
          <p:nvPr/>
        </p:nvSpPr>
        <p:spPr>
          <a:xfrm>
            <a:off x="3222926" y="4660456"/>
            <a:ext cx="5711537" cy="861774"/>
          </a:xfrm>
          <a:prstGeom prst="rect">
            <a:avLst/>
          </a:prstGeom>
          <a:noFill/>
        </p:spPr>
        <p:txBody>
          <a:bodyPr wrap="square" lIns="0" tIns="0" rIns="0" bIns="0" rtlCol="0">
            <a:spAutoFit/>
          </a:bodyPr>
          <a:lstStyle/>
          <a:p>
            <a:pPr algn="ctr"/>
            <a:r>
              <a:rPr lang="en-US" sz="2800" dirty="0">
                <a:solidFill>
                  <a:srgbClr val="FF0000"/>
                </a:solidFill>
              </a:rPr>
              <a:t>But P2 becomes cheaper w/ </a:t>
            </a:r>
            <a:r>
              <a:rPr lang="en-US" sz="2800" dirty="0" err="1">
                <a:solidFill>
                  <a:srgbClr val="FF0000"/>
                </a:solidFill>
              </a:rPr>
              <a:t>bitvector</a:t>
            </a:r>
            <a:r>
              <a:rPr lang="en-US" sz="2800" dirty="0">
                <a:solidFill>
                  <a:srgbClr val="FF0000"/>
                </a:solidFill>
              </a:rPr>
              <a:t> filters added</a:t>
            </a:r>
          </a:p>
        </p:txBody>
      </p:sp>
    </p:spTree>
    <p:custDataLst>
      <p:tags r:id="rId1"/>
    </p:custDataLst>
    <p:extLst>
      <p:ext uri="{BB962C8B-B14F-4D97-AF65-F5344CB8AC3E}">
        <p14:creationId xmlns:p14="http://schemas.microsoft.com/office/powerpoint/2010/main" val="2853298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4"/>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2"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P spid="19" grpId="0" animBg="1"/>
      <p:bldP spid="19" grpId="1" animBg="1"/>
      <p:bldP spid="20" grpId="0" animBg="1"/>
      <p:bldP spid="20" grpId="1" animBg="1"/>
      <p:bldP spid="20" grpId="2" animBg="1"/>
      <p:bldP spid="22" grpId="0"/>
      <p:bldP spid="22" grpId="1"/>
      <p:bldP spid="24" grpId="0"/>
      <p:bldP spid="24" grpId="1"/>
      <p:bldP spid="23" grpId="0" animBg="1"/>
      <p:bldP spid="23" grpId="1" animBg="1"/>
      <p:bldP spid="26" grpId="0"/>
      <p:bldP spid="27" grpId="0" animBg="1"/>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B889F2-9C3F-457D-B3FC-AA5BAE122FB1}"/>
              </a:ext>
            </a:extLst>
          </p:cNvPr>
          <p:cNvSpPr>
            <a:spLocks noGrp="1"/>
          </p:cNvSpPr>
          <p:nvPr>
            <p:ph type="body" sz="quarter" idx="10"/>
          </p:nvPr>
        </p:nvSpPr>
        <p:spPr/>
        <p:txBody>
          <a:bodyPr>
            <a:normAutofit/>
          </a:bodyPr>
          <a:lstStyle/>
          <a:p>
            <a:r>
              <a:rPr lang="en-US" dirty="0" err="1"/>
              <a:t>Bitvector</a:t>
            </a:r>
            <a:r>
              <a:rPr lang="en-US" dirty="0"/>
              <a:t> filters are added to the plan produced by the query optimizer to speed up QP</a:t>
            </a:r>
          </a:p>
          <a:p>
            <a:pPr lvl="1"/>
            <a:r>
              <a:rPr lang="en-US" dirty="0"/>
              <a:t>Post-process the plan after query optimization</a:t>
            </a:r>
          </a:p>
          <a:p>
            <a:r>
              <a:rPr lang="en-US" dirty="0"/>
              <a:t>Miss out opportunities to reduce query plan cost when </a:t>
            </a:r>
            <a:r>
              <a:rPr lang="en-US" dirty="0" err="1"/>
              <a:t>bitvector</a:t>
            </a:r>
            <a:r>
              <a:rPr lang="en-US" dirty="0"/>
              <a:t> filtering is not considered during plan search</a:t>
            </a:r>
          </a:p>
        </p:txBody>
      </p:sp>
      <p:sp>
        <p:nvSpPr>
          <p:cNvPr id="3" name="Title 2">
            <a:extLst>
              <a:ext uri="{FF2B5EF4-FFF2-40B4-BE49-F238E27FC236}">
                <a16:creationId xmlns:a16="http://schemas.microsoft.com/office/drawing/2014/main" id="{1B20BAE5-00FE-4B1F-9F29-6853216B0330}"/>
              </a:ext>
            </a:extLst>
          </p:cNvPr>
          <p:cNvSpPr>
            <a:spLocks noGrp="1"/>
          </p:cNvSpPr>
          <p:nvPr>
            <p:ph type="title"/>
          </p:nvPr>
        </p:nvSpPr>
        <p:spPr/>
        <p:txBody>
          <a:bodyPr/>
          <a:lstStyle/>
          <a:p>
            <a:r>
              <a:rPr lang="en-US" dirty="0" err="1"/>
              <a:t>Bitvector</a:t>
            </a:r>
            <a:r>
              <a:rPr lang="en-US" dirty="0"/>
              <a:t> Filtering and Query Optimization</a:t>
            </a:r>
          </a:p>
        </p:txBody>
      </p:sp>
      <p:sp>
        <p:nvSpPr>
          <p:cNvPr id="8" name="TextBox 7">
            <a:extLst>
              <a:ext uri="{FF2B5EF4-FFF2-40B4-BE49-F238E27FC236}">
                <a16:creationId xmlns:a16="http://schemas.microsoft.com/office/drawing/2014/main" id="{5B11C548-8795-44C9-91C6-1CF84E337EB1}"/>
              </a:ext>
            </a:extLst>
          </p:cNvPr>
          <p:cNvSpPr txBox="1"/>
          <p:nvPr/>
        </p:nvSpPr>
        <p:spPr>
          <a:xfrm>
            <a:off x="11603736" y="6118553"/>
            <a:ext cx="166712" cy="369332"/>
          </a:xfrm>
          <a:prstGeom prst="rect">
            <a:avLst/>
          </a:prstGeom>
          <a:noFill/>
        </p:spPr>
        <p:txBody>
          <a:bodyPr wrap="none" lIns="0" tIns="0" rIns="0" bIns="0" rtlCol="0">
            <a:spAutoFit/>
          </a:bodyPr>
          <a:lstStyle/>
          <a:p>
            <a:pPr algn="l"/>
            <a:r>
              <a:rPr lang="en-US" sz="2400" dirty="0"/>
              <a:t>6</a:t>
            </a:r>
          </a:p>
        </p:txBody>
      </p:sp>
    </p:spTree>
    <p:extLst>
      <p:ext uri="{BB962C8B-B14F-4D97-AF65-F5344CB8AC3E}">
        <p14:creationId xmlns:p14="http://schemas.microsoft.com/office/powerpoint/2010/main" val="4835991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A4C70E5-F8A6-4D98-A8BF-AB452DE73660}"/>
              </a:ext>
            </a:extLst>
          </p:cNvPr>
          <p:cNvSpPr/>
          <p:nvPr/>
        </p:nvSpPr>
        <p:spPr bwMode="auto">
          <a:xfrm>
            <a:off x="3675935" y="4972697"/>
            <a:ext cx="1131584" cy="766776"/>
          </a:xfrm>
          <a:custGeom>
            <a:avLst/>
            <a:gdLst>
              <a:gd name="connsiteX0" fmla="*/ 348956 w 1131584"/>
              <a:gd name="connsiteY0" fmla="*/ 459 h 766776"/>
              <a:gd name="connsiteX1" fmla="*/ 894 w 1131584"/>
              <a:gd name="connsiteY1" fmla="*/ 383917 h 766776"/>
              <a:gd name="connsiteX2" fmla="*/ 272264 w 1131584"/>
              <a:gd name="connsiteY2" fmla="*/ 743778 h 766776"/>
              <a:gd name="connsiteX3" fmla="*/ 950690 w 1131584"/>
              <a:gd name="connsiteY3" fmla="*/ 684784 h 766776"/>
              <a:gd name="connsiteX4" fmla="*/ 1092274 w 1131584"/>
              <a:gd name="connsiteY4" fmla="*/ 313125 h 766776"/>
              <a:gd name="connsiteX5" fmla="*/ 348956 w 1131584"/>
              <a:gd name="connsiteY5" fmla="*/ 459 h 76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84" h="766776">
                <a:moveTo>
                  <a:pt x="348956" y="459"/>
                </a:moveTo>
                <a:cubicBezTo>
                  <a:pt x="167059" y="12258"/>
                  <a:pt x="13676" y="260031"/>
                  <a:pt x="894" y="383917"/>
                </a:cubicBezTo>
                <a:cubicBezTo>
                  <a:pt x="-11888" y="507803"/>
                  <a:pt x="113965" y="693634"/>
                  <a:pt x="272264" y="743778"/>
                </a:cubicBezTo>
                <a:cubicBezTo>
                  <a:pt x="430563" y="793923"/>
                  <a:pt x="814022" y="756559"/>
                  <a:pt x="950690" y="684784"/>
                </a:cubicBezTo>
                <a:cubicBezTo>
                  <a:pt x="1087358" y="613009"/>
                  <a:pt x="1191580" y="419313"/>
                  <a:pt x="1092274" y="313125"/>
                </a:cubicBezTo>
                <a:cubicBezTo>
                  <a:pt x="992968" y="206937"/>
                  <a:pt x="530853" y="-11340"/>
                  <a:pt x="348956" y="459"/>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3" name="Freeform: Shape 12">
            <a:extLst>
              <a:ext uri="{FF2B5EF4-FFF2-40B4-BE49-F238E27FC236}">
                <a16:creationId xmlns:a16="http://schemas.microsoft.com/office/drawing/2014/main" id="{8657573A-612E-4CB5-A698-2D4B32C89A80}"/>
              </a:ext>
            </a:extLst>
          </p:cNvPr>
          <p:cNvSpPr/>
          <p:nvPr/>
        </p:nvSpPr>
        <p:spPr bwMode="auto">
          <a:xfrm>
            <a:off x="7018519" y="5018909"/>
            <a:ext cx="1131584" cy="766776"/>
          </a:xfrm>
          <a:custGeom>
            <a:avLst/>
            <a:gdLst>
              <a:gd name="connsiteX0" fmla="*/ 348956 w 1131584"/>
              <a:gd name="connsiteY0" fmla="*/ 459 h 766776"/>
              <a:gd name="connsiteX1" fmla="*/ 894 w 1131584"/>
              <a:gd name="connsiteY1" fmla="*/ 383917 h 766776"/>
              <a:gd name="connsiteX2" fmla="*/ 272264 w 1131584"/>
              <a:gd name="connsiteY2" fmla="*/ 743778 h 766776"/>
              <a:gd name="connsiteX3" fmla="*/ 950690 w 1131584"/>
              <a:gd name="connsiteY3" fmla="*/ 684784 h 766776"/>
              <a:gd name="connsiteX4" fmla="*/ 1092274 w 1131584"/>
              <a:gd name="connsiteY4" fmla="*/ 313125 h 766776"/>
              <a:gd name="connsiteX5" fmla="*/ 348956 w 1131584"/>
              <a:gd name="connsiteY5" fmla="*/ 459 h 76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584" h="766776">
                <a:moveTo>
                  <a:pt x="348956" y="459"/>
                </a:moveTo>
                <a:cubicBezTo>
                  <a:pt x="167059" y="12258"/>
                  <a:pt x="13676" y="260031"/>
                  <a:pt x="894" y="383917"/>
                </a:cubicBezTo>
                <a:cubicBezTo>
                  <a:pt x="-11888" y="507803"/>
                  <a:pt x="113965" y="693634"/>
                  <a:pt x="272264" y="743778"/>
                </a:cubicBezTo>
                <a:cubicBezTo>
                  <a:pt x="430563" y="793923"/>
                  <a:pt x="814022" y="756559"/>
                  <a:pt x="950690" y="684784"/>
                </a:cubicBezTo>
                <a:cubicBezTo>
                  <a:pt x="1087358" y="613009"/>
                  <a:pt x="1191580" y="419313"/>
                  <a:pt x="1092274" y="313125"/>
                </a:cubicBezTo>
                <a:cubicBezTo>
                  <a:pt x="992968" y="206937"/>
                  <a:pt x="530853" y="-11340"/>
                  <a:pt x="348956" y="459"/>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6E4FD0F3-C3BB-47AC-99E8-99807CA852F8}"/>
              </a:ext>
            </a:extLst>
          </p:cNvPr>
          <p:cNvPicPr>
            <a:picLocks noChangeAspect="1"/>
          </p:cNvPicPr>
          <p:nvPr/>
        </p:nvPicPr>
        <p:blipFill>
          <a:blip r:embed="rId3"/>
          <a:stretch>
            <a:fillRect/>
          </a:stretch>
        </p:blipFill>
        <p:spPr>
          <a:xfrm>
            <a:off x="6496997" y="3135434"/>
            <a:ext cx="2897116" cy="3039480"/>
          </a:xfrm>
          <a:prstGeom prst="rect">
            <a:avLst/>
          </a:prstGeom>
        </p:spPr>
      </p:pic>
      <p:pic>
        <p:nvPicPr>
          <p:cNvPr id="4" name="Picture 3">
            <a:extLst>
              <a:ext uri="{FF2B5EF4-FFF2-40B4-BE49-F238E27FC236}">
                <a16:creationId xmlns:a16="http://schemas.microsoft.com/office/drawing/2014/main" id="{81000FB0-410C-491B-A80C-E8A38E033890}"/>
              </a:ext>
            </a:extLst>
          </p:cNvPr>
          <p:cNvPicPr>
            <a:picLocks noChangeAspect="1"/>
          </p:cNvPicPr>
          <p:nvPr/>
        </p:nvPicPr>
        <p:blipFill>
          <a:blip r:embed="rId4"/>
          <a:stretch>
            <a:fillRect/>
          </a:stretch>
        </p:blipFill>
        <p:spPr>
          <a:xfrm>
            <a:off x="1910995" y="3124541"/>
            <a:ext cx="3348362" cy="3048509"/>
          </a:xfrm>
          <a:prstGeom prst="rect">
            <a:avLst/>
          </a:prstGeom>
        </p:spPr>
      </p:pic>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F08D4908-66B7-45EE-B545-97707764B614}"/>
                  </a:ext>
                </a:extLst>
              </p:cNvPr>
              <p:cNvSpPr>
                <a:spLocks noGrp="1"/>
              </p:cNvSpPr>
              <p:nvPr>
                <p:ph type="body" sz="quarter" idx="10"/>
              </p:nvPr>
            </p:nvSpPr>
            <p:spPr/>
            <p:txBody>
              <a:bodyPr>
                <a:normAutofit/>
              </a:bodyPr>
              <a:lstStyle/>
              <a:p>
                <a:r>
                  <a:rPr lang="en-US" dirty="0"/>
                  <a:t>The search space for QO increases by an exponential factor with </a:t>
                </a:r>
                <a:r>
                  <a:rPr lang="en-US" dirty="0" err="1"/>
                  <a:t>bitvector</a:t>
                </a:r>
                <a:r>
                  <a:rPr lang="en-US" dirty="0"/>
                  <a:t> filtering</a:t>
                </a:r>
              </a:p>
              <a:p>
                <a:pPr lvl="1"/>
                <a:r>
                  <a:rPr lang="en-US" dirty="0"/>
                  <a:t>Before: Combinations of relations</a:t>
                </a:r>
              </a:p>
              <a:p>
                <a:pPr lvl="1"/>
                <a:r>
                  <a:rPr lang="en-US" dirty="0"/>
                  <a:t>After: Combinations of relations </a:t>
                </a:r>
                <a14:m>
                  <m:oMath xmlns:m="http://schemas.openxmlformats.org/officeDocument/2006/math">
                    <m:r>
                      <a:rPr lang="en-US" smtClean="0">
                        <a:latin typeface="Cambria Math" panose="02040503050406030204" pitchFamily="18" charset="0"/>
                      </a:rPr>
                      <m:t>×</m:t>
                    </m:r>
                  </m:oMath>
                </a14:m>
                <a:r>
                  <a:rPr lang="en-US" dirty="0"/>
                  <a:t> combinations of </a:t>
                </a:r>
                <a:r>
                  <a:rPr lang="en-US" dirty="0" err="1"/>
                  <a:t>bitvector</a:t>
                </a:r>
                <a:r>
                  <a:rPr lang="en-US" dirty="0"/>
                  <a:t> filters</a:t>
                </a:r>
              </a:p>
              <a:p>
                <a:pPr marL="0" indent="0">
                  <a:buNone/>
                </a:pPr>
                <a:endParaRPr lang="en-US" dirty="0"/>
              </a:p>
              <a:p>
                <a:endParaRPr lang="en-US" dirty="0"/>
              </a:p>
            </p:txBody>
          </p:sp>
        </mc:Choice>
        <mc:Fallback xmlns="">
          <p:sp>
            <p:nvSpPr>
              <p:cNvPr id="2" name="Text Placeholder 1">
                <a:extLst>
                  <a:ext uri="{FF2B5EF4-FFF2-40B4-BE49-F238E27FC236}">
                    <a16:creationId xmlns:a16="http://schemas.microsoft.com/office/drawing/2014/main" id="{F08D4908-66B7-45EE-B545-97707764B614}"/>
                  </a:ext>
                </a:extLst>
              </p:cNvPr>
              <p:cNvSpPr>
                <a:spLocks noGrp="1" noRot="1" noChangeAspect="1" noMove="1" noResize="1" noEditPoints="1" noAdjustHandles="1" noChangeArrowheads="1" noChangeShapeType="1" noTextEdit="1"/>
              </p:cNvSpPr>
              <p:nvPr>
                <p:ph type="body" sz="quarter" idx="10"/>
              </p:nvPr>
            </p:nvSpPr>
            <p:spPr>
              <a:blipFill>
                <a:blip r:embed="rId7"/>
                <a:stretch>
                  <a:fillRect l="-1826" t="-2186"/>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F55192EF-D32A-4D12-9819-EF97F89CF074}"/>
              </a:ext>
            </a:extLst>
          </p:cNvPr>
          <p:cNvSpPr>
            <a:spLocks noGrp="1"/>
          </p:cNvSpPr>
          <p:nvPr>
            <p:ph type="title"/>
          </p:nvPr>
        </p:nvSpPr>
        <p:spPr/>
        <p:txBody>
          <a:bodyPr/>
          <a:lstStyle/>
          <a:p>
            <a:r>
              <a:rPr lang="en-US" dirty="0"/>
              <a:t>Adding </a:t>
            </a:r>
            <a:r>
              <a:rPr lang="en-US" dirty="0" err="1"/>
              <a:t>Bitvector</a:t>
            </a:r>
            <a:r>
              <a:rPr lang="en-US" dirty="0"/>
              <a:t> Filters to QO is Expensive</a:t>
            </a:r>
          </a:p>
        </p:txBody>
      </p:sp>
      <p:sp>
        <p:nvSpPr>
          <p:cNvPr id="5" name="TextBox 4">
            <a:extLst>
              <a:ext uri="{FF2B5EF4-FFF2-40B4-BE49-F238E27FC236}">
                <a16:creationId xmlns:a16="http://schemas.microsoft.com/office/drawing/2014/main" id="{61C899D8-C6C8-4736-A618-7A43D83831EE}"/>
              </a:ext>
            </a:extLst>
          </p:cNvPr>
          <p:cNvSpPr txBox="1"/>
          <p:nvPr/>
        </p:nvSpPr>
        <p:spPr>
          <a:xfrm>
            <a:off x="2684293" y="6009538"/>
            <a:ext cx="1052966" cy="566656"/>
          </a:xfrm>
          <a:prstGeom prst="rect">
            <a:avLst/>
          </a:prstGeom>
          <a:noFill/>
        </p:spPr>
        <p:txBody>
          <a:bodyPr wrap="none" lIns="179285" tIns="143428" rIns="179285" bIns="143428" rtlCol="0">
            <a:spAutoFit/>
          </a:bodyPr>
          <a:lstStyle/>
          <a:p>
            <a:pPr>
              <a:lnSpc>
                <a:spcPct val="90000"/>
              </a:lnSpc>
              <a:spcAft>
                <a:spcPts val="588"/>
              </a:spcAft>
            </a:pPr>
            <a:r>
              <a:rPr lang="en-US" sz="2000" dirty="0">
                <a:solidFill>
                  <a:schemeClr val="tx2"/>
                </a:solidFill>
              </a:rPr>
              <a:t>Plan 1</a:t>
            </a:r>
          </a:p>
        </p:txBody>
      </p:sp>
      <p:sp>
        <p:nvSpPr>
          <p:cNvPr id="12" name="TextBox 11">
            <a:extLst>
              <a:ext uri="{FF2B5EF4-FFF2-40B4-BE49-F238E27FC236}">
                <a16:creationId xmlns:a16="http://schemas.microsoft.com/office/drawing/2014/main" id="{F8E43FC7-FD67-4FEB-ADB1-232D53EA1852}"/>
              </a:ext>
            </a:extLst>
          </p:cNvPr>
          <p:cNvSpPr txBox="1"/>
          <p:nvPr/>
        </p:nvSpPr>
        <p:spPr>
          <a:xfrm>
            <a:off x="7404009" y="6017200"/>
            <a:ext cx="1052966" cy="566656"/>
          </a:xfrm>
          <a:prstGeom prst="rect">
            <a:avLst/>
          </a:prstGeom>
          <a:noFill/>
        </p:spPr>
        <p:txBody>
          <a:bodyPr wrap="none" lIns="179285" tIns="143428" rIns="179285" bIns="143428" rtlCol="0">
            <a:spAutoFit/>
          </a:bodyPr>
          <a:lstStyle/>
          <a:p>
            <a:pPr>
              <a:lnSpc>
                <a:spcPct val="90000"/>
              </a:lnSpc>
              <a:spcAft>
                <a:spcPts val="588"/>
              </a:spcAft>
            </a:pPr>
            <a:r>
              <a:rPr lang="en-US" sz="2000" dirty="0">
                <a:solidFill>
                  <a:schemeClr val="tx2"/>
                </a:solidFill>
              </a:rPr>
              <a:t>Plan 2</a:t>
            </a:r>
          </a:p>
        </p:txBody>
      </p:sp>
      <p:sp>
        <p:nvSpPr>
          <p:cNvPr id="14" name="TextBox 13">
            <a:extLst>
              <a:ext uri="{FF2B5EF4-FFF2-40B4-BE49-F238E27FC236}">
                <a16:creationId xmlns:a16="http://schemas.microsoft.com/office/drawing/2014/main" id="{861B3FBA-ACCE-41EA-811B-0D94ED64B4E1}"/>
              </a:ext>
            </a:extLst>
          </p:cNvPr>
          <p:cNvSpPr txBox="1"/>
          <p:nvPr/>
        </p:nvSpPr>
        <p:spPr>
          <a:xfrm>
            <a:off x="11603736" y="6118553"/>
            <a:ext cx="166712" cy="369332"/>
          </a:xfrm>
          <a:prstGeom prst="rect">
            <a:avLst/>
          </a:prstGeom>
          <a:noFill/>
        </p:spPr>
        <p:txBody>
          <a:bodyPr wrap="none" lIns="0" tIns="0" rIns="0" bIns="0" rtlCol="0">
            <a:spAutoFit/>
          </a:bodyPr>
          <a:lstStyle/>
          <a:p>
            <a:pPr algn="l"/>
            <a:r>
              <a:rPr lang="en-US" sz="2400" dirty="0"/>
              <a:t>7</a:t>
            </a:r>
          </a:p>
        </p:txBody>
      </p:sp>
      <p:sp>
        <p:nvSpPr>
          <p:cNvPr id="10" name="Oval 9">
            <a:extLst>
              <a:ext uri="{FF2B5EF4-FFF2-40B4-BE49-F238E27FC236}">
                <a16:creationId xmlns:a16="http://schemas.microsoft.com/office/drawing/2014/main" id="{C1B2D5C1-06FA-4123-B90C-30D94F165859}"/>
              </a:ext>
            </a:extLst>
          </p:cNvPr>
          <p:cNvSpPr/>
          <p:nvPr/>
        </p:nvSpPr>
        <p:spPr bwMode="auto">
          <a:xfrm>
            <a:off x="3675935" y="5739473"/>
            <a:ext cx="1221077" cy="379080"/>
          </a:xfrm>
          <a:prstGeom prst="ellipse">
            <a:avLst/>
          </a:prstGeom>
          <a:noFill/>
          <a:ln w="28575"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5" name="Oval 14">
            <a:extLst>
              <a:ext uri="{FF2B5EF4-FFF2-40B4-BE49-F238E27FC236}">
                <a16:creationId xmlns:a16="http://schemas.microsoft.com/office/drawing/2014/main" id="{B6203A0B-2AE4-4115-9AC7-D2581DACD3F6}"/>
              </a:ext>
            </a:extLst>
          </p:cNvPr>
          <p:cNvSpPr/>
          <p:nvPr/>
        </p:nvSpPr>
        <p:spPr bwMode="auto">
          <a:xfrm>
            <a:off x="6675594" y="5736735"/>
            <a:ext cx="1221077" cy="379080"/>
          </a:xfrm>
          <a:prstGeom prst="ellipse">
            <a:avLst/>
          </a:prstGeom>
          <a:noFill/>
          <a:ln w="28575"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6" name="Flowchart: Connector 15">
            <a:extLst>
              <a:ext uri="{FF2B5EF4-FFF2-40B4-BE49-F238E27FC236}">
                <a16:creationId xmlns:a16="http://schemas.microsoft.com/office/drawing/2014/main" id="{6B424827-D156-426E-A93E-ED5640DB7963}"/>
              </a:ext>
            </a:extLst>
          </p:cNvPr>
          <p:cNvSpPr/>
          <p:nvPr/>
        </p:nvSpPr>
        <p:spPr bwMode="auto">
          <a:xfrm>
            <a:off x="3311611" y="4351588"/>
            <a:ext cx="520234" cy="539524"/>
          </a:xfrm>
          <a:prstGeom prst="flowChartConnector">
            <a:avLst/>
          </a:prstGeom>
          <a:solidFill>
            <a:schemeClr val="accent1">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7" name="Flowchart: Connector 16">
            <a:extLst>
              <a:ext uri="{FF2B5EF4-FFF2-40B4-BE49-F238E27FC236}">
                <a16:creationId xmlns:a16="http://schemas.microsoft.com/office/drawing/2014/main" id="{46AEB909-AFC8-4654-A9FE-DE2FF25FC122}"/>
              </a:ext>
            </a:extLst>
          </p:cNvPr>
          <p:cNvSpPr/>
          <p:nvPr/>
        </p:nvSpPr>
        <p:spPr bwMode="auto">
          <a:xfrm>
            <a:off x="2690542" y="3568768"/>
            <a:ext cx="520234" cy="539524"/>
          </a:xfrm>
          <a:prstGeom prst="flowChartConnector">
            <a:avLst/>
          </a:prstGeom>
          <a:solidFill>
            <a:schemeClr val="accent1">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8" name="Flowchart: Connector 17">
            <a:extLst>
              <a:ext uri="{FF2B5EF4-FFF2-40B4-BE49-F238E27FC236}">
                <a16:creationId xmlns:a16="http://schemas.microsoft.com/office/drawing/2014/main" id="{7C793B35-F215-4252-8A4C-E35C791DC5AE}"/>
              </a:ext>
            </a:extLst>
          </p:cNvPr>
          <p:cNvSpPr/>
          <p:nvPr/>
        </p:nvSpPr>
        <p:spPr bwMode="auto">
          <a:xfrm>
            <a:off x="7286132" y="3578436"/>
            <a:ext cx="520234" cy="539524"/>
          </a:xfrm>
          <a:prstGeom prst="flowChartConnector">
            <a:avLst/>
          </a:prstGeom>
          <a:solidFill>
            <a:schemeClr val="accent1">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1396194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5" grpId="0"/>
      <p:bldP spid="12" grpId="0"/>
      <p:bldP spid="10"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E180D3-D1B3-4DFB-837C-DDA22D4C4238}"/>
              </a:ext>
            </a:extLst>
          </p:cNvPr>
          <p:cNvSpPr>
            <a:spLocks noGrp="1"/>
          </p:cNvSpPr>
          <p:nvPr>
            <p:ph type="body" sz="quarter" idx="10"/>
          </p:nvPr>
        </p:nvSpPr>
        <p:spPr/>
        <p:txBody>
          <a:bodyPr>
            <a:normAutofit/>
          </a:bodyPr>
          <a:lstStyle/>
          <a:p>
            <a:r>
              <a:rPr lang="en-US" dirty="0"/>
              <a:t>Analyze </a:t>
            </a:r>
            <a:r>
              <a:rPr lang="en-US" dirty="0" err="1"/>
              <a:t>bitvector</a:t>
            </a:r>
            <a:r>
              <a:rPr lang="en-US" dirty="0"/>
              <a:t> filters in QO for snowflake queries</a:t>
            </a:r>
          </a:p>
          <a:p>
            <a:pPr lvl="1"/>
            <a:r>
              <a:rPr lang="en-US" dirty="0"/>
              <a:t>Reduce plan search space to linear for a subclass of snowflake queries and plan space</a:t>
            </a:r>
          </a:p>
          <a:p>
            <a:r>
              <a:rPr lang="en-US" dirty="0"/>
              <a:t>Produce alternative join orders for arbitrary decision support queries to complement the existing QO</a:t>
            </a:r>
          </a:p>
          <a:p>
            <a:pPr lvl="1"/>
            <a:r>
              <a:rPr lang="en-US" dirty="0"/>
              <a:t>Iteratively extract and optimize snowflake subgraphs in the join graph leveraging our analysis</a:t>
            </a:r>
          </a:p>
          <a:p>
            <a:r>
              <a:rPr lang="en-US" dirty="0"/>
              <a:t>Integrate w/ Volcano / Cascades QO</a:t>
            </a:r>
          </a:p>
          <a:p>
            <a:pPr lvl="1"/>
            <a:r>
              <a:rPr lang="en-US" dirty="0"/>
              <a:t>Microsoft SQL Server</a:t>
            </a:r>
          </a:p>
          <a:p>
            <a:r>
              <a:rPr lang="en-US" dirty="0"/>
              <a:t>Evaluation</a:t>
            </a:r>
          </a:p>
        </p:txBody>
      </p:sp>
      <p:sp>
        <p:nvSpPr>
          <p:cNvPr id="3" name="Title 2">
            <a:extLst>
              <a:ext uri="{FF2B5EF4-FFF2-40B4-BE49-F238E27FC236}">
                <a16:creationId xmlns:a16="http://schemas.microsoft.com/office/drawing/2014/main" id="{8A665817-904F-4751-8E9B-33D758A6337B}"/>
              </a:ext>
            </a:extLst>
          </p:cNvPr>
          <p:cNvSpPr>
            <a:spLocks noGrp="1"/>
          </p:cNvSpPr>
          <p:nvPr>
            <p:ph type="title"/>
          </p:nvPr>
        </p:nvSpPr>
        <p:spPr/>
        <p:txBody>
          <a:bodyPr/>
          <a:lstStyle/>
          <a:p>
            <a:r>
              <a:rPr lang="en-US" dirty="0"/>
              <a:t>Overview</a:t>
            </a:r>
          </a:p>
        </p:txBody>
      </p:sp>
      <p:sp>
        <p:nvSpPr>
          <p:cNvPr id="6" name="TextBox 5">
            <a:extLst>
              <a:ext uri="{FF2B5EF4-FFF2-40B4-BE49-F238E27FC236}">
                <a16:creationId xmlns:a16="http://schemas.microsoft.com/office/drawing/2014/main" id="{FC62DF28-050C-4BCF-B30A-443461850BB8}"/>
              </a:ext>
            </a:extLst>
          </p:cNvPr>
          <p:cNvSpPr txBox="1"/>
          <p:nvPr/>
        </p:nvSpPr>
        <p:spPr>
          <a:xfrm>
            <a:off x="11603736" y="6118553"/>
            <a:ext cx="166712" cy="369332"/>
          </a:xfrm>
          <a:prstGeom prst="rect">
            <a:avLst/>
          </a:prstGeom>
          <a:noFill/>
        </p:spPr>
        <p:txBody>
          <a:bodyPr wrap="none" lIns="0" tIns="0" rIns="0" bIns="0" rtlCol="0">
            <a:spAutoFit/>
          </a:bodyPr>
          <a:lstStyle/>
          <a:p>
            <a:pPr algn="l"/>
            <a:r>
              <a:rPr lang="en-US" sz="2400" dirty="0"/>
              <a:t>8</a:t>
            </a:r>
          </a:p>
        </p:txBody>
      </p:sp>
    </p:spTree>
    <p:extLst>
      <p:ext uri="{BB962C8B-B14F-4D97-AF65-F5344CB8AC3E}">
        <p14:creationId xmlns:p14="http://schemas.microsoft.com/office/powerpoint/2010/main" val="45372735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45D203-F0FA-4466-855F-6C59E3AC90B0}"/>
              </a:ext>
            </a:extLst>
          </p:cNvPr>
          <p:cNvSpPr>
            <a:spLocks noGrp="1"/>
          </p:cNvSpPr>
          <p:nvPr>
            <p:ph type="body" sz="quarter" idx="10"/>
          </p:nvPr>
        </p:nvSpPr>
        <p:spPr/>
        <p:txBody>
          <a:bodyPr>
            <a:normAutofit/>
          </a:bodyPr>
          <a:lstStyle/>
          <a:p>
            <a:r>
              <a:rPr lang="en-US" dirty="0"/>
              <a:t>Analyze the impact of </a:t>
            </a:r>
            <a:r>
              <a:rPr lang="en-US" dirty="0" err="1"/>
              <a:t>bitvector</a:t>
            </a:r>
            <a:r>
              <a:rPr lang="en-US" dirty="0"/>
              <a:t> filters in QO for a class of queries and plan space</a:t>
            </a:r>
          </a:p>
          <a:p>
            <a:r>
              <a:rPr lang="en-US" dirty="0"/>
              <a:t>Scope</a:t>
            </a:r>
          </a:p>
          <a:p>
            <a:pPr lvl="1"/>
            <a:r>
              <a:rPr lang="en-US" dirty="0"/>
              <a:t>Snowflake queries with PKFK joins</a:t>
            </a:r>
          </a:p>
          <a:p>
            <a:pPr lvl="1"/>
            <a:r>
              <a:rPr lang="en-US" dirty="0"/>
              <a:t>Right deep trees without cross products are important for decision support queries with low selectivity, i.e., expensive queries [1]</a:t>
            </a:r>
          </a:p>
          <a:p>
            <a:r>
              <a:rPr lang="en-US" dirty="0"/>
              <a:t>Example: Snowflake query w/ PKFK joins on TPC-DS schema</a:t>
            </a:r>
          </a:p>
          <a:p>
            <a:pPr lvl="1"/>
            <a:endParaRPr lang="en-US" dirty="0"/>
          </a:p>
          <a:p>
            <a:endParaRPr lang="en-US" dirty="0"/>
          </a:p>
        </p:txBody>
      </p:sp>
      <p:sp>
        <p:nvSpPr>
          <p:cNvPr id="13" name="Freeform: Shape 12">
            <a:extLst>
              <a:ext uri="{FF2B5EF4-FFF2-40B4-BE49-F238E27FC236}">
                <a16:creationId xmlns:a16="http://schemas.microsoft.com/office/drawing/2014/main" id="{799AA6A3-57E1-4E54-A3EB-D632416E470C}"/>
              </a:ext>
            </a:extLst>
          </p:cNvPr>
          <p:cNvSpPr/>
          <p:nvPr/>
        </p:nvSpPr>
        <p:spPr bwMode="auto">
          <a:xfrm>
            <a:off x="3885706" y="5286643"/>
            <a:ext cx="4184909" cy="796779"/>
          </a:xfrm>
          <a:custGeom>
            <a:avLst/>
            <a:gdLst>
              <a:gd name="connsiteX0" fmla="*/ 146467 w 4184909"/>
              <a:gd name="connsiteY0" fmla="*/ 78572 h 796779"/>
              <a:gd name="connsiteX1" fmla="*/ 1501542 w 4184909"/>
              <a:gd name="connsiteY1" fmla="*/ 1454 h 796779"/>
              <a:gd name="connsiteX2" fmla="*/ 3143055 w 4184909"/>
              <a:gd name="connsiteY2" fmla="*/ 45521 h 796779"/>
              <a:gd name="connsiteX3" fmla="*/ 4101523 w 4184909"/>
              <a:gd name="connsiteY3" fmla="*/ 243825 h 796779"/>
              <a:gd name="connsiteX4" fmla="*/ 3958304 w 4184909"/>
              <a:gd name="connsiteY4" fmla="*/ 728567 h 796779"/>
              <a:gd name="connsiteX5" fmla="*/ 2537128 w 4184909"/>
              <a:gd name="connsiteY5" fmla="*/ 772635 h 796779"/>
              <a:gd name="connsiteX6" fmla="*/ 532058 w 4184909"/>
              <a:gd name="connsiteY6" fmla="*/ 783651 h 796779"/>
              <a:gd name="connsiteX7" fmla="*/ 80366 w 4184909"/>
              <a:gd name="connsiteY7" fmla="*/ 585348 h 796779"/>
              <a:gd name="connsiteX8" fmla="*/ 146467 w 4184909"/>
              <a:gd name="connsiteY8" fmla="*/ 78572 h 79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4909" h="796779">
                <a:moveTo>
                  <a:pt x="146467" y="78572"/>
                </a:moveTo>
                <a:cubicBezTo>
                  <a:pt x="383330" y="-18744"/>
                  <a:pt x="1002111" y="6962"/>
                  <a:pt x="1501542" y="1454"/>
                </a:cubicBezTo>
                <a:cubicBezTo>
                  <a:pt x="2000973" y="-4055"/>
                  <a:pt x="2709725" y="5126"/>
                  <a:pt x="3143055" y="45521"/>
                </a:cubicBezTo>
                <a:cubicBezTo>
                  <a:pt x="3576385" y="85916"/>
                  <a:pt x="3965648" y="129984"/>
                  <a:pt x="4101523" y="243825"/>
                </a:cubicBezTo>
                <a:cubicBezTo>
                  <a:pt x="4237398" y="357666"/>
                  <a:pt x="4219037" y="640432"/>
                  <a:pt x="3958304" y="728567"/>
                </a:cubicBezTo>
                <a:cubicBezTo>
                  <a:pt x="3697572" y="816702"/>
                  <a:pt x="3108169" y="763454"/>
                  <a:pt x="2537128" y="772635"/>
                </a:cubicBezTo>
                <a:cubicBezTo>
                  <a:pt x="1966087" y="781816"/>
                  <a:pt x="941518" y="814866"/>
                  <a:pt x="532058" y="783651"/>
                </a:cubicBezTo>
                <a:cubicBezTo>
                  <a:pt x="122598" y="752437"/>
                  <a:pt x="144631" y="708370"/>
                  <a:pt x="80366" y="585348"/>
                </a:cubicBezTo>
                <a:cubicBezTo>
                  <a:pt x="16101" y="462326"/>
                  <a:pt x="-90396" y="175888"/>
                  <a:pt x="146467" y="78572"/>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1" name="Freeform: Shape 10">
            <a:extLst>
              <a:ext uri="{FF2B5EF4-FFF2-40B4-BE49-F238E27FC236}">
                <a16:creationId xmlns:a16="http://schemas.microsoft.com/office/drawing/2014/main" id="{ACE82BD9-E86A-43B1-9D63-2F5FACB28F4D}"/>
              </a:ext>
            </a:extLst>
          </p:cNvPr>
          <p:cNvSpPr/>
          <p:nvPr/>
        </p:nvSpPr>
        <p:spPr bwMode="auto">
          <a:xfrm>
            <a:off x="8108092" y="4445286"/>
            <a:ext cx="1387597" cy="616504"/>
          </a:xfrm>
          <a:custGeom>
            <a:avLst/>
            <a:gdLst>
              <a:gd name="connsiteX0" fmla="*/ 264727 w 1387597"/>
              <a:gd name="connsiteY0" fmla="*/ 27563 h 616504"/>
              <a:gd name="connsiteX1" fmla="*/ 322 w 1387597"/>
              <a:gd name="connsiteY1" fmla="*/ 269934 h 616504"/>
              <a:gd name="connsiteX2" fmla="*/ 319812 w 1387597"/>
              <a:gd name="connsiteY2" fmla="*/ 589423 h 616504"/>
              <a:gd name="connsiteX3" fmla="*/ 1057942 w 1387597"/>
              <a:gd name="connsiteY3" fmla="*/ 545355 h 616504"/>
              <a:gd name="connsiteX4" fmla="*/ 1366414 w 1387597"/>
              <a:gd name="connsiteY4" fmla="*/ 115698 h 616504"/>
              <a:gd name="connsiteX5" fmla="*/ 507098 w 1387597"/>
              <a:gd name="connsiteY5" fmla="*/ 16546 h 616504"/>
              <a:gd name="connsiteX6" fmla="*/ 264727 w 1387597"/>
              <a:gd name="connsiteY6" fmla="*/ 27563 h 61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597" h="616504">
                <a:moveTo>
                  <a:pt x="264727" y="27563"/>
                </a:moveTo>
                <a:cubicBezTo>
                  <a:pt x="180264" y="69794"/>
                  <a:pt x="-8859" y="176291"/>
                  <a:pt x="322" y="269934"/>
                </a:cubicBezTo>
                <a:cubicBezTo>
                  <a:pt x="9503" y="363577"/>
                  <a:pt x="143542" y="543519"/>
                  <a:pt x="319812" y="589423"/>
                </a:cubicBezTo>
                <a:cubicBezTo>
                  <a:pt x="496082" y="635327"/>
                  <a:pt x="883508" y="624309"/>
                  <a:pt x="1057942" y="545355"/>
                </a:cubicBezTo>
                <a:cubicBezTo>
                  <a:pt x="1232376" y="466401"/>
                  <a:pt x="1458221" y="203833"/>
                  <a:pt x="1366414" y="115698"/>
                </a:cubicBezTo>
                <a:cubicBezTo>
                  <a:pt x="1274607" y="27563"/>
                  <a:pt x="688876" y="33071"/>
                  <a:pt x="507098" y="16546"/>
                </a:cubicBezTo>
                <a:cubicBezTo>
                  <a:pt x="325320" y="21"/>
                  <a:pt x="349190" y="-14668"/>
                  <a:pt x="264727" y="27563"/>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760ECB3-654A-44A5-BF7F-F5EF666924B3}"/>
              </a:ext>
            </a:extLst>
          </p:cNvPr>
          <p:cNvSpPr>
            <a:spLocks noGrp="1"/>
          </p:cNvSpPr>
          <p:nvPr>
            <p:ph type="title"/>
          </p:nvPr>
        </p:nvSpPr>
        <p:spPr>
          <a:xfrm>
            <a:off x="588263" y="457200"/>
            <a:ext cx="11018520" cy="615553"/>
          </a:xfrm>
        </p:spPr>
        <p:txBody>
          <a:bodyPr/>
          <a:lstStyle/>
          <a:p>
            <a:r>
              <a:rPr lang="en-US" dirty="0" err="1"/>
              <a:t>Bitvector</a:t>
            </a:r>
            <a:r>
              <a:rPr lang="en-US" dirty="0"/>
              <a:t>-aware QO for Snowflake Queries</a:t>
            </a:r>
          </a:p>
        </p:txBody>
      </p:sp>
      <p:sp>
        <p:nvSpPr>
          <p:cNvPr id="8" name="TextBox 7">
            <a:extLst>
              <a:ext uri="{FF2B5EF4-FFF2-40B4-BE49-F238E27FC236}">
                <a16:creationId xmlns:a16="http://schemas.microsoft.com/office/drawing/2014/main" id="{3EF1A128-FA89-433D-8377-9C883ED4FF6D}"/>
              </a:ext>
            </a:extLst>
          </p:cNvPr>
          <p:cNvSpPr txBox="1"/>
          <p:nvPr/>
        </p:nvSpPr>
        <p:spPr>
          <a:xfrm>
            <a:off x="11603736" y="6118553"/>
            <a:ext cx="166712" cy="369332"/>
          </a:xfrm>
          <a:prstGeom prst="rect">
            <a:avLst/>
          </a:prstGeom>
          <a:noFill/>
        </p:spPr>
        <p:txBody>
          <a:bodyPr wrap="none" lIns="0" tIns="0" rIns="0" bIns="0" rtlCol="0">
            <a:spAutoFit/>
          </a:bodyPr>
          <a:lstStyle/>
          <a:p>
            <a:pPr algn="l"/>
            <a:r>
              <a:rPr lang="en-US" sz="2400" dirty="0"/>
              <a:t>9</a:t>
            </a:r>
          </a:p>
        </p:txBody>
      </p:sp>
      <p:sp>
        <p:nvSpPr>
          <p:cNvPr id="10" name="TextBox 9">
            <a:extLst>
              <a:ext uri="{FF2B5EF4-FFF2-40B4-BE49-F238E27FC236}">
                <a16:creationId xmlns:a16="http://schemas.microsoft.com/office/drawing/2014/main" id="{B46D2836-30A6-4F73-8F25-64560F66DB36}"/>
              </a:ext>
            </a:extLst>
          </p:cNvPr>
          <p:cNvSpPr txBox="1"/>
          <p:nvPr/>
        </p:nvSpPr>
        <p:spPr>
          <a:xfrm>
            <a:off x="1677367" y="6123801"/>
            <a:ext cx="9179430" cy="553998"/>
          </a:xfrm>
          <a:prstGeom prst="rect">
            <a:avLst/>
          </a:prstGeom>
          <a:noFill/>
        </p:spPr>
        <p:txBody>
          <a:bodyPr wrap="square" lIns="0" tIns="0" rIns="0" bIns="0" rtlCol="0">
            <a:spAutoFit/>
          </a:bodyPr>
          <a:lstStyle/>
          <a:p>
            <a:r>
              <a:rPr lang="en-US" dirty="0"/>
              <a:t>[1] C. A. Galindo-Legaria </a:t>
            </a:r>
            <a:r>
              <a:rPr lang="en-US" i="1" dirty="0"/>
              <a:t>et al</a:t>
            </a:r>
            <a:r>
              <a:rPr lang="en-US" dirty="0"/>
              <a:t>., "Optimizing Star Join Queries for Data Warehousing in Microsoft SQL Server," </a:t>
            </a:r>
            <a:r>
              <a:rPr lang="en-US" i="1" dirty="0"/>
              <a:t>ICDE 2008</a:t>
            </a:r>
            <a:endParaRPr lang="en-US" sz="2000" dirty="0"/>
          </a:p>
        </p:txBody>
      </p:sp>
      <p:sp>
        <p:nvSpPr>
          <p:cNvPr id="7" name="Freeform: Shape 6">
            <a:extLst>
              <a:ext uri="{FF2B5EF4-FFF2-40B4-BE49-F238E27FC236}">
                <a16:creationId xmlns:a16="http://schemas.microsoft.com/office/drawing/2014/main" id="{95410795-C9FF-4D28-ABD8-976ED466EB75}"/>
              </a:ext>
            </a:extLst>
          </p:cNvPr>
          <p:cNvSpPr/>
          <p:nvPr/>
        </p:nvSpPr>
        <p:spPr bwMode="auto">
          <a:xfrm>
            <a:off x="6316506" y="4395701"/>
            <a:ext cx="1707781" cy="782640"/>
          </a:xfrm>
          <a:custGeom>
            <a:avLst/>
            <a:gdLst>
              <a:gd name="connsiteX0" fmla="*/ 62260 w 1707781"/>
              <a:gd name="connsiteY0" fmla="*/ 198333 h 782640"/>
              <a:gd name="connsiteX1" fmla="*/ 866492 w 1707781"/>
              <a:gd name="connsiteY1" fmla="*/ 30 h 782640"/>
              <a:gd name="connsiteX2" fmla="*/ 1593605 w 1707781"/>
              <a:gd name="connsiteY2" fmla="*/ 187316 h 782640"/>
              <a:gd name="connsiteX3" fmla="*/ 1604622 w 1707781"/>
              <a:gd name="connsiteY3" fmla="*/ 639008 h 782640"/>
              <a:gd name="connsiteX4" fmla="*/ 613104 w 1707781"/>
              <a:gd name="connsiteY4" fmla="*/ 782227 h 782640"/>
              <a:gd name="connsiteX5" fmla="*/ 117345 w 1707781"/>
              <a:gd name="connsiteY5" fmla="*/ 605957 h 782640"/>
              <a:gd name="connsiteX6" fmla="*/ 62260 w 1707781"/>
              <a:gd name="connsiteY6" fmla="*/ 198333 h 78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7781" h="782640">
                <a:moveTo>
                  <a:pt x="62260" y="198333"/>
                </a:moveTo>
                <a:cubicBezTo>
                  <a:pt x="187118" y="97345"/>
                  <a:pt x="611268" y="1866"/>
                  <a:pt x="866492" y="30"/>
                </a:cubicBezTo>
                <a:cubicBezTo>
                  <a:pt x="1121716" y="-1806"/>
                  <a:pt x="1470583" y="80820"/>
                  <a:pt x="1593605" y="187316"/>
                </a:cubicBezTo>
                <a:cubicBezTo>
                  <a:pt x="1716627" y="293812"/>
                  <a:pt x="1768039" y="539856"/>
                  <a:pt x="1604622" y="639008"/>
                </a:cubicBezTo>
                <a:cubicBezTo>
                  <a:pt x="1441205" y="738160"/>
                  <a:pt x="860983" y="787735"/>
                  <a:pt x="613104" y="782227"/>
                </a:cubicBezTo>
                <a:cubicBezTo>
                  <a:pt x="365225" y="776719"/>
                  <a:pt x="210988" y="699600"/>
                  <a:pt x="117345" y="605957"/>
                </a:cubicBezTo>
                <a:cubicBezTo>
                  <a:pt x="23702" y="512314"/>
                  <a:pt x="-62598" y="299321"/>
                  <a:pt x="62260" y="198333"/>
                </a:cubicBezTo>
                <a:close/>
              </a:path>
            </a:pathLst>
          </a:custGeom>
          <a:noFill/>
          <a:ln w="28575" cap="flat" cmpd="sng" algn="ctr">
            <a:solidFill>
              <a:srgbClr val="FF33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0485CC72-7BEC-4D12-97A2-BAB25907AC93}"/>
              </a:ext>
            </a:extLst>
          </p:cNvPr>
          <p:cNvSpPr/>
          <p:nvPr/>
        </p:nvSpPr>
        <p:spPr bwMode="auto">
          <a:xfrm>
            <a:off x="3999924" y="5277080"/>
            <a:ext cx="4352729" cy="792971"/>
          </a:xfrm>
          <a:custGeom>
            <a:avLst/>
            <a:gdLst>
              <a:gd name="connsiteX0" fmla="*/ 131401 w 4352729"/>
              <a:gd name="connsiteY0" fmla="*/ 110169 h 792971"/>
              <a:gd name="connsiteX1" fmla="*/ 946649 w 4352729"/>
              <a:gd name="connsiteY1" fmla="*/ 0 h 792971"/>
              <a:gd name="connsiteX2" fmla="*/ 2665281 w 4352729"/>
              <a:gd name="connsiteY2" fmla="*/ 110169 h 792971"/>
              <a:gd name="connsiteX3" fmla="*/ 3711883 w 4352729"/>
              <a:gd name="connsiteY3" fmla="*/ 88135 h 792971"/>
              <a:gd name="connsiteX4" fmla="*/ 4328828 w 4352729"/>
              <a:gd name="connsiteY4" fmla="*/ 517793 h 792971"/>
              <a:gd name="connsiteX5" fmla="*/ 2896635 w 4352729"/>
              <a:gd name="connsiteY5" fmla="*/ 727113 h 792971"/>
              <a:gd name="connsiteX6" fmla="*/ 1244105 w 4352729"/>
              <a:gd name="connsiteY6" fmla="*/ 782198 h 792971"/>
              <a:gd name="connsiteX7" fmla="*/ 43266 w 4352729"/>
              <a:gd name="connsiteY7" fmla="*/ 539826 h 792971"/>
              <a:gd name="connsiteX8" fmla="*/ 219536 w 4352729"/>
              <a:gd name="connsiteY8" fmla="*/ 55084 h 79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2729" h="792971">
                <a:moveTo>
                  <a:pt x="131401" y="110169"/>
                </a:moveTo>
                <a:cubicBezTo>
                  <a:pt x="327868" y="55084"/>
                  <a:pt x="524336" y="0"/>
                  <a:pt x="946649" y="0"/>
                </a:cubicBezTo>
                <a:cubicBezTo>
                  <a:pt x="1368962" y="0"/>
                  <a:pt x="2204409" y="95480"/>
                  <a:pt x="2665281" y="110169"/>
                </a:cubicBezTo>
                <a:cubicBezTo>
                  <a:pt x="3126153" y="124858"/>
                  <a:pt x="3434625" y="20198"/>
                  <a:pt x="3711883" y="88135"/>
                </a:cubicBezTo>
                <a:cubicBezTo>
                  <a:pt x="3989141" y="156072"/>
                  <a:pt x="4464703" y="411297"/>
                  <a:pt x="4328828" y="517793"/>
                </a:cubicBezTo>
                <a:cubicBezTo>
                  <a:pt x="4192953" y="624289"/>
                  <a:pt x="3410755" y="683046"/>
                  <a:pt x="2896635" y="727113"/>
                </a:cubicBezTo>
                <a:cubicBezTo>
                  <a:pt x="2382515" y="771180"/>
                  <a:pt x="1719667" y="813413"/>
                  <a:pt x="1244105" y="782198"/>
                </a:cubicBezTo>
                <a:cubicBezTo>
                  <a:pt x="768544" y="750984"/>
                  <a:pt x="214027" y="661012"/>
                  <a:pt x="43266" y="539826"/>
                </a:cubicBezTo>
                <a:cubicBezTo>
                  <a:pt x="-127495" y="418640"/>
                  <a:pt x="265439" y="77118"/>
                  <a:pt x="219536" y="55084"/>
                </a:cubicBezTo>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37617AE-E760-461B-B8D8-977EC6E694F2}"/>
              </a:ext>
            </a:extLst>
          </p:cNvPr>
          <p:cNvPicPr>
            <a:picLocks noChangeAspect="1"/>
          </p:cNvPicPr>
          <p:nvPr/>
        </p:nvPicPr>
        <p:blipFill>
          <a:blip r:embed="rId4"/>
          <a:stretch>
            <a:fillRect/>
          </a:stretch>
        </p:blipFill>
        <p:spPr>
          <a:xfrm>
            <a:off x="3862215" y="4538386"/>
            <a:ext cx="5229400" cy="1376808"/>
          </a:xfrm>
          <a:prstGeom prst="rect">
            <a:avLst/>
          </a:prstGeom>
        </p:spPr>
      </p:pic>
      <p:sp>
        <p:nvSpPr>
          <p:cNvPr id="4" name="Arrow: Up 3">
            <a:extLst>
              <a:ext uri="{FF2B5EF4-FFF2-40B4-BE49-F238E27FC236}">
                <a16:creationId xmlns:a16="http://schemas.microsoft.com/office/drawing/2014/main" id="{7A4E2E3E-C905-4CBB-AEDF-C9C694BB73B6}"/>
              </a:ext>
            </a:extLst>
          </p:cNvPr>
          <p:cNvSpPr/>
          <p:nvPr/>
        </p:nvSpPr>
        <p:spPr bwMode="auto">
          <a:xfrm>
            <a:off x="8016288" y="4865991"/>
            <a:ext cx="244561" cy="369526"/>
          </a:xfrm>
          <a:prstGeom prst="upArrow">
            <a:avLst/>
          </a:prstGeom>
          <a:solidFill>
            <a:srgbClr val="FF33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2468995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0" grpId="0"/>
      <p:bldP spid="7"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9|4.8|1.8|2.4|2.8|1.5|1.1|3.9|6.8|0.5|4.7|5.3|2.6|0.4|4.3"/>
</p:tagLst>
</file>

<file path=ppt/tags/tag10.xml><?xml version="1.0" encoding="utf-8"?>
<p:tagLst xmlns:a="http://schemas.openxmlformats.org/drawingml/2006/main" xmlns:r="http://schemas.openxmlformats.org/officeDocument/2006/relationships" xmlns:p="http://schemas.openxmlformats.org/presentationml/2006/main">
  <p:tag name="TIMING" val="|13.7"/>
</p:tagLst>
</file>

<file path=ppt/tags/tag11.xml><?xml version="1.0" encoding="utf-8"?>
<p:tagLst xmlns:a="http://schemas.openxmlformats.org/drawingml/2006/main" xmlns:r="http://schemas.openxmlformats.org/officeDocument/2006/relationships" xmlns:p="http://schemas.openxmlformats.org/presentationml/2006/main">
  <p:tag name="TIMING" val="|8.6|10.1|4|11.8|10.8|4.6|5.7"/>
</p:tagLst>
</file>

<file path=ppt/tags/tag12.xml><?xml version="1.0" encoding="utf-8"?>
<p:tagLst xmlns:a="http://schemas.openxmlformats.org/drawingml/2006/main" xmlns:r="http://schemas.openxmlformats.org/officeDocument/2006/relationships" xmlns:p="http://schemas.openxmlformats.org/presentationml/2006/main">
  <p:tag name="TIMING" val="|19.8"/>
</p:tagLst>
</file>

<file path=ppt/tags/tag13.xml><?xml version="1.0" encoding="utf-8"?>
<p:tagLst xmlns:a="http://schemas.openxmlformats.org/drawingml/2006/main" xmlns:r="http://schemas.openxmlformats.org/officeDocument/2006/relationships" xmlns:p="http://schemas.openxmlformats.org/presentationml/2006/main">
  <p:tag name="TIMING" val="|14.5|3.9|4.8"/>
</p:tagLst>
</file>

<file path=ppt/tags/tag14.xml><?xml version="1.0" encoding="utf-8"?>
<p:tagLst xmlns:a="http://schemas.openxmlformats.org/drawingml/2006/main" xmlns:r="http://schemas.openxmlformats.org/officeDocument/2006/relationships" xmlns:p="http://schemas.openxmlformats.org/presentationml/2006/main">
  <p:tag name="TIMING" val="|3.4|5.3|7.1|9.8"/>
</p:tagLst>
</file>

<file path=ppt/tags/tag2.xml><?xml version="1.0" encoding="utf-8"?>
<p:tagLst xmlns:a="http://schemas.openxmlformats.org/drawingml/2006/main" xmlns:r="http://schemas.openxmlformats.org/officeDocument/2006/relationships" xmlns:p="http://schemas.openxmlformats.org/presentationml/2006/main">
  <p:tag name="TIMING" val="|8.5|4.9|5.2|2.8|6.7|3.7|4.9"/>
</p:tagLst>
</file>

<file path=ppt/tags/tag3.xml><?xml version="1.0" encoding="utf-8"?>
<p:tagLst xmlns:a="http://schemas.openxmlformats.org/drawingml/2006/main" xmlns:r="http://schemas.openxmlformats.org/officeDocument/2006/relationships" xmlns:p="http://schemas.openxmlformats.org/presentationml/2006/main">
  <p:tag name="TIMING" val="|24.8|4.3|11.3|6.6|3.1|0.5|5.3|0.4|6.9"/>
</p:tagLst>
</file>

<file path=ppt/tags/tag4.xml><?xml version="1.0" encoding="utf-8"?>
<p:tagLst xmlns:a="http://schemas.openxmlformats.org/drawingml/2006/main" xmlns:r="http://schemas.openxmlformats.org/officeDocument/2006/relationships" xmlns:p="http://schemas.openxmlformats.org/presentationml/2006/main">
  <p:tag name="TIMING" val="|10.9|9.8|8.7|0.9|9.2|1.3|5.3"/>
</p:tagLst>
</file>

<file path=ppt/tags/tag5.xml><?xml version="1.0" encoding="utf-8"?>
<p:tagLst xmlns:a="http://schemas.openxmlformats.org/drawingml/2006/main" xmlns:r="http://schemas.openxmlformats.org/officeDocument/2006/relationships" xmlns:p="http://schemas.openxmlformats.org/presentationml/2006/main">
  <p:tag name="TIMING" val="|15.4|5|8.6|5.1"/>
</p:tagLst>
</file>

<file path=ppt/tags/tag6.xml><?xml version="1.0" encoding="utf-8"?>
<p:tagLst xmlns:a="http://schemas.openxmlformats.org/drawingml/2006/main" xmlns:r="http://schemas.openxmlformats.org/officeDocument/2006/relationships" xmlns:p="http://schemas.openxmlformats.org/presentationml/2006/main">
  <p:tag name="TIMING" val="|9.2|1|5|10.7|10.6|6.4|6.9|5.5|11.3|6.6|7.9"/>
</p:tagLst>
</file>

<file path=ppt/tags/tag7.xml><?xml version="1.0" encoding="utf-8"?>
<p:tagLst xmlns:a="http://schemas.openxmlformats.org/drawingml/2006/main" xmlns:r="http://schemas.openxmlformats.org/officeDocument/2006/relationships" xmlns:p="http://schemas.openxmlformats.org/presentationml/2006/main">
  <p:tag name="TIMING" val="|7.7|1.2|4.3|3.6|0.9|6.3|4.5|5.6|5.7|4|4|2.8|5.3"/>
</p:tagLst>
</file>

<file path=ppt/tags/tag8.xml><?xml version="1.0" encoding="utf-8"?>
<p:tagLst xmlns:a="http://schemas.openxmlformats.org/drawingml/2006/main" xmlns:r="http://schemas.openxmlformats.org/officeDocument/2006/relationships" xmlns:p="http://schemas.openxmlformats.org/presentationml/2006/main">
  <p:tag name="TIMING" val="|5.9|13.6"/>
</p:tagLst>
</file>

<file path=ppt/tags/tag9.xml><?xml version="1.0" encoding="utf-8"?>
<p:tagLst xmlns:a="http://schemas.openxmlformats.org/drawingml/2006/main" xmlns:r="http://schemas.openxmlformats.org/officeDocument/2006/relationships" xmlns:p="http://schemas.openxmlformats.org/presentationml/2006/main">
  <p:tag name="TIMING" val="|11.6|11.2|4.7|4.1|3.4|10.6|5.6|2.3|3.1"/>
</p:tagLst>
</file>

<file path=ppt/theme/theme1.xml><?xml version="1.0" encoding="utf-8"?>
<a:theme xmlns:a="http://schemas.openxmlformats.org/drawingml/2006/main" name="White Template">
  <a:themeElements>
    <a:clrScheme name="Partner Network">
      <a:dk1>
        <a:srgbClr val="000000"/>
      </a:dk1>
      <a:lt1>
        <a:srgbClr val="FFFFFF"/>
      </a:lt1>
      <a:dk2>
        <a:srgbClr val="243A5E"/>
      </a:dk2>
      <a:lt2>
        <a:srgbClr val="E6E6E6"/>
      </a:lt2>
      <a:accent1>
        <a:srgbClr val="0078D4"/>
      </a:accent1>
      <a:accent2>
        <a:srgbClr val="008575"/>
      </a:accent2>
      <a:accent3>
        <a:srgbClr val="107C10"/>
      </a:accent3>
      <a:accent4>
        <a:srgbClr val="D83B01"/>
      </a:accent4>
      <a:accent5>
        <a:srgbClr val="FFB900"/>
      </a:accent5>
      <a:accent6>
        <a:srgbClr val="D59D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Business_2019_19.potx" id="{DD2183B3-19E3-4320-845A-12E314473FAF}" vid="{FE838399-F22C-4BE9-A062-3FF3B09EDBE3}"/>
    </a:ext>
  </a:extLst>
</a:theme>
</file>

<file path=ppt/theme/theme2.xml><?xml version="1.0" encoding="utf-8"?>
<a:theme xmlns:a="http://schemas.openxmlformats.org/drawingml/2006/main" name="Black Template">
  <a:themeElements>
    <a:clrScheme name="Partner Network">
      <a:dk1>
        <a:srgbClr val="000000"/>
      </a:dk1>
      <a:lt1>
        <a:srgbClr val="FFFFFF"/>
      </a:lt1>
      <a:dk2>
        <a:srgbClr val="243A5E"/>
      </a:dk2>
      <a:lt2>
        <a:srgbClr val="E6E6E6"/>
      </a:lt2>
      <a:accent1>
        <a:srgbClr val="0078D4"/>
      </a:accent1>
      <a:accent2>
        <a:srgbClr val="008575"/>
      </a:accent2>
      <a:accent3>
        <a:srgbClr val="107C10"/>
      </a:accent3>
      <a:accent4>
        <a:srgbClr val="D83B01"/>
      </a:accent4>
      <a:accent5>
        <a:srgbClr val="FFB900"/>
      </a:accent5>
      <a:accent6>
        <a:srgbClr val="D59DFF"/>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Business_2019_19.potx" id="{DD2183B3-19E3-4320-845A-12E314473FAF}" vid="{266E33EE-02E7-45D1-B9CB-86FBC56F30C5}"/>
    </a:ext>
  </a:extLst>
</a:theme>
</file>

<file path=ppt/theme/theme3.xml><?xml version="1.0" encoding="utf-8"?>
<a:theme xmlns:a="http://schemas.openxmlformats.org/drawingml/2006/main" name="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4.xml><?xml version="1.0" encoding="utf-8"?>
<a:theme xmlns:a="http://schemas.openxmlformats.org/drawingml/2006/main" name="MSFT_pag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FB8B3A94F83094CB5F215A77508BC39" ma:contentTypeVersion="15" ma:contentTypeDescription="Create a new document." ma:contentTypeScope="" ma:versionID="7ca0ac3de28d7149e1f5990596ed7923">
  <xsd:schema xmlns:xsd="http://www.w3.org/2001/XMLSchema" xmlns:xs="http://www.w3.org/2001/XMLSchema" xmlns:p="http://schemas.microsoft.com/office/2006/metadata/properties" xmlns:ns3="a366af5e-7fd3-43bc-ba6a-2da51648213e" xmlns:ns4="a4c993d6-6b77-4564-abd8-f36c72cc012d" targetNamespace="http://schemas.microsoft.com/office/2006/metadata/properties" ma:root="true" ma:fieldsID="8e539da613daf6e0fa5ed9ec4d54d757" ns3:_="" ns4:_="">
    <xsd:import namespace="a366af5e-7fd3-43bc-ba6a-2da51648213e"/>
    <xsd:import namespace="a4c993d6-6b77-4564-abd8-f36c72cc012d"/>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66af5e-7fd3-43bc-ba6a-2da51648213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4c993d6-6b77-4564-abd8-f36c72cc012d"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DateTaken" ma:index="21" nillable="true" ma:displayName="MediaServiceDateTaken" ma:hidden="true" ma:internalName="MediaServiceDateTaken"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C54ECA-BA77-4B76-A072-6254BF38C9A9}">
  <ds:schemaRefs>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a366af5e-7fd3-43bc-ba6a-2da51648213e"/>
    <ds:schemaRef ds:uri="http://www.w3.org/XML/1998/namespace"/>
    <ds:schemaRef ds:uri="a4c993d6-6b77-4564-abd8-f36c72cc012d"/>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543236EB-731B-4E7F-ACA8-ACF239C3D67B}">
  <ds:schemaRefs>
    <ds:schemaRef ds:uri="http://schemas.microsoft.com/sharepoint/v3/contenttype/forms"/>
  </ds:schemaRefs>
</ds:datastoreItem>
</file>

<file path=customXml/itemProps3.xml><?xml version="1.0" encoding="utf-8"?>
<ds:datastoreItem xmlns:ds="http://schemas.openxmlformats.org/officeDocument/2006/customXml" ds:itemID="{9F930A38-2177-4D1B-9786-0AF96597CA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66af5e-7fd3-43bc-ba6a-2da51648213e"/>
    <ds:schemaRef ds:uri="a4c993d6-6b77-4564-abd8-f36c72cc01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Skype_PPT_Template_16x9_Sept_12_2017</Template>
  <TotalTime>8355</TotalTime>
  <Words>1420</Words>
  <Application>Microsoft Office PowerPoint</Application>
  <PresentationFormat>Widescreen</PresentationFormat>
  <Paragraphs>221</Paragraphs>
  <Slides>19</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19</vt:i4>
      </vt:variant>
    </vt:vector>
  </HeadingPairs>
  <TitlesOfParts>
    <vt:vector size="30" baseType="lpstr">
      <vt:lpstr>Arial</vt:lpstr>
      <vt:lpstr>Calibri</vt:lpstr>
      <vt:lpstr>Cambria Math</vt:lpstr>
      <vt:lpstr>Consolas</vt:lpstr>
      <vt:lpstr>Segoe UI</vt:lpstr>
      <vt:lpstr>Segoe UI Semibold</vt:lpstr>
      <vt:lpstr>Wingdings</vt:lpstr>
      <vt:lpstr>White Template</vt:lpstr>
      <vt:lpstr>Black Template</vt:lpstr>
      <vt:lpstr>Office 365 PPT Template - 2017</vt:lpstr>
      <vt:lpstr>MSFT_page</vt:lpstr>
      <vt:lpstr>Bitvector-aware Query Optimization for Decision Support Queries</vt:lpstr>
      <vt:lpstr>Bitvector Filtering in Query Processing</vt:lpstr>
      <vt:lpstr>Example: Bitvector Filtering in Hash Join</vt:lpstr>
      <vt:lpstr>Example: Bitvector Filtering in Query Processing</vt:lpstr>
      <vt:lpstr>Example: Bitvector Filters in QP vs. in QO </vt:lpstr>
      <vt:lpstr>Bitvector Filtering and Query Optimization</vt:lpstr>
      <vt:lpstr>Adding Bitvector Filters to QO is Expensive</vt:lpstr>
      <vt:lpstr>Overview</vt:lpstr>
      <vt:lpstr>Bitvector-aware QO for Snowflake Queries</vt:lpstr>
      <vt:lpstr>Example: Two Plans of Star Query w/ PKFK Joins</vt:lpstr>
      <vt:lpstr>Example: Analyzing Star Queries w/ PKFK Joins</vt:lpstr>
      <vt:lpstr>Analyzing Snowflake Queries w/ PKFK Joins</vt:lpstr>
      <vt:lpstr>Extension: Arbitrary Decision Support Queries</vt:lpstr>
      <vt:lpstr>BQO: Heuristic Join Order Algorithm</vt:lpstr>
      <vt:lpstr>Integration: BQO in Volcano / Cascades QO</vt:lpstr>
      <vt:lpstr>Evaluation</vt:lpstr>
      <vt:lpstr>Result: Total CPU Time</vt:lpstr>
      <vt:lpstr>Result: Top 50 Most Expensive Queries in JOB</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Bitvector-aware Query Optimization for Decision Support Queries</dc:title>
  <dc:subject>Bitvector-aware QO SIGMOD Bailu Ding</dc:subject>
  <dc:creator>Bailu Ding</dc:creator>
  <cp:lastModifiedBy>Bailu Ding</cp:lastModifiedBy>
  <cp:revision>3</cp:revision>
  <dcterms:created xsi:type="dcterms:W3CDTF">2020-05-27T23:27:59Z</dcterms:created>
  <dcterms:modified xsi:type="dcterms:W3CDTF">2025-04-19T00:22:11Z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0x0101008FB8B3A94F83094CB5F215A77508BC39</vt:lpwstr>
  </property>
</Properties>
</file>