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61" r:id="rId2"/>
    <p:sldId id="381" r:id="rId3"/>
    <p:sldId id="259" r:id="rId4"/>
    <p:sldId id="384" r:id="rId5"/>
    <p:sldId id="383" r:id="rId6"/>
    <p:sldId id="385" r:id="rId7"/>
    <p:sldId id="363" r:id="rId8"/>
    <p:sldId id="395" r:id="rId9"/>
    <p:sldId id="371" r:id="rId10"/>
    <p:sldId id="369" r:id="rId11"/>
    <p:sldId id="401" r:id="rId12"/>
    <p:sldId id="392" r:id="rId13"/>
    <p:sldId id="396" r:id="rId14"/>
    <p:sldId id="386" r:id="rId15"/>
    <p:sldId id="394" r:id="rId16"/>
    <p:sldId id="365" r:id="rId17"/>
    <p:sldId id="364" r:id="rId18"/>
    <p:sldId id="398" r:id="rId19"/>
    <p:sldId id="368" r:id="rId20"/>
    <p:sldId id="367" r:id="rId21"/>
    <p:sldId id="378" r:id="rId22"/>
    <p:sldId id="404" r:id="rId23"/>
    <p:sldId id="405" r:id="rId24"/>
    <p:sldId id="406" r:id="rId25"/>
    <p:sldId id="4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jin Lee" initials="KL" lastIdx="6" clrIdx="0">
    <p:extLst>
      <p:ext uri="{19B8F6BF-5375-455C-9EA6-DF929625EA0E}">
        <p15:presenceInfo xmlns:p15="http://schemas.microsoft.com/office/powerpoint/2012/main" userId="S-1-5-21-2127521184-1604012920-1887927527-2066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00" autoAdjust="0"/>
    <p:restoredTop sz="81904" autoAdjust="0"/>
  </p:normalViewPr>
  <p:slideViewPr>
    <p:cSldViewPr snapToGrid="0">
      <p:cViewPr varScale="1">
        <p:scale>
          <a:sx n="132" d="100"/>
          <a:sy n="132" d="100"/>
        </p:scale>
        <p:origin x="1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E829-B5AF-45DE-8507-C55308DC097E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FE42-9A7D-47BC-8F2F-4668BB748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EDAF-1219-4883-8B80-785834115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78B4-BB81-4C90-AA17-E1595EAC9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8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CFE42-9A7D-47BC-8F2F-4668BB7481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EF0-E108-47B5-9DCF-03210EB26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67254-2222-4A57-9F21-A9D5A4BAC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D09FE-349D-49EC-913D-9B57DAF9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F65A-0CF2-4763-87E6-F9B4B412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6F8D-0B86-4E11-A30D-0E5F64D1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C455-CA44-4F33-A69E-F89271FE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FD71-8725-4129-A682-869372B43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8BF0-D787-4D0E-B201-7F7F57C6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1A9FC-DB29-40E1-A3C8-FF6A21FE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99131-95CE-4B39-8848-86592712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7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6F5F2-39B2-4816-93AF-ED06DE2E1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9070-C1F1-4612-B719-1A4C48A88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1237F-6F16-4FCA-A6F5-07F7A18F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0361-528E-45FC-88C3-1BDE3540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C4AE-6674-4858-9283-4495D488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2CB9-F168-44FE-B111-F8B22F8A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1F7A-685D-4A82-8DF5-AAF9E71E9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CB5E-2FB4-420B-8B00-0D96DC65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ABF7-1AD2-4783-AD2D-391E7450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B5B3-14CB-4FF6-AE0C-E05FCF39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3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3C94-CC45-49F8-AF63-59D7065D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31486-3EED-4BA3-A063-8ABAEBB49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E33D-1012-415F-8C3B-A74E9CB8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2BC58-78F1-436E-9C78-DF9D58BC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E6264-9D3D-49C8-8B2F-F8AFB8EC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18F7-FD03-4D93-A055-953ABFC0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01DE-8112-4E9C-B3B1-9BC248373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04FF3-3765-43B3-93A6-290D2F87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C902-0D1F-49FB-957C-0761796E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5B968-5286-428A-B922-817022D6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EBB75-D2FE-4AA4-88A0-4E801603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C656-1269-498C-BDB3-C9E9E577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7C1EB-78C4-42D4-A3D8-7531456A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6ED3-8B96-43A7-B2ED-4D19FCAA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021C2-3181-4CEA-96F3-CC30EE05D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62267-4A14-41EE-B649-887FED270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D4181-A17D-466E-93C8-B9AC7278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FCFD6-51E9-4934-A1B9-303C17D5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398C5-F181-40C6-8E1D-5B6BF975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04A4-5D49-4763-95B8-047F386F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4FCF4-90AB-4269-AC53-0AB4CFE7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09D10-5D1C-48B4-9ACB-0BC49196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C06FD-A285-4070-B39C-BB5F86CE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4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05EE1-B701-4084-9570-9E7EE574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01CE6-1D9F-4499-9A3B-1A37FCDC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8DEB-C3F5-4BFF-B555-EC511603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A16F-B7FD-4ECC-9C09-FD2E322D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AE66-E3BB-4052-AA8F-30445F36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74B89-FB1B-4B19-AAB9-E6340362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B3253-4CE5-45E1-A6A5-B7CC232D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0BF37-472A-4777-B4E5-09ED9247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9E6D5-D874-422C-88CA-790747CC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E163-CA6B-40EC-A060-A468E3E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3A67F-73F7-4013-82F0-CA54B428F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69C10-E592-425F-BC25-B44BAAB9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17F2D-340E-45AA-8338-4E1CF4A9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6997E-3B7B-4D7D-AD67-7AEFF0E0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166ED-3CD6-4265-99EC-D3440736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BAFD2-A051-4239-A980-6B021F92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40DF0-3258-4C94-B800-B5BEA28B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1FB4D-16A6-436F-B856-D98F0B559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D7A0-961E-463A-B39B-15EA2C99662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C4121-E905-45C8-91AD-6DA3E9205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BF0C3-41CE-4E8E-A2A8-F9043F8C2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F670-BD60-429A-8FE6-60AD4A115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6059-003C-4F6D-8523-45D5E3BAE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128" y="868362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Approximating Queries in Microsoft’s Big-Data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4413D-BFF8-41D2-8605-F966A2A8C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03554" cy="476110"/>
          </a:xfrm>
        </p:spPr>
        <p:txBody>
          <a:bodyPr>
            <a:normAutofit/>
          </a:bodyPr>
          <a:lstStyle/>
          <a:p>
            <a:r>
              <a:rPr lang="en-US" dirty="0"/>
              <a:t>Srikanth Kandula </a:t>
            </a:r>
          </a:p>
        </p:txBody>
      </p:sp>
      <p:pic>
        <p:nvPicPr>
          <p:cNvPr id="1026" name="Picture 2" descr="Image result for surajit chaudhuri">
            <a:extLst>
              <a:ext uri="{FF2B5EF4-FFF2-40B4-BE49-F238E27FC236}">
                <a16:creationId xmlns:a16="http://schemas.microsoft.com/office/drawing/2014/main" id="{F39D05E0-DC13-4055-A5AF-7BC5FF70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97" y="444748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 Name MARC FRIEDMAN">
            <a:extLst>
              <a:ext uri="{FF2B5EF4-FFF2-40B4-BE49-F238E27FC236}">
                <a16:creationId xmlns:a16="http://schemas.microsoft.com/office/drawing/2014/main" id="{AA11C348-732F-4FC4-B04A-2C35D683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31" y="4449325"/>
            <a:ext cx="1826955" cy="18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00F7BDC1-CF3D-43A5-90DC-44DB966E18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4523" r="1789" b="31297"/>
          <a:stretch/>
        </p:blipFill>
        <p:spPr>
          <a:xfrm>
            <a:off x="2903405" y="4449324"/>
            <a:ext cx="1808783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D7FEF5-F41E-4FE0-BE44-39E718971045}"/>
              </a:ext>
            </a:extLst>
          </p:cNvPr>
          <p:cNvSpPr/>
          <p:nvPr/>
        </p:nvSpPr>
        <p:spPr>
          <a:xfrm>
            <a:off x="3238762" y="6276280"/>
            <a:ext cx="113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Kukjin Lee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C012F-CADA-485F-8681-790FF33BDAF1}"/>
              </a:ext>
            </a:extLst>
          </p:cNvPr>
          <p:cNvSpPr/>
          <p:nvPr/>
        </p:nvSpPr>
        <p:spPr>
          <a:xfrm>
            <a:off x="4894019" y="6276280"/>
            <a:ext cx="181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Surajit Chaudhuri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CDB33-75DB-4674-BE3D-C7F5BF67BCEA}"/>
              </a:ext>
            </a:extLst>
          </p:cNvPr>
          <p:cNvSpPr/>
          <p:nvPr/>
        </p:nvSpPr>
        <p:spPr>
          <a:xfrm>
            <a:off x="7040009" y="6276280"/>
            <a:ext cx="161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 Friedman</a:t>
            </a:r>
          </a:p>
        </p:txBody>
      </p:sp>
      <p:pic>
        <p:nvPicPr>
          <p:cNvPr id="8" name="Picture 2" descr="Image result for microsoft research logo">
            <a:extLst>
              <a:ext uri="{FF2B5EF4-FFF2-40B4-BE49-F238E27FC236}">
                <a16:creationId xmlns:a16="http://schemas.microsoft.com/office/drawing/2014/main" id="{7CE33C05-9B4A-4095-BD5C-34EF97AF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60" y="6031832"/>
            <a:ext cx="2643739" cy="8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3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CE909-1176-4BCD-95EA-A2756DBD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59" y="1907183"/>
            <a:ext cx="3980402" cy="3086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6C9B6-7FB1-4A6E-981C-15E20EA5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that use samplers…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9A593-4DAB-40CD-917F-D82C8479BA04}"/>
              </a:ext>
            </a:extLst>
          </p:cNvPr>
          <p:cNvSpPr txBox="1"/>
          <p:nvPr/>
        </p:nvSpPr>
        <p:spPr>
          <a:xfrm>
            <a:off x="1790498" y="5292546"/>
            <a:ext cx="394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are complex.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Median query has </a:t>
            </a:r>
            <a:r>
              <a:rPr lang="en-US" sz="2400" dirty="0">
                <a:solidFill>
                  <a:srgbClr val="C00000"/>
                </a:solidFill>
              </a:rPr>
              <a:t>10 select </a:t>
            </a:r>
            <a:r>
              <a:rPr lang="en-US" sz="2400" dirty="0"/>
              <a:t>statements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1AE17-6C1F-449F-AC86-8B2AC409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48" y="1815041"/>
            <a:ext cx="4230130" cy="327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854E3-3F20-41FC-BFDC-80AB0E44FEB0}"/>
              </a:ext>
            </a:extLst>
          </p:cNvPr>
          <p:cNvSpPr txBox="1"/>
          <p:nvPr/>
        </p:nvSpPr>
        <p:spPr>
          <a:xfrm>
            <a:off x="7202477" y="5292545"/>
            <a:ext cx="410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are recurring.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Median query </a:t>
            </a:r>
            <a:r>
              <a:rPr lang="en-US" sz="2400" dirty="0">
                <a:solidFill>
                  <a:srgbClr val="C00000"/>
                </a:solidFill>
              </a:rPr>
              <a:t>executes &gt;200 times</a:t>
            </a:r>
            <a:r>
              <a:rPr lang="en-US" sz="2400" dirty="0"/>
              <a:t> (on different inputs)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C2572B3-C69C-4BF6-AF41-28EA27C84366}"/>
              </a:ext>
            </a:extLst>
          </p:cNvPr>
          <p:cNvSpPr/>
          <p:nvPr/>
        </p:nvSpPr>
        <p:spPr>
          <a:xfrm>
            <a:off x="5422496" y="358665"/>
            <a:ext cx="5265912" cy="6341641"/>
          </a:xfrm>
          <a:prstGeom prst="roundRect">
            <a:avLst>
              <a:gd name="adj" fmla="val 450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D2304B-115C-4B4D-99FF-0CA563814EED}"/>
              </a:ext>
            </a:extLst>
          </p:cNvPr>
          <p:cNvGrpSpPr/>
          <p:nvPr/>
        </p:nvGrpSpPr>
        <p:grpSpPr>
          <a:xfrm>
            <a:off x="10793029" y="358665"/>
            <a:ext cx="1502463" cy="5240987"/>
            <a:chOff x="8117446" y="16873"/>
            <a:chExt cx="1502463" cy="5240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D51137B-54C6-4D38-B160-82FE0B1FEED9}"/>
                </a:ext>
              </a:extLst>
            </p:cNvPr>
            <p:cNvGrpSpPr/>
            <p:nvPr/>
          </p:nvGrpSpPr>
          <p:grpSpPr>
            <a:xfrm>
              <a:off x="8122575" y="1241165"/>
              <a:ext cx="1211998" cy="2275981"/>
              <a:chOff x="8239117" y="2700451"/>
              <a:chExt cx="1211998" cy="227598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BE03825-C970-43FF-BBC1-A03039DD41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12603" y="3915822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820A54B-C8A9-41F6-8E3E-62E199022D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04884" y="4277276"/>
                <a:ext cx="274320" cy="2743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F5792E0-5563-4D19-B76A-38F920410B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10264" y="4626527"/>
                <a:ext cx="274320" cy="27432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A6D742-C38D-4B6D-BB16-10170D20A0E5}"/>
                  </a:ext>
                </a:extLst>
              </p:cNvPr>
              <p:cNvSpPr txBox="1"/>
              <p:nvPr/>
            </p:nvSpPr>
            <p:spPr>
              <a:xfrm>
                <a:off x="8239117" y="2700451"/>
                <a:ext cx="1211998" cy="83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Avg. task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duration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30CBCB-2846-4E27-807D-C168CB969CDE}"/>
                  </a:ext>
                </a:extLst>
              </p:cNvPr>
              <p:cNvSpPr txBox="1"/>
              <p:nvPr/>
            </p:nvSpPr>
            <p:spPr>
              <a:xfrm>
                <a:off x="8632905" y="3776652"/>
                <a:ext cx="720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3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7518B4-6B82-404E-ADF5-9D02E9857E5B}"/>
                  </a:ext>
                </a:extLst>
              </p:cNvPr>
              <p:cNvSpPr txBox="1"/>
              <p:nvPr/>
            </p:nvSpPr>
            <p:spPr>
              <a:xfrm>
                <a:off x="8632905" y="4199107"/>
                <a:ext cx="720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C97B79-2C51-4269-9A87-4263F8DED412}"/>
                  </a:ext>
                </a:extLst>
              </p:cNvPr>
              <p:cNvSpPr txBox="1"/>
              <p:nvPr/>
            </p:nvSpPr>
            <p:spPr>
              <a:xfrm>
                <a:off x="8788397" y="4514767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1s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8BE011E-6109-488A-B17A-47F35259F0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12603" y="3862216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5ABCA5-A9C7-45A7-BB8B-270696CA3F22}"/>
                  </a:ext>
                </a:extLst>
              </p:cNvPr>
              <p:cNvSpPr txBox="1"/>
              <p:nvPr/>
            </p:nvSpPr>
            <p:spPr>
              <a:xfrm>
                <a:off x="8625186" y="3422871"/>
                <a:ext cx="720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4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3A2875-CA08-49DB-ACD8-BCE4D8587E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04884" y="3508435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4D77FB-4445-405C-AE95-173C9E34E7C0}"/>
                </a:ext>
              </a:extLst>
            </p:cNvPr>
            <p:cNvGrpSpPr/>
            <p:nvPr/>
          </p:nvGrpSpPr>
          <p:grpSpPr>
            <a:xfrm>
              <a:off x="8158001" y="16873"/>
              <a:ext cx="1245929" cy="1137790"/>
              <a:chOff x="8276745" y="1341030"/>
              <a:chExt cx="1245929" cy="113779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710DFF6-8CBA-4B9A-A5BA-91B6FB3406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76745" y="1718214"/>
                <a:ext cx="640080" cy="64008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0895B-3DD1-45DA-8020-5B3E48765418}"/>
                  </a:ext>
                </a:extLst>
              </p:cNvPr>
              <p:cNvSpPr txBox="1"/>
              <p:nvPr/>
            </p:nvSpPr>
            <p:spPr>
              <a:xfrm>
                <a:off x="8276745" y="1341030"/>
                <a:ext cx="9691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# Tasks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DBCA12-5118-43C5-B9A2-493F5C192C8A}"/>
                  </a:ext>
                </a:extLst>
              </p:cNvPr>
              <p:cNvSpPr txBox="1"/>
              <p:nvPr/>
            </p:nvSpPr>
            <p:spPr>
              <a:xfrm>
                <a:off x="9004317" y="151250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C673E0-19BD-4D93-8C8D-0CBB24BC267F}"/>
                  </a:ext>
                </a:extLst>
              </p:cNvPr>
              <p:cNvSpPr txBox="1"/>
              <p:nvPr/>
            </p:nvSpPr>
            <p:spPr>
              <a:xfrm>
                <a:off x="8908281" y="175898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9C9B25-F510-40CF-BB7D-DA32AE542374}"/>
                  </a:ext>
                </a:extLst>
              </p:cNvPr>
              <p:cNvSpPr txBox="1"/>
              <p:nvPr/>
            </p:nvSpPr>
            <p:spPr>
              <a:xfrm>
                <a:off x="8922830" y="2017155"/>
                <a:ext cx="599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789D3F-1526-44C7-AC04-5D04303882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50623" y="1728195"/>
                <a:ext cx="274320" cy="27432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BB4BAAD-4E47-44B7-BA3D-728E901284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44267" y="1735190"/>
                <a:ext cx="90714" cy="9144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FC41C1-F9E7-4204-9F7C-707CA0AF6E95}"/>
                </a:ext>
              </a:extLst>
            </p:cNvPr>
            <p:cNvGrpSpPr/>
            <p:nvPr/>
          </p:nvGrpSpPr>
          <p:grpSpPr>
            <a:xfrm>
              <a:off x="8117446" y="3623941"/>
              <a:ext cx="1502463" cy="915138"/>
              <a:chOff x="8276745" y="5198064"/>
              <a:chExt cx="1502463" cy="91513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878A297-81C5-485D-8628-FFB4D8AC08CD}"/>
                  </a:ext>
                </a:extLst>
              </p:cNvPr>
              <p:cNvCxnSpPr/>
              <p:nvPr/>
            </p:nvCxnSpPr>
            <p:spPr>
              <a:xfrm flipH="1">
                <a:off x="8432542" y="5628669"/>
                <a:ext cx="365760" cy="865"/>
              </a:xfrm>
              <a:prstGeom prst="line">
                <a:avLst/>
              </a:prstGeom>
              <a:ln w="508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B900704-18DA-4218-9813-F25CC50BC1C6}"/>
                  </a:ext>
                </a:extLst>
              </p:cNvPr>
              <p:cNvCxnSpPr/>
              <p:nvPr/>
            </p:nvCxnSpPr>
            <p:spPr>
              <a:xfrm flipH="1">
                <a:off x="8443052" y="5941115"/>
                <a:ext cx="365760" cy="0"/>
              </a:xfrm>
              <a:prstGeom prst="line">
                <a:avLst/>
              </a:prstGeom>
              <a:ln w="3556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12F175-076A-4169-A112-380EAA5F21AC}"/>
                  </a:ext>
                </a:extLst>
              </p:cNvPr>
              <p:cNvSpPr txBox="1"/>
              <p:nvPr/>
            </p:nvSpPr>
            <p:spPr>
              <a:xfrm>
                <a:off x="8781644" y="5452364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6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A0E853-24A8-4401-BA92-0B6912805C0A}"/>
                  </a:ext>
                </a:extLst>
              </p:cNvPr>
              <p:cNvSpPr txBox="1"/>
              <p:nvPr/>
            </p:nvSpPr>
            <p:spPr>
              <a:xfrm>
                <a:off x="8763111" y="5743870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10</a:t>
                </a:r>
                <a:r>
                  <a:rPr kumimoji="0" 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669578-295C-4DDE-B73C-8751232C1F41}"/>
                  </a:ext>
                </a:extLst>
              </p:cNvPr>
              <p:cNvSpPr txBox="1"/>
              <p:nvPr/>
            </p:nvSpPr>
            <p:spPr>
              <a:xfrm>
                <a:off x="8276745" y="5198064"/>
                <a:ext cx="1502463" cy="438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Data volume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43325C-BFA4-420F-9C4D-AFF868D2CD27}"/>
                </a:ext>
              </a:extLst>
            </p:cNvPr>
            <p:cNvGrpSpPr/>
            <p:nvPr/>
          </p:nvGrpSpPr>
          <p:grpSpPr>
            <a:xfrm>
              <a:off x="8316066" y="4686840"/>
              <a:ext cx="1167198" cy="571020"/>
              <a:chOff x="8601117" y="6112802"/>
              <a:chExt cx="1167198" cy="57102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DB2327-17DE-488F-A36C-56AD8315ACB5}"/>
                  </a:ext>
                </a:extLst>
              </p:cNvPr>
              <p:cNvCxnSpPr/>
              <p:nvPr/>
            </p:nvCxnSpPr>
            <p:spPr>
              <a:xfrm flipH="1">
                <a:off x="8609027" y="6269294"/>
                <a:ext cx="365760" cy="0"/>
              </a:xfrm>
              <a:prstGeom prst="line">
                <a:avLst/>
              </a:prstGeom>
              <a:ln w="203200" cmpd="sng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3A2793-8BD4-498E-A306-54E808479C36}"/>
                  </a:ext>
                </a:extLst>
              </p:cNvPr>
              <p:cNvSpPr txBox="1"/>
              <p:nvPr/>
            </p:nvSpPr>
            <p:spPr>
              <a:xfrm>
                <a:off x="8966877" y="6112802"/>
                <a:ext cx="801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shuffle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93B9B82-12B2-43D9-9546-CE2B2224FDEC}"/>
                  </a:ext>
                </a:extLst>
              </p:cNvPr>
              <p:cNvCxnSpPr/>
              <p:nvPr/>
            </p:nvCxnSpPr>
            <p:spPr>
              <a:xfrm flipH="1" flipV="1">
                <a:off x="8601117" y="6515328"/>
                <a:ext cx="365760" cy="0"/>
              </a:xfrm>
              <a:prstGeom prst="line">
                <a:avLst/>
              </a:prstGeom>
              <a:ln w="2032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A1973D-EFA7-4E4B-ACF0-DC20B1CBBE55}"/>
                  </a:ext>
                </a:extLst>
              </p:cNvPr>
              <p:cNvSpPr txBox="1"/>
              <p:nvPr/>
            </p:nvSpPr>
            <p:spPr>
              <a:xfrm>
                <a:off x="8981882" y="6314490"/>
                <a:ext cx="5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local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A2D2F8-72C4-43A4-82CE-934048BE6A11}"/>
              </a:ext>
            </a:extLst>
          </p:cNvPr>
          <p:cNvGrpSpPr/>
          <p:nvPr/>
        </p:nvGrpSpPr>
        <p:grpSpPr>
          <a:xfrm>
            <a:off x="5660655" y="410717"/>
            <a:ext cx="4976730" cy="6289592"/>
            <a:chOff x="5268221" y="570820"/>
            <a:chExt cx="4976730" cy="628959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0FC1426-4DE5-4954-B690-1E64A1A029AD}"/>
                </a:ext>
              </a:extLst>
            </p:cNvPr>
            <p:cNvSpPr>
              <a:spLocks/>
            </p:cNvSpPr>
            <p:nvPr/>
          </p:nvSpPr>
          <p:spPr>
            <a:xfrm>
              <a:off x="8513274" y="767713"/>
              <a:ext cx="694944" cy="694944"/>
            </a:xfrm>
            <a:prstGeom prst="ellipse">
              <a:avLst/>
            </a:prstGeom>
            <a:solidFill>
              <a:srgbClr val="F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15E93B9-B318-4D9B-AF06-8E5E83899576}"/>
                </a:ext>
              </a:extLst>
            </p:cNvPr>
            <p:cNvSpPr>
              <a:spLocks/>
            </p:cNvSpPr>
            <p:nvPr/>
          </p:nvSpPr>
          <p:spPr>
            <a:xfrm>
              <a:off x="8513274" y="1573122"/>
              <a:ext cx="694944" cy="694944"/>
            </a:xfrm>
            <a:prstGeom prst="ellipse">
              <a:avLst/>
            </a:prstGeom>
            <a:solidFill>
              <a:srgbClr val="FFFFA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BC275A-5EA9-4B78-AF0B-ECD134668F4F}"/>
                </a:ext>
              </a:extLst>
            </p:cNvPr>
            <p:cNvSpPr>
              <a:spLocks/>
            </p:cNvSpPr>
            <p:nvPr/>
          </p:nvSpPr>
          <p:spPr>
            <a:xfrm>
              <a:off x="8501663" y="2403913"/>
              <a:ext cx="713232" cy="713232"/>
            </a:xfrm>
            <a:prstGeom prst="ellipse">
              <a:avLst/>
            </a:prstGeom>
            <a:solidFill>
              <a:srgbClr val="FFFF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79193F2-7D98-4238-9690-318255E4F40D}"/>
                </a:ext>
              </a:extLst>
            </p:cNvPr>
            <p:cNvSpPr>
              <a:spLocks/>
            </p:cNvSpPr>
            <p:nvPr/>
          </p:nvSpPr>
          <p:spPr>
            <a:xfrm>
              <a:off x="7098752" y="4016767"/>
              <a:ext cx="713232" cy="713232"/>
            </a:xfrm>
            <a:prstGeom prst="ellipse">
              <a:avLst/>
            </a:prstGeom>
            <a:solidFill>
              <a:srgbClr val="FFFF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354630B-6AD0-45B6-B165-2EF433504D6A}"/>
                </a:ext>
              </a:extLst>
            </p:cNvPr>
            <p:cNvSpPr>
              <a:spLocks/>
            </p:cNvSpPr>
            <p:nvPr/>
          </p:nvSpPr>
          <p:spPr>
            <a:xfrm>
              <a:off x="7569423" y="3209462"/>
              <a:ext cx="713232" cy="713232"/>
            </a:xfrm>
            <a:prstGeom prst="ellipse">
              <a:avLst/>
            </a:prstGeom>
            <a:solidFill>
              <a:srgbClr val="B6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C0BA14F-371D-4C0C-A470-0C7B2EDBA2FF}"/>
                </a:ext>
              </a:extLst>
            </p:cNvPr>
            <p:cNvSpPr>
              <a:spLocks/>
            </p:cNvSpPr>
            <p:nvPr/>
          </p:nvSpPr>
          <p:spPr>
            <a:xfrm>
              <a:off x="6827255" y="802209"/>
              <a:ext cx="694944" cy="694944"/>
            </a:xfrm>
            <a:prstGeom prst="ellipse">
              <a:avLst/>
            </a:prstGeom>
            <a:solidFill>
              <a:srgbClr val="F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D35A6F-5457-405F-8728-8AA1F041DBAA}"/>
                </a:ext>
              </a:extLst>
            </p:cNvPr>
            <p:cNvSpPr>
              <a:spLocks/>
            </p:cNvSpPr>
            <p:nvPr/>
          </p:nvSpPr>
          <p:spPr>
            <a:xfrm>
              <a:off x="6822630" y="1617137"/>
              <a:ext cx="694944" cy="694944"/>
            </a:xfrm>
            <a:prstGeom prst="ellipse">
              <a:avLst/>
            </a:prstGeom>
            <a:solidFill>
              <a:srgbClr val="FFFFA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48F1364-2CB4-496E-8B08-4E3A21215264}"/>
                </a:ext>
              </a:extLst>
            </p:cNvPr>
            <p:cNvSpPr>
              <a:spLocks/>
            </p:cNvSpPr>
            <p:nvPr/>
          </p:nvSpPr>
          <p:spPr>
            <a:xfrm>
              <a:off x="6813486" y="2447041"/>
              <a:ext cx="713232" cy="713232"/>
            </a:xfrm>
            <a:prstGeom prst="ellipse">
              <a:avLst/>
            </a:prstGeom>
            <a:solidFill>
              <a:srgbClr val="FFFFB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6BDAB0-61F5-40BB-B647-A1E7E2327C04}"/>
                </a:ext>
              </a:extLst>
            </p:cNvPr>
            <p:cNvSpPr>
              <a:spLocks/>
            </p:cNvSpPr>
            <p:nvPr/>
          </p:nvSpPr>
          <p:spPr>
            <a:xfrm>
              <a:off x="7597447" y="4896788"/>
              <a:ext cx="91440" cy="91440"/>
            </a:xfrm>
            <a:prstGeom prst="ellipse">
              <a:avLst/>
            </a:prstGeom>
            <a:solidFill>
              <a:srgbClr val="FFFF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C6AB6BA-DAB5-447A-B0E9-3ABFE32303C2}"/>
                </a:ext>
              </a:extLst>
            </p:cNvPr>
            <p:cNvSpPr>
              <a:spLocks/>
            </p:cNvSpPr>
            <p:nvPr/>
          </p:nvSpPr>
          <p:spPr>
            <a:xfrm>
              <a:off x="5355158" y="773152"/>
              <a:ext cx="713232" cy="713232"/>
            </a:xfrm>
            <a:prstGeom prst="ellipse">
              <a:avLst/>
            </a:prstGeom>
            <a:solidFill>
              <a:srgbClr val="FFFF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38A0062-C174-479B-95BF-780EE60346BB}"/>
                </a:ext>
              </a:extLst>
            </p:cNvPr>
            <p:cNvSpPr>
              <a:spLocks/>
            </p:cNvSpPr>
            <p:nvPr/>
          </p:nvSpPr>
          <p:spPr>
            <a:xfrm>
              <a:off x="5373133" y="1733239"/>
              <a:ext cx="713232" cy="713232"/>
            </a:xfrm>
            <a:prstGeom prst="ellipse">
              <a:avLst/>
            </a:prstGeom>
            <a:solidFill>
              <a:srgbClr val="FFFFC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B7232F-47B2-4B89-9291-F5B85EFE1382}"/>
                </a:ext>
              </a:extLst>
            </p:cNvPr>
            <p:cNvSpPr>
              <a:spLocks/>
            </p:cNvSpPr>
            <p:nvPr/>
          </p:nvSpPr>
          <p:spPr>
            <a:xfrm>
              <a:off x="5658210" y="3284332"/>
              <a:ext cx="365760" cy="365760"/>
            </a:xfrm>
            <a:prstGeom prst="ellipse">
              <a:avLst/>
            </a:prstGeom>
            <a:solidFill>
              <a:srgbClr val="FFFF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5598AB8-856A-4DC2-86F4-41FBDF63F018}"/>
                </a:ext>
              </a:extLst>
            </p:cNvPr>
            <p:cNvSpPr>
              <a:spLocks/>
            </p:cNvSpPr>
            <p:nvPr/>
          </p:nvSpPr>
          <p:spPr>
            <a:xfrm>
              <a:off x="9632303" y="849796"/>
              <a:ext cx="612648" cy="61264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F41BE71-0C59-4EEA-B003-AD58F6C46146}"/>
                </a:ext>
              </a:extLst>
            </p:cNvPr>
            <p:cNvSpPr>
              <a:spLocks/>
            </p:cNvSpPr>
            <p:nvPr/>
          </p:nvSpPr>
          <p:spPr>
            <a:xfrm>
              <a:off x="9643049" y="1857210"/>
              <a:ext cx="594360" cy="594360"/>
            </a:xfrm>
            <a:prstGeom prst="ellipse">
              <a:avLst/>
            </a:prstGeom>
            <a:solidFill>
              <a:srgbClr val="FFFFB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D8BE7F9-F80D-4895-999C-1235E5057870}"/>
                </a:ext>
              </a:extLst>
            </p:cNvPr>
            <p:cNvSpPr>
              <a:spLocks/>
            </p:cNvSpPr>
            <p:nvPr/>
          </p:nvSpPr>
          <p:spPr>
            <a:xfrm>
              <a:off x="8961590" y="3160273"/>
              <a:ext cx="713232" cy="71323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BD4E48B-2F39-4022-ABB4-C35356B3C99C}"/>
                </a:ext>
              </a:extLst>
            </p:cNvPr>
            <p:cNvSpPr>
              <a:spLocks/>
            </p:cNvSpPr>
            <p:nvPr/>
          </p:nvSpPr>
          <p:spPr>
            <a:xfrm>
              <a:off x="6358325" y="3225624"/>
              <a:ext cx="713232" cy="713232"/>
            </a:xfrm>
            <a:prstGeom prst="ellipse">
              <a:avLst/>
            </a:prstGeom>
            <a:solidFill>
              <a:srgbClr val="F10000"/>
            </a:solidFill>
            <a:ln w="984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baseline="-25000" dirty="0">
                  <a:solidFill>
                    <a:prstClr val="white"/>
                  </a:solidFill>
                  <a:latin typeface="Garamond" panose="02020404030301010803"/>
                </a:rPr>
                <a:t>*</a:t>
              </a:r>
              <a:endPara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2DB029-4548-4136-94F5-B51AC5F1E631}"/>
                </a:ext>
              </a:extLst>
            </p:cNvPr>
            <p:cNvSpPr>
              <a:spLocks/>
            </p:cNvSpPr>
            <p:nvPr/>
          </p:nvSpPr>
          <p:spPr>
            <a:xfrm>
              <a:off x="5268221" y="3873310"/>
              <a:ext cx="713232" cy="713232"/>
            </a:xfrm>
            <a:prstGeom prst="ellipse">
              <a:avLst/>
            </a:prstGeom>
            <a:solidFill>
              <a:srgbClr val="FFFF5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628D9DA-EA41-481A-A87E-70D2669D9B88}"/>
                </a:ext>
              </a:extLst>
            </p:cNvPr>
            <p:cNvSpPr>
              <a:spLocks/>
            </p:cNvSpPr>
            <p:nvPr/>
          </p:nvSpPr>
          <p:spPr>
            <a:xfrm>
              <a:off x="5992095" y="4592375"/>
              <a:ext cx="530352" cy="530352"/>
            </a:xfrm>
            <a:prstGeom prst="ellipse">
              <a:avLst/>
            </a:prstGeom>
            <a:solidFill>
              <a:srgbClr val="EE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BEBE2D5-4A4B-482D-95BC-F5AB3A15905D}"/>
                </a:ext>
              </a:extLst>
            </p:cNvPr>
            <p:cNvSpPr>
              <a:spLocks/>
            </p:cNvSpPr>
            <p:nvPr/>
          </p:nvSpPr>
          <p:spPr>
            <a:xfrm>
              <a:off x="5495043" y="5130666"/>
              <a:ext cx="530352" cy="530352"/>
            </a:xfrm>
            <a:prstGeom prst="ellipse">
              <a:avLst/>
            </a:prstGeom>
            <a:solidFill>
              <a:srgbClr val="FFFFB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026685B-1EC7-4FBA-9398-F74BA8E1C2C1}"/>
                </a:ext>
              </a:extLst>
            </p:cNvPr>
            <p:cNvSpPr>
              <a:spLocks/>
            </p:cNvSpPr>
            <p:nvPr/>
          </p:nvSpPr>
          <p:spPr>
            <a:xfrm>
              <a:off x="6193554" y="5547768"/>
              <a:ext cx="91440" cy="91440"/>
            </a:xfrm>
            <a:prstGeom prst="ellipse">
              <a:avLst/>
            </a:prstGeom>
            <a:solidFill>
              <a:srgbClr val="FFFF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4EED483-06F8-4DF8-86AF-92AB85ED9F66}"/>
                </a:ext>
              </a:extLst>
            </p:cNvPr>
            <p:cNvSpPr>
              <a:spLocks/>
            </p:cNvSpPr>
            <p:nvPr/>
          </p:nvSpPr>
          <p:spPr>
            <a:xfrm>
              <a:off x="6423159" y="5395842"/>
              <a:ext cx="530352" cy="530352"/>
            </a:xfrm>
            <a:prstGeom prst="ellipse">
              <a:avLst/>
            </a:prstGeom>
            <a:solidFill>
              <a:srgbClr val="FFFF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B66A169-357E-44E9-B96D-01220E3ACF35}"/>
                </a:ext>
              </a:extLst>
            </p:cNvPr>
            <p:cNvSpPr>
              <a:spLocks/>
            </p:cNvSpPr>
            <p:nvPr/>
          </p:nvSpPr>
          <p:spPr>
            <a:xfrm>
              <a:off x="7105067" y="5505801"/>
              <a:ext cx="530352" cy="530352"/>
            </a:xfrm>
            <a:prstGeom prst="ellipse">
              <a:avLst/>
            </a:prstGeom>
            <a:solidFill>
              <a:srgbClr val="FFFFC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929F1BC-7347-434E-A336-B771BBC8D86A}"/>
                </a:ext>
              </a:extLst>
            </p:cNvPr>
            <p:cNvSpPr>
              <a:spLocks/>
            </p:cNvSpPr>
            <p:nvPr/>
          </p:nvSpPr>
          <p:spPr>
            <a:xfrm>
              <a:off x="8145047" y="4206257"/>
              <a:ext cx="713232" cy="713232"/>
            </a:xfrm>
            <a:prstGeom prst="ellipse">
              <a:avLst/>
            </a:prstGeom>
            <a:solidFill>
              <a:srgbClr val="FFFF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4CDE1F2-1E1E-4494-BC90-37F38F7F780E}"/>
                </a:ext>
              </a:extLst>
            </p:cNvPr>
            <p:cNvSpPr>
              <a:spLocks/>
            </p:cNvSpPr>
            <p:nvPr/>
          </p:nvSpPr>
          <p:spPr>
            <a:xfrm>
              <a:off x="7999112" y="5023182"/>
              <a:ext cx="91440" cy="91440"/>
            </a:xfrm>
            <a:prstGeom prst="ellipse">
              <a:avLst/>
            </a:prstGeom>
            <a:solidFill>
              <a:srgbClr val="FFFF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13FECF5-9C08-4050-A82A-F03310EA564B}"/>
                </a:ext>
              </a:extLst>
            </p:cNvPr>
            <p:cNvSpPr>
              <a:spLocks/>
            </p:cNvSpPr>
            <p:nvPr/>
          </p:nvSpPr>
          <p:spPr>
            <a:xfrm>
              <a:off x="7569423" y="5249981"/>
              <a:ext cx="91440" cy="91440"/>
            </a:xfrm>
            <a:prstGeom prst="ellipse">
              <a:avLst/>
            </a:prstGeom>
            <a:solidFill>
              <a:srgbClr val="FFFF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C33055-871A-437A-AC99-A753B8659748}"/>
                </a:ext>
              </a:extLst>
            </p:cNvPr>
            <p:cNvSpPr>
              <a:spLocks/>
            </p:cNvSpPr>
            <p:nvPr/>
          </p:nvSpPr>
          <p:spPr>
            <a:xfrm>
              <a:off x="7712419" y="5655732"/>
              <a:ext cx="530352" cy="530352"/>
            </a:xfrm>
            <a:prstGeom prst="ellipse">
              <a:avLst/>
            </a:prstGeom>
            <a:solidFill>
              <a:srgbClr val="FFFF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17176A3-FD08-450D-BBD7-0FBA144010E5}"/>
                </a:ext>
              </a:extLst>
            </p:cNvPr>
            <p:cNvSpPr>
              <a:spLocks/>
            </p:cNvSpPr>
            <p:nvPr/>
          </p:nvSpPr>
          <p:spPr>
            <a:xfrm>
              <a:off x="7916014" y="6396531"/>
              <a:ext cx="146304" cy="146304"/>
            </a:xfrm>
            <a:prstGeom prst="ellipse">
              <a:avLst/>
            </a:prstGeom>
            <a:solidFill>
              <a:srgbClr val="FFFF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156B41A-6744-44FB-8C1B-70FEC4D51805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8860746" y="578576"/>
              <a:ext cx="0" cy="189137"/>
            </a:xfrm>
            <a:prstGeom prst="line">
              <a:avLst/>
            </a:prstGeom>
            <a:ln w="3937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B6D4C66-E20C-4863-BDAD-148C5A093756}"/>
                </a:ext>
              </a:extLst>
            </p:cNvPr>
            <p:cNvCxnSpPr>
              <a:cxnSpLocks/>
              <a:stCxn id="63" idx="4"/>
              <a:endCxn id="64" idx="0"/>
            </p:cNvCxnSpPr>
            <p:nvPr/>
          </p:nvCxnSpPr>
          <p:spPr>
            <a:xfrm>
              <a:off x="8860746" y="1462657"/>
              <a:ext cx="0" cy="110465"/>
            </a:xfrm>
            <a:prstGeom prst="line">
              <a:avLst/>
            </a:prstGeom>
            <a:ln w="3556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279E8AC-079D-4E10-8FA9-FCDCB567A418}"/>
                </a:ext>
              </a:extLst>
            </p:cNvPr>
            <p:cNvCxnSpPr>
              <a:cxnSpLocks/>
              <a:stCxn id="64" idx="4"/>
              <a:endCxn id="65" idx="0"/>
            </p:cNvCxnSpPr>
            <p:nvPr/>
          </p:nvCxnSpPr>
          <p:spPr>
            <a:xfrm flipH="1">
              <a:off x="8858279" y="2268066"/>
              <a:ext cx="2467" cy="135847"/>
            </a:xfrm>
            <a:prstGeom prst="line">
              <a:avLst/>
            </a:prstGeom>
            <a:ln w="3556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AE142DA-0384-4DD3-8E5E-4AAECB566C81}"/>
                </a:ext>
              </a:extLst>
            </p:cNvPr>
            <p:cNvCxnSpPr>
              <a:cxnSpLocks/>
              <a:stCxn id="65" idx="3"/>
              <a:endCxn id="67" idx="7"/>
            </p:cNvCxnSpPr>
            <p:nvPr/>
          </p:nvCxnSpPr>
          <p:spPr>
            <a:xfrm flipH="1">
              <a:off x="8178205" y="3012695"/>
              <a:ext cx="427908" cy="301217"/>
            </a:xfrm>
            <a:prstGeom prst="line">
              <a:avLst/>
            </a:prstGeom>
            <a:ln w="33528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273E9B3-115A-470E-A689-8BFBE3A35AB8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 flipV="1">
              <a:off x="7926039" y="578576"/>
              <a:ext cx="0" cy="2630886"/>
            </a:xfrm>
            <a:prstGeom prst="line">
              <a:avLst/>
            </a:prstGeom>
            <a:ln w="46609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BB89164-D66D-4BDB-AC51-CCF4B2F38D0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7171488" y="578576"/>
              <a:ext cx="3239" cy="223633"/>
            </a:xfrm>
            <a:prstGeom prst="line">
              <a:avLst/>
            </a:prstGeom>
            <a:ln w="3873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6169E22-734E-4D31-93AA-1EBC7ECB38EE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 flipH="1">
              <a:off x="7170102" y="1497153"/>
              <a:ext cx="4625" cy="119984"/>
            </a:xfrm>
            <a:prstGeom prst="line">
              <a:avLst/>
            </a:prstGeom>
            <a:ln w="3556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DDC0FA7-1BB2-4E62-BE9D-FE7751895A23}"/>
                </a:ext>
              </a:extLst>
            </p:cNvPr>
            <p:cNvCxnSpPr>
              <a:cxnSpLocks/>
              <a:stCxn id="69" idx="4"/>
              <a:endCxn id="70" idx="0"/>
            </p:cNvCxnSpPr>
            <p:nvPr/>
          </p:nvCxnSpPr>
          <p:spPr>
            <a:xfrm>
              <a:off x="7170102" y="2312081"/>
              <a:ext cx="0" cy="134960"/>
            </a:xfrm>
            <a:prstGeom prst="line">
              <a:avLst/>
            </a:prstGeom>
            <a:ln w="3556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F9DF537-F5EC-4801-906A-D0DF9852C68B}"/>
                </a:ext>
              </a:extLst>
            </p:cNvPr>
            <p:cNvCxnSpPr>
              <a:cxnSpLocks/>
              <a:stCxn id="70" idx="5"/>
              <a:endCxn id="67" idx="1"/>
            </p:cNvCxnSpPr>
            <p:nvPr/>
          </p:nvCxnSpPr>
          <p:spPr>
            <a:xfrm>
              <a:off x="7422268" y="3055823"/>
              <a:ext cx="251605" cy="258089"/>
            </a:xfrm>
            <a:prstGeom prst="line">
              <a:avLst/>
            </a:prstGeom>
            <a:ln w="33528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23BD91-A0A1-4163-B090-4E80146B2525}"/>
                </a:ext>
              </a:extLst>
            </p:cNvPr>
            <p:cNvCxnSpPr>
              <a:cxnSpLocks/>
              <a:stCxn id="67" idx="4"/>
              <a:endCxn id="66" idx="7"/>
            </p:cNvCxnSpPr>
            <p:nvPr/>
          </p:nvCxnSpPr>
          <p:spPr>
            <a:xfrm flipH="1">
              <a:off x="7707534" y="3922694"/>
              <a:ext cx="218505" cy="198523"/>
            </a:xfrm>
            <a:prstGeom prst="line">
              <a:avLst/>
            </a:prstGeom>
            <a:ln w="447421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D1C2127-745C-4248-860A-CBEFA7111A51}"/>
                </a:ext>
              </a:extLst>
            </p:cNvPr>
            <p:cNvCxnSpPr>
              <a:cxnSpLocks/>
              <a:stCxn id="66" idx="4"/>
              <a:endCxn id="71" idx="1"/>
            </p:cNvCxnSpPr>
            <p:nvPr/>
          </p:nvCxnSpPr>
          <p:spPr>
            <a:xfrm>
              <a:off x="7455368" y="4729999"/>
              <a:ext cx="155470" cy="180180"/>
            </a:xfrm>
            <a:prstGeom prst="line">
              <a:avLst/>
            </a:prstGeom>
            <a:ln w="508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6C458A3-29D1-46FE-A867-4478BCFAE942}"/>
                </a:ext>
              </a:extLst>
            </p:cNvPr>
            <p:cNvCxnSpPr>
              <a:cxnSpLocks/>
              <a:stCxn id="71" idx="4"/>
              <a:endCxn id="87" idx="0"/>
            </p:cNvCxnSpPr>
            <p:nvPr/>
          </p:nvCxnSpPr>
          <p:spPr>
            <a:xfrm flipH="1">
              <a:off x="7615143" y="4988228"/>
              <a:ext cx="28024" cy="261753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C79079-606D-4DAB-AA08-FA7606A1F98E}"/>
                </a:ext>
              </a:extLst>
            </p:cNvPr>
            <p:cNvCxnSpPr>
              <a:cxnSpLocks/>
              <a:stCxn id="67" idx="2"/>
              <a:endCxn id="78" idx="6"/>
            </p:cNvCxnSpPr>
            <p:nvPr/>
          </p:nvCxnSpPr>
          <p:spPr>
            <a:xfrm flipH="1">
              <a:off x="7071557" y="3566078"/>
              <a:ext cx="497866" cy="16162"/>
            </a:xfrm>
            <a:prstGeom prst="line">
              <a:avLst/>
            </a:prstGeom>
            <a:ln w="4572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E0C4A88-5538-4B6C-8F94-C790097C5C0C}"/>
                </a:ext>
              </a:extLst>
            </p:cNvPr>
            <p:cNvCxnSpPr>
              <a:cxnSpLocks/>
              <a:stCxn id="78" idx="3"/>
              <a:endCxn id="79" idx="7"/>
            </p:cNvCxnSpPr>
            <p:nvPr/>
          </p:nvCxnSpPr>
          <p:spPr>
            <a:xfrm flipH="1">
              <a:off x="5877003" y="3834406"/>
              <a:ext cx="585772" cy="143354"/>
            </a:xfrm>
            <a:prstGeom prst="line">
              <a:avLst/>
            </a:prstGeom>
            <a:ln w="4064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9E12E0E-B88C-4375-9811-A924B4AE5876}"/>
                </a:ext>
              </a:extLst>
            </p:cNvPr>
            <p:cNvCxnSpPr>
              <a:cxnSpLocks/>
              <a:stCxn id="79" idx="5"/>
              <a:endCxn id="80" idx="1"/>
            </p:cNvCxnSpPr>
            <p:nvPr/>
          </p:nvCxnSpPr>
          <p:spPr>
            <a:xfrm>
              <a:off x="5877003" y="4482092"/>
              <a:ext cx="192760" cy="187951"/>
            </a:xfrm>
            <a:prstGeom prst="line">
              <a:avLst/>
            </a:prstGeom>
            <a:ln w="4064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C405880-89C9-4210-B3D7-2B3EFD3E65E8}"/>
                </a:ext>
              </a:extLst>
            </p:cNvPr>
            <p:cNvCxnSpPr>
              <a:cxnSpLocks/>
              <a:stCxn id="80" idx="3"/>
              <a:endCxn id="81" idx="7"/>
            </p:cNvCxnSpPr>
            <p:nvPr/>
          </p:nvCxnSpPr>
          <p:spPr>
            <a:xfrm flipH="1">
              <a:off x="5947727" y="5045059"/>
              <a:ext cx="122036" cy="163275"/>
            </a:xfrm>
            <a:prstGeom prst="line">
              <a:avLst/>
            </a:prstGeom>
            <a:ln w="33401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1EC0BC8-106B-49EB-B046-397EFDB30D02}"/>
                </a:ext>
              </a:extLst>
            </p:cNvPr>
            <p:cNvCxnSpPr>
              <a:cxnSpLocks/>
              <a:stCxn id="81" idx="5"/>
              <a:endCxn id="82" idx="2"/>
            </p:cNvCxnSpPr>
            <p:nvPr/>
          </p:nvCxnSpPr>
          <p:spPr>
            <a:xfrm>
              <a:off x="5947727" y="5583350"/>
              <a:ext cx="245827" cy="10138"/>
            </a:xfrm>
            <a:prstGeom prst="line">
              <a:avLst/>
            </a:prstGeom>
            <a:ln w="889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8E7603F-42AE-4D8A-82FC-6166CF68CEF7}"/>
                </a:ext>
              </a:extLst>
            </p:cNvPr>
            <p:cNvCxnSpPr>
              <a:cxnSpLocks/>
              <a:stCxn id="80" idx="5"/>
              <a:endCxn id="83" idx="0"/>
            </p:cNvCxnSpPr>
            <p:nvPr/>
          </p:nvCxnSpPr>
          <p:spPr>
            <a:xfrm>
              <a:off x="6444779" y="5045059"/>
              <a:ext cx="243556" cy="350783"/>
            </a:xfrm>
            <a:prstGeom prst="line">
              <a:avLst/>
            </a:prstGeom>
            <a:ln w="33401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131E18B-D4CC-4C29-A703-776AA0B2E554}"/>
                </a:ext>
              </a:extLst>
            </p:cNvPr>
            <p:cNvCxnSpPr>
              <a:cxnSpLocks/>
              <a:stCxn id="83" idx="2"/>
              <a:endCxn id="82" idx="5"/>
            </p:cNvCxnSpPr>
            <p:nvPr/>
          </p:nvCxnSpPr>
          <p:spPr>
            <a:xfrm flipH="1" flipV="1">
              <a:off x="6271603" y="5625817"/>
              <a:ext cx="151556" cy="35201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ED6CC13-CF79-4548-8CC1-48DC1BA28D05}"/>
                </a:ext>
              </a:extLst>
            </p:cNvPr>
            <p:cNvCxnSpPr>
              <a:cxnSpLocks/>
              <a:stCxn id="83" idx="6"/>
              <a:endCxn id="84" idx="2"/>
            </p:cNvCxnSpPr>
            <p:nvPr/>
          </p:nvCxnSpPr>
          <p:spPr>
            <a:xfrm>
              <a:off x="6953511" y="5661018"/>
              <a:ext cx="151556" cy="109959"/>
            </a:xfrm>
            <a:prstGeom prst="line">
              <a:avLst/>
            </a:prstGeom>
            <a:ln w="1524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3B90DBA-7C0E-474B-9D61-90CC6C2B34C5}"/>
                </a:ext>
              </a:extLst>
            </p:cNvPr>
            <p:cNvCxnSpPr>
              <a:cxnSpLocks/>
              <a:stCxn id="84" idx="6"/>
              <a:endCxn id="88" idx="2"/>
            </p:cNvCxnSpPr>
            <p:nvPr/>
          </p:nvCxnSpPr>
          <p:spPr>
            <a:xfrm>
              <a:off x="7635419" y="5770977"/>
              <a:ext cx="77000" cy="149931"/>
            </a:xfrm>
            <a:prstGeom prst="line">
              <a:avLst/>
            </a:prstGeom>
            <a:ln w="1524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3B625D7-4707-4DB8-B7E9-43CB43CC8BA6}"/>
                </a:ext>
              </a:extLst>
            </p:cNvPr>
            <p:cNvCxnSpPr>
              <a:cxnSpLocks/>
              <a:stCxn id="85" idx="3"/>
              <a:endCxn id="86" idx="7"/>
            </p:cNvCxnSpPr>
            <p:nvPr/>
          </p:nvCxnSpPr>
          <p:spPr>
            <a:xfrm flipH="1">
              <a:off x="8077161" y="4815039"/>
              <a:ext cx="172336" cy="221534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15BD0C-980C-4E90-BDC7-228C4FDBEC50}"/>
                </a:ext>
              </a:extLst>
            </p:cNvPr>
            <p:cNvCxnSpPr>
              <a:cxnSpLocks/>
              <a:stCxn id="86" idx="3"/>
              <a:endCxn id="87" idx="6"/>
            </p:cNvCxnSpPr>
            <p:nvPr/>
          </p:nvCxnSpPr>
          <p:spPr>
            <a:xfrm flipH="1">
              <a:off x="7660863" y="5101231"/>
              <a:ext cx="351640" cy="194470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3B72925-E6BC-4C53-81E0-C41C4197A8E1}"/>
                </a:ext>
              </a:extLst>
            </p:cNvPr>
            <p:cNvCxnSpPr>
              <a:cxnSpLocks/>
              <a:stCxn id="88" idx="0"/>
              <a:endCxn id="87" idx="4"/>
            </p:cNvCxnSpPr>
            <p:nvPr/>
          </p:nvCxnSpPr>
          <p:spPr>
            <a:xfrm flipH="1" flipV="1">
              <a:off x="7615143" y="5341421"/>
              <a:ext cx="362452" cy="314311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9EB936D-89D6-4670-BFF6-0AEE82A75221}"/>
                </a:ext>
              </a:extLst>
            </p:cNvPr>
            <p:cNvCxnSpPr>
              <a:cxnSpLocks/>
              <a:stCxn id="88" idx="4"/>
              <a:endCxn id="89" idx="0"/>
            </p:cNvCxnSpPr>
            <p:nvPr/>
          </p:nvCxnSpPr>
          <p:spPr>
            <a:xfrm>
              <a:off x="7977595" y="6186084"/>
              <a:ext cx="11571" cy="210447"/>
            </a:xfrm>
            <a:prstGeom prst="line">
              <a:avLst/>
            </a:prstGeom>
            <a:ln w="15748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95E60-3E54-4387-893C-0E2E753ED94F}"/>
                </a:ext>
              </a:extLst>
            </p:cNvPr>
            <p:cNvCxnSpPr>
              <a:cxnSpLocks/>
              <a:stCxn id="89" idx="4"/>
            </p:cNvCxnSpPr>
            <p:nvPr/>
          </p:nvCxnSpPr>
          <p:spPr>
            <a:xfrm>
              <a:off x="7989166" y="6542835"/>
              <a:ext cx="0" cy="317577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74C89A6-C7E1-42E5-ABD3-6D3D47C50032}"/>
                </a:ext>
              </a:extLst>
            </p:cNvPr>
            <p:cNvCxnSpPr>
              <a:cxnSpLocks/>
              <a:stCxn id="77" idx="3"/>
              <a:endCxn id="85" idx="7"/>
            </p:cNvCxnSpPr>
            <p:nvPr/>
          </p:nvCxnSpPr>
          <p:spPr>
            <a:xfrm flipH="1">
              <a:off x="8753829" y="3769055"/>
              <a:ext cx="312211" cy="541652"/>
            </a:xfrm>
            <a:prstGeom prst="line">
              <a:avLst/>
            </a:prstGeom>
            <a:ln w="3111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7101B76-23A0-4938-985B-05B13496C70E}"/>
                </a:ext>
              </a:extLst>
            </p:cNvPr>
            <p:cNvCxnSpPr>
              <a:cxnSpLocks/>
              <a:stCxn id="76" idx="4"/>
              <a:endCxn id="77" idx="7"/>
            </p:cNvCxnSpPr>
            <p:nvPr/>
          </p:nvCxnSpPr>
          <p:spPr>
            <a:xfrm flipH="1">
              <a:off x="9570372" y="2451570"/>
              <a:ext cx="369857" cy="813153"/>
            </a:xfrm>
            <a:prstGeom prst="line">
              <a:avLst/>
            </a:prstGeom>
            <a:ln w="3111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D718B8A-B453-4974-AA38-106F1A66C029}"/>
                </a:ext>
              </a:extLst>
            </p:cNvPr>
            <p:cNvCxnSpPr>
              <a:cxnSpLocks/>
              <a:stCxn id="75" idx="4"/>
              <a:endCxn id="76" idx="0"/>
            </p:cNvCxnSpPr>
            <p:nvPr/>
          </p:nvCxnSpPr>
          <p:spPr>
            <a:xfrm>
              <a:off x="9938627" y="1462444"/>
              <a:ext cx="1602" cy="394766"/>
            </a:xfrm>
            <a:prstGeom prst="line">
              <a:avLst/>
            </a:prstGeom>
            <a:ln w="3111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908C45D-E0CB-4787-B765-FAEA7DD1BCF8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9938627" y="578576"/>
              <a:ext cx="0" cy="271220"/>
            </a:xfrm>
            <a:prstGeom prst="line">
              <a:avLst/>
            </a:prstGeom>
            <a:ln w="342773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5E38519-E210-4A71-BC22-BD537ED260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1774" y="570820"/>
              <a:ext cx="4150" cy="270012"/>
            </a:xfrm>
            <a:prstGeom prst="line">
              <a:avLst/>
            </a:prstGeom>
            <a:ln w="402971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063C074-E9C6-4C38-B5DF-B1403BD95FE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33044" y="1628666"/>
              <a:ext cx="365760" cy="0"/>
            </a:xfrm>
            <a:prstGeom prst="line">
              <a:avLst/>
            </a:prstGeom>
            <a:ln w="375031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3719F47-2588-4267-804A-CE9B6C2BF027}"/>
                </a:ext>
              </a:extLst>
            </p:cNvPr>
            <p:cNvCxnSpPr>
              <a:cxnSpLocks/>
              <a:stCxn id="73" idx="4"/>
              <a:endCxn id="74" idx="0"/>
            </p:cNvCxnSpPr>
            <p:nvPr/>
          </p:nvCxnSpPr>
          <p:spPr>
            <a:xfrm>
              <a:off x="5729749" y="2446471"/>
              <a:ext cx="111341" cy="837861"/>
            </a:xfrm>
            <a:prstGeom prst="line">
              <a:avLst/>
            </a:prstGeom>
            <a:ln w="508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561D2B1-A082-4F8F-8374-E1FA617CB41D}"/>
                </a:ext>
              </a:extLst>
            </p:cNvPr>
            <p:cNvCxnSpPr>
              <a:cxnSpLocks/>
              <a:stCxn id="74" idx="5"/>
              <a:endCxn id="87" idx="1"/>
            </p:cNvCxnSpPr>
            <p:nvPr/>
          </p:nvCxnSpPr>
          <p:spPr>
            <a:xfrm>
              <a:off x="5970406" y="3596528"/>
              <a:ext cx="1612408" cy="1666844"/>
            </a:xfrm>
            <a:prstGeom prst="line">
              <a:avLst/>
            </a:prstGeom>
            <a:ln w="5080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7DE422E-234A-4902-9A74-B9ED826A2254}"/>
                </a:ext>
              </a:extLst>
            </p:cNvPr>
            <p:cNvCxnSpPr>
              <a:cxnSpLocks/>
              <a:stCxn id="73" idx="5"/>
              <a:endCxn id="78" idx="1"/>
            </p:cNvCxnSpPr>
            <p:nvPr/>
          </p:nvCxnSpPr>
          <p:spPr>
            <a:xfrm>
              <a:off x="5981915" y="2342021"/>
              <a:ext cx="480860" cy="988053"/>
            </a:xfrm>
            <a:prstGeom prst="line">
              <a:avLst/>
            </a:prstGeom>
            <a:ln w="387223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4937704-5D0B-4DA6-A931-394297C671B5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7156508" y="3516889"/>
              <a:ext cx="1805082" cy="0"/>
            </a:xfrm>
            <a:prstGeom prst="line">
              <a:avLst/>
            </a:prstGeom>
            <a:ln w="508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4F089930-AA05-43B6-A0D3-A9FA667C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08" y="3931020"/>
            <a:ext cx="3281794" cy="1161753"/>
          </a:xfrm>
          <a:prstGeom prst="rect">
            <a:avLst/>
          </a:prstGeom>
        </p:spPr>
      </p:pic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10B3B5F7-8171-488C-A5F5-F76E0A009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7172"/>
              </p:ext>
            </p:extLst>
          </p:nvPr>
        </p:nvGraphicFramePr>
        <p:xfrm>
          <a:off x="81404" y="1582597"/>
          <a:ext cx="4791285" cy="1524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51634">
                  <a:extLst>
                    <a:ext uri="{9D8B030D-6E8A-4147-A177-3AD203B41FA5}">
                      <a16:colId xmlns:a16="http://schemas.microsoft.com/office/drawing/2014/main" val="1040986407"/>
                    </a:ext>
                  </a:extLst>
                </a:gridCol>
                <a:gridCol w="726707">
                  <a:extLst>
                    <a:ext uri="{9D8B030D-6E8A-4147-A177-3AD203B41FA5}">
                      <a16:colId xmlns:a16="http://schemas.microsoft.com/office/drawing/2014/main" val="2580014676"/>
                    </a:ext>
                  </a:extLst>
                </a:gridCol>
                <a:gridCol w="1087366">
                  <a:extLst>
                    <a:ext uri="{9D8B030D-6E8A-4147-A177-3AD203B41FA5}">
                      <a16:colId xmlns:a16="http://schemas.microsoft.com/office/drawing/2014/main" val="812386644"/>
                    </a:ext>
                  </a:extLst>
                </a:gridCol>
                <a:gridCol w="825578">
                  <a:extLst>
                    <a:ext uri="{9D8B030D-6E8A-4147-A177-3AD203B41FA5}">
                      <a16:colId xmlns:a16="http://schemas.microsoft.com/office/drawing/2014/main" val="3778747703"/>
                    </a:ext>
                  </a:extLst>
                </a:gridCol>
              </a:tblGrid>
              <a:tr h="251793">
                <a:tc>
                  <a:txBody>
                    <a:bodyPr/>
                    <a:lstStyle/>
                    <a:p>
                      <a:r>
                        <a:rPr lang="en-US" sz="2000" b="0" dirty="0"/>
                        <a:t>Duration (hours)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10.2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6.9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-32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811551"/>
                  </a:ext>
                </a:extLst>
              </a:tr>
              <a:tr h="287810">
                <a:tc>
                  <a:txBody>
                    <a:bodyPr/>
                    <a:lstStyle/>
                    <a:p>
                      <a:r>
                        <a:rPr lang="en-US" sz="2000" dirty="0"/>
                        <a:t>Tot. compute hours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5118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3183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-37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968814"/>
                  </a:ext>
                </a:extLst>
              </a:tr>
              <a:tr h="293888">
                <a:tc>
                  <a:txBody>
                    <a:bodyPr/>
                    <a:lstStyle/>
                    <a:p>
                      <a:r>
                        <a:rPr lang="en-US" sz="2000" dirty="0"/>
                        <a:t>Bytes read (TB)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554385"/>
                  </a:ext>
                </a:extLst>
              </a:tr>
              <a:tr h="287810">
                <a:tc>
                  <a:txBody>
                    <a:bodyPr/>
                    <a:lstStyle/>
                    <a:p>
                      <a:r>
                        <a:rPr lang="en-US" sz="2000" dirty="0"/>
                        <a:t>Bytes written (TB)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172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170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-1.0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616121"/>
                  </a:ext>
                </a:extLst>
              </a:tr>
              <a:tr h="287810">
                <a:tc>
                  <a:txBody>
                    <a:bodyPr/>
                    <a:lstStyle/>
                    <a:p>
                      <a:r>
                        <a:rPr lang="en-US" sz="2000" dirty="0"/>
                        <a:t># Tasks (x 10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85.5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85.4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-0.1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471796"/>
                  </a:ext>
                </a:extLst>
              </a:tr>
            </a:tbl>
          </a:graphicData>
        </a:graphic>
      </p:graphicFrame>
      <p:sp>
        <p:nvSpPr>
          <p:cNvPr id="127" name="TextBox 126">
            <a:extLst>
              <a:ext uri="{FF2B5EF4-FFF2-40B4-BE49-F238E27FC236}">
                <a16:creationId xmlns:a16="http://schemas.microsoft.com/office/drawing/2014/main" id="{D5356392-78AF-46A2-B293-BE58DBF10DFE}"/>
              </a:ext>
            </a:extLst>
          </p:cNvPr>
          <p:cNvSpPr txBox="1"/>
          <p:nvPr/>
        </p:nvSpPr>
        <p:spPr>
          <a:xfrm>
            <a:off x="2239205" y="1253988"/>
            <a:ext cx="68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A87D941-1730-4BBA-8631-00D100F688EB}"/>
              </a:ext>
            </a:extLst>
          </p:cNvPr>
          <p:cNvSpPr txBox="1"/>
          <p:nvPr/>
        </p:nvSpPr>
        <p:spPr>
          <a:xfrm>
            <a:off x="2979619" y="125666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550078F-805E-4D37-9044-83650EDE45A7}"/>
              </a:ext>
            </a:extLst>
          </p:cNvPr>
          <p:cNvSpPr txBox="1"/>
          <p:nvPr/>
        </p:nvSpPr>
        <p:spPr>
          <a:xfrm>
            <a:off x="492980" y="121062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metric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E490859-82B8-4458-893E-BB5D28371924}"/>
              </a:ext>
            </a:extLst>
          </p:cNvPr>
          <p:cNvSpPr txBox="1"/>
          <p:nvPr/>
        </p:nvSpPr>
        <p:spPr>
          <a:xfrm>
            <a:off x="4044557" y="1253261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Change%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C0CA4D-E0AC-484E-BFDB-94E6B5CEFD59}"/>
              </a:ext>
            </a:extLst>
          </p:cNvPr>
          <p:cNvSpPr/>
          <p:nvPr/>
        </p:nvSpPr>
        <p:spPr>
          <a:xfrm>
            <a:off x="17394" y="69347"/>
            <a:ext cx="4769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An example recurring job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3DBB30-7B9D-44B9-8CA5-4BEB6CCFDB4C}"/>
              </a:ext>
            </a:extLst>
          </p:cNvPr>
          <p:cNvSpPr txBox="1"/>
          <p:nvPr/>
        </p:nvSpPr>
        <p:spPr>
          <a:xfrm>
            <a:off x="6338414" y="279122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631607-347B-451F-969E-A1FFD307BD3A}"/>
              </a:ext>
            </a:extLst>
          </p:cNvPr>
          <p:cNvSpPr txBox="1"/>
          <p:nvPr/>
        </p:nvSpPr>
        <p:spPr>
          <a:xfrm rot="16200000">
            <a:off x="4717179" y="2402153"/>
            <a:ext cx="177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 flow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07BAD9-E817-4321-8C27-64C41B1317F6}"/>
              </a:ext>
            </a:extLst>
          </p:cNvPr>
          <p:cNvCxnSpPr>
            <a:cxnSpLocks/>
          </p:cNvCxnSpPr>
          <p:nvPr/>
        </p:nvCxnSpPr>
        <p:spPr>
          <a:xfrm flipH="1">
            <a:off x="5602613" y="3519031"/>
            <a:ext cx="0" cy="14435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7" grpId="0"/>
      <p:bldP spid="128" grpId="0"/>
      <p:bldP spid="129" grpId="0"/>
      <p:bldP spid="130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487312-348E-4C46-8C88-982FE066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" y="365125"/>
            <a:ext cx="1189682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examples of recurring jobs that now use samplers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9A894E4-1F17-4E57-913C-137AC2C2C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839414"/>
                  </p:ext>
                </p:extLst>
              </p:nvPr>
            </p:nvGraphicFramePr>
            <p:xfrm>
              <a:off x="911278" y="1804370"/>
              <a:ext cx="10369444" cy="354199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05307">
                      <a:extLst>
                        <a:ext uri="{9D8B030D-6E8A-4147-A177-3AD203B41FA5}">
                          <a16:colId xmlns:a16="http://schemas.microsoft.com/office/drawing/2014/main" val="2659752728"/>
                        </a:ext>
                      </a:extLst>
                    </a:gridCol>
                    <a:gridCol w="1857489">
                      <a:extLst>
                        <a:ext uri="{9D8B030D-6E8A-4147-A177-3AD203B41FA5}">
                          <a16:colId xmlns:a16="http://schemas.microsoft.com/office/drawing/2014/main" val="1479327215"/>
                        </a:ext>
                      </a:extLst>
                    </a:gridCol>
                    <a:gridCol w="2570206">
                      <a:extLst>
                        <a:ext uri="{9D8B030D-6E8A-4147-A177-3AD203B41FA5}">
                          <a16:colId xmlns:a16="http://schemas.microsoft.com/office/drawing/2014/main" val="3574918315"/>
                        </a:ext>
                      </a:extLst>
                    </a:gridCol>
                    <a:gridCol w="3672428">
                      <a:extLst>
                        <a:ext uri="{9D8B030D-6E8A-4147-A177-3AD203B41FA5}">
                          <a16:colId xmlns:a16="http://schemas.microsoft.com/office/drawing/2014/main" val="3100999699"/>
                        </a:ext>
                      </a:extLst>
                    </a:gridCol>
                    <a:gridCol w="1464014">
                      <a:extLst>
                        <a:ext uri="{9D8B030D-6E8A-4147-A177-3AD203B41FA5}">
                          <a16:colId xmlns:a16="http://schemas.microsoft.com/office/drawing/2014/main" val="1160528807"/>
                        </a:ext>
                      </a:extLst>
                    </a:gridCol>
                  </a:tblGrid>
                  <a:tr h="71945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Runtime reduction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Resource Usage reduction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Accuracy: </a:t>
                          </a:r>
                          <a:r>
                            <a:rPr lang="en-US" sz="2400" dirty="0" err="1">
                              <a:solidFill>
                                <a:schemeClr val="tx1"/>
                              </a:solidFill>
                            </a:rPr>
                            <a:t>aggr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. error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𝑹𝒆𝒍𝑬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(median),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𝑨𝒃𝒔𝑬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𝑻𝒓𝒖𝒆𝑽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Accuracy:</a:t>
                          </a:r>
                        </a:p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row miss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743056"/>
                      </a:ext>
                    </a:extLst>
                  </a:tr>
                  <a:tr h="865394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Job1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68%</a:t>
                          </a:r>
                        </a:p>
                        <a:p>
                          <a:r>
                            <a:rPr lang="en-US" sz="2400" dirty="0"/>
                            <a:t>(7Hr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2Hr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67%</a:t>
                          </a:r>
                        </a:p>
                        <a:p>
                          <a:r>
                            <a:rPr lang="en-US" sz="2400" dirty="0"/>
                            <a:t>(4907Hr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1594Hr)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743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1.7% (0.6%), 0.5%</a:t>
                          </a:r>
                        </a:p>
                        <a:p>
                          <a:pPr marL="0" marR="0" lvl="0" indent="0" algn="l" defTabSz="2743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(well within natural variation)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013957"/>
                      </a:ext>
                    </a:extLst>
                  </a:tr>
                  <a:tr h="599119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Job2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59%</a:t>
                          </a:r>
                        </a:p>
                        <a:p>
                          <a:r>
                            <a:rPr lang="en-US" sz="2400" dirty="0"/>
                            <a:t>(18Hr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7Hr</a:t>
                          </a:r>
                          <a:r>
                            <a:rPr lang="en-US" sz="2400" dirty="0"/>
                            <a:t>)</a:t>
                          </a:r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62%</a:t>
                          </a:r>
                        </a:p>
                        <a:p>
                          <a:r>
                            <a:rPr lang="en-US" sz="2400" dirty="0"/>
                            <a:t>(7595Hr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2912Hr)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8% (5%), 2%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743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0</a:t>
                          </a:r>
                        </a:p>
                        <a:p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9075849"/>
                      </a:ext>
                    </a:extLst>
                  </a:tr>
                  <a:tr h="865394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Job3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40%</a:t>
                          </a:r>
                        </a:p>
                        <a:p>
                          <a:r>
                            <a:rPr lang="en-US" sz="2400" dirty="0"/>
                            <a:t>(11Hr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6Hr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41%</a:t>
                          </a:r>
                        </a:p>
                        <a:p>
                          <a:r>
                            <a:rPr lang="en-US" sz="2400" dirty="0"/>
                            <a:t>(4237Hr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2516Hr)</a:t>
                          </a:r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19% (7%), 0.2%</a:t>
                          </a:r>
                        </a:p>
                        <a:p>
                          <a:r>
                            <a:rPr lang="en-US" sz="2400" dirty="0"/>
                            <a:t>(small values)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1268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9A894E4-1F17-4E57-913C-137AC2C2C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839414"/>
                  </p:ext>
                </p:extLst>
              </p:nvPr>
            </p:nvGraphicFramePr>
            <p:xfrm>
              <a:off x="911278" y="1804370"/>
              <a:ext cx="10369444" cy="354199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05307">
                      <a:extLst>
                        <a:ext uri="{9D8B030D-6E8A-4147-A177-3AD203B41FA5}">
                          <a16:colId xmlns:a16="http://schemas.microsoft.com/office/drawing/2014/main" val="2659752728"/>
                        </a:ext>
                      </a:extLst>
                    </a:gridCol>
                    <a:gridCol w="1857489">
                      <a:extLst>
                        <a:ext uri="{9D8B030D-6E8A-4147-A177-3AD203B41FA5}">
                          <a16:colId xmlns:a16="http://schemas.microsoft.com/office/drawing/2014/main" val="1479327215"/>
                        </a:ext>
                      </a:extLst>
                    </a:gridCol>
                    <a:gridCol w="2570206">
                      <a:extLst>
                        <a:ext uri="{9D8B030D-6E8A-4147-A177-3AD203B41FA5}">
                          <a16:colId xmlns:a16="http://schemas.microsoft.com/office/drawing/2014/main" val="3574918315"/>
                        </a:ext>
                      </a:extLst>
                    </a:gridCol>
                    <a:gridCol w="3672428">
                      <a:extLst>
                        <a:ext uri="{9D8B030D-6E8A-4147-A177-3AD203B41FA5}">
                          <a16:colId xmlns:a16="http://schemas.microsoft.com/office/drawing/2014/main" val="3100999699"/>
                        </a:ext>
                      </a:extLst>
                    </a:gridCol>
                    <a:gridCol w="1464014">
                      <a:extLst>
                        <a:ext uri="{9D8B030D-6E8A-4147-A177-3AD203B41FA5}">
                          <a16:colId xmlns:a16="http://schemas.microsoft.com/office/drawing/2014/main" val="1160528807"/>
                        </a:ext>
                      </a:extLst>
                    </a:gridCol>
                  </a:tblGrid>
                  <a:tr h="98825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381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Runtime reduction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Resource Usage reduction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620" t="-4294" r="-40299" b="-267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Accuracy:</a:t>
                          </a:r>
                        </a:p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row miss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743056"/>
                      </a:ext>
                    </a:extLst>
                  </a:tr>
                  <a:tr h="865394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Job1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68%</a:t>
                          </a:r>
                        </a:p>
                        <a:p>
                          <a:r>
                            <a:rPr lang="en-US" sz="2400" dirty="0"/>
                            <a:t>(7Hr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2Hr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67%</a:t>
                          </a:r>
                        </a:p>
                        <a:p>
                          <a:r>
                            <a:rPr lang="en-US" sz="2400" dirty="0"/>
                            <a:t>(4907Hr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1594Hr)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743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1.7% (0.6%), 0.5%</a:t>
                          </a:r>
                        </a:p>
                        <a:p>
                          <a:pPr marL="0" marR="0" lvl="0" indent="0" algn="l" defTabSz="2743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(well within natural variation)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01395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Job2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59%</a:t>
                          </a:r>
                        </a:p>
                        <a:p>
                          <a:r>
                            <a:rPr lang="en-US" sz="2400" dirty="0"/>
                            <a:t>(18Hr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7Hr</a:t>
                          </a:r>
                          <a:r>
                            <a:rPr lang="en-US" sz="2400" dirty="0"/>
                            <a:t>)</a:t>
                          </a:r>
                          <a:endParaRPr lang="en-US" sz="2400" b="0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62%</a:t>
                          </a:r>
                        </a:p>
                        <a:p>
                          <a:r>
                            <a:rPr lang="en-US" sz="2400" dirty="0"/>
                            <a:t>(7595Hr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2912Hr)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8% (5%), 2%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743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0</a:t>
                          </a:r>
                        </a:p>
                        <a:p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9075849"/>
                      </a:ext>
                    </a:extLst>
                  </a:tr>
                  <a:tr h="865394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Job3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40%</a:t>
                          </a:r>
                        </a:p>
                        <a:p>
                          <a:r>
                            <a:rPr lang="en-US" sz="2400" dirty="0"/>
                            <a:t>(11Hr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6Hr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41%</a:t>
                          </a:r>
                        </a:p>
                        <a:p>
                          <a:r>
                            <a:rPr lang="en-US" sz="2400" dirty="0"/>
                            <a:t>(4237Hr</a:t>
                          </a:r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 2516Hr)</a:t>
                          </a:r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19% (7%), 0.2%</a:t>
                          </a:r>
                        </a:p>
                        <a:p>
                          <a:r>
                            <a:rPr lang="en-US" sz="2400" dirty="0"/>
                            <a:t>(small values)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US" sz="2400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1268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239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3DA1E-B4AC-4485-9B25-E0528200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details for sampler operators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9CD43-2CE0-40C6-BCF7-F2356512C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6091" y="1311401"/>
            <a:ext cx="11340453" cy="11445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u="sng" dirty="0"/>
              <a:t>Uniform </a:t>
            </a:r>
            <a:r>
              <a:rPr lang="en-US" i="1" u="sng" dirty="0"/>
              <a:t>(p)</a:t>
            </a:r>
            <a:r>
              <a:rPr lang="en-US" dirty="0"/>
              <a:t>           Each row passes with probability 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u="sng" dirty="0"/>
              <a:t>Distinct (</a:t>
            </a:r>
            <a:r>
              <a:rPr lang="en-US" i="1" u="sng" dirty="0"/>
              <a:t>C, f, p</a:t>
            </a:r>
            <a:r>
              <a:rPr lang="en-US" u="sng" dirty="0"/>
              <a:t>)</a:t>
            </a:r>
            <a:r>
              <a:rPr lang="en-US" dirty="0"/>
              <a:t>     Can ensure no group miss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3288" y="2474893"/>
            <a:ext cx="614963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Per unique value of columns in C, pass </a:t>
            </a:r>
            <a:r>
              <a:rPr lang="en-US" sz="2800" i="1" dirty="0">
                <a:solidFill>
                  <a:srgbClr val="00FFFF"/>
                </a:solidFill>
              </a:rPr>
              <a:t>f</a:t>
            </a:r>
            <a:r>
              <a:rPr lang="en-US" sz="2800" dirty="0">
                <a:solidFill>
                  <a:srgbClr val="00FFFF"/>
                </a:solidFill>
              </a:rPr>
              <a:t> rows and the rest with probability p</a:t>
            </a:r>
            <a:r>
              <a:rPr lang="en-US" sz="2800" i="1" dirty="0">
                <a:solidFill>
                  <a:srgbClr val="00FFFF"/>
                </a:solidFill>
              </a:rPr>
              <a:t>.</a:t>
            </a:r>
            <a:endParaRPr lang="en-US" sz="2800" dirty="0">
              <a:solidFill>
                <a:srgbClr val="00FF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BCE683-E208-4820-88CC-4C8CE7BD37D4}"/>
              </a:ext>
            </a:extLst>
          </p:cNvPr>
          <p:cNvSpPr txBox="1"/>
          <p:nvPr/>
        </p:nvSpPr>
        <p:spPr>
          <a:xfrm>
            <a:off x="3681847" y="4753584"/>
            <a:ext cx="211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store sales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B21910-11D3-4366-9C32-76A75EF31F74}"/>
              </a:ext>
            </a:extLst>
          </p:cNvPr>
          <p:cNvGrpSpPr/>
          <p:nvPr/>
        </p:nvGrpSpPr>
        <p:grpSpPr>
          <a:xfrm>
            <a:off x="3496332" y="3829540"/>
            <a:ext cx="3191771" cy="1098921"/>
            <a:chOff x="3461492" y="4289284"/>
            <a:chExt cx="3191771" cy="10989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75A3A0-8E2A-45CB-89F4-33C5284806FA}"/>
                </a:ext>
              </a:extLst>
            </p:cNvPr>
            <p:cNvSpPr txBox="1"/>
            <p:nvPr/>
          </p:nvSpPr>
          <p:spPr>
            <a:xfrm>
              <a:off x="3461492" y="4289284"/>
              <a:ext cx="3191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item_sk</a:t>
              </a:r>
              <a:r>
                <a:rPr lang="en-US" sz="2400" dirty="0"/>
                <a:t>, </a:t>
              </a:r>
              <a:r>
                <a:rPr lang="en-US" sz="2400" b="1" dirty="0"/>
                <a:t>SUM</a:t>
              </a:r>
              <a:r>
                <a:rPr lang="en-US" sz="2400" dirty="0"/>
                <a:t>(</a:t>
              </a:r>
              <a:r>
                <a:rPr lang="en-US" sz="2400" i="1" dirty="0"/>
                <a:t>ss_profit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B398E83-A822-4AD7-99F7-57298876E334}"/>
                </a:ext>
              </a:extLst>
            </p:cNvPr>
            <p:cNvCxnSpPr/>
            <p:nvPr/>
          </p:nvCxnSpPr>
          <p:spPr>
            <a:xfrm flipH="1" flipV="1">
              <a:off x="4704641" y="4748125"/>
              <a:ext cx="0" cy="6400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17226D-02C1-4F73-A51E-3AEAFDC30E12}"/>
              </a:ext>
            </a:extLst>
          </p:cNvPr>
          <p:cNvGrpSpPr/>
          <p:nvPr/>
        </p:nvGrpSpPr>
        <p:grpSpPr>
          <a:xfrm>
            <a:off x="6831168" y="3823280"/>
            <a:ext cx="3877842" cy="1157504"/>
            <a:chOff x="3071026" y="4289283"/>
            <a:chExt cx="3877842" cy="1157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40FEB66-6F23-4E00-84E6-900626985ED0}"/>
                    </a:ext>
                  </a:extLst>
                </p:cNvPr>
                <p:cNvSpPr txBox="1"/>
                <p:nvPr/>
              </p:nvSpPr>
              <p:spPr>
                <a:xfrm>
                  <a:off x="3071026" y="4911810"/>
                  <a:ext cx="387784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𝑖𝑠𝑡𝑖𝑛𝑐𝑡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3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40FEB66-6F23-4E00-84E6-900626985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1026" y="4911810"/>
                  <a:ext cx="3877842" cy="307777"/>
                </a:xfrm>
                <a:prstGeom prst="rect">
                  <a:avLst/>
                </a:prstGeom>
                <a:blipFill>
                  <a:blip r:embed="rId2"/>
                  <a:stretch>
                    <a:fillRect t="-196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C15C669-E57F-483A-971C-5D48E58C5E61}"/>
                </a:ext>
              </a:extLst>
            </p:cNvPr>
            <p:cNvCxnSpPr/>
            <p:nvPr/>
          </p:nvCxnSpPr>
          <p:spPr>
            <a:xfrm flipH="1" flipV="1">
              <a:off x="4701391" y="4737065"/>
              <a:ext cx="0" cy="1828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97BA8D5-47B8-4054-A8B4-D59CDC2B5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91" y="5188809"/>
              <a:ext cx="1" cy="25797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D8CB00-DAD1-4215-B62D-62A5D3792B62}"/>
                </a:ext>
              </a:extLst>
            </p:cNvPr>
            <p:cNvSpPr txBox="1"/>
            <p:nvPr/>
          </p:nvSpPr>
          <p:spPr>
            <a:xfrm>
              <a:off x="3461492" y="4289283"/>
              <a:ext cx="3193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item_sk</a:t>
              </a:r>
              <a:r>
                <a:rPr lang="en-US" sz="2400" dirty="0"/>
                <a:t>, </a:t>
              </a:r>
              <a:r>
                <a:rPr lang="en-US" sz="2400" b="1" dirty="0"/>
                <a:t>SUM</a:t>
              </a:r>
              <a:r>
                <a:rPr lang="en-US" sz="2400" dirty="0"/>
                <a:t>(</a:t>
              </a:r>
              <a:r>
                <a:rPr lang="en-US" sz="2400" i="1" dirty="0"/>
                <a:t>ss_profit</a:t>
              </a:r>
              <a:r>
                <a:rPr lang="en-US" sz="2400" i="1" dirty="0">
                  <a:solidFill>
                    <a:srgbClr val="FF0000"/>
                  </a:solidFill>
                </a:rPr>
                <a:t>*w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9A8E21F-27FF-4AA1-857E-784BD19B9303}"/>
              </a:ext>
            </a:extLst>
          </p:cNvPr>
          <p:cNvSpPr txBox="1"/>
          <p:nvPr/>
        </p:nvSpPr>
        <p:spPr>
          <a:xfrm>
            <a:off x="7595072" y="4795310"/>
            <a:ext cx="211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store sales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ADC2696-FCE9-4B96-BE36-05E7593FE4D9}"/>
              </a:ext>
            </a:extLst>
          </p:cNvPr>
          <p:cNvSpPr txBox="1">
            <a:spLocks/>
          </p:cNvSpPr>
          <p:nvPr/>
        </p:nvSpPr>
        <p:spPr>
          <a:xfrm>
            <a:off x="609867" y="0"/>
            <a:ext cx="11487886" cy="1208248"/>
          </a:xfrm>
          <a:prstGeom prst="rect">
            <a:avLst/>
          </a:prstGeom>
          <a:solidFill>
            <a:schemeClr val="bg1"/>
          </a:solidFill>
        </p:spPr>
        <p:txBody>
          <a:bodyPr lIns="365760" tIns="2743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Samplers are streaming operators</a:t>
            </a:r>
          </a:p>
        </p:txBody>
      </p:sp>
    </p:spTree>
    <p:extLst>
      <p:ext uri="{BB962C8B-B14F-4D97-AF65-F5344CB8AC3E}">
        <p14:creationId xmlns:p14="http://schemas.microsoft.com/office/powerpoint/2010/main" val="619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6091" y="1311401"/>
            <a:ext cx="11340453" cy="11445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u="sng" dirty="0"/>
              <a:t>Uniform </a:t>
            </a:r>
            <a:r>
              <a:rPr lang="en-US" i="1" u="sng" dirty="0"/>
              <a:t>(p)</a:t>
            </a:r>
            <a:r>
              <a:rPr lang="en-US" dirty="0"/>
              <a:t>           Each row passes with probability 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u="sng" dirty="0"/>
              <a:t>Distinct (</a:t>
            </a:r>
            <a:r>
              <a:rPr lang="en-US" i="1" u="sng" dirty="0"/>
              <a:t>C, f, p</a:t>
            </a:r>
            <a:r>
              <a:rPr lang="en-US" u="sng" dirty="0"/>
              <a:t>)</a:t>
            </a:r>
            <a:r>
              <a:rPr lang="en-US" dirty="0"/>
              <a:t>     Can ensure no group miss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ADC2696-FCE9-4B96-BE36-05E7593FE4D9}"/>
              </a:ext>
            </a:extLst>
          </p:cNvPr>
          <p:cNvSpPr txBox="1">
            <a:spLocks/>
          </p:cNvSpPr>
          <p:nvPr/>
        </p:nvSpPr>
        <p:spPr>
          <a:xfrm>
            <a:off x="609867" y="-12700"/>
            <a:ext cx="11487886" cy="1208248"/>
          </a:xfrm>
          <a:prstGeom prst="rect">
            <a:avLst/>
          </a:prstGeom>
          <a:solidFill>
            <a:schemeClr val="bg1"/>
          </a:solidFill>
        </p:spPr>
        <p:txBody>
          <a:bodyPr lIns="365760" tIns="2743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Samplers are streaming operators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D0D6B8-2B43-42C8-B119-15F70FB5AEF2}"/>
              </a:ext>
            </a:extLst>
          </p:cNvPr>
          <p:cNvSpPr/>
          <p:nvPr/>
        </p:nvSpPr>
        <p:spPr>
          <a:xfrm>
            <a:off x="346091" y="2290812"/>
            <a:ext cx="11845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2800" u="sng" dirty="0"/>
              <a:t>Universe (</a:t>
            </a:r>
            <a:r>
              <a:rPr lang="en-US" sz="2800" i="1" u="sng" dirty="0"/>
              <a:t>C, p</a:t>
            </a:r>
            <a:r>
              <a:rPr lang="en-US" sz="2800" u="sng" dirty="0"/>
              <a:t>)</a:t>
            </a:r>
            <a:r>
              <a:rPr lang="en-US" sz="2800" dirty="0"/>
              <a:t>      Can ensure join </a:t>
            </a:r>
            <a:r>
              <a:rPr lang="en-US" sz="2800" dirty="0">
                <a:sym typeface="Symbol" panose="05050102010706020507" pitchFamily="18" charset="2"/>
              </a:rPr>
              <a:t></a:t>
            </a:r>
            <a:r>
              <a:rPr lang="en-US" sz="2800" dirty="0"/>
              <a:t> {sample(inputs)} </a:t>
            </a:r>
            <a:r>
              <a:rPr lang="en-US" sz="2800" dirty="0">
                <a:sym typeface="Symbol" panose="05050102010706020507" pitchFamily="18" charset="2"/>
              </a:rPr>
              <a:t> sample  join (inputs)</a:t>
            </a:r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17355B-7E34-47FD-A3E9-0CEA05389B28}"/>
              </a:ext>
            </a:extLst>
          </p:cNvPr>
          <p:cNvGrpSpPr/>
          <p:nvPr/>
        </p:nvGrpSpPr>
        <p:grpSpPr>
          <a:xfrm>
            <a:off x="3827606" y="4015587"/>
            <a:ext cx="6147995" cy="2846739"/>
            <a:chOff x="5823906" y="2196610"/>
            <a:chExt cx="6147995" cy="284673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EC60CB-6B31-4EC4-BB0A-EA20F2E02E34}"/>
                </a:ext>
              </a:extLst>
            </p:cNvPr>
            <p:cNvGrpSpPr/>
            <p:nvPr/>
          </p:nvGrpSpPr>
          <p:grpSpPr>
            <a:xfrm>
              <a:off x="6195746" y="2196610"/>
              <a:ext cx="5776155" cy="2846739"/>
              <a:chOff x="348883" y="4198369"/>
              <a:chExt cx="5776155" cy="284673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BA05CD-5FC2-473A-A0B3-62CD5EEA839C}"/>
                  </a:ext>
                </a:extLst>
              </p:cNvPr>
              <p:cNvSpPr txBox="1"/>
              <p:nvPr/>
            </p:nvSpPr>
            <p:spPr>
              <a:xfrm>
                <a:off x="348883" y="6506500"/>
                <a:ext cx="17702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store sales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A117F-69D6-44C0-9107-BBDB09CB1184}"/>
                  </a:ext>
                </a:extLst>
              </p:cNvPr>
              <p:cNvSpPr txBox="1"/>
              <p:nvPr/>
            </p:nvSpPr>
            <p:spPr>
              <a:xfrm>
                <a:off x="3732473" y="6460333"/>
                <a:ext cx="2392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store returns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692B763-72E0-48C7-B103-DE922B3F402B}"/>
                  </a:ext>
                </a:extLst>
              </p:cNvPr>
              <p:cNvGrpSpPr/>
              <p:nvPr/>
            </p:nvGrpSpPr>
            <p:grpSpPr>
              <a:xfrm>
                <a:off x="2119129" y="5177806"/>
                <a:ext cx="988622" cy="665567"/>
                <a:chOff x="2126042" y="906136"/>
                <a:chExt cx="988622" cy="6655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74E443AC-6D7C-4329-8CF9-7F64EB2A237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27937" y="884977"/>
                      <a:ext cx="665567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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559383" y="1054252"/>
                      <a:ext cx="40267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29AF55E5-310D-4595-B494-BC75BBF4B7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47201" y="884977"/>
                      <a:ext cx="665567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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2147201" y="884977"/>
                      <a:ext cx="665567" cy="707886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0002500-A16F-4B23-A78A-65AFB4E5B26F}"/>
                      </a:ext>
                    </a:extLst>
                  </p:cNvPr>
                  <p:cNvSpPr txBox="1"/>
                  <p:nvPr/>
                </p:nvSpPr>
                <p:spPr>
                  <a:xfrm>
                    <a:off x="2703121" y="5627930"/>
                    <a:ext cx="13615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𝑢𝑠𝑡𝑜𝑚𝑒𝑟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3121" y="5627930"/>
                    <a:ext cx="1361527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232" r="-357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8D0116-29FA-479F-82AB-D28C6ED97385}"/>
                  </a:ext>
                </a:extLst>
              </p:cNvPr>
              <p:cNvSpPr txBox="1"/>
              <p:nvPr/>
            </p:nvSpPr>
            <p:spPr>
              <a:xfrm>
                <a:off x="800071" y="4198369"/>
                <a:ext cx="47884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/>
                  <a:t>i_color</a:t>
                </a:r>
                <a:r>
                  <a:rPr lang="en-US" sz="2400" dirty="0"/>
                  <a:t>, </a:t>
                </a:r>
                <a:r>
                  <a:rPr lang="en-US" sz="2400" i="1" dirty="0"/>
                  <a:t>d_year</a:t>
                </a:r>
                <a:r>
                  <a:rPr lang="en-US" sz="2400" dirty="0"/>
                  <a:t>, </a:t>
                </a:r>
                <a:r>
                  <a:rPr lang="en-US" sz="2400" b="1" dirty="0"/>
                  <a:t>SUM</a:t>
                </a:r>
                <a:r>
                  <a:rPr lang="en-US" sz="2400" dirty="0"/>
                  <a:t>(</a:t>
                </a:r>
                <a:r>
                  <a:rPr lang="en-US" sz="2400" i="1" dirty="0"/>
                  <a:t>ss_profit</a:t>
                </a:r>
                <a:r>
                  <a:rPr lang="en-US" sz="2400" dirty="0"/>
                  <a:t>)</a:t>
                </a:r>
                <a:r>
                  <a:rPr lang="en-US" sz="2400" dirty="0">
                    <a:solidFill>
                      <a:srgbClr val="FF0000"/>
                    </a:solidFill>
                  </a:rPr>
                  <a:t>/ p</a:t>
                </a:r>
                <a:r>
                  <a:rPr lang="en-US" sz="2400" dirty="0"/>
                  <a:t>, </a:t>
                </a:r>
              </a:p>
              <a:p>
                <a:r>
                  <a:rPr lang="en-US" sz="2400" b="1" dirty="0"/>
                  <a:t>COUNT</a:t>
                </a:r>
                <a:r>
                  <a:rPr lang="en-US" sz="2400" dirty="0"/>
                  <a:t>(</a:t>
                </a:r>
                <a:r>
                  <a:rPr lang="en-US" sz="2400" b="1" dirty="0"/>
                  <a:t>DISTINCT</a:t>
                </a:r>
                <a:r>
                  <a:rPr lang="en-US" sz="2400" dirty="0"/>
                  <a:t> </a:t>
                </a:r>
                <a:r>
                  <a:rPr lang="en-US" sz="2400" i="1" dirty="0"/>
                  <a:t>customer_sk</a:t>
                </a:r>
                <a:r>
                  <a:rPr lang="en-US" sz="2400" dirty="0"/>
                  <a:t>)</a:t>
                </a:r>
                <a:r>
                  <a:rPr lang="en-US" sz="2400" dirty="0">
                    <a:solidFill>
                      <a:srgbClr val="FF0000"/>
                    </a:solidFill>
                  </a:rPr>
                  <a:t>/ p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5CD040E-EF9B-4B9A-9974-FE2CF0C41592}"/>
                  </a:ext>
                </a:extLst>
              </p:cNvPr>
              <p:cNvCxnSpPr>
                <a:cxnSpLocks/>
                <a:stCxn id="18" idx="0"/>
                <a:endCxn id="31" idx="0"/>
              </p:cNvCxnSpPr>
              <p:nvPr/>
            </p:nvCxnSpPr>
            <p:spPr>
              <a:xfrm flipV="1">
                <a:off x="1377389" y="5510590"/>
                <a:ext cx="741740" cy="54390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2E564F4-2E19-4EEC-B778-FFAABF18C0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18896" y="5810233"/>
                <a:ext cx="599848" cy="257036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287D7D6-D05A-497D-8D32-67BA911CAC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7985" y="5029366"/>
                <a:ext cx="0" cy="288402"/>
              </a:xfrm>
              <a:prstGeom prst="straightConnector1">
                <a:avLst/>
              </a:prstGeom>
              <a:ln w="412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19BEAA-582C-4FE6-85BE-00C52354868D}"/>
                    </a:ext>
                  </a:extLst>
                </p:cNvPr>
                <p:cNvSpPr txBox="1"/>
                <p:nvPr/>
              </p:nvSpPr>
              <p:spPr>
                <a:xfrm>
                  <a:off x="5823906" y="4052733"/>
                  <a:ext cx="28006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𝑛𝑖𝑣𝑒𝑟𝑠𝑒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,{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𝑐𝑢𝑠𝑡𝑜𝑚𝑒𝑟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19BEAA-582C-4FE6-85BE-00C523548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906" y="4052733"/>
                  <a:ext cx="280069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050" t="-2174" r="-4575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AF38BD-4B80-4523-B17F-42EF2989C426}"/>
                    </a:ext>
                  </a:extLst>
                </p:cNvPr>
                <p:cNvSpPr txBox="1"/>
                <p:nvPr/>
              </p:nvSpPr>
              <p:spPr>
                <a:xfrm>
                  <a:off x="9257871" y="4065509"/>
                  <a:ext cx="20103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𝑛𝑖𝑣𝑒𝑟𝑠𝑒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,{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𝑐𝑢𝑠𝑡𝑜𝑚𝑒𝑟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AF38BD-4B80-4523-B17F-42EF2989C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7871" y="4065509"/>
                  <a:ext cx="201033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939" t="-2174" r="-45455" b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85B3525-29A5-4DB1-A08C-0A904848E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270" y="4281805"/>
              <a:ext cx="2" cy="26834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115620B-402B-4987-90AF-9B62EAE96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2864" y="4324402"/>
              <a:ext cx="2" cy="26834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557348A-7024-4D61-98F3-FADE2C7C5C31}"/>
              </a:ext>
            </a:extLst>
          </p:cNvPr>
          <p:cNvSpPr/>
          <p:nvPr/>
        </p:nvSpPr>
        <p:spPr>
          <a:xfrm>
            <a:off x="3573044" y="3334033"/>
            <a:ext cx="5501179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 Pick </a:t>
            </a:r>
            <a:r>
              <a:rPr lang="en-US" sz="2800" i="1" dirty="0">
                <a:solidFill>
                  <a:srgbClr val="00FFFF"/>
                </a:solidFill>
              </a:rPr>
              <a:t>a random p fraction </a:t>
            </a:r>
            <a:r>
              <a:rPr lang="en-US" sz="2800" dirty="0">
                <a:solidFill>
                  <a:srgbClr val="00FFFF"/>
                </a:solidFill>
              </a:rPr>
              <a:t>of values of C</a:t>
            </a:r>
          </a:p>
        </p:txBody>
      </p:sp>
    </p:spTree>
    <p:extLst>
      <p:ext uri="{BB962C8B-B14F-4D97-AF65-F5344CB8AC3E}">
        <p14:creationId xmlns:p14="http://schemas.microsoft.com/office/powerpoint/2010/main" val="24517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EF465-3FF5-4B9F-87A7-706C216D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18" y="1260681"/>
            <a:ext cx="364261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0BA4C-95C4-41C7-B98D-4C31C3F4B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85" y="1331020"/>
            <a:ext cx="3628799" cy="2743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9368EA-3EAC-43D5-847C-32128FFB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30" y="169507"/>
            <a:ext cx="10515600" cy="1325563"/>
          </a:xfrm>
        </p:spPr>
        <p:txBody>
          <a:bodyPr/>
          <a:lstStyle/>
          <a:p>
            <a:r>
              <a:rPr lang="en-US" dirty="0"/>
              <a:t>Performance of sampler operators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15646-5BF4-4DA2-96F5-1232C0931221}"/>
              </a:ext>
            </a:extLst>
          </p:cNvPr>
          <p:cNvSpPr/>
          <p:nvPr/>
        </p:nvSpPr>
        <p:spPr>
          <a:xfrm>
            <a:off x="1458018" y="4225719"/>
            <a:ext cx="8848986" cy="18125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FFFF"/>
                </a:solidFill>
              </a:rPr>
              <a:t>Samplers minimally touch data rows</a:t>
            </a:r>
          </a:p>
          <a:p>
            <a:r>
              <a:rPr lang="en-US" sz="2400" dirty="0">
                <a:solidFill>
                  <a:srgbClr val="00FFFF"/>
                </a:solidFill>
              </a:rPr>
              <a:t>Use efficient hash functions</a:t>
            </a:r>
            <a:r>
              <a:rPr lang="en-US" sz="2400" baseline="30000" dirty="0">
                <a:solidFill>
                  <a:srgbClr val="00FFFF"/>
                </a:solidFill>
              </a:rPr>
              <a:t>[1,2]</a:t>
            </a:r>
          </a:p>
          <a:p>
            <a:r>
              <a:rPr lang="en-US" sz="2400" dirty="0">
                <a:solidFill>
                  <a:srgbClr val="00FFFF"/>
                </a:solidFill>
              </a:rPr>
              <a:t>For distinct sampler: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FFF"/>
                </a:solidFill>
              </a:rPr>
              <a:t>use heavy-hitter sketch</a:t>
            </a:r>
            <a:r>
              <a:rPr lang="en-US" sz="2400" baseline="30000" dirty="0">
                <a:solidFill>
                  <a:srgbClr val="00FFFF"/>
                </a:solidFill>
              </a:rPr>
              <a:t>[3] </a:t>
            </a:r>
            <a:r>
              <a:rPr lang="en-US" sz="2400" dirty="0">
                <a:solidFill>
                  <a:srgbClr val="00FFFF"/>
                </a:solidFill>
              </a:rPr>
              <a:t>to only remember frequency of heavy hitters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FFF"/>
                </a:solidFill>
              </a:rPr>
              <a:t>custom memory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338A3-4F09-479E-BEAD-C5189BD3FEB4}"/>
              </a:ext>
            </a:extLst>
          </p:cNvPr>
          <p:cNvSpPr txBox="1"/>
          <p:nvPr/>
        </p:nvSpPr>
        <p:spPr>
          <a:xfrm>
            <a:off x="4854919" y="6038287"/>
            <a:ext cx="7323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[1] Integer Hash Function, Wang, 1997</a:t>
            </a:r>
          </a:p>
          <a:p>
            <a:r>
              <a:rPr lang="en-US" sz="1600" dirty="0"/>
              <a:t>[2] Murmur3Hash, Appleby, 2016</a:t>
            </a:r>
          </a:p>
          <a:p>
            <a:r>
              <a:rPr lang="en-US" sz="1600" dirty="0"/>
              <a:t>[3] Approximate Frequency Counts over Data Streams, </a:t>
            </a:r>
            <a:r>
              <a:rPr lang="en-US" sz="1600" dirty="0" err="1"/>
              <a:t>Manku</a:t>
            </a:r>
            <a:r>
              <a:rPr lang="en-US" sz="1600" dirty="0"/>
              <a:t> and Motwani, VLDB 2002</a:t>
            </a:r>
          </a:p>
        </p:txBody>
      </p:sp>
    </p:spTree>
    <p:extLst>
      <p:ext uri="{BB962C8B-B14F-4D97-AF65-F5344CB8AC3E}">
        <p14:creationId xmlns:p14="http://schemas.microsoft.com/office/powerpoint/2010/main" val="37866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8C32F-E595-4B34-8089-57439BE0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33" y="100793"/>
            <a:ext cx="4601510" cy="1054239"/>
          </a:xfrm>
        </p:spPr>
        <p:txBody>
          <a:bodyPr/>
          <a:lstStyle/>
          <a:p>
            <a:r>
              <a:rPr lang="en-US" dirty="0"/>
              <a:t>Sampler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E4A28-6E0A-434B-82D2-00F2899B8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77" y="2995591"/>
            <a:ext cx="3618240" cy="2804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AD35B-4984-4DB4-8D8D-DB3F647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206" y="2995591"/>
            <a:ext cx="3658296" cy="27738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583DD6-A266-41ED-826B-146BA24B1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33834"/>
              </p:ext>
            </p:extLst>
          </p:nvPr>
        </p:nvGraphicFramePr>
        <p:xfrm>
          <a:off x="1177626" y="1298639"/>
          <a:ext cx="4652938" cy="822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30207">
                  <a:extLst>
                    <a:ext uri="{9D8B030D-6E8A-4147-A177-3AD203B41FA5}">
                      <a16:colId xmlns:a16="http://schemas.microsoft.com/office/drawing/2014/main" val="1040986407"/>
                    </a:ext>
                  </a:extLst>
                </a:gridCol>
                <a:gridCol w="2022731">
                  <a:extLst>
                    <a:ext uri="{9D8B030D-6E8A-4147-A177-3AD203B41FA5}">
                      <a16:colId xmlns:a16="http://schemas.microsoft.com/office/drawing/2014/main" val="3778747703"/>
                    </a:ext>
                  </a:extLst>
                </a:gridCol>
              </a:tblGrid>
              <a:tr h="313559">
                <a:tc>
                  <a:txBody>
                    <a:bodyPr/>
                    <a:lstStyle/>
                    <a:p>
                      <a:r>
                        <a:rPr lang="en-US" dirty="0"/>
                        <a:t>Types of samplers Used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Uniform    36.3%</a:t>
                      </a:r>
                    </a:p>
                    <a:p>
                      <a:r>
                        <a:rPr lang="en-US" dirty="0"/>
                        <a:t>Distinct     23.5%</a:t>
                      </a:r>
                    </a:p>
                    <a:p>
                      <a:r>
                        <a:rPr lang="en-US" dirty="0"/>
                        <a:t>Universe    40.2%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9688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1456A8-83E2-4E0C-86FE-869A5EF3C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78029"/>
              </p:ext>
            </p:extLst>
          </p:nvPr>
        </p:nvGraphicFramePr>
        <p:xfrm>
          <a:off x="8513589" y="1394826"/>
          <a:ext cx="2275211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75400">
                  <a:extLst>
                    <a:ext uri="{9D8B030D-6E8A-4147-A177-3AD203B41FA5}">
                      <a16:colId xmlns:a16="http://schemas.microsoft.com/office/drawing/2014/main" val="1040986407"/>
                    </a:ext>
                  </a:extLst>
                </a:gridCol>
                <a:gridCol w="575400">
                  <a:extLst>
                    <a:ext uri="{9D8B030D-6E8A-4147-A177-3AD203B41FA5}">
                      <a16:colId xmlns:a16="http://schemas.microsoft.com/office/drawing/2014/main" val="3778747703"/>
                    </a:ext>
                  </a:extLst>
                </a:gridCol>
                <a:gridCol w="575400">
                  <a:extLst>
                    <a:ext uri="{9D8B030D-6E8A-4147-A177-3AD203B41FA5}">
                      <a16:colId xmlns:a16="http://schemas.microsoft.com/office/drawing/2014/main" val="552819540"/>
                    </a:ext>
                  </a:extLst>
                </a:gridCol>
                <a:gridCol w="549011">
                  <a:extLst>
                    <a:ext uri="{9D8B030D-6E8A-4147-A177-3AD203B41FA5}">
                      <a16:colId xmlns:a16="http://schemas.microsoft.com/office/drawing/2014/main" val="43238949"/>
                    </a:ext>
                  </a:extLst>
                </a:gridCol>
              </a:tblGrid>
              <a:tr h="313559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&gt;3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968814"/>
                  </a:ext>
                </a:extLst>
              </a:tr>
              <a:tr h="313559">
                <a:tc>
                  <a:txBody>
                    <a:bodyPr/>
                    <a:lstStyle/>
                    <a:p>
                      <a:r>
                        <a:rPr lang="en-US" sz="2400" dirty="0"/>
                        <a:t>67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23743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5F52B82-FDAF-4309-9641-0BCA91680F06}"/>
              </a:ext>
            </a:extLst>
          </p:cNvPr>
          <p:cNvSpPr/>
          <p:nvPr/>
        </p:nvSpPr>
        <p:spPr>
          <a:xfrm>
            <a:off x="7853081" y="1026147"/>
            <a:ext cx="32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Number of samplers per query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CF1D4-B2C5-4936-9F92-AD00C940F270}"/>
              </a:ext>
            </a:extLst>
          </p:cNvPr>
          <p:cNvSpPr/>
          <p:nvPr/>
        </p:nvSpPr>
        <p:spPr>
          <a:xfrm>
            <a:off x="6893763" y="1721489"/>
            <a:ext cx="1566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% of queries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1329-0DD4-416D-A77A-ADF1CE905F8E}"/>
              </a:ext>
            </a:extLst>
          </p:cNvPr>
          <p:cNvSpPr/>
          <p:nvPr/>
        </p:nvSpPr>
        <p:spPr>
          <a:xfrm>
            <a:off x="1570071" y="2194149"/>
            <a:ext cx="3778781" cy="430887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All types are actively used.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A56601-C614-4FFA-8D8F-BE7F63CB4DF8}"/>
              </a:ext>
            </a:extLst>
          </p:cNvPr>
          <p:cNvSpPr/>
          <p:nvPr/>
        </p:nvSpPr>
        <p:spPr>
          <a:xfrm>
            <a:off x="6546965" y="2231190"/>
            <a:ext cx="5149969" cy="430887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Common to use multiple samplers.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E90BE6-EBBE-483E-9E13-F1DF57F12A1F}"/>
              </a:ext>
            </a:extLst>
          </p:cNvPr>
          <p:cNvSpPr/>
          <p:nvPr/>
        </p:nvSpPr>
        <p:spPr>
          <a:xfrm>
            <a:off x="1177626" y="5895433"/>
            <a:ext cx="4720038" cy="430887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50% of samplers are &lt; 1-in-100.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53D903-6958-4555-A3D4-65ED23AEE3D8}"/>
              </a:ext>
            </a:extLst>
          </p:cNvPr>
          <p:cNvSpPr/>
          <p:nvPr/>
        </p:nvSpPr>
        <p:spPr>
          <a:xfrm>
            <a:off x="6756335" y="5895433"/>
            <a:ext cx="5149968" cy="861774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</a:rPr>
              <a:t>Samplers typically on </a:t>
            </a:r>
            <a:r>
              <a:rPr lang="en-US" sz="2800" i="1" dirty="0">
                <a:solidFill>
                  <a:srgbClr val="00FFFF"/>
                </a:solidFill>
              </a:rPr>
              <a:t>wide </a:t>
            </a:r>
            <a:r>
              <a:rPr lang="en-US" sz="2800" dirty="0">
                <a:solidFill>
                  <a:srgbClr val="00FFFF"/>
                </a:solidFill>
              </a:rPr>
              <a:t>relations.</a:t>
            </a:r>
          </a:p>
          <a:p>
            <a:r>
              <a:rPr lang="en-US" sz="2800" dirty="0">
                <a:solidFill>
                  <a:srgbClr val="00FFFF"/>
                </a:solidFill>
              </a:rPr>
              <a:t>Stratification on </a:t>
            </a:r>
            <a:r>
              <a:rPr lang="en-US" sz="2800" i="1" dirty="0">
                <a:solidFill>
                  <a:srgbClr val="00FFFF"/>
                </a:solidFill>
              </a:rPr>
              <a:t>large </a:t>
            </a:r>
            <a:r>
              <a:rPr lang="en-US" sz="2800" dirty="0">
                <a:solidFill>
                  <a:srgbClr val="00FFFF"/>
                </a:solidFill>
              </a:rPr>
              <a:t>groups.</a:t>
            </a:r>
          </a:p>
        </p:txBody>
      </p:sp>
    </p:spTree>
    <p:extLst>
      <p:ext uri="{BB962C8B-B14F-4D97-AF65-F5344CB8AC3E}">
        <p14:creationId xmlns:p14="http://schemas.microsoft.com/office/powerpoint/2010/main" val="36092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E4C217-1603-47C6-9094-656E0430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Sampler pushdown rules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410B6-A206-40CF-BFA7-DD90D85FF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QO is a Volcano Cascades style cost-based optimizer</a:t>
            </a:r>
          </a:p>
        </p:txBody>
      </p:sp>
    </p:spTree>
    <p:extLst>
      <p:ext uri="{BB962C8B-B14F-4D97-AF65-F5344CB8AC3E}">
        <p14:creationId xmlns:p14="http://schemas.microsoft.com/office/powerpoint/2010/main" val="124017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C24CC-2F37-4CFE-AAD9-7CF8D078E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59" y="1605992"/>
            <a:ext cx="8317603" cy="26958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33B4B7-9CF0-41BE-A044-0743C514114A}"/>
              </a:ext>
            </a:extLst>
          </p:cNvPr>
          <p:cNvSpPr txBox="1">
            <a:spLocks/>
          </p:cNvSpPr>
          <p:nvPr/>
        </p:nvSpPr>
        <p:spPr>
          <a:xfrm>
            <a:off x="352057" y="206099"/>
            <a:ext cx="11487886" cy="1208248"/>
          </a:xfrm>
          <a:prstGeom prst="rect">
            <a:avLst/>
          </a:prstGeom>
          <a:solidFill>
            <a:schemeClr val="bg1"/>
          </a:solidFill>
        </p:spPr>
        <p:txBody>
          <a:bodyPr lIns="365760" tIns="2743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Sampler pushdown rules in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B3F1E-2C3B-457F-B2BE-E7C9DAC6F9CF}"/>
              </a:ext>
            </a:extLst>
          </p:cNvPr>
          <p:cNvSpPr txBox="1"/>
          <p:nvPr/>
        </p:nvSpPr>
        <p:spPr>
          <a:xfrm>
            <a:off x="957941" y="1777385"/>
            <a:ext cx="143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Sampler below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F4067-EA62-414A-ADF0-0A84D92ACC75}"/>
              </a:ext>
            </a:extLst>
          </p:cNvPr>
          <p:cNvSpPr txBox="1"/>
          <p:nvPr/>
        </p:nvSpPr>
        <p:spPr>
          <a:xfrm>
            <a:off x="957941" y="2580005"/>
            <a:ext cx="1303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Sampler below select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5AE70-3CF9-4639-A65C-38C17E7D65D3}"/>
              </a:ext>
            </a:extLst>
          </p:cNvPr>
          <p:cNvSpPr txBox="1"/>
          <p:nvPr/>
        </p:nvSpPr>
        <p:spPr>
          <a:xfrm>
            <a:off x="957941" y="3442893"/>
            <a:ext cx="111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Sampler below join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1FAC2-AD9D-4FB1-B431-F3D23DD515D1}"/>
              </a:ext>
            </a:extLst>
          </p:cNvPr>
          <p:cNvSpPr/>
          <p:nvPr/>
        </p:nvSpPr>
        <p:spPr>
          <a:xfrm>
            <a:off x="1017657" y="4712208"/>
            <a:ext cx="10281118" cy="14715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FFFF"/>
                </a:solidFill>
              </a:rPr>
              <a:t>All sampler types </a:t>
            </a:r>
            <a:r>
              <a:rPr lang="en-US" sz="2400" i="1" dirty="0">
                <a:solidFill>
                  <a:srgbClr val="00FFFF"/>
                </a:solidFill>
              </a:rPr>
              <a:t>move</a:t>
            </a:r>
            <a:endParaRPr lang="en-US" sz="2400" dirty="0">
              <a:solidFill>
                <a:srgbClr val="00FFFF"/>
              </a:solidFill>
            </a:endParaRPr>
          </a:p>
          <a:p>
            <a:r>
              <a:rPr lang="en-US" sz="2400" dirty="0">
                <a:solidFill>
                  <a:srgbClr val="00FFFF"/>
                </a:solidFill>
              </a:rPr>
              <a:t>Production exclusively uses substitution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FFF"/>
                </a:solidFill>
              </a:rPr>
              <a:t>For faster QO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FFF"/>
                </a:solidFill>
              </a:rPr>
              <a:t>Exploration rules need statistics (e.g., dv estimates) that are not broadly available</a:t>
            </a:r>
          </a:p>
        </p:txBody>
      </p:sp>
    </p:spTree>
    <p:extLst>
      <p:ext uri="{BB962C8B-B14F-4D97-AF65-F5344CB8AC3E}">
        <p14:creationId xmlns:p14="http://schemas.microsoft.com/office/powerpoint/2010/main" val="8745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90112" y="1687153"/>
            <a:ext cx="3824655" cy="165527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3732" y="1658203"/>
            <a:ext cx="3723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SCOPE Clusters at Microsoft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&gt;10</a:t>
            </a:r>
            <a:r>
              <a:rPr lang="en-US" sz="2000" baseline="30000" dirty="0">
                <a:solidFill>
                  <a:schemeClr val="bg1"/>
                </a:solidFill>
              </a:rPr>
              <a:t>5</a:t>
            </a:r>
            <a:r>
              <a:rPr lang="en-US" sz="2000" dirty="0">
                <a:solidFill>
                  <a:schemeClr val="bg1"/>
                </a:solidFill>
              </a:rPr>
              <a:t> servers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&gt; 10</a:t>
            </a:r>
            <a:r>
              <a:rPr lang="en-US" sz="2000" baseline="300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 unique users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Exabytes of data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&gt;70% avg. usage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240540" y="2707073"/>
            <a:ext cx="245137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43658" y="2108893"/>
            <a:ext cx="24513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04" y="84185"/>
            <a:ext cx="10515600" cy="1325563"/>
          </a:xfrm>
        </p:spPr>
        <p:txBody>
          <a:bodyPr/>
          <a:lstStyle/>
          <a:p>
            <a:r>
              <a:rPr lang="en-US" dirty="0"/>
              <a:t>Approximating Big-Data Queries is Useful</a:t>
            </a:r>
          </a:p>
        </p:txBody>
      </p:sp>
      <p:sp>
        <p:nvSpPr>
          <p:cNvPr id="30" name="Freeform 112"/>
          <p:cNvSpPr>
            <a:spLocks noChangeAspect="1" noEditPoints="1"/>
          </p:cNvSpPr>
          <p:nvPr/>
        </p:nvSpPr>
        <p:spPr bwMode="black">
          <a:xfrm>
            <a:off x="1675392" y="2540781"/>
            <a:ext cx="410150" cy="465729"/>
          </a:xfrm>
          <a:custGeom>
            <a:avLst/>
            <a:gdLst>
              <a:gd name="T0" fmla="*/ 890 w 1139"/>
              <a:gd name="T1" fmla="*/ 99 h 1138"/>
              <a:gd name="T2" fmla="*/ 867 w 1139"/>
              <a:gd name="T3" fmla="*/ 90 h 1138"/>
              <a:gd name="T4" fmla="*/ 727 w 1139"/>
              <a:gd name="T5" fmla="*/ 113 h 1138"/>
              <a:gd name="T6" fmla="*/ 571 w 1139"/>
              <a:gd name="T7" fmla="*/ 193 h 1138"/>
              <a:gd name="T8" fmla="*/ 571 w 1139"/>
              <a:gd name="T9" fmla="*/ 193 h 1138"/>
              <a:gd name="T10" fmla="*/ 413 w 1139"/>
              <a:gd name="T11" fmla="*/ 112 h 1138"/>
              <a:gd name="T12" fmla="*/ 274 w 1139"/>
              <a:gd name="T13" fmla="*/ 89 h 1138"/>
              <a:gd name="T14" fmla="*/ 247 w 1139"/>
              <a:gd name="T15" fmla="*/ 101 h 1138"/>
              <a:gd name="T16" fmla="*/ 570 w 1139"/>
              <a:gd name="T17" fmla="*/ 0 h 1138"/>
              <a:gd name="T18" fmla="*/ 890 w 1139"/>
              <a:gd name="T19" fmla="*/ 99 h 1138"/>
              <a:gd name="T20" fmla="*/ 249 w 1139"/>
              <a:gd name="T21" fmla="*/ 155 h 1138"/>
              <a:gd name="T22" fmla="*/ 220 w 1139"/>
              <a:gd name="T23" fmla="*/ 144 h 1138"/>
              <a:gd name="T24" fmla="*/ 218 w 1139"/>
              <a:gd name="T25" fmla="*/ 143 h 1138"/>
              <a:gd name="T26" fmla="*/ 204 w 1139"/>
              <a:gd name="T27" fmla="*/ 142 h 1138"/>
              <a:gd name="T28" fmla="*/ 190 w 1139"/>
              <a:gd name="T29" fmla="*/ 145 h 1138"/>
              <a:gd name="T30" fmla="*/ 0 w 1139"/>
              <a:gd name="T31" fmla="*/ 569 h 1138"/>
              <a:gd name="T32" fmla="*/ 136 w 1139"/>
              <a:gd name="T33" fmla="*/ 936 h 1138"/>
              <a:gd name="T34" fmla="*/ 179 w 1139"/>
              <a:gd name="T35" fmla="*/ 683 h 1138"/>
              <a:gd name="T36" fmla="*/ 242 w 1139"/>
              <a:gd name="T37" fmla="*/ 572 h 1138"/>
              <a:gd name="T38" fmla="*/ 435 w 1139"/>
              <a:gd name="T39" fmla="*/ 313 h 1138"/>
              <a:gd name="T40" fmla="*/ 249 w 1139"/>
              <a:gd name="T41" fmla="*/ 155 h 1138"/>
              <a:gd name="T42" fmla="*/ 990 w 1139"/>
              <a:gd name="T43" fmla="*/ 943 h 1138"/>
              <a:gd name="T44" fmla="*/ 989 w 1139"/>
              <a:gd name="T45" fmla="*/ 934 h 1138"/>
              <a:gd name="T46" fmla="*/ 785 w 1139"/>
              <a:gd name="T47" fmla="*/ 635 h 1138"/>
              <a:gd name="T48" fmla="*/ 571 w 1139"/>
              <a:gd name="T49" fmla="*/ 437 h 1138"/>
              <a:gd name="T50" fmla="*/ 571 w 1139"/>
              <a:gd name="T51" fmla="*/ 437 h 1138"/>
              <a:gd name="T52" fmla="*/ 570 w 1139"/>
              <a:gd name="T53" fmla="*/ 438 h 1138"/>
              <a:gd name="T54" fmla="*/ 358 w 1139"/>
              <a:gd name="T55" fmla="*/ 634 h 1138"/>
              <a:gd name="T56" fmla="*/ 153 w 1139"/>
              <a:gd name="T57" fmla="*/ 942 h 1138"/>
              <a:gd name="T58" fmla="*/ 153 w 1139"/>
              <a:gd name="T59" fmla="*/ 944 h 1138"/>
              <a:gd name="T60" fmla="*/ 154 w 1139"/>
              <a:gd name="T61" fmla="*/ 951 h 1138"/>
              <a:gd name="T62" fmla="*/ 154 w 1139"/>
              <a:gd name="T63" fmla="*/ 953 h 1138"/>
              <a:gd name="T64" fmla="*/ 156 w 1139"/>
              <a:gd name="T65" fmla="*/ 958 h 1138"/>
              <a:gd name="T66" fmla="*/ 570 w 1139"/>
              <a:gd name="T67" fmla="*/ 1138 h 1138"/>
              <a:gd name="T68" fmla="*/ 990 w 1139"/>
              <a:gd name="T69" fmla="*/ 953 h 1138"/>
              <a:gd name="T70" fmla="*/ 990 w 1139"/>
              <a:gd name="T71" fmla="*/ 951 h 1138"/>
              <a:gd name="T72" fmla="*/ 990 w 1139"/>
              <a:gd name="T73" fmla="*/ 943 h 1138"/>
              <a:gd name="T74" fmla="*/ 1139 w 1139"/>
              <a:gd name="T75" fmla="*/ 569 h 1138"/>
              <a:gd name="T76" fmla="*/ 947 w 1139"/>
              <a:gd name="T77" fmla="*/ 143 h 1138"/>
              <a:gd name="T78" fmla="*/ 937 w 1139"/>
              <a:gd name="T79" fmla="*/ 142 h 1138"/>
              <a:gd name="T80" fmla="*/ 923 w 1139"/>
              <a:gd name="T81" fmla="*/ 143 h 1138"/>
              <a:gd name="T82" fmla="*/ 921 w 1139"/>
              <a:gd name="T83" fmla="*/ 143 h 1138"/>
              <a:gd name="T84" fmla="*/ 917 w 1139"/>
              <a:gd name="T85" fmla="*/ 144 h 1138"/>
              <a:gd name="T86" fmla="*/ 708 w 1139"/>
              <a:gd name="T87" fmla="*/ 310 h 1138"/>
              <a:gd name="T88" fmla="*/ 902 w 1139"/>
              <a:gd name="T89" fmla="*/ 570 h 1138"/>
              <a:gd name="T90" fmla="*/ 963 w 1139"/>
              <a:gd name="T91" fmla="*/ 681 h 1138"/>
              <a:gd name="T92" fmla="*/ 1004 w 1139"/>
              <a:gd name="T93" fmla="*/ 937 h 1138"/>
              <a:gd name="T94" fmla="*/ 1139 w 1139"/>
              <a:gd name="T95" fmla="*/ 569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138">
                <a:moveTo>
                  <a:pt x="890" y="99"/>
                </a:moveTo>
                <a:cubicBezTo>
                  <a:pt x="884" y="95"/>
                  <a:pt x="876" y="92"/>
                  <a:pt x="867" y="90"/>
                </a:cubicBezTo>
                <a:cubicBezTo>
                  <a:pt x="825" y="82"/>
                  <a:pt x="770" y="96"/>
                  <a:pt x="727" y="113"/>
                </a:cubicBezTo>
                <a:cubicBezTo>
                  <a:pt x="659" y="140"/>
                  <a:pt x="596" y="177"/>
                  <a:pt x="571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47" y="177"/>
                  <a:pt x="481" y="138"/>
                  <a:pt x="413" y="112"/>
                </a:cubicBezTo>
                <a:cubicBezTo>
                  <a:pt x="363" y="93"/>
                  <a:pt x="305" y="82"/>
                  <a:pt x="274" y="89"/>
                </a:cubicBezTo>
                <a:cubicBezTo>
                  <a:pt x="263" y="92"/>
                  <a:pt x="254" y="96"/>
                  <a:pt x="247" y="101"/>
                </a:cubicBezTo>
                <a:cubicBezTo>
                  <a:pt x="338" y="37"/>
                  <a:pt x="450" y="0"/>
                  <a:pt x="570" y="0"/>
                </a:cubicBezTo>
                <a:cubicBezTo>
                  <a:pt x="689" y="0"/>
                  <a:pt x="799" y="37"/>
                  <a:pt x="890" y="99"/>
                </a:cubicBezTo>
                <a:close/>
                <a:moveTo>
                  <a:pt x="249" y="155"/>
                </a:moveTo>
                <a:cubicBezTo>
                  <a:pt x="239" y="150"/>
                  <a:pt x="229" y="146"/>
                  <a:pt x="220" y="144"/>
                </a:cubicBezTo>
                <a:cubicBezTo>
                  <a:pt x="219" y="144"/>
                  <a:pt x="219" y="144"/>
                  <a:pt x="218" y="143"/>
                </a:cubicBezTo>
                <a:cubicBezTo>
                  <a:pt x="213" y="142"/>
                  <a:pt x="209" y="142"/>
                  <a:pt x="204" y="142"/>
                </a:cubicBezTo>
                <a:cubicBezTo>
                  <a:pt x="199" y="143"/>
                  <a:pt x="194" y="144"/>
                  <a:pt x="190" y="145"/>
                </a:cubicBezTo>
                <a:cubicBezTo>
                  <a:pt x="74" y="249"/>
                  <a:pt x="0" y="401"/>
                  <a:pt x="0" y="569"/>
                </a:cubicBezTo>
                <a:cubicBezTo>
                  <a:pt x="0" y="708"/>
                  <a:pt x="52" y="836"/>
                  <a:pt x="136" y="936"/>
                </a:cubicBezTo>
                <a:cubicBezTo>
                  <a:pt x="102" y="891"/>
                  <a:pt x="128" y="789"/>
                  <a:pt x="179" y="683"/>
                </a:cubicBezTo>
                <a:cubicBezTo>
                  <a:pt x="197" y="646"/>
                  <a:pt x="219" y="609"/>
                  <a:pt x="242" y="572"/>
                </a:cubicBezTo>
                <a:cubicBezTo>
                  <a:pt x="328" y="432"/>
                  <a:pt x="435" y="313"/>
                  <a:pt x="435" y="313"/>
                </a:cubicBezTo>
                <a:cubicBezTo>
                  <a:pt x="360" y="231"/>
                  <a:pt x="287" y="176"/>
                  <a:pt x="249" y="155"/>
                </a:cubicBezTo>
                <a:close/>
                <a:moveTo>
                  <a:pt x="990" y="943"/>
                </a:moveTo>
                <a:cubicBezTo>
                  <a:pt x="990" y="940"/>
                  <a:pt x="990" y="937"/>
                  <a:pt x="989" y="934"/>
                </a:cubicBezTo>
                <a:cubicBezTo>
                  <a:pt x="980" y="854"/>
                  <a:pt x="883" y="742"/>
                  <a:pt x="785" y="635"/>
                </a:cubicBezTo>
                <a:cubicBezTo>
                  <a:pt x="696" y="539"/>
                  <a:pt x="618" y="477"/>
                  <a:pt x="571" y="437"/>
                </a:cubicBezTo>
                <a:cubicBezTo>
                  <a:pt x="571" y="437"/>
                  <a:pt x="571" y="437"/>
                  <a:pt x="571" y="437"/>
                </a:cubicBezTo>
                <a:cubicBezTo>
                  <a:pt x="571" y="438"/>
                  <a:pt x="570" y="438"/>
                  <a:pt x="570" y="438"/>
                </a:cubicBezTo>
                <a:cubicBezTo>
                  <a:pt x="542" y="458"/>
                  <a:pt x="448" y="538"/>
                  <a:pt x="358" y="634"/>
                </a:cubicBezTo>
                <a:cubicBezTo>
                  <a:pt x="257" y="744"/>
                  <a:pt x="157" y="861"/>
                  <a:pt x="153" y="942"/>
                </a:cubicBezTo>
                <a:cubicBezTo>
                  <a:pt x="153" y="942"/>
                  <a:pt x="153" y="943"/>
                  <a:pt x="153" y="944"/>
                </a:cubicBezTo>
                <a:cubicBezTo>
                  <a:pt x="153" y="946"/>
                  <a:pt x="153" y="948"/>
                  <a:pt x="154" y="951"/>
                </a:cubicBezTo>
                <a:cubicBezTo>
                  <a:pt x="154" y="951"/>
                  <a:pt x="154" y="952"/>
                  <a:pt x="154" y="953"/>
                </a:cubicBezTo>
                <a:cubicBezTo>
                  <a:pt x="154" y="954"/>
                  <a:pt x="156" y="957"/>
                  <a:pt x="156" y="958"/>
                </a:cubicBezTo>
                <a:cubicBezTo>
                  <a:pt x="260" y="1068"/>
                  <a:pt x="408" y="1138"/>
                  <a:pt x="570" y="1138"/>
                </a:cubicBezTo>
                <a:cubicBezTo>
                  <a:pt x="736" y="1138"/>
                  <a:pt x="886" y="1067"/>
                  <a:pt x="990" y="953"/>
                </a:cubicBezTo>
                <a:cubicBezTo>
                  <a:pt x="990" y="952"/>
                  <a:pt x="990" y="951"/>
                  <a:pt x="990" y="951"/>
                </a:cubicBezTo>
                <a:cubicBezTo>
                  <a:pt x="990" y="948"/>
                  <a:pt x="990" y="946"/>
                  <a:pt x="990" y="943"/>
                </a:cubicBezTo>
                <a:close/>
                <a:moveTo>
                  <a:pt x="1139" y="569"/>
                </a:moveTo>
                <a:cubicBezTo>
                  <a:pt x="1139" y="400"/>
                  <a:pt x="1065" y="247"/>
                  <a:pt x="947" y="143"/>
                </a:cubicBezTo>
                <a:cubicBezTo>
                  <a:pt x="944" y="142"/>
                  <a:pt x="940" y="142"/>
                  <a:pt x="937" y="142"/>
                </a:cubicBezTo>
                <a:cubicBezTo>
                  <a:pt x="932" y="141"/>
                  <a:pt x="928" y="142"/>
                  <a:pt x="923" y="143"/>
                </a:cubicBezTo>
                <a:cubicBezTo>
                  <a:pt x="922" y="143"/>
                  <a:pt x="921" y="143"/>
                  <a:pt x="921" y="143"/>
                </a:cubicBezTo>
                <a:cubicBezTo>
                  <a:pt x="920" y="144"/>
                  <a:pt x="918" y="144"/>
                  <a:pt x="917" y="144"/>
                </a:cubicBezTo>
                <a:cubicBezTo>
                  <a:pt x="872" y="159"/>
                  <a:pt x="789" y="225"/>
                  <a:pt x="708" y="310"/>
                </a:cubicBezTo>
                <a:cubicBezTo>
                  <a:pt x="708" y="310"/>
                  <a:pt x="812" y="431"/>
                  <a:pt x="902" y="570"/>
                </a:cubicBezTo>
                <a:cubicBezTo>
                  <a:pt x="925" y="606"/>
                  <a:pt x="944" y="644"/>
                  <a:pt x="963" y="681"/>
                </a:cubicBezTo>
                <a:cubicBezTo>
                  <a:pt x="1011" y="774"/>
                  <a:pt x="1041" y="887"/>
                  <a:pt x="1004" y="937"/>
                </a:cubicBezTo>
                <a:cubicBezTo>
                  <a:pt x="1088" y="838"/>
                  <a:pt x="1139" y="709"/>
                  <a:pt x="1139" y="56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32" name="Freeform 166"/>
          <p:cNvSpPr>
            <a:spLocks noChangeAspect="1" noEditPoints="1"/>
          </p:cNvSpPr>
          <p:nvPr/>
        </p:nvSpPr>
        <p:spPr bwMode="black">
          <a:xfrm>
            <a:off x="2973591" y="1805270"/>
            <a:ext cx="514183" cy="565908"/>
          </a:xfrm>
          <a:custGeom>
            <a:avLst/>
            <a:gdLst>
              <a:gd name="T0" fmla="*/ 511 w 538"/>
              <a:gd name="T1" fmla="*/ 164 h 521"/>
              <a:gd name="T2" fmla="*/ 509 w 538"/>
              <a:gd name="T3" fmla="*/ 31 h 521"/>
              <a:gd name="T4" fmla="*/ 322 w 538"/>
              <a:gd name="T5" fmla="*/ 47 h 521"/>
              <a:gd name="T6" fmla="*/ 312 w 538"/>
              <a:gd name="T7" fmla="*/ 46 h 521"/>
              <a:gd name="T8" fmla="*/ 160 w 538"/>
              <a:gd name="T9" fmla="*/ 104 h 521"/>
              <a:gd name="T10" fmla="*/ 89 w 538"/>
              <a:gd name="T11" fmla="*/ 222 h 521"/>
              <a:gd name="T12" fmla="*/ 192 w 538"/>
              <a:gd name="T13" fmla="*/ 132 h 521"/>
              <a:gd name="T14" fmla="*/ 206 w 538"/>
              <a:gd name="T15" fmla="*/ 125 h 521"/>
              <a:gd name="T16" fmla="*/ 176 w 538"/>
              <a:gd name="T17" fmla="*/ 153 h 521"/>
              <a:gd name="T18" fmla="*/ 50 w 538"/>
              <a:gd name="T19" fmla="*/ 488 h 521"/>
              <a:gd name="T20" fmla="*/ 213 w 538"/>
              <a:gd name="T21" fmla="*/ 475 h 521"/>
              <a:gd name="T22" fmla="*/ 312 w 538"/>
              <a:gd name="T23" fmla="*/ 496 h 521"/>
              <a:gd name="T24" fmla="*/ 441 w 538"/>
              <a:gd name="T25" fmla="*/ 458 h 521"/>
              <a:gd name="T26" fmla="*/ 526 w 538"/>
              <a:gd name="T27" fmla="*/ 348 h 521"/>
              <a:gd name="T28" fmla="*/ 403 w 538"/>
              <a:gd name="T29" fmla="*/ 348 h 521"/>
              <a:gd name="T30" fmla="*/ 313 w 538"/>
              <a:gd name="T31" fmla="*/ 399 h 521"/>
              <a:gd name="T32" fmla="*/ 215 w 538"/>
              <a:gd name="T33" fmla="*/ 304 h 521"/>
              <a:gd name="T34" fmla="*/ 215 w 538"/>
              <a:gd name="T35" fmla="*/ 302 h 521"/>
              <a:gd name="T36" fmla="*/ 214 w 538"/>
              <a:gd name="T37" fmla="*/ 299 h 521"/>
              <a:gd name="T38" fmla="*/ 217 w 538"/>
              <a:gd name="T39" fmla="*/ 299 h 521"/>
              <a:gd name="T40" fmla="*/ 535 w 538"/>
              <a:gd name="T41" fmla="*/ 299 h 521"/>
              <a:gd name="T42" fmla="*/ 535 w 538"/>
              <a:gd name="T43" fmla="*/ 294 h 521"/>
              <a:gd name="T44" fmla="*/ 537 w 538"/>
              <a:gd name="T45" fmla="*/ 270 h 521"/>
              <a:gd name="T46" fmla="*/ 511 w 538"/>
              <a:gd name="T47" fmla="*/ 164 h 521"/>
              <a:gd name="T48" fmla="*/ 85 w 538"/>
              <a:gd name="T49" fmla="*/ 479 h 521"/>
              <a:gd name="T50" fmla="*/ 98 w 538"/>
              <a:gd name="T51" fmla="*/ 346 h 521"/>
              <a:gd name="T52" fmla="*/ 166 w 538"/>
              <a:gd name="T53" fmla="*/ 446 h 521"/>
              <a:gd name="T54" fmla="*/ 197 w 538"/>
              <a:gd name="T55" fmla="*/ 467 h 521"/>
              <a:gd name="T56" fmla="*/ 85 w 538"/>
              <a:gd name="T57" fmla="*/ 479 h 521"/>
              <a:gd name="T58" fmla="*/ 204 w 538"/>
              <a:gd name="T59" fmla="*/ 471 h 521"/>
              <a:gd name="T60" fmla="*/ 205 w 538"/>
              <a:gd name="T61" fmla="*/ 472 h 521"/>
              <a:gd name="T62" fmla="*/ 204 w 538"/>
              <a:gd name="T63" fmla="*/ 471 h 521"/>
              <a:gd name="T64" fmla="*/ 409 w 538"/>
              <a:gd name="T65" fmla="*/ 239 h 521"/>
              <a:gd name="T66" fmla="*/ 217 w 538"/>
              <a:gd name="T67" fmla="*/ 239 h 521"/>
              <a:gd name="T68" fmla="*/ 215 w 538"/>
              <a:gd name="T69" fmla="*/ 239 h 521"/>
              <a:gd name="T70" fmla="*/ 215 w 538"/>
              <a:gd name="T71" fmla="*/ 237 h 521"/>
              <a:gd name="T72" fmla="*/ 316 w 538"/>
              <a:gd name="T73" fmla="*/ 146 h 521"/>
              <a:gd name="T74" fmla="*/ 411 w 538"/>
              <a:gd name="T75" fmla="*/ 237 h 521"/>
              <a:gd name="T76" fmla="*/ 411 w 538"/>
              <a:gd name="T77" fmla="*/ 239 h 521"/>
              <a:gd name="T78" fmla="*/ 409 w 538"/>
              <a:gd name="T79" fmla="*/ 239 h 521"/>
              <a:gd name="T80" fmla="*/ 468 w 538"/>
              <a:gd name="T81" fmla="*/ 108 h 521"/>
              <a:gd name="T82" fmla="*/ 392 w 538"/>
              <a:gd name="T83" fmla="*/ 61 h 521"/>
              <a:gd name="T84" fmla="*/ 507 w 538"/>
              <a:gd name="T85" fmla="*/ 57 h 521"/>
              <a:gd name="T86" fmla="*/ 504 w 538"/>
              <a:gd name="T87" fmla="*/ 152 h 521"/>
              <a:gd name="T88" fmla="*/ 504 w 538"/>
              <a:gd name="T89" fmla="*/ 152 h 521"/>
              <a:gd name="T90" fmla="*/ 468 w 538"/>
              <a:gd name="T91" fmla="*/ 108 h 521"/>
              <a:gd name="T92" fmla="*/ 508 w 538"/>
              <a:gd name="T93" fmla="*/ 158 h 521"/>
              <a:gd name="T94" fmla="*/ 508 w 538"/>
              <a:gd name="T95" fmla="*/ 158 h 521"/>
              <a:gd name="T96" fmla="*/ 508 w 538"/>
              <a:gd name="T97" fmla="*/ 15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8" h="521">
                <a:moveTo>
                  <a:pt x="511" y="164"/>
                </a:moveTo>
                <a:cubicBezTo>
                  <a:pt x="536" y="107"/>
                  <a:pt x="538" y="60"/>
                  <a:pt x="509" y="31"/>
                </a:cubicBezTo>
                <a:cubicBezTo>
                  <a:pt x="478" y="0"/>
                  <a:pt x="402" y="9"/>
                  <a:pt x="322" y="47"/>
                </a:cubicBezTo>
                <a:cubicBezTo>
                  <a:pt x="319" y="47"/>
                  <a:pt x="315" y="46"/>
                  <a:pt x="312" y="46"/>
                </a:cubicBezTo>
                <a:cubicBezTo>
                  <a:pt x="256" y="46"/>
                  <a:pt x="201" y="67"/>
                  <a:pt x="160" y="104"/>
                </a:cubicBezTo>
                <a:cubicBezTo>
                  <a:pt x="125" y="135"/>
                  <a:pt x="100" y="176"/>
                  <a:pt x="89" y="222"/>
                </a:cubicBezTo>
                <a:cubicBezTo>
                  <a:pt x="97" y="212"/>
                  <a:pt x="142" y="160"/>
                  <a:pt x="192" y="132"/>
                </a:cubicBezTo>
                <a:cubicBezTo>
                  <a:pt x="193" y="132"/>
                  <a:pt x="205" y="125"/>
                  <a:pt x="206" y="125"/>
                </a:cubicBezTo>
                <a:cubicBezTo>
                  <a:pt x="206" y="125"/>
                  <a:pt x="181" y="148"/>
                  <a:pt x="176" y="153"/>
                </a:cubicBezTo>
                <a:cubicBezTo>
                  <a:pt x="65" y="265"/>
                  <a:pt x="0" y="437"/>
                  <a:pt x="50" y="488"/>
                </a:cubicBezTo>
                <a:cubicBezTo>
                  <a:pt x="83" y="521"/>
                  <a:pt x="143" y="513"/>
                  <a:pt x="213" y="475"/>
                </a:cubicBezTo>
                <a:cubicBezTo>
                  <a:pt x="243" y="489"/>
                  <a:pt x="276" y="496"/>
                  <a:pt x="312" y="496"/>
                </a:cubicBezTo>
                <a:cubicBezTo>
                  <a:pt x="359" y="496"/>
                  <a:pt x="404" y="483"/>
                  <a:pt x="441" y="458"/>
                </a:cubicBezTo>
                <a:cubicBezTo>
                  <a:pt x="480" y="433"/>
                  <a:pt x="509" y="394"/>
                  <a:pt x="526" y="348"/>
                </a:cubicBezTo>
                <a:cubicBezTo>
                  <a:pt x="403" y="348"/>
                  <a:pt x="403" y="348"/>
                  <a:pt x="403" y="348"/>
                </a:cubicBezTo>
                <a:cubicBezTo>
                  <a:pt x="388" y="378"/>
                  <a:pt x="351" y="399"/>
                  <a:pt x="313" y="399"/>
                </a:cubicBezTo>
                <a:cubicBezTo>
                  <a:pt x="260" y="399"/>
                  <a:pt x="215" y="355"/>
                  <a:pt x="215" y="304"/>
                </a:cubicBezTo>
                <a:cubicBezTo>
                  <a:pt x="215" y="302"/>
                  <a:pt x="215" y="302"/>
                  <a:pt x="215" y="302"/>
                </a:cubicBezTo>
                <a:cubicBezTo>
                  <a:pt x="214" y="299"/>
                  <a:pt x="214" y="299"/>
                  <a:pt x="214" y="299"/>
                </a:cubicBezTo>
                <a:cubicBezTo>
                  <a:pt x="217" y="299"/>
                  <a:pt x="217" y="299"/>
                  <a:pt x="217" y="299"/>
                </a:cubicBezTo>
                <a:cubicBezTo>
                  <a:pt x="535" y="299"/>
                  <a:pt x="535" y="299"/>
                  <a:pt x="535" y="299"/>
                </a:cubicBezTo>
                <a:cubicBezTo>
                  <a:pt x="535" y="298"/>
                  <a:pt x="535" y="296"/>
                  <a:pt x="535" y="294"/>
                </a:cubicBezTo>
                <a:cubicBezTo>
                  <a:pt x="536" y="286"/>
                  <a:pt x="537" y="277"/>
                  <a:pt x="537" y="270"/>
                </a:cubicBezTo>
                <a:cubicBezTo>
                  <a:pt x="537" y="232"/>
                  <a:pt x="528" y="196"/>
                  <a:pt x="511" y="164"/>
                </a:cubicBezTo>
                <a:close/>
                <a:moveTo>
                  <a:pt x="85" y="479"/>
                </a:moveTo>
                <a:cubicBezTo>
                  <a:pt x="60" y="454"/>
                  <a:pt x="67" y="405"/>
                  <a:pt x="98" y="346"/>
                </a:cubicBezTo>
                <a:cubicBezTo>
                  <a:pt x="113" y="386"/>
                  <a:pt x="136" y="420"/>
                  <a:pt x="166" y="446"/>
                </a:cubicBezTo>
                <a:cubicBezTo>
                  <a:pt x="176" y="454"/>
                  <a:pt x="186" y="461"/>
                  <a:pt x="197" y="467"/>
                </a:cubicBezTo>
                <a:cubicBezTo>
                  <a:pt x="147" y="494"/>
                  <a:pt x="106" y="500"/>
                  <a:pt x="85" y="479"/>
                </a:cubicBezTo>
                <a:close/>
                <a:moveTo>
                  <a:pt x="204" y="471"/>
                </a:moveTo>
                <a:cubicBezTo>
                  <a:pt x="204" y="471"/>
                  <a:pt x="205" y="471"/>
                  <a:pt x="205" y="472"/>
                </a:cubicBezTo>
                <a:cubicBezTo>
                  <a:pt x="205" y="471"/>
                  <a:pt x="204" y="471"/>
                  <a:pt x="204" y="471"/>
                </a:cubicBezTo>
                <a:close/>
                <a:moveTo>
                  <a:pt x="409" y="239"/>
                </a:moveTo>
                <a:cubicBezTo>
                  <a:pt x="217" y="239"/>
                  <a:pt x="217" y="239"/>
                  <a:pt x="217" y="239"/>
                </a:cubicBezTo>
                <a:cubicBezTo>
                  <a:pt x="215" y="239"/>
                  <a:pt x="215" y="239"/>
                  <a:pt x="215" y="239"/>
                </a:cubicBezTo>
                <a:cubicBezTo>
                  <a:pt x="215" y="237"/>
                  <a:pt x="215" y="237"/>
                  <a:pt x="215" y="237"/>
                </a:cubicBezTo>
                <a:cubicBezTo>
                  <a:pt x="217" y="188"/>
                  <a:pt x="264" y="146"/>
                  <a:pt x="316" y="146"/>
                </a:cubicBezTo>
                <a:cubicBezTo>
                  <a:pt x="367" y="146"/>
                  <a:pt x="408" y="186"/>
                  <a:pt x="411" y="237"/>
                </a:cubicBezTo>
                <a:cubicBezTo>
                  <a:pt x="411" y="239"/>
                  <a:pt x="411" y="239"/>
                  <a:pt x="411" y="239"/>
                </a:cubicBezTo>
                <a:lnTo>
                  <a:pt x="409" y="239"/>
                </a:lnTo>
                <a:close/>
                <a:moveTo>
                  <a:pt x="468" y="108"/>
                </a:moveTo>
                <a:cubicBezTo>
                  <a:pt x="446" y="87"/>
                  <a:pt x="420" y="72"/>
                  <a:pt x="392" y="61"/>
                </a:cubicBezTo>
                <a:cubicBezTo>
                  <a:pt x="443" y="38"/>
                  <a:pt x="485" y="35"/>
                  <a:pt x="507" y="57"/>
                </a:cubicBezTo>
                <a:cubicBezTo>
                  <a:pt x="525" y="75"/>
                  <a:pt x="523" y="109"/>
                  <a:pt x="504" y="152"/>
                </a:cubicBezTo>
                <a:cubicBezTo>
                  <a:pt x="504" y="152"/>
                  <a:pt x="504" y="152"/>
                  <a:pt x="504" y="152"/>
                </a:cubicBezTo>
                <a:cubicBezTo>
                  <a:pt x="494" y="136"/>
                  <a:pt x="482" y="121"/>
                  <a:pt x="468" y="108"/>
                </a:cubicBezTo>
                <a:close/>
                <a:moveTo>
                  <a:pt x="508" y="158"/>
                </a:moveTo>
                <a:cubicBezTo>
                  <a:pt x="508" y="158"/>
                  <a:pt x="508" y="158"/>
                  <a:pt x="508" y="158"/>
                </a:cubicBezTo>
                <a:cubicBezTo>
                  <a:pt x="508" y="158"/>
                  <a:pt x="508" y="158"/>
                  <a:pt x="508" y="15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33" name="Freeform 32"/>
          <p:cNvSpPr>
            <a:spLocks noChangeAspect="1" noEditPoints="1"/>
          </p:cNvSpPr>
          <p:nvPr/>
        </p:nvSpPr>
        <p:spPr bwMode="black">
          <a:xfrm>
            <a:off x="3698557" y="1855843"/>
            <a:ext cx="386369" cy="437271"/>
          </a:xfrm>
          <a:custGeom>
            <a:avLst/>
            <a:gdLst>
              <a:gd name="T0" fmla="*/ 112 w 246"/>
              <a:gd name="T1" fmla="*/ 19 h 245"/>
              <a:gd name="T2" fmla="*/ 246 w 246"/>
              <a:gd name="T3" fmla="*/ 0 h 245"/>
              <a:gd name="T4" fmla="*/ 246 w 246"/>
              <a:gd name="T5" fmla="*/ 116 h 245"/>
              <a:gd name="T6" fmla="*/ 112 w 246"/>
              <a:gd name="T7" fmla="*/ 116 h 245"/>
              <a:gd name="T8" fmla="*/ 112 w 246"/>
              <a:gd name="T9" fmla="*/ 19 h 245"/>
              <a:gd name="T10" fmla="*/ 102 w 246"/>
              <a:gd name="T11" fmla="*/ 116 h 245"/>
              <a:gd name="T12" fmla="*/ 102 w 246"/>
              <a:gd name="T13" fmla="*/ 19 h 245"/>
              <a:gd name="T14" fmla="*/ 0 w 246"/>
              <a:gd name="T15" fmla="*/ 34 h 245"/>
              <a:gd name="T16" fmla="*/ 0 w 246"/>
              <a:gd name="T17" fmla="*/ 116 h 245"/>
              <a:gd name="T18" fmla="*/ 102 w 246"/>
              <a:gd name="T19" fmla="*/ 116 h 245"/>
              <a:gd name="T20" fmla="*/ 102 w 246"/>
              <a:gd name="T21" fmla="*/ 126 h 245"/>
              <a:gd name="T22" fmla="*/ 0 w 246"/>
              <a:gd name="T23" fmla="*/ 126 h 245"/>
              <a:gd name="T24" fmla="*/ 0 w 246"/>
              <a:gd name="T25" fmla="*/ 211 h 245"/>
              <a:gd name="T26" fmla="*/ 102 w 246"/>
              <a:gd name="T27" fmla="*/ 226 h 245"/>
              <a:gd name="T28" fmla="*/ 102 w 246"/>
              <a:gd name="T29" fmla="*/ 126 h 245"/>
              <a:gd name="T30" fmla="*/ 112 w 246"/>
              <a:gd name="T31" fmla="*/ 126 h 245"/>
              <a:gd name="T32" fmla="*/ 112 w 246"/>
              <a:gd name="T33" fmla="*/ 226 h 245"/>
              <a:gd name="T34" fmla="*/ 246 w 246"/>
              <a:gd name="T35" fmla="*/ 245 h 245"/>
              <a:gd name="T36" fmla="*/ 246 w 246"/>
              <a:gd name="T37" fmla="*/ 126 h 245"/>
              <a:gd name="T38" fmla="*/ 112 w 246"/>
              <a:gd name="T39" fmla="*/ 126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245">
                <a:moveTo>
                  <a:pt x="112" y="19"/>
                </a:moveTo>
                <a:lnTo>
                  <a:pt x="246" y="0"/>
                </a:lnTo>
                <a:lnTo>
                  <a:pt x="246" y="116"/>
                </a:lnTo>
                <a:lnTo>
                  <a:pt x="112" y="116"/>
                </a:lnTo>
                <a:lnTo>
                  <a:pt x="112" y="19"/>
                </a:lnTo>
                <a:close/>
                <a:moveTo>
                  <a:pt x="102" y="116"/>
                </a:moveTo>
                <a:lnTo>
                  <a:pt x="102" y="19"/>
                </a:lnTo>
                <a:lnTo>
                  <a:pt x="0" y="34"/>
                </a:lnTo>
                <a:lnTo>
                  <a:pt x="0" y="116"/>
                </a:lnTo>
                <a:lnTo>
                  <a:pt x="102" y="116"/>
                </a:lnTo>
                <a:close/>
                <a:moveTo>
                  <a:pt x="102" y="126"/>
                </a:moveTo>
                <a:lnTo>
                  <a:pt x="0" y="126"/>
                </a:lnTo>
                <a:lnTo>
                  <a:pt x="0" y="211"/>
                </a:lnTo>
                <a:lnTo>
                  <a:pt x="102" y="226"/>
                </a:lnTo>
                <a:lnTo>
                  <a:pt x="102" y="126"/>
                </a:lnTo>
                <a:close/>
                <a:moveTo>
                  <a:pt x="112" y="126"/>
                </a:moveTo>
                <a:lnTo>
                  <a:pt x="112" y="226"/>
                </a:lnTo>
                <a:lnTo>
                  <a:pt x="246" y="245"/>
                </a:lnTo>
                <a:lnTo>
                  <a:pt x="246" y="126"/>
                </a:lnTo>
                <a:lnTo>
                  <a:pt x="112" y="12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34" name="Freeform 33"/>
          <p:cNvSpPr>
            <a:spLocks noChangeAspect="1"/>
          </p:cNvSpPr>
          <p:nvPr/>
        </p:nvSpPr>
        <p:spPr bwMode="black">
          <a:xfrm>
            <a:off x="3716142" y="2540781"/>
            <a:ext cx="362986" cy="494738"/>
          </a:xfrm>
          <a:custGeom>
            <a:avLst/>
            <a:gdLst>
              <a:gd name="T0" fmla="*/ 1710 w 1710"/>
              <a:gd name="T1" fmla="*/ 1880 h 2051"/>
              <a:gd name="T2" fmla="*/ 1710 w 1710"/>
              <a:gd name="T3" fmla="*/ 1880 h 2051"/>
              <a:gd name="T4" fmla="*/ 1710 w 1710"/>
              <a:gd name="T5" fmla="*/ 176 h 2051"/>
              <a:gd name="T6" fmla="*/ 1101 w 1710"/>
              <a:gd name="T7" fmla="*/ 0 h 2051"/>
              <a:gd name="T8" fmla="*/ 3 w 1710"/>
              <a:gd name="T9" fmla="*/ 413 h 2051"/>
              <a:gd name="T10" fmla="*/ 0 w 1710"/>
              <a:gd name="T11" fmla="*/ 413 h 2051"/>
              <a:gd name="T12" fmla="*/ 0 w 1710"/>
              <a:gd name="T13" fmla="*/ 1645 h 2051"/>
              <a:gd name="T14" fmla="*/ 375 w 1710"/>
              <a:gd name="T15" fmla="*/ 1498 h 2051"/>
              <a:gd name="T16" fmla="*/ 375 w 1710"/>
              <a:gd name="T17" fmla="*/ 496 h 2051"/>
              <a:gd name="T18" fmla="*/ 1101 w 1710"/>
              <a:gd name="T19" fmla="*/ 323 h 2051"/>
              <a:gd name="T20" fmla="*/ 1101 w 1710"/>
              <a:gd name="T21" fmla="*/ 1797 h 2051"/>
              <a:gd name="T22" fmla="*/ 0 w 1710"/>
              <a:gd name="T23" fmla="*/ 1645 h 2051"/>
              <a:gd name="T24" fmla="*/ 1101 w 1710"/>
              <a:gd name="T25" fmla="*/ 2051 h 2051"/>
              <a:gd name="T26" fmla="*/ 1101 w 1710"/>
              <a:gd name="T27" fmla="*/ 2051 h 2051"/>
              <a:gd name="T28" fmla="*/ 1710 w 1710"/>
              <a:gd name="T29" fmla="*/ 1882 h 2051"/>
              <a:gd name="T30" fmla="*/ 1710 w 1710"/>
              <a:gd name="T31" fmla="*/ 1880 h 2051"/>
              <a:gd name="T32" fmla="*/ 1710 w 1710"/>
              <a:gd name="T33" fmla="*/ 1880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0" h="2051">
                <a:moveTo>
                  <a:pt x="1710" y="1880"/>
                </a:moveTo>
                <a:lnTo>
                  <a:pt x="1710" y="1880"/>
                </a:lnTo>
                <a:lnTo>
                  <a:pt x="1710" y="176"/>
                </a:lnTo>
                <a:lnTo>
                  <a:pt x="1101" y="0"/>
                </a:lnTo>
                <a:lnTo>
                  <a:pt x="3" y="413"/>
                </a:lnTo>
                <a:lnTo>
                  <a:pt x="0" y="413"/>
                </a:lnTo>
                <a:lnTo>
                  <a:pt x="0" y="1645"/>
                </a:lnTo>
                <a:lnTo>
                  <a:pt x="375" y="1498"/>
                </a:lnTo>
                <a:lnTo>
                  <a:pt x="375" y="496"/>
                </a:lnTo>
                <a:lnTo>
                  <a:pt x="1101" y="323"/>
                </a:lnTo>
                <a:lnTo>
                  <a:pt x="1101" y="1797"/>
                </a:lnTo>
                <a:lnTo>
                  <a:pt x="0" y="1645"/>
                </a:lnTo>
                <a:lnTo>
                  <a:pt x="1101" y="2051"/>
                </a:lnTo>
                <a:lnTo>
                  <a:pt x="1101" y="2051"/>
                </a:lnTo>
                <a:lnTo>
                  <a:pt x="1710" y="1882"/>
                </a:lnTo>
                <a:lnTo>
                  <a:pt x="1710" y="1880"/>
                </a:lnTo>
                <a:lnTo>
                  <a:pt x="1710" y="18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541" dirty="0"/>
          </a:p>
        </p:txBody>
      </p:sp>
      <p:sp>
        <p:nvSpPr>
          <p:cNvPr id="35" name="Freeform 13"/>
          <p:cNvSpPr>
            <a:spLocks noChangeAspect="1" noEditPoints="1"/>
          </p:cNvSpPr>
          <p:nvPr/>
        </p:nvSpPr>
        <p:spPr bwMode="black">
          <a:xfrm>
            <a:off x="1664963" y="1807040"/>
            <a:ext cx="441984" cy="508088"/>
          </a:xfrm>
          <a:custGeom>
            <a:avLst/>
            <a:gdLst>
              <a:gd name="T0" fmla="*/ 747 w 769"/>
              <a:gd name="T1" fmla="*/ 473 h 780"/>
              <a:gd name="T2" fmla="*/ 756 w 769"/>
              <a:gd name="T3" fmla="*/ 394 h 780"/>
              <a:gd name="T4" fmla="*/ 389 w 769"/>
              <a:gd name="T5" fmla="*/ 27 h 780"/>
              <a:gd name="T6" fmla="*/ 326 w 769"/>
              <a:gd name="T7" fmla="*/ 33 h 780"/>
              <a:gd name="T8" fmla="*/ 213 w 769"/>
              <a:gd name="T9" fmla="*/ 0 h 780"/>
              <a:gd name="T10" fmla="*/ 0 w 769"/>
              <a:gd name="T11" fmla="*/ 213 h 780"/>
              <a:gd name="T12" fmla="*/ 29 w 769"/>
              <a:gd name="T13" fmla="*/ 320 h 780"/>
              <a:gd name="T14" fmla="*/ 22 w 769"/>
              <a:gd name="T15" fmla="*/ 394 h 780"/>
              <a:gd name="T16" fmla="*/ 389 w 769"/>
              <a:gd name="T17" fmla="*/ 761 h 780"/>
              <a:gd name="T18" fmla="*/ 456 w 769"/>
              <a:gd name="T19" fmla="*/ 755 h 780"/>
              <a:gd name="T20" fmla="*/ 556 w 769"/>
              <a:gd name="T21" fmla="*/ 780 h 780"/>
              <a:gd name="T22" fmla="*/ 769 w 769"/>
              <a:gd name="T23" fmla="*/ 567 h 780"/>
              <a:gd name="T24" fmla="*/ 747 w 769"/>
              <a:gd name="T25" fmla="*/ 473 h 780"/>
              <a:gd name="T26" fmla="*/ 577 w 769"/>
              <a:gd name="T27" fmla="*/ 570 h 780"/>
              <a:gd name="T28" fmla="*/ 502 w 769"/>
              <a:gd name="T29" fmla="*/ 626 h 780"/>
              <a:gd name="T30" fmla="*/ 388 w 769"/>
              <a:gd name="T31" fmla="*/ 646 h 780"/>
              <a:gd name="T32" fmla="*/ 256 w 769"/>
              <a:gd name="T33" fmla="*/ 619 h 780"/>
              <a:gd name="T34" fmla="*/ 196 w 769"/>
              <a:gd name="T35" fmla="*/ 565 h 780"/>
              <a:gd name="T36" fmla="*/ 172 w 769"/>
              <a:gd name="T37" fmla="*/ 499 h 780"/>
              <a:gd name="T38" fmla="*/ 188 w 769"/>
              <a:gd name="T39" fmla="*/ 464 h 780"/>
              <a:gd name="T40" fmla="*/ 226 w 769"/>
              <a:gd name="T41" fmla="*/ 450 h 780"/>
              <a:gd name="T42" fmla="*/ 258 w 769"/>
              <a:gd name="T43" fmla="*/ 461 h 780"/>
              <a:gd name="T44" fmla="*/ 280 w 769"/>
              <a:gd name="T45" fmla="*/ 493 h 780"/>
              <a:gd name="T46" fmla="*/ 301 w 769"/>
              <a:gd name="T47" fmla="*/ 530 h 780"/>
              <a:gd name="T48" fmla="*/ 332 w 769"/>
              <a:gd name="T49" fmla="*/ 554 h 780"/>
              <a:gd name="T50" fmla="*/ 385 w 769"/>
              <a:gd name="T51" fmla="*/ 563 h 780"/>
              <a:gd name="T52" fmla="*/ 459 w 769"/>
              <a:gd name="T53" fmla="*/ 544 h 780"/>
              <a:gd name="T54" fmla="*/ 486 w 769"/>
              <a:gd name="T55" fmla="*/ 498 h 780"/>
              <a:gd name="T56" fmla="*/ 472 w 769"/>
              <a:gd name="T57" fmla="*/ 463 h 780"/>
              <a:gd name="T58" fmla="*/ 433 w 769"/>
              <a:gd name="T59" fmla="*/ 442 h 780"/>
              <a:gd name="T60" fmla="*/ 365 w 769"/>
              <a:gd name="T61" fmla="*/ 425 h 780"/>
              <a:gd name="T62" fmla="*/ 269 w 769"/>
              <a:gd name="T63" fmla="*/ 396 h 780"/>
              <a:gd name="T64" fmla="*/ 206 w 769"/>
              <a:gd name="T65" fmla="*/ 350 h 780"/>
              <a:gd name="T66" fmla="*/ 182 w 769"/>
              <a:gd name="T67" fmla="*/ 277 h 780"/>
              <a:gd name="T68" fmla="*/ 207 w 769"/>
              <a:gd name="T69" fmla="*/ 202 h 780"/>
              <a:gd name="T70" fmla="*/ 279 w 769"/>
              <a:gd name="T71" fmla="*/ 153 h 780"/>
              <a:gd name="T72" fmla="*/ 386 w 769"/>
              <a:gd name="T73" fmla="*/ 136 h 780"/>
              <a:gd name="T74" fmla="*/ 472 w 769"/>
              <a:gd name="T75" fmla="*/ 147 h 780"/>
              <a:gd name="T76" fmla="*/ 532 w 769"/>
              <a:gd name="T77" fmla="*/ 178 h 780"/>
              <a:gd name="T78" fmla="*/ 568 w 769"/>
              <a:gd name="T79" fmla="*/ 218 h 780"/>
              <a:gd name="T80" fmla="*/ 580 w 769"/>
              <a:gd name="T81" fmla="*/ 259 h 780"/>
              <a:gd name="T82" fmla="*/ 565 w 769"/>
              <a:gd name="T83" fmla="*/ 295 h 780"/>
              <a:gd name="T84" fmla="*/ 527 w 769"/>
              <a:gd name="T85" fmla="*/ 311 h 780"/>
              <a:gd name="T86" fmla="*/ 495 w 769"/>
              <a:gd name="T87" fmla="*/ 301 h 780"/>
              <a:gd name="T88" fmla="*/ 473 w 769"/>
              <a:gd name="T89" fmla="*/ 272 h 780"/>
              <a:gd name="T90" fmla="*/ 440 w 769"/>
              <a:gd name="T91" fmla="*/ 231 h 780"/>
              <a:gd name="T92" fmla="*/ 379 w 769"/>
              <a:gd name="T93" fmla="*/ 217 h 780"/>
              <a:gd name="T94" fmla="*/ 316 w 769"/>
              <a:gd name="T95" fmla="*/ 232 h 780"/>
              <a:gd name="T96" fmla="*/ 293 w 769"/>
              <a:gd name="T97" fmla="*/ 268 h 780"/>
              <a:gd name="T98" fmla="*/ 300 w 769"/>
              <a:gd name="T99" fmla="*/ 289 h 780"/>
              <a:gd name="T100" fmla="*/ 322 w 769"/>
              <a:gd name="T101" fmla="*/ 306 h 780"/>
              <a:gd name="T102" fmla="*/ 352 w 769"/>
              <a:gd name="T103" fmla="*/ 317 h 780"/>
              <a:gd name="T104" fmla="*/ 402 w 769"/>
              <a:gd name="T105" fmla="*/ 329 h 780"/>
              <a:gd name="T106" fmla="*/ 483 w 769"/>
              <a:gd name="T107" fmla="*/ 351 h 780"/>
              <a:gd name="T108" fmla="*/ 546 w 769"/>
              <a:gd name="T109" fmla="*/ 379 h 780"/>
              <a:gd name="T110" fmla="*/ 588 w 769"/>
              <a:gd name="T111" fmla="*/ 423 h 780"/>
              <a:gd name="T112" fmla="*/ 603 w 769"/>
              <a:gd name="T113" fmla="*/ 488 h 780"/>
              <a:gd name="T114" fmla="*/ 577 w 769"/>
              <a:gd name="T115" fmla="*/ 57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9" h="780">
                <a:moveTo>
                  <a:pt x="747" y="473"/>
                </a:moveTo>
                <a:cubicBezTo>
                  <a:pt x="753" y="448"/>
                  <a:pt x="756" y="421"/>
                  <a:pt x="756" y="394"/>
                </a:cubicBezTo>
                <a:cubicBezTo>
                  <a:pt x="756" y="192"/>
                  <a:pt x="591" y="27"/>
                  <a:pt x="389" y="27"/>
                </a:cubicBezTo>
                <a:cubicBezTo>
                  <a:pt x="367" y="27"/>
                  <a:pt x="346" y="29"/>
                  <a:pt x="326" y="33"/>
                </a:cubicBezTo>
                <a:cubicBezTo>
                  <a:pt x="293" y="12"/>
                  <a:pt x="254" y="0"/>
                  <a:pt x="213" y="0"/>
                </a:cubicBezTo>
                <a:cubicBezTo>
                  <a:pt x="95" y="0"/>
                  <a:pt x="0" y="95"/>
                  <a:pt x="0" y="213"/>
                </a:cubicBezTo>
                <a:cubicBezTo>
                  <a:pt x="0" y="252"/>
                  <a:pt x="11" y="289"/>
                  <a:pt x="29" y="320"/>
                </a:cubicBezTo>
                <a:cubicBezTo>
                  <a:pt x="24" y="344"/>
                  <a:pt x="22" y="369"/>
                  <a:pt x="22" y="394"/>
                </a:cubicBezTo>
                <a:cubicBezTo>
                  <a:pt x="22" y="597"/>
                  <a:pt x="186" y="761"/>
                  <a:pt x="389" y="761"/>
                </a:cubicBezTo>
                <a:cubicBezTo>
                  <a:pt x="412" y="761"/>
                  <a:pt x="434" y="759"/>
                  <a:pt x="456" y="755"/>
                </a:cubicBezTo>
                <a:cubicBezTo>
                  <a:pt x="486" y="771"/>
                  <a:pt x="520" y="780"/>
                  <a:pt x="556" y="780"/>
                </a:cubicBezTo>
                <a:cubicBezTo>
                  <a:pt x="674" y="780"/>
                  <a:pt x="769" y="685"/>
                  <a:pt x="769" y="567"/>
                </a:cubicBezTo>
                <a:cubicBezTo>
                  <a:pt x="769" y="534"/>
                  <a:pt x="761" y="501"/>
                  <a:pt x="747" y="473"/>
                </a:cubicBezTo>
                <a:close/>
                <a:moveTo>
                  <a:pt x="577" y="570"/>
                </a:moveTo>
                <a:cubicBezTo>
                  <a:pt x="560" y="594"/>
                  <a:pt x="535" y="613"/>
                  <a:pt x="502" y="626"/>
                </a:cubicBezTo>
                <a:cubicBezTo>
                  <a:pt x="470" y="640"/>
                  <a:pt x="432" y="646"/>
                  <a:pt x="388" y="646"/>
                </a:cubicBezTo>
                <a:cubicBezTo>
                  <a:pt x="335" y="646"/>
                  <a:pt x="291" y="637"/>
                  <a:pt x="256" y="619"/>
                </a:cubicBezTo>
                <a:cubicBezTo>
                  <a:pt x="232" y="605"/>
                  <a:pt x="211" y="587"/>
                  <a:pt x="196" y="565"/>
                </a:cubicBezTo>
                <a:cubicBezTo>
                  <a:pt x="180" y="543"/>
                  <a:pt x="172" y="520"/>
                  <a:pt x="172" y="499"/>
                </a:cubicBezTo>
                <a:cubicBezTo>
                  <a:pt x="172" y="485"/>
                  <a:pt x="177" y="474"/>
                  <a:pt x="188" y="464"/>
                </a:cubicBezTo>
                <a:cubicBezTo>
                  <a:pt x="198" y="455"/>
                  <a:pt x="211" y="450"/>
                  <a:pt x="226" y="450"/>
                </a:cubicBezTo>
                <a:cubicBezTo>
                  <a:pt x="239" y="450"/>
                  <a:pt x="249" y="454"/>
                  <a:pt x="258" y="461"/>
                </a:cubicBezTo>
                <a:cubicBezTo>
                  <a:pt x="267" y="468"/>
                  <a:pt x="274" y="479"/>
                  <a:pt x="280" y="493"/>
                </a:cubicBezTo>
                <a:cubicBezTo>
                  <a:pt x="286" y="508"/>
                  <a:pt x="293" y="520"/>
                  <a:pt x="301" y="530"/>
                </a:cubicBezTo>
                <a:cubicBezTo>
                  <a:pt x="308" y="540"/>
                  <a:pt x="318" y="548"/>
                  <a:pt x="332" y="554"/>
                </a:cubicBezTo>
                <a:cubicBezTo>
                  <a:pt x="345" y="560"/>
                  <a:pt x="363" y="563"/>
                  <a:pt x="385" y="563"/>
                </a:cubicBezTo>
                <a:cubicBezTo>
                  <a:pt x="415" y="563"/>
                  <a:pt x="440" y="557"/>
                  <a:pt x="459" y="544"/>
                </a:cubicBezTo>
                <a:cubicBezTo>
                  <a:pt x="477" y="532"/>
                  <a:pt x="486" y="517"/>
                  <a:pt x="486" y="498"/>
                </a:cubicBezTo>
                <a:cubicBezTo>
                  <a:pt x="486" y="484"/>
                  <a:pt x="481" y="472"/>
                  <a:pt x="472" y="463"/>
                </a:cubicBezTo>
                <a:cubicBezTo>
                  <a:pt x="462" y="454"/>
                  <a:pt x="449" y="447"/>
                  <a:pt x="433" y="442"/>
                </a:cubicBezTo>
                <a:cubicBezTo>
                  <a:pt x="416" y="437"/>
                  <a:pt x="393" y="431"/>
                  <a:pt x="365" y="425"/>
                </a:cubicBezTo>
                <a:cubicBezTo>
                  <a:pt x="327" y="417"/>
                  <a:pt x="295" y="407"/>
                  <a:pt x="269" y="396"/>
                </a:cubicBezTo>
                <a:cubicBezTo>
                  <a:pt x="243" y="385"/>
                  <a:pt x="222" y="370"/>
                  <a:pt x="206" y="350"/>
                </a:cubicBezTo>
                <a:cubicBezTo>
                  <a:pt x="190" y="331"/>
                  <a:pt x="182" y="306"/>
                  <a:pt x="182" y="277"/>
                </a:cubicBezTo>
                <a:cubicBezTo>
                  <a:pt x="182" y="249"/>
                  <a:pt x="191" y="224"/>
                  <a:pt x="207" y="202"/>
                </a:cubicBezTo>
                <a:cubicBezTo>
                  <a:pt x="224" y="181"/>
                  <a:pt x="248" y="164"/>
                  <a:pt x="279" y="153"/>
                </a:cubicBezTo>
                <a:cubicBezTo>
                  <a:pt x="309" y="142"/>
                  <a:pt x="345" y="136"/>
                  <a:pt x="386" y="136"/>
                </a:cubicBezTo>
                <a:cubicBezTo>
                  <a:pt x="419" y="136"/>
                  <a:pt x="448" y="140"/>
                  <a:pt x="472" y="147"/>
                </a:cubicBezTo>
                <a:cubicBezTo>
                  <a:pt x="496" y="155"/>
                  <a:pt x="516" y="165"/>
                  <a:pt x="532" y="178"/>
                </a:cubicBezTo>
                <a:cubicBezTo>
                  <a:pt x="549" y="190"/>
                  <a:pt x="561" y="204"/>
                  <a:pt x="568" y="218"/>
                </a:cubicBezTo>
                <a:cubicBezTo>
                  <a:pt x="576" y="232"/>
                  <a:pt x="580" y="246"/>
                  <a:pt x="580" y="259"/>
                </a:cubicBezTo>
                <a:cubicBezTo>
                  <a:pt x="580" y="273"/>
                  <a:pt x="575" y="284"/>
                  <a:pt x="565" y="295"/>
                </a:cubicBezTo>
                <a:cubicBezTo>
                  <a:pt x="555" y="305"/>
                  <a:pt x="542" y="311"/>
                  <a:pt x="527" y="311"/>
                </a:cubicBezTo>
                <a:cubicBezTo>
                  <a:pt x="513" y="311"/>
                  <a:pt x="503" y="307"/>
                  <a:pt x="495" y="301"/>
                </a:cubicBezTo>
                <a:cubicBezTo>
                  <a:pt x="488" y="295"/>
                  <a:pt x="481" y="285"/>
                  <a:pt x="473" y="272"/>
                </a:cubicBezTo>
                <a:cubicBezTo>
                  <a:pt x="464" y="254"/>
                  <a:pt x="453" y="241"/>
                  <a:pt x="440" y="231"/>
                </a:cubicBezTo>
                <a:cubicBezTo>
                  <a:pt x="428" y="221"/>
                  <a:pt x="407" y="217"/>
                  <a:pt x="379" y="217"/>
                </a:cubicBezTo>
                <a:cubicBezTo>
                  <a:pt x="353" y="217"/>
                  <a:pt x="331" y="222"/>
                  <a:pt x="316" y="232"/>
                </a:cubicBezTo>
                <a:cubicBezTo>
                  <a:pt x="300" y="242"/>
                  <a:pt x="293" y="254"/>
                  <a:pt x="293" y="268"/>
                </a:cubicBezTo>
                <a:cubicBezTo>
                  <a:pt x="293" y="276"/>
                  <a:pt x="295" y="283"/>
                  <a:pt x="300" y="289"/>
                </a:cubicBezTo>
                <a:cubicBezTo>
                  <a:pt x="305" y="295"/>
                  <a:pt x="313" y="301"/>
                  <a:pt x="322" y="306"/>
                </a:cubicBezTo>
                <a:cubicBezTo>
                  <a:pt x="332" y="310"/>
                  <a:pt x="342" y="314"/>
                  <a:pt x="352" y="317"/>
                </a:cubicBezTo>
                <a:cubicBezTo>
                  <a:pt x="362" y="320"/>
                  <a:pt x="379" y="324"/>
                  <a:pt x="402" y="329"/>
                </a:cubicBezTo>
                <a:cubicBezTo>
                  <a:pt x="432" y="336"/>
                  <a:pt x="459" y="343"/>
                  <a:pt x="483" y="351"/>
                </a:cubicBezTo>
                <a:cubicBezTo>
                  <a:pt x="508" y="359"/>
                  <a:pt x="529" y="368"/>
                  <a:pt x="546" y="379"/>
                </a:cubicBezTo>
                <a:cubicBezTo>
                  <a:pt x="564" y="391"/>
                  <a:pt x="578" y="406"/>
                  <a:pt x="588" y="423"/>
                </a:cubicBezTo>
                <a:cubicBezTo>
                  <a:pt x="598" y="441"/>
                  <a:pt x="603" y="462"/>
                  <a:pt x="603" y="488"/>
                </a:cubicBezTo>
                <a:cubicBezTo>
                  <a:pt x="603" y="518"/>
                  <a:pt x="594" y="545"/>
                  <a:pt x="577" y="5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37" name="Freeform 13"/>
          <p:cNvSpPr>
            <a:spLocks noChangeAspect="1" noEditPoints="1"/>
          </p:cNvSpPr>
          <p:nvPr/>
        </p:nvSpPr>
        <p:spPr bwMode="black">
          <a:xfrm>
            <a:off x="2278980" y="2510206"/>
            <a:ext cx="512673" cy="583308"/>
          </a:xfrm>
          <a:custGeom>
            <a:avLst/>
            <a:gdLst>
              <a:gd name="T0" fmla="*/ 600 w 800"/>
              <a:gd name="T1" fmla="*/ 0 h 801"/>
              <a:gd name="T2" fmla="*/ 283 w 800"/>
              <a:gd name="T3" fmla="*/ 317 h 801"/>
              <a:gd name="T4" fmla="*/ 81 w 800"/>
              <a:gd name="T5" fmla="*/ 159 h 801"/>
              <a:gd name="T6" fmla="*/ 0 w 800"/>
              <a:gd name="T7" fmla="*/ 200 h 801"/>
              <a:gd name="T8" fmla="*/ 0 w 800"/>
              <a:gd name="T9" fmla="*/ 600 h 801"/>
              <a:gd name="T10" fmla="*/ 81 w 800"/>
              <a:gd name="T11" fmla="*/ 641 h 801"/>
              <a:gd name="T12" fmla="*/ 283 w 800"/>
              <a:gd name="T13" fmla="*/ 484 h 801"/>
              <a:gd name="T14" fmla="*/ 600 w 800"/>
              <a:gd name="T15" fmla="*/ 801 h 801"/>
              <a:gd name="T16" fmla="*/ 800 w 800"/>
              <a:gd name="T17" fmla="*/ 722 h 801"/>
              <a:gd name="T18" fmla="*/ 800 w 800"/>
              <a:gd name="T19" fmla="*/ 78 h 801"/>
              <a:gd name="T20" fmla="*/ 600 w 800"/>
              <a:gd name="T21" fmla="*/ 0 h 801"/>
              <a:gd name="T22" fmla="*/ 81 w 800"/>
              <a:gd name="T23" fmla="*/ 519 h 801"/>
              <a:gd name="T24" fmla="*/ 81 w 800"/>
              <a:gd name="T25" fmla="*/ 281 h 801"/>
              <a:gd name="T26" fmla="*/ 200 w 800"/>
              <a:gd name="T27" fmla="*/ 400 h 801"/>
              <a:gd name="T28" fmla="*/ 81 w 800"/>
              <a:gd name="T29" fmla="*/ 519 h 801"/>
              <a:gd name="T30" fmla="*/ 388 w 800"/>
              <a:gd name="T31" fmla="*/ 400 h 801"/>
              <a:gd name="T32" fmla="*/ 600 w 800"/>
              <a:gd name="T33" fmla="*/ 236 h 801"/>
              <a:gd name="T34" fmla="*/ 600 w 800"/>
              <a:gd name="T35" fmla="*/ 565 h 801"/>
              <a:gd name="T36" fmla="*/ 388 w 800"/>
              <a:gd name="T37" fmla="*/ 40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0" h="801">
                <a:moveTo>
                  <a:pt x="600" y="0"/>
                </a:moveTo>
                <a:lnTo>
                  <a:pt x="283" y="317"/>
                </a:lnTo>
                <a:lnTo>
                  <a:pt x="81" y="159"/>
                </a:lnTo>
                <a:lnTo>
                  <a:pt x="0" y="200"/>
                </a:lnTo>
                <a:lnTo>
                  <a:pt x="0" y="600"/>
                </a:lnTo>
                <a:lnTo>
                  <a:pt x="81" y="641"/>
                </a:lnTo>
                <a:lnTo>
                  <a:pt x="283" y="484"/>
                </a:lnTo>
                <a:lnTo>
                  <a:pt x="600" y="801"/>
                </a:lnTo>
                <a:lnTo>
                  <a:pt x="800" y="722"/>
                </a:lnTo>
                <a:lnTo>
                  <a:pt x="800" y="78"/>
                </a:lnTo>
                <a:lnTo>
                  <a:pt x="600" y="0"/>
                </a:lnTo>
                <a:close/>
                <a:moveTo>
                  <a:pt x="81" y="519"/>
                </a:moveTo>
                <a:lnTo>
                  <a:pt x="81" y="281"/>
                </a:lnTo>
                <a:lnTo>
                  <a:pt x="200" y="400"/>
                </a:lnTo>
                <a:lnTo>
                  <a:pt x="81" y="519"/>
                </a:lnTo>
                <a:close/>
                <a:moveTo>
                  <a:pt x="388" y="400"/>
                </a:moveTo>
                <a:lnTo>
                  <a:pt x="600" y="236"/>
                </a:lnTo>
                <a:lnTo>
                  <a:pt x="600" y="565"/>
                </a:lnTo>
                <a:lnTo>
                  <a:pt x="388" y="4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38" name="Freeform 17"/>
          <p:cNvSpPr>
            <a:spLocks noChangeAspect="1" noEditPoints="1"/>
          </p:cNvSpPr>
          <p:nvPr/>
        </p:nvSpPr>
        <p:spPr bwMode="black">
          <a:xfrm>
            <a:off x="2407787" y="1818406"/>
            <a:ext cx="377561" cy="534912"/>
          </a:xfrm>
          <a:custGeom>
            <a:avLst/>
            <a:gdLst>
              <a:gd name="T0" fmla="*/ 616 w 616"/>
              <a:gd name="T1" fmla="*/ 320 h 768"/>
              <a:gd name="T2" fmla="*/ 616 w 616"/>
              <a:gd name="T3" fmla="*/ 505 h 768"/>
              <a:gd name="T4" fmla="*/ 177 w 616"/>
              <a:gd name="T5" fmla="*/ 768 h 768"/>
              <a:gd name="T6" fmla="*/ 0 w 616"/>
              <a:gd name="T7" fmla="*/ 646 h 768"/>
              <a:gd name="T8" fmla="*/ 425 w 616"/>
              <a:gd name="T9" fmla="*/ 422 h 768"/>
              <a:gd name="T10" fmla="*/ 308 w 616"/>
              <a:gd name="T11" fmla="*/ 367 h 768"/>
              <a:gd name="T12" fmla="*/ 232 w 616"/>
              <a:gd name="T13" fmla="*/ 200 h 768"/>
              <a:gd name="T14" fmla="*/ 616 w 616"/>
              <a:gd name="T15" fmla="*/ 320 h 768"/>
              <a:gd name="T16" fmla="*/ 177 w 616"/>
              <a:gd name="T17" fmla="*/ 55 h 768"/>
              <a:gd name="T18" fmla="*/ 0 w 616"/>
              <a:gd name="T19" fmla="*/ 0 h 768"/>
              <a:gd name="T20" fmla="*/ 0 w 616"/>
              <a:gd name="T21" fmla="*/ 646 h 768"/>
              <a:gd name="T22" fmla="*/ 177 w 616"/>
              <a:gd name="T23" fmla="*/ 486 h 768"/>
              <a:gd name="T24" fmla="*/ 177 w 616"/>
              <a:gd name="T25" fmla="*/ 55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6" h="768">
                <a:moveTo>
                  <a:pt x="616" y="320"/>
                </a:moveTo>
                <a:lnTo>
                  <a:pt x="616" y="505"/>
                </a:lnTo>
                <a:lnTo>
                  <a:pt x="177" y="768"/>
                </a:lnTo>
                <a:lnTo>
                  <a:pt x="0" y="646"/>
                </a:lnTo>
                <a:lnTo>
                  <a:pt x="425" y="422"/>
                </a:lnTo>
                <a:lnTo>
                  <a:pt x="308" y="367"/>
                </a:lnTo>
                <a:lnTo>
                  <a:pt x="232" y="200"/>
                </a:lnTo>
                <a:lnTo>
                  <a:pt x="616" y="320"/>
                </a:lnTo>
                <a:close/>
                <a:moveTo>
                  <a:pt x="177" y="55"/>
                </a:moveTo>
                <a:lnTo>
                  <a:pt x="0" y="0"/>
                </a:lnTo>
                <a:lnTo>
                  <a:pt x="0" y="646"/>
                </a:lnTo>
                <a:lnTo>
                  <a:pt x="177" y="486"/>
                </a:lnTo>
                <a:lnTo>
                  <a:pt x="177" y="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39" name="Freeform 22"/>
          <p:cNvSpPr>
            <a:spLocks noChangeAspect="1" noEditPoints="1"/>
          </p:cNvSpPr>
          <p:nvPr/>
        </p:nvSpPr>
        <p:spPr bwMode="black">
          <a:xfrm>
            <a:off x="2969654" y="2568617"/>
            <a:ext cx="602186" cy="426950"/>
          </a:xfrm>
          <a:custGeom>
            <a:avLst/>
            <a:gdLst>
              <a:gd name="T0" fmla="*/ 398 w 439"/>
              <a:gd name="T1" fmla="*/ 177 h 273"/>
              <a:gd name="T2" fmla="*/ 439 w 439"/>
              <a:gd name="T3" fmla="*/ 226 h 273"/>
              <a:gd name="T4" fmla="*/ 398 w 439"/>
              <a:gd name="T5" fmla="*/ 273 h 273"/>
              <a:gd name="T6" fmla="*/ 162 w 439"/>
              <a:gd name="T7" fmla="*/ 273 h 273"/>
              <a:gd name="T8" fmla="*/ 101 w 439"/>
              <a:gd name="T9" fmla="*/ 211 h 273"/>
              <a:gd name="T10" fmla="*/ 160 w 439"/>
              <a:gd name="T11" fmla="*/ 155 h 273"/>
              <a:gd name="T12" fmla="*/ 217 w 439"/>
              <a:gd name="T13" fmla="*/ 85 h 273"/>
              <a:gd name="T14" fmla="*/ 302 w 439"/>
              <a:gd name="T15" fmla="*/ 118 h 273"/>
              <a:gd name="T16" fmla="*/ 362 w 439"/>
              <a:gd name="T17" fmla="*/ 116 h 273"/>
              <a:gd name="T18" fmla="*/ 398 w 439"/>
              <a:gd name="T19" fmla="*/ 177 h 273"/>
              <a:gd name="T20" fmla="*/ 86 w 439"/>
              <a:gd name="T21" fmla="*/ 213 h 273"/>
              <a:gd name="T22" fmla="*/ 149 w 439"/>
              <a:gd name="T23" fmla="*/ 144 h 273"/>
              <a:gd name="T24" fmla="*/ 213 w 439"/>
              <a:gd name="T25" fmla="*/ 73 h 273"/>
              <a:gd name="T26" fmla="*/ 305 w 439"/>
              <a:gd name="T27" fmla="*/ 103 h 273"/>
              <a:gd name="T28" fmla="*/ 336 w 439"/>
              <a:gd name="T29" fmla="*/ 97 h 273"/>
              <a:gd name="T30" fmla="*/ 276 w 439"/>
              <a:gd name="T31" fmla="*/ 19 h 273"/>
              <a:gd name="T32" fmla="*/ 161 w 439"/>
              <a:gd name="T33" fmla="*/ 61 h 273"/>
              <a:gd name="T34" fmla="*/ 92 w 439"/>
              <a:gd name="T35" fmla="*/ 60 h 273"/>
              <a:gd name="T36" fmla="*/ 53 w 439"/>
              <a:gd name="T37" fmla="*/ 135 h 273"/>
              <a:gd name="T38" fmla="*/ 0 w 439"/>
              <a:gd name="T39" fmla="*/ 196 h 273"/>
              <a:gd name="T40" fmla="*/ 59 w 439"/>
              <a:gd name="T41" fmla="*/ 255 h 273"/>
              <a:gd name="T42" fmla="*/ 98 w 439"/>
              <a:gd name="T43" fmla="*/ 255 h 273"/>
              <a:gd name="T44" fmla="*/ 86 w 439"/>
              <a:gd name="T45" fmla="*/ 21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9" h="273">
                <a:moveTo>
                  <a:pt x="398" y="177"/>
                </a:moveTo>
                <a:cubicBezTo>
                  <a:pt x="398" y="177"/>
                  <a:pt x="439" y="181"/>
                  <a:pt x="439" y="226"/>
                </a:cubicBezTo>
                <a:cubicBezTo>
                  <a:pt x="439" y="248"/>
                  <a:pt x="427" y="273"/>
                  <a:pt x="398" y="273"/>
                </a:cubicBezTo>
                <a:cubicBezTo>
                  <a:pt x="398" y="273"/>
                  <a:pt x="177" y="273"/>
                  <a:pt x="162" y="273"/>
                </a:cubicBezTo>
                <a:cubicBezTo>
                  <a:pt x="117" y="273"/>
                  <a:pt x="101" y="242"/>
                  <a:pt x="101" y="211"/>
                </a:cubicBezTo>
                <a:cubicBezTo>
                  <a:pt x="101" y="157"/>
                  <a:pt x="160" y="155"/>
                  <a:pt x="160" y="155"/>
                </a:cubicBezTo>
                <a:cubicBezTo>
                  <a:pt x="160" y="155"/>
                  <a:pt x="165" y="97"/>
                  <a:pt x="217" y="85"/>
                </a:cubicBezTo>
                <a:cubicBezTo>
                  <a:pt x="263" y="75"/>
                  <a:pt x="289" y="99"/>
                  <a:pt x="302" y="118"/>
                </a:cubicBezTo>
                <a:cubicBezTo>
                  <a:pt x="302" y="118"/>
                  <a:pt x="330" y="102"/>
                  <a:pt x="362" y="116"/>
                </a:cubicBezTo>
                <a:cubicBezTo>
                  <a:pt x="381" y="124"/>
                  <a:pt x="399" y="144"/>
                  <a:pt x="398" y="177"/>
                </a:cubicBezTo>
                <a:close/>
                <a:moveTo>
                  <a:pt x="86" y="213"/>
                </a:moveTo>
                <a:cubicBezTo>
                  <a:pt x="86" y="153"/>
                  <a:pt x="149" y="144"/>
                  <a:pt x="149" y="144"/>
                </a:cubicBezTo>
                <a:cubicBezTo>
                  <a:pt x="149" y="144"/>
                  <a:pt x="157" y="87"/>
                  <a:pt x="213" y="73"/>
                </a:cubicBezTo>
                <a:cubicBezTo>
                  <a:pt x="258" y="62"/>
                  <a:pt x="291" y="81"/>
                  <a:pt x="305" y="103"/>
                </a:cubicBezTo>
                <a:cubicBezTo>
                  <a:pt x="305" y="103"/>
                  <a:pt x="315" y="97"/>
                  <a:pt x="336" y="97"/>
                </a:cubicBezTo>
                <a:cubicBezTo>
                  <a:pt x="334" y="78"/>
                  <a:pt x="320" y="37"/>
                  <a:pt x="276" y="19"/>
                </a:cubicBezTo>
                <a:cubicBezTo>
                  <a:pt x="225" y="0"/>
                  <a:pt x="181" y="24"/>
                  <a:pt x="161" y="61"/>
                </a:cubicBezTo>
                <a:cubicBezTo>
                  <a:pt x="161" y="61"/>
                  <a:pt x="129" y="41"/>
                  <a:pt x="92" y="60"/>
                </a:cubicBezTo>
                <a:cubicBezTo>
                  <a:pt x="66" y="74"/>
                  <a:pt x="50" y="105"/>
                  <a:pt x="53" y="135"/>
                </a:cubicBezTo>
                <a:cubicBezTo>
                  <a:pt x="53" y="135"/>
                  <a:pt x="0" y="139"/>
                  <a:pt x="0" y="196"/>
                </a:cubicBezTo>
                <a:cubicBezTo>
                  <a:pt x="0" y="227"/>
                  <a:pt x="28" y="255"/>
                  <a:pt x="59" y="255"/>
                </a:cubicBezTo>
                <a:cubicBezTo>
                  <a:pt x="98" y="255"/>
                  <a:pt x="98" y="255"/>
                  <a:pt x="98" y="255"/>
                </a:cubicBezTo>
                <a:cubicBezTo>
                  <a:pt x="88" y="240"/>
                  <a:pt x="86" y="225"/>
                  <a:pt x="86" y="21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07571" tIns="53785" rIns="107571" bIns="53785" numCol="1" anchor="t" anchorCtr="0" compatLnSpc="1">
            <a:prstTxWarp prst="textNoShape">
              <a:avLst/>
            </a:prstTxWarp>
          </a:bodyPr>
          <a:lstStyle/>
          <a:p>
            <a:endParaRPr lang="en-US" sz="2541" dirty="0"/>
          </a:p>
        </p:txBody>
      </p:sp>
      <p:sp>
        <p:nvSpPr>
          <p:cNvPr id="42" name="TextBox 41"/>
          <p:cNvSpPr txBox="1"/>
          <p:nvPr/>
        </p:nvSpPr>
        <p:spPr>
          <a:xfrm>
            <a:off x="4549189" y="1855843"/>
            <a:ext cx="18357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Data, Queries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97565" y="2467304"/>
            <a:ext cx="10329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Results</a:t>
            </a:r>
          </a:p>
        </p:txBody>
      </p:sp>
      <p:pic>
        <p:nvPicPr>
          <p:cNvPr id="24" name="Picture 2" descr="http://www.hometoys.com/images/upload/images/81674950.jpg">
            <a:extLst>
              <a:ext uri="{FF2B5EF4-FFF2-40B4-BE49-F238E27FC236}">
                <a16:creationId xmlns:a16="http://schemas.microsoft.com/office/drawing/2014/main" id="{FE5C220A-3664-4A59-9B55-C429245A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82" y="4024854"/>
            <a:ext cx="2570700" cy="17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41429B-5C38-4103-8909-E52EB059B74C}"/>
              </a:ext>
            </a:extLst>
          </p:cNvPr>
          <p:cNvSpPr txBox="1"/>
          <p:nvPr/>
        </p:nvSpPr>
        <p:spPr>
          <a:xfrm>
            <a:off x="1213409" y="5764762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query latency ~ $</a:t>
            </a:r>
          </a:p>
        </p:txBody>
      </p:sp>
      <p:pic>
        <p:nvPicPr>
          <p:cNvPr id="26" name="Picture 6" descr="Computer, Buy, Money, Banknotes, Save Money, Jack">
            <a:extLst>
              <a:ext uri="{FF2B5EF4-FFF2-40B4-BE49-F238E27FC236}">
                <a16:creationId xmlns:a16="http://schemas.microsoft.com/office/drawing/2014/main" id="{007FDC9E-728E-40BB-89A7-2C6AD4A2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80" y="4018506"/>
            <a:ext cx="2614963" cy="17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9A0269-79D6-457F-988E-C182D8D14A5C}"/>
              </a:ext>
            </a:extLst>
          </p:cNvPr>
          <p:cNvSpPr/>
          <p:nvPr/>
        </p:nvSpPr>
        <p:spPr>
          <a:xfrm>
            <a:off x="4803772" y="5735880"/>
            <a:ext cx="20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Reduce cost </a:t>
            </a:r>
          </a:p>
          <a:p>
            <a:r>
              <a:rPr lang="en-US" dirty="0"/>
              <a:t>Improve throughput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50C9B81-B353-4874-9916-6C02F5B87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17" y="4024854"/>
            <a:ext cx="2238775" cy="17384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9DFB09D-1435-4793-B8CD-5855083CB713}"/>
              </a:ext>
            </a:extLst>
          </p:cNvPr>
          <p:cNvSpPr txBox="1"/>
          <p:nvPr/>
        </p:nvSpPr>
        <p:spPr>
          <a:xfrm>
            <a:off x="8465642" y="5764762"/>
            <a:ext cx="35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Larger problems fit in less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5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4"/>
    </mc:Choice>
    <mc:Fallback xmlns="">
      <p:transition spd="slow" advTm="51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4C624E-300F-4B02-A5D5-3F044AA3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835" y="3634878"/>
            <a:ext cx="4068369" cy="3017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1C2271-CB44-49C7-93A8-ED606C91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Usefulness of sampler pushdown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E5916-723D-42AA-8286-6BED6FCE0F02}"/>
              </a:ext>
            </a:extLst>
          </p:cNvPr>
          <p:cNvSpPr txBox="1"/>
          <p:nvPr/>
        </p:nvSpPr>
        <p:spPr>
          <a:xfrm>
            <a:off x="1193533" y="1727735"/>
            <a:ext cx="7776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Ideally, must measure query performance with and without pushdown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saw some case studies earlier…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But, hard to measure at scale (production constraints, data privacy)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1C3D5-4E0F-4B71-8A10-D008AAD2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835" y="3634878"/>
            <a:ext cx="4075517" cy="3017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0F4CEF-D7C1-4343-A356-701907F0F356}"/>
              </a:ext>
            </a:extLst>
          </p:cNvPr>
          <p:cNvSpPr txBox="1"/>
          <p:nvPr/>
        </p:nvSpPr>
        <p:spPr>
          <a:xfrm>
            <a:off x="1193533" y="2967366"/>
            <a:ext cx="7902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Instead, we measure height of sampler in plan from QO and plan from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pushdown </a:t>
            </a:r>
            <a:r>
              <a:rPr lang="en-US" sz="2000" dirty="0">
                <a:sym typeface="Symbol" panose="05050102010706020507" pitchFamily="18" charset="2"/>
              </a:rPr>
              <a:t> lower height in plan from QO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92520-F05F-4A01-AEAD-6C432FA6B285}"/>
              </a:ext>
            </a:extLst>
          </p:cNvPr>
          <p:cNvSpPr/>
          <p:nvPr/>
        </p:nvSpPr>
        <p:spPr>
          <a:xfrm>
            <a:off x="1017657" y="4712208"/>
            <a:ext cx="6059245" cy="8628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FFFF"/>
                </a:solidFill>
              </a:rPr>
              <a:t>Samplers at much lower height in plans after QO</a:t>
            </a:r>
          </a:p>
          <a:p>
            <a:r>
              <a:rPr lang="en-US" sz="2400" dirty="0">
                <a:solidFill>
                  <a:srgbClr val="00FFFF"/>
                </a:solidFill>
              </a:rPr>
              <a:t>Samplers execute mostly during “first pass”</a:t>
            </a:r>
          </a:p>
        </p:txBody>
      </p:sp>
    </p:spTree>
    <p:extLst>
      <p:ext uri="{BB962C8B-B14F-4D97-AF65-F5344CB8AC3E}">
        <p14:creationId xmlns:p14="http://schemas.microsoft.com/office/powerpoint/2010/main" val="728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3339-5FCF-4947-89C1-634F3555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Lessons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1B5F-1138-4859-9A5E-8C253B14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4861"/>
            <a:ext cx="112799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User-specified query-time sampling is useful in big-data clusters</a:t>
            </a:r>
          </a:p>
          <a:p>
            <a:pPr lvl="1"/>
            <a:r>
              <a:rPr lang="en-US" sz="2800" dirty="0"/>
              <a:t>New sampler operators and QO rules are crucial</a:t>
            </a:r>
          </a:p>
          <a:p>
            <a:pPr lvl="1"/>
            <a:r>
              <a:rPr lang="en-US" sz="2800" dirty="0"/>
              <a:t>Used by complex “analytics” queries</a:t>
            </a:r>
          </a:p>
          <a:p>
            <a:pPr lvl="2"/>
            <a:r>
              <a:rPr lang="en-US" sz="2400" dirty="0"/>
              <a:t>Precomputed samples/ indices/ sketches are unlikely to help these queries</a:t>
            </a:r>
          </a:p>
        </p:txBody>
      </p:sp>
    </p:spTree>
    <p:extLst>
      <p:ext uri="{BB962C8B-B14F-4D97-AF65-F5344CB8AC3E}">
        <p14:creationId xmlns:p14="http://schemas.microsoft.com/office/powerpoint/2010/main" val="387955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014A-8F81-4BA7-8334-7BFDA04F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9E4B-AF40-4713-8C40-71198D87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8" y="1807153"/>
            <a:ext cx="828526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600" dirty="0"/>
              <a:t>Some unexpected use-cases</a:t>
            </a:r>
          </a:p>
          <a:p>
            <a:pPr lvl="1"/>
            <a:r>
              <a:rPr lang="en-US" sz="3200" dirty="0"/>
              <a:t>So far, we saw sampling of aggregation queries</a:t>
            </a:r>
          </a:p>
          <a:p>
            <a:pPr lvl="1"/>
            <a:r>
              <a:rPr lang="en-US" sz="3200" dirty="0"/>
              <a:t>“Explicit sampling”</a:t>
            </a:r>
          </a:p>
          <a:p>
            <a:pPr lvl="2"/>
            <a:r>
              <a:rPr lang="en-US" sz="2800" dirty="0"/>
              <a:t>No intent to re-construct the unsampled counterpart</a:t>
            </a:r>
          </a:p>
          <a:p>
            <a:pPr lvl="2"/>
            <a:r>
              <a:rPr lang="en-US" sz="2800" dirty="0"/>
              <a:t>E.g., to build training sets for ML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E667D-96B3-40FE-84F4-46B55805DD41}"/>
              </a:ext>
            </a:extLst>
          </p:cNvPr>
          <p:cNvGrpSpPr/>
          <p:nvPr/>
        </p:nvGrpSpPr>
        <p:grpSpPr>
          <a:xfrm>
            <a:off x="8596867" y="2185982"/>
            <a:ext cx="3225675" cy="2902396"/>
            <a:chOff x="6551831" y="4014782"/>
            <a:chExt cx="3225675" cy="29023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C1C1CB-D474-44DA-AFB5-8C217DFD1948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7796463" y="4414892"/>
              <a:ext cx="75020" cy="251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A876BB-2038-4EC4-ACC2-988C26EB66D6}"/>
                </a:ext>
              </a:extLst>
            </p:cNvPr>
            <p:cNvSpPr txBox="1"/>
            <p:nvPr/>
          </p:nvSpPr>
          <p:spPr>
            <a:xfrm>
              <a:off x="7058600" y="4014782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Input Relation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FED106F-2D89-4CF8-9992-102D0552FF7B}"/>
                </a:ext>
              </a:extLst>
            </p:cNvPr>
            <p:cNvSpPr/>
            <p:nvPr/>
          </p:nvSpPr>
          <p:spPr>
            <a:xfrm>
              <a:off x="7705023" y="4665995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7BD270-6116-4F60-95CD-FBD2DC54B9B9}"/>
                </a:ext>
              </a:extLst>
            </p:cNvPr>
            <p:cNvSpPr/>
            <p:nvPr/>
          </p:nvSpPr>
          <p:spPr>
            <a:xfrm>
              <a:off x="7211568" y="4803648"/>
              <a:ext cx="518160" cy="525262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40C1E4B-9CA1-45EA-BF1F-86EC01B0AACE}"/>
                </a:ext>
              </a:extLst>
            </p:cNvPr>
            <p:cNvSpPr/>
            <p:nvPr/>
          </p:nvSpPr>
          <p:spPr>
            <a:xfrm flipH="1">
              <a:off x="7796462" y="4848876"/>
              <a:ext cx="151845" cy="431854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654126-227A-4AC8-A621-312BA1D039E4}"/>
                </a:ext>
              </a:extLst>
            </p:cNvPr>
            <p:cNvSpPr/>
            <p:nvPr/>
          </p:nvSpPr>
          <p:spPr>
            <a:xfrm flipH="1">
              <a:off x="7857421" y="4803650"/>
              <a:ext cx="1414594" cy="525260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CAF909-BC6C-4AAA-8D40-B6991C64E420}"/>
                </a:ext>
              </a:extLst>
            </p:cNvPr>
            <p:cNvSpPr txBox="1"/>
            <p:nvPr/>
          </p:nvSpPr>
          <p:spPr>
            <a:xfrm>
              <a:off x="6551831" y="5235503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Label=x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80611B-3A85-4A14-9C08-87474B8363A5}"/>
                </a:ext>
              </a:extLst>
            </p:cNvPr>
            <p:cNvSpPr txBox="1"/>
            <p:nvPr/>
          </p:nvSpPr>
          <p:spPr>
            <a:xfrm>
              <a:off x="7556153" y="5235503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Label=y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56B8B1-DE5E-4C1E-AF71-03BDDF9A7EAF}"/>
                </a:ext>
              </a:extLst>
            </p:cNvPr>
            <p:cNvSpPr txBox="1"/>
            <p:nvPr/>
          </p:nvSpPr>
          <p:spPr>
            <a:xfrm>
              <a:off x="9144000" y="523550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…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538DE0-1678-4EA0-8EFA-887D47A69446}"/>
                </a:ext>
              </a:extLst>
            </p:cNvPr>
            <p:cNvSpPr/>
            <p:nvPr/>
          </p:nvSpPr>
          <p:spPr>
            <a:xfrm>
              <a:off x="7146320" y="5604835"/>
              <a:ext cx="0" cy="369332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755EB4-E707-460B-83D6-578BC669BDD1}"/>
                </a:ext>
              </a:extLst>
            </p:cNvPr>
            <p:cNvSpPr/>
            <p:nvPr/>
          </p:nvSpPr>
          <p:spPr>
            <a:xfrm>
              <a:off x="7958198" y="5607603"/>
              <a:ext cx="0" cy="369332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80C38-BED8-49D1-B3BF-2D5816A5BD94}"/>
                </a:ext>
              </a:extLst>
            </p:cNvPr>
            <p:cNvSpPr txBox="1"/>
            <p:nvPr/>
          </p:nvSpPr>
          <p:spPr>
            <a:xfrm>
              <a:off x="6551831" y="5920011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Sampler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5F034-AB13-41B5-BE49-42CC37BEFE37}"/>
                </a:ext>
              </a:extLst>
            </p:cNvPr>
            <p:cNvSpPr txBox="1"/>
            <p:nvPr/>
          </p:nvSpPr>
          <p:spPr>
            <a:xfrm>
              <a:off x="7517637" y="5923146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Sampler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3ABFA8-17EE-46F9-A1B9-11030AF2A74E}"/>
                </a:ext>
              </a:extLst>
            </p:cNvPr>
            <p:cNvSpPr/>
            <p:nvPr/>
          </p:nvSpPr>
          <p:spPr>
            <a:xfrm>
              <a:off x="9379416" y="5608173"/>
              <a:ext cx="0" cy="369332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36BF3B-E726-47B6-B4DC-DACC8E2C1A8B}"/>
                </a:ext>
              </a:extLst>
            </p:cNvPr>
            <p:cNvSpPr txBox="1"/>
            <p:nvPr/>
          </p:nvSpPr>
          <p:spPr>
            <a:xfrm>
              <a:off x="8784927" y="5923349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Sampler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81F809-B81B-4C9E-ABD9-120EDE18E7E5}"/>
                </a:ext>
              </a:extLst>
            </p:cNvPr>
            <p:cNvSpPr txBox="1"/>
            <p:nvPr/>
          </p:nvSpPr>
          <p:spPr>
            <a:xfrm>
              <a:off x="7653891" y="6517068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Dataset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A2C1BA-5E19-4F65-9E50-D7AEDA83E7FC}"/>
                </a:ext>
              </a:extLst>
            </p:cNvPr>
            <p:cNvSpPr/>
            <p:nvPr/>
          </p:nvSpPr>
          <p:spPr>
            <a:xfrm flipH="1">
              <a:off x="7161174" y="6222189"/>
              <a:ext cx="797024" cy="382330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572929-CC4C-470D-BA77-838EF03CB7F1}"/>
                </a:ext>
              </a:extLst>
            </p:cNvPr>
            <p:cNvSpPr/>
            <p:nvPr/>
          </p:nvSpPr>
          <p:spPr>
            <a:xfrm flipH="1">
              <a:off x="7955373" y="6222189"/>
              <a:ext cx="57803" cy="382330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7FD035-4112-4E0C-A57E-B3CF0F925457}"/>
                </a:ext>
              </a:extLst>
            </p:cNvPr>
            <p:cNvSpPr/>
            <p:nvPr/>
          </p:nvSpPr>
          <p:spPr>
            <a:xfrm>
              <a:off x="8140930" y="6289344"/>
              <a:ext cx="1094451" cy="321648"/>
            </a:xfrm>
            <a:custGeom>
              <a:avLst/>
              <a:gdLst>
                <a:gd name="connsiteX0" fmla="*/ 493776 w 493776"/>
                <a:gd name="connsiteY0" fmla="*/ 0 h 481584"/>
                <a:gd name="connsiteX1" fmla="*/ 0 w 493776"/>
                <a:gd name="connsiteY1" fmla="*/ 481584 h 48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3776" h="481584">
                  <a:moveTo>
                    <a:pt x="493776" y="0"/>
                  </a:moveTo>
                  <a:lnTo>
                    <a:pt x="0" y="4815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640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014A-8F81-4BA7-8334-7BFDA04F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9E4B-AF40-4713-8C40-71198D87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600" dirty="0"/>
              <a:t>Barriers to adoption</a:t>
            </a:r>
          </a:p>
          <a:p>
            <a:pPr lvl="1"/>
            <a:r>
              <a:rPr lang="en-US" sz="3200" dirty="0"/>
              <a:t>“Cannot tolerate any error.”</a:t>
            </a:r>
          </a:p>
          <a:p>
            <a:pPr lvl="2"/>
            <a:r>
              <a:rPr lang="en-US" sz="2800" dirty="0"/>
              <a:t>Each log entry akin to a measurement sample; analytic answers inherently variable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3200" dirty="0"/>
              <a:t>“Why change?”</a:t>
            </a:r>
          </a:p>
          <a:p>
            <a:pPr lvl="2"/>
            <a:r>
              <a:rPr lang="en-US" sz="2800" dirty="0"/>
              <a:t>Inertia and risk to change queries esp: legacy complex queries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No guarantee on error for unseen inputs: open issue</a:t>
            </a:r>
          </a:p>
          <a:p>
            <a:pPr lvl="1"/>
            <a:r>
              <a:rPr lang="en-US" sz="3200" dirty="0"/>
              <a:t>Cognitive overhead in deciding how to sample: open issue</a:t>
            </a:r>
          </a:p>
        </p:txBody>
      </p:sp>
    </p:spTree>
    <p:extLst>
      <p:ext uri="{BB962C8B-B14F-4D97-AF65-F5344CB8AC3E}">
        <p14:creationId xmlns:p14="http://schemas.microsoft.com/office/powerpoint/2010/main" val="9289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1E4B-2F55-4E0B-8119-F74B32BF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041"/>
            <a:ext cx="10515600" cy="1325563"/>
          </a:xfrm>
        </p:spPr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CF7F-3F47-415A-9BC0-7C6BB76B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54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Some open technical problems</a:t>
            </a:r>
          </a:p>
          <a:p>
            <a:pPr lvl="1"/>
            <a:r>
              <a:rPr lang="en-US" sz="2800" dirty="0"/>
              <a:t>Leverage recurring job statistics to automatically</a:t>
            </a:r>
          </a:p>
          <a:p>
            <a:pPr lvl="2"/>
            <a:r>
              <a:rPr lang="en-US" sz="2400" dirty="0"/>
              <a:t>Identify jobs that benefit from sampling and</a:t>
            </a:r>
          </a:p>
          <a:p>
            <a:pPr lvl="2"/>
            <a:r>
              <a:rPr lang="en-US" sz="2400" dirty="0"/>
              <a:t>Determine how to sample such jobs</a:t>
            </a:r>
          </a:p>
          <a:p>
            <a:pPr lvl="1"/>
            <a:r>
              <a:rPr lang="en-US" sz="2800" dirty="0"/>
              <a:t>Some unmet sampling needs</a:t>
            </a:r>
          </a:p>
          <a:p>
            <a:pPr lvl="2"/>
            <a:r>
              <a:rPr lang="en-US" sz="2400" dirty="0"/>
              <a:t>Exactly k  </a:t>
            </a:r>
            <a:r>
              <a:rPr lang="en-US" sz="2400" dirty="0">
                <a:sym typeface="Wingdings" panose="05000000000000000000" pitchFamily="2" charset="2"/>
              </a:rPr>
              <a:t>  Reservoir sampling not feasible (large k, row size)</a:t>
            </a:r>
          </a:p>
          <a:p>
            <a:pPr lvl="2"/>
            <a:r>
              <a:rPr lang="en-US" sz="2400" dirty="0">
                <a:sym typeface="Wingdings" panose="05000000000000000000" pitchFamily="2" charset="2"/>
              </a:rPr>
              <a:t>…</a:t>
            </a:r>
          </a:p>
          <a:p>
            <a:pPr lvl="1"/>
            <a:r>
              <a:rPr lang="en-US" sz="2800" dirty="0"/>
              <a:t>Spools prevent pushdown of all operators including samplers</a:t>
            </a:r>
          </a:p>
          <a:p>
            <a:pPr marL="971550" lvl="1" indent="-514350">
              <a:buFont typeface="+mj-lt"/>
              <a:buAutoNum type="arabicPeriod" startAt="4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89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AA01-47AA-4764-B653-4FED163E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User-specified Query-time Sampling is in production at Microsoft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5F05C-4921-470D-B6F2-3E894513D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706"/>
            <a:ext cx="10915996" cy="363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 large distributed I/O system, </a:t>
            </a:r>
            <a:r>
              <a:rPr lang="en-US" dirty="0">
                <a:solidFill>
                  <a:srgbClr val="C00000"/>
                </a:solidFill>
              </a:rPr>
              <a:t>sampling</a:t>
            </a:r>
            <a:r>
              <a:rPr lang="en-US" dirty="0"/>
              <a:t> is one way to achieve sizable </a:t>
            </a:r>
            <a:r>
              <a:rPr lang="en-US" dirty="0">
                <a:solidFill>
                  <a:srgbClr val="C00000"/>
                </a:solidFill>
              </a:rPr>
              <a:t>data pruning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computation reduction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samplers and QO pushdown rules are being used by complex queries</a:t>
            </a:r>
          </a:p>
          <a:p>
            <a:r>
              <a:rPr lang="en-US" dirty="0"/>
              <a:t>We found some new use-cases for sampling</a:t>
            </a:r>
          </a:p>
          <a:p>
            <a:r>
              <a:rPr lang="en-US" dirty="0"/>
              <a:t>More remains to be done to lower adoption barriers</a:t>
            </a:r>
          </a:p>
        </p:txBody>
      </p:sp>
      <p:pic>
        <p:nvPicPr>
          <p:cNvPr id="4" name="Picture 2" descr="Image result for microsoft research logo">
            <a:extLst>
              <a:ext uri="{FF2B5EF4-FFF2-40B4-BE49-F238E27FC236}">
                <a16:creationId xmlns:a16="http://schemas.microsoft.com/office/drawing/2014/main" id="{A7C18736-C2D0-4C0F-828B-1DD0C68EE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" y="5963590"/>
            <a:ext cx="2643739" cy="8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AF77C-72A5-42D7-8E0F-7CA7DBF3D238}"/>
              </a:ext>
            </a:extLst>
          </p:cNvPr>
          <p:cNvSpPr txBox="1"/>
          <p:nvPr/>
        </p:nvSpPr>
        <p:spPr>
          <a:xfrm>
            <a:off x="7880465" y="6328093"/>
            <a:ext cx="381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MSR-Quickr@Microsoft.Com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1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4839-D381-4377-8159-496B0281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complex queries is challenging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03D6C-4F91-4FDA-B13F-2E4ACD5D08AE}"/>
              </a:ext>
            </a:extLst>
          </p:cNvPr>
          <p:cNvSpPr txBox="1"/>
          <p:nvPr/>
        </p:nvSpPr>
        <p:spPr>
          <a:xfrm>
            <a:off x="6689932" y="1698948"/>
            <a:ext cx="521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i_color</a:t>
            </a:r>
            <a:r>
              <a:rPr lang="en-US" sz="2800" dirty="0"/>
              <a:t>, </a:t>
            </a:r>
            <a:r>
              <a:rPr lang="en-US" sz="2800" i="1" dirty="0"/>
              <a:t>d_year</a:t>
            </a:r>
            <a:r>
              <a:rPr lang="en-US" sz="2800" dirty="0"/>
              <a:t>, </a:t>
            </a:r>
            <a:r>
              <a:rPr lang="en-US" sz="2800" b="1" dirty="0"/>
              <a:t>SUM</a:t>
            </a:r>
            <a:r>
              <a:rPr lang="en-US" sz="2800" dirty="0"/>
              <a:t>(</a:t>
            </a:r>
            <a:r>
              <a:rPr lang="en-US" sz="2800" i="1" dirty="0"/>
              <a:t>ss_profit</a:t>
            </a:r>
            <a:r>
              <a:rPr lang="en-US" sz="2800" dirty="0"/>
              <a:t>), </a:t>
            </a:r>
            <a:r>
              <a:rPr lang="en-US" sz="2800" b="1" dirty="0"/>
              <a:t>COUNT</a:t>
            </a:r>
            <a:r>
              <a:rPr lang="en-US" sz="2800" dirty="0"/>
              <a:t>(</a:t>
            </a:r>
            <a:r>
              <a:rPr lang="en-US" sz="2800" b="1" dirty="0"/>
              <a:t>DISTINCT</a:t>
            </a:r>
            <a:r>
              <a:rPr lang="en-US" sz="2800" dirty="0"/>
              <a:t> </a:t>
            </a:r>
            <a:r>
              <a:rPr lang="en-US" sz="2800" i="1" dirty="0"/>
              <a:t>customer_sk</a:t>
            </a:r>
            <a:r>
              <a:rPr lang="en-US" sz="28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88F32-1349-4F53-8F03-2F3F035CB9AE}"/>
              </a:ext>
            </a:extLst>
          </p:cNvPr>
          <p:cNvSpPr txBox="1"/>
          <p:nvPr/>
        </p:nvSpPr>
        <p:spPr>
          <a:xfrm>
            <a:off x="1035843" y="1875999"/>
            <a:ext cx="5250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not careful, an approximate answer may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miss rows in answer (“groups”)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mis-estimate aggregates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31B10-6C78-485C-8075-80BC590062E1}"/>
              </a:ext>
            </a:extLst>
          </p:cNvPr>
          <p:cNvSpPr txBox="1"/>
          <p:nvPr/>
        </p:nvSpPr>
        <p:spPr>
          <a:xfrm>
            <a:off x="1035843" y="3578430"/>
            <a:ext cx="585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Gains are large only if “work” is skipped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>
                <a:sym typeface="Symbol" panose="05050102010706020507" pitchFamily="18" charset="2"/>
              </a:rPr>
              <a:t>Must reduce input </a:t>
            </a:r>
            <a:r>
              <a:rPr lang="en-US" sz="2400" b="1" i="1" dirty="0">
                <a:sym typeface="Symbol" panose="05050102010706020507" pitchFamily="18" charset="2"/>
              </a:rPr>
              <a:t>before</a:t>
            </a:r>
            <a:r>
              <a:rPr lang="en-US" sz="2400" dirty="0">
                <a:sym typeface="Symbol" panose="05050102010706020507" pitchFamily="18" charset="2"/>
              </a:rPr>
              <a:t> costly operations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BD14A4-8836-44A9-9A00-8EE216EB3B8F}"/>
              </a:ext>
            </a:extLst>
          </p:cNvPr>
          <p:cNvGrpSpPr/>
          <p:nvPr/>
        </p:nvGrpSpPr>
        <p:grpSpPr>
          <a:xfrm>
            <a:off x="6410087" y="2547367"/>
            <a:ext cx="5505988" cy="2770437"/>
            <a:chOff x="6410087" y="2547367"/>
            <a:chExt cx="5505988" cy="27704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04FC33-408B-4222-89D2-B91E1AD7F6BC}"/>
                </a:ext>
              </a:extLst>
            </p:cNvPr>
            <p:cNvGrpSpPr/>
            <p:nvPr/>
          </p:nvGrpSpPr>
          <p:grpSpPr>
            <a:xfrm>
              <a:off x="6410087" y="2949883"/>
              <a:ext cx="5505988" cy="2367921"/>
              <a:chOff x="6027778" y="2940997"/>
              <a:chExt cx="5505988" cy="23679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5845D92-00F9-4668-B3DD-4C76BC9A1C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510828" y="2919838"/>
                    <a:ext cx="66556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440FB53E-1041-4D9A-9E5F-A006CC878E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8510828" y="2919838"/>
                    <a:ext cx="665567" cy="70788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D57F64F7-28DC-409A-87AB-C497B45C5A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230092" y="2919838"/>
                    <a:ext cx="66556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906F54C2-6DC4-4A59-AEA8-2685C51B5E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230092" y="2919838"/>
                    <a:ext cx="665567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692B88C-3729-4FA5-95F6-DF73282569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9887" y="3318347"/>
                <a:ext cx="285128" cy="251038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7F5CEDF-8360-4071-9C4F-F089E18A2E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55865" y="3391199"/>
                <a:ext cx="276342" cy="215366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9E6DA0-16D3-4BDC-BB51-4C2F783B2DCA}"/>
                  </a:ext>
                </a:extLst>
              </p:cNvPr>
              <p:cNvSpPr txBox="1"/>
              <p:nvPr/>
            </p:nvSpPr>
            <p:spPr>
              <a:xfrm>
                <a:off x="7811941" y="4603601"/>
                <a:ext cx="7879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item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2F617A-544D-4C7C-8999-6CB84A34D6A9}"/>
                  </a:ext>
                </a:extLst>
              </p:cNvPr>
              <p:cNvSpPr txBox="1"/>
              <p:nvPr/>
            </p:nvSpPr>
            <p:spPr>
              <a:xfrm>
                <a:off x="8557355" y="4164596"/>
                <a:ext cx="7748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date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D23B6776-2F52-4995-B076-7966B3C80A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028075" y="3976277"/>
                    <a:ext cx="66556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544F8D66-45F7-452E-8D01-D3958EB856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7028075" y="3976277"/>
                    <a:ext cx="665567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B772387A-0681-405F-B924-2D56862E482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747339" y="3976277"/>
                    <a:ext cx="66556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EB185D3-703D-4D61-9B56-9006DC6035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747339" y="3976277"/>
                    <a:ext cx="665567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D7DF4D00-CD5F-4F5A-86C7-CC40EFD215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68289" y="3438264"/>
                    <a:ext cx="66556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8CD0CD7F-B72D-47F7-8EDF-C1E4E20A25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7668289" y="3438264"/>
                    <a:ext cx="665567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F4E30B78-451E-4D2D-88AB-3821159C0E2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87553" y="3438264"/>
                    <a:ext cx="665567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2FE60D8-325D-42ED-9962-2E632A5BAA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7387553" y="3438264"/>
                    <a:ext cx="665567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EFF27CF-2BF1-4E57-AEAE-DC4D870493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05925" y="3997437"/>
                <a:ext cx="343157" cy="232354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AA724A6-0FDB-467A-B22F-561EF7F6D8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2197" y="4531134"/>
                <a:ext cx="111819" cy="331926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590A12B-5599-4B66-B782-6738A7643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113" y="3932373"/>
                <a:ext cx="285128" cy="251038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555D72F-9872-4B96-9AD4-F3B51FAC32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02328" y="4531134"/>
                <a:ext cx="259112" cy="144935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AFF7E1-7762-4208-8293-4783D4419277}"/>
                  </a:ext>
                </a:extLst>
              </p:cNvPr>
              <p:cNvSpPr txBox="1"/>
              <p:nvPr/>
            </p:nvSpPr>
            <p:spPr>
              <a:xfrm>
                <a:off x="8619947" y="3569385"/>
                <a:ext cx="1716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reason=“defect”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06DFC2F-F83A-4834-AAF3-D4590F069B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7863" y="3909216"/>
                <a:ext cx="2" cy="268344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9F3B84-051E-4FEC-9364-769589D222C5}"/>
                  </a:ext>
                </a:extLst>
              </p:cNvPr>
              <p:cNvSpPr txBox="1"/>
              <p:nvPr/>
            </p:nvSpPr>
            <p:spPr>
              <a:xfrm>
                <a:off x="9345570" y="4083998"/>
                <a:ext cx="218819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store returns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D3A7DA-4DD3-4E25-982D-28CF4FA0804E}"/>
                  </a:ext>
                </a:extLst>
              </p:cNvPr>
              <p:cNvSpPr txBox="1"/>
              <p:nvPr/>
            </p:nvSpPr>
            <p:spPr>
              <a:xfrm>
                <a:off x="6027778" y="4816475"/>
                <a:ext cx="179247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store sales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F818ABC-EE65-4891-9C3B-2C24A42FA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0999" y="2547367"/>
              <a:ext cx="2519" cy="539944"/>
            </a:xfrm>
            <a:prstGeom prst="straightConnector1">
              <a:avLst/>
            </a:prstGeom>
            <a:ln w="793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9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9A33-D332-4982-B7D4-A92BC0E2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 space for AQP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75001-ABE2-4B88-BD2E-8090158C3129}"/>
              </a:ext>
            </a:extLst>
          </p:cNvPr>
          <p:cNvSpPr txBox="1"/>
          <p:nvPr/>
        </p:nvSpPr>
        <p:spPr>
          <a:xfrm>
            <a:off x="1287771" y="4115768"/>
            <a:ext cx="1503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</a:t>
            </a:r>
          </a:p>
          <a:p>
            <a:r>
              <a:rPr lang="en-US" dirty="0"/>
              <a:t>Sketches and</a:t>
            </a:r>
          </a:p>
          <a:p>
            <a:r>
              <a:rPr lang="en-US" dirty="0"/>
              <a:t>Synopses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E.g., HLL, </a:t>
            </a:r>
          </a:p>
          <a:p>
            <a:r>
              <a:rPr lang="en-US" dirty="0">
                <a:solidFill>
                  <a:srgbClr val="C00000"/>
                </a:solidFill>
              </a:rPr>
              <a:t>T-Digest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DD29-C336-4827-A44E-142CC9332AAE}"/>
              </a:ext>
            </a:extLst>
          </p:cNvPr>
          <p:cNvSpPr txBox="1"/>
          <p:nvPr/>
        </p:nvSpPr>
        <p:spPr>
          <a:xfrm>
            <a:off x="3577461" y="4151245"/>
            <a:ext cx="298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Precomputed input samples and/or indices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E.g., </a:t>
            </a:r>
            <a:r>
              <a:rPr lang="en-US" dirty="0" err="1">
                <a:solidFill>
                  <a:srgbClr val="C00000"/>
                </a:solidFill>
              </a:rPr>
              <a:t>PowerDrill</a:t>
            </a:r>
            <a:r>
              <a:rPr lang="en-US" dirty="0">
                <a:solidFill>
                  <a:srgbClr val="C00000"/>
                </a:solidFill>
              </a:rPr>
              <a:t>, SnappyData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70D7A3-A2D4-41BE-828C-51C0EC5C0FE5}"/>
              </a:ext>
            </a:extLst>
          </p:cNvPr>
          <p:cNvCxnSpPr/>
          <p:nvPr/>
        </p:nvCxnSpPr>
        <p:spPr>
          <a:xfrm>
            <a:off x="1794088" y="2657692"/>
            <a:ext cx="8295384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A50104A-129A-490B-AAD8-A4EA96006A94}"/>
              </a:ext>
            </a:extLst>
          </p:cNvPr>
          <p:cNvSpPr/>
          <p:nvPr/>
        </p:nvSpPr>
        <p:spPr>
          <a:xfrm>
            <a:off x="1701989" y="2532703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E9C0D6-D6A7-4521-A018-9012E1964FAB}"/>
              </a:ext>
            </a:extLst>
          </p:cNvPr>
          <p:cNvSpPr/>
          <p:nvPr/>
        </p:nvSpPr>
        <p:spPr>
          <a:xfrm>
            <a:off x="9952312" y="2537308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289B5-E5E8-4D97-AB50-747B6D96AD7C}"/>
              </a:ext>
            </a:extLst>
          </p:cNvPr>
          <p:cNvSpPr txBox="1"/>
          <p:nvPr/>
        </p:nvSpPr>
        <p:spPr>
          <a:xfrm>
            <a:off x="4456478" y="2085884"/>
            <a:ext cx="1171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Efficiency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B1BAB0-8AD6-4392-A2E4-61D033B58F62}"/>
              </a:ext>
            </a:extLst>
          </p:cNvPr>
          <p:cNvCxnSpPr>
            <a:cxnSpLocks/>
          </p:cNvCxnSpPr>
          <p:nvPr/>
        </p:nvCxnSpPr>
        <p:spPr>
          <a:xfrm flipH="1">
            <a:off x="4370959" y="2437242"/>
            <a:ext cx="11712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E178F5C-E095-4188-91B6-EA35085BB4C1}"/>
              </a:ext>
            </a:extLst>
          </p:cNvPr>
          <p:cNvSpPr txBox="1"/>
          <p:nvPr/>
        </p:nvSpPr>
        <p:spPr>
          <a:xfrm>
            <a:off x="6457172" y="2085884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Coverage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E1B154-3275-428F-9CA6-71C4523B2C00}"/>
              </a:ext>
            </a:extLst>
          </p:cNvPr>
          <p:cNvCxnSpPr>
            <a:cxnSpLocks/>
          </p:cNvCxnSpPr>
          <p:nvPr/>
        </p:nvCxnSpPr>
        <p:spPr>
          <a:xfrm flipH="1">
            <a:off x="6559432" y="2453768"/>
            <a:ext cx="117121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286415-B7B4-4C50-A67F-605F9618812E}"/>
              </a:ext>
            </a:extLst>
          </p:cNvPr>
          <p:cNvSpPr txBox="1"/>
          <p:nvPr/>
        </p:nvSpPr>
        <p:spPr>
          <a:xfrm>
            <a:off x="9586384" y="1875509"/>
            <a:ext cx="1839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Coverage /</a:t>
            </a:r>
          </a:p>
          <a:p>
            <a:r>
              <a:rPr lang="en-US" sz="2000" dirty="0"/>
              <a:t>Low 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C10E3-F99A-4AB5-9453-D99539920742}"/>
              </a:ext>
            </a:extLst>
          </p:cNvPr>
          <p:cNvSpPr txBox="1"/>
          <p:nvPr/>
        </p:nvSpPr>
        <p:spPr>
          <a:xfrm>
            <a:off x="1002395" y="1875509"/>
            <a:ext cx="1788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 Coverage /</a:t>
            </a:r>
          </a:p>
          <a:p>
            <a:r>
              <a:rPr lang="en-US" sz="2000" dirty="0"/>
              <a:t>High Efficiency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F3EA0CB-3A5A-431D-BF8B-38134EAD4247}"/>
              </a:ext>
            </a:extLst>
          </p:cNvPr>
          <p:cNvSpPr/>
          <p:nvPr/>
        </p:nvSpPr>
        <p:spPr>
          <a:xfrm>
            <a:off x="1287770" y="2988200"/>
            <a:ext cx="1597473" cy="718021"/>
          </a:xfrm>
          <a:prstGeom prst="wedgeRectCallout">
            <a:avLst>
              <a:gd name="adj1" fmla="val -13519"/>
              <a:gd name="adj2" fmla="val -9034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Simple queries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07FCFEBF-AA52-46A4-BEB9-C8565DBCAF10}"/>
              </a:ext>
            </a:extLst>
          </p:cNvPr>
          <p:cNvSpPr/>
          <p:nvPr/>
        </p:nvSpPr>
        <p:spPr>
          <a:xfrm>
            <a:off x="9130927" y="2969721"/>
            <a:ext cx="2486007" cy="718021"/>
          </a:xfrm>
          <a:prstGeom prst="wedgeRectCallout">
            <a:avLst>
              <a:gd name="adj1" fmla="val -12479"/>
              <a:gd name="adj2" fmla="val -8403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Complex, ad-hoc queries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133E16F-0E7A-4747-815C-86E016A5EC6C}"/>
              </a:ext>
            </a:extLst>
          </p:cNvPr>
          <p:cNvSpPr/>
          <p:nvPr/>
        </p:nvSpPr>
        <p:spPr>
          <a:xfrm>
            <a:off x="5797837" y="252053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986E9F9D-CCC0-4809-9D69-B3779B11698A}"/>
              </a:ext>
            </a:extLst>
          </p:cNvPr>
          <p:cNvSpPr/>
          <p:nvPr/>
        </p:nvSpPr>
        <p:spPr>
          <a:xfrm>
            <a:off x="3563145" y="2990739"/>
            <a:ext cx="3573987" cy="878996"/>
          </a:xfrm>
          <a:prstGeom prst="wedgeRectCallout">
            <a:avLst>
              <a:gd name="adj1" fmla="val 18257"/>
              <a:gd name="adj2" fmla="val -7316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Predictable queries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(i.e., with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few, known, columns</a:t>
            </a:r>
            <a:r>
              <a:rPr lang="en-US" sz="1600" dirty="0">
                <a:solidFill>
                  <a:schemeClr val="tx1"/>
                </a:solidFill>
              </a:rPr>
              <a:t> in {selects, aggregates, …}), only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simple joins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A0C5F4-5116-49DF-A071-94D9E2114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4098"/>
              </p:ext>
            </p:extLst>
          </p:nvPr>
        </p:nvGraphicFramePr>
        <p:xfrm>
          <a:off x="8013032" y="4444103"/>
          <a:ext cx="4075669" cy="123947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08144">
                  <a:extLst>
                    <a:ext uri="{9D8B030D-6E8A-4147-A177-3AD203B41FA5}">
                      <a16:colId xmlns:a16="http://schemas.microsoft.com/office/drawing/2014/main" val="1040986407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580014676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812386644"/>
                    </a:ext>
                  </a:extLst>
                </a:gridCol>
                <a:gridCol w="529605">
                  <a:extLst>
                    <a:ext uri="{9D8B030D-6E8A-4147-A177-3AD203B41FA5}">
                      <a16:colId xmlns:a16="http://schemas.microsoft.com/office/drawing/2014/main" val="3778747703"/>
                    </a:ext>
                  </a:extLst>
                </a:gridCol>
              </a:tblGrid>
              <a:tr h="263320">
                <a:tc>
                  <a:txBody>
                    <a:bodyPr/>
                    <a:lstStyle/>
                    <a:p>
                      <a:r>
                        <a:rPr lang="en-US" b="0" dirty="0"/>
                        <a:t>#Columns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24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104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811551"/>
                  </a:ext>
                </a:extLst>
              </a:tr>
              <a:tr h="313559">
                <a:tc>
                  <a:txBody>
                    <a:bodyPr/>
                    <a:lstStyle/>
                    <a:p>
                      <a:r>
                        <a:rPr lang="en-US" dirty="0"/>
                        <a:t>#Joins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968814"/>
                  </a:ext>
                </a:extLst>
              </a:tr>
              <a:tr h="338040">
                <a:tc>
                  <a:txBody>
                    <a:bodyPr/>
                    <a:lstStyle/>
                    <a:p>
                      <a:r>
                        <a:rPr lang="en-US" dirty="0"/>
                        <a:t>#user-defined func./aggs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265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554385"/>
                  </a:ext>
                </a:extLst>
              </a:tr>
              <a:tr h="313559">
                <a:tc>
                  <a:txBody>
                    <a:bodyPr/>
                    <a:lstStyle/>
                    <a:p>
                      <a:r>
                        <a:rPr lang="en-US" dirty="0"/>
                        <a:t># of “passes” over data</a:t>
                      </a:r>
                    </a:p>
                  </a:txBody>
                  <a:tcPr marR="457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2.45</a:t>
                      </a:r>
                    </a:p>
                  </a:txBody>
                  <a:tcPr marR="4572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3.63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9.78</a:t>
                      </a:r>
                    </a:p>
                  </a:txBody>
                  <a:tcPr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6161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A991EB-2180-4652-8079-31201E67C639}"/>
              </a:ext>
            </a:extLst>
          </p:cNvPr>
          <p:cNvSpPr txBox="1"/>
          <p:nvPr/>
        </p:nvSpPr>
        <p:spPr>
          <a:xfrm>
            <a:off x="8048402" y="3857208"/>
            <a:ext cx="182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Metric in SCOPE clusters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EACE8E-6DDC-434F-9BE8-F460ED3A9E61}"/>
              </a:ext>
            </a:extLst>
          </p:cNvPr>
          <p:cNvSpPr txBox="1"/>
          <p:nvPr/>
        </p:nvSpPr>
        <p:spPr>
          <a:xfrm>
            <a:off x="10167493" y="3869735"/>
            <a:ext cx="20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@ Percentile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4175DA-2C37-4385-B981-5940A87B4094}"/>
              </a:ext>
            </a:extLst>
          </p:cNvPr>
          <p:cNvGrpSpPr/>
          <p:nvPr/>
        </p:nvGrpSpPr>
        <p:grpSpPr>
          <a:xfrm>
            <a:off x="10373930" y="4140294"/>
            <a:ext cx="1736378" cy="380283"/>
            <a:chOff x="10373930" y="4140294"/>
            <a:chExt cx="1736378" cy="3802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95D265-BCCB-4FB7-A0E1-7DC7143253B0}"/>
                </a:ext>
              </a:extLst>
            </p:cNvPr>
            <p:cNvSpPr txBox="1"/>
            <p:nvPr/>
          </p:nvSpPr>
          <p:spPr>
            <a:xfrm>
              <a:off x="10373930" y="414162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50th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27E5B9-3370-45AF-8879-B332B8E5D502}"/>
                </a:ext>
              </a:extLst>
            </p:cNvPr>
            <p:cNvSpPr txBox="1"/>
            <p:nvPr/>
          </p:nvSpPr>
          <p:spPr>
            <a:xfrm>
              <a:off x="10929790" y="4140294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75th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A561BA-4064-4B93-B662-96578A5FC621}"/>
                </a:ext>
              </a:extLst>
            </p:cNvPr>
            <p:cNvSpPr txBox="1"/>
            <p:nvPr/>
          </p:nvSpPr>
          <p:spPr>
            <a:xfrm>
              <a:off x="11507258" y="415124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95th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DC92CFC-A79F-4AE4-B2A2-77F90FE9033F}"/>
              </a:ext>
            </a:extLst>
          </p:cNvPr>
          <p:cNvSpPr txBox="1"/>
          <p:nvPr/>
        </p:nvSpPr>
        <p:spPr>
          <a:xfrm>
            <a:off x="9060734" y="5770554"/>
            <a:ext cx="284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Query-time Approximations</a:t>
            </a:r>
          </a:p>
        </p:txBody>
      </p:sp>
    </p:spTree>
    <p:extLst>
      <p:ext uri="{BB962C8B-B14F-4D97-AF65-F5344CB8AC3E}">
        <p14:creationId xmlns:p14="http://schemas.microsoft.com/office/powerpoint/2010/main" val="24431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5" grpId="0" animBg="1"/>
      <p:bldP spid="33" grpId="0" animBg="1"/>
      <p:bldP spid="4" grpId="0"/>
      <p:bldP spid="36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60E0-D095-4A2B-A098-567CAF53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330842"/>
            <a:ext cx="4526756" cy="933388"/>
          </a:xfrm>
        </p:spPr>
        <p:txBody>
          <a:bodyPr/>
          <a:lstStyle/>
          <a:p>
            <a:r>
              <a:rPr lang="en-US" dirty="0"/>
              <a:t>Ideal AQP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2C157-EC95-4928-83B8-FBE725625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9" y="2086481"/>
            <a:ext cx="986632" cy="9866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58CEB9-49A8-4219-9F8B-BC726781B4C8}"/>
              </a:ext>
            </a:extLst>
          </p:cNvPr>
          <p:cNvSpPr txBox="1">
            <a:spLocks/>
          </p:cNvSpPr>
          <p:nvPr/>
        </p:nvSpPr>
        <p:spPr>
          <a:xfrm>
            <a:off x="871347" y="1319909"/>
            <a:ext cx="4488847" cy="2228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black-box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that achieves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Large query coverage,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Sizable gains,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Low overhead,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With a useful error contract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B83909-2CD1-40B0-B2FB-D9B02D564FB7}"/>
              </a:ext>
            </a:extLst>
          </p:cNvPr>
          <p:cNvSpPr txBox="1">
            <a:spLocks/>
          </p:cNvSpPr>
          <p:nvPr/>
        </p:nvSpPr>
        <p:spPr>
          <a:xfrm>
            <a:off x="6096000" y="315815"/>
            <a:ext cx="5374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User-specified</a:t>
            </a:r>
          </a:p>
          <a:p>
            <a:r>
              <a:rPr lang="en-US" sz="4000" dirty="0"/>
              <a:t>Query-time sampling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E0039-5DEB-49B4-B13E-4C110B821C72}"/>
              </a:ext>
            </a:extLst>
          </p:cNvPr>
          <p:cNvSpPr txBox="1">
            <a:spLocks/>
          </p:cNvSpPr>
          <p:nvPr/>
        </p:nvSpPr>
        <p:spPr>
          <a:xfrm>
            <a:off x="6096001" y="1763901"/>
            <a:ext cx="5796012" cy="209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User places samplers as desired in query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QO moves samplers </a:t>
            </a:r>
            <a:r>
              <a:rPr lang="en-US" sz="1800" dirty="0"/>
              <a:t>(better perf, same accuracy)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We offer a rich class of samplers that can be used </a:t>
            </a:r>
            <a:r>
              <a:rPr lang="en-US" sz="2400" i="1" dirty="0"/>
              <a:t>before</a:t>
            </a:r>
            <a:r>
              <a:rPr lang="en-US" sz="2400" dirty="0"/>
              <a:t> group-by, join…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FCF9C-D809-4013-8BD9-49E45B1F3F8A}"/>
              </a:ext>
            </a:extLst>
          </p:cNvPr>
          <p:cNvSpPr txBox="1"/>
          <p:nvPr/>
        </p:nvSpPr>
        <p:spPr>
          <a:xfrm>
            <a:off x="1287850" y="4100855"/>
            <a:ext cx="1256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offline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7D3B4-36A9-4E2C-A0A9-433850B934D8}"/>
              </a:ext>
            </a:extLst>
          </p:cNvPr>
          <p:cNvSpPr txBox="1"/>
          <p:nvPr/>
        </p:nvSpPr>
        <p:spPr>
          <a:xfrm>
            <a:off x="1287850" y="4465253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online</a:t>
            </a:r>
          </a:p>
        </p:txBody>
      </p:sp>
      <p:sp>
        <p:nvSpPr>
          <p:cNvPr id="13" name="Horizontal Scroll 99">
            <a:extLst>
              <a:ext uri="{FF2B5EF4-FFF2-40B4-BE49-F238E27FC236}">
                <a16:creationId xmlns:a16="http://schemas.microsoft.com/office/drawing/2014/main" id="{8786DB33-C0C9-4CCC-B6E2-05B92A1A33BF}"/>
              </a:ext>
            </a:extLst>
          </p:cNvPr>
          <p:cNvSpPr/>
          <p:nvPr/>
        </p:nvSpPr>
        <p:spPr>
          <a:xfrm>
            <a:off x="1245512" y="4923603"/>
            <a:ext cx="2804673" cy="99932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39" dirty="0">
                <a:solidFill>
                  <a:schemeClr val="tx1"/>
                </a:solidFill>
              </a:rPr>
              <a:t>Query</a:t>
            </a:r>
            <a:r>
              <a:rPr lang="en-US" sz="4839" dirty="0">
                <a:solidFill>
                  <a:srgbClr val="FF0000"/>
                </a:solidFill>
              </a:rPr>
              <a:t>++</a:t>
            </a:r>
          </a:p>
        </p:txBody>
      </p:sp>
      <p:sp>
        <p:nvSpPr>
          <p:cNvPr id="14" name="Rounded Rectangle 100">
            <a:extLst>
              <a:ext uri="{FF2B5EF4-FFF2-40B4-BE49-F238E27FC236}">
                <a16:creationId xmlns:a16="http://schemas.microsoft.com/office/drawing/2014/main" id="{54963EBB-7B7B-4E34-8B04-5E4D208BAE90}"/>
              </a:ext>
            </a:extLst>
          </p:cNvPr>
          <p:cNvSpPr/>
          <p:nvPr/>
        </p:nvSpPr>
        <p:spPr>
          <a:xfrm>
            <a:off x="5096881" y="5050028"/>
            <a:ext cx="1606812" cy="7432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22" dirty="0">
                <a:solidFill>
                  <a:srgbClr val="FF0000"/>
                </a:solidFill>
              </a:rPr>
              <a:t>QO</a:t>
            </a:r>
            <a:endParaRPr lang="en-US" sz="4839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84C998-0216-4B12-9C25-FE0F70413637}"/>
              </a:ext>
            </a:extLst>
          </p:cNvPr>
          <p:cNvCxnSpPr/>
          <p:nvPr/>
        </p:nvCxnSpPr>
        <p:spPr>
          <a:xfrm flipV="1">
            <a:off x="4179607" y="5421280"/>
            <a:ext cx="710245" cy="22004"/>
          </a:xfrm>
          <a:prstGeom prst="straightConnector1">
            <a:avLst/>
          </a:prstGeom>
          <a:ln w="254000">
            <a:solidFill>
              <a:schemeClr val="bg2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15C4FE-89FC-44FC-A62E-1A094F8DA4A6}"/>
              </a:ext>
            </a:extLst>
          </p:cNvPr>
          <p:cNvCxnSpPr/>
          <p:nvPr/>
        </p:nvCxnSpPr>
        <p:spPr>
          <a:xfrm flipV="1">
            <a:off x="6957726" y="5438260"/>
            <a:ext cx="934956" cy="10047"/>
          </a:xfrm>
          <a:prstGeom prst="straightConnector1">
            <a:avLst/>
          </a:prstGeom>
          <a:ln w="254000">
            <a:solidFill>
              <a:schemeClr val="bg2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9441E9-5539-4F84-BCF5-8D64B89179F5}"/>
              </a:ext>
            </a:extLst>
          </p:cNvPr>
          <p:cNvSpPr txBox="1"/>
          <p:nvPr/>
        </p:nvSpPr>
        <p:spPr>
          <a:xfrm>
            <a:off x="7077258" y="4465253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Plan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83C892-F9F6-4AFA-A773-8D37306ED6E9}"/>
              </a:ext>
            </a:extLst>
          </p:cNvPr>
          <p:cNvGrpSpPr/>
          <p:nvPr/>
        </p:nvGrpSpPr>
        <p:grpSpPr>
          <a:xfrm>
            <a:off x="8057428" y="4630050"/>
            <a:ext cx="1821411" cy="1618939"/>
            <a:chOff x="8057428" y="4759905"/>
            <a:chExt cx="1821411" cy="1618939"/>
          </a:xfrm>
        </p:grpSpPr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id="{806F149A-B4D1-42C5-822A-F1FB5142D134}"/>
                </a:ext>
              </a:extLst>
            </p:cNvPr>
            <p:cNvSpPr/>
            <p:nvPr/>
          </p:nvSpPr>
          <p:spPr>
            <a:xfrm>
              <a:off x="8057428" y="4767434"/>
              <a:ext cx="1821411" cy="1611410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39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229AFB-44E8-4D35-ACB6-C7C9DDEFE55F}"/>
                </a:ext>
              </a:extLst>
            </p:cNvPr>
            <p:cNvSpPr/>
            <p:nvPr/>
          </p:nvSpPr>
          <p:spPr>
            <a:xfrm>
              <a:off x="8066358" y="4788347"/>
              <a:ext cx="535771" cy="49521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39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B2FE8A-DF99-458C-88E1-C636ACC7BB51}"/>
                </a:ext>
              </a:extLst>
            </p:cNvPr>
            <p:cNvSpPr/>
            <p:nvPr/>
          </p:nvSpPr>
          <p:spPr>
            <a:xfrm>
              <a:off x="8653136" y="5828424"/>
              <a:ext cx="535771" cy="49521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39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310E55-10A5-42FF-AD0D-D9E788B96B3B}"/>
                </a:ext>
              </a:extLst>
            </p:cNvPr>
            <p:cNvSpPr/>
            <p:nvPr/>
          </p:nvSpPr>
          <p:spPr>
            <a:xfrm>
              <a:off x="9271139" y="4759905"/>
              <a:ext cx="535771" cy="49521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39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4FF5BC8-ED72-4BCC-8553-4BFDA0B41F34}"/>
                </a:ext>
              </a:extLst>
            </p:cNvPr>
            <p:cNvCxnSpPr/>
            <p:nvPr/>
          </p:nvCxnSpPr>
          <p:spPr>
            <a:xfrm>
              <a:off x="8482151" y="5119625"/>
              <a:ext cx="355600" cy="355600"/>
            </a:xfrm>
            <a:prstGeom prst="straightConnector1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FA6FB1-1BBC-4372-8CBF-1CBFD14E7679}"/>
                </a:ext>
              </a:extLst>
            </p:cNvPr>
            <p:cNvSpPr/>
            <p:nvPr/>
          </p:nvSpPr>
          <p:spPr>
            <a:xfrm>
              <a:off x="8646164" y="5193925"/>
              <a:ext cx="535771" cy="495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39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595E571-A8EE-4EF8-A734-57C7D3AC8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2873" y="5028983"/>
              <a:ext cx="394514" cy="344059"/>
            </a:xfrm>
            <a:prstGeom prst="straightConnector1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54E0A9-F204-4084-AD79-F72C86DCAA7D}"/>
                </a:ext>
              </a:extLst>
            </p:cNvPr>
            <p:cNvCxnSpPr/>
            <p:nvPr/>
          </p:nvCxnSpPr>
          <p:spPr>
            <a:xfrm>
              <a:off x="8879587" y="5600730"/>
              <a:ext cx="86067" cy="434201"/>
            </a:xfrm>
            <a:prstGeom prst="straightConnector1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03B7AE-300F-4229-967E-7B79956001CA}"/>
              </a:ext>
            </a:extLst>
          </p:cNvPr>
          <p:cNvCxnSpPr>
            <a:cxnSpLocks/>
          </p:cNvCxnSpPr>
          <p:nvPr/>
        </p:nvCxnSpPr>
        <p:spPr>
          <a:xfrm flipV="1">
            <a:off x="1287850" y="4575096"/>
            <a:ext cx="8711345" cy="8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48BA21-E9D6-4DB3-814B-13C470D79D57}"/>
              </a:ext>
            </a:extLst>
          </p:cNvPr>
          <p:cNvSpPr txBox="1"/>
          <p:nvPr/>
        </p:nvSpPr>
        <p:spPr>
          <a:xfrm>
            <a:off x="9311357" y="5345370"/>
            <a:ext cx="24266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sampler operators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F93CB7-3D9E-4F11-A920-82DA2998475A}"/>
              </a:ext>
            </a:extLst>
          </p:cNvPr>
          <p:cNvSpPr txBox="1"/>
          <p:nvPr/>
        </p:nvSpPr>
        <p:spPr>
          <a:xfrm>
            <a:off x="4823638" y="5860685"/>
            <a:ext cx="25122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QO moves samplers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DD8ADA-13EA-465D-A598-E215D6F51985}"/>
              </a:ext>
            </a:extLst>
          </p:cNvPr>
          <p:cNvSpPr txBox="1"/>
          <p:nvPr/>
        </p:nvSpPr>
        <p:spPr>
          <a:xfrm>
            <a:off x="1525465" y="5860685"/>
            <a:ext cx="25122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User adds samplers</a:t>
            </a:r>
          </a:p>
        </p:txBody>
      </p:sp>
      <p:sp>
        <p:nvSpPr>
          <p:cNvPr id="31" name="Can 88">
            <a:extLst>
              <a:ext uri="{FF2B5EF4-FFF2-40B4-BE49-F238E27FC236}">
                <a16:creationId xmlns:a16="http://schemas.microsoft.com/office/drawing/2014/main" id="{D5CA036D-0C82-4983-8DBE-145D0FFAE5EF}"/>
              </a:ext>
            </a:extLst>
          </p:cNvPr>
          <p:cNvSpPr/>
          <p:nvPr/>
        </p:nvSpPr>
        <p:spPr>
          <a:xfrm>
            <a:off x="7667373" y="3901243"/>
            <a:ext cx="992579" cy="584775"/>
          </a:xfrm>
          <a:prstGeom prst="ca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</a:t>
            </a:r>
          </a:p>
        </p:txBody>
      </p:sp>
      <p:sp>
        <p:nvSpPr>
          <p:cNvPr id="32" name="Arrow: Bent 31">
            <a:extLst>
              <a:ext uri="{FF2B5EF4-FFF2-40B4-BE49-F238E27FC236}">
                <a16:creationId xmlns:a16="http://schemas.microsoft.com/office/drawing/2014/main" id="{83928994-3394-4100-AA9B-364468ABCA4F}"/>
              </a:ext>
            </a:extLst>
          </p:cNvPr>
          <p:cNvSpPr/>
          <p:nvPr/>
        </p:nvSpPr>
        <p:spPr>
          <a:xfrm rot="5400000">
            <a:off x="8630969" y="4259086"/>
            <a:ext cx="580357" cy="521574"/>
          </a:xfrm>
          <a:prstGeom prst="bentArrow">
            <a:avLst>
              <a:gd name="adj1" fmla="val 35150"/>
              <a:gd name="adj2" fmla="val 42993"/>
              <a:gd name="adj3" fmla="val 40686"/>
              <a:gd name="adj4" fmla="val 4375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7061021-8710-49BE-804D-20E737EC8144}"/>
              </a:ext>
            </a:extLst>
          </p:cNvPr>
          <p:cNvSpPr/>
          <p:nvPr/>
        </p:nvSpPr>
        <p:spPr>
          <a:xfrm>
            <a:off x="1287850" y="1455395"/>
            <a:ext cx="1439060" cy="169815"/>
          </a:xfrm>
          <a:custGeom>
            <a:avLst/>
            <a:gdLst>
              <a:gd name="connsiteX0" fmla="*/ 0 w 1439060"/>
              <a:gd name="connsiteY0" fmla="*/ 129941 h 169815"/>
              <a:gd name="connsiteX1" fmla="*/ 110691 w 1439060"/>
              <a:gd name="connsiteY1" fmla="*/ 52939 h 169815"/>
              <a:gd name="connsiteX2" fmla="*/ 173255 w 1439060"/>
              <a:gd name="connsiteY2" fmla="*/ 57752 h 169815"/>
              <a:gd name="connsiteX3" fmla="*/ 197318 w 1439060"/>
              <a:gd name="connsiteY3" fmla="*/ 62564 h 169815"/>
              <a:gd name="connsiteX4" fmla="*/ 235819 w 1439060"/>
              <a:gd name="connsiteY4" fmla="*/ 72190 h 169815"/>
              <a:gd name="connsiteX5" fmla="*/ 269507 w 1439060"/>
              <a:gd name="connsiteY5" fmla="*/ 129941 h 169815"/>
              <a:gd name="connsiteX6" fmla="*/ 389823 w 1439060"/>
              <a:gd name="connsiteY6" fmla="*/ 91440 h 169815"/>
              <a:gd name="connsiteX7" fmla="*/ 866274 w 1439060"/>
              <a:gd name="connsiteY7" fmla="*/ 149192 h 169815"/>
              <a:gd name="connsiteX8" fmla="*/ 895150 w 1439060"/>
              <a:gd name="connsiteY8" fmla="*/ 158817 h 169815"/>
              <a:gd name="connsiteX9" fmla="*/ 1092467 w 1439060"/>
              <a:gd name="connsiteY9" fmla="*/ 0 h 169815"/>
              <a:gd name="connsiteX10" fmla="*/ 1174282 w 1439060"/>
              <a:gd name="connsiteY10" fmla="*/ 33689 h 169815"/>
              <a:gd name="connsiteX11" fmla="*/ 1183907 w 1439060"/>
              <a:gd name="connsiteY11" fmla="*/ 48126 h 169815"/>
              <a:gd name="connsiteX12" fmla="*/ 1198345 w 1439060"/>
              <a:gd name="connsiteY12" fmla="*/ 77002 h 169815"/>
              <a:gd name="connsiteX13" fmla="*/ 1217596 w 1439060"/>
              <a:gd name="connsiteY13" fmla="*/ 96253 h 169815"/>
              <a:gd name="connsiteX14" fmla="*/ 1280160 w 1439060"/>
              <a:gd name="connsiteY14" fmla="*/ 91440 h 169815"/>
              <a:gd name="connsiteX15" fmla="*/ 1376413 w 1439060"/>
              <a:gd name="connsiteY15" fmla="*/ 28876 h 169815"/>
              <a:gd name="connsiteX16" fmla="*/ 1395663 w 1439060"/>
              <a:gd name="connsiteY16" fmla="*/ 24063 h 169815"/>
              <a:gd name="connsiteX17" fmla="*/ 1438977 w 1439060"/>
              <a:gd name="connsiteY17" fmla="*/ 67377 h 16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9060" h="169815">
                <a:moveTo>
                  <a:pt x="0" y="129941"/>
                </a:moveTo>
                <a:cubicBezTo>
                  <a:pt x="36897" y="104274"/>
                  <a:pt x="70998" y="74026"/>
                  <a:pt x="110691" y="52939"/>
                </a:cubicBezTo>
                <a:cubicBezTo>
                  <a:pt x="149209" y="32476"/>
                  <a:pt x="146901" y="48967"/>
                  <a:pt x="173255" y="57752"/>
                </a:cubicBezTo>
                <a:cubicBezTo>
                  <a:pt x="181015" y="60339"/>
                  <a:pt x="189348" y="60725"/>
                  <a:pt x="197318" y="62564"/>
                </a:cubicBezTo>
                <a:cubicBezTo>
                  <a:pt x="210208" y="65539"/>
                  <a:pt x="222985" y="68981"/>
                  <a:pt x="235819" y="72190"/>
                </a:cubicBezTo>
                <a:cubicBezTo>
                  <a:pt x="247048" y="91440"/>
                  <a:pt x="248458" y="122620"/>
                  <a:pt x="269507" y="129941"/>
                </a:cubicBezTo>
                <a:cubicBezTo>
                  <a:pt x="292170" y="137824"/>
                  <a:pt x="363936" y="102946"/>
                  <a:pt x="389823" y="91440"/>
                </a:cubicBezTo>
                <a:cubicBezTo>
                  <a:pt x="548640" y="110691"/>
                  <a:pt x="708065" y="125460"/>
                  <a:pt x="866274" y="149192"/>
                </a:cubicBezTo>
                <a:cubicBezTo>
                  <a:pt x="933924" y="159340"/>
                  <a:pt x="768954" y="184057"/>
                  <a:pt x="895150" y="158817"/>
                </a:cubicBezTo>
                <a:cubicBezTo>
                  <a:pt x="1041007" y="2156"/>
                  <a:pt x="963973" y="36714"/>
                  <a:pt x="1092467" y="0"/>
                </a:cubicBezTo>
                <a:cubicBezTo>
                  <a:pt x="1119739" y="11230"/>
                  <a:pt x="1148183" y="19953"/>
                  <a:pt x="1174282" y="33689"/>
                </a:cubicBezTo>
                <a:cubicBezTo>
                  <a:pt x="1179400" y="36383"/>
                  <a:pt x="1181098" y="43070"/>
                  <a:pt x="1183907" y="48126"/>
                </a:cubicBezTo>
                <a:cubicBezTo>
                  <a:pt x="1189133" y="57533"/>
                  <a:pt x="1192174" y="68186"/>
                  <a:pt x="1198345" y="77002"/>
                </a:cubicBezTo>
                <a:cubicBezTo>
                  <a:pt x="1203549" y="84437"/>
                  <a:pt x="1211179" y="89836"/>
                  <a:pt x="1217596" y="96253"/>
                </a:cubicBezTo>
                <a:lnTo>
                  <a:pt x="1280160" y="91440"/>
                </a:lnTo>
                <a:cubicBezTo>
                  <a:pt x="1315387" y="76495"/>
                  <a:pt x="1343359" y="48157"/>
                  <a:pt x="1376413" y="28876"/>
                </a:cubicBezTo>
                <a:cubicBezTo>
                  <a:pt x="1382126" y="25543"/>
                  <a:pt x="1389246" y="25667"/>
                  <a:pt x="1395663" y="24063"/>
                </a:cubicBezTo>
                <a:cubicBezTo>
                  <a:pt x="1442981" y="55609"/>
                  <a:pt x="1438977" y="35587"/>
                  <a:pt x="1438977" y="67377"/>
                </a:cubicBezTo>
              </a:path>
            </a:pathLst>
          </a:cu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11" grpId="0"/>
      <p:bldP spid="12" grpId="0"/>
      <p:bldP spid="13" grpId="0" animBg="1"/>
      <p:bldP spid="14" grpId="0" animBg="1"/>
      <p:bldP spid="21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47DEC4-FF1E-4DC0-9D2D-F0E2259D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261" y="1122363"/>
            <a:ext cx="10638460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Samplers and QO rules </a:t>
            </a:r>
            <a:br>
              <a:rPr lang="en-US" sz="4800" dirty="0"/>
            </a:br>
            <a:r>
              <a:rPr lang="en-US" sz="4800" dirty="0"/>
              <a:t>have been available in SCOPE clusters </a:t>
            </a:r>
            <a:br>
              <a:rPr lang="en-US" sz="4800" dirty="0"/>
            </a:br>
            <a:r>
              <a:rPr lang="en-US" sz="4800" dirty="0"/>
              <a:t>for over two years now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F4EA711-9A2E-42CE-AE43-0701D89C1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(Perhaps the largest deployment of AQP)</a:t>
            </a:r>
          </a:p>
          <a:p>
            <a:r>
              <a:rPr lang="en-US" dirty="0"/>
              <a:t>Here, we report measurements &amp; lessons.</a:t>
            </a:r>
          </a:p>
        </p:txBody>
      </p:sp>
    </p:spTree>
    <p:extLst>
      <p:ext uri="{BB962C8B-B14F-4D97-AF65-F5344CB8AC3E}">
        <p14:creationId xmlns:p14="http://schemas.microsoft.com/office/powerpoint/2010/main" val="4259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0B42EF-DA19-4A8D-BFE1-91B9F0E4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29" y="379992"/>
            <a:ext cx="5422629" cy="2327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FB7816-E3AD-4A3B-9F76-DD80ED937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461" y="379992"/>
            <a:ext cx="5440747" cy="250687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5165A24-CA3B-4363-99F0-3E43F2EA21C3}"/>
              </a:ext>
            </a:extLst>
          </p:cNvPr>
          <p:cNvGrpSpPr/>
          <p:nvPr/>
        </p:nvGrpSpPr>
        <p:grpSpPr>
          <a:xfrm>
            <a:off x="7813030" y="3530140"/>
            <a:ext cx="3470807" cy="2984002"/>
            <a:chOff x="7266863" y="641500"/>
            <a:chExt cx="3470807" cy="2984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E9F934-69FD-43F8-8164-309D34E90DF9}"/>
                    </a:ext>
                  </a:extLst>
                </p:cNvPr>
                <p:cNvSpPr txBox="1"/>
                <p:nvPr/>
              </p:nvSpPr>
              <p:spPr>
                <a:xfrm>
                  <a:off x="7854461" y="1646904"/>
                  <a:ext cx="38824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E9F934-69FD-43F8-8164-309D34E90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4461" y="1646904"/>
                  <a:ext cx="388247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7EA586A-61E1-4064-8CE3-0101CCA4308B}"/>
                </a:ext>
              </a:extLst>
            </p:cNvPr>
            <p:cNvGrpSpPr/>
            <p:nvPr/>
          </p:nvGrpSpPr>
          <p:grpSpPr>
            <a:xfrm>
              <a:off x="8821552" y="1181226"/>
              <a:ext cx="1064951" cy="742677"/>
              <a:chOff x="2080490" y="853874"/>
              <a:chExt cx="1064951" cy="74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E680723-AAF7-48F5-A4E9-17AD7BFA471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403091" y="854200"/>
                    <a:ext cx="715260" cy="769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2403091" y="854200"/>
                    <a:ext cx="715260" cy="7694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B0D16D2-3143-4015-9F75-C253676311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07581" y="826783"/>
                    <a:ext cx="715260" cy="769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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107581" y="826783"/>
                    <a:ext cx="715260" cy="7694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1C82B3-069D-4016-BF17-B0D003918721}"/>
                </a:ext>
              </a:extLst>
            </p:cNvPr>
            <p:cNvSpPr txBox="1"/>
            <p:nvPr/>
          </p:nvSpPr>
          <p:spPr>
            <a:xfrm>
              <a:off x="8952240" y="861772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Georgia" panose="02040502050405020303" pitchFamily="18" charset="0"/>
                </a:rPr>
                <a:t>GbAgg</a:t>
              </a: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E62046-4F3F-4489-BDD7-8A17CE5CC08E}"/>
                </a:ext>
              </a:extLst>
            </p:cNvPr>
            <p:cNvSpPr txBox="1"/>
            <p:nvPr/>
          </p:nvSpPr>
          <p:spPr>
            <a:xfrm>
              <a:off x="7379122" y="2898279"/>
              <a:ext cx="1029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lineitem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53615-B4C9-46BA-9DA8-F8B1917DCDEE}"/>
                </a:ext>
              </a:extLst>
            </p:cNvPr>
            <p:cNvSpPr txBox="1"/>
            <p:nvPr/>
          </p:nvSpPr>
          <p:spPr>
            <a:xfrm>
              <a:off x="8310870" y="2894063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orders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20EFC68-B6E7-4EB0-8CD2-B1AFE98559F4}"/>
                </a:ext>
              </a:extLst>
            </p:cNvPr>
            <p:cNvSpPr txBox="1"/>
            <p:nvPr/>
          </p:nvSpPr>
          <p:spPr>
            <a:xfrm>
              <a:off x="8644455" y="3256170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supplier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5121C-A699-42C4-9317-8260786B1A7A}"/>
                </a:ext>
              </a:extLst>
            </p:cNvPr>
            <p:cNvSpPr txBox="1"/>
            <p:nvPr/>
          </p:nvSpPr>
          <p:spPr>
            <a:xfrm>
              <a:off x="9640369" y="325617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nation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4C2DB8-9C50-4E6B-91D3-FE49E9429FB3}"/>
                </a:ext>
              </a:extLst>
            </p:cNvPr>
            <p:cNvSpPr txBox="1"/>
            <p:nvPr/>
          </p:nvSpPr>
          <p:spPr>
            <a:xfrm>
              <a:off x="9900581" y="2505864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anose="02040502050405020303" pitchFamily="18" charset="0"/>
                </a:rPr>
                <a:t>region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DBA94C-C4B5-4D19-B26B-0C7D3CC22B92}"/>
                </a:ext>
              </a:extLst>
            </p:cNvPr>
            <p:cNvSpPr txBox="1"/>
            <p:nvPr/>
          </p:nvSpPr>
          <p:spPr>
            <a:xfrm>
              <a:off x="7266863" y="2285466"/>
              <a:ext cx="1559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eorgia" panose="02040502050405020303" pitchFamily="18" charset="0"/>
                </a:rPr>
                <a:t>Uniform (p)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A44F58-443F-4FC8-A91B-07B6E4ACD914}"/>
                    </a:ext>
                  </a:extLst>
                </p:cNvPr>
                <p:cNvSpPr txBox="1"/>
                <p:nvPr/>
              </p:nvSpPr>
              <p:spPr>
                <a:xfrm>
                  <a:off x="8578137" y="2285800"/>
                  <a:ext cx="38478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A44F58-443F-4FC8-A91B-07B6E4ACD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137" y="2285800"/>
                  <a:ext cx="384785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B47D2A8-86FA-46B9-9793-27CC19989331}"/>
                    </a:ext>
                  </a:extLst>
                </p:cNvPr>
                <p:cNvSpPr txBox="1"/>
                <p:nvPr/>
              </p:nvSpPr>
              <p:spPr>
                <a:xfrm>
                  <a:off x="10142956" y="2001217"/>
                  <a:ext cx="38478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B47D2A8-86FA-46B9-9793-27CC19989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956" y="2001217"/>
                  <a:ext cx="384785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85CD3E-0F04-4788-852A-3DC9A6118396}"/>
                </a:ext>
              </a:extLst>
            </p:cNvPr>
            <p:cNvCxnSpPr>
              <a:cxnSpLocks/>
            </p:cNvCxnSpPr>
            <p:nvPr/>
          </p:nvCxnSpPr>
          <p:spPr>
            <a:xfrm>
              <a:off x="7914953" y="2654798"/>
              <a:ext cx="0" cy="2773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339EFE-06AC-4E29-8B4C-EA3B1B158880}"/>
                </a:ext>
              </a:extLst>
            </p:cNvPr>
            <p:cNvCxnSpPr/>
            <p:nvPr/>
          </p:nvCxnSpPr>
          <p:spPr>
            <a:xfrm>
              <a:off x="8732620" y="2791599"/>
              <a:ext cx="0" cy="1371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E38019C-E661-40C3-B963-B3F83ABAF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4461" y="2132956"/>
              <a:ext cx="152351" cy="2512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73BAE8-661C-4084-B402-429BE430A773}"/>
                </a:ext>
              </a:extLst>
            </p:cNvPr>
            <p:cNvCxnSpPr/>
            <p:nvPr/>
          </p:nvCxnSpPr>
          <p:spPr>
            <a:xfrm>
              <a:off x="10329095" y="2490635"/>
              <a:ext cx="0" cy="1371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7AF1DF-F4A1-46E0-AC2C-CB08B8574ABF}"/>
                </a:ext>
              </a:extLst>
            </p:cNvPr>
            <p:cNvCxnSpPr>
              <a:cxnSpLocks/>
              <a:stCxn id="52" idx="0"/>
              <a:endCxn id="29" idx="3"/>
            </p:cNvCxnSpPr>
            <p:nvPr/>
          </p:nvCxnSpPr>
          <p:spPr>
            <a:xfrm flipH="1">
              <a:off x="8242708" y="1538856"/>
              <a:ext cx="578845" cy="385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9E37262-F960-4F1F-9E8C-6C18A4C5A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3638" y="1925591"/>
              <a:ext cx="195909" cy="4586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F3E0A5-334C-48D3-94EF-236E276F5205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 flipH="1">
              <a:off x="9154371" y="1978168"/>
              <a:ext cx="239431" cy="127800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6E8218-1391-4BFC-B01A-A330B2B8FFB9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9640369" y="1978168"/>
              <a:ext cx="423354" cy="127800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5430FD8-DC06-40A2-A31F-287E2EDB6651}"/>
                </a:ext>
              </a:extLst>
            </p:cNvPr>
            <p:cNvCxnSpPr>
              <a:cxnSpLocks/>
              <a:stCxn id="51" idx="0"/>
              <a:endCxn id="39" idx="0"/>
            </p:cNvCxnSpPr>
            <p:nvPr/>
          </p:nvCxnSpPr>
          <p:spPr>
            <a:xfrm>
              <a:off x="9886504" y="1566273"/>
              <a:ext cx="448845" cy="4349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0B0278-00B6-4E57-A58B-933DB217FD38}"/>
                </a:ext>
              </a:extLst>
            </p:cNvPr>
            <p:cNvCxnSpPr>
              <a:cxnSpLocks/>
            </p:cNvCxnSpPr>
            <p:nvPr/>
          </p:nvCxnSpPr>
          <p:spPr>
            <a:xfrm>
              <a:off x="9363396" y="1201309"/>
              <a:ext cx="0" cy="2202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E864D93-62A7-4937-BE6F-024600248782}"/>
                </a:ext>
              </a:extLst>
            </p:cNvPr>
            <p:cNvCxnSpPr>
              <a:cxnSpLocks/>
            </p:cNvCxnSpPr>
            <p:nvPr/>
          </p:nvCxnSpPr>
          <p:spPr>
            <a:xfrm>
              <a:off x="9355011" y="641500"/>
              <a:ext cx="0" cy="2888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52">
            <a:extLst>
              <a:ext uri="{FF2B5EF4-FFF2-40B4-BE49-F238E27FC236}">
                <a16:creationId xmlns:a16="http://schemas.microsoft.com/office/drawing/2014/main" id="{D0957485-7A42-4B6E-892F-D859905A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6" y="4357144"/>
            <a:ext cx="238435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TPC-H q5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392D12F1-A19B-4DF5-A537-70795F470A10}"/>
              </a:ext>
            </a:extLst>
          </p:cNvPr>
          <p:cNvSpPr/>
          <p:nvPr/>
        </p:nvSpPr>
        <p:spPr>
          <a:xfrm>
            <a:off x="6609781" y="3203469"/>
            <a:ext cx="578845" cy="16090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FA9BDB-0638-4842-ADA9-FD0B60F564B7}"/>
              </a:ext>
            </a:extLst>
          </p:cNvPr>
          <p:cNvSpPr txBox="1"/>
          <p:nvPr/>
        </p:nvSpPr>
        <p:spPr>
          <a:xfrm>
            <a:off x="6679578" y="3714780"/>
            <a:ext cx="216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Query optimizer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6BD3EF-8F12-4AB0-81D3-A059EA41261F}"/>
              </a:ext>
            </a:extLst>
          </p:cNvPr>
          <p:cNvGrpSpPr/>
          <p:nvPr/>
        </p:nvGrpSpPr>
        <p:grpSpPr>
          <a:xfrm>
            <a:off x="3548255" y="2773960"/>
            <a:ext cx="2766017" cy="962956"/>
            <a:chOff x="3548255" y="2773960"/>
            <a:chExt cx="2766017" cy="962956"/>
          </a:xfrm>
        </p:grpSpPr>
        <p:sp>
          <p:nvSpPr>
            <p:cNvPr id="4" name="Arrow: Curved Up 3">
              <a:extLst>
                <a:ext uri="{FF2B5EF4-FFF2-40B4-BE49-F238E27FC236}">
                  <a16:creationId xmlns:a16="http://schemas.microsoft.com/office/drawing/2014/main" id="{05E029AF-F004-455F-AA3B-0B851BFABA77}"/>
                </a:ext>
              </a:extLst>
            </p:cNvPr>
            <p:cNvSpPr/>
            <p:nvPr/>
          </p:nvSpPr>
          <p:spPr>
            <a:xfrm>
              <a:off x="4858808" y="2773960"/>
              <a:ext cx="1455464" cy="62763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85E2A5-B8B9-42F6-92ED-25D0347EE448}"/>
                </a:ext>
              </a:extLst>
            </p:cNvPr>
            <p:cNvSpPr txBox="1"/>
            <p:nvPr/>
          </p:nvSpPr>
          <p:spPr>
            <a:xfrm>
              <a:off x="5226689" y="2903111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F3F8C7-E29C-4B65-86E8-CAA1A4FCB1B7}"/>
                </a:ext>
              </a:extLst>
            </p:cNvPr>
            <p:cNvSpPr txBox="1"/>
            <p:nvPr/>
          </p:nvSpPr>
          <p:spPr>
            <a:xfrm>
              <a:off x="3548255" y="3367584"/>
              <a:ext cx="2438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“put sampler below agg.”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623AC2-BD49-4C8E-AEB4-0E48337D2B51}"/>
              </a:ext>
            </a:extLst>
          </p:cNvPr>
          <p:cNvGrpSpPr/>
          <p:nvPr/>
        </p:nvGrpSpPr>
        <p:grpSpPr>
          <a:xfrm>
            <a:off x="8203618" y="547583"/>
            <a:ext cx="3844553" cy="2186564"/>
            <a:chOff x="8203618" y="547583"/>
            <a:chExt cx="3844553" cy="21865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B46F18-EDAB-4DCC-97D0-539482E41A1B}"/>
                </a:ext>
              </a:extLst>
            </p:cNvPr>
            <p:cNvSpPr txBox="1"/>
            <p:nvPr/>
          </p:nvSpPr>
          <p:spPr>
            <a:xfrm>
              <a:off x="8203618" y="2426370"/>
              <a:ext cx="4084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37160" tIns="0" rIns="137160" bIns="0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p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2497AB-763F-4B5C-9DC6-602F321FA956}"/>
                </a:ext>
              </a:extLst>
            </p:cNvPr>
            <p:cNvSpPr txBox="1"/>
            <p:nvPr/>
          </p:nvSpPr>
          <p:spPr>
            <a:xfrm>
              <a:off x="10392866" y="612467"/>
              <a:ext cx="3612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100584" bIns="0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/p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BA429C3-3467-4236-A404-6BFA4BE1CD2E}"/>
                    </a:ext>
                  </a:extLst>
                </p:cNvPr>
                <p:cNvSpPr txBox="1"/>
                <p:nvPr/>
              </p:nvSpPr>
              <p:spPr>
                <a:xfrm>
                  <a:off x="11691022" y="547583"/>
                  <a:ext cx="357149" cy="4700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100584" bIns="0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US" sz="1600" dirty="0">
                      <a:solidFill>
                        <a:srgbClr val="C0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BA429C3-3467-4236-A404-6BFA4BE1C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1022" y="547583"/>
                  <a:ext cx="357149" cy="470065"/>
                </a:xfrm>
                <a:prstGeom prst="rect">
                  <a:avLst/>
                </a:prstGeom>
                <a:blipFill>
                  <a:blip r:embed="rId10"/>
                  <a:stretch>
                    <a:fillRect l="-44828" t="-1299" r="-6897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7ADE9F-85E2-4A43-BBFD-E0352F025B0F}"/>
                </a:ext>
              </a:extLst>
            </p:cNvPr>
            <p:cNvSpPr txBox="1"/>
            <p:nvPr/>
          </p:nvSpPr>
          <p:spPr>
            <a:xfrm>
              <a:off x="8780484" y="2474403"/>
              <a:ext cx="25842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7160" tIns="0" rIns="137160" bIns="0" rtlCol="0">
              <a:spAutoFit/>
            </a:bodyPr>
            <a:lstStyle/>
            <a:p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50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5303A-187E-432C-A7E5-900E97181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Jobs that use samplers…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7B0E93-A650-4AED-991E-7EAE75112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33150" cy="1655762"/>
          </a:xfrm>
        </p:spPr>
        <p:txBody>
          <a:bodyPr/>
          <a:lstStyle/>
          <a:p>
            <a:r>
              <a:rPr lang="en-US" dirty="0"/>
              <a:t>(analysis over a six month period in production SCOPE clusters at Microsoft) </a:t>
            </a:r>
          </a:p>
        </p:txBody>
      </p:sp>
    </p:spTree>
    <p:extLst>
      <p:ext uri="{BB962C8B-B14F-4D97-AF65-F5344CB8AC3E}">
        <p14:creationId xmlns:p14="http://schemas.microsoft.com/office/powerpoint/2010/main" val="375077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FD1F2-F9FB-4D02-BA43-EAA3B178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4" y="1977412"/>
            <a:ext cx="35367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13358-696B-4547-9864-393BD8863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120" y="1977412"/>
            <a:ext cx="3541222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C6B3F-E98B-4F08-8BD5-6FBD50F1D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178" y="1977412"/>
            <a:ext cx="3515163" cy="2743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F14874-332F-43FA-8D77-EF2FB10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74" y="365125"/>
            <a:ext cx="10810480" cy="1325563"/>
          </a:xfrm>
        </p:spPr>
        <p:txBody>
          <a:bodyPr/>
          <a:lstStyle/>
          <a:p>
            <a:r>
              <a:rPr lang="en-US" dirty="0"/>
              <a:t>Samplers are being used in a wide variety of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95EAC-9126-4ACA-87E8-EAF65C112151}"/>
              </a:ext>
            </a:extLst>
          </p:cNvPr>
          <p:cNvSpPr txBox="1"/>
          <p:nvPr/>
        </p:nvSpPr>
        <p:spPr>
          <a:xfrm>
            <a:off x="2221408" y="5234804"/>
            <a:ext cx="779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Median job uses </a:t>
            </a:r>
            <a:r>
              <a:rPr lang="en-US" sz="2400" dirty="0">
                <a:solidFill>
                  <a:srgbClr val="C00000"/>
                </a:solidFill>
              </a:rPr>
              <a:t>50 compute hrs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reads 10TB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writes 100GB</a:t>
            </a:r>
          </a:p>
        </p:txBody>
      </p:sp>
    </p:spTree>
    <p:extLst>
      <p:ext uri="{BB962C8B-B14F-4D97-AF65-F5344CB8AC3E}">
        <p14:creationId xmlns:p14="http://schemas.microsoft.com/office/powerpoint/2010/main" val="42635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1.6|6.6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73003</TotalTime>
  <Words>1348</Words>
  <Application>Microsoft Office PowerPoint</Application>
  <PresentationFormat>Widescreen</PresentationFormat>
  <Paragraphs>330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Garamond</vt:lpstr>
      <vt:lpstr>Georgia</vt:lpstr>
      <vt:lpstr>Symbol</vt:lpstr>
      <vt:lpstr>Wingdings</vt:lpstr>
      <vt:lpstr>Office Theme</vt:lpstr>
      <vt:lpstr>Approximating Queries in Microsoft’s Big-Data Clusters</vt:lpstr>
      <vt:lpstr>Approximating Big-Data Queries is Useful</vt:lpstr>
      <vt:lpstr>Approximating complex queries is challenging</vt:lpstr>
      <vt:lpstr>Solution space for AQP</vt:lpstr>
      <vt:lpstr>Ideal AQP solution</vt:lpstr>
      <vt:lpstr>Samplers and QO rules  have been available in SCOPE clusters  for over two years now</vt:lpstr>
      <vt:lpstr>Example  TPC-H q5</vt:lpstr>
      <vt:lpstr>Jobs that use samplers…</vt:lpstr>
      <vt:lpstr>Samplers are being used in a wide variety of jobs</vt:lpstr>
      <vt:lpstr>Jobs that use samplers…</vt:lpstr>
      <vt:lpstr>PowerPoint Presentation</vt:lpstr>
      <vt:lpstr>More examples of recurring jobs that now use samplers </vt:lpstr>
      <vt:lpstr>Usage details for sampler operators</vt:lpstr>
      <vt:lpstr>PowerPoint Presentation</vt:lpstr>
      <vt:lpstr>PowerPoint Presentation</vt:lpstr>
      <vt:lpstr>Performance of sampler operators</vt:lpstr>
      <vt:lpstr>Sampler usage</vt:lpstr>
      <vt:lpstr>Sampler pushdown rules</vt:lpstr>
      <vt:lpstr>PowerPoint Presentation</vt:lpstr>
      <vt:lpstr>Usefulness of sampler pushdown</vt:lpstr>
      <vt:lpstr>Lessons</vt:lpstr>
      <vt:lpstr>Lessons</vt:lpstr>
      <vt:lpstr>Lessons</vt:lpstr>
      <vt:lpstr>Lessons</vt:lpstr>
      <vt:lpstr>User-specified Query-time Sampling is in production at Microsoft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Srikanth Kandula</dc:creator>
  <cp:lastModifiedBy>Srikanth Kandula</cp:lastModifiedBy>
  <cp:revision>251</cp:revision>
  <dcterms:created xsi:type="dcterms:W3CDTF">2018-04-02T17:57:29Z</dcterms:created>
  <dcterms:modified xsi:type="dcterms:W3CDTF">2019-09-09T18:10:04Z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srikanth@microsoft.com</vt:lpwstr>
  </property>
  <property fmtid="{D5CDD505-2E9C-101B-9397-08002B2CF9AE}" pid="5" name="MSIP_Label_f42aa342-8706-4288-bd11-ebb85995028c_SetDate">
    <vt:lpwstr>2019-06-21T22:46:18.3302122Z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efebe61e-bbe9-46d4-bb89-eff3fb54b44b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