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tags/tag3.xml" ContentType="application/vnd.openxmlformats-officedocument.presentationml.tags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embedTrueTypeFonts="1" saveSubsetFonts="1">
  <p:sldMasterIdLst>
    <p:sldMasterId id="2147483648" r:id="rId1"/>
    <p:sldMasterId id="2147483751" r:id="rId2"/>
  </p:sldMasterIdLst>
  <p:notesMasterIdLst>
    <p:notesMasterId r:id="rId48"/>
  </p:notesMasterIdLst>
  <p:handoutMasterIdLst>
    <p:handoutMasterId r:id="rId49"/>
  </p:handoutMasterIdLst>
  <p:sldIdLst>
    <p:sldId id="2136" r:id="rId3"/>
    <p:sldId id="2037" r:id="rId4"/>
    <p:sldId id="2155" r:id="rId5"/>
    <p:sldId id="2147" r:id="rId6"/>
    <p:sldId id="2149" r:id="rId7"/>
    <p:sldId id="2148" r:id="rId8"/>
    <p:sldId id="2073" r:id="rId9"/>
    <p:sldId id="2074" r:id="rId10"/>
    <p:sldId id="1928" r:id="rId11"/>
    <p:sldId id="1906" r:id="rId12"/>
    <p:sldId id="1929" r:id="rId13"/>
    <p:sldId id="1930" r:id="rId14"/>
    <p:sldId id="2039" r:id="rId15"/>
    <p:sldId id="2006" r:id="rId16"/>
    <p:sldId id="2146" r:id="rId17"/>
    <p:sldId id="2132" r:id="rId18"/>
    <p:sldId id="2125" r:id="rId19"/>
    <p:sldId id="2152" r:id="rId20"/>
    <p:sldId id="2040" r:id="rId21"/>
    <p:sldId id="2114" r:id="rId22"/>
    <p:sldId id="2135" r:id="rId23"/>
    <p:sldId id="2076" r:id="rId24"/>
    <p:sldId id="2077" r:id="rId25"/>
    <p:sldId id="2078" r:id="rId26"/>
    <p:sldId id="2079" r:id="rId27"/>
    <p:sldId id="2081" r:id="rId28"/>
    <p:sldId id="2082" r:id="rId29"/>
    <p:sldId id="2153" r:id="rId30"/>
    <p:sldId id="2083" r:id="rId31"/>
    <p:sldId id="2084" r:id="rId32"/>
    <p:sldId id="1991" r:id="rId33"/>
    <p:sldId id="1992" r:id="rId34"/>
    <p:sldId id="2087" r:id="rId35"/>
    <p:sldId id="2088" r:id="rId36"/>
    <p:sldId id="2154" r:id="rId37"/>
    <p:sldId id="1997" r:id="rId38"/>
    <p:sldId id="2143" r:id="rId39"/>
    <p:sldId id="1999" r:id="rId40"/>
    <p:sldId id="2097" r:id="rId41"/>
    <p:sldId id="2141" r:id="rId42"/>
    <p:sldId id="2138" r:id="rId43"/>
    <p:sldId id="2142" r:id="rId44"/>
    <p:sldId id="2090" r:id="rId45"/>
    <p:sldId id="2091" r:id="rId46"/>
    <p:sldId id="2150" r:id="rId47"/>
  </p:sldIdLst>
  <p:sldSz cx="9144000" cy="6858000" type="screen4x3"/>
  <p:notesSz cx="7023100" cy="9309100"/>
  <p:embeddedFontLst>
    <p:embeddedFont>
      <p:font typeface="Consolas" panose="020B0609020204030204" pitchFamily="49" charset="0"/>
      <p:regular r:id="rId50"/>
      <p:bold r:id="rId51"/>
      <p:italic r:id="rId52"/>
      <p:boldItalic r:id="rId53"/>
    </p:embeddedFont>
    <p:embeddedFont>
      <p:font typeface="Cambria Math" panose="02040503050406030204" pitchFamily="18" charset="0"/>
      <p:regular r:id="rId54"/>
    </p:embeddedFont>
    <p:embeddedFont>
      <p:font typeface="MingLiU_HKSCS-ExtB" panose="02020500000000000000" pitchFamily="18" charset="-120"/>
      <p:regular r:id="rId55"/>
    </p:embeddedFont>
    <p:embeddedFont>
      <p:font typeface="Segoe UI Semilight" panose="020B0402040204020203" pitchFamily="34" charset="0"/>
      <p:regular r:id="rId56"/>
      <p:italic r:id="rId57"/>
    </p:embeddedFont>
    <p:embeddedFont>
      <p:font typeface="Bookman Old Style" panose="02050604050505020204" pitchFamily="18" charset="0"/>
      <p:regular r:id="rId58"/>
      <p:bold r:id="rId59"/>
      <p:italic r:id="rId60"/>
      <p:boldItalic r:id="rId61"/>
    </p:embeddedFont>
    <p:embeddedFont>
      <p:font typeface="Comic Sans MS" panose="030F0702030302020204" pitchFamily="66" charset="0"/>
      <p:regular r:id="rId62"/>
      <p:bold r:id="rId63"/>
      <p:italic r:id="rId64"/>
      <p:boldItalic r:id="rId65"/>
    </p:embeddedFont>
    <p:embeddedFont>
      <p:font typeface="Gill Sans MT" panose="020B0502020104020203" pitchFamily="34" charset="0"/>
      <p:regular r:id="rId66"/>
      <p:bold r:id="rId67"/>
      <p:italic r:id="rId68"/>
      <p:boldItalic r:id="rId69"/>
    </p:embeddedFont>
    <p:embeddedFont>
      <p:font typeface="Calibri" panose="020F0502020204030204" pitchFamily="34" charset="0"/>
      <p:regular r:id="rId70"/>
      <p:bold r:id="rId71"/>
      <p:italic r:id="rId72"/>
      <p:boldItalic r:id="rId73"/>
    </p:embeddedFont>
    <p:embeddedFont>
      <p:font typeface="Segoe UI" panose="020B0502040204020203" pitchFamily="34" charset="0"/>
      <p:regular r:id="rId74"/>
      <p:bold r:id="rId75"/>
      <p:italic r:id="rId76"/>
      <p:boldItalic r:id="rId77"/>
    </p:embeddedFont>
  </p:embeddedFontLst>
  <p:custDataLst>
    <p:tags r:id="rId78"/>
  </p:custDataLst>
  <p:defaultTextStyle>
    <a:defPPr>
      <a:defRPr lang="en-US"/>
    </a:defPPr>
    <a:lvl1pPr algn="l" rtl="0" fontAlgn="base">
      <a:spcBef>
        <a:spcPct val="50000"/>
      </a:spcBef>
      <a:spcAft>
        <a:spcPct val="0"/>
      </a:spcAft>
      <a:defRPr sz="20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fontAlgn="base">
      <a:spcBef>
        <a:spcPct val="50000"/>
      </a:spcBef>
      <a:spcAft>
        <a:spcPct val="0"/>
      </a:spcAft>
      <a:defRPr sz="20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fontAlgn="base">
      <a:spcBef>
        <a:spcPct val="50000"/>
      </a:spcBef>
      <a:spcAft>
        <a:spcPct val="0"/>
      </a:spcAft>
      <a:defRPr sz="20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fontAlgn="base">
      <a:spcBef>
        <a:spcPct val="50000"/>
      </a:spcBef>
      <a:spcAft>
        <a:spcPct val="0"/>
      </a:spcAft>
      <a:defRPr sz="20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fontAlgn="base">
      <a:spcBef>
        <a:spcPct val="50000"/>
      </a:spcBef>
      <a:spcAft>
        <a:spcPct val="0"/>
      </a:spcAft>
      <a:defRPr sz="20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9698884-B735-49BE-A6EA-6061035B615C}">
          <p14:sldIdLst>
            <p14:sldId id="2136"/>
            <p14:sldId id="2037"/>
            <p14:sldId id="2155"/>
          </p14:sldIdLst>
        </p14:section>
        <p14:section name="Applications" id="{A3164E95-0781-4D94-970D-7EE249B1DAF9}">
          <p14:sldIdLst>
            <p14:sldId id="2147"/>
            <p14:sldId id="2149"/>
            <p14:sldId id="2148"/>
            <p14:sldId id="2073"/>
            <p14:sldId id="2074"/>
            <p14:sldId id="1928"/>
            <p14:sldId id="1906"/>
            <p14:sldId id="1929"/>
            <p14:sldId id="1930"/>
            <p14:sldId id="2039"/>
            <p14:sldId id="2006"/>
            <p14:sldId id="2146"/>
            <p14:sldId id="2132"/>
          </p14:sldIdLst>
        </p14:section>
        <p14:section name="Search" id="{7B456FB2-214F-4A3D-ACFE-5C9ECB6678DC}">
          <p14:sldIdLst>
            <p14:sldId id="2125"/>
            <p14:sldId id="2152"/>
            <p14:sldId id="2040"/>
            <p14:sldId id="2114"/>
            <p14:sldId id="2135"/>
            <p14:sldId id="2076"/>
            <p14:sldId id="2077"/>
            <p14:sldId id="2078"/>
            <p14:sldId id="2079"/>
            <p14:sldId id="2081"/>
            <p14:sldId id="2082"/>
          </p14:sldIdLst>
        </p14:section>
        <p14:section name="Ranking" id="{CF663794-0540-4C42-819E-DD490B119FFF}">
          <p14:sldIdLst>
            <p14:sldId id="2153"/>
            <p14:sldId id="2083"/>
            <p14:sldId id="2084"/>
            <p14:sldId id="1991"/>
            <p14:sldId id="1992"/>
            <p14:sldId id="2087"/>
            <p14:sldId id="2088"/>
          </p14:sldIdLst>
        </p14:section>
        <p14:section name="Disambiguation" id="{404E7BF7-8663-4372-88E4-B66E96983C1D}">
          <p14:sldIdLst>
            <p14:sldId id="2154"/>
            <p14:sldId id="1997"/>
            <p14:sldId id="2143"/>
            <p14:sldId id="1999"/>
          </p14:sldIdLst>
        </p14:section>
        <p14:section name="Next generation" id="{75137F19-2AC0-4019-975D-72A6826A1F33}">
          <p14:sldIdLst>
            <p14:sldId id="2097"/>
            <p14:sldId id="2141"/>
            <p14:sldId id="2138"/>
            <p14:sldId id="2142"/>
            <p14:sldId id="2090"/>
            <p14:sldId id="2091"/>
            <p14:sldId id="215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256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>
          <p15:clr>
            <a:srgbClr val="A4A3A4"/>
          </p15:clr>
        </p15:guide>
        <p15:guide id="2" pos="2212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umit Gulwani" initials="SG" lastIdx="1" clrIdx="0">
    <p:extLst>
      <p:ext uri="{19B8F6BF-5375-455C-9EA6-DF929625EA0E}">
        <p15:presenceInfo xmlns:p15="http://schemas.microsoft.com/office/powerpoint/2012/main" userId="S-1-5-21-2127521184-1604012920-1887927527-247751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009900"/>
    <a:srgbClr val="CC00CC"/>
    <a:srgbClr val="CC6600"/>
    <a:srgbClr val="008000"/>
    <a:srgbClr val="FF99FF"/>
    <a:srgbClr val="FF9900"/>
    <a:srgbClr val="FFFFFF"/>
    <a:srgbClr val="FFFF00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6385" autoAdjust="0"/>
    <p:restoredTop sz="84433" autoAdjust="0"/>
  </p:normalViewPr>
  <p:slideViewPr>
    <p:cSldViewPr snapToGrid="0">
      <p:cViewPr varScale="1">
        <p:scale>
          <a:sx n="87" d="100"/>
          <a:sy n="87" d="100"/>
        </p:scale>
        <p:origin x="1200" y="42"/>
      </p:cViewPr>
      <p:guideLst>
        <p:guide orient="horz" pos="225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3344"/>
    </p:cViewPr>
  </p:sorterViewPr>
  <p:notesViewPr>
    <p:cSldViewPr snapToGrid="0">
      <p:cViewPr varScale="1">
        <p:scale>
          <a:sx n="51" d="100"/>
          <a:sy n="51" d="100"/>
        </p:scale>
        <p:origin x="-2285" y="-86"/>
      </p:cViewPr>
      <p:guideLst>
        <p:guide orient="horz" pos="2932"/>
        <p:guide pos="2212"/>
      </p:guideLst>
    </p:cSldViewPr>
  </p:notesViewPr>
  <p:gridSpacing cx="38405" cy="38405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font" Target="fonts/font14.fntdata"/><Relationship Id="rId68" Type="http://schemas.openxmlformats.org/officeDocument/2006/relationships/font" Target="fonts/font19.fntdata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font" Target="fonts/font4.fntdata"/><Relationship Id="rId58" Type="http://schemas.openxmlformats.org/officeDocument/2006/relationships/font" Target="fonts/font9.fntdata"/><Relationship Id="rId74" Type="http://schemas.openxmlformats.org/officeDocument/2006/relationships/font" Target="fonts/font25.fntdata"/><Relationship Id="rId79" Type="http://schemas.openxmlformats.org/officeDocument/2006/relationships/commentAuthors" Target="commentAuthors.xml"/><Relationship Id="rId5" Type="http://schemas.openxmlformats.org/officeDocument/2006/relationships/slide" Target="slides/slide3.xml"/><Relationship Id="rId61" Type="http://schemas.openxmlformats.org/officeDocument/2006/relationships/font" Target="fonts/font12.fntdata"/><Relationship Id="rId82" Type="http://schemas.openxmlformats.org/officeDocument/2006/relationships/theme" Target="theme/theme1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notesMaster" Target="notesMasters/notesMaster1.xml"/><Relationship Id="rId56" Type="http://schemas.openxmlformats.org/officeDocument/2006/relationships/font" Target="fonts/font7.fntdata"/><Relationship Id="rId64" Type="http://schemas.openxmlformats.org/officeDocument/2006/relationships/font" Target="fonts/font15.fntdata"/><Relationship Id="rId69" Type="http://schemas.openxmlformats.org/officeDocument/2006/relationships/font" Target="fonts/font20.fntdata"/><Relationship Id="rId77" Type="http://schemas.openxmlformats.org/officeDocument/2006/relationships/font" Target="fonts/font28.fntdata"/><Relationship Id="rId8" Type="http://schemas.openxmlformats.org/officeDocument/2006/relationships/slide" Target="slides/slide6.xml"/><Relationship Id="rId51" Type="http://schemas.openxmlformats.org/officeDocument/2006/relationships/font" Target="fonts/font2.fntdata"/><Relationship Id="rId72" Type="http://schemas.openxmlformats.org/officeDocument/2006/relationships/font" Target="fonts/font23.fntdata"/><Relationship Id="rId80" Type="http://schemas.openxmlformats.org/officeDocument/2006/relationships/presProps" Target="pres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font" Target="fonts/font10.fntdata"/><Relationship Id="rId67" Type="http://schemas.openxmlformats.org/officeDocument/2006/relationships/font" Target="fonts/font18.fntdata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font" Target="fonts/font5.fntdata"/><Relationship Id="rId62" Type="http://schemas.openxmlformats.org/officeDocument/2006/relationships/font" Target="fonts/font13.fntdata"/><Relationship Id="rId70" Type="http://schemas.openxmlformats.org/officeDocument/2006/relationships/font" Target="fonts/font21.fntdata"/><Relationship Id="rId75" Type="http://schemas.openxmlformats.org/officeDocument/2006/relationships/font" Target="fonts/font26.fntdata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handoutMaster" Target="handoutMasters/handoutMaster1.xml"/><Relationship Id="rId57" Type="http://schemas.openxmlformats.org/officeDocument/2006/relationships/font" Target="fonts/font8.fntdata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font" Target="fonts/font3.fntdata"/><Relationship Id="rId60" Type="http://schemas.openxmlformats.org/officeDocument/2006/relationships/font" Target="fonts/font11.fntdata"/><Relationship Id="rId65" Type="http://schemas.openxmlformats.org/officeDocument/2006/relationships/font" Target="fonts/font16.fntdata"/><Relationship Id="rId73" Type="http://schemas.openxmlformats.org/officeDocument/2006/relationships/font" Target="fonts/font24.fntdata"/><Relationship Id="rId78" Type="http://schemas.openxmlformats.org/officeDocument/2006/relationships/tags" Target="tags/tag1.xml"/><Relationship Id="rId8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font" Target="fonts/font1.fntdata"/><Relationship Id="rId55" Type="http://schemas.openxmlformats.org/officeDocument/2006/relationships/font" Target="fonts/font6.fntdata"/><Relationship Id="rId76" Type="http://schemas.openxmlformats.org/officeDocument/2006/relationships/font" Target="fonts/font27.fntdata"/><Relationship Id="rId7" Type="http://schemas.openxmlformats.org/officeDocument/2006/relationships/slide" Target="slides/slide5.xml"/><Relationship Id="rId71" Type="http://schemas.openxmlformats.org/officeDocument/2006/relationships/font" Target="fonts/font22.fntdata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font" Target="fonts/font17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033" cy="464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06" tIns="46654" rIns="93306" bIns="46654" numCol="1" anchor="t" anchorCtr="0" compatLnSpc="1">
            <a:prstTxWarp prst="textNoShape">
              <a:avLst/>
            </a:prstTxWarp>
          </a:bodyPr>
          <a:lstStyle>
            <a:lvl1pPr defTabSz="933281">
              <a:spcBef>
                <a:spcPct val="0"/>
              </a:spcBef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80068" y="0"/>
            <a:ext cx="3043032" cy="464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06" tIns="46654" rIns="93306" bIns="46654" numCol="1" anchor="t" anchorCtr="0" compatLnSpc="1">
            <a:prstTxWarp prst="textNoShape">
              <a:avLst/>
            </a:prstTxWarp>
          </a:bodyPr>
          <a:lstStyle>
            <a:lvl1pPr algn="r" defTabSz="933281">
              <a:spcBef>
                <a:spcPct val="0"/>
              </a:spcBef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4584"/>
            <a:ext cx="3043033" cy="464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06" tIns="46654" rIns="93306" bIns="46654" numCol="1" anchor="b" anchorCtr="0" compatLnSpc="1">
            <a:prstTxWarp prst="textNoShape">
              <a:avLst/>
            </a:prstTxWarp>
          </a:bodyPr>
          <a:lstStyle>
            <a:lvl1pPr defTabSz="933281">
              <a:spcBef>
                <a:spcPct val="0"/>
              </a:spcBef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80068" y="8844584"/>
            <a:ext cx="3043032" cy="464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06" tIns="46654" rIns="93306" bIns="46654" numCol="1" anchor="b" anchorCtr="0" compatLnSpc="1">
            <a:prstTxWarp prst="textNoShape">
              <a:avLst/>
            </a:prstTxWarp>
          </a:bodyPr>
          <a:lstStyle>
            <a:lvl1pPr algn="r" defTabSz="933281">
              <a:spcBef>
                <a:spcPct val="0"/>
              </a:spcBef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fld id="{C804160D-1AB6-4612-B7C0-444BA323A2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6850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033" cy="464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06" tIns="46654" rIns="93306" bIns="46654" numCol="1" anchor="t" anchorCtr="0" compatLnSpc="1">
            <a:prstTxWarp prst="textNoShape">
              <a:avLst/>
            </a:prstTxWarp>
          </a:bodyPr>
          <a:lstStyle>
            <a:lvl1pPr defTabSz="933281">
              <a:spcBef>
                <a:spcPct val="0"/>
              </a:spcBef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80068" y="0"/>
            <a:ext cx="3043032" cy="464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06" tIns="46654" rIns="93306" bIns="46654" numCol="1" anchor="t" anchorCtr="0" compatLnSpc="1">
            <a:prstTxWarp prst="textNoShape">
              <a:avLst/>
            </a:prstTxWarp>
          </a:bodyPr>
          <a:lstStyle>
            <a:lvl1pPr algn="r" defTabSz="933281">
              <a:spcBef>
                <a:spcPct val="0"/>
              </a:spcBef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698500"/>
            <a:ext cx="4654550" cy="34909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7036" y="4421511"/>
            <a:ext cx="5149028" cy="4188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06" tIns="46654" rIns="93306" bIns="466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80068" y="8844584"/>
            <a:ext cx="3043032" cy="464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06" tIns="46654" rIns="93306" bIns="46654" numCol="1" anchor="b" anchorCtr="0" compatLnSpc="1">
            <a:prstTxWarp prst="textNoShape">
              <a:avLst/>
            </a:prstTxWarp>
          </a:bodyPr>
          <a:lstStyle>
            <a:lvl1pPr algn="r" defTabSz="933281">
              <a:spcBef>
                <a:spcPct val="0"/>
              </a:spcBef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fld id="{5A5FE0CD-297A-4E4C-9143-A88652F4FA57}" type="slidenum">
              <a:rPr lang="en-US" smtClean="0"/>
              <a:pPr>
                <a:defRPr/>
              </a:pPr>
              <a:t>‹#›</a:t>
            </a:fld>
            <a:r>
              <a:rPr lang="en-US" dirty="0" smtClean="0"/>
              <a:t>/15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5065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3328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846499C-1D18-4228-A5AB-E405494E3CB5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33281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0</a:t>
            </a:fld>
            <a:endParaRPr kumimoji="0" lang="en-US" sz="13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683812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FE0CD-297A-4E4C-9143-A88652F4FA57}" type="slidenum">
              <a:rPr lang="en-US" smtClean="0"/>
              <a:pPr>
                <a:defRPr/>
              </a:pPr>
              <a:t>9</a:t>
            </a:fld>
            <a:r>
              <a:rPr lang="en-US" smtClean="0"/>
              <a:t>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91616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FE0CD-297A-4E4C-9143-A88652F4FA57}" type="slidenum">
              <a:rPr lang="en-US" smtClean="0"/>
              <a:pPr>
                <a:defRPr/>
              </a:pPr>
              <a:t>10</a:t>
            </a:fld>
            <a:r>
              <a:rPr lang="en-US" smtClean="0"/>
              <a:t>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69892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FE0CD-297A-4E4C-9143-A88652F4FA57}" type="slidenum">
              <a:rPr lang="en-US" smtClean="0"/>
              <a:pPr>
                <a:defRPr/>
              </a:pPr>
              <a:t>11</a:t>
            </a:fld>
            <a:r>
              <a:rPr lang="en-US" smtClean="0"/>
              <a:t>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68971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45620C-E6E7-4610-B905-850544DCF49A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227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FE0CD-297A-4E4C-9143-A88652F4FA57}" type="slidenum">
              <a:rPr lang="en-US" smtClean="0"/>
              <a:pPr>
                <a:defRPr/>
              </a:pPr>
              <a:t>13</a:t>
            </a:fld>
            <a:r>
              <a:rPr lang="en-US" smtClean="0"/>
              <a:t>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9602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45620C-E6E7-4610-B905-850544DCF49A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5288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These edits have the same structure. For instance, if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represent them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tree edit in the abstract syntax tree of the program. On the left-hand side, we replace the node k to term k. On the right-hand side, we replace the node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term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So, they share the same structure but have different expressions. In this case, different variable names.  </a:t>
            </a:r>
            <a:endParaRPr lang="pt-B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AA18C1-CD23-495B-B58E-A7A70568137B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27240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502B9ADA-8C77-48C9-B428-39A902B0ACC4}" type="datetime8">
              <a:rPr lang="en-US" smtClean="0"/>
              <a:t>11/5/2017 11:10 AM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11" name="Header Placeholder 10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/>
              <a:t>Machine Learning, Analytics, &amp; Data Science Conference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25489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502B9ADA-8C77-48C9-B428-39A902B0ACC4}" type="datetime8">
              <a:rPr lang="en-US" smtClean="0"/>
              <a:t>11/5/2017 11:10 AM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11" name="Header Placeholder 10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/>
              <a:t>Machine Learning, Analytics, &amp; Data Science Conference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32564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FE0CD-297A-4E4C-9143-A88652F4FA57}" type="slidenum">
              <a:rPr lang="en-US" smtClean="0"/>
              <a:pPr>
                <a:defRPr/>
              </a:pPr>
              <a:t>18</a:t>
            </a:fld>
            <a:r>
              <a:rPr lang="en-US" smtClean="0"/>
              <a:t>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72742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FE0CD-297A-4E4C-9143-A88652F4FA57}" type="slidenum">
              <a:rPr lang="en-US" smtClean="0"/>
              <a:pPr>
                <a:defRPr/>
              </a:pPr>
              <a:t>1</a:t>
            </a:fld>
            <a:r>
              <a:rPr lang="en-US" dirty="0" smtClean="0"/>
              <a:t>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56566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502B9ADA-8C77-48C9-B428-39A902B0ACC4}" type="datetime8">
              <a:rPr lang="en-US" smtClean="0"/>
              <a:t>11/5/2017 11:10 AM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11" name="Header Placeholder 10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/>
              <a:t>Machine Learning, Analytics, &amp; Data Science Conference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936591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FE0CD-297A-4E4C-9143-A88652F4FA57}" type="slidenum">
              <a:rPr lang="en-US" smtClean="0"/>
              <a:pPr>
                <a:defRPr/>
              </a:pPr>
              <a:t>20</a:t>
            </a:fld>
            <a:r>
              <a:rPr lang="en-US" smtClean="0"/>
              <a:t>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079088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FE0CD-297A-4E4C-9143-A88652F4FA57}" type="slidenum">
              <a:rPr lang="en-US" smtClean="0"/>
              <a:pPr>
                <a:defRPr/>
              </a:pPr>
              <a:t>21</a:t>
            </a:fld>
            <a:r>
              <a:rPr lang="en-US" smtClean="0"/>
              <a:t>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44736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FE0CD-297A-4E4C-9143-A88652F4FA57}" type="slidenum">
              <a:rPr lang="en-US" smtClean="0"/>
              <a:pPr>
                <a:defRPr/>
              </a:pPr>
              <a:t>22</a:t>
            </a:fld>
            <a:r>
              <a:rPr lang="en-US"/>
              <a:t>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0455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FE0CD-297A-4E4C-9143-A88652F4FA57}" type="slidenum">
              <a:rPr lang="en-US" smtClean="0"/>
              <a:pPr>
                <a:defRPr/>
              </a:pPr>
              <a:t>23</a:t>
            </a:fld>
            <a:r>
              <a:rPr lang="en-US"/>
              <a:t>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9508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FE0CD-297A-4E4C-9143-A88652F4FA57}" type="slidenum">
              <a:rPr lang="en-US" smtClean="0"/>
              <a:pPr>
                <a:defRPr/>
              </a:pPr>
              <a:t>24</a:t>
            </a:fld>
            <a:r>
              <a:rPr lang="en-US"/>
              <a:t>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393002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FE0CD-297A-4E4C-9143-A88652F4FA57}" type="slidenum">
              <a:rPr lang="en-US" smtClean="0"/>
              <a:pPr>
                <a:defRPr/>
              </a:pPr>
              <a:t>25</a:t>
            </a:fld>
            <a:r>
              <a:rPr lang="en-US" smtClean="0"/>
              <a:t>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467223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FE0CD-297A-4E4C-9143-A88652F4FA57}" type="slidenum">
              <a:rPr lang="en-US" smtClean="0"/>
              <a:pPr>
                <a:defRPr/>
              </a:pPr>
              <a:t>26</a:t>
            </a:fld>
            <a:r>
              <a:rPr lang="en-US"/>
              <a:t>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66842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502B9ADA-8C77-48C9-B428-39A902B0ACC4}" type="datetime8">
              <a:rPr lang="en-US" smtClean="0"/>
              <a:t>11/5/2017 11:10 AM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11" name="Header Placeholder 10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/>
              <a:t>Machine Learning, Analytics, &amp; Data Science Conference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27964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FE0CD-297A-4E4C-9143-A88652F4FA57}" type="slidenum">
              <a:rPr lang="en-US" smtClean="0"/>
              <a:pPr>
                <a:defRPr/>
              </a:pPr>
              <a:t>28</a:t>
            </a:fld>
            <a:r>
              <a:rPr lang="en-US"/>
              <a:t>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45416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FE0CD-297A-4E4C-9143-A88652F4FA57}" type="slidenum">
              <a:rPr lang="en-US" smtClean="0"/>
              <a:pPr>
                <a:defRPr/>
              </a:pPr>
              <a:t>2</a:t>
            </a:fld>
            <a:r>
              <a:rPr lang="en-US" smtClean="0"/>
              <a:t>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185402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FE0CD-297A-4E4C-9143-A88652F4FA57}" type="slidenum">
              <a:rPr lang="en-US" smtClean="0"/>
              <a:pPr>
                <a:defRPr/>
              </a:pPr>
              <a:t>29</a:t>
            </a:fld>
            <a:r>
              <a:rPr lang="en-US"/>
              <a:t>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275993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FE0CD-297A-4E4C-9143-A88652F4FA57}" type="slidenum">
              <a:rPr lang="en-US" smtClean="0"/>
              <a:pPr>
                <a:defRPr/>
              </a:pPr>
              <a:t>30</a:t>
            </a:fld>
            <a:r>
              <a:rPr lang="en-US" smtClean="0"/>
              <a:t>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353856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FE0CD-297A-4E4C-9143-A88652F4FA57}" type="slidenum">
              <a:rPr lang="en-US" smtClean="0"/>
              <a:pPr>
                <a:defRPr/>
              </a:pPr>
              <a:t>31</a:t>
            </a:fld>
            <a:r>
              <a:rPr lang="en-US" smtClean="0"/>
              <a:t>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929874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FE0CD-297A-4E4C-9143-A88652F4FA57}" type="slidenum">
              <a:rPr lang="en-US" smtClean="0"/>
              <a:pPr>
                <a:defRPr/>
              </a:pPr>
              <a:t>32</a:t>
            </a:fld>
            <a:r>
              <a:rPr lang="en-US"/>
              <a:t>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606131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FE0CD-297A-4E4C-9143-A88652F4FA57}" type="slidenum">
              <a:rPr lang="en-US" smtClean="0"/>
              <a:pPr>
                <a:defRPr/>
              </a:pPr>
              <a:t>33</a:t>
            </a:fld>
            <a:r>
              <a:rPr lang="en-US" smtClean="0"/>
              <a:t>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86629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502B9ADA-8C77-48C9-B428-39A902B0ACC4}" type="datetime8">
              <a:rPr lang="en-US" smtClean="0"/>
              <a:t>11/5/2017 11:10 AM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11" name="Header Placeholder 10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/>
              <a:t>Machine Learning, Analytics, &amp; Data Science Conference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10084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FE0CD-297A-4E4C-9143-A88652F4FA57}" type="slidenum">
              <a:rPr lang="en-US" smtClean="0"/>
              <a:pPr>
                <a:defRPr/>
              </a:pPr>
              <a:t>35</a:t>
            </a:fld>
            <a:r>
              <a:rPr lang="en-US" smtClean="0"/>
              <a:t>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523140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FE0CD-297A-4E4C-9143-A88652F4FA57}" type="slidenum">
              <a:rPr lang="en-US" smtClean="0"/>
              <a:pPr>
                <a:defRPr/>
              </a:pPr>
              <a:t>36</a:t>
            </a:fld>
            <a:r>
              <a:rPr lang="en-US" smtClean="0"/>
              <a:t>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11728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FE0CD-297A-4E4C-9143-A88652F4FA57}" type="slidenum">
              <a:rPr lang="en-US" smtClean="0"/>
              <a:pPr>
                <a:defRPr/>
              </a:pPr>
              <a:t>37</a:t>
            </a:fld>
            <a:r>
              <a:rPr lang="en-US" smtClean="0"/>
              <a:t>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88589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FE0CD-297A-4E4C-9143-A88652F4FA57}" type="slidenum">
              <a:rPr lang="en-US" smtClean="0"/>
              <a:pPr>
                <a:defRPr/>
              </a:pPr>
              <a:t>38</a:t>
            </a:fld>
            <a:r>
              <a:rPr lang="en-US" smtClean="0"/>
              <a:t>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74295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FE0CD-297A-4E4C-9143-A88652F4FA57}" type="slidenum">
              <a:rPr lang="en-US" smtClean="0"/>
              <a:pPr>
                <a:defRPr/>
              </a:pPr>
              <a:t>3</a:t>
            </a:fld>
            <a:r>
              <a:rPr lang="en-US" dirty="0" smtClean="0"/>
              <a:t>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00806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FE0CD-297A-4E4C-9143-A88652F4FA57}" type="slidenum">
              <a:rPr lang="en-US" smtClean="0"/>
              <a:pPr>
                <a:defRPr/>
              </a:pPr>
              <a:t>39</a:t>
            </a:fld>
            <a:r>
              <a:rPr lang="en-US" smtClean="0"/>
              <a:t>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03500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FE0CD-297A-4E4C-9143-A88652F4FA57}" type="slidenum">
              <a:rPr lang="en-US" smtClean="0"/>
              <a:pPr>
                <a:defRPr/>
              </a:pPr>
              <a:t>40</a:t>
            </a:fld>
            <a:r>
              <a:rPr lang="en-US" dirty="0" smtClean="0"/>
              <a:t>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26168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FE0CD-297A-4E4C-9143-A88652F4FA57}" type="slidenum">
              <a:rPr lang="en-US" smtClean="0"/>
              <a:pPr>
                <a:defRPr/>
              </a:pPr>
              <a:t>41</a:t>
            </a:fld>
            <a:r>
              <a:rPr lang="en-US" smtClean="0"/>
              <a:t>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734149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FE0CD-297A-4E4C-9143-A88652F4FA57}" type="slidenum">
              <a:rPr lang="en-US" smtClean="0"/>
              <a:pPr>
                <a:defRPr/>
              </a:pPr>
              <a:t>42</a:t>
            </a:fld>
            <a:r>
              <a:rPr lang="en-US" smtClean="0"/>
              <a:t>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79339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FE0CD-297A-4E4C-9143-A88652F4FA57}" type="slidenum">
              <a:rPr lang="en-US" smtClean="0"/>
              <a:pPr>
                <a:defRPr/>
              </a:pPr>
              <a:t>43</a:t>
            </a:fld>
            <a:r>
              <a:rPr lang="en-US" smtClean="0"/>
              <a:t>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968584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FE0CD-297A-4E4C-9143-A88652F4FA57}" type="slidenum">
              <a:rPr lang="en-US" smtClean="0"/>
              <a:pPr>
                <a:defRPr/>
              </a:pPr>
              <a:t>44</a:t>
            </a:fld>
            <a:r>
              <a:rPr lang="en-US" smtClean="0"/>
              <a:t>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26383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FE0CD-297A-4E4C-9143-A88652F4FA57}" type="slidenum">
              <a:rPr lang="en-US" smtClean="0"/>
              <a:pPr>
                <a:defRPr/>
              </a:pPr>
              <a:t>4</a:t>
            </a:fld>
            <a:r>
              <a:rPr lang="en-US" dirty="0" smtClean="0"/>
              <a:t>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1405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FE0CD-297A-4E4C-9143-A88652F4FA57}" type="slidenum">
              <a:rPr lang="en-US" smtClean="0"/>
              <a:pPr>
                <a:defRPr/>
              </a:pPr>
              <a:t>5</a:t>
            </a:fld>
            <a:r>
              <a:rPr lang="en-US" dirty="0" smtClean="0"/>
              <a:t>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30504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FE0CD-297A-4E4C-9143-A88652F4FA57}" type="slidenum">
              <a:rPr lang="en-US" smtClean="0"/>
              <a:pPr>
                <a:defRPr/>
              </a:pPr>
              <a:t>6</a:t>
            </a:fld>
            <a:r>
              <a:rPr lang="en-US" smtClean="0"/>
              <a:t>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43006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FE0CD-297A-4E4C-9143-A88652F4FA57}" type="slidenum">
              <a:rPr lang="en-US" smtClean="0"/>
              <a:pPr>
                <a:defRPr/>
              </a:pPr>
              <a:t>7</a:t>
            </a:fld>
            <a:r>
              <a:rPr lang="en-US" smtClean="0"/>
              <a:t>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1153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FE0CD-297A-4E4C-9143-A88652F4FA57}" type="slidenum">
              <a:rPr lang="en-US" smtClean="0"/>
              <a:pPr>
                <a:defRPr/>
              </a:pPr>
              <a:t>8</a:t>
            </a:fld>
            <a:r>
              <a:rPr lang="en-US" smtClean="0"/>
              <a:t>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8185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3/30/2009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165597" y="6324600"/>
            <a:ext cx="1905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99E645-D355-4FDE-B443-868FCDFF59F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3/30/2009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123652" y="6450435"/>
            <a:ext cx="1905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3/30/2009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BF7B6-38A6-479D-9D6B-B0D15876FE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84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3/30/2009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9A764-CA72-49EF-8EDB-C7059022EF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201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Slide for developer code</a:t>
            </a: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1" y="1189176"/>
            <a:ext cx="9144000" cy="5668824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2" tIns="34292" rIns="34292" bIns="3429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647" fontAlgn="base">
              <a:spcBef>
                <a:spcPct val="0"/>
              </a:spcBef>
              <a:spcAft>
                <a:spcPct val="0"/>
              </a:spcAft>
            </a:pPr>
            <a:endParaRPr lang="en-US" sz="147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01930" y="1197322"/>
            <a:ext cx="8740141" cy="1956973"/>
          </a:xfrm>
        </p:spPr>
        <p:txBody>
          <a:bodyPr/>
          <a:lstStyle>
            <a:lvl1pPr marL="0" indent="0">
              <a:buNone/>
              <a:defRPr sz="2426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254820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429862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598948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772798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0649451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3/30/2009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165597" y="6324600"/>
            <a:ext cx="1905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99E645-D355-4FDE-B443-868FCDFF59F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3/30/2009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123652" y="6450435"/>
            <a:ext cx="1905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07661B-1E0D-4001-BF89-AF1DFB53F90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143000"/>
            <a:ext cx="77724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246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smtClean="0"/>
              <a:t>3/30/2009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246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fld id="{D0D9DFD6-4969-45EA-B86D-E0000C936B8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381000" y="914400"/>
            <a:ext cx="8369300" cy="0"/>
          </a:xfrm>
          <a:prstGeom prst="line">
            <a:avLst/>
          </a:prstGeom>
          <a:noFill/>
          <a:ln w="50800">
            <a:solidFill>
              <a:srgbClr val="00808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56" r:id="rId3"/>
    <p:sldLayoutId id="2147483757" r:id="rId4"/>
    <p:sldLayoutId id="2147483758" r:id="rId5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143000"/>
            <a:ext cx="77724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246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3/30/2009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246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fld id="{D0D9DFD6-4969-45EA-B86D-E0000C936B8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381000" y="914400"/>
            <a:ext cx="8369300" cy="0"/>
          </a:xfrm>
          <a:prstGeom prst="line">
            <a:avLst/>
          </a:prstGeom>
          <a:noFill/>
          <a:ln w="50800">
            <a:solidFill>
              <a:srgbClr val="00808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JPG"/><Relationship Id="rId2" Type="http://schemas.openxmlformats.org/officeDocument/2006/relationships/tags" Target="../tags/tag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2.JP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1.png"/><Relationship Id="rId4" Type="http://schemas.openxmlformats.org/officeDocument/2006/relationships/image" Target="../media/image5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1.png"/><Relationship Id="rId4" Type="http://schemas.openxmlformats.org/officeDocument/2006/relationships/image" Target="../media/image5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0.png"/><Relationship Id="rId3" Type="http://schemas.openxmlformats.org/officeDocument/2006/relationships/image" Target="../media/image46.png"/><Relationship Id="rId7" Type="http://schemas.openxmlformats.org/officeDocument/2006/relationships/image" Target="../media/image33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0.png"/><Relationship Id="rId5" Type="http://schemas.openxmlformats.org/officeDocument/2006/relationships/image" Target="../media/image310.png"/><Relationship Id="rId10" Type="http://schemas.openxmlformats.org/officeDocument/2006/relationships/image" Target="../media/image370.png"/><Relationship Id="rId4" Type="http://schemas.openxmlformats.org/officeDocument/2006/relationships/image" Target="../media/image300.png"/><Relationship Id="rId9" Type="http://schemas.openxmlformats.org/officeDocument/2006/relationships/image" Target="../media/image35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1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0.png"/><Relationship Id="rId5" Type="http://schemas.openxmlformats.org/officeDocument/2006/relationships/image" Target="../media/image380.png"/><Relationship Id="rId4" Type="http://schemas.openxmlformats.org/officeDocument/2006/relationships/image" Target="../media/image44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1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0.png"/><Relationship Id="rId11" Type="http://schemas.openxmlformats.org/officeDocument/2006/relationships/image" Target="../media/image420.png"/><Relationship Id="rId10" Type="http://schemas.openxmlformats.org/officeDocument/2006/relationships/image" Target="../media/image41.png"/><Relationship Id="rId4" Type="http://schemas.openxmlformats.org/officeDocument/2006/relationships/image" Target="../media/image440.png"/><Relationship Id="rId9" Type="http://schemas.openxmlformats.org/officeDocument/2006/relationships/image" Target="../media/image40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G"/><Relationship Id="rId3" Type="http://schemas.openxmlformats.org/officeDocument/2006/relationships/image" Target="../media/image57.png"/><Relationship Id="rId7" Type="http://schemas.openxmlformats.org/officeDocument/2006/relationships/image" Target="../media/image35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G"/><Relationship Id="rId5" Type="http://schemas.openxmlformats.org/officeDocument/2006/relationships/image" Target="../media/image33.JPG"/><Relationship Id="rId10" Type="http://schemas.openxmlformats.org/officeDocument/2006/relationships/image" Target="../media/image1900.png"/><Relationship Id="rId4" Type="http://schemas.openxmlformats.org/officeDocument/2006/relationships/image" Target="../media/image32.GIF"/><Relationship Id="rId9" Type="http://schemas.openxmlformats.org/officeDocument/2006/relationships/image" Target="../media/image18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1.png"/><Relationship Id="rId4" Type="http://schemas.openxmlformats.org/officeDocument/2006/relationships/image" Target="../media/image5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6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1.png"/><Relationship Id="rId4" Type="http://schemas.openxmlformats.org/officeDocument/2006/relationships/image" Target="../media/image5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5.jp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2.png"/><Relationship Id="rId7" Type="http://schemas.openxmlformats.org/officeDocument/2006/relationships/image" Target="../media/image50.jp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4.png"/><Relationship Id="rId4" Type="http://schemas.openxmlformats.org/officeDocument/2006/relationships/image" Target="../media/image43.gif"/><Relationship Id="rId9" Type="http://schemas.openxmlformats.org/officeDocument/2006/relationships/image" Target="../media/image52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13" Type="http://schemas.openxmlformats.org/officeDocument/2006/relationships/image" Target="../media/image63.jpg"/><Relationship Id="rId3" Type="http://schemas.openxmlformats.org/officeDocument/2006/relationships/image" Target="../media/image53.jpg"/><Relationship Id="rId7" Type="http://schemas.openxmlformats.org/officeDocument/2006/relationships/image" Target="../media/image57.emf"/><Relationship Id="rId12" Type="http://schemas.openxmlformats.org/officeDocument/2006/relationships/image" Target="../media/image62.jpg"/><Relationship Id="rId2" Type="http://schemas.openxmlformats.org/officeDocument/2006/relationships/notesSlide" Target="../notesSlides/notesSlide44.xml"/><Relationship Id="rId16" Type="http://schemas.openxmlformats.org/officeDocument/2006/relationships/image" Target="../media/image6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11" Type="http://schemas.openxmlformats.org/officeDocument/2006/relationships/image" Target="../media/image61.png"/><Relationship Id="rId5" Type="http://schemas.openxmlformats.org/officeDocument/2006/relationships/image" Target="../media/image55.png"/><Relationship Id="rId15" Type="http://schemas.openxmlformats.org/officeDocument/2006/relationships/image" Target="../media/image65.jpeg"/><Relationship Id="rId10" Type="http://schemas.openxmlformats.org/officeDocument/2006/relationships/image" Target="../media/image60.jpeg"/><Relationship Id="rId4" Type="http://schemas.openxmlformats.org/officeDocument/2006/relationships/image" Target="../media/image54.emf"/><Relationship Id="rId9" Type="http://schemas.openxmlformats.org/officeDocument/2006/relationships/image" Target="../media/image59.jpeg"/><Relationship Id="rId14" Type="http://schemas.openxmlformats.org/officeDocument/2006/relationships/image" Target="../media/image64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5" Type="http://schemas.openxmlformats.org/officeDocument/2006/relationships/image" Target="../media/image5.jpg"/><Relationship Id="rId4" Type="http://schemas.openxmlformats.org/officeDocument/2006/relationships/image" Target="../media/image6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3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02324" y="6215102"/>
            <a:ext cx="597395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Joint work with many colleagues</a:t>
            </a: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-3985" y="5716533"/>
            <a:ext cx="3024553" cy="475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Sumit Gulwani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898" y="5954285"/>
            <a:ext cx="2748820" cy="10111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753" y="2102561"/>
            <a:ext cx="2591401" cy="25073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2949" y="2102561"/>
            <a:ext cx="2461016" cy="2473352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 bwMode="auto">
          <a:xfrm>
            <a:off x="3978185" y="3075109"/>
            <a:ext cx="1087120" cy="358144"/>
          </a:xfrm>
          <a:prstGeom prst="rightArrow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168243" y="82681"/>
            <a:ext cx="9379976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Usability Design Space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in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Programming </a:t>
            </a:r>
            <a:r>
              <a:rPr kumimoji="0" lang="en-US" sz="3900" b="0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by </a:t>
            </a:r>
            <a:r>
              <a:rPr kumimoji="0" lang="en-US" sz="3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Examples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900" b="0" i="0" u="none" strike="noStrike" kern="1200" cap="none" spc="0" normalizeH="0" baseline="0" noProof="0" dirty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8116" y="4728827"/>
            <a:ext cx="7467259" cy="9566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600" noProof="0" dirty="0" smtClean="0">
                <a:solidFill>
                  <a:srgbClr val="3333CC"/>
                </a:solidFill>
              </a:rPr>
              <a:t>Keynote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@ PLATEAU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600" dirty="0" smtClean="0">
                <a:solidFill>
                  <a:srgbClr val="3333CC"/>
                </a:solidFill>
              </a:rPr>
              <a:t>Oct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2017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7855079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4000" dirty="0" err="1" smtClean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FlashExtract</a:t>
            </a:r>
            <a:r>
              <a:rPr lang="en-US" sz="4000" dirty="0" smtClean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Demo</a:t>
            </a:r>
            <a:endParaRPr lang="en-US" sz="4000" dirty="0">
              <a:solidFill>
                <a:schemeClr val="accent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048629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“</a:t>
            </a:r>
            <a:r>
              <a:rPr lang="en-US" i="1" dirty="0" err="1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FlashExtract</a:t>
            </a:r>
            <a:r>
              <a:rPr lang="en-US" i="1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: A Framework for data extraction by examples”; </a:t>
            </a:r>
          </a:p>
          <a:p>
            <a:pPr>
              <a:spcBef>
                <a:spcPts val="0"/>
              </a:spcBef>
            </a:pPr>
            <a:r>
              <a:rPr lang="en-US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PLDI 2014</a:t>
            </a:r>
            <a:r>
              <a:rPr lang="en-US" i="1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; </a:t>
            </a:r>
            <a:r>
              <a:rPr lang="en-US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Vu Le, Sumit Gulwani</a:t>
            </a:r>
          </a:p>
        </p:txBody>
      </p:sp>
    </p:spTree>
    <p:extLst>
      <p:ext uri="{BB962C8B-B14F-4D97-AF65-F5344CB8AC3E}">
        <p14:creationId xmlns:p14="http://schemas.microsoft.com/office/powerpoint/2010/main" val="2242174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30" y="2009581"/>
            <a:ext cx="5609724" cy="368084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78" y="2011186"/>
            <a:ext cx="5536623" cy="3676854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FlashExtract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111696" y="6417683"/>
            <a:ext cx="1905000" cy="381000"/>
          </a:xfrm>
        </p:spPr>
        <p:txBody>
          <a:bodyPr/>
          <a:lstStyle/>
          <a:p>
            <a:fld id="{1B3BF7B6-38A6-479D-9D6B-B0D15876FE4C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1677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FlashExtract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378" y="2008799"/>
            <a:ext cx="5536623" cy="3681628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56941" y="6350000"/>
            <a:ext cx="1905000" cy="381000"/>
          </a:xfrm>
        </p:spPr>
        <p:txBody>
          <a:bodyPr/>
          <a:lstStyle/>
          <a:p>
            <a:fld id="{1B3BF7B6-38A6-479D-9D6B-B0D15876FE4C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6073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 descr="image0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669" y="1064285"/>
            <a:ext cx="2777008" cy="1917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-22059" y="999531"/>
            <a:ext cx="10634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Start with: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5452511" y="1033287"/>
            <a:ext cx="3561619" cy="1451767"/>
            <a:chOff x="6828667" y="757304"/>
            <a:chExt cx="5133873" cy="1936111"/>
          </a:xfrm>
        </p:grpSpPr>
        <p:sp>
          <p:nvSpPr>
            <p:cNvPr id="8" name="TextBox 7"/>
            <p:cNvSpPr txBox="1"/>
            <p:nvPr/>
          </p:nvSpPr>
          <p:spPr>
            <a:xfrm>
              <a:off x="6828667" y="757304"/>
              <a:ext cx="1295621" cy="4104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End goal:</a:t>
              </a:r>
            </a:p>
          </p:txBody>
        </p:sp>
        <p:pic>
          <p:nvPicPr>
            <p:cNvPr id="1027" name="Picture 2" descr="image00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41531" y="807092"/>
              <a:ext cx="3921009" cy="18863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TextBox 9"/>
          <p:cNvSpPr txBox="1"/>
          <p:nvPr/>
        </p:nvSpPr>
        <p:spPr>
          <a:xfrm>
            <a:off x="192082" y="3057092"/>
            <a:ext cx="374634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500" dirty="0" err="1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Trifacta</a:t>
            </a:r>
            <a:r>
              <a:rPr lang="en-US" sz="1500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facilitates the transformation through a series of recommended steps</a:t>
            </a:r>
            <a:endParaRPr lang="en-US" sz="1500" dirty="0">
              <a:solidFill>
                <a:srgbClr val="C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92082" y="3836348"/>
            <a:ext cx="2411004" cy="1497211"/>
            <a:chOff x="2850538" y="4253097"/>
            <a:chExt cx="2859475" cy="2036038"/>
          </a:xfrm>
        </p:grpSpPr>
        <p:sp>
          <p:nvSpPr>
            <p:cNvPr id="11" name="TextBox 10"/>
            <p:cNvSpPr txBox="1"/>
            <p:nvPr/>
          </p:nvSpPr>
          <p:spPr>
            <a:xfrm>
              <a:off x="2850538" y="4253097"/>
              <a:ext cx="2228788" cy="4185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25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1</a:t>
              </a:r>
              <a:r>
                <a:rPr lang="en-US" sz="1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. </a:t>
              </a:r>
              <a:r>
                <a:rPr lang="en-US" sz="1400" dirty="0">
                  <a:solidFill>
                    <a:srgbClr val="C00000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Split on “:” Delimiter</a:t>
              </a: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85527" y="4700088"/>
              <a:ext cx="2524486" cy="1589047"/>
            </a:xfrm>
            <a:prstGeom prst="rect">
              <a:avLst/>
            </a:prstGeom>
          </p:spPr>
        </p:pic>
      </p:grpSp>
      <p:grpSp>
        <p:nvGrpSpPr>
          <p:cNvPr id="23" name="Group 22"/>
          <p:cNvGrpSpPr/>
          <p:nvPr/>
        </p:nvGrpSpPr>
        <p:grpSpPr>
          <a:xfrm>
            <a:off x="3368871" y="3881636"/>
            <a:ext cx="2242867" cy="1451923"/>
            <a:chOff x="5875100" y="4087524"/>
            <a:chExt cx="3001078" cy="1926974"/>
          </a:xfrm>
        </p:grpSpPr>
        <p:sp>
          <p:nvSpPr>
            <p:cNvPr id="19" name="TextBox 18"/>
            <p:cNvSpPr txBox="1"/>
            <p:nvPr/>
          </p:nvSpPr>
          <p:spPr>
            <a:xfrm>
              <a:off x="5875100" y="4087524"/>
              <a:ext cx="2477537" cy="4084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2. </a:t>
              </a:r>
              <a:r>
                <a:rPr lang="en-US" sz="1400" dirty="0">
                  <a:solidFill>
                    <a:srgbClr val="C00000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Delete Empty Rows</a:t>
              </a: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875100" y="4587756"/>
              <a:ext cx="3001078" cy="1426742"/>
            </a:xfrm>
            <a:prstGeom prst="rect">
              <a:avLst/>
            </a:prstGeom>
          </p:spPr>
        </p:pic>
      </p:grpSp>
      <p:grpSp>
        <p:nvGrpSpPr>
          <p:cNvPr id="25" name="Group 24"/>
          <p:cNvGrpSpPr/>
          <p:nvPr/>
        </p:nvGrpSpPr>
        <p:grpSpPr>
          <a:xfrm>
            <a:off x="6577511" y="3836348"/>
            <a:ext cx="2110775" cy="1422471"/>
            <a:chOff x="8988428" y="4129749"/>
            <a:chExt cx="3073839" cy="1922486"/>
          </a:xfrm>
        </p:grpSpPr>
        <p:sp>
          <p:nvSpPr>
            <p:cNvPr id="22" name="TextBox 21"/>
            <p:cNvSpPr txBox="1"/>
            <p:nvPr/>
          </p:nvSpPr>
          <p:spPr>
            <a:xfrm>
              <a:off x="8988428" y="4129749"/>
              <a:ext cx="2355774" cy="4159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3. </a:t>
              </a:r>
              <a:r>
                <a:rPr lang="en-US" sz="1400" dirty="0">
                  <a:solidFill>
                    <a:srgbClr val="C00000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Fill Values Down</a:t>
              </a:r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988428" y="4555094"/>
              <a:ext cx="3073839" cy="1497141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6472083" y="2592468"/>
            <a:ext cx="2105385" cy="943460"/>
            <a:chOff x="9473920" y="2431497"/>
            <a:chExt cx="3742903" cy="1677262"/>
          </a:xfrm>
        </p:grpSpPr>
        <p:sp>
          <p:nvSpPr>
            <p:cNvPr id="24" name="TextBox 23"/>
            <p:cNvSpPr txBox="1"/>
            <p:nvPr/>
          </p:nvSpPr>
          <p:spPr>
            <a:xfrm>
              <a:off x="9473920" y="2431497"/>
              <a:ext cx="3742903" cy="5471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4. </a:t>
              </a:r>
              <a:r>
                <a:rPr lang="en-US" sz="1400" dirty="0">
                  <a:solidFill>
                    <a:srgbClr val="C00000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Pivot Number on Type</a:t>
              </a:r>
            </a:p>
          </p:txBody>
        </p:sp>
        <p:sp>
          <p:nvSpPr>
            <p:cNvPr id="26" name="Up Arrow 25"/>
            <p:cNvSpPr/>
            <p:nvPr/>
          </p:nvSpPr>
          <p:spPr>
            <a:xfrm>
              <a:off x="10970518" y="3123842"/>
              <a:ext cx="401008" cy="984917"/>
            </a:xfrm>
            <a:prstGeom prst="upArrow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75">
                <a:solidFill>
                  <a:schemeClr val="tx1">
                    <a:lumMod val="50000"/>
                    <a:lumOff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605121" y="1690335"/>
            <a:ext cx="2683473" cy="1015663"/>
            <a:chOff x="3777301" y="1985787"/>
            <a:chExt cx="2683473" cy="1015663"/>
          </a:xfrm>
        </p:grpSpPr>
        <p:sp>
          <p:nvSpPr>
            <p:cNvPr id="32" name="TextBox 31"/>
            <p:cNvSpPr txBox="1"/>
            <p:nvPr/>
          </p:nvSpPr>
          <p:spPr>
            <a:xfrm>
              <a:off x="3777301" y="1985787"/>
              <a:ext cx="268347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n-US" sz="1500" dirty="0" err="1" smtClean="0">
                  <a:solidFill>
                    <a:srgbClr val="009644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FlashRelate</a:t>
              </a:r>
              <a:endParaRPr lang="en-US" sz="1500" dirty="0" smtClean="0">
                <a:solidFill>
                  <a:srgbClr val="009644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 algn="ctr">
                <a:spcBef>
                  <a:spcPts val="0"/>
                </a:spcBef>
              </a:pPr>
              <a:endParaRPr lang="en-US" sz="1500" dirty="0">
                <a:solidFill>
                  <a:srgbClr val="009644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 algn="ctr">
                <a:spcBef>
                  <a:spcPts val="0"/>
                </a:spcBef>
              </a:pPr>
              <a:r>
                <a:rPr lang="en-US" sz="1500" dirty="0">
                  <a:solidFill>
                    <a:srgbClr val="009644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(from few examples of records </a:t>
              </a:r>
              <a:r>
                <a:rPr lang="en-US" sz="1500" dirty="0" smtClean="0">
                  <a:solidFill>
                    <a:srgbClr val="009644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in </a:t>
              </a:r>
              <a:r>
                <a:rPr lang="en-US" sz="1500" dirty="0">
                  <a:solidFill>
                    <a:srgbClr val="009644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output table)</a:t>
              </a:r>
            </a:p>
          </p:txBody>
        </p:sp>
        <p:sp>
          <p:nvSpPr>
            <p:cNvPr id="31" name="Right Arrow 30"/>
            <p:cNvSpPr/>
            <p:nvPr/>
          </p:nvSpPr>
          <p:spPr>
            <a:xfrm>
              <a:off x="4122421" y="2288444"/>
              <a:ext cx="1993234" cy="241972"/>
            </a:xfrm>
            <a:prstGeom prst="rightArrow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75">
                <a:solidFill>
                  <a:schemeClr val="tx1">
                    <a:lumMod val="50000"/>
                    <a:lumOff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</p:grpSp>
      <p:sp>
        <p:nvSpPr>
          <p:cNvPr id="29" name="Title 1"/>
          <p:cNvSpPr>
            <a:spLocks noGrp="1"/>
          </p:cNvSpPr>
          <p:nvPr>
            <p:ph type="title"/>
          </p:nvPr>
        </p:nvSpPr>
        <p:spPr>
          <a:xfrm>
            <a:off x="437226" y="364787"/>
            <a:ext cx="7886700" cy="411956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FlashRelate</a:t>
            </a:r>
            <a:r>
              <a:rPr lang="en-US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: Table Reshaping by Examples</a:t>
            </a:r>
          </a:p>
        </p:txBody>
      </p:sp>
      <p:sp>
        <p:nvSpPr>
          <p:cNvPr id="30" name="Rectangle 29"/>
          <p:cNvSpPr/>
          <p:nvPr/>
        </p:nvSpPr>
        <p:spPr>
          <a:xfrm>
            <a:off x="309833" y="5509059"/>
            <a:ext cx="8834167" cy="854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50" dirty="0">
                <a:latin typeface="Segoe UI" panose="020B0502040204020203" pitchFamily="34" charset="0"/>
                <a:cs typeface="Segoe UI" panose="020B0502040204020203" pitchFamily="34" charset="0"/>
              </a:rPr>
              <a:t>50% Excel spreadsheets (e.g., financial reports) are </a:t>
            </a:r>
            <a:r>
              <a:rPr lang="en-US" sz="1650" dirty="0" smtClean="0">
                <a:latin typeface="Segoe UI" panose="020B0502040204020203" pitchFamily="34" charset="0"/>
                <a:cs typeface="Segoe UI" panose="020B0502040204020203" pitchFamily="34" charset="0"/>
              </a:rPr>
              <a:t>semi-structured. </a:t>
            </a:r>
          </a:p>
          <a:p>
            <a:pPr marL="257175" indent="-25717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50" dirty="0" smtClean="0">
                <a:latin typeface="Segoe UI" panose="020B0502040204020203" pitchFamily="34" charset="0"/>
                <a:cs typeface="Segoe UI" panose="020B0502040204020203" pitchFamily="34" charset="0"/>
              </a:rPr>
              <a:t>The </a:t>
            </a:r>
            <a:r>
              <a:rPr lang="en-US" sz="1650" dirty="0">
                <a:latin typeface="Segoe UI" panose="020B0502040204020203" pitchFamily="34" charset="0"/>
                <a:cs typeface="Segoe UI" panose="020B0502040204020203" pitchFamily="34" charset="0"/>
              </a:rPr>
              <a:t>need to canonicalize similar information across varying formats is huge.</a:t>
            </a:r>
          </a:p>
          <a:p>
            <a:pPr marL="600075" lvl="1" indent="-257175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650" dirty="0">
                <a:latin typeface="Segoe UI" panose="020B0502040204020203" pitchFamily="34" charset="0"/>
                <a:cs typeface="Segoe UI" panose="020B0502040204020203" pitchFamily="34" charset="0"/>
              </a:rPr>
              <a:t>Companies </a:t>
            </a:r>
            <a:r>
              <a:rPr lang="en-US" sz="1650" dirty="0" smtClean="0">
                <a:latin typeface="Segoe UI" panose="020B0502040204020203" pitchFamily="34" charset="0"/>
                <a:cs typeface="Segoe UI" panose="020B0502040204020203" pitchFamily="34" charset="0"/>
              </a:rPr>
              <a:t>like </a:t>
            </a:r>
            <a:r>
              <a:rPr lang="en-US" sz="1650" dirty="0">
                <a:latin typeface="Segoe UI" panose="020B0502040204020203" pitchFamily="34" charset="0"/>
                <a:cs typeface="Segoe UI" panose="020B0502040204020203" pitchFamily="34" charset="0"/>
              </a:rPr>
              <a:t>KPMG, Deloitte </a:t>
            </a:r>
            <a:r>
              <a:rPr lang="en-US" sz="1650" dirty="0" smtClean="0">
                <a:latin typeface="Segoe UI" panose="020B0502040204020203" pitchFamily="34" charset="0"/>
                <a:cs typeface="Segoe UI" panose="020B0502040204020203" pitchFamily="34" charset="0"/>
              </a:rPr>
              <a:t>can budget </a:t>
            </a:r>
            <a:r>
              <a:rPr lang="en-US" sz="1650" dirty="0">
                <a:latin typeface="Segoe UI" panose="020B0502040204020203" pitchFamily="34" charset="0"/>
                <a:cs typeface="Segoe UI" panose="020B0502040204020203" pitchFamily="34" charset="0"/>
              </a:rPr>
              <a:t>millions of dollars each to </a:t>
            </a:r>
            <a:r>
              <a:rPr lang="en-US" sz="1650" dirty="0" smtClean="0">
                <a:latin typeface="Segoe UI" panose="020B0502040204020203" pitchFamily="34" charset="0"/>
                <a:cs typeface="Segoe UI" panose="020B0502040204020203" pitchFamily="34" charset="0"/>
              </a:rPr>
              <a:t>solve this.</a:t>
            </a:r>
            <a:endParaRPr lang="en-US" sz="165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109130" y="6422879"/>
            <a:ext cx="1905000" cy="381000"/>
          </a:xfrm>
        </p:spPr>
        <p:txBody>
          <a:bodyPr/>
          <a:lstStyle/>
          <a:p>
            <a:fld id="{F809A764-CA72-49EF-8EDB-C7059022EF2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676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4000" dirty="0" err="1" smtClean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FlashRelate</a:t>
            </a:r>
            <a:r>
              <a:rPr lang="en-US" sz="4000" dirty="0" smtClean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Demo</a:t>
            </a:r>
            <a:endParaRPr lang="en-US" sz="4000" dirty="0">
              <a:solidFill>
                <a:schemeClr val="accent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5737685"/>
            <a:ext cx="90286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i="1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“</a:t>
            </a:r>
            <a:r>
              <a:rPr lang="en-US" i="1" dirty="0" err="1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FlashRelate</a:t>
            </a:r>
            <a:r>
              <a:rPr lang="en-US" i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: Extracting Relational Data from </a:t>
            </a:r>
            <a:r>
              <a:rPr lang="en-US" i="1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Semi-Structured Spreadsheets </a:t>
            </a:r>
            <a:r>
              <a:rPr lang="en-US" i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Using </a:t>
            </a:r>
            <a:r>
              <a:rPr lang="en-US" i="1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Examples”;</a:t>
            </a:r>
            <a:r>
              <a:rPr lang="en-US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pPr>
              <a:spcBef>
                <a:spcPts val="0"/>
              </a:spcBef>
            </a:pPr>
            <a:r>
              <a:rPr lang="en-US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PLDI 2015; Barowy, Gulwani, Hart, Zorn</a:t>
            </a:r>
          </a:p>
        </p:txBody>
      </p:sp>
    </p:spTree>
    <p:extLst>
      <p:ext uri="{BB962C8B-B14F-4D97-AF65-F5344CB8AC3E}">
        <p14:creationId xmlns:p14="http://schemas.microsoft.com/office/powerpoint/2010/main" val="13177958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84" y="1533511"/>
            <a:ext cx="1821095" cy="17622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3511" y="1555059"/>
            <a:ext cx="1731952" cy="1740656"/>
          </a:xfrm>
          <a:prstGeom prst="rect">
            <a:avLst/>
          </a:prstGeom>
        </p:spPr>
      </p:pic>
      <p:sp>
        <p:nvSpPr>
          <p:cNvPr id="7" name="Right Arrow 13"/>
          <p:cNvSpPr/>
          <p:nvPr/>
        </p:nvSpPr>
        <p:spPr bwMode="auto">
          <a:xfrm>
            <a:off x="2897627" y="2282575"/>
            <a:ext cx="2152778" cy="349436"/>
          </a:xfrm>
          <a:prstGeom prst="rightArrow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685800"/>
            <a:endParaRPr lang="en-US" sz="1500" dirty="0"/>
          </a:p>
        </p:txBody>
      </p:sp>
      <p:sp>
        <p:nvSpPr>
          <p:cNvPr id="8" name="TextBox 7"/>
          <p:cNvSpPr txBox="1"/>
          <p:nvPr/>
        </p:nvSpPr>
        <p:spPr>
          <a:xfrm>
            <a:off x="2901264" y="1323408"/>
            <a:ext cx="22481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5717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Transformation</a:t>
            </a:r>
          </a:p>
          <a:p>
            <a:pPr indent="-25717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Extraction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indent="-25717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Formatting</a:t>
            </a:r>
          </a:p>
        </p:txBody>
      </p:sp>
      <p:sp>
        <p:nvSpPr>
          <p:cNvPr id="9" name="Content Placeholder 1"/>
          <p:cNvSpPr txBox="1">
            <a:spLocks/>
          </p:cNvSpPr>
          <p:nvPr/>
        </p:nvSpPr>
        <p:spPr bwMode="auto">
          <a:xfrm>
            <a:off x="2494181" y="2611150"/>
            <a:ext cx="3544310" cy="944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000" kern="0" dirty="0">
                <a:latin typeface="Segoe UI" panose="020B0502040204020203" pitchFamily="34" charset="0"/>
                <a:cs typeface="Segoe UI" panose="020B0502040204020203" pitchFamily="34" charset="0"/>
              </a:rPr>
              <a:t>Data scientists spend 80% time </a:t>
            </a:r>
            <a:r>
              <a:rPr lang="en-US" sz="2000" kern="0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wrangling </a:t>
            </a:r>
            <a:r>
              <a:rPr lang="en-US" sz="2000" kern="0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data </a:t>
            </a:r>
            <a:r>
              <a:rPr lang="en-US" sz="2000" kern="0" dirty="0" smtClean="0">
                <a:latin typeface="Segoe UI" panose="020B0502040204020203" pitchFamily="34" charset="0"/>
                <a:cs typeface="Segoe UI" panose="020B0502040204020203" pitchFamily="34" charset="0"/>
              </a:rPr>
              <a:t>from raw form to a structured form.</a:t>
            </a:r>
            <a:endParaRPr lang="en-US" sz="2000" kern="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/>
          </p:nvPr>
        </p:nvGraphicFramePr>
        <p:xfrm>
          <a:off x="102231" y="4407967"/>
          <a:ext cx="3059926" cy="1798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59926">
                  <a:extLst>
                    <a:ext uri="{9D8B030D-6E8A-4147-A177-3AD203B41FA5}">
                      <a16:colId xmlns:a16="http://schemas.microsoft.com/office/drawing/2014/main" val="3649857162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Old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963582389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SELECT foo, bar</a:t>
                      </a:r>
                    </a:p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 FROM </a:t>
                      </a:r>
                      <a:r>
                        <a:rPr lang="en-US" sz="1600" kern="1200" dirty="0" err="1">
                          <a:solidFill>
                            <a:schemeClr val="dk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dbo.splunge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 ORDER BY 1, 2 DESC;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93107586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RAISERROR @err @message</a:t>
                      </a:r>
                    </a:p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RAISERROR ('RAISERROR TEST',16,1)</a:t>
                      </a:r>
                      <a:endParaRPr lang="en-US" sz="14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121232322"/>
                  </a:ext>
                </a:extLst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/>
          </p:nvPr>
        </p:nvGraphicFramePr>
        <p:xfrm>
          <a:off x="6159259" y="4337915"/>
          <a:ext cx="2931375" cy="1767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31375">
                  <a:extLst>
                    <a:ext uri="{9D8B030D-6E8A-4147-A177-3AD203B41FA5}">
                      <a16:colId xmlns:a16="http://schemas.microsoft.com/office/drawing/2014/main" val="196813961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New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963582389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SELECT foo, bar</a:t>
                      </a:r>
                    </a:p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 FROM </a:t>
                      </a:r>
                      <a:r>
                        <a:rPr lang="en-US" sz="1600" kern="1200" dirty="0" err="1">
                          <a:solidFill>
                            <a:schemeClr val="dk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dbo.splunge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 ORDER BY foo, bar DESC;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93107586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T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hrow 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@err, @message, 1</a:t>
                      </a:r>
                    </a:p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Throw 99999, 'RAISERROR TEST', 1</a:t>
                      </a:r>
                      <a:endParaRPr lang="en-US" sz="14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121232322"/>
                  </a:ext>
                </a:extLst>
              </a:tr>
            </a:tbl>
          </a:graphicData>
        </a:graphic>
      </p:graphicFrame>
      <p:sp>
        <p:nvSpPr>
          <p:cNvPr id="18" name="Right Arrow 13"/>
          <p:cNvSpPr/>
          <p:nvPr/>
        </p:nvSpPr>
        <p:spPr bwMode="auto">
          <a:xfrm>
            <a:off x="3336228" y="5267354"/>
            <a:ext cx="2317883" cy="397276"/>
          </a:xfrm>
          <a:prstGeom prst="rightArrow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685800"/>
            <a:endParaRPr lang="en-US" sz="1500" dirty="0"/>
          </a:p>
        </p:txBody>
      </p:sp>
      <p:sp>
        <p:nvSpPr>
          <p:cNvPr id="19" name="Content Placeholder 1"/>
          <p:cNvSpPr txBox="1">
            <a:spLocks/>
          </p:cNvSpPr>
          <p:nvPr/>
        </p:nvSpPr>
        <p:spPr bwMode="auto">
          <a:xfrm>
            <a:off x="3336228" y="5647500"/>
            <a:ext cx="2875152" cy="876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000" kern="0" dirty="0">
                <a:latin typeface="Segoe UI" panose="020B0502040204020203" pitchFamily="34" charset="0"/>
                <a:cs typeface="Segoe UI" panose="020B0502040204020203" pitchFamily="34" charset="0"/>
              </a:rPr>
              <a:t>Developers spend 40% time in </a:t>
            </a:r>
            <a:r>
              <a:rPr lang="en-US" sz="2000" kern="0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code refactoring </a:t>
            </a:r>
            <a:r>
              <a:rPr lang="en-US" sz="2000" kern="0" dirty="0">
                <a:latin typeface="Segoe UI" panose="020B0502040204020203" pitchFamily="34" charset="0"/>
                <a:cs typeface="Segoe UI" panose="020B0502040204020203" pitchFamily="34" charset="0"/>
              </a:rPr>
              <a:t>in migration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224980" y="4407967"/>
            <a:ext cx="2934279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700" dirty="0">
                <a:latin typeface="Segoe UI" panose="020B0502040204020203" pitchFamily="34" charset="0"/>
                <a:cs typeface="Segoe UI" panose="020B0502040204020203" pitchFamily="34" charset="0"/>
              </a:rPr>
              <a:t>On-prem to cloud</a:t>
            </a:r>
          </a:p>
          <a:p>
            <a:pPr marL="257175" indent="-25717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700" dirty="0">
                <a:latin typeface="Segoe UI" panose="020B0502040204020203" pitchFamily="34" charset="0"/>
                <a:cs typeface="Segoe UI" panose="020B0502040204020203" pitchFamily="34" charset="0"/>
              </a:rPr>
              <a:t>Company 1 to company 2</a:t>
            </a:r>
          </a:p>
          <a:p>
            <a:pPr marL="257175" indent="-25717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700" dirty="0">
                <a:latin typeface="Segoe UI" panose="020B0502040204020203" pitchFamily="34" charset="0"/>
                <a:cs typeface="Segoe UI" panose="020B0502040204020203" pitchFamily="34" charset="0"/>
              </a:rPr>
              <a:t>Old to new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Killer Applications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2930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9565" y="304800"/>
            <a:ext cx="8308675" cy="609600"/>
          </a:xfrm>
        </p:spPr>
        <p:txBody>
          <a:bodyPr/>
          <a:lstStyle/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Repetitive Corrections in Student Assignments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Right Brace 15"/>
          <p:cNvSpPr/>
          <p:nvPr/>
        </p:nvSpPr>
        <p:spPr>
          <a:xfrm rot="5400000">
            <a:off x="4120329" y="1360425"/>
            <a:ext cx="558964" cy="6583311"/>
          </a:xfrm>
          <a:prstGeom prst="rightBrac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197793" y="3947785"/>
            <a:ext cx="493277" cy="4931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k</a:t>
            </a:r>
          </a:p>
        </p:txBody>
      </p:sp>
      <p:sp>
        <p:nvSpPr>
          <p:cNvPr id="18" name="Arrow: Right 19"/>
          <p:cNvSpPr/>
          <p:nvPr/>
        </p:nvSpPr>
        <p:spPr>
          <a:xfrm>
            <a:off x="1711261" y="4015842"/>
            <a:ext cx="461563" cy="3960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154074" y="3967267"/>
            <a:ext cx="1024630" cy="4931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term(k)</a:t>
            </a:r>
          </a:p>
        </p:txBody>
      </p:sp>
      <p:sp>
        <p:nvSpPr>
          <p:cNvPr id="29" name="Rectangle 28"/>
          <p:cNvSpPr/>
          <p:nvPr/>
        </p:nvSpPr>
        <p:spPr>
          <a:xfrm>
            <a:off x="5462238" y="3901450"/>
            <a:ext cx="493277" cy="4931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n</a:t>
            </a:r>
          </a:p>
        </p:txBody>
      </p:sp>
      <p:sp>
        <p:nvSpPr>
          <p:cNvPr id="30" name="Arrow: Right 24"/>
          <p:cNvSpPr/>
          <p:nvPr/>
        </p:nvSpPr>
        <p:spPr>
          <a:xfrm>
            <a:off x="5975706" y="3969507"/>
            <a:ext cx="461563" cy="3960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418519" y="3920932"/>
            <a:ext cx="1024630" cy="4931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term(n)</a:t>
            </a:r>
          </a:p>
        </p:txBody>
      </p:sp>
      <p:sp>
        <p:nvSpPr>
          <p:cNvPr id="33" name="Arrow: Right 38"/>
          <p:cNvSpPr/>
          <p:nvPr/>
        </p:nvSpPr>
        <p:spPr>
          <a:xfrm>
            <a:off x="4032445" y="5676036"/>
            <a:ext cx="734732" cy="283703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074723" y="5604637"/>
            <a:ext cx="976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&lt;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name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&gt;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841508" y="5601664"/>
            <a:ext cx="19770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term(&lt;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name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&gt;)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540361CE-348C-4FDD-846E-6360867723BC}"/>
              </a:ext>
            </a:extLst>
          </p:cNvPr>
          <p:cNvSpPr/>
          <p:nvPr/>
        </p:nvSpPr>
        <p:spPr>
          <a:xfrm>
            <a:off x="4276763" y="1949760"/>
            <a:ext cx="4700460" cy="147732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  <a:defRPr/>
            </a:pPr>
            <a:r>
              <a:rPr kumimoji="0" lang="en-US" sz="1800" b="1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def</a:t>
            </a:r>
            <a:r>
              <a:rPr kumimoji="0" lang="en-US" sz="18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product(n, term):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  <a:defRPr/>
            </a:pPr>
            <a:r>
              <a:rPr kumimoji="0" lang="pt-BR" sz="1800" b="1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kumimoji="0" lang="en-US" sz="1800" b="1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if</a:t>
            </a:r>
            <a:r>
              <a:rPr kumimoji="0" lang="en-US" sz="18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(n == 1):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  <a:defRPr/>
            </a:pPr>
            <a:r>
              <a:rPr kumimoji="0" lang="pt-BR" sz="1800" b="1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kumimoji="0" lang="en-US" sz="1800" b="1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return</a:t>
            </a:r>
            <a:r>
              <a:rPr kumimoji="0" lang="en-US" sz="18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1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  <a:defRPr/>
            </a:pPr>
            <a:r>
              <a:rPr kumimoji="0" lang="en-US" sz="1800" b="0" i="0" u="none" strike="noStrike" kern="1200" cap="none" spc="2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- </a:t>
            </a:r>
            <a:r>
              <a:rPr kumimoji="0" lang="en-US" sz="1800" b="1" i="0" u="none" strike="noStrike" kern="1200" cap="none" spc="2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return</a:t>
            </a:r>
            <a:r>
              <a:rPr kumimoji="0" lang="en-US" sz="1800" b="0" i="0" u="none" strike="noStrike" kern="1200" cap="none" spc="2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product(n-1, term)*n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  <a:defRPr/>
            </a:pPr>
            <a:r>
              <a:rPr kumimoji="0" lang="en-US" sz="1800" b="0" i="0" u="none" strike="noStrike" kern="1200" cap="none" spc="2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nsolas" panose="020B0609020204030204" pitchFamily="49" charset="0"/>
                <a:cs typeface="Courier New" panose="02070309020205020404" pitchFamily="49" charset="0"/>
              </a:rPr>
              <a:t>+ </a:t>
            </a:r>
            <a:r>
              <a:rPr kumimoji="0" lang="en-US" sz="1800" b="1" i="0" u="none" strike="noStrike" kern="1200" cap="none" spc="2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nsolas" panose="020B0609020204030204" pitchFamily="49" charset="0"/>
                <a:cs typeface="Courier New" panose="02070309020205020404" pitchFamily="49" charset="0"/>
              </a:rPr>
              <a:t>return</a:t>
            </a:r>
            <a:r>
              <a:rPr kumimoji="0" lang="en-US" sz="1800" b="0" i="0" u="none" strike="noStrike" kern="1200" cap="none" spc="2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nsolas" panose="020B0609020204030204" pitchFamily="49" charset="0"/>
                <a:cs typeface="Courier New" panose="02070309020205020404" pitchFamily="49" charset="0"/>
              </a:rPr>
              <a:t> product(n-1, term)*term(n</a:t>
            </a:r>
            <a:r>
              <a:rPr kumimoji="0" lang="en-US" sz="1800" b="0" i="0" u="none" strike="noStrike" kern="1200" cap="none" spc="2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nsolas" panose="020B0609020204030204" pitchFamily="49" charset="0"/>
                <a:cs typeface="Courier New" panose="02070309020205020404" pitchFamily="49" charset="0"/>
              </a:rPr>
              <a:t>)</a:t>
            </a:r>
            <a:endParaRPr kumimoji="0" lang="en-US" sz="1800" b="0" i="0" u="none" strike="noStrike" kern="1200" cap="none" spc="2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Consolas" panose="020B0609020204030204" pitchFamily="49" charset="0"/>
              <a:cs typeface="Courier New" panose="02070309020205020404" pitchFamily="49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2B6DD02-D23A-4667-8111-D5614BD7FF40}"/>
              </a:ext>
            </a:extLst>
          </p:cNvPr>
          <p:cNvSpPr/>
          <p:nvPr/>
        </p:nvSpPr>
        <p:spPr>
          <a:xfrm>
            <a:off x="141928" y="1635230"/>
            <a:ext cx="3808689" cy="203132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  <a:defRPr/>
            </a:pPr>
            <a:r>
              <a:rPr kumimoji="0" lang="en-US" sz="1800" b="1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def</a:t>
            </a:r>
            <a:r>
              <a:rPr kumimoji="0" lang="en-US" sz="18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product(n, term):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  <a:defRPr/>
            </a:pPr>
            <a:r>
              <a:rPr kumimoji="0" lang="pt-BR" sz="18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kumimoji="0" lang="en-US" sz="18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total, k = 1, 1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  <a:defRPr/>
            </a:pPr>
            <a:r>
              <a:rPr kumimoji="0" lang="en-US" sz="1800" b="1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while</a:t>
            </a:r>
            <a:r>
              <a:rPr kumimoji="0" lang="en-US" sz="18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k&lt;=n: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  <a:defRPr/>
            </a:pPr>
            <a:r>
              <a:rPr kumimoji="0" lang="en-US" sz="1800" b="0" i="0" u="none" strike="noStrike" kern="1200" cap="none" spc="2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-   </a:t>
            </a:r>
            <a:r>
              <a:rPr lang="en-US" sz="1800" spc="20" dirty="0">
                <a:solidFill>
                  <a:srgbClr val="C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en-US" sz="1800" b="0" i="0" u="none" strike="noStrike" kern="1200" cap="none" spc="2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total </a:t>
            </a:r>
            <a:r>
              <a:rPr kumimoji="0" lang="en-US" sz="1800" b="0" i="0" u="none" strike="noStrike" kern="1200" cap="none" spc="2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= total * k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  <a:defRPr/>
            </a:pPr>
            <a:r>
              <a:rPr kumimoji="0" lang="en-US" sz="1800" b="0" i="0" u="none" strike="noStrike" kern="1200" cap="none" spc="2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+	total = total * term(k)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  <a:defRPr/>
            </a:pPr>
            <a:r>
              <a:rPr kumimoji="0" lang="en-US" sz="18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	k = k + 1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  <a:defRPr/>
            </a:pPr>
            <a:r>
              <a:rPr kumimoji="0" lang="en-US" sz="1800" b="1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</a:t>
            </a:r>
            <a:r>
              <a:rPr kumimoji="0" lang="pt-BR" sz="1800" b="1" i="0" u="none" strike="noStrike" kern="1200" cap="none" spc="2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return</a:t>
            </a:r>
            <a:r>
              <a:rPr kumimoji="0" lang="pt-BR" sz="18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total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-17253" y="6271369"/>
            <a:ext cx="78902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i="1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Learning Syntactic Program Transformations from Examples</a:t>
            </a:r>
            <a:endParaRPr lang="en-US" sz="1800" i="1" dirty="0">
              <a:solidFill>
                <a:srgbClr val="C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ts val="0"/>
              </a:spcBef>
            </a:pPr>
            <a:r>
              <a:rPr lang="en-US" sz="1800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ICSE 2017; Rolim, Soares, Antoni, Polozov, Gulwani, Gheyi, Suzuki, Hartmann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55087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18" grpId="0" animBg="1"/>
      <p:bldP spid="28" grpId="0"/>
      <p:bldP spid="29" grpId="0"/>
      <p:bldP spid="30" grpId="0" animBg="1"/>
      <p:bldP spid="32" grpId="0"/>
      <p:bldP spid="33" grpId="0" animBg="1"/>
      <p:bldP spid="35" grpId="0"/>
      <p:bldP spid="3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eoge UI"/>
              </a:rPr>
              <a:t>Programming-by-Examples </a:t>
            </a:r>
            <a:r>
              <a:rPr lang="en-US" dirty="0">
                <a:latin typeface="Seoge UI"/>
              </a:rPr>
              <a:t>Architecture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-130866" y="1223611"/>
            <a:ext cx="12206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rgbClr val="C00000"/>
                </a:solidFill>
                <a:latin typeface="Seoge UI"/>
                <a:ea typeface="MingLiU_HKSCS-ExtB" panose="02020500000000000000" pitchFamily="18" charset="-120"/>
                <a:cs typeface="Segoe UI Semilight" panose="020B0402040204020203" pitchFamily="34" charset="0"/>
              </a:rPr>
              <a:t>Example based Intent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76584" y="3298754"/>
            <a:ext cx="1436438" cy="3539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700" dirty="0" smtClean="0">
                <a:solidFill>
                  <a:srgbClr val="000000"/>
                </a:solidFill>
                <a:latin typeface="Seoge UI"/>
                <a:ea typeface="MingLiU_HKSCS-ExtB" panose="02020500000000000000" pitchFamily="18" charset="-120"/>
                <a:cs typeface="Segoe UI Semilight" panose="020B0402040204020203" pitchFamily="34" charset="0"/>
              </a:rPr>
              <a:t>Program set </a:t>
            </a:r>
            <a:endParaRPr lang="en-US" sz="1700" dirty="0">
              <a:solidFill>
                <a:srgbClr val="000000"/>
              </a:solidFill>
              <a:latin typeface="Seoge UI"/>
              <a:ea typeface="MingLiU_HKSCS-ExtB" panose="02020500000000000000" pitchFamily="18" charset="-120"/>
              <a:cs typeface="Segoe UI Semilight" panose="020B0402040204020203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177179" y="4768339"/>
            <a:ext cx="163231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latin typeface="Seoge UI"/>
                <a:ea typeface="MingLiU_HKSCS-ExtB" panose="02020500000000000000" pitchFamily="18" charset="-120"/>
                <a:cs typeface="Segoe UI Semilight" panose="020B0402040204020203" pitchFamily="34" charset="0"/>
              </a:rPr>
              <a:t>Test inputs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564109" y="1538806"/>
            <a:ext cx="2578453" cy="715841"/>
          </a:xfrm>
          <a:prstGeom prst="rect">
            <a:avLst/>
          </a:prstGeom>
          <a:noFill/>
          <a:ln>
            <a:noFill/>
          </a:ln>
        </p:spPr>
        <p:txBody>
          <a:bodyPr wrap="square" lIns="134464" tIns="107571" rIns="134464" bIns="107571" rtlCol="0">
            <a:spAutoFit/>
          </a:bodyPr>
          <a:lstStyle/>
          <a:p>
            <a:pPr>
              <a:lnSpc>
                <a:spcPct val="90000"/>
              </a:lnSpc>
              <a:spcAft>
                <a:spcPts val="441"/>
              </a:spcAft>
            </a:pPr>
            <a:r>
              <a:rPr lang="en-US" sz="1800" dirty="0">
                <a:solidFill>
                  <a:srgbClr val="C00000"/>
                </a:solidFill>
                <a:latin typeface="Seoge UI"/>
              </a:rPr>
              <a:t>Intended Program in R/Python/C</a:t>
            </a:r>
            <a:r>
              <a:rPr lang="en-US" sz="1800" dirty="0" smtClean="0">
                <a:solidFill>
                  <a:srgbClr val="C00000"/>
                </a:solidFill>
                <a:latin typeface="Seoge UI"/>
              </a:rPr>
              <a:t>#/Java/…</a:t>
            </a:r>
            <a:endParaRPr lang="en-US" sz="1800" dirty="0">
              <a:solidFill>
                <a:srgbClr val="C00000"/>
              </a:solidFill>
              <a:latin typeface="Seoge UI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123652" y="3308020"/>
            <a:ext cx="1459688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Seoge UI"/>
              </a:rPr>
              <a:t>Translator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6025441" y="3508075"/>
            <a:ext cx="1094227" cy="387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3416497" y="1760346"/>
            <a:ext cx="2006635" cy="466542"/>
          </a:xfrm>
          <a:prstGeom prst="rect">
            <a:avLst/>
          </a:prstGeom>
          <a:noFill/>
        </p:spPr>
        <p:txBody>
          <a:bodyPr wrap="square" lIns="134464" tIns="107571" rIns="134464" bIns="107571" rtlCol="0">
            <a:spAutoFit/>
          </a:bodyPr>
          <a:lstStyle/>
          <a:p>
            <a:pPr>
              <a:lnSpc>
                <a:spcPct val="90000"/>
              </a:lnSpc>
              <a:spcAft>
                <a:spcPts val="441"/>
              </a:spcAft>
            </a:pPr>
            <a:r>
              <a:rPr lang="en-US" sz="1800" dirty="0">
                <a:solidFill>
                  <a:srgbClr val="C00000"/>
                </a:solidFill>
                <a:latin typeface="Seoge UI"/>
              </a:rPr>
              <a:t>Refined Intent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1023254" y="1738846"/>
            <a:ext cx="416389" cy="1138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1584240" y="2477608"/>
            <a:ext cx="126829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US" dirty="0">
                <a:solidFill>
                  <a:srgbClr val="0078D7"/>
                </a:solidFill>
                <a:latin typeface="Seoge UI"/>
              </a:rPr>
              <a:t>Search </a:t>
            </a:r>
          </a:p>
          <a:p>
            <a:pPr>
              <a:spcBef>
                <a:spcPts val="0"/>
              </a:spcBef>
            </a:pPr>
            <a:r>
              <a:rPr lang="en-US" dirty="0">
                <a:solidFill>
                  <a:srgbClr val="0078D7"/>
                </a:solidFill>
                <a:latin typeface="Seoge UI"/>
              </a:rPr>
              <a:t>Algorithm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450845" y="1175877"/>
            <a:ext cx="1792604" cy="2009617"/>
            <a:chOff x="1450845" y="1175877"/>
            <a:chExt cx="1792604" cy="200961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55811" y="1225558"/>
              <a:ext cx="1369773" cy="1369773"/>
            </a:xfrm>
            <a:prstGeom prst="rect">
              <a:avLst/>
            </a:prstGeom>
          </p:spPr>
        </p:pic>
        <p:sp>
          <p:nvSpPr>
            <p:cNvPr id="50" name="Rectangle 49"/>
            <p:cNvSpPr/>
            <p:nvPr/>
          </p:nvSpPr>
          <p:spPr bwMode="auto">
            <a:xfrm>
              <a:off x="1450845" y="1175877"/>
              <a:ext cx="1792604" cy="2009617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34290" rIns="0" bIns="3429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685647">
                <a:spcBef>
                  <a:spcPct val="0"/>
                </a:spcBef>
              </a:pPr>
              <a:endParaRPr lang="en-US" sz="147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endParaRPr>
            </a:p>
          </p:txBody>
        </p:sp>
      </p:grpSp>
      <p:sp>
        <p:nvSpPr>
          <p:cNvPr id="28" name="Slide Number Placeholder 2"/>
          <p:cNvSpPr txBox="1">
            <a:spLocks/>
          </p:cNvSpPr>
          <p:nvPr/>
        </p:nvSpPr>
        <p:spPr>
          <a:xfrm>
            <a:off x="7123652" y="6450435"/>
            <a:ext cx="190500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5D07661B-1E0D-4001-BF89-AF1DFB53F904}" type="slidenum">
              <a:rPr lang="en-US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 algn="r">
                <a:defRPr/>
              </a:pPr>
              <a:t>16</a:t>
            </a:fld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544673" y="4779179"/>
            <a:ext cx="1523237" cy="61555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700" dirty="0" smtClean="0">
                <a:solidFill>
                  <a:srgbClr val="000000"/>
                </a:solidFill>
                <a:latin typeface="Seoge UI"/>
                <a:ea typeface="MingLiU_HKSCS-ExtB" panose="02020500000000000000" pitchFamily="18" charset="-120"/>
                <a:cs typeface="Segoe UI Semilight" panose="020B0402040204020203" pitchFamily="34" charset="0"/>
              </a:rPr>
              <a:t>Ranked Program set </a:t>
            </a:r>
            <a:endParaRPr lang="en-US" sz="1700" dirty="0">
              <a:solidFill>
                <a:srgbClr val="000000"/>
              </a:solidFill>
              <a:latin typeface="Seoge UI"/>
              <a:ea typeface="MingLiU_HKSCS-ExtB" panose="02020500000000000000" pitchFamily="18" charset="-120"/>
              <a:cs typeface="Segoe UI Semilight" panose="020B0402040204020203" pitchFamily="34" charset="0"/>
            </a:endParaRPr>
          </a:p>
        </p:txBody>
      </p:sp>
      <p:cxnSp>
        <p:nvCxnSpPr>
          <p:cNvPr id="65" name="Straight Arrow Connector 64"/>
          <p:cNvCxnSpPr>
            <a:stCxn id="50" idx="2"/>
          </p:cNvCxnSpPr>
          <p:nvPr/>
        </p:nvCxnSpPr>
        <p:spPr bwMode="auto">
          <a:xfrm>
            <a:off x="2347147" y="3185494"/>
            <a:ext cx="7383" cy="611014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83" name="Elbow Connector 82"/>
          <p:cNvCxnSpPr>
            <a:stCxn id="43" idx="0"/>
            <a:endCxn id="50" idx="3"/>
          </p:cNvCxnSpPr>
          <p:nvPr/>
        </p:nvCxnSpPr>
        <p:spPr bwMode="auto">
          <a:xfrm rot="16200000" flipV="1">
            <a:off x="3982939" y="1441196"/>
            <a:ext cx="439256" cy="1918236"/>
          </a:xfrm>
          <a:prstGeom prst="bentConnector2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85" name="Straight Arrow Connector 84"/>
          <p:cNvCxnSpPr/>
          <p:nvPr/>
        </p:nvCxnSpPr>
        <p:spPr bwMode="auto">
          <a:xfrm flipH="1" flipV="1">
            <a:off x="5725174" y="4407839"/>
            <a:ext cx="6123" cy="383358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92" name="TextBox 91"/>
          <p:cNvSpPr txBox="1"/>
          <p:nvPr/>
        </p:nvSpPr>
        <p:spPr>
          <a:xfrm>
            <a:off x="5940433" y="2884713"/>
            <a:ext cx="1181227" cy="715841"/>
          </a:xfrm>
          <a:prstGeom prst="rect">
            <a:avLst/>
          </a:prstGeom>
          <a:noFill/>
          <a:ln>
            <a:noFill/>
          </a:ln>
        </p:spPr>
        <p:txBody>
          <a:bodyPr wrap="square" lIns="134464" tIns="107571" rIns="134464" bIns="107571" rtlCol="0">
            <a:spAutoFit/>
          </a:bodyPr>
          <a:lstStyle/>
          <a:p>
            <a:pPr algn="ctr">
              <a:lnSpc>
                <a:spcPct val="90000"/>
              </a:lnSpc>
              <a:spcAft>
                <a:spcPts val="441"/>
              </a:spcAft>
            </a:pPr>
            <a:r>
              <a:rPr lang="en-US" sz="1800" dirty="0">
                <a:solidFill>
                  <a:srgbClr val="000000"/>
                </a:solidFill>
                <a:latin typeface="Seoge UI"/>
              </a:rPr>
              <a:t>Intended </a:t>
            </a:r>
            <a:r>
              <a:rPr lang="en-US" sz="1800" dirty="0" smtClean="0">
                <a:solidFill>
                  <a:srgbClr val="000000"/>
                </a:solidFill>
                <a:latin typeface="Seoge UI"/>
              </a:rPr>
              <a:t>Program</a:t>
            </a:r>
            <a:endParaRPr lang="en-US" sz="1800" dirty="0">
              <a:solidFill>
                <a:srgbClr val="000000"/>
              </a:solidFill>
              <a:latin typeface="Seoge UI"/>
            </a:endParaRPr>
          </a:p>
        </p:txBody>
      </p:sp>
      <p:cxnSp>
        <p:nvCxnSpPr>
          <p:cNvPr id="94" name="Straight Arrow Connector 93"/>
          <p:cNvCxnSpPr>
            <a:stCxn id="22" idx="0"/>
            <a:endCxn id="21" idx="2"/>
          </p:cNvCxnSpPr>
          <p:nvPr/>
        </p:nvCxnSpPr>
        <p:spPr bwMode="auto">
          <a:xfrm flipH="1" flipV="1">
            <a:off x="7853336" y="2254647"/>
            <a:ext cx="160" cy="1053373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3" name="Content Placeholder 4"/>
          <p:cNvSpPr txBox="1">
            <a:spLocks/>
          </p:cNvSpPr>
          <p:nvPr/>
        </p:nvSpPr>
        <p:spPr bwMode="auto">
          <a:xfrm>
            <a:off x="-13748" y="5976290"/>
            <a:ext cx="90424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1800" kern="0" dirty="0" smtClean="0">
                <a:solidFill>
                  <a:srgbClr val="C00000"/>
                </a:solidFill>
                <a:latin typeface="Seoge UI"/>
                <a:ea typeface="Calibri" panose="020F0502020204030204" pitchFamily="34" charset="0"/>
                <a:cs typeface="Consolas" panose="020B0609020204030204" pitchFamily="49" charset="0"/>
              </a:rPr>
              <a:t>“</a:t>
            </a:r>
            <a:r>
              <a:rPr lang="en-US" sz="1800" i="1" kern="0" dirty="0" smtClean="0">
                <a:solidFill>
                  <a:srgbClr val="C00000"/>
                </a:solidFill>
                <a:latin typeface="Seoge UI"/>
                <a:ea typeface="Calibri" panose="020F0502020204030204" pitchFamily="34" charset="0"/>
                <a:cs typeface="Consolas" panose="020B0609020204030204" pitchFamily="49" charset="0"/>
              </a:rPr>
              <a:t>Programming </a:t>
            </a:r>
            <a:r>
              <a:rPr lang="en-US" sz="1800" i="1" kern="0" dirty="0">
                <a:solidFill>
                  <a:srgbClr val="C00000"/>
                </a:solidFill>
                <a:latin typeface="Seoge UI"/>
                <a:ea typeface="Calibri" panose="020F0502020204030204" pitchFamily="34" charset="0"/>
                <a:cs typeface="Consolas" panose="020B0609020204030204" pitchFamily="49" charset="0"/>
              </a:rPr>
              <a:t>by Examples (and its applications in Data Wrangling</a:t>
            </a:r>
            <a:r>
              <a:rPr lang="en-US" sz="1800" i="1" kern="0" dirty="0" smtClean="0">
                <a:solidFill>
                  <a:srgbClr val="C00000"/>
                </a:solidFill>
                <a:latin typeface="Seoge UI"/>
                <a:ea typeface="Calibri" panose="020F0502020204030204" pitchFamily="34" charset="0"/>
                <a:cs typeface="Consolas" panose="020B0609020204030204" pitchFamily="49" charset="0"/>
              </a:rPr>
              <a:t>)</a:t>
            </a:r>
            <a:r>
              <a:rPr lang="en-US" sz="1800" kern="0" dirty="0" smtClean="0">
                <a:solidFill>
                  <a:srgbClr val="C00000"/>
                </a:solidFill>
                <a:latin typeface="Seoge UI"/>
                <a:ea typeface="Calibri" panose="020F0502020204030204" pitchFamily="34" charset="0"/>
                <a:cs typeface="Consolas" panose="020B0609020204030204" pitchFamily="49" charset="0"/>
              </a:rPr>
              <a:t>”; </a:t>
            </a:r>
            <a:endParaRPr lang="en-US" sz="1800" kern="0" dirty="0">
              <a:solidFill>
                <a:srgbClr val="C00000"/>
              </a:solidFill>
              <a:latin typeface="Seoge UI"/>
              <a:ea typeface="Calibri" panose="020F0502020204030204" pitchFamily="34" charset="0"/>
              <a:cs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1800" kern="0" dirty="0">
                <a:solidFill>
                  <a:srgbClr val="C00000"/>
                </a:solidFill>
                <a:latin typeface="Seoge UI"/>
                <a:ea typeface="Calibri" panose="020F0502020204030204" pitchFamily="34" charset="0"/>
                <a:cs typeface="Consolas" panose="020B0609020204030204" pitchFamily="49" charset="0"/>
              </a:rPr>
              <a:t>In </a:t>
            </a:r>
            <a:r>
              <a:rPr lang="en-US" sz="1800" i="1" kern="0" dirty="0">
                <a:solidFill>
                  <a:srgbClr val="C00000"/>
                </a:solidFill>
                <a:latin typeface="Seoge UI"/>
              </a:rPr>
              <a:t>Verification and Synthesis of Correct and Secure Systems</a:t>
            </a:r>
            <a:r>
              <a:rPr lang="en-US" sz="1800" kern="0" dirty="0">
                <a:solidFill>
                  <a:srgbClr val="C00000"/>
                </a:solidFill>
                <a:latin typeface="Seoge UI"/>
              </a:rPr>
              <a:t>; IOS Press; </a:t>
            </a:r>
            <a:r>
              <a:rPr lang="en-US" sz="1800" kern="0" dirty="0" smtClean="0">
                <a:solidFill>
                  <a:srgbClr val="C00000"/>
                </a:solidFill>
                <a:latin typeface="Seoge UI"/>
              </a:rPr>
              <a:t>2016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1800" kern="0" dirty="0" smtClean="0">
                <a:solidFill>
                  <a:srgbClr val="C00000"/>
                </a:solidFill>
                <a:latin typeface="Seoge UI"/>
                <a:ea typeface="Calibri" panose="020F0502020204030204" pitchFamily="34" charset="0"/>
                <a:cs typeface="Consolas" panose="020B0609020204030204" pitchFamily="49" charset="0"/>
              </a:rPr>
              <a:t>[based on Marktoberdorf Summer School 2015 Lecture Notes]</a:t>
            </a:r>
            <a:endParaRPr lang="en-US" sz="1800" kern="0" dirty="0">
              <a:solidFill>
                <a:srgbClr val="C00000"/>
              </a:solidFill>
              <a:latin typeface="Seoge UI"/>
              <a:ea typeface="Calibri" panose="020F0502020204030204" pitchFamily="34" charset="0"/>
              <a:cs typeface="Consolas" panose="020B0609020204030204" pitchFamily="49" charset="0"/>
            </a:endParaRPr>
          </a:p>
        </p:txBody>
      </p:sp>
      <p:cxnSp>
        <p:nvCxnSpPr>
          <p:cNvPr id="7" name="Elbow Connector 6"/>
          <p:cNvCxnSpPr>
            <a:stCxn id="41" idx="3"/>
            <a:endCxn id="43" idx="2"/>
          </p:cNvCxnSpPr>
          <p:nvPr/>
        </p:nvCxnSpPr>
        <p:spPr bwMode="auto">
          <a:xfrm flipV="1">
            <a:off x="3301742" y="4396982"/>
            <a:ext cx="1859943" cy="416194"/>
          </a:xfrm>
          <a:prstGeom prst="bentConnector2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grpSp>
        <p:nvGrpSpPr>
          <p:cNvPr id="15" name="Group 14"/>
          <p:cNvGrpSpPr/>
          <p:nvPr/>
        </p:nvGrpSpPr>
        <p:grpSpPr>
          <a:xfrm>
            <a:off x="4280673" y="2619942"/>
            <a:ext cx="1762021" cy="1777040"/>
            <a:chOff x="4280673" y="2619942"/>
            <a:chExt cx="1762021" cy="1777040"/>
          </a:xfrm>
        </p:grpSpPr>
        <p:sp>
          <p:nvSpPr>
            <p:cNvPr id="42" name="Rectangle 41"/>
            <p:cNvSpPr/>
            <p:nvPr/>
          </p:nvSpPr>
          <p:spPr>
            <a:xfrm>
              <a:off x="4280673" y="3957735"/>
              <a:ext cx="1762021" cy="3847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900" dirty="0" err="1" smtClean="0">
                  <a:solidFill>
                    <a:srgbClr val="0078D7"/>
                  </a:solidFill>
                  <a:latin typeface="Seoge UI"/>
                </a:rPr>
                <a:t>Disambiguator</a:t>
              </a:r>
              <a:endParaRPr lang="en-US" sz="1900" dirty="0">
                <a:solidFill>
                  <a:srgbClr val="0078D7"/>
                </a:solidFill>
                <a:latin typeface="Seoge UI"/>
              </a:endParaRPr>
            </a:p>
          </p:txBody>
        </p:sp>
        <p:sp>
          <p:nvSpPr>
            <p:cNvPr id="43" name="Rectangle 42"/>
            <p:cNvSpPr/>
            <p:nvPr/>
          </p:nvSpPr>
          <p:spPr bwMode="auto">
            <a:xfrm>
              <a:off x="4302904" y="2619942"/>
              <a:ext cx="1717561" cy="1777040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34290" rIns="0" bIns="3429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685647">
                <a:spcBef>
                  <a:spcPct val="0"/>
                </a:spcBef>
              </a:pPr>
              <a:endParaRPr lang="en-US" sz="147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2676" y="2722713"/>
              <a:ext cx="1256980" cy="1256980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/>
        </p:nvGrpSpPr>
        <p:grpSpPr>
          <a:xfrm>
            <a:off x="1202232" y="3665461"/>
            <a:ext cx="2121741" cy="2163111"/>
            <a:chOff x="1202232" y="3665461"/>
            <a:chExt cx="2121741" cy="2163111"/>
          </a:xfrm>
        </p:grpSpPr>
        <p:sp>
          <p:nvSpPr>
            <p:cNvPr id="44" name="Rectangle 43"/>
            <p:cNvSpPr/>
            <p:nvPr/>
          </p:nvSpPr>
          <p:spPr>
            <a:xfrm>
              <a:off x="1236753" y="5393015"/>
              <a:ext cx="206498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ts val="0"/>
                </a:spcBef>
              </a:pPr>
              <a:r>
                <a:rPr lang="en-US" dirty="0" smtClean="0">
                  <a:solidFill>
                    <a:srgbClr val="0078D7"/>
                  </a:solidFill>
                  <a:latin typeface="Seoge UI"/>
                </a:rPr>
                <a:t>Program Ranker</a:t>
              </a:r>
              <a:endParaRPr lang="en-US" dirty="0">
                <a:solidFill>
                  <a:srgbClr val="0078D7"/>
                </a:solidFill>
                <a:latin typeface="Seoge UI"/>
              </a:endParaRPr>
            </a:p>
          </p:txBody>
        </p:sp>
        <p:sp>
          <p:nvSpPr>
            <p:cNvPr id="41" name="Rectangle 40"/>
            <p:cNvSpPr/>
            <p:nvPr/>
          </p:nvSpPr>
          <p:spPr bwMode="auto">
            <a:xfrm>
              <a:off x="1202232" y="3797779"/>
              <a:ext cx="2099510" cy="2030793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34290" rIns="0" bIns="3429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685647">
                <a:spcBef>
                  <a:spcPct val="0"/>
                </a:spcBef>
              </a:pPr>
              <a:endParaRPr lang="en-US" sz="147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3923" y="3665461"/>
              <a:ext cx="2020050" cy="20200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76344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1" grpId="0"/>
      <p:bldP spid="22" grpId="0" animBg="1"/>
      <p:bldP spid="67" grpId="0"/>
      <p:bldP spid="60" grpId="0"/>
      <p:bldP spid="9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19100" y="304800"/>
            <a:ext cx="8496300" cy="609600"/>
          </a:xfrm>
        </p:spPr>
        <p:txBody>
          <a:bodyPr/>
          <a:lstStyle/>
          <a:p>
            <a:r>
              <a:rPr lang="en-US" dirty="0" smtClean="0">
                <a:latin typeface="Seoge UI"/>
              </a:rPr>
              <a:t>Efficiency</a:t>
            </a:r>
            <a:endParaRPr lang="en-US" dirty="0">
              <a:latin typeface="Seoge U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130866" y="1223611"/>
            <a:ext cx="12206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rgbClr val="C00000"/>
                </a:solidFill>
                <a:latin typeface="Seoge UI"/>
                <a:ea typeface="MingLiU_HKSCS-ExtB" panose="02020500000000000000" pitchFamily="18" charset="-120"/>
                <a:cs typeface="Segoe UI Semilight" panose="020B0402040204020203" pitchFamily="34" charset="0"/>
              </a:rPr>
              <a:t>Example based Intent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76584" y="3298754"/>
            <a:ext cx="1436438" cy="3539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700" dirty="0" smtClean="0">
                <a:solidFill>
                  <a:srgbClr val="000000"/>
                </a:solidFill>
                <a:latin typeface="Seoge UI"/>
                <a:ea typeface="MingLiU_HKSCS-ExtB" panose="02020500000000000000" pitchFamily="18" charset="-120"/>
                <a:cs typeface="Segoe UI Semilight" panose="020B0402040204020203" pitchFamily="34" charset="0"/>
              </a:rPr>
              <a:t>Program set </a:t>
            </a:r>
            <a:endParaRPr lang="en-US" sz="1700" dirty="0">
              <a:solidFill>
                <a:srgbClr val="000000"/>
              </a:solidFill>
              <a:latin typeface="Seoge UI"/>
              <a:ea typeface="MingLiU_HKSCS-ExtB" panose="02020500000000000000" pitchFamily="18" charset="-120"/>
              <a:cs typeface="Segoe UI Semilight" panose="020B0402040204020203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177179" y="4768339"/>
            <a:ext cx="163231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latin typeface="Seoge UI"/>
                <a:ea typeface="MingLiU_HKSCS-ExtB" panose="02020500000000000000" pitchFamily="18" charset="-120"/>
                <a:cs typeface="Segoe UI Semilight" panose="020B0402040204020203" pitchFamily="34" charset="0"/>
              </a:rPr>
              <a:t>Test inputs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564109" y="1538806"/>
            <a:ext cx="2578453" cy="715841"/>
          </a:xfrm>
          <a:prstGeom prst="rect">
            <a:avLst/>
          </a:prstGeom>
          <a:noFill/>
          <a:ln>
            <a:noFill/>
          </a:ln>
        </p:spPr>
        <p:txBody>
          <a:bodyPr wrap="square" lIns="134464" tIns="107571" rIns="134464" bIns="107571" rtlCol="0">
            <a:spAutoFit/>
          </a:bodyPr>
          <a:lstStyle/>
          <a:p>
            <a:pPr>
              <a:lnSpc>
                <a:spcPct val="90000"/>
              </a:lnSpc>
              <a:spcAft>
                <a:spcPts val="441"/>
              </a:spcAft>
            </a:pPr>
            <a:r>
              <a:rPr lang="en-US" sz="1800" dirty="0">
                <a:solidFill>
                  <a:srgbClr val="C00000"/>
                </a:solidFill>
                <a:latin typeface="Seoge UI"/>
              </a:rPr>
              <a:t>Intended Program in R/Python/C</a:t>
            </a:r>
            <a:r>
              <a:rPr lang="en-US" sz="1800" dirty="0" smtClean="0">
                <a:solidFill>
                  <a:srgbClr val="C00000"/>
                </a:solidFill>
                <a:latin typeface="Seoge UI"/>
              </a:rPr>
              <a:t>#/Java/…</a:t>
            </a:r>
            <a:endParaRPr lang="en-US" sz="1800" dirty="0">
              <a:solidFill>
                <a:srgbClr val="C00000"/>
              </a:solidFill>
              <a:latin typeface="Seoge UI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123652" y="3308020"/>
            <a:ext cx="1459688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Seoge UI"/>
              </a:rPr>
              <a:t>Translator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6025441" y="3508075"/>
            <a:ext cx="1094227" cy="387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3416497" y="1760346"/>
            <a:ext cx="2006635" cy="466542"/>
          </a:xfrm>
          <a:prstGeom prst="rect">
            <a:avLst/>
          </a:prstGeom>
          <a:noFill/>
        </p:spPr>
        <p:txBody>
          <a:bodyPr wrap="square" lIns="134464" tIns="107571" rIns="134464" bIns="107571" rtlCol="0">
            <a:spAutoFit/>
          </a:bodyPr>
          <a:lstStyle/>
          <a:p>
            <a:pPr>
              <a:lnSpc>
                <a:spcPct val="90000"/>
              </a:lnSpc>
              <a:spcAft>
                <a:spcPts val="441"/>
              </a:spcAft>
            </a:pPr>
            <a:r>
              <a:rPr lang="en-US" sz="1800" dirty="0">
                <a:solidFill>
                  <a:srgbClr val="C00000"/>
                </a:solidFill>
                <a:latin typeface="Seoge UI"/>
              </a:rPr>
              <a:t>Refined Intent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1023254" y="1738846"/>
            <a:ext cx="416389" cy="1138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1584240" y="2477608"/>
            <a:ext cx="126829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US" dirty="0">
                <a:solidFill>
                  <a:srgbClr val="0078D7"/>
                </a:solidFill>
                <a:latin typeface="Seoge UI"/>
              </a:rPr>
              <a:t>Search </a:t>
            </a:r>
          </a:p>
          <a:p>
            <a:pPr>
              <a:spcBef>
                <a:spcPts val="0"/>
              </a:spcBef>
            </a:pPr>
            <a:r>
              <a:rPr lang="en-US" dirty="0">
                <a:solidFill>
                  <a:srgbClr val="0078D7"/>
                </a:solidFill>
                <a:latin typeface="Seoge UI"/>
              </a:rPr>
              <a:t>Algorithm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450845" y="1175877"/>
            <a:ext cx="1792604" cy="2009617"/>
            <a:chOff x="1450845" y="1175877"/>
            <a:chExt cx="1792604" cy="200961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55811" y="1225558"/>
              <a:ext cx="1369773" cy="1369773"/>
            </a:xfrm>
            <a:prstGeom prst="rect">
              <a:avLst/>
            </a:prstGeom>
          </p:spPr>
        </p:pic>
        <p:sp>
          <p:nvSpPr>
            <p:cNvPr id="50" name="Rectangle 49"/>
            <p:cNvSpPr/>
            <p:nvPr/>
          </p:nvSpPr>
          <p:spPr bwMode="auto">
            <a:xfrm>
              <a:off x="1450845" y="1175877"/>
              <a:ext cx="1792604" cy="2009617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34290" rIns="0" bIns="3429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685647">
                <a:spcBef>
                  <a:spcPct val="0"/>
                </a:spcBef>
              </a:pPr>
              <a:endParaRPr lang="en-US" sz="147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endParaRPr>
            </a:p>
          </p:txBody>
        </p:sp>
      </p:grpSp>
      <p:sp>
        <p:nvSpPr>
          <p:cNvPr id="28" name="Slide Number Placeholder 2"/>
          <p:cNvSpPr txBox="1">
            <a:spLocks/>
          </p:cNvSpPr>
          <p:nvPr/>
        </p:nvSpPr>
        <p:spPr>
          <a:xfrm>
            <a:off x="7123652" y="6450435"/>
            <a:ext cx="190500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5D07661B-1E0D-4001-BF89-AF1DFB53F904}" type="slidenum">
              <a:rPr lang="en-US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 algn="r">
                <a:defRPr/>
              </a:pPr>
              <a:t>17</a:t>
            </a:fld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544673" y="4779179"/>
            <a:ext cx="1523237" cy="61555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700" dirty="0" smtClean="0">
                <a:solidFill>
                  <a:srgbClr val="000000"/>
                </a:solidFill>
                <a:latin typeface="Seoge UI"/>
                <a:ea typeface="MingLiU_HKSCS-ExtB" panose="02020500000000000000" pitchFamily="18" charset="-120"/>
                <a:cs typeface="Segoe UI Semilight" panose="020B0402040204020203" pitchFamily="34" charset="0"/>
              </a:rPr>
              <a:t>Ranked Program set </a:t>
            </a:r>
            <a:endParaRPr lang="en-US" sz="1700" dirty="0">
              <a:solidFill>
                <a:srgbClr val="000000"/>
              </a:solidFill>
              <a:latin typeface="Seoge UI"/>
              <a:ea typeface="MingLiU_HKSCS-ExtB" panose="02020500000000000000" pitchFamily="18" charset="-120"/>
              <a:cs typeface="Segoe UI Semilight" panose="020B0402040204020203" pitchFamily="34" charset="0"/>
            </a:endParaRPr>
          </a:p>
        </p:txBody>
      </p:sp>
      <p:cxnSp>
        <p:nvCxnSpPr>
          <p:cNvPr id="65" name="Straight Arrow Connector 64"/>
          <p:cNvCxnSpPr>
            <a:stCxn id="50" idx="2"/>
          </p:cNvCxnSpPr>
          <p:nvPr/>
        </p:nvCxnSpPr>
        <p:spPr bwMode="auto">
          <a:xfrm>
            <a:off x="2347147" y="3185494"/>
            <a:ext cx="7383" cy="611014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83" name="Elbow Connector 82"/>
          <p:cNvCxnSpPr>
            <a:stCxn id="43" idx="0"/>
            <a:endCxn id="50" idx="3"/>
          </p:cNvCxnSpPr>
          <p:nvPr/>
        </p:nvCxnSpPr>
        <p:spPr bwMode="auto">
          <a:xfrm rot="16200000" flipV="1">
            <a:off x="3982939" y="1441196"/>
            <a:ext cx="439256" cy="1918236"/>
          </a:xfrm>
          <a:prstGeom prst="bentConnector2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85" name="Straight Arrow Connector 84"/>
          <p:cNvCxnSpPr/>
          <p:nvPr/>
        </p:nvCxnSpPr>
        <p:spPr bwMode="auto">
          <a:xfrm flipH="1" flipV="1">
            <a:off x="5725174" y="4407839"/>
            <a:ext cx="6123" cy="383358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92" name="TextBox 91"/>
          <p:cNvSpPr txBox="1"/>
          <p:nvPr/>
        </p:nvSpPr>
        <p:spPr>
          <a:xfrm>
            <a:off x="5940433" y="2884713"/>
            <a:ext cx="1181227" cy="715841"/>
          </a:xfrm>
          <a:prstGeom prst="rect">
            <a:avLst/>
          </a:prstGeom>
          <a:noFill/>
          <a:ln>
            <a:noFill/>
          </a:ln>
        </p:spPr>
        <p:txBody>
          <a:bodyPr wrap="square" lIns="134464" tIns="107571" rIns="134464" bIns="107571" rtlCol="0">
            <a:spAutoFit/>
          </a:bodyPr>
          <a:lstStyle/>
          <a:p>
            <a:pPr algn="ctr">
              <a:lnSpc>
                <a:spcPct val="90000"/>
              </a:lnSpc>
              <a:spcAft>
                <a:spcPts val="441"/>
              </a:spcAft>
            </a:pPr>
            <a:r>
              <a:rPr lang="en-US" sz="1800" dirty="0">
                <a:solidFill>
                  <a:srgbClr val="000000"/>
                </a:solidFill>
                <a:latin typeface="Seoge UI"/>
              </a:rPr>
              <a:t>Intended </a:t>
            </a:r>
            <a:r>
              <a:rPr lang="en-US" sz="1800" dirty="0" smtClean="0">
                <a:solidFill>
                  <a:srgbClr val="000000"/>
                </a:solidFill>
                <a:latin typeface="Seoge UI"/>
              </a:rPr>
              <a:t>Program</a:t>
            </a:r>
            <a:endParaRPr lang="en-US" sz="1800" dirty="0">
              <a:solidFill>
                <a:srgbClr val="000000"/>
              </a:solidFill>
              <a:latin typeface="Seoge UI"/>
            </a:endParaRPr>
          </a:p>
        </p:txBody>
      </p:sp>
      <p:cxnSp>
        <p:nvCxnSpPr>
          <p:cNvPr id="94" name="Straight Arrow Connector 93"/>
          <p:cNvCxnSpPr>
            <a:stCxn id="22" idx="0"/>
            <a:endCxn id="21" idx="2"/>
          </p:cNvCxnSpPr>
          <p:nvPr/>
        </p:nvCxnSpPr>
        <p:spPr bwMode="auto">
          <a:xfrm flipH="1" flipV="1">
            <a:off x="7853336" y="2254647"/>
            <a:ext cx="160" cy="1053373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3" name="Content Placeholder 4"/>
          <p:cNvSpPr txBox="1">
            <a:spLocks/>
          </p:cNvSpPr>
          <p:nvPr/>
        </p:nvSpPr>
        <p:spPr bwMode="auto">
          <a:xfrm>
            <a:off x="-13748" y="5976290"/>
            <a:ext cx="90424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1800" kern="0" dirty="0" smtClean="0">
                <a:solidFill>
                  <a:srgbClr val="C00000"/>
                </a:solidFill>
                <a:latin typeface="Seoge UI"/>
                <a:ea typeface="Calibri" panose="020F0502020204030204" pitchFamily="34" charset="0"/>
                <a:cs typeface="Consolas" panose="020B0609020204030204" pitchFamily="49" charset="0"/>
              </a:rPr>
              <a:t>“</a:t>
            </a:r>
            <a:r>
              <a:rPr lang="en-US" sz="1800" i="1" kern="0" dirty="0" smtClean="0">
                <a:solidFill>
                  <a:srgbClr val="C00000"/>
                </a:solidFill>
                <a:latin typeface="Seoge UI"/>
                <a:ea typeface="Calibri" panose="020F0502020204030204" pitchFamily="34" charset="0"/>
                <a:cs typeface="Consolas" panose="020B0609020204030204" pitchFamily="49" charset="0"/>
              </a:rPr>
              <a:t>Programming </a:t>
            </a:r>
            <a:r>
              <a:rPr lang="en-US" sz="1800" i="1" kern="0" dirty="0">
                <a:solidFill>
                  <a:srgbClr val="C00000"/>
                </a:solidFill>
                <a:latin typeface="Seoge UI"/>
                <a:ea typeface="Calibri" panose="020F0502020204030204" pitchFamily="34" charset="0"/>
                <a:cs typeface="Consolas" panose="020B0609020204030204" pitchFamily="49" charset="0"/>
              </a:rPr>
              <a:t>by Examples (and its applications in Data Wrangling</a:t>
            </a:r>
            <a:r>
              <a:rPr lang="en-US" sz="1800" i="1" kern="0" dirty="0" smtClean="0">
                <a:solidFill>
                  <a:srgbClr val="C00000"/>
                </a:solidFill>
                <a:latin typeface="Seoge UI"/>
                <a:ea typeface="Calibri" panose="020F0502020204030204" pitchFamily="34" charset="0"/>
                <a:cs typeface="Consolas" panose="020B0609020204030204" pitchFamily="49" charset="0"/>
              </a:rPr>
              <a:t>)</a:t>
            </a:r>
            <a:r>
              <a:rPr lang="en-US" sz="1800" kern="0" dirty="0" smtClean="0">
                <a:solidFill>
                  <a:srgbClr val="C00000"/>
                </a:solidFill>
                <a:latin typeface="Seoge UI"/>
                <a:ea typeface="Calibri" panose="020F0502020204030204" pitchFamily="34" charset="0"/>
                <a:cs typeface="Consolas" panose="020B0609020204030204" pitchFamily="49" charset="0"/>
              </a:rPr>
              <a:t>”; </a:t>
            </a:r>
            <a:endParaRPr lang="en-US" sz="1800" kern="0" dirty="0">
              <a:solidFill>
                <a:srgbClr val="C00000"/>
              </a:solidFill>
              <a:latin typeface="Seoge UI"/>
              <a:ea typeface="Calibri" panose="020F0502020204030204" pitchFamily="34" charset="0"/>
              <a:cs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1800" kern="0" dirty="0">
                <a:solidFill>
                  <a:srgbClr val="C00000"/>
                </a:solidFill>
                <a:latin typeface="Seoge UI"/>
                <a:ea typeface="Calibri" panose="020F0502020204030204" pitchFamily="34" charset="0"/>
                <a:cs typeface="Consolas" panose="020B0609020204030204" pitchFamily="49" charset="0"/>
              </a:rPr>
              <a:t>In </a:t>
            </a:r>
            <a:r>
              <a:rPr lang="en-US" sz="1800" i="1" kern="0" dirty="0">
                <a:solidFill>
                  <a:srgbClr val="C00000"/>
                </a:solidFill>
                <a:latin typeface="Seoge UI"/>
              </a:rPr>
              <a:t>Verification and Synthesis of Correct and Secure Systems</a:t>
            </a:r>
            <a:r>
              <a:rPr lang="en-US" sz="1800" kern="0" dirty="0">
                <a:solidFill>
                  <a:srgbClr val="C00000"/>
                </a:solidFill>
                <a:latin typeface="Seoge UI"/>
              </a:rPr>
              <a:t>; IOS Press; </a:t>
            </a:r>
            <a:r>
              <a:rPr lang="en-US" sz="1800" kern="0" dirty="0" smtClean="0">
                <a:solidFill>
                  <a:srgbClr val="C00000"/>
                </a:solidFill>
                <a:latin typeface="Seoge UI"/>
              </a:rPr>
              <a:t>2016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1800" kern="0" dirty="0" smtClean="0">
                <a:solidFill>
                  <a:srgbClr val="C00000"/>
                </a:solidFill>
                <a:latin typeface="Seoge UI"/>
                <a:ea typeface="Calibri" panose="020F0502020204030204" pitchFamily="34" charset="0"/>
                <a:cs typeface="Consolas" panose="020B0609020204030204" pitchFamily="49" charset="0"/>
              </a:rPr>
              <a:t>[based on Marktoberdorf Summer School 2015 Lecture Notes]</a:t>
            </a:r>
            <a:endParaRPr lang="en-US" sz="1800" kern="0" dirty="0">
              <a:solidFill>
                <a:srgbClr val="C00000"/>
              </a:solidFill>
              <a:latin typeface="Seoge UI"/>
              <a:ea typeface="Calibri" panose="020F0502020204030204" pitchFamily="34" charset="0"/>
              <a:cs typeface="Consolas" panose="020B0609020204030204" pitchFamily="49" charset="0"/>
            </a:endParaRPr>
          </a:p>
        </p:txBody>
      </p:sp>
      <p:cxnSp>
        <p:nvCxnSpPr>
          <p:cNvPr id="7" name="Elbow Connector 6"/>
          <p:cNvCxnSpPr>
            <a:stCxn id="41" idx="3"/>
            <a:endCxn id="43" idx="2"/>
          </p:cNvCxnSpPr>
          <p:nvPr/>
        </p:nvCxnSpPr>
        <p:spPr bwMode="auto">
          <a:xfrm flipV="1">
            <a:off x="3301742" y="4396982"/>
            <a:ext cx="1859943" cy="416194"/>
          </a:xfrm>
          <a:prstGeom prst="bentConnector2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grpSp>
        <p:nvGrpSpPr>
          <p:cNvPr id="15" name="Group 14"/>
          <p:cNvGrpSpPr/>
          <p:nvPr/>
        </p:nvGrpSpPr>
        <p:grpSpPr>
          <a:xfrm>
            <a:off x="4280673" y="2619942"/>
            <a:ext cx="1762021" cy="1777040"/>
            <a:chOff x="4280673" y="2619942"/>
            <a:chExt cx="1762021" cy="1777040"/>
          </a:xfrm>
        </p:grpSpPr>
        <p:sp>
          <p:nvSpPr>
            <p:cNvPr id="42" name="Rectangle 41"/>
            <p:cNvSpPr/>
            <p:nvPr/>
          </p:nvSpPr>
          <p:spPr>
            <a:xfrm>
              <a:off x="4280673" y="3957735"/>
              <a:ext cx="1762021" cy="3847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900" dirty="0" err="1" smtClean="0">
                  <a:solidFill>
                    <a:srgbClr val="0078D7"/>
                  </a:solidFill>
                  <a:latin typeface="Seoge UI"/>
                </a:rPr>
                <a:t>Disambiguator</a:t>
              </a:r>
              <a:endParaRPr lang="en-US" sz="1900" dirty="0">
                <a:solidFill>
                  <a:srgbClr val="0078D7"/>
                </a:solidFill>
                <a:latin typeface="Seoge UI"/>
              </a:endParaRPr>
            </a:p>
          </p:txBody>
        </p:sp>
        <p:sp>
          <p:nvSpPr>
            <p:cNvPr id="43" name="Rectangle 42"/>
            <p:cNvSpPr/>
            <p:nvPr/>
          </p:nvSpPr>
          <p:spPr bwMode="auto">
            <a:xfrm>
              <a:off x="4302904" y="2619942"/>
              <a:ext cx="1717561" cy="1777040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34290" rIns="0" bIns="3429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685647">
                <a:spcBef>
                  <a:spcPct val="0"/>
                </a:spcBef>
              </a:pPr>
              <a:endParaRPr lang="en-US" sz="147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2676" y="2722713"/>
              <a:ext cx="1256980" cy="1256980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/>
        </p:nvGrpSpPr>
        <p:grpSpPr>
          <a:xfrm>
            <a:off x="1202232" y="3665461"/>
            <a:ext cx="2121741" cy="2163111"/>
            <a:chOff x="1202232" y="3665461"/>
            <a:chExt cx="2121741" cy="2163111"/>
          </a:xfrm>
        </p:grpSpPr>
        <p:sp>
          <p:nvSpPr>
            <p:cNvPr id="44" name="Rectangle 43"/>
            <p:cNvSpPr/>
            <p:nvPr/>
          </p:nvSpPr>
          <p:spPr>
            <a:xfrm>
              <a:off x="1236753" y="5393015"/>
              <a:ext cx="206498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ts val="0"/>
                </a:spcBef>
              </a:pPr>
              <a:r>
                <a:rPr lang="en-US" dirty="0" smtClean="0">
                  <a:solidFill>
                    <a:srgbClr val="0078D7"/>
                  </a:solidFill>
                  <a:latin typeface="Seoge UI"/>
                </a:rPr>
                <a:t>Program Ranker</a:t>
              </a:r>
              <a:endParaRPr lang="en-US" dirty="0">
                <a:solidFill>
                  <a:srgbClr val="0078D7"/>
                </a:solidFill>
                <a:latin typeface="Seoge UI"/>
              </a:endParaRPr>
            </a:p>
          </p:txBody>
        </p:sp>
        <p:sp>
          <p:nvSpPr>
            <p:cNvPr id="41" name="Rectangle 40"/>
            <p:cNvSpPr/>
            <p:nvPr/>
          </p:nvSpPr>
          <p:spPr bwMode="auto">
            <a:xfrm>
              <a:off x="1202232" y="3797779"/>
              <a:ext cx="2099510" cy="2030793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34290" rIns="0" bIns="3429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685647">
                <a:spcBef>
                  <a:spcPct val="0"/>
                </a:spcBef>
              </a:pPr>
              <a:endParaRPr lang="en-US" sz="147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3923" y="3665461"/>
              <a:ext cx="2020050" cy="2020050"/>
            </a:xfrm>
            <a:prstGeom prst="rect">
              <a:avLst/>
            </a:prstGeom>
          </p:spPr>
        </p:pic>
      </p:grpSp>
      <p:sp>
        <p:nvSpPr>
          <p:cNvPr id="32" name="TextBox 31"/>
          <p:cNvSpPr txBox="1"/>
          <p:nvPr/>
        </p:nvSpPr>
        <p:spPr>
          <a:xfrm>
            <a:off x="118503" y="2378002"/>
            <a:ext cx="98779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0070C0"/>
                </a:solidFill>
                <a:latin typeface="Seoge UI"/>
              </a:rPr>
              <a:t>DSL</a:t>
            </a:r>
            <a:r>
              <a:rPr lang="en-US" sz="1800" dirty="0">
                <a:solidFill>
                  <a:srgbClr val="0070C0"/>
                </a:solidFill>
                <a:latin typeface="Seoge UI"/>
                <a:ea typeface="MingLiU_HKSCS-ExtB" panose="02020500000000000000" pitchFamily="18" charset="-120"/>
                <a:cs typeface="Segoe UI Semilight" panose="020B0402040204020203" pitchFamily="34" charset="0"/>
              </a:rPr>
              <a:t> D</a:t>
            </a:r>
          </a:p>
        </p:txBody>
      </p:sp>
      <p:cxnSp>
        <p:nvCxnSpPr>
          <p:cNvPr id="34" name="Straight Arrow Connector 33"/>
          <p:cNvCxnSpPr>
            <a:stCxn id="32" idx="3"/>
          </p:cNvCxnSpPr>
          <p:nvPr/>
        </p:nvCxnSpPr>
        <p:spPr bwMode="auto">
          <a:xfrm>
            <a:off x="1106296" y="2562668"/>
            <a:ext cx="322995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5" name="TextBox 34"/>
          <p:cNvSpPr txBox="1"/>
          <p:nvPr/>
        </p:nvSpPr>
        <p:spPr>
          <a:xfrm>
            <a:off x="5864425" y="3429516"/>
            <a:ext cx="1181227" cy="466542"/>
          </a:xfrm>
          <a:prstGeom prst="rect">
            <a:avLst/>
          </a:prstGeom>
          <a:noFill/>
          <a:ln>
            <a:noFill/>
          </a:ln>
        </p:spPr>
        <p:txBody>
          <a:bodyPr wrap="square" lIns="134464" tIns="107571" rIns="134464" bIns="107571" rtlCol="0">
            <a:spAutoFit/>
          </a:bodyPr>
          <a:lstStyle/>
          <a:p>
            <a:pPr algn="ctr">
              <a:lnSpc>
                <a:spcPct val="90000"/>
              </a:lnSpc>
              <a:spcAft>
                <a:spcPts val="441"/>
              </a:spcAft>
            </a:pPr>
            <a:r>
              <a:rPr lang="en-US" sz="1800" dirty="0" smtClean="0">
                <a:solidFill>
                  <a:srgbClr val="000000"/>
                </a:solidFill>
                <a:latin typeface="Seoge UI"/>
              </a:rPr>
              <a:t>in </a:t>
            </a:r>
            <a:r>
              <a:rPr lang="en-US" sz="1800" dirty="0">
                <a:solidFill>
                  <a:srgbClr val="000000"/>
                </a:solidFill>
                <a:latin typeface="Seoge UI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2959083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03199" y="1070430"/>
            <a:ext cx="8454417" cy="4198257"/>
          </a:xfrm>
        </p:spPr>
        <p:txBody>
          <a:bodyPr/>
          <a:lstStyle/>
          <a:p>
            <a:pPr marL="0" indent="0">
              <a:buNone/>
            </a:pPr>
            <a:endParaRPr lang="en-US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Expressive enough to cover wide range of tasks</a:t>
            </a:r>
          </a:p>
          <a:p>
            <a:endParaRPr lang="en-US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Restricted enough to enable efficient search</a:t>
            </a:r>
          </a:p>
          <a:p>
            <a:pPr lvl="1"/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Restricted set of operators </a:t>
            </a:r>
          </a:p>
          <a:p>
            <a:pPr lvl="2"/>
            <a:r>
              <a:rPr lang="en-US" dirty="0" smtClean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those with small inverse sets</a:t>
            </a:r>
          </a:p>
          <a:p>
            <a:pPr lvl="1"/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Restricted syntactic composition of those operators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Domain-specific Language (DSL)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96615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Outline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31066" y="1099398"/>
            <a:ext cx="8696632" cy="5647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Programming by Examples (PBE) is the task of synthesizing a program in an </a:t>
            </a:r>
            <a:r>
              <a:rPr lang="en-US" sz="2400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underlying language</a:t>
            </a:r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 from </a:t>
            </a:r>
            <a:r>
              <a:rPr lang="en-US" sz="2400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example-based specification </a:t>
            </a:r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using a</a:t>
            </a:r>
            <a:r>
              <a:rPr lang="en-US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search algorithm</a:t>
            </a:r>
            <a:r>
              <a:rPr lang="en-US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pPr>
              <a:spcBef>
                <a:spcPts val="0"/>
              </a:spcBef>
            </a:pPr>
            <a:endParaRPr lang="en-US" sz="10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ts val="0"/>
              </a:spcBef>
            </a:pPr>
            <a:endParaRPr lang="en-US" sz="24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ts val="0"/>
              </a:spcBef>
            </a:pPr>
            <a:r>
              <a:rPr lang="en-US" sz="2400" u="sng" dirty="0" smtClean="0">
                <a:latin typeface="Segoe UI" panose="020B0502040204020203" pitchFamily="34" charset="0"/>
                <a:cs typeface="Segoe UI" panose="020B0502040204020203" pitchFamily="34" charset="0"/>
              </a:rPr>
              <a:t>Usability Dimensions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5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Efficiency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5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Intention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5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Debuggability</a:t>
            </a:r>
            <a:endParaRPr lang="en-US" sz="24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ts val="0"/>
              </a:spcBef>
            </a:pPr>
            <a:endParaRPr lang="en-US" sz="24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451" y="3328858"/>
            <a:ext cx="918386" cy="9183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0523" y="5596215"/>
            <a:ext cx="920051" cy="92005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884" y="4331581"/>
            <a:ext cx="1198803" cy="119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8358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eoge UI"/>
              </a:rPr>
              <a:t>Flash Fill DSL (String Transformations)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Placeholder 4"/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201930" y="1063288"/>
                <a:ext cx="8740141" cy="5794711"/>
              </a:xfrm>
            </p:spPr>
            <p:txBody>
              <a:bodyPr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𝑇𝑢𝑝𝑙𝑒</m:t>
                      </m:r>
                      <m:d>
                        <m:dPr>
                          <m:ctrlPr>
                            <a:rPr lang="en-US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𝑆𝑡𝑟𝑖𝑛𝑔</m:t>
                          </m:r>
                          <m:r>
                            <a:rPr lang="en-US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,…,</m:t>
                          </m:r>
                          <m:r>
                            <a:rPr lang="en-US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𝑆𝑡𝑟𝑖𝑛𝑔</m:t>
                          </m:r>
                          <m:r>
                            <a:rPr lang="en-US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→ </m:t>
                      </m:r>
                      <m:r>
                        <a:rPr lang="en-US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𝑆𝑡𝑟𝑖𝑛𝑔</m:t>
                      </m:r>
                    </m:oMath>
                  </m:oMathPara>
                </a14:m>
                <a:endParaRPr lang="en-US" sz="1765" dirty="0">
                  <a:solidFill>
                    <a:srgbClr val="0070C0"/>
                  </a:solidFill>
                </a:endParaRPr>
              </a:p>
              <a:p>
                <a:endParaRPr lang="en-US" sz="515" dirty="0">
                  <a:solidFill>
                    <a:srgbClr val="0070C0"/>
                  </a:solidFill>
                </a:endParaRPr>
              </a:p>
              <a:p>
                <a:r>
                  <a:rPr lang="en-US" sz="2206" dirty="0">
                    <a:solidFill>
                      <a:srgbClr val="0070C0"/>
                    </a:solidFill>
                  </a:rPr>
                  <a:t>top-level expr </a:t>
                </a:r>
                <a:r>
                  <a:rPr lang="en-US" sz="2206" dirty="0"/>
                  <a:t>T := </a:t>
                </a:r>
                <a:r>
                  <a:rPr lang="en-US" sz="2206" dirty="0">
                    <a:solidFill>
                      <a:srgbClr val="008000"/>
                    </a:solidFill>
                  </a:rPr>
                  <a:t>if-then-else</a:t>
                </a:r>
                <a:r>
                  <a:rPr lang="en-US" sz="2206" dirty="0"/>
                  <a:t>(B,C,T)</a:t>
                </a:r>
              </a:p>
              <a:p>
                <a:r>
                  <a:rPr lang="en-US" sz="2206" dirty="0"/>
                  <a:t>                  |  C</a:t>
                </a:r>
              </a:p>
              <a:p>
                <a:endParaRPr lang="en-US" sz="588" dirty="0"/>
              </a:p>
              <a:p>
                <a:r>
                  <a:rPr lang="en-US" sz="2206" dirty="0">
                    <a:solidFill>
                      <a:srgbClr val="0070C0"/>
                    </a:solidFill>
                  </a:rPr>
                  <a:t>condition-free expr </a:t>
                </a:r>
                <a:r>
                  <a:rPr lang="en-US" sz="2206" dirty="0"/>
                  <a:t>C :=</a:t>
                </a:r>
              </a:p>
              <a:p>
                <a:r>
                  <a:rPr lang="en-US" sz="2206" dirty="0"/>
                  <a:t>                       |  A</a:t>
                </a:r>
              </a:p>
              <a:p>
                <a:endParaRPr lang="en-US" sz="735" dirty="0"/>
              </a:p>
              <a:p>
                <a:r>
                  <a:rPr lang="en-US" sz="2206" dirty="0">
                    <a:solidFill>
                      <a:srgbClr val="0070C0"/>
                    </a:solidFill>
                  </a:rPr>
                  <a:t>atomic expression </a:t>
                </a:r>
                <a:r>
                  <a:rPr lang="en-US" sz="2206" dirty="0"/>
                  <a:t>A :=</a:t>
                </a:r>
              </a:p>
              <a:p>
                <a:r>
                  <a:rPr lang="en-US" sz="2206" dirty="0"/>
                  <a:t>                     | </a:t>
                </a:r>
                <a:r>
                  <a:rPr lang="en-US" sz="2206" dirty="0" err="1">
                    <a:solidFill>
                      <a:srgbClr val="000000"/>
                    </a:solidFill>
                  </a:rPr>
                  <a:t>ConstantString</a:t>
                </a:r>
                <a:endParaRPr lang="en-US" sz="735" dirty="0">
                  <a:solidFill>
                    <a:srgbClr val="107C10"/>
                  </a:solidFill>
                </a:endParaRPr>
              </a:p>
              <a:p>
                <a:endParaRPr lang="en-US" sz="515" dirty="0">
                  <a:solidFill>
                    <a:srgbClr val="0070C0"/>
                  </a:solidFill>
                </a:endParaRPr>
              </a:p>
              <a:p>
                <a:r>
                  <a:rPr lang="en-US" sz="2206" dirty="0">
                    <a:solidFill>
                      <a:srgbClr val="0070C0"/>
                    </a:solidFill>
                  </a:rPr>
                  <a:t>input string </a:t>
                </a:r>
                <a:r>
                  <a:rPr lang="en-US" sz="2206" dirty="0"/>
                  <a:t>X := x</a:t>
                </a:r>
                <a:r>
                  <a:rPr lang="en-US" sz="2206" baseline="-25000" dirty="0"/>
                  <a:t>1</a:t>
                </a:r>
                <a:r>
                  <a:rPr lang="en-US" sz="2206" dirty="0"/>
                  <a:t> | x</a:t>
                </a:r>
                <a:r>
                  <a:rPr lang="en-US" sz="2206" baseline="-25000" dirty="0"/>
                  <a:t>2</a:t>
                </a:r>
                <a:r>
                  <a:rPr lang="en-US" sz="2206" dirty="0"/>
                  <a:t> | … </a:t>
                </a:r>
                <a:endParaRPr lang="en-US" sz="2206" dirty="0">
                  <a:solidFill>
                    <a:srgbClr val="0070C0"/>
                  </a:solidFill>
                </a:endParaRPr>
              </a:p>
              <a:p>
                <a:endParaRPr lang="en-US" sz="500" dirty="0">
                  <a:solidFill>
                    <a:srgbClr val="0070C0"/>
                  </a:solidFill>
                </a:endParaRPr>
              </a:p>
              <a:p>
                <a:r>
                  <a:rPr lang="en-US" sz="2206" dirty="0">
                    <a:solidFill>
                      <a:srgbClr val="0070C0"/>
                    </a:solidFill>
                  </a:rPr>
                  <a:t>position expression </a:t>
                </a:r>
                <a:r>
                  <a:rPr lang="en-US" sz="2206" dirty="0"/>
                  <a:t>P := K</a:t>
                </a:r>
              </a:p>
              <a:p>
                <a:r>
                  <a:rPr lang="en-US" sz="2206" dirty="0">
                    <a:solidFill>
                      <a:srgbClr val="0070C0"/>
                    </a:solidFill>
                  </a:rPr>
                  <a:t>                       </a:t>
                </a:r>
                <a:r>
                  <a:rPr lang="en-US" sz="2206" dirty="0">
                    <a:solidFill>
                      <a:schemeClr val="tx1"/>
                    </a:solidFill>
                  </a:rPr>
                  <a:t>|</a:t>
                </a:r>
                <a:r>
                  <a:rPr lang="en-US" sz="2206" dirty="0">
                    <a:solidFill>
                      <a:srgbClr val="0070C0"/>
                    </a:solidFill>
                  </a:rPr>
                  <a:t> </a:t>
                </a:r>
                <a:r>
                  <a:rPr lang="en-US" sz="2000" dirty="0" err="1">
                    <a:solidFill>
                      <a:srgbClr val="008000"/>
                    </a:solidFill>
                  </a:rPr>
                  <a:t>Pos</a:t>
                </a:r>
                <a:r>
                  <a:rPr lang="en-US" sz="2000" dirty="0"/>
                  <a:t>(X, R</a:t>
                </a:r>
                <a:r>
                  <a:rPr lang="en-US" sz="2000" baseline="-25000" dirty="0"/>
                  <a:t>1</a:t>
                </a:r>
                <a:r>
                  <a:rPr lang="en-US" sz="2000" dirty="0"/>
                  <a:t>, R</a:t>
                </a:r>
                <a:r>
                  <a:rPr lang="en-US" sz="2000" baseline="-25000" dirty="0"/>
                  <a:t>2</a:t>
                </a:r>
                <a:r>
                  <a:rPr lang="en-US" sz="2000" dirty="0"/>
                  <a:t>, K)</a:t>
                </a:r>
                <a:endParaRPr lang="en-US" sz="2206" dirty="0">
                  <a:solidFill>
                    <a:srgbClr val="0070C0"/>
                  </a:solidFill>
                </a:endParaRPr>
              </a:p>
              <a:p>
                <a:endParaRPr lang="en-US" sz="2206" dirty="0">
                  <a:solidFill>
                    <a:srgbClr val="0070C0"/>
                  </a:solidFill>
                </a:endParaRPr>
              </a:p>
              <a:p>
                <a:endParaRPr lang="en-US" sz="700" dirty="0">
                  <a:solidFill>
                    <a:srgbClr val="0070C0"/>
                  </a:solidFill>
                </a:endParaRPr>
              </a:p>
              <a:p>
                <a:r>
                  <a:rPr lang="en-US" sz="2206" dirty="0">
                    <a:solidFill>
                      <a:srgbClr val="0070C0"/>
                    </a:solidFill>
                  </a:rPr>
                  <a:t>Boolean expression </a:t>
                </a:r>
                <a:r>
                  <a:rPr lang="en-US" sz="2206" dirty="0"/>
                  <a:t>B := …</a:t>
                </a:r>
              </a:p>
            </p:txBody>
          </p:sp>
        </mc:Choice>
        <mc:Fallback xmlns="">
          <p:sp>
            <p:nvSpPr>
              <p:cNvPr id="5" name="Tex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201930" y="1063288"/>
                <a:ext cx="8740141" cy="5794711"/>
              </a:xfrm>
              <a:blipFill>
                <a:blip r:embed="rId3"/>
                <a:stretch>
                  <a:fillRect l="-9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4028850" y="2522455"/>
            <a:ext cx="3417620" cy="4317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6" dirty="0">
                <a:solidFill>
                  <a:srgbClr val="008000"/>
                </a:solidFill>
                <a:latin typeface="Consolas" panose="020B0609020204030204" pitchFamily="49" charset="0"/>
              </a:rPr>
              <a:t>Concatenate(A,C)</a:t>
            </a:r>
            <a:endParaRPr lang="en-US" sz="2206" dirty="0">
              <a:latin typeface="Consolas" panose="020B0609020204030204" pitchFamily="49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18900" y="3476377"/>
            <a:ext cx="2969407" cy="4317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6" dirty="0" err="1">
                <a:solidFill>
                  <a:srgbClr val="107C10"/>
                </a:solidFill>
                <a:latin typeface="Consolas" panose="020B0609020204030204" pitchFamily="49" charset="0"/>
              </a:rPr>
              <a:t>SubStr</a:t>
            </a:r>
            <a:r>
              <a:rPr lang="en-US" sz="2206" dirty="0">
                <a:solidFill>
                  <a:srgbClr val="107C10"/>
                </a:solidFill>
                <a:latin typeface="Consolas" panose="020B0609020204030204" pitchFamily="49" charset="0"/>
              </a:rPr>
              <a:t>(X,P,P)</a:t>
            </a:r>
            <a:endParaRPr lang="en-US" sz="2206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042620" y="5564730"/>
            <a:ext cx="50189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dirty="0"/>
              <a:t>K</a:t>
            </a:r>
            <a:r>
              <a:rPr lang="en-US" baseline="30000" dirty="0"/>
              <a:t>th</a:t>
            </a:r>
            <a:r>
              <a:rPr lang="en-US" dirty="0"/>
              <a:t> position in X whose left/right   side matches with R</a:t>
            </a:r>
            <a:r>
              <a:rPr lang="en-US" baseline="-25000" dirty="0"/>
              <a:t>1</a:t>
            </a:r>
            <a:r>
              <a:rPr lang="en-US" dirty="0"/>
              <a:t>/R</a:t>
            </a:r>
            <a:r>
              <a:rPr lang="en-US" baseline="-25000" dirty="0"/>
              <a:t>2</a:t>
            </a:r>
            <a:r>
              <a:rPr lang="en-US" dirty="0"/>
              <a:t>.</a:t>
            </a: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1618306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76199" y="863601"/>
                <a:ext cx="9044669" cy="5764634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>
                    <a:solidFill>
                      <a:srgbClr val="C00000"/>
                    </a:solidFill>
                  </a:rPr>
                  <a:t>                  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𝑆𝑡𝑟𝑖𝑛𝑔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𝐿𝑖𝑠𝑡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𝑃𝑜𝑠𝑃𝑎𝑖𝑟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endParaRPr lang="en-US" dirty="0" smtClean="0">
                  <a:solidFill>
                    <a:srgbClr val="0070C0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 marL="0" indent="0">
                  <a:buNone/>
                </a:pPr>
                <a:r>
                  <a:rPr lang="en-US" dirty="0" err="1" smtClean="0">
                    <a:solidFill>
                      <a:srgbClr val="0070C0"/>
                    </a:solidFill>
                    <a:latin typeface="Consolas" panose="020B0609020204030204" pitchFamily="49" charset="0"/>
                    <a:cs typeface="Segoe UI" panose="020B0502040204020203" pitchFamily="34" charset="0"/>
                  </a:rPr>
                  <a:t>Seq</a:t>
                </a:r>
                <a:r>
                  <a:rPr lang="en-US" dirty="0" smtClean="0">
                    <a:solidFill>
                      <a:srgbClr val="0070C0"/>
                    </a:solidFill>
                    <a:latin typeface="Consolas" panose="020B0609020204030204" pitchFamily="49" charset="0"/>
                    <a:cs typeface="Segoe UI" panose="020B0502040204020203" pitchFamily="34" charset="0"/>
                  </a:rPr>
                  <a:t> expr </a:t>
                </a:r>
                <a:r>
                  <a:rPr lang="en-US" dirty="0">
                    <a:latin typeface="Consolas" panose="020B0609020204030204" pitchFamily="49" charset="0"/>
                    <a:cs typeface="Segoe UI" panose="020B0502040204020203" pitchFamily="34" charset="0"/>
                  </a:rPr>
                  <a:t>E</a:t>
                </a:r>
                <a:r>
                  <a:rPr lang="en-US" dirty="0" smtClean="0">
                    <a:latin typeface="Consolas" panose="020B0609020204030204" pitchFamily="49" charset="0"/>
                    <a:cs typeface="Segoe UI" panose="020B0502040204020203" pitchFamily="34" charset="0"/>
                  </a:rPr>
                  <a:t> :=</a:t>
                </a:r>
                <a:r>
                  <a:rPr lang="en-US" dirty="0">
                    <a:solidFill>
                      <a:srgbClr val="008000"/>
                    </a:solidFill>
                    <a:latin typeface="Consolas" panose="020B0609020204030204" pitchFamily="49" charset="0"/>
                    <a:cs typeface="Segoe UI" panose="020B0502040204020203" pitchFamily="34" charset="0"/>
                  </a:rPr>
                  <a:t> </a:t>
                </a:r>
                <a:r>
                  <a:rPr lang="en-US" dirty="0" smtClean="0">
                    <a:solidFill>
                      <a:srgbClr val="008000"/>
                    </a:solidFill>
                    <a:latin typeface="Consolas" panose="020B0609020204030204" pitchFamily="49" charset="0"/>
                    <a:cs typeface="Segoe UI" panose="020B0502040204020203" pitchFamily="34" charset="0"/>
                  </a:rPr>
                  <a:t>Map</a:t>
                </a:r>
                <a:r>
                  <a:rPr lang="en-US" dirty="0" smtClean="0">
                    <a:latin typeface="Consolas" panose="020B0609020204030204" pitchFamily="49" charset="0"/>
                    <a:cs typeface="Segoe UI" panose="020B0502040204020203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𝜆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x</m:t>
                    </m:r>
                  </m:oMath>
                </a14:m>
                <a:r>
                  <a:rPr lang="en-US" dirty="0" smtClean="0">
                    <a:latin typeface="Consolas" panose="020B0609020204030204" pitchFamily="49" charset="0"/>
                    <a:cs typeface="Segoe UI" panose="020B0502040204020203" pitchFamily="34" charset="0"/>
                  </a:rPr>
                  <a:t>:(P</a:t>
                </a:r>
                <a:r>
                  <a:rPr lang="en-US" baseline="-25000" dirty="0" smtClean="0">
                    <a:latin typeface="Consolas" panose="020B0609020204030204" pitchFamily="49" charset="0"/>
                    <a:cs typeface="Segoe UI" panose="020B0502040204020203" pitchFamily="34" charset="0"/>
                  </a:rPr>
                  <a:t>1</a:t>
                </a:r>
                <a:r>
                  <a:rPr lang="en-US" dirty="0" smtClean="0">
                    <a:latin typeface="Consolas" panose="020B0609020204030204" pitchFamily="49" charset="0"/>
                    <a:cs typeface="Segoe UI" panose="020B0502040204020203" pitchFamily="34" charset="0"/>
                  </a:rPr>
                  <a:t>,P</a:t>
                </a:r>
                <a:r>
                  <a:rPr lang="en-US" baseline="-25000" dirty="0" smtClean="0">
                    <a:latin typeface="Consolas" panose="020B0609020204030204" pitchFamily="49" charset="0"/>
                    <a:cs typeface="Segoe UI" panose="020B0502040204020203" pitchFamily="34" charset="0"/>
                  </a:rPr>
                  <a:t>2</a:t>
                </a:r>
                <a:r>
                  <a:rPr lang="en-US" dirty="0" smtClean="0">
                    <a:latin typeface="Consolas" panose="020B0609020204030204" pitchFamily="49" charset="0"/>
                    <a:cs typeface="Segoe UI" panose="020B0502040204020203" pitchFamily="34" charset="0"/>
                  </a:rPr>
                  <a:t>), </a:t>
                </a:r>
                <a:r>
                  <a:rPr lang="en-US" dirty="0">
                    <a:latin typeface="Consolas" panose="020B0609020204030204" pitchFamily="49" charset="0"/>
                    <a:cs typeface="Segoe UI" panose="020B0502040204020203" pitchFamily="34" charset="0"/>
                  </a:rPr>
                  <a:t>N</a:t>
                </a:r>
                <a:r>
                  <a:rPr lang="en-US" dirty="0" smtClean="0">
                    <a:latin typeface="Consolas" panose="020B0609020204030204" pitchFamily="49" charset="0"/>
                    <a:cs typeface="Segoe UI" panose="020B0502040204020203" pitchFamily="34" charset="0"/>
                  </a:rPr>
                  <a:t>)</a:t>
                </a:r>
              </a:p>
              <a:p>
                <a:pPr marL="0" indent="0">
                  <a:buNone/>
                </a:pPr>
                <a:endParaRPr lang="en-US" dirty="0" smtClean="0">
                  <a:solidFill>
                    <a:srgbClr val="0070C0"/>
                  </a:solidFill>
                  <a:latin typeface="Consolas" panose="020B0609020204030204" pitchFamily="49" charset="0"/>
                  <a:cs typeface="Segoe UI" panose="020B0502040204020203" pitchFamily="34" charset="0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0070C0"/>
                    </a:solidFill>
                    <a:latin typeface="Consolas" panose="020B0609020204030204" pitchFamily="49" charset="0"/>
                    <a:cs typeface="Segoe UI" panose="020B0502040204020203" pitchFamily="34" charset="0"/>
                  </a:rPr>
                  <a:t>all lines </a:t>
                </a:r>
                <a:r>
                  <a:rPr lang="en-US" dirty="0">
                    <a:latin typeface="Consolas" panose="020B0609020204030204" pitchFamily="49" charset="0"/>
                    <a:cs typeface="Segoe UI" panose="020B0502040204020203" pitchFamily="34" charset="0"/>
                  </a:rPr>
                  <a:t>L</a:t>
                </a:r>
                <a:r>
                  <a:rPr lang="en-US" dirty="0" smtClean="0">
                    <a:latin typeface="Consolas" panose="020B0609020204030204" pitchFamily="49" charset="0"/>
                    <a:cs typeface="Segoe UI" panose="020B0502040204020203" pitchFamily="34" charset="0"/>
                  </a:rPr>
                  <a:t> </a:t>
                </a:r>
                <a:r>
                  <a:rPr lang="en-US" smtClean="0">
                    <a:latin typeface="Consolas" panose="020B0609020204030204" pitchFamily="49" charset="0"/>
                    <a:cs typeface="Segoe UI" panose="020B0502040204020203" pitchFamily="34" charset="0"/>
                  </a:rPr>
                  <a:t>:= </a:t>
                </a:r>
                <a:r>
                  <a:rPr lang="en-US" smtClean="0">
                    <a:solidFill>
                      <a:srgbClr val="008000"/>
                    </a:solidFill>
                    <a:latin typeface="Consolas" panose="020B0609020204030204" pitchFamily="49" charset="0"/>
                    <a:cs typeface="Segoe UI" panose="020B0502040204020203" pitchFamily="34" charset="0"/>
                  </a:rPr>
                  <a:t>Split</a:t>
                </a:r>
                <a:r>
                  <a:rPr lang="en-US" smtClean="0">
                    <a:latin typeface="Consolas" panose="020B0609020204030204" pitchFamily="49" charset="0"/>
                    <a:cs typeface="Segoe UI" panose="020B0502040204020203" pitchFamily="34" charset="0"/>
                  </a:rPr>
                  <a:t>(d, “\</a:t>
                </a:r>
                <a:r>
                  <a:rPr lang="en-US" dirty="0" smtClean="0">
                    <a:latin typeface="Consolas" panose="020B0609020204030204" pitchFamily="49" charset="0"/>
                    <a:cs typeface="Segoe UI" panose="020B0502040204020203" pitchFamily="34" charset="0"/>
                  </a:rPr>
                  <a:t>n”)</a:t>
                </a:r>
              </a:p>
              <a:p>
                <a:pPr marL="0" indent="0">
                  <a:buNone/>
                </a:pPr>
                <a:endParaRPr lang="en-US" sz="500" dirty="0" smtClean="0">
                  <a:latin typeface="Consolas" panose="020B0609020204030204" pitchFamily="49" charset="0"/>
                  <a:cs typeface="Segoe UI" panose="020B0502040204020203" pitchFamily="34" charset="0"/>
                </a:endParaRPr>
              </a:p>
              <a:p>
                <a:pPr marL="0" indent="0">
                  <a:buNone/>
                </a:pPr>
                <a:endParaRPr lang="en-US" sz="1200" dirty="0" smtClean="0">
                  <a:solidFill>
                    <a:srgbClr val="0070C0"/>
                  </a:solidFill>
                  <a:latin typeface="Consolas" panose="020B0609020204030204" pitchFamily="49" charset="0"/>
                  <a:cs typeface="Segoe UI" panose="020B0502040204020203" pitchFamily="34" charset="0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0070C0"/>
                    </a:solidFill>
                    <a:latin typeface="Consolas" panose="020B0609020204030204" pitchFamily="49" charset="0"/>
                    <a:cs typeface="Segoe UI" panose="020B0502040204020203" pitchFamily="34" charset="0"/>
                  </a:rPr>
                  <a:t>some lines </a:t>
                </a:r>
                <a:r>
                  <a:rPr lang="en-US" dirty="0" smtClean="0">
                    <a:latin typeface="Consolas" panose="020B0609020204030204" pitchFamily="49" charset="0"/>
                    <a:cs typeface="Segoe UI" panose="020B0502040204020203" pitchFamily="34" charset="0"/>
                  </a:rPr>
                  <a:t>N := </a:t>
                </a:r>
                <a:r>
                  <a:rPr lang="en-US" dirty="0" smtClean="0">
                    <a:solidFill>
                      <a:srgbClr val="008000"/>
                    </a:solidFill>
                    <a:latin typeface="Consolas" panose="020B0609020204030204" pitchFamily="49" charset="0"/>
                    <a:cs typeface="Segoe UI" panose="020B0502040204020203" pitchFamily="34" charset="0"/>
                  </a:rPr>
                  <a:t>Filter</a:t>
                </a:r>
                <a:r>
                  <a:rPr lang="en-US" dirty="0" smtClean="0">
                    <a:latin typeface="Consolas" panose="020B0609020204030204" pitchFamily="49" charset="0"/>
                    <a:cs typeface="Segoe UI" panose="020B0502040204020203" pitchFamily="34" charset="0"/>
                  </a:rPr>
                  <a:t>(L,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 smtClean="0">
                    <a:latin typeface="Consolas" panose="020B0609020204030204" pitchFamily="49" charset="0"/>
                    <a:cs typeface="Segoe UI" panose="020B0502040204020203" pitchFamily="34" charset="0"/>
                  </a:rPr>
                  <a:t>z: F[z]) </a:t>
                </a:r>
              </a:p>
              <a:p>
                <a:pPr marL="0" indent="0">
                  <a:buNone/>
                </a:pPr>
                <a:r>
                  <a:rPr lang="en-US" dirty="0" smtClean="0"/>
                  <a:t>		      |  </a:t>
                </a:r>
                <a:r>
                  <a:rPr lang="en-US" dirty="0" smtClean="0">
                    <a:solidFill>
                      <a:srgbClr val="008000"/>
                    </a:solidFill>
                    <a:latin typeface="Consolas" panose="020B0609020204030204" pitchFamily="49" charset="0"/>
                    <a:cs typeface="Segoe UI" panose="020B0502040204020203" pitchFamily="34" charset="0"/>
                  </a:rPr>
                  <a:t>Filter</a:t>
                </a:r>
                <a:r>
                  <a:rPr lang="en-US" dirty="0" smtClean="0">
                    <a:latin typeface="Consolas" panose="020B0609020204030204" pitchFamily="49" charset="0"/>
                    <a:cs typeface="Segoe UI" panose="020B0502040204020203" pitchFamily="34" charset="0"/>
                  </a:rPr>
                  <a:t>(L</a:t>
                </a:r>
                <a:r>
                  <a:rPr lang="en-US" dirty="0">
                    <a:latin typeface="Consolas" panose="020B0609020204030204" pitchFamily="49" charset="0"/>
                    <a:cs typeface="Segoe UI" panose="020B0502040204020203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>
                    <a:latin typeface="Consolas" panose="020B0609020204030204" pitchFamily="49" charset="0"/>
                    <a:cs typeface="Segoe UI" panose="020B0502040204020203" pitchFamily="34" charset="0"/>
                  </a:rPr>
                  <a:t>z: F[</a:t>
                </a:r>
                <a:r>
                  <a:rPr lang="en-US" dirty="0" err="1">
                    <a:solidFill>
                      <a:srgbClr val="008000"/>
                    </a:solidFill>
                    <a:latin typeface="Consolas" panose="020B0609020204030204" pitchFamily="49" charset="0"/>
                    <a:cs typeface="Segoe UI" panose="020B0502040204020203" pitchFamily="34" charset="0"/>
                  </a:rPr>
                  <a:t>prevLine</a:t>
                </a:r>
                <a:r>
                  <a:rPr lang="en-US" dirty="0">
                    <a:latin typeface="Consolas" panose="020B0609020204030204" pitchFamily="49" charset="0"/>
                    <a:cs typeface="Segoe UI" panose="020B0502040204020203" pitchFamily="34" charset="0"/>
                  </a:rPr>
                  <a:t>(z</a:t>
                </a:r>
                <a:r>
                  <a:rPr lang="en-US" dirty="0" smtClean="0">
                    <a:latin typeface="Consolas" panose="020B0609020204030204" pitchFamily="49" charset="0"/>
                    <a:cs typeface="Segoe UI" panose="020B0502040204020203" pitchFamily="34" charset="0"/>
                  </a:rPr>
                  <a:t>)])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Consolas" panose="020B0609020204030204" pitchFamily="49" charset="0"/>
                    <a:cs typeface="Segoe UI" panose="020B0502040204020203" pitchFamily="34" charset="0"/>
                  </a:rPr>
                  <a:t> </a:t>
                </a:r>
                <a:r>
                  <a:rPr lang="en-US" dirty="0" smtClean="0">
                    <a:latin typeface="Consolas" panose="020B0609020204030204" pitchFamily="49" charset="0"/>
                    <a:cs typeface="Segoe UI" panose="020B0502040204020203" pitchFamily="34" charset="0"/>
                  </a:rPr>
                  <a:t>             | </a:t>
                </a:r>
                <a:r>
                  <a:rPr lang="en-US" dirty="0" err="1" smtClean="0">
                    <a:solidFill>
                      <a:srgbClr val="008000"/>
                    </a:solidFill>
                    <a:latin typeface="Consolas" panose="020B0609020204030204" pitchFamily="49" charset="0"/>
                    <a:cs typeface="Segoe UI" panose="020B0502040204020203" pitchFamily="34" charset="0"/>
                  </a:rPr>
                  <a:t>FilterByPosition</a:t>
                </a:r>
                <a:r>
                  <a:rPr lang="en-US" dirty="0" smtClean="0">
                    <a:latin typeface="Consolas" panose="020B0609020204030204" pitchFamily="49" charset="0"/>
                    <a:cs typeface="Segoe UI" panose="020B0502040204020203" pitchFamily="34" charset="0"/>
                  </a:rPr>
                  <a:t>(L, </a:t>
                </a:r>
                <a:r>
                  <a:rPr lang="en-US" dirty="0" err="1" smtClean="0">
                    <a:latin typeface="Consolas" panose="020B0609020204030204" pitchFamily="49" charset="0"/>
                    <a:cs typeface="Segoe UI" panose="020B0502040204020203" pitchFamily="34" charset="0"/>
                  </a:rPr>
                  <a:t>init</a:t>
                </a:r>
                <a:r>
                  <a:rPr lang="en-US" dirty="0" smtClean="0">
                    <a:latin typeface="Consolas" panose="020B0609020204030204" pitchFamily="49" charset="0"/>
                    <a:cs typeface="Segoe UI" panose="020B0502040204020203" pitchFamily="34" charset="0"/>
                  </a:rPr>
                  <a:t>, </a:t>
                </a:r>
                <a:r>
                  <a:rPr lang="en-US" dirty="0" err="1" smtClean="0">
                    <a:latin typeface="Consolas" panose="020B0609020204030204" pitchFamily="49" charset="0"/>
                    <a:cs typeface="Segoe UI" panose="020B0502040204020203" pitchFamily="34" charset="0"/>
                  </a:rPr>
                  <a:t>iter</a:t>
                </a:r>
                <a:r>
                  <a:rPr lang="en-US" dirty="0" smtClean="0">
                    <a:latin typeface="Consolas" panose="020B0609020204030204" pitchFamily="49" charset="0"/>
                    <a:cs typeface="Segoe UI" panose="020B0502040204020203" pitchFamily="34" charset="0"/>
                  </a:rPr>
                  <a:t>)</a:t>
                </a:r>
              </a:p>
              <a:p>
                <a:pPr marL="0" indent="0">
                  <a:buNone/>
                </a:pPr>
                <a:endParaRPr lang="en-US" sz="500" dirty="0" smtClean="0">
                  <a:solidFill>
                    <a:srgbClr val="008000"/>
                  </a:solidFill>
                  <a:latin typeface="Consolas" panose="020B0609020204030204" pitchFamily="49" charset="0"/>
                  <a:cs typeface="Segoe UI" panose="020B0502040204020203" pitchFamily="34" charset="0"/>
                </a:endParaRPr>
              </a:p>
              <a:p>
                <a:pPr marL="0" indent="0">
                  <a:buNone/>
                </a:pPr>
                <a:endParaRPr lang="en-US" sz="1000" dirty="0" smtClean="0">
                  <a:solidFill>
                    <a:srgbClr val="0070C0"/>
                  </a:solidFill>
                  <a:latin typeface="Consolas" panose="020B0609020204030204" pitchFamily="49" charset="0"/>
                  <a:cs typeface="Segoe UI" panose="020B0502040204020203" pitchFamily="34" charset="0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0070C0"/>
                    </a:solidFill>
                    <a:latin typeface="Consolas" panose="020B0609020204030204" pitchFamily="49" charset="0"/>
                    <a:cs typeface="Segoe UI" panose="020B0502040204020203" pitchFamily="34" charset="0"/>
                  </a:rPr>
                  <a:t>line filter function </a:t>
                </a:r>
                <a:r>
                  <a:rPr lang="en-US" dirty="0" smtClean="0">
                    <a:latin typeface="Consolas" panose="020B0609020204030204" pitchFamily="49" charset="0"/>
                    <a:cs typeface="Segoe UI" panose="020B0502040204020203" pitchFamily="34" charset="0"/>
                  </a:rPr>
                  <a:t>F[y] := </a:t>
                </a:r>
                <a:r>
                  <a:rPr lang="en-US" dirty="0" smtClean="0">
                    <a:solidFill>
                      <a:srgbClr val="008000"/>
                    </a:solidFill>
                    <a:latin typeface="Consolas" panose="020B0609020204030204" pitchFamily="49" charset="0"/>
                    <a:cs typeface="Segoe UI" panose="020B0502040204020203" pitchFamily="34" charset="0"/>
                  </a:rPr>
                  <a:t>Contains</a:t>
                </a:r>
                <a:r>
                  <a:rPr lang="en-US" dirty="0" smtClean="0">
                    <a:latin typeface="Consolas" panose="020B0609020204030204" pitchFamily="49" charset="0"/>
                    <a:cs typeface="Segoe UI" panose="020B0502040204020203" pitchFamily="34" charset="0"/>
                  </a:rPr>
                  <a:t>(</a:t>
                </a:r>
                <a:r>
                  <a:rPr lang="en-US" dirty="0" err="1" smtClean="0">
                    <a:latin typeface="Consolas" panose="020B0609020204030204" pitchFamily="49" charset="0"/>
                    <a:cs typeface="Segoe UI" panose="020B0502040204020203" pitchFamily="34" charset="0"/>
                  </a:rPr>
                  <a:t>y,r,K</a:t>
                </a:r>
                <a:r>
                  <a:rPr lang="en-US" dirty="0" smtClean="0">
                    <a:latin typeface="Consolas" panose="020B0609020204030204" pitchFamily="49" charset="0"/>
                    <a:cs typeface="Segoe UI" panose="020B0502040204020203" pitchFamily="34" charset="0"/>
                  </a:rPr>
                  <a:t>) 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Consolas" panose="020B0609020204030204" pitchFamily="49" charset="0"/>
                    <a:cs typeface="Segoe UI" panose="020B0502040204020203" pitchFamily="34" charset="0"/>
                  </a:rPr>
                  <a:t> </a:t>
                </a:r>
                <a:r>
                  <a:rPr lang="en-US" dirty="0" smtClean="0">
                    <a:latin typeface="Consolas" panose="020B0609020204030204" pitchFamily="49" charset="0"/>
                    <a:cs typeface="Segoe UI" panose="020B0502040204020203" pitchFamily="34" charset="0"/>
                  </a:rPr>
                  <a:t>                          | </a:t>
                </a:r>
                <a:r>
                  <a:rPr lang="en-US" dirty="0" err="1" smtClean="0">
                    <a:solidFill>
                      <a:srgbClr val="008000"/>
                    </a:solidFill>
                    <a:latin typeface="Consolas" panose="020B0609020204030204" pitchFamily="49" charset="0"/>
                    <a:cs typeface="Segoe UI" panose="020B0502040204020203" pitchFamily="34" charset="0"/>
                  </a:rPr>
                  <a:t>startsWith</a:t>
                </a:r>
                <a:r>
                  <a:rPr lang="en-US" dirty="0" smtClean="0">
                    <a:latin typeface="Consolas" panose="020B0609020204030204" pitchFamily="49" charset="0"/>
                    <a:cs typeface="Segoe UI" panose="020B0502040204020203" pitchFamily="34" charset="0"/>
                  </a:rPr>
                  <a:t>(</a:t>
                </a:r>
                <a:r>
                  <a:rPr lang="en-US" dirty="0" err="1" smtClean="0">
                    <a:latin typeface="Consolas" panose="020B0609020204030204" pitchFamily="49" charset="0"/>
                    <a:cs typeface="Segoe UI" panose="020B0502040204020203" pitchFamily="34" charset="0"/>
                  </a:rPr>
                  <a:t>y,r</a:t>
                </a:r>
                <a:r>
                  <a:rPr lang="en-US" dirty="0" smtClean="0">
                    <a:latin typeface="Consolas" panose="020B0609020204030204" pitchFamily="49" charset="0"/>
                    <a:cs typeface="Segoe UI" panose="020B0502040204020203" pitchFamily="34" charset="0"/>
                  </a:rPr>
                  <a:t>)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rgbClr val="008000"/>
                  </a:solidFill>
                </a:endParaRPr>
              </a:p>
              <a:p>
                <a:pPr marL="0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199" y="863601"/>
                <a:ext cx="9044669" cy="5764634"/>
              </a:xfrm>
              <a:blipFill>
                <a:blip r:embed="rId3"/>
                <a:stretch>
                  <a:fillRect l="-10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FlashExtract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DSL 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40608" y="6139331"/>
            <a:ext cx="80429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>
              <a:spcBef>
                <a:spcPct val="20000"/>
              </a:spcBef>
            </a:pPr>
            <a:r>
              <a:rPr lang="en-US" sz="2400" kern="0" dirty="0">
                <a:solidFill>
                  <a:srgbClr val="0070C0"/>
                </a:solidFill>
                <a:latin typeface="Consolas" panose="020B0609020204030204" pitchFamily="49" charset="0"/>
              </a:rPr>
              <a:t>position expression </a:t>
            </a:r>
            <a:r>
              <a:rPr lang="en-US" sz="2400" kern="0" dirty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</a:rPr>
              <a:t>P := </a:t>
            </a:r>
            <a:r>
              <a:rPr lang="en-US" sz="2400" kern="0" dirty="0" smtClean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</a:rPr>
              <a:t>K </a:t>
            </a:r>
            <a:r>
              <a:rPr lang="en-US" sz="2400" kern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|</a:t>
            </a:r>
            <a:r>
              <a:rPr lang="en-US" sz="2400" kern="0" dirty="0" smtClean="0">
                <a:solidFill>
                  <a:srgbClr val="0070C0"/>
                </a:solidFill>
                <a:latin typeface="Consolas" panose="020B0609020204030204" pitchFamily="49" charset="0"/>
              </a:rPr>
              <a:t> </a:t>
            </a:r>
            <a:r>
              <a:rPr lang="en-US" sz="2400" kern="0" dirty="0" err="1" smtClean="0">
                <a:solidFill>
                  <a:srgbClr val="008000"/>
                </a:solidFill>
                <a:latin typeface="Consolas" panose="020B0609020204030204" pitchFamily="49" charset="0"/>
              </a:rPr>
              <a:t>Pos</a:t>
            </a:r>
            <a:r>
              <a:rPr lang="en-US" sz="2400" kern="0" dirty="0" smtClean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</a:rPr>
              <a:t>(x, </a:t>
            </a:r>
            <a:r>
              <a:rPr lang="en-US" sz="2400" kern="0" dirty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</a:rPr>
              <a:t>R</a:t>
            </a:r>
            <a:r>
              <a:rPr lang="en-US" sz="2400" kern="0" baseline="-25000" dirty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</a:rPr>
              <a:t>1</a:t>
            </a:r>
            <a:r>
              <a:rPr lang="en-US" sz="2400" kern="0" dirty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</a:rPr>
              <a:t>, R</a:t>
            </a:r>
            <a:r>
              <a:rPr lang="en-US" sz="2400" kern="0" baseline="-25000" dirty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</a:rPr>
              <a:t>2</a:t>
            </a:r>
            <a:r>
              <a:rPr lang="en-US" sz="2400" kern="0" dirty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</a:rPr>
              <a:t>, K)</a:t>
            </a:r>
            <a:endParaRPr lang="en-US" sz="2400" kern="0" dirty="0">
              <a:solidFill>
                <a:srgbClr val="0070C0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95665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119268" y="1016000"/>
                <a:ext cx="8971721" cy="54356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b="1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Goal:</a:t>
                </a:r>
                <a:r>
                  <a:rPr lang="en-US" b="1" i="1" dirty="0">
                    <a:solidFill>
                      <a:srgbClr val="C0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en-US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Set of expr of kind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 that satisfies spec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endParaRPr lang="en-US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                                                 [denoted</a:t>
                </a:r>
                <a:r>
                  <a:rPr lang="en-US" dirty="0">
                    <a:solidFill>
                      <a:srgbClr val="C0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⊨</m:t>
                        </m:r>
                        <m:r>
                          <a:rPr lang="en-US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</m:d>
                    <m:r>
                      <a:rPr lang="en-US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]</a:t>
                </a:r>
                <a:endParaRPr lang="en-US" sz="1000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: DSL (top-level) expression 				          </a:t>
                </a:r>
              </a:p>
              <a:p>
                <a:pPr marL="0" indent="0">
                  <a:buNone/>
                </a:pPr>
                <a:endParaRPr lang="en-US" sz="1000" i="1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 Conjunction of (input state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, </m:t>
                    </m:r>
                  </m:oMath>
                </a14:m>
                <a:r>
                  <a:rPr lang="en-US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output value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) 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    [denoted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⇝</m:t>
                    </m:r>
                    <m:r>
                      <a:rPr lang="en-US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]</a:t>
                </a:r>
              </a:p>
              <a:p>
                <a:pPr marL="0" indent="0">
                  <a:buNone/>
                </a:pPr>
                <a:endParaRPr lang="en-US" sz="1000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 marL="0" indent="0">
                  <a:buNone/>
                </a:pPr>
                <a:endParaRPr lang="en-US" sz="500" b="1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 marL="0" indent="0">
                  <a:buNone/>
                </a:pPr>
                <a:r>
                  <a:rPr lang="en-US" b="1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Methodology: </a:t>
                </a:r>
                <a:r>
                  <a:rPr lang="en-US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Based on </a:t>
                </a:r>
                <a:r>
                  <a:rPr lang="en-US" dirty="0">
                    <a:solidFill>
                      <a:schemeClr val="accent6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divide-and-conquer </a:t>
                </a:r>
                <a:r>
                  <a:rPr lang="en-US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style problem decomposition.</a:t>
                </a:r>
                <a:endParaRPr lang="en-US" dirty="0">
                  <a:solidFill>
                    <a:schemeClr val="accent6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 marL="0" indent="0">
                  <a:buNone/>
                </a:pPr>
                <a:endParaRPr lang="en-US" sz="600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r>
                  <a:rPr lang="en-US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⊨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</m:d>
                  </m:oMath>
                </a14:m>
                <a:r>
                  <a:rPr lang="en-US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 is reduced to </a:t>
                </a:r>
                <a:r>
                  <a:rPr lang="en-US" dirty="0">
                    <a:solidFill>
                      <a:srgbClr val="0099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simpler problems </a:t>
                </a:r>
                <a:r>
                  <a:rPr lang="en-US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(over sub-expressions of e or sub-constraints of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).</a:t>
                </a:r>
              </a:p>
              <a:p>
                <a:r>
                  <a:rPr lang="en-US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Top-down (as opposed to bottom-up enumerative search).</a:t>
                </a:r>
              </a:p>
              <a:p>
                <a:pPr marL="0" indent="0" algn="ctr">
                  <a:buNone/>
                </a:pPr>
                <a:endParaRPr lang="en-US" dirty="0">
                  <a:solidFill>
                    <a:schemeClr val="accent2"/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9268" y="1016000"/>
                <a:ext cx="8971721" cy="5435600"/>
              </a:xfrm>
              <a:blipFill>
                <a:blip r:embed="rId3"/>
                <a:stretch>
                  <a:fillRect l="-1292" t="-786" r="-6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eoge UI"/>
              </a:rPr>
              <a:t>Search Methodology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790" y="6110809"/>
            <a:ext cx="74855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“</a:t>
            </a:r>
            <a:r>
              <a:rPr lang="en-US" i="1" dirty="0" err="1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FlashMeta</a:t>
            </a:r>
            <a:r>
              <a:rPr lang="en-US" i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: A Framework for Inductive Program Synthesis</a:t>
            </a:r>
            <a:r>
              <a:rPr lang="en-US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”;</a:t>
            </a:r>
          </a:p>
          <a:p>
            <a:pPr>
              <a:spcBef>
                <a:spcPts val="0"/>
              </a:spcBef>
            </a:pPr>
            <a:r>
              <a:rPr lang="en-US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[OOPSLA 2015] Alex Polozov, Sumit Gulwani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6750" y="1085850"/>
            <a:ext cx="1943100" cy="1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9949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994787" y="5137563"/>
                <a:ext cx="6780620" cy="1199576"/>
              </a:xfrm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 be a non-terminal </a:t>
                </a:r>
                <a:r>
                  <a:rPr lang="en-US" dirty="0">
                    <a:latin typeface="Seoge UI"/>
                  </a:rPr>
                  <a:t>defined as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≔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|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b="0" i="1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sz="1000" i="1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⊨</m:t>
                          </m:r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</m:d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b="0" i="1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i="1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i="1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i="1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b="0" i="1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sz="1500" dirty="0"/>
              </a:p>
              <a:p>
                <a:pPr marL="0" indent="0">
                  <a:buNone/>
                </a:pPr>
                <a:endParaRPr lang="en-US" sz="1500" dirty="0"/>
              </a:p>
              <a:p>
                <a:pPr marL="0" indent="0">
                  <a:buNone/>
                </a:pPr>
                <a:endParaRPr lang="en-US" sz="1500" dirty="0"/>
              </a:p>
              <a:p>
                <a:pPr marL="0" indent="0">
                  <a:buNone/>
                </a:pPr>
                <a:endParaRPr lang="en-US" sz="1500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94787" y="5137563"/>
                <a:ext cx="6780620" cy="1199576"/>
              </a:xfrm>
              <a:blipFill>
                <a:blip r:embed="rId3"/>
                <a:stretch>
                  <a:fillRect l="-1257" t="-301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1"/>
              <p:cNvSpPr txBox="1">
                <a:spLocks/>
              </p:cNvSpPr>
              <p:nvPr/>
            </p:nvSpPr>
            <p:spPr bwMode="auto">
              <a:xfrm>
                <a:off x="620122" y="3886582"/>
                <a:ext cx="8295278" cy="53754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2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 ker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ker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i="1" ker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⊨</m:t>
                          </m:r>
                          <m:sSub>
                            <m:sSubPr>
                              <m:ctrlPr>
                                <a:rPr lang="en-US" i="1" ker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ker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i="1" ker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 ker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∧</m:t>
                          </m:r>
                          <m:sSub>
                            <m:sSubPr>
                              <m:ctrlPr>
                                <a:rPr lang="en-US" i="1" ker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ker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i="1" ker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ker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kern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 ker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kern="0" dirty="0"/>
              </a:p>
              <a:p>
                <a:pPr marL="0" indent="0">
                  <a:buFontTx/>
                  <a:buNone/>
                </a:pPr>
                <a:endParaRPr lang="en-US" i="1" kern="0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FontTx/>
                  <a:buNone/>
                </a:pPr>
                <a:endParaRPr lang="en-US" i="1" kern="0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FontTx/>
                  <a:buNone/>
                </a:pPr>
                <a:endParaRPr lang="en-US" i="1" kern="0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FontTx/>
                  <a:buNone/>
                </a:pPr>
                <a:endParaRPr lang="en-US" sz="1500" kern="0" dirty="0"/>
              </a:p>
              <a:p>
                <a:pPr marL="0" indent="0">
                  <a:buFontTx/>
                  <a:buNone/>
                </a:pPr>
                <a:endParaRPr lang="en-US" sz="1500" kern="0" dirty="0"/>
              </a:p>
              <a:p>
                <a:pPr marL="0" indent="0">
                  <a:buFontTx/>
                  <a:buNone/>
                </a:pPr>
                <a:endParaRPr lang="en-US" sz="1500" kern="0" dirty="0"/>
              </a:p>
              <a:p>
                <a:pPr marL="0" indent="0">
                  <a:buFontTx/>
                  <a:buNone/>
                </a:pPr>
                <a:endParaRPr lang="en-US" sz="1500" kern="0" dirty="0"/>
              </a:p>
              <a:p>
                <a:pPr marL="0" indent="0">
                  <a:buFontTx/>
                  <a:buNone/>
                </a:pPr>
                <a:endParaRPr lang="en-US" kern="0" dirty="0"/>
              </a:p>
              <a:p>
                <a:pPr marL="0" indent="0">
                  <a:buFontTx/>
                  <a:buNone/>
                </a:pPr>
                <a:endParaRPr lang="en-US" kern="0" dirty="0"/>
              </a:p>
              <a:p>
                <a:pPr marL="0" indent="0">
                  <a:buFontTx/>
                  <a:buNone/>
                </a:pPr>
                <a:endParaRPr lang="en-US" kern="0" dirty="0"/>
              </a:p>
              <a:p>
                <a:pPr marL="0" indent="0">
                  <a:buFontTx/>
                  <a:buNone/>
                </a:pPr>
                <a:endParaRPr lang="en-US" kern="0" dirty="0"/>
              </a:p>
              <a:p>
                <a:pPr marL="0" indent="0">
                  <a:buFontTx/>
                  <a:buNone/>
                </a:pPr>
                <a:endParaRPr lang="en-US" kern="0" dirty="0"/>
              </a:p>
            </p:txBody>
          </p:sp>
        </mc:Choice>
        <mc:Fallback xmlns="">
          <p:sp>
            <p:nvSpPr>
              <p:cNvPr id="11" name="Content Placeholder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0122" y="3886582"/>
                <a:ext cx="8295278" cy="53754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eoge UI"/>
              </a:rPr>
              <a:t>Problem Reduction Rules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474325" y="2759720"/>
                <a:ext cx="41656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𝐼𝑛𝑡𝑒𝑟𝑠𝑒𝑐𝑡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(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2400" i="1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⊨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, 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2400" i="1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⊨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4325" y="2759720"/>
                <a:ext cx="4165600" cy="461665"/>
              </a:xfrm>
              <a:prstGeom prst="rect">
                <a:avLst/>
              </a:prstGeom>
              <a:blipFill>
                <a:blip r:embed="rId5"/>
                <a:stretch>
                  <a:fillRect b="-18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255699" y="5684314"/>
                <a:ext cx="395318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𝑈𝑛𝑖𝑜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</a:rPr>
                            <m:t>⊨</m:t>
                          </m:r>
                          <m:r>
                            <a:rPr lang="en-US" sz="2400" b="0" i="1" smtClean="0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 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</a:rPr>
                            <m:t>⊨</m:t>
                          </m:r>
                          <m:r>
                            <a:rPr lang="en-US" sz="2400" b="0" i="1" smtClean="0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 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5699" y="5684314"/>
                <a:ext cx="3953181" cy="461665"/>
              </a:xfrm>
              <a:prstGeom prst="rect">
                <a:avLst/>
              </a:prstGeom>
              <a:blipFill>
                <a:blip r:embed="rId6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814084" y="3885186"/>
                <a:ext cx="621456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400" b="0" i="1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⊨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400" dirty="0"/>
                  <a:t>, where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′= 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𝑇𝑜𝑝𝑆𝑦𝑚𝑏𝑜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  <m:r>
                          <a:rPr lang="en-US" sz="2400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⊨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4084" y="3885186"/>
                <a:ext cx="6214568" cy="461665"/>
              </a:xfrm>
              <a:prstGeom prst="rect">
                <a:avLst/>
              </a:prstGeom>
              <a:blipFill>
                <a:blip r:embed="rId7"/>
                <a:stretch>
                  <a:fillRect l="-883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1"/>
              <p:cNvSpPr txBox="1">
                <a:spLocks/>
              </p:cNvSpPr>
              <p:nvPr/>
            </p:nvSpPr>
            <p:spPr bwMode="auto">
              <a:xfrm>
                <a:off x="1231700" y="2748831"/>
                <a:ext cx="6408225" cy="593331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2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 ker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ker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i="1" ker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⊨</m:t>
                          </m:r>
                          <m:sSub>
                            <m:sSubPr>
                              <m:ctrlPr>
                                <a:rPr lang="en-US" i="1" ker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ker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i="1" ker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 ker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∧</m:t>
                          </m:r>
                          <m:sSub>
                            <m:sSubPr>
                              <m:ctrlPr>
                                <a:rPr lang="en-US" i="1" ker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ker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i="1" ker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ker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kern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 ker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kern="0" dirty="0"/>
              </a:p>
              <a:p>
                <a:pPr marL="0" indent="0">
                  <a:buFontTx/>
                  <a:buNone/>
                </a:pPr>
                <a:endParaRPr lang="en-US" i="1" kern="0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FontTx/>
                  <a:buNone/>
                </a:pPr>
                <a:endParaRPr lang="en-US" i="1" kern="0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FontTx/>
                  <a:buNone/>
                </a:pPr>
                <a:endParaRPr lang="en-US" i="1" kern="0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FontTx/>
                  <a:buNone/>
                </a:pPr>
                <a:endParaRPr lang="en-US" sz="1500" kern="0" dirty="0"/>
              </a:p>
              <a:p>
                <a:pPr marL="0" indent="0">
                  <a:buFontTx/>
                  <a:buNone/>
                </a:pPr>
                <a:endParaRPr lang="en-US" sz="1500" kern="0" dirty="0"/>
              </a:p>
              <a:p>
                <a:pPr marL="0" indent="0">
                  <a:buFontTx/>
                  <a:buNone/>
                </a:pPr>
                <a:endParaRPr lang="en-US" sz="1500" kern="0" dirty="0"/>
              </a:p>
              <a:p>
                <a:pPr marL="0" indent="0">
                  <a:buFontTx/>
                  <a:buNone/>
                </a:pPr>
                <a:endParaRPr lang="en-US" sz="1500" kern="0" dirty="0"/>
              </a:p>
              <a:p>
                <a:pPr marL="0" indent="0">
                  <a:buFontTx/>
                  <a:buNone/>
                </a:pPr>
                <a:endParaRPr lang="en-US" kern="0" dirty="0"/>
              </a:p>
              <a:p>
                <a:pPr marL="0" indent="0">
                  <a:buFontTx/>
                  <a:buNone/>
                </a:pPr>
                <a:endParaRPr lang="en-US" kern="0" dirty="0"/>
              </a:p>
              <a:p>
                <a:pPr marL="0" indent="0">
                  <a:buFontTx/>
                  <a:buNone/>
                </a:pPr>
                <a:endParaRPr lang="en-US" kern="0" dirty="0"/>
              </a:p>
              <a:p>
                <a:pPr marL="0" indent="0">
                  <a:buFontTx/>
                  <a:buNone/>
                </a:pPr>
                <a:endParaRPr lang="en-US" kern="0" dirty="0"/>
              </a:p>
              <a:p>
                <a:pPr marL="0" indent="0">
                  <a:buFontTx/>
                  <a:buNone/>
                </a:pPr>
                <a:endParaRPr lang="en-US" kern="0" dirty="0"/>
              </a:p>
            </p:txBody>
          </p:sp>
        </mc:Choice>
        <mc:Fallback xmlns="">
          <p:sp>
            <p:nvSpPr>
              <p:cNvPr id="10" name="Content Placeholder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31700" y="2748831"/>
                <a:ext cx="6408225" cy="59333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122886" y="3330930"/>
            <a:ext cx="35532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oge UI"/>
              </a:rPr>
              <a:t>An alternative strategy: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1"/>
              <p:cNvSpPr txBox="1">
                <a:spLocks/>
              </p:cNvSpPr>
              <p:nvPr/>
            </p:nvSpPr>
            <p:spPr bwMode="auto">
              <a:xfrm>
                <a:off x="1231700" y="1389142"/>
                <a:ext cx="6408225" cy="593331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2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 kern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ker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i="1" ker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⊨</m:t>
                          </m:r>
                          <m:sSub>
                            <m:sSubPr>
                              <m:ctrlPr>
                                <a:rPr lang="en-US" i="1" ker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ker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i="1" ker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kern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∨</m:t>
                          </m:r>
                          <m:sSub>
                            <m:sSubPr>
                              <m:ctrlPr>
                                <a:rPr lang="en-US" i="1" ker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ker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i="1" ker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ker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kern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kern="0" dirty="0"/>
              </a:p>
              <a:p>
                <a:pPr marL="0" indent="0">
                  <a:buFontTx/>
                  <a:buNone/>
                </a:pPr>
                <a:endParaRPr lang="en-US" i="1" kern="0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FontTx/>
                  <a:buNone/>
                </a:pPr>
                <a:endParaRPr lang="en-US" i="1" kern="0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FontTx/>
                  <a:buNone/>
                </a:pPr>
                <a:endParaRPr lang="en-US" i="1" kern="0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FontTx/>
                  <a:buNone/>
                </a:pPr>
                <a:endParaRPr lang="en-US" sz="1500" kern="0" dirty="0"/>
              </a:p>
              <a:p>
                <a:pPr marL="0" indent="0">
                  <a:buFontTx/>
                  <a:buNone/>
                </a:pPr>
                <a:endParaRPr lang="en-US" sz="1500" kern="0" dirty="0"/>
              </a:p>
              <a:p>
                <a:pPr marL="0" indent="0">
                  <a:buFontTx/>
                  <a:buNone/>
                </a:pPr>
                <a:endParaRPr lang="en-US" sz="1500" kern="0" dirty="0"/>
              </a:p>
              <a:p>
                <a:pPr marL="0" indent="0">
                  <a:buFontTx/>
                  <a:buNone/>
                </a:pPr>
                <a:endParaRPr lang="en-US" sz="1500" kern="0" dirty="0"/>
              </a:p>
              <a:p>
                <a:pPr marL="0" indent="0">
                  <a:buFontTx/>
                  <a:buNone/>
                </a:pPr>
                <a:endParaRPr lang="en-US" kern="0" dirty="0"/>
              </a:p>
              <a:p>
                <a:pPr marL="0" indent="0">
                  <a:buFontTx/>
                  <a:buNone/>
                </a:pPr>
                <a:endParaRPr lang="en-US" kern="0" dirty="0"/>
              </a:p>
              <a:p>
                <a:pPr marL="0" indent="0">
                  <a:buFontTx/>
                  <a:buNone/>
                </a:pPr>
                <a:endParaRPr lang="en-US" kern="0" dirty="0"/>
              </a:p>
              <a:p>
                <a:pPr marL="0" indent="0">
                  <a:buFontTx/>
                  <a:buNone/>
                </a:pPr>
                <a:endParaRPr lang="en-US" kern="0" dirty="0"/>
              </a:p>
              <a:p>
                <a:pPr marL="0" indent="0">
                  <a:buFontTx/>
                  <a:buNone/>
                </a:pPr>
                <a:endParaRPr lang="en-US" kern="0" dirty="0"/>
              </a:p>
            </p:txBody>
          </p:sp>
        </mc:Choice>
        <mc:Fallback xmlns="">
          <p:sp>
            <p:nvSpPr>
              <p:cNvPr id="12" name="Content Placeholder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31700" y="1389142"/>
                <a:ext cx="6408225" cy="59333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556000" y="1454118"/>
                <a:ext cx="389636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kern="0" dirty="0">
                          <a:latin typeface="Cambria Math" panose="02040503050406030204" pitchFamily="18" charset="0"/>
                        </a:rPr>
                        <m:t>𝑈𝑛𝑖𝑜𝑛</m:t>
                      </m:r>
                      <m:r>
                        <a:rPr lang="en-US" sz="2400" i="1" kern="0" dirty="0">
                          <a:latin typeface="Cambria Math" panose="02040503050406030204" pitchFamily="18" charset="0"/>
                        </a:rPr>
                        <m:t>(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 kern="0" dirty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 kern="0" dirty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2400" i="1" kern="0" dirty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⊨</m:t>
                          </m:r>
                          <m:sSub>
                            <m:sSubPr>
                              <m:ctrlPr>
                                <a:rPr lang="en-US" sz="2400" i="1" kern="0" dirty="0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kern="0" dirty="0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sz="2400" i="1" kern="0" dirty="0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400" i="1" kern="0" dirty="0">
                          <a:latin typeface="Cambria Math" panose="02040503050406030204" pitchFamily="18" charset="0"/>
                        </a:rPr>
                        <m:t>, 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 kern="0" dirty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 kern="0" dirty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2400" i="1" kern="0" dirty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⊨</m:t>
                          </m:r>
                          <m:sSub>
                            <m:sSubPr>
                              <m:ctrlPr>
                                <a:rPr lang="en-US" sz="2400" i="1" kern="0" dirty="0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kern="0" dirty="0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sz="2400" i="1" kern="0" dirty="0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400" i="1" kern="0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6000" y="1454118"/>
                <a:ext cx="3896360" cy="461665"/>
              </a:xfrm>
              <a:prstGeom prst="rect">
                <a:avLst/>
              </a:prstGeom>
              <a:blipFill>
                <a:blip r:embed="rId10"/>
                <a:stretch>
                  <a:fillRect b="-18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68465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  <p:bldP spid="11" grpId="0" animBg="1"/>
      <p:bldP spid="7" grpId="0"/>
      <p:bldP spid="8" grpId="0"/>
      <p:bldP spid="9" grpId="0"/>
      <p:bldP spid="10" grpId="0" animBg="1"/>
      <p:bldP spid="5" grpId="0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0" y="949960"/>
                <a:ext cx="9144000" cy="153059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u="sng" dirty="0">
                    <a:latin typeface="Seoge UI"/>
                  </a:rPr>
                  <a:t>Inverse Set</a:t>
                </a:r>
                <a:r>
                  <a:rPr lang="en-US" dirty="0">
                    <a:latin typeface="Seoge UI"/>
                  </a:rPr>
                  <a:t>:  Let F be an n-</a:t>
                </a:r>
                <a:r>
                  <a:rPr lang="en-US" dirty="0" err="1">
                    <a:latin typeface="Seoge UI"/>
                  </a:rPr>
                  <a:t>ary</a:t>
                </a:r>
                <a:r>
                  <a:rPr lang="en-US" dirty="0">
                    <a:latin typeface="Seoge UI"/>
                  </a:rPr>
                  <a:t> operator.</a:t>
                </a:r>
              </a:p>
              <a:p>
                <a:pPr marL="0" indent="0">
                  <a:buNone/>
                </a:pPr>
                <a:endParaRPr lang="en-US" sz="500" dirty="0">
                  <a:latin typeface="Seoge UI"/>
                </a:endParaRPr>
              </a:p>
              <a:p>
                <a:pPr marL="0" lv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p>
                          <m:r>
                            <a:rPr lang="en-US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US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|"/>
                          <m:ctrlPr>
                            <a:rPr lang="en-US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dirty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b="0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,…,</m:t>
                              </m:r>
                              <m:sSub>
                                <m:sSubPr>
                                  <m:ctrlPr>
                                    <a:rPr lang="en-US" b="0" i="1" dirty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d>
                          <m:r>
                            <a:rPr lang="en-US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b="0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b="0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b="0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sz="1500" dirty="0"/>
              </a:p>
              <a:p>
                <a:pPr marL="0" indent="0">
                  <a:buNone/>
                </a:pPr>
                <a:endParaRPr lang="en-US" sz="1500" dirty="0"/>
              </a:p>
              <a:p>
                <a:pPr marL="0" indent="0">
                  <a:buNone/>
                </a:pPr>
                <a:endParaRPr lang="en-US" sz="1500" dirty="0"/>
              </a:p>
              <a:p>
                <a:pPr marL="0" indent="0">
                  <a:buNone/>
                </a:pPr>
                <a:endParaRPr lang="en-US" sz="1500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949960"/>
                <a:ext cx="9144000" cy="1530593"/>
              </a:xfrm>
              <a:blipFill>
                <a:blip r:embed="rId3"/>
                <a:stretch>
                  <a:fillRect l="-1000" t="-2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eoge UI"/>
              </a:rPr>
              <a:t>Problem Reduction Rules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544057" y="1949501"/>
                <a:ext cx="8201109" cy="446276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300" b="0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300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𝐶𝑜𝑛𝑐𝑎</m:t>
                      </m:r>
                      <m:sSup>
                        <m:sSupPr>
                          <m:ctrlPr>
                            <a:rPr lang="en-US" sz="2300" b="0" i="1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300" i="1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2300" b="0" i="1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US" sz="2300" i="1" dirty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sz="2300" dirty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"</m:t>
                          </m:r>
                          <m:r>
                            <m:rPr>
                              <m:nor/>
                            </m:rPr>
                            <a:rPr lang="en-US" sz="2300" dirty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Abc</m:t>
                          </m:r>
                          <m:r>
                            <m:rPr>
                              <m:nor/>
                            </m:rPr>
                            <a:rPr lang="en-US" sz="2300" dirty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"</m:t>
                          </m:r>
                        </m:e>
                      </m:d>
                      <m:r>
                        <a:rPr lang="en-US" sz="2300" b="0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300" i="1" dirty="0">
                  <a:solidFill>
                    <a:schemeClr val="accent2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057" y="1949501"/>
                <a:ext cx="8201109" cy="44627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8368" y="4333159"/>
                <a:ext cx="7409357" cy="193899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indent="0"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4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𝐶𝑜𝑛𝑐𝑎𝑡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⊨(</m:t>
                      </m:r>
                      <m:r>
                        <a:rPr lang="en-US" sz="24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sz="24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⇝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"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Abc</m:t>
                      </m:r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")]</m:t>
                      </m:r>
                      <m:r>
                        <a:rPr lang="en-US" sz="240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r>
                        <m:rPr>
                          <m:sty m:val="p"/>
                        </m:rPr>
                        <a:rPr lang="en-US" sz="24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Union</m:t>
                      </m:r>
                      <m:r>
                        <a:rPr lang="en-US" sz="24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({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pPr marL="1257300"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𝐶𝑜𝑛𝑐𝑎𝑡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begChr m:val="["/>
                        <m:endChr m:val="]"/>
                        <m:ctrlPr>
                          <a:rPr lang="en-US" sz="2400" i="1" smtClean="0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400" i="1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</a:rPr>
                          <m:t>⊨</m:t>
                        </m:r>
                        <m:d>
                          <m:dPr>
                            <m:ctrlPr>
                              <a:rPr lang="en-US" sz="2400" i="1">
                                <a:solidFill>
                                  <a:srgbClr val="0099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 smtClean="0">
                                <a:solidFill>
                                  <a:srgbClr val="009900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  <m:r>
                              <a:rPr lang="en-US" sz="2400" i="1" smtClean="0">
                                <a:solidFill>
                                  <a:srgbClr val="009900"/>
                                </a:solidFill>
                                <a:latin typeface="Cambria Math" panose="02040503050406030204" pitchFamily="18" charset="0"/>
                              </a:rPr>
                              <m:t>⇝</m:t>
                            </m:r>
                            <m:r>
                              <m:rPr>
                                <m:nor/>
                              </m:rPr>
                              <a:rPr lang="en-US" sz="2400">
                                <a:solidFill>
                                  <a:srgbClr val="009900"/>
                                </a:solidFill>
                                <a:latin typeface="Cambria Math" panose="02040503050406030204" pitchFamily="18" charset="0"/>
                              </a:rPr>
                              <m:t>"</m:t>
                            </m:r>
                            <m:r>
                              <m:rPr>
                                <m:nor/>
                              </m:rPr>
                              <a:rPr lang="en-US" sz="2400">
                                <a:solidFill>
                                  <a:srgbClr val="009900"/>
                                </a:solidFill>
                                <a:latin typeface="Cambria Math" panose="02040503050406030204" pitchFamily="18" charset="0"/>
                              </a:rPr>
                              <m:t>Abc</m:t>
                            </m:r>
                            <m:r>
                              <m:rPr>
                                <m:nor/>
                              </m:rPr>
                              <a:rPr lang="en-US" sz="2400">
                                <a:solidFill>
                                  <a:srgbClr val="009900"/>
                                </a:solidFill>
                                <a:latin typeface="Cambria Math" panose="02040503050406030204" pitchFamily="18" charset="0"/>
                              </a:rPr>
                              <m:t>"</m:t>
                            </m:r>
                          </m:e>
                        </m:d>
                      </m:e>
                    </m:d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d>
                      <m:dPr>
                        <m:begChr m:val="["/>
                        <m:endChr m:val="]"/>
                        <m:ctrlPr>
                          <a:rPr lang="en-US" sz="2400" i="1" smtClean="0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sz="2400" i="1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</a:rPr>
                          <m:t>⊨</m:t>
                        </m:r>
                        <m:d>
                          <m:dPr>
                            <m:ctrlPr>
                              <a:rPr lang="en-US" sz="2400" i="1">
                                <a:solidFill>
                                  <a:srgbClr val="0099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 smtClean="0">
                                <a:solidFill>
                                  <a:srgbClr val="009900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  <m:r>
                              <a:rPr lang="en-US" sz="2400" i="1" smtClean="0">
                                <a:solidFill>
                                  <a:srgbClr val="009900"/>
                                </a:solidFill>
                                <a:latin typeface="Cambria Math" panose="02040503050406030204" pitchFamily="18" charset="0"/>
                              </a:rPr>
                              <m:t>⇝</m:t>
                            </m:r>
                            <m:r>
                              <a:rPr lang="en-US" sz="2400" i="1">
                                <a:solidFill>
                                  <a:srgbClr val="009900"/>
                                </a:solidFill>
                                <a:latin typeface="Cambria Math" panose="02040503050406030204" pitchFamily="18" charset="0"/>
                              </a:rPr>
                              <m:t>𝜖</m:t>
                            </m:r>
                          </m:e>
                        </m:d>
                      </m:e>
                    </m:d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, </a:t>
                </a:r>
              </a:p>
              <a:p>
                <a:pPr marL="1257300"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𝐶𝑜𝑛𝑐𝑎𝑡</m:t>
                      </m:r>
                      <m:d>
                        <m:d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i="1" smtClean="0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sz="2400" i="1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</a:rPr>
                                <m:t>⊨</m:t>
                              </m:r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rgbClr val="0099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 smtClean="0">
                                      <a:solidFill>
                                        <a:srgbClr val="0099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  <m:r>
                                    <a:rPr lang="en-US" sz="2400" i="1" smtClean="0">
                                      <a:solidFill>
                                        <a:srgbClr val="009900"/>
                                      </a:solidFill>
                                      <a:latin typeface="Cambria Math" panose="02040503050406030204" pitchFamily="18" charset="0"/>
                                    </a:rPr>
                                    <m:t>⇝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400">
                                      <a:solidFill>
                                        <a:srgbClr val="009900"/>
                                      </a:solidFill>
                                      <a:latin typeface="Cambria Math" panose="02040503050406030204" pitchFamily="18" charset="0"/>
                                    </a:rPr>
                                    <m:t>"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400">
                                      <a:solidFill>
                                        <a:srgbClr val="009900"/>
                                      </a:solidFill>
                                      <a:latin typeface="Cambria Math" panose="02040503050406030204" pitchFamily="18" charset="0"/>
                                    </a:rPr>
                                    <m:t>Ab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400">
                                      <a:solidFill>
                                        <a:srgbClr val="009900"/>
                                      </a:solidFill>
                                      <a:latin typeface="Cambria Math" panose="02040503050406030204" pitchFamily="18" charset="0"/>
                                    </a:rPr>
                                    <m:t>"</m:t>
                                  </m:r>
                                </m:e>
                              </m:d>
                            </m:e>
                          </m:d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400" i="1" smtClean="0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en-US" sz="2400" i="1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</a:rPr>
                                <m:t>⊨</m:t>
                              </m:r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rgbClr val="0099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 smtClean="0">
                                      <a:solidFill>
                                        <a:srgbClr val="0099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  <m:r>
                                    <a:rPr lang="en-US" sz="2400" i="1" smtClean="0">
                                      <a:solidFill>
                                        <a:srgbClr val="009900"/>
                                      </a:solidFill>
                                      <a:latin typeface="Cambria Math" panose="02040503050406030204" pitchFamily="18" charset="0"/>
                                    </a:rPr>
                                    <m:t>⇝"</m:t>
                                  </m:r>
                                  <m:r>
                                    <a:rPr lang="en-US" sz="2400" i="1">
                                      <a:solidFill>
                                        <a:srgbClr val="0099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  <m:r>
                                    <a:rPr lang="en-US" sz="2400" i="1">
                                      <a:solidFill>
                                        <a:srgbClr val="009900"/>
                                      </a:solidFill>
                                      <a:latin typeface="Cambria Math" panose="02040503050406030204" pitchFamily="18" charset="0"/>
                                    </a:rPr>
                                    <m:t>"</m:t>
                                  </m:r>
                                </m:e>
                              </m:d>
                            </m:e>
                          </m:d>
                        </m:e>
                      </m:d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pPr marL="1257300"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𝐶𝑜𝑛𝑐𝑎𝑡</m:t>
                      </m:r>
                      <m:d>
                        <m:d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i="1" smtClean="0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sz="2400" i="1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</a:rPr>
                                <m:t>⊨</m:t>
                              </m:r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rgbClr val="0099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 smtClean="0">
                                      <a:solidFill>
                                        <a:srgbClr val="0099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  <m:r>
                                    <a:rPr lang="en-US" sz="2400" i="1" smtClean="0">
                                      <a:solidFill>
                                        <a:srgbClr val="009900"/>
                                      </a:solidFill>
                                      <a:latin typeface="Cambria Math" panose="02040503050406030204" pitchFamily="18" charset="0"/>
                                    </a:rPr>
                                    <m:t>⇝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400">
                                      <a:solidFill>
                                        <a:srgbClr val="009900"/>
                                      </a:solidFill>
                                      <a:latin typeface="Cambria Math" panose="02040503050406030204" pitchFamily="18" charset="0"/>
                                    </a:rPr>
                                    <m:t>"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400">
                                      <a:solidFill>
                                        <a:srgbClr val="009900"/>
                                      </a:solidFill>
                                      <a:latin typeface="Cambria Math" panose="02040503050406030204" pitchFamily="18" charset="0"/>
                                    </a:rPr>
                                    <m:t>A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400">
                                      <a:solidFill>
                                        <a:srgbClr val="009900"/>
                                      </a:solidFill>
                                      <a:latin typeface="Cambria Math" panose="02040503050406030204" pitchFamily="18" charset="0"/>
                                    </a:rPr>
                                    <m:t>"</m:t>
                                  </m:r>
                                </m:e>
                              </m:d>
                            </m:e>
                          </m:d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400" i="1" smtClean="0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en-US" sz="2400" i="1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</a:rPr>
                                <m:t>⊨</m:t>
                              </m:r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rgbClr val="0099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 smtClean="0">
                                      <a:solidFill>
                                        <a:srgbClr val="0099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  <m:r>
                                    <a:rPr lang="en-US" sz="2400" i="1" smtClean="0">
                                      <a:solidFill>
                                        <a:srgbClr val="009900"/>
                                      </a:solidFill>
                                      <a:latin typeface="Cambria Math" panose="02040503050406030204" pitchFamily="18" charset="0"/>
                                    </a:rPr>
                                    <m:t>⇝"</m:t>
                                  </m:r>
                                  <m:r>
                                    <a:rPr lang="en-US" sz="2400" i="1">
                                      <a:solidFill>
                                        <a:srgbClr val="0099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𝑏𝑐</m:t>
                                  </m:r>
                                  <m:r>
                                    <a:rPr lang="en-US" sz="2400" i="1">
                                      <a:solidFill>
                                        <a:srgbClr val="009900"/>
                                      </a:solidFill>
                                      <a:latin typeface="Cambria Math" panose="02040503050406030204" pitchFamily="18" charset="0"/>
                                    </a:rPr>
                                    <m:t>"</m:t>
                                  </m:r>
                                </m:e>
                              </m:d>
                            </m:e>
                          </m:d>
                        </m:e>
                      </m:d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pPr marL="1257300"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𝐶𝑜𝑛𝑐𝑎𝑡</m:t>
                      </m:r>
                      <m:d>
                        <m:d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i="1" smtClean="0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sz="2400" i="1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</a:rPr>
                                <m:t>⊨</m:t>
                              </m:r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rgbClr val="0099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 smtClean="0">
                                      <a:solidFill>
                                        <a:srgbClr val="0099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  <m:r>
                                    <a:rPr lang="en-US" sz="2400" i="1" smtClean="0">
                                      <a:solidFill>
                                        <a:srgbClr val="009900"/>
                                      </a:solidFill>
                                      <a:latin typeface="Cambria Math" panose="02040503050406030204" pitchFamily="18" charset="0"/>
                                    </a:rPr>
                                    <m:t>⇝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400" i="1">
                                      <a:solidFill>
                                        <a:srgbClr val="009900"/>
                                      </a:solidFill>
                                      <a:latin typeface="Cambria Math" panose="02040503050406030204" pitchFamily="18" charset="0"/>
                                    </a:rPr>
                                    <m:t>ϵ</m:t>
                                  </m:r>
                                </m:e>
                              </m:d>
                            </m:e>
                          </m:d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400" i="1" smtClean="0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en-US" sz="2400" i="1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</a:rPr>
                                <m:t>⊨</m:t>
                              </m:r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rgbClr val="0099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 smtClean="0">
                                      <a:solidFill>
                                        <a:srgbClr val="0099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  <m:r>
                                    <a:rPr lang="en-US" sz="2400" i="1" smtClean="0">
                                      <a:solidFill>
                                        <a:srgbClr val="009900"/>
                                      </a:solidFill>
                                      <a:latin typeface="Cambria Math" panose="02040503050406030204" pitchFamily="18" charset="0"/>
                                    </a:rPr>
                                    <m:t>⇝"</m:t>
                                  </m:r>
                                  <m:r>
                                    <a:rPr lang="en-US" sz="2400" i="1">
                                      <a:solidFill>
                                        <a:srgbClr val="0099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𝐴𝑏𝑐</m:t>
                                  </m:r>
                                  <m:r>
                                    <a:rPr lang="en-US" sz="2400" i="1">
                                      <a:solidFill>
                                        <a:srgbClr val="009900"/>
                                      </a:solidFill>
                                      <a:latin typeface="Cambria Math" panose="02040503050406030204" pitchFamily="18" charset="0"/>
                                    </a:rPr>
                                    <m:t>"</m:t>
                                  </m:r>
                                </m:e>
                              </m:d>
                            </m:e>
                          </m:d>
                        </m:e>
                      </m:d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})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68" y="4333159"/>
                <a:ext cx="7409357" cy="1938992"/>
              </a:xfrm>
              <a:prstGeom prst="rect">
                <a:avLst/>
              </a:prstGeom>
              <a:blipFill>
                <a:blip r:embed="rId5"/>
                <a:stretch>
                  <a:fillRect l="-741" b="-345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932314" y="1949501"/>
                <a:ext cx="5999058" cy="446276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300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300" i="1" dirty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{</m:t>
                      </m:r>
                      <m:d>
                        <m:dPr>
                          <m:ctrlPr>
                            <a:rPr lang="en-US" sz="2300" i="1" dirty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300" i="1" dirty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300" dirty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"</m:t>
                          </m:r>
                          <m:r>
                            <m:rPr>
                              <m:nor/>
                            </m:rPr>
                            <a:rPr lang="en-US" sz="2300" dirty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Abc</m:t>
                          </m:r>
                          <m:r>
                            <m:rPr>
                              <m:nor/>
                            </m:rPr>
                            <a:rPr lang="en-US" sz="2300" dirty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",</m:t>
                          </m:r>
                          <m:r>
                            <m:rPr>
                              <m:sty m:val="p"/>
                            </m:rPr>
                            <a:rPr lang="en-US" sz="2300" i="1" dirty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ϵ</m:t>
                          </m:r>
                        </m:e>
                      </m:d>
                      <m:r>
                        <a:rPr lang="en-US" sz="2300" i="1" dirty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, ("</m:t>
                      </m:r>
                      <m:r>
                        <a:rPr lang="en-US" sz="2300" i="1" dirty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𝐴𝑏</m:t>
                      </m:r>
                      <m:r>
                        <m:rPr>
                          <m:nor/>
                        </m:rPr>
                        <a:rPr lang="en-US" sz="2300" dirty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","</m:t>
                      </m:r>
                      <m:r>
                        <m:rPr>
                          <m:nor/>
                        </m:rPr>
                        <a:rPr lang="en-US" sz="2300" dirty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2300" dirty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"), ("</m:t>
                      </m:r>
                      <m:r>
                        <m:rPr>
                          <m:nor/>
                        </m:rPr>
                        <a:rPr lang="en-US" sz="2300" dirty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2300" dirty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","</m:t>
                      </m:r>
                      <m:r>
                        <m:rPr>
                          <m:nor/>
                        </m:rPr>
                        <a:rPr lang="en-US" sz="2300" dirty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bc</m:t>
                      </m:r>
                      <m:r>
                        <m:rPr>
                          <m:nor/>
                        </m:rPr>
                        <a:rPr lang="en-US" sz="2300" dirty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"), (</m:t>
                      </m:r>
                      <m:r>
                        <m:rPr>
                          <m:sty m:val="p"/>
                        </m:rPr>
                        <a:rPr lang="en-US" sz="2300" i="1" dirty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ϵ</m:t>
                      </m:r>
                      <m:r>
                        <a:rPr lang="en-US" sz="2300" i="1" dirty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nor/>
                        </m:rPr>
                        <a:rPr lang="en-US" sz="2300" dirty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"</m:t>
                      </m:r>
                      <m:r>
                        <m:rPr>
                          <m:nor/>
                        </m:rPr>
                        <a:rPr lang="en-US" sz="2300" dirty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Abc</m:t>
                      </m:r>
                      <m:r>
                        <m:rPr>
                          <m:nor/>
                        </m:rPr>
                        <a:rPr lang="en-US" sz="2300" dirty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")}</m:t>
                      </m:r>
                    </m:oMath>
                  </m:oMathPara>
                </a14:m>
                <a:endParaRPr lang="en-US" sz="2300" i="1" dirty="0">
                  <a:solidFill>
                    <a:schemeClr val="accent2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2314" y="1949501"/>
                <a:ext cx="5999058" cy="446276"/>
              </a:xfrm>
              <a:prstGeom prst="rect">
                <a:avLst/>
              </a:prstGeom>
              <a:blipFill>
                <a:blip r:embed="rId6"/>
                <a:stretch>
                  <a:fillRect b="-2054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1"/>
              <p:cNvSpPr txBox="1">
                <a:spLocks/>
              </p:cNvSpPr>
              <p:nvPr/>
            </p:nvSpPr>
            <p:spPr bwMode="auto">
              <a:xfrm>
                <a:off x="58368" y="2854101"/>
                <a:ext cx="9028652" cy="97114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2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 kern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kern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  <m:d>
                            <m:dPr>
                              <m:ctrlPr>
                                <a:rPr lang="en-US" i="1" kern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 kern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ker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i="1" kern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 kern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i="1" kern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kern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…,</m:t>
                                  </m:r>
                                  <m:r>
                                    <a:rPr lang="en-US" i="1" kern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i="1" kern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  <m:r>
                            <a:rPr lang="en-US" i="1" ker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⊨</m:t>
                          </m:r>
                          <m:r>
                            <a:rPr lang="en-US" i="1" kern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  <m:r>
                            <a:rPr lang="en-US" i="1" kern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⇝</m:t>
                          </m:r>
                          <m:r>
                            <a:rPr lang="en-US" i="1" kern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i="1" ker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i="1" kern="0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FontTx/>
                  <a:buNone/>
                </a:pPr>
                <a:r>
                  <a:rPr lang="en-US" kern="0" dirty="0"/>
                  <a:t> </a:t>
                </a:r>
                <a14:m>
                  <m:oMath xmlns:m="http://schemas.openxmlformats.org/officeDocument/2006/math">
                    <m:r>
                      <a:rPr lang="en-US" sz="2250" kern="0" smtClean="0">
                        <a:latin typeface="Cambria Math" panose="02040503050406030204" pitchFamily="18" charset="0"/>
                      </a:rPr>
                      <m:t>    </m:t>
                    </m:r>
                    <m:r>
                      <a:rPr lang="en-US" sz="2250" i="1" kern="0">
                        <a:latin typeface="Cambria Math" panose="02040503050406030204" pitchFamily="18" charset="0"/>
                      </a:rPr>
                      <m:t>𝑈𝑛𝑖𝑜𝑛</m:t>
                    </m:r>
                    <m:r>
                      <a:rPr lang="en-US" sz="2250" b="1" i="1" ker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50" i="1" kern="0">
                        <a:latin typeface="Cambria Math" panose="02040503050406030204" pitchFamily="18" charset="0"/>
                      </a:rPr>
                      <m:t>{</m:t>
                    </m:r>
                    <m:r>
                      <m:rPr>
                        <m:sty m:val="p"/>
                      </m:rPr>
                      <a:rPr lang="en-US" sz="2250" kern="0" smtClean="0">
                        <a:latin typeface="Cambria Math" panose="02040503050406030204" pitchFamily="18" charset="0"/>
                      </a:rPr>
                      <m:t>F</m:t>
                    </m:r>
                    <m:d>
                      <m:dPr>
                        <m:ctrlPr>
                          <a:rPr lang="en-US" sz="2250" i="1" kern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250" i="1" kern="0" smtClean="0">
                                <a:solidFill>
                                  <a:srgbClr val="0099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250" i="1" kern="0">
                                    <a:solidFill>
                                      <a:srgbClr val="0099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250" kern="0">
                                    <a:solidFill>
                                      <a:srgbClr val="009900"/>
                                    </a:solidFill>
                                    <a:latin typeface="Cambria Math" panose="02040503050406030204" pitchFamily="18" charset="0"/>
                                  </a:rPr>
                                  <m:t>e</m:t>
                                </m:r>
                              </m:e>
                              <m:sub>
                                <m:r>
                                  <a:rPr lang="en-US" sz="2250" kern="0">
                                    <a:solidFill>
                                      <a:srgbClr val="0099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250" i="1" kern="0">
                                <a:solidFill>
                                  <a:srgbClr val="009900"/>
                                </a:solidFill>
                                <a:latin typeface="Cambria Math" panose="02040503050406030204" pitchFamily="18" charset="0"/>
                              </a:rPr>
                              <m:t>⊨</m:t>
                            </m:r>
                            <m:r>
                              <a:rPr lang="en-US" sz="2250" i="1" kern="0" dirty="0" smtClean="0">
                                <a:solidFill>
                                  <a:srgbClr val="009900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  <m:r>
                              <a:rPr lang="en-US" sz="2250" i="1" kern="0" dirty="0" smtClean="0">
                                <a:solidFill>
                                  <a:srgbClr val="009900"/>
                                </a:solidFill>
                                <a:latin typeface="Cambria Math" panose="02040503050406030204" pitchFamily="18" charset="0"/>
                              </a:rPr>
                              <m:t>⇝</m:t>
                            </m:r>
                            <m:sSub>
                              <m:sSubPr>
                                <m:ctrlPr>
                                  <a:rPr lang="en-US" sz="2250" i="1" kern="0" dirty="0" smtClean="0">
                                    <a:solidFill>
                                      <a:srgbClr val="0099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50" i="1" kern="0" dirty="0" smtClean="0">
                                    <a:solidFill>
                                      <a:srgbClr val="009900"/>
                                    </a:solidFill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sz="2250" i="1" kern="0" dirty="0" smtClean="0">
                                    <a:solidFill>
                                      <a:srgbClr val="0099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sz="2250" i="1" kern="0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250" i="1" kern="0" dirty="0" smtClean="0">
                            <a:latin typeface="Cambria Math" panose="02040503050406030204" pitchFamily="18" charset="0"/>
                          </a:rPr>
                          <m:t> …,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250" i="1" kern="0" dirty="0" smtClean="0">
                                <a:solidFill>
                                  <a:srgbClr val="0099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250" i="1" kern="0" dirty="0" smtClean="0">
                                    <a:solidFill>
                                      <a:srgbClr val="0099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50" i="1" kern="0" dirty="0">
                                    <a:solidFill>
                                      <a:srgbClr val="009900"/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lang="en-US" sz="2250" i="1" kern="0" dirty="0" smtClean="0">
                                    <a:solidFill>
                                      <a:srgbClr val="00990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US" sz="2250" i="1" kern="0" dirty="0">
                                <a:solidFill>
                                  <a:srgbClr val="009900"/>
                                </a:solidFill>
                                <a:latin typeface="Cambria Math" panose="02040503050406030204" pitchFamily="18" charset="0"/>
                              </a:rPr>
                              <m:t>⊨</m:t>
                            </m:r>
                            <m:r>
                              <a:rPr lang="en-US" sz="2250" i="1" kern="0" dirty="0" smtClean="0">
                                <a:solidFill>
                                  <a:srgbClr val="009900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  <m:r>
                              <a:rPr lang="en-US" sz="2250" i="1" kern="0" dirty="0" smtClean="0">
                                <a:solidFill>
                                  <a:srgbClr val="009900"/>
                                </a:solidFill>
                                <a:latin typeface="Cambria Math" panose="02040503050406030204" pitchFamily="18" charset="0"/>
                              </a:rPr>
                              <m:t>⇝</m:t>
                            </m:r>
                            <m:sSub>
                              <m:sSubPr>
                                <m:ctrlPr>
                                  <a:rPr lang="en-US" sz="2250" i="1" kern="0" dirty="0" smtClean="0">
                                    <a:solidFill>
                                      <a:srgbClr val="0099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50" i="1" kern="0" dirty="0" smtClean="0">
                                    <a:solidFill>
                                      <a:srgbClr val="009900"/>
                                    </a:solidFill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sz="2250" i="1" kern="0" dirty="0" smtClean="0">
                                    <a:solidFill>
                                      <a:srgbClr val="00990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sz="2250" i="1" kern="0" dirty="0">
                        <a:latin typeface="Cambria Math" panose="02040503050406030204" pitchFamily="18" charset="0"/>
                      </a:rPr>
                      <m:t> | </m:t>
                    </m:r>
                    <m:d>
                      <m:dPr>
                        <m:ctrlPr>
                          <a:rPr lang="en-US" sz="2250" i="1" kern="0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50" i="1" kern="0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50" i="1" kern="0" dirty="0" err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250" i="1" kern="0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250" i="1" kern="0" dirty="0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250" i="1" kern="0" dirty="0" smtClean="0">
                            <a:latin typeface="Cambria Math" panose="02040503050406030204" pitchFamily="18" charset="0"/>
                          </a:rPr>
                          <m:t>…,</m:t>
                        </m:r>
                        <m:sSub>
                          <m:sSubPr>
                            <m:ctrlPr>
                              <a:rPr lang="en-US" sz="2250" i="1" kern="0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50" i="1" kern="0" dirty="0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250" i="1" kern="0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sz="2250" i="1" kern="0" dirty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250" i="1" kern="0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50" i="1" kern="0" dirty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p>
                        <m:r>
                          <a:rPr lang="en-US" sz="2250" i="1" kern="0" dirty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n-US" sz="2250" i="1" kern="0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50" i="1" kern="0" dirty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250" i="1" kern="0" dirty="0">
                        <a:latin typeface="Cambria Math" panose="02040503050406030204" pitchFamily="18" charset="0"/>
                      </a:rPr>
                      <m:t> }</m:t>
                    </m:r>
                    <m:r>
                      <a:rPr lang="en-US" sz="2250" b="0" i="1" kern="0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250" kern="0" dirty="0"/>
              </a:p>
              <a:p>
                <a:pPr marL="0" indent="0">
                  <a:buNone/>
                </a:pPr>
                <a:endParaRPr lang="en-US" sz="500" i="1" dirty="0">
                  <a:latin typeface="Cambria Math" panose="02040503050406030204" pitchFamily="18" charset="0"/>
                </a:endParaRPr>
              </a:p>
              <a:p>
                <a:pPr marL="0" indent="0">
                  <a:buFontTx/>
                  <a:buNone/>
                </a:pPr>
                <a:endParaRPr lang="en-US" kern="0" dirty="0"/>
              </a:p>
              <a:p>
                <a:pPr marL="0" indent="0">
                  <a:buFontTx/>
                  <a:buNone/>
                </a:pPr>
                <a:endParaRPr lang="en-US" kern="0" dirty="0"/>
              </a:p>
            </p:txBody>
          </p:sp>
        </mc:Choice>
        <mc:Fallback xmlns="">
          <p:sp>
            <p:nvSpPr>
              <p:cNvPr id="8" name="Content Placeholder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368" y="2854101"/>
                <a:ext cx="9028652" cy="97114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66396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0" y="949960"/>
                <a:ext cx="9144000" cy="153059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u="sng" dirty="0">
                    <a:latin typeface="Seoge UI"/>
                  </a:rPr>
                  <a:t>Inverse Set</a:t>
                </a:r>
                <a:r>
                  <a:rPr lang="en-US" dirty="0">
                    <a:latin typeface="Seoge UI"/>
                  </a:rPr>
                  <a:t>:  Let F be an n-</a:t>
                </a:r>
                <a:r>
                  <a:rPr lang="en-US" dirty="0" err="1">
                    <a:latin typeface="Seoge UI"/>
                  </a:rPr>
                  <a:t>ary</a:t>
                </a:r>
                <a:r>
                  <a:rPr lang="en-US" dirty="0">
                    <a:latin typeface="Seoge UI"/>
                  </a:rPr>
                  <a:t> operator.</a:t>
                </a:r>
              </a:p>
              <a:p>
                <a:pPr marL="0" indent="0">
                  <a:buNone/>
                </a:pPr>
                <a:endParaRPr lang="en-US" sz="500" dirty="0">
                  <a:latin typeface="Seoge UI"/>
                </a:endParaRPr>
              </a:p>
              <a:p>
                <a:pPr marL="0" lv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p>
                          <m:r>
                            <a:rPr lang="en-US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US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|"/>
                          <m:ctrlPr>
                            <a:rPr lang="en-US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dirty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b="0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,…,</m:t>
                              </m:r>
                              <m:sSub>
                                <m:sSubPr>
                                  <m:ctrlPr>
                                    <a:rPr lang="en-US" b="0" i="1" dirty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d>
                          <m:r>
                            <a:rPr lang="en-US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b="0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b="0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b="0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sz="1500" dirty="0"/>
              </a:p>
              <a:p>
                <a:pPr marL="0" indent="0">
                  <a:buNone/>
                </a:pPr>
                <a:endParaRPr lang="en-US" sz="1500" dirty="0"/>
              </a:p>
              <a:p>
                <a:pPr marL="0" indent="0">
                  <a:buNone/>
                </a:pPr>
                <a:endParaRPr lang="en-US" sz="1500" dirty="0"/>
              </a:p>
              <a:p>
                <a:pPr marL="0" indent="0">
                  <a:buNone/>
                </a:pPr>
                <a:endParaRPr lang="en-US" sz="1500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949960"/>
                <a:ext cx="9144000" cy="1530593"/>
              </a:xfrm>
              <a:blipFill>
                <a:blip r:embed="rId3"/>
                <a:stretch>
                  <a:fillRect l="-1000" t="-2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eoge UI"/>
              </a:rPr>
              <a:t>Problem Reduction Rules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544057" y="1949501"/>
                <a:ext cx="8201109" cy="446276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300" b="0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300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𝐶𝑜𝑛𝑐𝑎</m:t>
                      </m:r>
                      <m:sSup>
                        <m:sSupPr>
                          <m:ctrlPr>
                            <a:rPr lang="en-US" sz="2300" b="0" i="1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300" i="1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2300" b="0" i="1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US" sz="2300" i="1" dirty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sz="2300" dirty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"</m:t>
                          </m:r>
                          <m:r>
                            <m:rPr>
                              <m:nor/>
                            </m:rPr>
                            <a:rPr lang="en-US" sz="2300" dirty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Abc</m:t>
                          </m:r>
                          <m:r>
                            <m:rPr>
                              <m:nor/>
                            </m:rPr>
                            <a:rPr lang="en-US" sz="2300" dirty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"</m:t>
                          </m:r>
                        </m:e>
                      </m:d>
                      <m:r>
                        <a:rPr lang="en-US" sz="2300" b="0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300" i="1" dirty="0">
                  <a:solidFill>
                    <a:schemeClr val="accent2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057" y="1949501"/>
                <a:ext cx="8201109" cy="44627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932314" y="1949501"/>
                <a:ext cx="5999058" cy="446276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300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300" i="1" dirty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{</m:t>
                      </m:r>
                      <m:d>
                        <m:dPr>
                          <m:ctrlPr>
                            <a:rPr lang="en-US" sz="2300" i="1" dirty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300" i="1" dirty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300" dirty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"</m:t>
                          </m:r>
                          <m:r>
                            <m:rPr>
                              <m:nor/>
                            </m:rPr>
                            <a:rPr lang="en-US" sz="2300" dirty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Abc</m:t>
                          </m:r>
                          <m:r>
                            <m:rPr>
                              <m:nor/>
                            </m:rPr>
                            <a:rPr lang="en-US" sz="2300" dirty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",</m:t>
                          </m:r>
                          <m:r>
                            <m:rPr>
                              <m:sty m:val="p"/>
                            </m:rPr>
                            <a:rPr lang="en-US" sz="2300" i="1" dirty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ϵ</m:t>
                          </m:r>
                        </m:e>
                      </m:d>
                      <m:r>
                        <a:rPr lang="en-US" sz="2300" i="1" dirty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, ("</m:t>
                      </m:r>
                      <m:r>
                        <a:rPr lang="en-US" sz="2300" i="1" dirty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𝐴𝑏</m:t>
                      </m:r>
                      <m:r>
                        <m:rPr>
                          <m:nor/>
                        </m:rPr>
                        <a:rPr lang="en-US" sz="2300" dirty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","</m:t>
                      </m:r>
                      <m:r>
                        <m:rPr>
                          <m:nor/>
                        </m:rPr>
                        <a:rPr lang="en-US" sz="2300" dirty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2300" dirty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"), ("</m:t>
                      </m:r>
                      <m:r>
                        <m:rPr>
                          <m:nor/>
                        </m:rPr>
                        <a:rPr lang="en-US" sz="2300" dirty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2300" dirty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","</m:t>
                      </m:r>
                      <m:r>
                        <m:rPr>
                          <m:nor/>
                        </m:rPr>
                        <a:rPr lang="en-US" sz="2300" dirty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bc</m:t>
                      </m:r>
                      <m:r>
                        <m:rPr>
                          <m:nor/>
                        </m:rPr>
                        <a:rPr lang="en-US" sz="2300" dirty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"), (</m:t>
                      </m:r>
                      <m:r>
                        <m:rPr>
                          <m:sty m:val="p"/>
                        </m:rPr>
                        <a:rPr lang="en-US" sz="2300" i="1" dirty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ϵ</m:t>
                      </m:r>
                      <m:r>
                        <a:rPr lang="en-US" sz="2300" i="1" dirty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nor/>
                        </m:rPr>
                        <a:rPr lang="en-US" sz="2300" dirty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"</m:t>
                      </m:r>
                      <m:r>
                        <m:rPr>
                          <m:nor/>
                        </m:rPr>
                        <a:rPr lang="en-US" sz="2300" dirty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Abc</m:t>
                      </m:r>
                      <m:r>
                        <m:rPr>
                          <m:nor/>
                        </m:rPr>
                        <a:rPr lang="en-US" sz="2300" dirty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")}</m:t>
                      </m:r>
                    </m:oMath>
                  </m:oMathPara>
                </a14:m>
                <a:endParaRPr lang="en-US" sz="2300" i="1" dirty="0">
                  <a:solidFill>
                    <a:schemeClr val="accent2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2314" y="1949501"/>
                <a:ext cx="5999058" cy="446276"/>
              </a:xfrm>
              <a:prstGeom prst="rect">
                <a:avLst/>
              </a:prstGeom>
              <a:blipFill>
                <a:blip r:embed="rId6"/>
                <a:stretch>
                  <a:fillRect b="-2054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482518" y="2959141"/>
                <a:ext cx="6219838" cy="446276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300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300" b="0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300" b="0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𝐼𝑓𝑇h𝑒𝑛𝐸𝑙𝑠</m:t>
                      </m:r>
                      <m:sSup>
                        <m:sSupPr>
                          <m:ctrlPr>
                            <a:rPr lang="en-US" sz="2300" b="0" i="1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300" b="0" i="1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300" b="0" i="1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US" sz="2300" b="0" i="1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300" b="0" i="1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sz="2300" b="0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300" i="1" dirty="0">
                  <a:solidFill>
                    <a:schemeClr val="accent2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518" y="2959141"/>
                <a:ext cx="6219838" cy="446276"/>
              </a:xfrm>
              <a:prstGeom prst="rect">
                <a:avLst/>
              </a:prstGeom>
              <a:blipFill>
                <a:blip r:embed="rId7"/>
                <a:stretch>
                  <a:fillRect b="-1756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3061826" y="2948207"/>
                <a:ext cx="3640530" cy="446276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300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 {</m:t>
                      </m:r>
                      <m:d>
                        <m:dPr>
                          <m:ctrlPr>
                            <a:rPr lang="en-US" sz="2300" b="0" i="1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300" b="0" i="1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𝑡𝑟𝑢𝑒</m:t>
                          </m:r>
                          <m:r>
                            <a:rPr lang="en-US" sz="2300" b="0" i="1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300" b="0" i="1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2300" b="0" i="1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, ⊤</m:t>
                          </m:r>
                        </m:e>
                      </m:d>
                      <m:r>
                        <a:rPr lang="en-US" sz="2300" b="0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, (</m:t>
                      </m:r>
                      <m:r>
                        <a:rPr lang="en-US" sz="2300" b="0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𝑓𝑎𝑙𝑠𝑒</m:t>
                      </m:r>
                      <m:r>
                        <a:rPr lang="en-US" sz="2300" b="0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, ⊤, </m:t>
                      </m:r>
                      <m:r>
                        <a:rPr lang="en-US" sz="2300" b="0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300" b="0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)}</m:t>
                      </m:r>
                    </m:oMath>
                  </m:oMathPara>
                </a14:m>
                <a:endParaRPr lang="en-US" sz="2300" i="1" dirty="0">
                  <a:solidFill>
                    <a:schemeClr val="accent2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1826" y="2948207"/>
                <a:ext cx="3640530" cy="446276"/>
              </a:xfrm>
              <a:prstGeom prst="rect">
                <a:avLst/>
              </a:prstGeom>
              <a:blipFill>
                <a:blip r:embed="rId8"/>
                <a:stretch>
                  <a:fillRect b="-2054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628434" y="4206239"/>
                <a:ext cx="6323163" cy="461665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𝑆𝑢𝑏𝑆𝑡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sz="2400" b="0" i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"</m:t>
                          </m:r>
                          <m:r>
                            <m:rPr>
                              <m:nor/>
                            </m:rPr>
                            <a:rPr lang="en-US" sz="2400" b="0" i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Ab</m:t>
                          </m:r>
                          <m:r>
                            <m:rPr>
                              <m:nor/>
                            </m:rPr>
                            <a:rPr lang="en-US" sz="2400" b="0" i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"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= … </m:t>
                      </m:r>
                    </m:oMath>
                  </m:oMathPara>
                </a14:m>
                <a:endParaRPr lang="en-US" sz="24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434" y="4206239"/>
                <a:ext cx="6323163" cy="461665"/>
              </a:xfrm>
              <a:prstGeom prst="rect">
                <a:avLst/>
              </a:prstGeom>
              <a:blipFill>
                <a:blip r:embed="rId9"/>
                <a:stretch>
                  <a:fillRect l="-28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626239" y="4204249"/>
                <a:ext cx="6323163" cy="46166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𝑆𝑢𝑏𝑆𝑡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endChr m:val="|"/>
                          <m:ctrlP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sz="2400" b="0" i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"</m:t>
                          </m:r>
                          <m:r>
                            <m:rPr>
                              <m:nor/>
                            </m:rPr>
                            <a:rPr lang="en-US" sz="2400" b="0" i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Ab</m:t>
                          </m:r>
                          <m:r>
                            <m:rPr>
                              <m:nor/>
                            </m:rPr>
                            <a:rPr lang="en-US" sz="2400" b="0" i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"</m:t>
                          </m:r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sz="2400" b="0" i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US" sz="2400" b="0" i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="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Ab</m:t>
                      </m:r>
                      <m:r>
                        <a:rPr lang="en-US" sz="2400" b="0" i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cd</m:t>
                      </m:r>
                      <m:r>
                        <a:rPr lang="en-US" sz="2400" b="0" i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Ab</m:t>
                      </m:r>
                      <m:r>
                        <a:rPr lang="en-US" sz="2400" b="0" i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")=</m:t>
                      </m:r>
                    </m:oMath>
                  </m:oMathPara>
                </a14:m>
                <a:endParaRPr lang="en-US" sz="24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239" y="4204249"/>
                <a:ext cx="6323163" cy="461665"/>
              </a:xfrm>
              <a:prstGeom prst="rect">
                <a:avLst/>
              </a:prstGeom>
              <a:blipFill>
                <a:blip r:embed="rId10"/>
                <a:stretch>
                  <a:fillRect l="-289" b="-20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271170" y="4199079"/>
                <a:ext cx="1679330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{ </m:t>
                      </m:r>
                      <m:d>
                        <m:dPr>
                          <m:ctrlP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0,2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, (6,8)</m:t>
                      </m:r>
                      <m:r>
                        <a:rPr lang="en-US" sz="240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 }</m:t>
                      </m:r>
                    </m:oMath>
                  </m:oMathPara>
                </a14:m>
                <a:endParaRPr lang="en-US" sz="24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1170" y="4199079"/>
                <a:ext cx="1679330" cy="461665"/>
              </a:xfrm>
              <a:prstGeom prst="rect">
                <a:avLst/>
              </a:prstGeom>
              <a:blipFill>
                <a:blip r:embed="rId11"/>
                <a:stretch>
                  <a:fillRect l="-3273" r="-20727" b="-1710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583659" y="5079440"/>
            <a:ext cx="79766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The notion of inverse sets (and corresponding reduction rules) can be generalized to the conditional setting.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24044" y="3788750"/>
            <a:ext cx="482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Consider the </a:t>
            </a:r>
            <a:r>
              <a:rPr lang="en-US" sz="2400" dirty="0" err="1">
                <a:latin typeface="Cambria Math" panose="02040503050406030204" pitchFamily="18" charset="0"/>
                <a:ea typeface="Cambria Math" panose="02040503050406030204" pitchFamily="18" charset="0"/>
                <a:cs typeface="Segoe UI" panose="020B0502040204020203" pitchFamily="34" charset="0"/>
              </a:rPr>
              <a:t>SubStr</a:t>
            </a:r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  <a:cs typeface="Segoe UI" panose="020B0502040204020203" pitchFamily="34" charset="0"/>
              </a:rPr>
              <a:t>(</a:t>
            </a:r>
            <a:r>
              <a:rPr lang="en-US" sz="2400" dirty="0" err="1">
                <a:latin typeface="Cambria Math" panose="02040503050406030204" pitchFamily="18" charset="0"/>
                <a:ea typeface="Cambria Math" panose="02040503050406030204" pitchFamily="18" charset="0"/>
                <a:cs typeface="Segoe UI" panose="020B0502040204020203" pitchFamily="34" charset="0"/>
              </a:rPr>
              <a:t>x,i,j</a:t>
            </a:r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  <a:cs typeface="Segoe UI" panose="020B0502040204020203" pitchFamily="34" charset="0"/>
              </a:rPr>
              <a:t>)</a:t>
            </a:r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 operator</a:t>
            </a:r>
          </a:p>
        </p:txBody>
      </p:sp>
    </p:spTree>
    <p:extLst>
      <p:ext uri="{BB962C8B-B14F-4D97-AF65-F5344CB8AC3E}">
        <p14:creationId xmlns:p14="http://schemas.microsoft.com/office/powerpoint/2010/main" val="17449816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0" grpId="0" animBg="1"/>
      <p:bldP spid="11" grpId="0"/>
      <p:bldP spid="6" grpId="0"/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2469134" y="950591"/>
                <a:ext cx="6561783" cy="1681095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>
                    <a:solidFill>
                      <a:schemeClr val="accent2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list of strings </a:t>
                </a:r>
                <a:r>
                  <a:rPr lang="en-US" dirty="0">
                    <a:latin typeface="Consolas" panose="020B0609020204030204" pitchFamily="49" charset="0"/>
                  </a:rPr>
                  <a:t>T := Map(L,S)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accent2"/>
                    </a:solidFill>
                    <a:latin typeface="Seoge UI"/>
                  </a:rPr>
                  <a:t>substring </a:t>
                </a:r>
                <a:r>
                  <a:rPr lang="en-US" dirty="0" err="1">
                    <a:solidFill>
                      <a:schemeClr val="accent2"/>
                    </a:solidFill>
                    <a:latin typeface="Seoge UI"/>
                  </a:rPr>
                  <a:t>fn</a:t>
                </a:r>
                <a:r>
                  <a:rPr lang="en-US" dirty="0">
                    <a:solidFill>
                      <a:schemeClr val="accent2"/>
                    </a:solidFill>
                    <a:latin typeface="Seoge UI"/>
                  </a:rPr>
                  <a:t> </a:t>
                </a:r>
                <a:r>
                  <a:rPr lang="en-US" dirty="0">
                    <a:latin typeface="Consolas" panose="020B0609020204030204" pitchFamily="49" charset="0"/>
                  </a:rPr>
                  <a:t>S :=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>
                    <a:latin typeface="Consolas" panose="020B0609020204030204" pitchFamily="49" charset="0"/>
                  </a:rPr>
                  <a:t>y: … 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accent2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list of lines</a:t>
                </a:r>
                <a:r>
                  <a:rPr lang="en-US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en-US" dirty="0">
                    <a:latin typeface="Consolas" panose="020B0609020204030204" pitchFamily="49" charset="0"/>
                  </a:rPr>
                  <a:t>L := Filter(Split(d,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"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\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"</m:t>
                    </m:r>
                  </m:oMath>
                </a14:m>
                <a:r>
                  <a:rPr lang="en-US" dirty="0">
                    <a:latin typeface="Consolas" panose="020B0609020204030204" pitchFamily="49" charset="0"/>
                  </a:rPr>
                  <a:t>), B)</a:t>
                </a:r>
                <a:endParaRPr lang="en-US" dirty="0">
                  <a:solidFill>
                    <a:schemeClr val="accent2"/>
                  </a:solidFill>
                  <a:latin typeface="Consolas" panose="020B0609020204030204" pitchFamily="49" charset="0"/>
                </a:endParaRPr>
              </a:p>
              <a:p>
                <a:pPr marL="0" indent="0">
                  <a:buNone/>
                </a:pPr>
                <a:r>
                  <a:rPr lang="en-US" dirty="0" err="1">
                    <a:solidFill>
                      <a:schemeClr val="accent2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boolean</a:t>
                </a:r>
                <a:r>
                  <a:rPr lang="en-US" dirty="0">
                    <a:solidFill>
                      <a:schemeClr val="accent2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en-US" dirty="0" err="1">
                    <a:solidFill>
                      <a:schemeClr val="accent2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fn</a:t>
                </a:r>
                <a:r>
                  <a:rPr lang="en-US" dirty="0">
                    <a:solidFill>
                      <a:schemeClr val="accent2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en-US" dirty="0">
                    <a:latin typeface="Consolas" panose="020B0609020204030204" pitchFamily="49" charset="0"/>
                  </a:rPr>
                  <a:t>B :=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>
                    <a:latin typeface="Consolas" panose="020B0609020204030204" pitchFamily="49" charset="0"/>
                  </a:rPr>
                  <a:t>y: …         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69134" y="950591"/>
                <a:ext cx="6561783" cy="1681095"/>
              </a:xfrm>
              <a:blipFill>
                <a:blip r:embed="rId3"/>
                <a:stretch>
                  <a:fillRect l="-1394" t="-3261" b="-137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19456" y="304800"/>
            <a:ext cx="9465013" cy="609600"/>
          </a:xfrm>
        </p:spPr>
        <p:txBody>
          <a:bodyPr/>
          <a:lstStyle/>
          <a:p>
            <a:r>
              <a:rPr lang="en-US" dirty="0">
                <a:latin typeface="Seoge UI"/>
              </a:rPr>
              <a:t>Problem Reduction</a:t>
            </a:r>
          </a:p>
        </p:txBody>
      </p:sp>
      <p:grpSp>
        <p:nvGrpSpPr>
          <p:cNvPr id="36" name="Group 35"/>
          <p:cNvGrpSpPr>
            <a:grpSpLocks noChangeAspect="1"/>
          </p:cNvGrpSpPr>
          <p:nvPr/>
        </p:nvGrpSpPr>
        <p:grpSpPr>
          <a:xfrm>
            <a:off x="546038" y="3560031"/>
            <a:ext cx="2603271" cy="7864814"/>
            <a:chOff x="119859" y="3385234"/>
            <a:chExt cx="2162476" cy="6533114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859" y="3385234"/>
              <a:ext cx="2162476" cy="6533114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6312" y="4160652"/>
              <a:ext cx="835030" cy="207188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6312" y="5204925"/>
              <a:ext cx="594276" cy="196050"/>
            </a:xfrm>
            <a:prstGeom prst="rect">
              <a:avLst/>
            </a:prstGeom>
          </p:spPr>
        </p:pic>
      </p:grpSp>
      <p:grpSp>
        <p:nvGrpSpPr>
          <p:cNvPr id="21" name="Group 20"/>
          <p:cNvGrpSpPr>
            <a:grpSpLocks noChangeAspect="1"/>
          </p:cNvGrpSpPr>
          <p:nvPr/>
        </p:nvGrpSpPr>
        <p:grpSpPr>
          <a:xfrm>
            <a:off x="3630139" y="3555501"/>
            <a:ext cx="2629279" cy="7943385"/>
            <a:chOff x="3950727" y="2723746"/>
            <a:chExt cx="2162476" cy="6533114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0727" y="2723746"/>
              <a:ext cx="2162476" cy="6533114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4213013" y="3489325"/>
              <a:ext cx="1798680" cy="216916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242197" y="4537001"/>
              <a:ext cx="1798680" cy="216916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Group 33"/>
          <p:cNvGrpSpPr>
            <a:grpSpLocks noChangeAspect="1"/>
          </p:cNvGrpSpPr>
          <p:nvPr/>
        </p:nvGrpSpPr>
        <p:grpSpPr>
          <a:xfrm>
            <a:off x="6677774" y="3692552"/>
            <a:ext cx="2149187" cy="1197499"/>
            <a:chOff x="6861079" y="3459078"/>
            <a:chExt cx="1557317" cy="847404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61079" y="3459078"/>
              <a:ext cx="1387976" cy="267681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29175" y="4048732"/>
              <a:ext cx="1489221" cy="257750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/>
          </p:nvSpPr>
          <p:spPr bwMode="auto">
            <a:xfrm>
              <a:off x="6880535" y="3459078"/>
              <a:ext cx="1387976" cy="237435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6896745" y="4058952"/>
              <a:ext cx="1387976" cy="237435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7414016" y="3741830"/>
                  <a:ext cx="321013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∧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14016" y="3741830"/>
                  <a:ext cx="321013" cy="400110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0" name="TextBox 29"/>
          <p:cNvSpPr txBox="1"/>
          <p:nvPr/>
        </p:nvSpPr>
        <p:spPr>
          <a:xfrm>
            <a:off x="-160786" y="2834484"/>
            <a:ext cx="373135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400" dirty="0">
                <a:latin typeface="Seoge UI"/>
              </a:rPr>
              <a:t>Spec for </a:t>
            </a:r>
            <a:r>
              <a:rPr lang="en-US" sz="2400" dirty="0">
                <a:solidFill>
                  <a:schemeClr val="accent2"/>
                </a:solidFill>
                <a:latin typeface="Seoge UI"/>
              </a:rPr>
              <a:t>T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326296" y="2811928"/>
            <a:ext cx="313821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400" dirty="0">
                <a:latin typeface="Seoge UI"/>
              </a:rPr>
              <a:t>Spec for </a:t>
            </a:r>
            <a:r>
              <a:rPr lang="en-US" sz="2400" dirty="0">
                <a:solidFill>
                  <a:schemeClr val="accent2"/>
                </a:solidFill>
                <a:latin typeface="Seoge UI"/>
              </a:rPr>
              <a:t>L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483654" y="2797222"/>
            <a:ext cx="274181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400" dirty="0">
                <a:latin typeface="Seoge UI"/>
              </a:rPr>
              <a:t>Spec for </a:t>
            </a:r>
            <a:r>
              <a:rPr lang="en-US" sz="2400" dirty="0">
                <a:solidFill>
                  <a:schemeClr val="accent2"/>
                </a:solidFill>
                <a:latin typeface="Seoge UI"/>
              </a:rPr>
              <a:t>S</a:t>
            </a:r>
            <a:endParaRPr lang="en-US" sz="2400" dirty="0">
              <a:latin typeface="Seoge UI"/>
            </a:endParaRPr>
          </a:p>
        </p:txBody>
      </p:sp>
      <p:sp>
        <p:nvSpPr>
          <p:cNvPr id="28" name="Right Arrow 27"/>
          <p:cNvSpPr/>
          <p:nvPr/>
        </p:nvSpPr>
        <p:spPr bwMode="auto">
          <a:xfrm>
            <a:off x="2920866" y="2937232"/>
            <a:ext cx="749030" cy="292332"/>
          </a:xfrm>
          <a:prstGeom prst="rightArrow">
            <a:avLst/>
          </a:prstGeom>
          <a:solidFill>
            <a:srgbClr val="0066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6117176" y="2751055"/>
                <a:ext cx="693988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0" i="1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⋈</m:t>
                      </m:r>
                    </m:oMath>
                  </m:oMathPara>
                </a14:m>
                <a:endParaRPr lang="en-US" sz="3000" dirty="0">
                  <a:solidFill>
                    <a:srgbClr val="0066FF"/>
                  </a:solidFill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7176" y="2751055"/>
                <a:ext cx="693988" cy="553998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Straight Connector 37"/>
          <p:cNvCxnSpPr/>
          <p:nvPr/>
        </p:nvCxnSpPr>
        <p:spPr bwMode="auto">
          <a:xfrm>
            <a:off x="408653" y="2704889"/>
            <a:ext cx="8338341" cy="19456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" name="TextBox 4"/>
          <p:cNvSpPr txBox="1"/>
          <p:nvPr/>
        </p:nvSpPr>
        <p:spPr>
          <a:xfrm flipH="1">
            <a:off x="92665" y="1578321"/>
            <a:ext cx="27902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CC00C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FlashExtract</a:t>
            </a:r>
            <a:r>
              <a:rPr lang="en-US" sz="2400" dirty="0">
                <a:solidFill>
                  <a:srgbClr val="CC00C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DSL</a:t>
            </a:r>
          </a:p>
        </p:txBody>
      </p:sp>
    </p:spTree>
    <p:extLst>
      <p:ext uri="{BB962C8B-B14F-4D97-AF65-F5344CB8AC3E}">
        <p14:creationId xmlns:p14="http://schemas.microsoft.com/office/powerpoint/2010/main" val="1451397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28" grpId="0" animBg="1"/>
      <p:bldP spid="2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040" y="4444112"/>
            <a:ext cx="2031809" cy="391849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916366" y="1237126"/>
            <a:ext cx="6086016" cy="990742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accent2"/>
                </a:solidFill>
                <a:latin typeface="Seoge UI"/>
              </a:rPr>
              <a:t>substring expr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E := </a:t>
            </a:r>
            <a:r>
              <a:rPr lang="en-US" dirty="0" err="1">
                <a:latin typeface="Consolas" panose="020B0609020204030204" pitchFamily="49" charset="0"/>
              </a:rPr>
              <a:t>SubStr</a:t>
            </a:r>
            <a:r>
              <a:rPr lang="en-US" dirty="0">
                <a:latin typeface="Consolas" panose="020B0609020204030204" pitchFamily="49" charset="0"/>
              </a:rPr>
              <a:t>(y,P</a:t>
            </a:r>
            <a:r>
              <a:rPr lang="en-US" baseline="-25000" dirty="0">
                <a:latin typeface="Consolas" panose="020B0609020204030204" pitchFamily="49" charset="0"/>
              </a:rPr>
              <a:t>1</a:t>
            </a:r>
            <a:r>
              <a:rPr lang="en-US" dirty="0">
                <a:latin typeface="Consolas" panose="020B0609020204030204" pitchFamily="49" charset="0"/>
              </a:rPr>
              <a:t>,P</a:t>
            </a:r>
            <a:r>
              <a:rPr lang="en-US" baseline="-25000" dirty="0">
                <a:latin typeface="Consolas" panose="020B0609020204030204" pitchFamily="49" charset="0"/>
              </a:rPr>
              <a:t>2</a:t>
            </a:r>
            <a:r>
              <a:rPr lang="en-US" dirty="0">
                <a:latin typeface="Consolas" panose="020B0609020204030204" pitchFamily="49" charset="0"/>
              </a:rPr>
              <a:t>)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2"/>
                </a:solidFill>
                <a:latin typeface="Seoge UI"/>
              </a:rPr>
              <a:t>  position expr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P := K | </a:t>
            </a:r>
            <a:r>
              <a:rPr lang="en-US" dirty="0" err="1">
                <a:latin typeface="Consolas" panose="020B0609020204030204" pitchFamily="49" charset="0"/>
              </a:rPr>
              <a:t>Pos</a:t>
            </a:r>
            <a:r>
              <a:rPr lang="en-US" dirty="0">
                <a:latin typeface="Consolas" panose="020B0609020204030204" pitchFamily="49" charset="0"/>
              </a:rPr>
              <a:t>(y,R</a:t>
            </a:r>
            <a:r>
              <a:rPr lang="en-US" baseline="-25000" dirty="0">
                <a:latin typeface="Consolas" panose="020B0609020204030204" pitchFamily="49" charset="0"/>
              </a:rPr>
              <a:t>1</a:t>
            </a:r>
            <a:r>
              <a:rPr lang="en-US" dirty="0">
                <a:latin typeface="Consolas" panose="020B0609020204030204" pitchFamily="49" charset="0"/>
              </a:rPr>
              <a:t>,R</a:t>
            </a:r>
            <a:r>
              <a:rPr lang="en-US" baseline="-25000" dirty="0">
                <a:latin typeface="Consolas" panose="020B0609020204030204" pitchFamily="49" charset="0"/>
              </a:rPr>
              <a:t>2</a:t>
            </a:r>
            <a:r>
              <a:rPr lang="en-US" dirty="0">
                <a:latin typeface="Consolas" panose="020B0609020204030204" pitchFamily="49" charset="0"/>
              </a:rPr>
              <a:t>,K)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19456" y="304800"/>
            <a:ext cx="9465013" cy="609600"/>
          </a:xfrm>
        </p:spPr>
        <p:txBody>
          <a:bodyPr/>
          <a:lstStyle/>
          <a:p>
            <a:r>
              <a:rPr lang="en-US" dirty="0">
                <a:latin typeface="Seoge UI"/>
              </a:rPr>
              <a:t>Problem Reduction</a:t>
            </a:r>
          </a:p>
        </p:txBody>
      </p:sp>
      <p:cxnSp>
        <p:nvCxnSpPr>
          <p:cNvPr id="25" name="Straight Arrow Connector 24"/>
          <p:cNvCxnSpPr/>
          <p:nvPr/>
        </p:nvCxnSpPr>
        <p:spPr bwMode="auto">
          <a:xfrm>
            <a:off x="3554446" y="3864762"/>
            <a:ext cx="19455" cy="317382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2" name="TextBox 21"/>
          <p:cNvSpPr txBox="1"/>
          <p:nvPr/>
        </p:nvSpPr>
        <p:spPr>
          <a:xfrm>
            <a:off x="3921510" y="4373932"/>
            <a:ext cx="2523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2400" dirty="0">
                <a:latin typeface="Seoge UI"/>
              </a:rPr>
              <a:t>Redmond, WA</a:t>
            </a:r>
          </a:p>
        </p:txBody>
      </p:sp>
      <p:cxnSp>
        <p:nvCxnSpPr>
          <p:cNvPr id="28" name="Straight Arrow Connector 27"/>
          <p:cNvCxnSpPr/>
          <p:nvPr/>
        </p:nvCxnSpPr>
        <p:spPr bwMode="auto">
          <a:xfrm flipV="1">
            <a:off x="3961112" y="4670776"/>
            <a:ext cx="0" cy="350196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3" name="TextBox 22"/>
          <p:cNvSpPr txBox="1"/>
          <p:nvPr/>
        </p:nvSpPr>
        <p:spPr>
          <a:xfrm>
            <a:off x="6694202" y="4373932"/>
            <a:ext cx="24811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2400" dirty="0">
                <a:latin typeface="Seoge UI"/>
              </a:rPr>
              <a:t>Redmond, WA</a:t>
            </a:r>
          </a:p>
        </p:txBody>
      </p:sp>
      <p:cxnSp>
        <p:nvCxnSpPr>
          <p:cNvPr id="30" name="Straight Arrow Connector 29"/>
          <p:cNvCxnSpPr/>
          <p:nvPr/>
        </p:nvCxnSpPr>
        <p:spPr bwMode="auto">
          <a:xfrm flipV="1">
            <a:off x="8103271" y="4677835"/>
            <a:ext cx="5062" cy="343137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1" name="Right Arrow 30"/>
          <p:cNvSpPr/>
          <p:nvPr/>
        </p:nvSpPr>
        <p:spPr bwMode="auto">
          <a:xfrm>
            <a:off x="3049009" y="3611157"/>
            <a:ext cx="749030" cy="292332"/>
          </a:xfrm>
          <a:prstGeom prst="rightArrow">
            <a:avLst/>
          </a:prstGeom>
          <a:solidFill>
            <a:srgbClr val="0066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671179" y="3423388"/>
            <a:ext cx="2797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400" dirty="0">
                <a:latin typeface="Seoge UI"/>
              </a:rPr>
              <a:t>Spec for </a:t>
            </a:r>
            <a:r>
              <a:rPr lang="en-US" sz="2400" dirty="0">
                <a:solidFill>
                  <a:schemeClr val="accent2"/>
                </a:solidFill>
              </a:rPr>
              <a:t>P</a:t>
            </a:r>
            <a:r>
              <a:rPr lang="en-US" sz="2400" baseline="-25000" dirty="0">
                <a:solidFill>
                  <a:schemeClr val="accent2"/>
                </a:solidFill>
              </a:rPr>
              <a:t>1</a:t>
            </a:r>
            <a:endParaRPr lang="en-US" sz="2400" dirty="0">
              <a:solidFill>
                <a:schemeClr val="accent2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700575" y="3423388"/>
            <a:ext cx="23018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400" dirty="0">
                <a:latin typeface="Seoge UI"/>
              </a:rPr>
              <a:t>Spec for </a:t>
            </a:r>
            <a:r>
              <a:rPr lang="en-US" sz="2400" dirty="0">
                <a:solidFill>
                  <a:schemeClr val="accent2"/>
                </a:solidFill>
              </a:rPr>
              <a:t>P</a:t>
            </a:r>
            <a:r>
              <a:rPr lang="en-US" sz="2400" baseline="-25000" dirty="0">
                <a:solidFill>
                  <a:schemeClr val="accent2"/>
                </a:solidFill>
              </a:rPr>
              <a:t>2</a:t>
            </a:r>
            <a:endParaRPr lang="en-US" sz="2400" dirty="0">
              <a:solidFill>
                <a:schemeClr val="accent2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51128" y="3457888"/>
            <a:ext cx="22232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400" dirty="0">
                <a:latin typeface="Seoge UI"/>
              </a:rPr>
              <a:t>Spec for </a:t>
            </a:r>
            <a:r>
              <a:rPr lang="en-US" sz="2400" dirty="0">
                <a:solidFill>
                  <a:schemeClr val="accent2"/>
                </a:solidFill>
              </a:rPr>
              <a:t>E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6113590" y="3411722"/>
                <a:ext cx="693988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0" i="1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⋈</m:t>
                      </m:r>
                    </m:oMath>
                  </m:oMathPara>
                </a14:m>
                <a:endParaRPr lang="en-US" sz="3000" dirty="0">
                  <a:solidFill>
                    <a:srgbClr val="0066FF"/>
                  </a:solidFill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3590" y="3411722"/>
                <a:ext cx="693988" cy="55399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Straight Connector 39"/>
          <p:cNvCxnSpPr/>
          <p:nvPr/>
        </p:nvCxnSpPr>
        <p:spPr bwMode="auto">
          <a:xfrm>
            <a:off x="187008" y="2870296"/>
            <a:ext cx="8338341" cy="19456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8" name="Rectangle 47"/>
          <p:cNvSpPr/>
          <p:nvPr/>
        </p:nvSpPr>
        <p:spPr bwMode="auto">
          <a:xfrm>
            <a:off x="651171" y="4448613"/>
            <a:ext cx="1936437" cy="387348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 flipH="1">
            <a:off x="116513" y="1430682"/>
            <a:ext cx="27902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CC00CC"/>
                </a:solidFill>
                <a:latin typeface="Seoge UI"/>
              </a:rPr>
              <a:t>SubStr</a:t>
            </a:r>
            <a:r>
              <a:rPr lang="en-US" sz="2400" dirty="0">
                <a:solidFill>
                  <a:srgbClr val="CC00CC"/>
                </a:solidFill>
                <a:latin typeface="Seoge UI"/>
              </a:rPr>
              <a:t> grammar</a:t>
            </a:r>
          </a:p>
        </p:txBody>
      </p:sp>
    </p:spTree>
    <p:extLst>
      <p:ext uri="{BB962C8B-B14F-4D97-AF65-F5344CB8AC3E}">
        <p14:creationId xmlns:p14="http://schemas.microsoft.com/office/powerpoint/2010/main" val="5564100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31" grpId="0" animBg="1"/>
      <p:bldP spid="35" grpId="0"/>
      <p:bldP spid="36" grpId="0"/>
      <p:bldP spid="37" grpId="0"/>
      <p:bldP spid="4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19100" y="304800"/>
            <a:ext cx="8496300" cy="609600"/>
          </a:xfrm>
        </p:spPr>
        <p:txBody>
          <a:bodyPr/>
          <a:lstStyle/>
          <a:p>
            <a:r>
              <a:rPr lang="en-US" dirty="0" smtClean="0">
                <a:latin typeface="Seoge UI"/>
              </a:rPr>
              <a:t>Intention</a:t>
            </a:r>
            <a:endParaRPr lang="en-US" dirty="0">
              <a:latin typeface="Seoge U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130866" y="1223611"/>
            <a:ext cx="12206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rgbClr val="C00000"/>
                </a:solidFill>
                <a:latin typeface="Seoge UI"/>
                <a:ea typeface="MingLiU_HKSCS-ExtB" panose="02020500000000000000" pitchFamily="18" charset="-120"/>
                <a:cs typeface="Segoe UI Semilight" panose="020B0402040204020203" pitchFamily="34" charset="0"/>
              </a:rPr>
              <a:t>Example based Intent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76584" y="3298754"/>
            <a:ext cx="1436438" cy="3539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700" dirty="0" smtClean="0">
                <a:solidFill>
                  <a:srgbClr val="000000"/>
                </a:solidFill>
                <a:latin typeface="Seoge UI"/>
                <a:ea typeface="MingLiU_HKSCS-ExtB" panose="02020500000000000000" pitchFamily="18" charset="-120"/>
                <a:cs typeface="Segoe UI Semilight" panose="020B0402040204020203" pitchFamily="34" charset="0"/>
              </a:rPr>
              <a:t>Program set </a:t>
            </a:r>
            <a:endParaRPr lang="en-US" sz="1700" dirty="0">
              <a:solidFill>
                <a:srgbClr val="000000"/>
              </a:solidFill>
              <a:latin typeface="Seoge UI"/>
              <a:ea typeface="MingLiU_HKSCS-ExtB" panose="02020500000000000000" pitchFamily="18" charset="-120"/>
              <a:cs typeface="Segoe UI Semilight" panose="020B0402040204020203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177179" y="4768339"/>
            <a:ext cx="163231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latin typeface="Seoge UI"/>
                <a:ea typeface="MingLiU_HKSCS-ExtB" panose="02020500000000000000" pitchFamily="18" charset="-120"/>
                <a:cs typeface="Segoe UI Semilight" panose="020B0402040204020203" pitchFamily="34" charset="0"/>
              </a:rPr>
              <a:t>Test inputs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564109" y="1538806"/>
            <a:ext cx="2578453" cy="715841"/>
          </a:xfrm>
          <a:prstGeom prst="rect">
            <a:avLst/>
          </a:prstGeom>
          <a:noFill/>
          <a:ln>
            <a:noFill/>
          </a:ln>
        </p:spPr>
        <p:txBody>
          <a:bodyPr wrap="square" lIns="134464" tIns="107571" rIns="134464" bIns="107571" rtlCol="0">
            <a:spAutoFit/>
          </a:bodyPr>
          <a:lstStyle/>
          <a:p>
            <a:pPr>
              <a:lnSpc>
                <a:spcPct val="90000"/>
              </a:lnSpc>
              <a:spcAft>
                <a:spcPts val="441"/>
              </a:spcAft>
            </a:pPr>
            <a:r>
              <a:rPr lang="en-US" sz="1800" dirty="0">
                <a:solidFill>
                  <a:srgbClr val="C00000"/>
                </a:solidFill>
                <a:latin typeface="Seoge UI"/>
              </a:rPr>
              <a:t>Intended Program in R/Python/C</a:t>
            </a:r>
            <a:r>
              <a:rPr lang="en-US" sz="1800" dirty="0" smtClean="0">
                <a:solidFill>
                  <a:srgbClr val="C00000"/>
                </a:solidFill>
                <a:latin typeface="Seoge UI"/>
              </a:rPr>
              <a:t>#/Java/…</a:t>
            </a:r>
            <a:endParaRPr lang="en-US" sz="1800" dirty="0">
              <a:solidFill>
                <a:srgbClr val="C00000"/>
              </a:solidFill>
              <a:latin typeface="Seoge UI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123652" y="3308020"/>
            <a:ext cx="1459688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Seoge UI"/>
              </a:rPr>
              <a:t>Translator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6025441" y="3508075"/>
            <a:ext cx="1094227" cy="387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3416497" y="1760346"/>
            <a:ext cx="2006635" cy="466542"/>
          </a:xfrm>
          <a:prstGeom prst="rect">
            <a:avLst/>
          </a:prstGeom>
          <a:noFill/>
        </p:spPr>
        <p:txBody>
          <a:bodyPr wrap="square" lIns="134464" tIns="107571" rIns="134464" bIns="107571" rtlCol="0">
            <a:spAutoFit/>
          </a:bodyPr>
          <a:lstStyle/>
          <a:p>
            <a:pPr>
              <a:lnSpc>
                <a:spcPct val="90000"/>
              </a:lnSpc>
              <a:spcAft>
                <a:spcPts val="441"/>
              </a:spcAft>
            </a:pPr>
            <a:r>
              <a:rPr lang="en-US" sz="1800" dirty="0">
                <a:solidFill>
                  <a:srgbClr val="C00000"/>
                </a:solidFill>
                <a:latin typeface="Seoge UI"/>
              </a:rPr>
              <a:t>Refined Intent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1023254" y="1738846"/>
            <a:ext cx="416389" cy="1138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1584240" y="2477608"/>
            <a:ext cx="126829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US" dirty="0">
                <a:solidFill>
                  <a:srgbClr val="0078D7"/>
                </a:solidFill>
                <a:latin typeface="Seoge UI"/>
              </a:rPr>
              <a:t>Search </a:t>
            </a:r>
          </a:p>
          <a:p>
            <a:pPr>
              <a:spcBef>
                <a:spcPts val="0"/>
              </a:spcBef>
            </a:pPr>
            <a:r>
              <a:rPr lang="en-US" dirty="0">
                <a:solidFill>
                  <a:srgbClr val="0078D7"/>
                </a:solidFill>
                <a:latin typeface="Seoge UI"/>
              </a:rPr>
              <a:t>Algorithm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450845" y="1175877"/>
            <a:ext cx="1792604" cy="2009617"/>
            <a:chOff x="1450845" y="1175877"/>
            <a:chExt cx="1792604" cy="200961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55811" y="1225558"/>
              <a:ext cx="1369773" cy="1369773"/>
            </a:xfrm>
            <a:prstGeom prst="rect">
              <a:avLst/>
            </a:prstGeom>
          </p:spPr>
        </p:pic>
        <p:sp>
          <p:nvSpPr>
            <p:cNvPr id="50" name="Rectangle 49"/>
            <p:cNvSpPr/>
            <p:nvPr/>
          </p:nvSpPr>
          <p:spPr bwMode="auto">
            <a:xfrm>
              <a:off x="1450845" y="1175877"/>
              <a:ext cx="1792604" cy="2009617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34290" rIns="0" bIns="3429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685647">
                <a:spcBef>
                  <a:spcPct val="0"/>
                </a:spcBef>
              </a:pPr>
              <a:endParaRPr lang="en-US" sz="147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endParaRPr>
            </a:p>
          </p:txBody>
        </p:sp>
      </p:grpSp>
      <p:sp>
        <p:nvSpPr>
          <p:cNvPr id="28" name="Slide Number Placeholder 2"/>
          <p:cNvSpPr txBox="1">
            <a:spLocks/>
          </p:cNvSpPr>
          <p:nvPr/>
        </p:nvSpPr>
        <p:spPr>
          <a:xfrm>
            <a:off x="7123652" y="6450435"/>
            <a:ext cx="190500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5D07661B-1E0D-4001-BF89-AF1DFB53F904}" type="slidenum">
              <a:rPr lang="en-US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 algn="r">
                <a:defRPr/>
              </a:pPr>
              <a:t>27</a:t>
            </a:fld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544673" y="4779179"/>
            <a:ext cx="1523237" cy="61555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700" dirty="0" smtClean="0">
                <a:solidFill>
                  <a:srgbClr val="000000"/>
                </a:solidFill>
                <a:latin typeface="Seoge UI"/>
                <a:ea typeface="MingLiU_HKSCS-ExtB" panose="02020500000000000000" pitchFamily="18" charset="-120"/>
                <a:cs typeface="Segoe UI Semilight" panose="020B0402040204020203" pitchFamily="34" charset="0"/>
              </a:rPr>
              <a:t>Ranked Program set </a:t>
            </a:r>
            <a:endParaRPr lang="en-US" sz="1700" dirty="0">
              <a:solidFill>
                <a:srgbClr val="000000"/>
              </a:solidFill>
              <a:latin typeface="Seoge UI"/>
              <a:ea typeface="MingLiU_HKSCS-ExtB" panose="02020500000000000000" pitchFamily="18" charset="-120"/>
              <a:cs typeface="Segoe UI Semilight" panose="020B0402040204020203" pitchFamily="34" charset="0"/>
            </a:endParaRPr>
          </a:p>
        </p:txBody>
      </p:sp>
      <p:cxnSp>
        <p:nvCxnSpPr>
          <p:cNvPr id="65" name="Straight Arrow Connector 64"/>
          <p:cNvCxnSpPr>
            <a:stCxn id="50" idx="2"/>
          </p:cNvCxnSpPr>
          <p:nvPr/>
        </p:nvCxnSpPr>
        <p:spPr bwMode="auto">
          <a:xfrm>
            <a:off x="2347147" y="3185494"/>
            <a:ext cx="7383" cy="611014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83" name="Elbow Connector 82"/>
          <p:cNvCxnSpPr>
            <a:stCxn id="43" idx="0"/>
            <a:endCxn id="50" idx="3"/>
          </p:cNvCxnSpPr>
          <p:nvPr/>
        </p:nvCxnSpPr>
        <p:spPr bwMode="auto">
          <a:xfrm rot="16200000" flipV="1">
            <a:off x="3982939" y="1441196"/>
            <a:ext cx="439256" cy="1918236"/>
          </a:xfrm>
          <a:prstGeom prst="bentConnector2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85" name="Straight Arrow Connector 84"/>
          <p:cNvCxnSpPr/>
          <p:nvPr/>
        </p:nvCxnSpPr>
        <p:spPr bwMode="auto">
          <a:xfrm flipH="1" flipV="1">
            <a:off x="5725174" y="4407839"/>
            <a:ext cx="6123" cy="383358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92" name="TextBox 91"/>
          <p:cNvSpPr txBox="1"/>
          <p:nvPr/>
        </p:nvSpPr>
        <p:spPr>
          <a:xfrm>
            <a:off x="5940433" y="2884713"/>
            <a:ext cx="1181227" cy="715841"/>
          </a:xfrm>
          <a:prstGeom prst="rect">
            <a:avLst/>
          </a:prstGeom>
          <a:noFill/>
          <a:ln>
            <a:noFill/>
          </a:ln>
        </p:spPr>
        <p:txBody>
          <a:bodyPr wrap="square" lIns="134464" tIns="107571" rIns="134464" bIns="107571" rtlCol="0">
            <a:spAutoFit/>
          </a:bodyPr>
          <a:lstStyle/>
          <a:p>
            <a:pPr algn="ctr">
              <a:lnSpc>
                <a:spcPct val="90000"/>
              </a:lnSpc>
              <a:spcAft>
                <a:spcPts val="441"/>
              </a:spcAft>
            </a:pPr>
            <a:r>
              <a:rPr lang="en-US" sz="1800" dirty="0">
                <a:solidFill>
                  <a:srgbClr val="000000"/>
                </a:solidFill>
                <a:latin typeface="Seoge UI"/>
              </a:rPr>
              <a:t>Intended </a:t>
            </a:r>
            <a:r>
              <a:rPr lang="en-US" sz="1800" dirty="0" smtClean="0">
                <a:solidFill>
                  <a:srgbClr val="000000"/>
                </a:solidFill>
                <a:latin typeface="Seoge UI"/>
              </a:rPr>
              <a:t>Program</a:t>
            </a:r>
            <a:endParaRPr lang="en-US" sz="1800" dirty="0">
              <a:solidFill>
                <a:srgbClr val="000000"/>
              </a:solidFill>
              <a:latin typeface="Seoge UI"/>
            </a:endParaRPr>
          </a:p>
        </p:txBody>
      </p:sp>
      <p:cxnSp>
        <p:nvCxnSpPr>
          <p:cNvPr id="94" name="Straight Arrow Connector 93"/>
          <p:cNvCxnSpPr>
            <a:stCxn id="22" idx="0"/>
            <a:endCxn id="21" idx="2"/>
          </p:cNvCxnSpPr>
          <p:nvPr/>
        </p:nvCxnSpPr>
        <p:spPr bwMode="auto">
          <a:xfrm flipH="1" flipV="1">
            <a:off x="7853336" y="2254647"/>
            <a:ext cx="160" cy="1053373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3" name="Content Placeholder 4"/>
          <p:cNvSpPr txBox="1">
            <a:spLocks/>
          </p:cNvSpPr>
          <p:nvPr/>
        </p:nvSpPr>
        <p:spPr bwMode="auto">
          <a:xfrm>
            <a:off x="-13748" y="5976290"/>
            <a:ext cx="90424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1800" kern="0" dirty="0" smtClean="0">
                <a:solidFill>
                  <a:srgbClr val="C00000"/>
                </a:solidFill>
                <a:latin typeface="Seoge UI"/>
                <a:ea typeface="Calibri" panose="020F0502020204030204" pitchFamily="34" charset="0"/>
                <a:cs typeface="Consolas" panose="020B0609020204030204" pitchFamily="49" charset="0"/>
              </a:rPr>
              <a:t>“</a:t>
            </a:r>
            <a:r>
              <a:rPr lang="en-US" sz="1800" i="1" kern="0" dirty="0" smtClean="0">
                <a:solidFill>
                  <a:srgbClr val="C00000"/>
                </a:solidFill>
                <a:latin typeface="Seoge UI"/>
                <a:ea typeface="Calibri" panose="020F0502020204030204" pitchFamily="34" charset="0"/>
                <a:cs typeface="Consolas" panose="020B0609020204030204" pitchFamily="49" charset="0"/>
              </a:rPr>
              <a:t>Programming </a:t>
            </a:r>
            <a:r>
              <a:rPr lang="en-US" sz="1800" i="1" kern="0" dirty="0">
                <a:solidFill>
                  <a:srgbClr val="C00000"/>
                </a:solidFill>
                <a:latin typeface="Seoge UI"/>
                <a:ea typeface="Calibri" panose="020F0502020204030204" pitchFamily="34" charset="0"/>
                <a:cs typeface="Consolas" panose="020B0609020204030204" pitchFamily="49" charset="0"/>
              </a:rPr>
              <a:t>by Examples (and its applications in Data Wrangling</a:t>
            </a:r>
            <a:r>
              <a:rPr lang="en-US" sz="1800" i="1" kern="0" dirty="0" smtClean="0">
                <a:solidFill>
                  <a:srgbClr val="C00000"/>
                </a:solidFill>
                <a:latin typeface="Seoge UI"/>
                <a:ea typeface="Calibri" panose="020F0502020204030204" pitchFamily="34" charset="0"/>
                <a:cs typeface="Consolas" panose="020B0609020204030204" pitchFamily="49" charset="0"/>
              </a:rPr>
              <a:t>)</a:t>
            </a:r>
            <a:r>
              <a:rPr lang="en-US" sz="1800" kern="0" dirty="0" smtClean="0">
                <a:solidFill>
                  <a:srgbClr val="C00000"/>
                </a:solidFill>
                <a:latin typeface="Seoge UI"/>
                <a:ea typeface="Calibri" panose="020F0502020204030204" pitchFamily="34" charset="0"/>
                <a:cs typeface="Consolas" panose="020B0609020204030204" pitchFamily="49" charset="0"/>
              </a:rPr>
              <a:t>”; </a:t>
            </a:r>
            <a:endParaRPr lang="en-US" sz="1800" kern="0" dirty="0">
              <a:solidFill>
                <a:srgbClr val="C00000"/>
              </a:solidFill>
              <a:latin typeface="Seoge UI"/>
              <a:ea typeface="Calibri" panose="020F0502020204030204" pitchFamily="34" charset="0"/>
              <a:cs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1800" kern="0" dirty="0">
                <a:solidFill>
                  <a:srgbClr val="C00000"/>
                </a:solidFill>
                <a:latin typeface="Seoge UI"/>
                <a:ea typeface="Calibri" panose="020F0502020204030204" pitchFamily="34" charset="0"/>
                <a:cs typeface="Consolas" panose="020B0609020204030204" pitchFamily="49" charset="0"/>
              </a:rPr>
              <a:t>In </a:t>
            </a:r>
            <a:r>
              <a:rPr lang="en-US" sz="1800" i="1" kern="0" dirty="0">
                <a:solidFill>
                  <a:srgbClr val="C00000"/>
                </a:solidFill>
                <a:latin typeface="Seoge UI"/>
              </a:rPr>
              <a:t>Verification and Synthesis of Correct and Secure Systems</a:t>
            </a:r>
            <a:r>
              <a:rPr lang="en-US" sz="1800" kern="0" dirty="0">
                <a:solidFill>
                  <a:srgbClr val="C00000"/>
                </a:solidFill>
                <a:latin typeface="Seoge UI"/>
              </a:rPr>
              <a:t>; IOS Press; </a:t>
            </a:r>
            <a:r>
              <a:rPr lang="en-US" sz="1800" kern="0" dirty="0" smtClean="0">
                <a:solidFill>
                  <a:srgbClr val="C00000"/>
                </a:solidFill>
                <a:latin typeface="Seoge UI"/>
              </a:rPr>
              <a:t>2016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1800" kern="0" dirty="0" smtClean="0">
                <a:solidFill>
                  <a:srgbClr val="C00000"/>
                </a:solidFill>
                <a:latin typeface="Seoge UI"/>
                <a:ea typeface="Calibri" panose="020F0502020204030204" pitchFamily="34" charset="0"/>
                <a:cs typeface="Consolas" panose="020B0609020204030204" pitchFamily="49" charset="0"/>
              </a:rPr>
              <a:t>[based on Marktoberdorf Summer School 2015 Lecture Notes]</a:t>
            </a:r>
            <a:endParaRPr lang="en-US" sz="1800" kern="0" dirty="0">
              <a:solidFill>
                <a:srgbClr val="C00000"/>
              </a:solidFill>
              <a:latin typeface="Seoge UI"/>
              <a:ea typeface="Calibri" panose="020F0502020204030204" pitchFamily="34" charset="0"/>
              <a:cs typeface="Consolas" panose="020B0609020204030204" pitchFamily="49" charset="0"/>
            </a:endParaRPr>
          </a:p>
        </p:txBody>
      </p:sp>
      <p:cxnSp>
        <p:nvCxnSpPr>
          <p:cNvPr id="7" name="Elbow Connector 6"/>
          <p:cNvCxnSpPr>
            <a:stCxn id="41" idx="3"/>
            <a:endCxn id="43" idx="2"/>
          </p:cNvCxnSpPr>
          <p:nvPr/>
        </p:nvCxnSpPr>
        <p:spPr bwMode="auto">
          <a:xfrm flipV="1">
            <a:off x="3301742" y="4396982"/>
            <a:ext cx="1859943" cy="416194"/>
          </a:xfrm>
          <a:prstGeom prst="bentConnector2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grpSp>
        <p:nvGrpSpPr>
          <p:cNvPr id="15" name="Group 14"/>
          <p:cNvGrpSpPr/>
          <p:nvPr/>
        </p:nvGrpSpPr>
        <p:grpSpPr>
          <a:xfrm>
            <a:off x="4280673" y="2619942"/>
            <a:ext cx="1762021" cy="1777040"/>
            <a:chOff x="4280673" y="2619942"/>
            <a:chExt cx="1762021" cy="1777040"/>
          </a:xfrm>
        </p:grpSpPr>
        <p:sp>
          <p:nvSpPr>
            <p:cNvPr id="42" name="Rectangle 41"/>
            <p:cNvSpPr/>
            <p:nvPr/>
          </p:nvSpPr>
          <p:spPr>
            <a:xfrm>
              <a:off x="4280673" y="3957735"/>
              <a:ext cx="1762021" cy="3847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900" dirty="0" err="1" smtClean="0">
                  <a:solidFill>
                    <a:srgbClr val="0078D7"/>
                  </a:solidFill>
                  <a:latin typeface="Seoge UI"/>
                </a:rPr>
                <a:t>Disambiguator</a:t>
              </a:r>
              <a:endParaRPr lang="en-US" sz="1900" dirty="0">
                <a:solidFill>
                  <a:srgbClr val="0078D7"/>
                </a:solidFill>
                <a:latin typeface="Seoge UI"/>
              </a:endParaRPr>
            </a:p>
          </p:txBody>
        </p:sp>
        <p:sp>
          <p:nvSpPr>
            <p:cNvPr id="43" name="Rectangle 42"/>
            <p:cNvSpPr/>
            <p:nvPr/>
          </p:nvSpPr>
          <p:spPr bwMode="auto">
            <a:xfrm>
              <a:off x="4302904" y="2619942"/>
              <a:ext cx="1717561" cy="1777040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34290" rIns="0" bIns="3429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685647">
                <a:spcBef>
                  <a:spcPct val="0"/>
                </a:spcBef>
              </a:pPr>
              <a:endParaRPr lang="en-US" sz="147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2676" y="2722713"/>
              <a:ext cx="1256980" cy="1256980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/>
        </p:nvGrpSpPr>
        <p:grpSpPr>
          <a:xfrm>
            <a:off x="1202232" y="3665461"/>
            <a:ext cx="2121741" cy="2163111"/>
            <a:chOff x="1202232" y="3665461"/>
            <a:chExt cx="2121741" cy="2163111"/>
          </a:xfrm>
        </p:grpSpPr>
        <p:sp>
          <p:nvSpPr>
            <p:cNvPr id="44" name="Rectangle 43"/>
            <p:cNvSpPr/>
            <p:nvPr/>
          </p:nvSpPr>
          <p:spPr>
            <a:xfrm>
              <a:off x="1236753" y="5393015"/>
              <a:ext cx="206498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ts val="0"/>
                </a:spcBef>
              </a:pPr>
              <a:r>
                <a:rPr lang="en-US" dirty="0" smtClean="0">
                  <a:solidFill>
                    <a:srgbClr val="0078D7"/>
                  </a:solidFill>
                  <a:latin typeface="Seoge UI"/>
                </a:rPr>
                <a:t>Program Ranker</a:t>
              </a:r>
              <a:endParaRPr lang="en-US" dirty="0">
                <a:solidFill>
                  <a:srgbClr val="0078D7"/>
                </a:solidFill>
                <a:latin typeface="Seoge UI"/>
              </a:endParaRPr>
            </a:p>
          </p:txBody>
        </p:sp>
        <p:sp>
          <p:nvSpPr>
            <p:cNvPr id="41" name="Rectangle 40"/>
            <p:cNvSpPr/>
            <p:nvPr/>
          </p:nvSpPr>
          <p:spPr bwMode="auto">
            <a:xfrm>
              <a:off x="1202232" y="3797779"/>
              <a:ext cx="2099510" cy="2030793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34290" rIns="0" bIns="3429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685647">
                <a:spcBef>
                  <a:spcPct val="0"/>
                </a:spcBef>
              </a:pPr>
              <a:endParaRPr lang="en-US" sz="147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3923" y="3665461"/>
              <a:ext cx="2020050" cy="2020050"/>
            </a:xfrm>
            <a:prstGeom prst="rect">
              <a:avLst/>
            </a:prstGeom>
          </p:spPr>
        </p:pic>
      </p:grpSp>
      <p:sp>
        <p:nvSpPr>
          <p:cNvPr id="32" name="TextBox 31"/>
          <p:cNvSpPr txBox="1"/>
          <p:nvPr/>
        </p:nvSpPr>
        <p:spPr>
          <a:xfrm>
            <a:off x="118503" y="2378002"/>
            <a:ext cx="98779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0070C0"/>
                </a:solidFill>
                <a:latin typeface="Seoge UI"/>
              </a:rPr>
              <a:t>DSL</a:t>
            </a:r>
            <a:r>
              <a:rPr lang="en-US" sz="1800" dirty="0">
                <a:solidFill>
                  <a:srgbClr val="0070C0"/>
                </a:solidFill>
                <a:latin typeface="Seoge UI"/>
                <a:ea typeface="MingLiU_HKSCS-ExtB" panose="02020500000000000000" pitchFamily="18" charset="-120"/>
                <a:cs typeface="Segoe UI Semilight" panose="020B0402040204020203" pitchFamily="34" charset="0"/>
              </a:rPr>
              <a:t> D</a:t>
            </a:r>
          </a:p>
        </p:txBody>
      </p:sp>
      <p:cxnSp>
        <p:nvCxnSpPr>
          <p:cNvPr id="34" name="Straight Arrow Connector 33"/>
          <p:cNvCxnSpPr>
            <a:stCxn id="32" idx="3"/>
          </p:cNvCxnSpPr>
          <p:nvPr/>
        </p:nvCxnSpPr>
        <p:spPr bwMode="auto">
          <a:xfrm>
            <a:off x="1106296" y="2562668"/>
            <a:ext cx="322995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5" name="TextBox 34"/>
          <p:cNvSpPr txBox="1"/>
          <p:nvPr/>
        </p:nvSpPr>
        <p:spPr>
          <a:xfrm>
            <a:off x="5864425" y="3429516"/>
            <a:ext cx="1181227" cy="466542"/>
          </a:xfrm>
          <a:prstGeom prst="rect">
            <a:avLst/>
          </a:prstGeom>
          <a:noFill/>
          <a:ln>
            <a:noFill/>
          </a:ln>
        </p:spPr>
        <p:txBody>
          <a:bodyPr wrap="square" lIns="134464" tIns="107571" rIns="134464" bIns="107571" rtlCol="0">
            <a:spAutoFit/>
          </a:bodyPr>
          <a:lstStyle/>
          <a:p>
            <a:pPr algn="ctr">
              <a:lnSpc>
                <a:spcPct val="90000"/>
              </a:lnSpc>
              <a:spcAft>
                <a:spcPts val="441"/>
              </a:spcAft>
            </a:pPr>
            <a:r>
              <a:rPr lang="en-US" sz="1800" dirty="0" smtClean="0">
                <a:solidFill>
                  <a:srgbClr val="000000"/>
                </a:solidFill>
                <a:latin typeface="Seoge UI"/>
              </a:rPr>
              <a:t>in </a:t>
            </a:r>
            <a:r>
              <a:rPr lang="en-US" sz="1800" dirty="0">
                <a:solidFill>
                  <a:srgbClr val="000000"/>
                </a:solidFill>
                <a:latin typeface="Seoge UI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3870134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549" y="996258"/>
            <a:ext cx="8677073" cy="131371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Seoge UI"/>
              </a:rPr>
              <a:t>Prefer programs with simpler Kolmogorov complexity</a:t>
            </a:r>
          </a:p>
          <a:p>
            <a:r>
              <a:rPr lang="en-US" dirty="0">
                <a:latin typeface="Seoge UI"/>
              </a:rPr>
              <a:t>Prefer fewer constants.</a:t>
            </a:r>
          </a:p>
          <a:p>
            <a:r>
              <a:rPr lang="en-US" dirty="0">
                <a:latin typeface="Seoge UI"/>
              </a:rPr>
              <a:t>Prefer smaller constants.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eoge UI"/>
              </a:rPr>
              <a:t>Basic ranking scheme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9224387"/>
              </p:ext>
            </p:extLst>
          </p:nvPr>
        </p:nvGraphicFramePr>
        <p:xfrm>
          <a:off x="1685027" y="2772189"/>
          <a:ext cx="4616907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06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62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Seoge UI"/>
                        </a:rPr>
                        <a:t>Input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Seoge UI"/>
                        </a:rPr>
                        <a:t>Output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Seoge UI"/>
                        </a:rPr>
                        <a:t>Gustavo Soares</a:t>
                      </a:r>
                      <a:endParaRPr lang="en-US" sz="2400" dirty="0">
                        <a:latin typeface="Seoge U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Seoge UI"/>
                        </a:rPr>
                        <a:t>Gustavo</a:t>
                      </a:r>
                      <a:endParaRPr lang="en-US" sz="2400" dirty="0">
                        <a:latin typeface="Seoge U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Seoge UI"/>
                        </a:rPr>
                        <a:t>Titus Barik</a:t>
                      </a:r>
                      <a:endParaRPr lang="en-US" sz="2400" dirty="0">
                        <a:latin typeface="Seoge U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Seoge UI"/>
                        </a:rPr>
                        <a:t>Titus</a:t>
                      </a:r>
                      <a:endParaRPr lang="en-US" sz="2400" dirty="0">
                        <a:latin typeface="Seoge U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85800" y="4226872"/>
            <a:ext cx="82344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CC00CC"/>
                </a:solidFill>
                <a:latin typeface="Seoge UI"/>
              </a:rPr>
              <a:t>1</a:t>
            </a:r>
            <a:r>
              <a:rPr lang="en-US" sz="2400" baseline="30000" dirty="0">
                <a:solidFill>
                  <a:srgbClr val="CC00CC"/>
                </a:solidFill>
                <a:latin typeface="Seoge UI"/>
              </a:rPr>
              <a:t>st</a:t>
            </a:r>
            <a:r>
              <a:rPr lang="en-US" sz="2400" dirty="0">
                <a:latin typeface="Seoge UI"/>
              </a:rPr>
              <a:t> Word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Seoge UI"/>
              </a:rPr>
              <a:t>If (</a:t>
            </a:r>
            <a:r>
              <a:rPr lang="en-US" sz="2400" dirty="0" smtClean="0">
                <a:latin typeface="Seoge UI"/>
              </a:rPr>
              <a:t>input = </a:t>
            </a:r>
            <a:r>
              <a:rPr lang="en-US" sz="2400" dirty="0" smtClean="0">
                <a:solidFill>
                  <a:srgbClr val="CC00CC"/>
                </a:solidFill>
                <a:latin typeface="Seoge UI"/>
              </a:rPr>
              <a:t>“Gustavo Soares”</a:t>
            </a:r>
            <a:r>
              <a:rPr lang="en-US" sz="2400" dirty="0" smtClean="0">
                <a:latin typeface="Seoge UI"/>
              </a:rPr>
              <a:t>) </a:t>
            </a:r>
            <a:r>
              <a:rPr lang="en-US" sz="2400" dirty="0">
                <a:latin typeface="Seoge UI"/>
              </a:rPr>
              <a:t>then </a:t>
            </a:r>
            <a:r>
              <a:rPr lang="en-US" sz="2400" dirty="0" smtClean="0">
                <a:solidFill>
                  <a:srgbClr val="CC00CC"/>
                </a:solidFill>
                <a:latin typeface="Seoge UI"/>
              </a:rPr>
              <a:t>“Gustavo” </a:t>
            </a:r>
            <a:r>
              <a:rPr lang="en-US" sz="2400" dirty="0">
                <a:latin typeface="Seoge UI"/>
              </a:rPr>
              <a:t>else </a:t>
            </a:r>
            <a:r>
              <a:rPr lang="en-US" sz="2400" dirty="0" smtClean="0">
                <a:solidFill>
                  <a:srgbClr val="CC00CC"/>
                </a:solidFill>
                <a:latin typeface="Seoge UI"/>
              </a:rPr>
              <a:t>“Titus”</a:t>
            </a:r>
            <a:endParaRPr lang="en-US" sz="2400" dirty="0">
              <a:solidFill>
                <a:srgbClr val="CC00CC"/>
              </a:solidFill>
              <a:latin typeface="Seoge U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CC00CC"/>
                </a:solidFill>
                <a:latin typeface="Seoge UI"/>
              </a:rPr>
              <a:t>“Gustavo”</a:t>
            </a:r>
            <a:endParaRPr lang="en-US" sz="2400" dirty="0">
              <a:solidFill>
                <a:srgbClr val="CC00CC"/>
              </a:solidFill>
              <a:latin typeface="Seoge UI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3935" y="1098551"/>
            <a:ext cx="1930065" cy="1930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9143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74650" y="1143000"/>
            <a:ext cx="8420100" cy="5029200"/>
          </a:xfrm>
        </p:spPr>
        <p:txBody>
          <a:bodyPr/>
          <a:lstStyle/>
          <a:p>
            <a:pPr marL="0" lvl="0" indent="0" eaLnBrk="1" hangingPunct="1">
              <a:spcBef>
                <a:spcPts val="0"/>
              </a:spcBef>
              <a:buNone/>
            </a:pPr>
            <a:r>
              <a:rPr lang="en-US" kern="12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An old problem but enabled today by </a:t>
            </a:r>
            <a:endParaRPr lang="en-US" kern="1200" dirty="0" smtClean="0">
              <a:solidFill>
                <a:srgbClr val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lvl="0" indent="0" eaLnBrk="1" hangingPunct="1">
              <a:spcBef>
                <a:spcPts val="0"/>
              </a:spcBef>
              <a:buNone/>
            </a:pPr>
            <a:r>
              <a:rPr lang="en-US" kern="1200" dirty="0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better </a:t>
            </a:r>
            <a:r>
              <a:rPr lang="en-US" kern="12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algorithms &amp; faster machines</a:t>
            </a:r>
            <a:r>
              <a:rPr lang="en-US" kern="1200" dirty="0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en-US" kern="1200" dirty="0">
              <a:solidFill>
                <a:srgbClr val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lvl="0" indent="0" eaLnBrk="1" hangingPunct="1">
              <a:spcBef>
                <a:spcPts val="0"/>
              </a:spcBef>
              <a:buNone/>
            </a:pPr>
            <a:endParaRPr lang="en-US" kern="1200" dirty="0">
              <a:solidFill>
                <a:srgbClr val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lvl="0" indent="0" eaLnBrk="1" hangingPunct="1">
              <a:spcBef>
                <a:spcPts val="0"/>
              </a:spcBef>
              <a:buNone/>
            </a:pPr>
            <a:endParaRPr lang="en-US" kern="1200" dirty="0" smtClean="0">
              <a:solidFill>
                <a:srgbClr val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lvl="0" indent="0" eaLnBrk="1" hangingPunct="1">
              <a:spcBef>
                <a:spcPts val="0"/>
              </a:spcBef>
              <a:buNone/>
            </a:pPr>
            <a:endParaRPr lang="en-US" kern="1200" dirty="0">
              <a:solidFill>
                <a:srgbClr val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lvl="0" indent="0" eaLnBrk="1" hangingPunct="1">
              <a:spcBef>
                <a:spcPts val="0"/>
              </a:spcBef>
              <a:buNone/>
            </a:pPr>
            <a:r>
              <a:rPr lang="en-US" kern="1200" dirty="0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 </a:t>
            </a:r>
            <a:r>
              <a:rPr lang="en-US" kern="12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new programming revolution</a:t>
            </a:r>
          </a:p>
          <a:p>
            <a:pPr lvl="0" eaLnBrk="1" hangingPunct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200" kern="12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Enables 10-100x productivity for programmers.</a:t>
            </a:r>
          </a:p>
          <a:p>
            <a:pPr marL="0" lvl="0" indent="0" eaLnBrk="1" hangingPunct="1">
              <a:spcBef>
                <a:spcPts val="0"/>
              </a:spcBef>
              <a:buNone/>
            </a:pPr>
            <a:endParaRPr lang="en-US" kern="1200" dirty="0" smtClean="0">
              <a:solidFill>
                <a:srgbClr val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lvl="0" indent="0" eaLnBrk="1" hangingPunct="1">
              <a:spcBef>
                <a:spcPts val="0"/>
              </a:spcBef>
              <a:buNone/>
            </a:pPr>
            <a:endParaRPr lang="en-US" kern="1200" dirty="0">
              <a:solidFill>
                <a:srgbClr val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lvl="0" indent="0" eaLnBrk="1" hangingPunct="1">
              <a:spcBef>
                <a:spcPts val="0"/>
              </a:spcBef>
              <a:buNone/>
            </a:pPr>
            <a:r>
              <a:rPr lang="en-US" kern="12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 new </a:t>
            </a:r>
            <a:r>
              <a:rPr lang="en-US" kern="1200" dirty="0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computer-user </a:t>
            </a:r>
            <a:r>
              <a:rPr lang="en-US" kern="12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experience</a:t>
            </a:r>
          </a:p>
          <a:p>
            <a:pPr lvl="0" eaLnBrk="1" hangingPunct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200" kern="12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99% users can’t program and struggle with repetitive tasks.</a:t>
            </a:r>
          </a:p>
          <a:p>
            <a:pPr lvl="0" eaLnBrk="1" hangingPunct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200" kern="12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Non-programmers can now create scripts &amp; achieve more.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Significance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3917" y="1018925"/>
            <a:ext cx="2359926" cy="2326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6474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549" y="996258"/>
            <a:ext cx="8677073" cy="131371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Seoge UI"/>
              </a:rPr>
              <a:t>Prefer programs with simpler Kolmogorov complexity</a:t>
            </a:r>
          </a:p>
          <a:p>
            <a:r>
              <a:rPr lang="en-US" dirty="0">
                <a:latin typeface="Seoge UI"/>
              </a:rPr>
              <a:t>Prefer fewer constants.</a:t>
            </a:r>
          </a:p>
          <a:p>
            <a:r>
              <a:rPr lang="en-US" dirty="0">
                <a:latin typeface="Seoge UI"/>
              </a:rPr>
              <a:t>Prefer smaller constants.</a:t>
            </a:r>
          </a:p>
          <a:p>
            <a:pPr marL="0" indent="0">
              <a:buNone/>
            </a:pPr>
            <a:endParaRPr lang="en-US" dirty="0">
              <a:latin typeface="Seoge UI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eoge UI"/>
              </a:rPr>
              <a:t>Challenges with Basic ranking scheme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605010"/>
              </p:ext>
            </p:extLst>
          </p:nvPr>
        </p:nvGraphicFramePr>
        <p:xfrm>
          <a:off x="823671" y="2500411"/>
          <a:ext cx="5490865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71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237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Seoge UI"/>
                        </a:rPr>
                        <a:t>Input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Seoge UI"/>
                        </a:rPr>
                        <a:t>Output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Seoge UI"/>
                        </a:rPr>
                        <a:t>Gustavo Soares</a:t>
                      </a:r>
                      <a:endParaRPr lang="en-US" sz="2400" dirty="0">
                        <a:latin typeface="Seoge U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Seoge UI"/>
                        </a:rPr>
                        <a:t>Soares, Gustavo</a:t>
                      </a:r>
                      <a:endParaRPr lang="en-US" sz="2400" dirty="0">
                        <a:latin typeface="Seoge U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Seoge UI"/>
                        </a:rPr>
                        <a:t>Titus Barik</a:t>
                      </a:r>
                      <a:endParaRPr lang="en-US" sz="2400" dirty="0">
                        <a:latin typeface="Seoge U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Seoge UI"/>
                        </a:rPr>
                        <a:t>Barik,</a:t>
                      </a:r>
                      <a:r>
                        <a:rPr lang="en-US" sz="2400" baseline="0" dirty="0" smtClean="0">
                          <a:latin typeface="Seoge UI"/>
                        </a:rPr>
                        <a:t> Titus</a:t>
                      </a:r>
                      <a:endParaRPr lang="en-US" sz="2400" dirty="0">
                        <a:latin typeface="Seoge U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408078" y="3980645"/>
            <a:ext cx="53818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CC00CC"/>
                </a:solidFill>
                <a:latin typeface="Seoge UI"/>
              </a:rPr>
              <a:t>2</a:t>
            </a:r>
            <a:r>
              <a:rPr lang="en-US" sz="2400" baseline="30000" dirty="0">
                <a:solidFill>
                  <a:srgbClr val="CC00CC"/>
                </a:solidFill>
                <a:latin typeface="Seoge UI"/>
              </a:rPr>
              <a:t>nd</a:t>
            </a:r>
            <a:r>
              <a:rPr lang="en-US" sz="2400" dirty="0">
                <a:latin typeface="Seoge UI"/>
              </a:rPr>
              <a:t> Word + </a:t>
            </a:r>
            <a:r>
              <a:rPr lang="en-US" sz="2400" dirty="0">
                <a:solidFill>
                  <a:srgbClr val="CC00CC"/>
                </a:solidFill>
                <a:latin typeface="Seoge UI"/>
              </a:rPr>
              <a:t>“,    ‘’ </a:t>
            </a:r>
            <a:r>
              <a:rPr lang="en-US" sz="2400" dirty="0">
                <a:latin typeface="Seoge UI"/>
              </a:rPr>
              <a:t>+ </a:t>
            </a:r>
            <a:r>
              <a:rPr lang="en-US" sz="2400" dirty="0">
                <a:solidFill>
                  <a:srgbClr val="CC00CC"/>
                </a:solidFill>
                <a:latin typeface="Seoge UI"/>
              </a:rPr>
              <a:t>1</a:t>
            </a:r>
            <a:r>
              <a:rPr lang="en-US" sz="2400" baseline="30000" dirty="0">
                <a:solidFill>
                  <a:srgbClr val="CC00CC"/>
                </a:solidFill>
                <a:latin typeface="Seoge UI"/>
              </a:rPr>
              <a:t>st</a:t>
            </a:r>
            <a:r>
              <a:rPr lang="en-US" sz="2400" dirty="0">
                <a:latin typeface="Seoge UI"/>
              </a:rPr>
              <a:t> Word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CC00CC"/>
                </a:solidFill>
                <a:latin typeface="Seoge UI"/>
              </a:rPr>
              <a:t>“Soares, Gustavo”</a:t>
            </a:r>
            <a:endParaRPr lang="en-US" sz="2400" dirty="0">
              <a:solidFill>
                <a:srgbClr val="CC00CC"/>
              </a:solidFill>
              <a:latin typeface="Seoge U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4752" y="4811642"/>
            <a:ext cx="785022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400" dirty="0">
                <a:solidFill>
                  <a:srgbClr val="C00000"/>
                </a:solidFill>
                <a:latin typeface="Seoge UI"/>
              </a:rPr>
              <a:t>How to select between</a:t>
            </a:r>
          </a:p>
          <a:p>
            <a:pPr algn="ctr">
              <a:spcBef>
                <a:spcPts val="0"/>
              </a:spcBef>
            </a:pPr>
            <a:r>
              <a:rPr lang="en-US" sz="2400" dirty="0">
                <a:solidFill>
                  <a:srgbClr val="C00000"/>
                </a:solidFill>
                <a:latin typeface="Seoge UI"/>
              </a:rPr>
              <a:t>Fewer larger constants vs. More smaller constants?</a:t>
            </a:r>
          </a:p>
          <a:p>
            <a:pPr lvl="1"/>
            <a:r>
              <a:rPr lang="en-US" sz="2400" u="sng" dirty="0">
                <a:solidFill>
                  <a:schemeClr val="accent6"/>
                </a:solidFill>
                <a:latin typeface="Seoge UI"/>
              </a:rPr>
              <a:t>Idea:</a:t>
            </a:r>
            <a:r>
              <a:rPr lang="en-US" sz="2400" dirty="0">
                <a:solidFill>
                  <a:schemeClr val="accent6"/>
                </a:solidFill>
                <a:latin typeface="Seoge UI"/>
              </a:rPr>
              <a:t> Associate numeric weights with constants.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-48883" y="6488668"/>
            <a:ext cx="8865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i="1" dirty="0" smtClean="0">
                <a:solidFill>
                  <a:srgbClr val="C00000"/>
                </a:solidFill>
                <a:latin typeface="Seoge UI"/>
              </a:rPr>
              <a:t>Predicting </a:t>
            </a:r>
            <a:r>
              <a:rPr lang="en-US" sz="1800" i="1" dirty="0">
                <a:solidFill>
                  <a:srgbClr val="C00000"/>
                </a:solidFill>
                <a:latin typeface="Seoge UI"/>
              </a:rPr>
              <a:t>a correct program in Programming by </a:t>
            </a:r>
            <a:r>
              <a:rPr lang="en-US" sz="1800" i="1" dirty="0" smtClean="0">
                <a:solidFill>
                  <a:srgbClr val="C00000"/>
                </a:solidFill>
                <a:latin typeface="Seoge UI"/>
              </a:rPr>
              <a:t>Example</a:t>
            </a:r>
            <a:r>
              <a:rPr lang="en-US" sz="1800" dirty="0" smtClean="0">
                <a:solidFill>
                  <a:srgbClr val="C00000"/>
                </a:solidFill>
                <a:latin typeface="Seoge UI"/>
              </a:rPr>
              <a:t>; CAV 2015; Singh, Gulwani</a:t>
            </a:r>
            <a:endParaRPr lang="en-US" sz="1800" dirty="0">
              <a:solidFill>
                <a:srgbClr val="C00000"/>
              </a:solidFill>
              <a:latin typeface="Seoge UI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3935" y="1098551"/>
            <a:ext cx="1930065" cy="1930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7025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407285" y="304800"/>
            <a:ext cx="9950118" cy="609600"/>
          </a:xfrm>
        </p:spPr>
        <p:txBody>
          <a:bodyPr/>
          <a:lstStyle/>
          <a:p>
            <a:r>
              <a:rPr lang="en-US" sz="2500" dirty="0" smtClean="0">
                <a:latin typeface="Segoe UI" panose="020B0502040204020203" pitchFamily="34" charset="0"/>
                <a:cs typeface="Segoe UI" panose="020B0502040204020203" pitchFamily="34" charset="0"/>
              </a:rPr>
              <a:t>Comparison of Ranking Strategies over </a:t>
            </a:r>
            <a:r>
              <a:rPr lang="en-US" sz="25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FlashFill</a:t>
            </a:r>
            <a:r>
              <a:rPr lang="en-US" sz="25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Benchmarks</a:t>
            </a:r>
            <a:endParaRPr lang="en-US" sz="25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6397178"/>
              </p:ext>
            </p:extLst>
          </p:nvPr>
        </p:nvGraphicFramePr>
        <p:xfrm>
          <a:off x="1511507" y="4622072"/>
          <a:ext cx="6795541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39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416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Strategy</a:t>
                      </a:r>
                      <a:endParaRPr lang="en-US" sz="22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Average # of examples required</a:t>
                      </a:r>
                      <a:endParaRPr lang="en-US" sz="22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Basic</a:t>
                      </a:r>
                      <a:endParaRPr lang="en-US" sz="22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4.17</a:t>
                      </a:r>
                      <a:endParaRPr lang="en-US" sz="22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Learning</a:t>
                      </a:r>
                      <a:endParaRPr lang="en-US" sz="22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1.48</a:t>
                      </a:r>
                      <a:endParaRPr lang="en-US" sz="22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97" y="990648"/>
            <a:ext cx="8138160" cy="34213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64215" y="1254052"/>
            <a:ext cx="992219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Basic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5165386" y="1263780"/>
            <a:ext cx="1235413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Learning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-48883" y="6488668"/>
            <a:ext cx="8865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i="1" dirty="0" smtClean="0">
                <a:solidFill>
                  <a:srgbClr val="C00000"/>
                </a:solidFill>
                <a:latin typeface="Seoge UI"/>
              </a:rPr>
              <a:t>Predicting </a:t>
            </a:r>
            <a:r>
              <a:rPr lang="en-US" sz="1800" i="1" dirty="0">
                <a:solidFill>
                  <a:srgbClr val="C00000"/>
                </a:solidFill>
                <a:latin typeface="Seoge UI"/>
              </a:rPr>
              <a:t>a correct program in Programming by </a:t>
            </a:r>
            <a:r>
              <a:rPr lang="en-US" sz="1800" i="1" dirty="0" smtClean="0">
                <a:solidFill>
                  <a:srgbClr val="C00000"/>
                </a:solidFill>
                <a:latin typeface="Seoge UI"/>
              </a:rPr>
              <a:t>Example</a:t>
            </a:r>
            <a:r>
              <a:rPr lang="en-US" sz="1800" dirty="0" smtClean="0">
                <a:solidFill>
                  <a:srgbClr val="C00000"/>
                </a:solidFill>
                <a:latin typeface="Seoge UI"/>
              </a:rPr>
              <a:t>; CAV 2015; Singh, Gulwani</a:t>
            </a:r>
            <a:endParaRPr lang="en-US" sz="1800" dirty="0">
              <a:solidFill>
                <a:srgbClr val="C00000"/>
              </a:solidFill>
              <a:latin typeface="Seoge UI"/>
            </a:endParaRPr>
          </a:p>
        </p:txBody>
      </p:sp>
    </p:spTree>
    <p:extLst>
      <p:ext uri="{BB962C8B-B14F-4D97-AF65-F5344CB8AC3E}">
        <p14:creationId xmlns:p14="http://schemas.microsoft.com/office/powerpoint/2010/main" val="18387749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4000" dirty="0" err="1" smtClean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FlashFill</a:t>
            </a:r>
            <a:r>
              <a:rPr lang="en-US" sz="4000" dirty="0" smtClean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Ranking Demo</a:t>
            </a:r>
            <a:endParaRPr lang="en-US" sz="4000" dirty="0">
              <a:solidFill>
                <a:schemeClr val="accent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0793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549" y="996258"/>
            <a:ext cx="8677073" cy="131371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Seoge UI"/>
              </a:rPr>
              <a:t>Prefer programs with simpler Kolmogorov complexity</a:t>
            </a:r>
          </a:p>
          <a:p>
            <a:r>
              <a:rPr lang="en-US" dirty="0">
                <a:latin typeface="Seoge UI"/>
              </a:rPr>
              <a:t>Prefer fewer constants.</a:t>
            </a:r>
          </a:p>
          <a:p>
            <a:r>
              <a:rPr lang="en-US" dirty="0">
                <a:latin typeface="Seoge UI"/>
              </a:rPr>
              <a:t>Prefer smaller constants.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eoge UI"/>
              </a:rPr>
              <a:t>Challenges with Basic ranking scheme</a:t>
            </a:r>
          </a:p>
        </p:txBody>
      </p:sp>
      <p:sp>
        <p:nvSpPr>
          <p:cNvPr id="7" name="Rectangle 6"/>
          <p:cNvSpPr/>
          <p:nvPr/>
        </p:nvSpPr>
        <p:spPr>
          <a:xfrm>
            <a:off x="-48883" y="4874582"/>
            <a:ext cx="9241766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400" dirty="0" smtClean="0">
                <a:solidFill>
                  <a:srgbClr val="C00000"/>
                </a:solidFill>
                <a:latin typeface="Seoge UI"/>
              </a:rPr>
              <a:t>What if the correct program has </a:t>
            </a:r>
            <a:r>
              <a:rPr lang="en-US" sz="2400" dirty="0">
                <a:solidFill>
                  <a:srgbClr val="C00000"/>
                </a:solidFill>
                <a:latin typeface="Seoge UI"/>
              </a:rPr>
              <a:t>l</a:t>
            </a:r>
            <a:r>
              <a:rPr lang="en-US" sz="2400" dirty="0" smtClean="0">
                <a:solidFill>
                  <a:srgbClr val="C00000"/>
                </a:solidFill>
                <a:latin typeface="Seoge UI"/>
              </a:rPr>
              <a:t>arger Kolmogorov complexity?</a:t>
            </a:r>
            <a:endParaRPr lang="en-US" sz="2400" dirty="0">
              <a:solidFill>
                <a:srgbClr val="C00000"/>
              </a:solidFill>
              <a:latin typeface="Seoge UI"/>
            </a:endParaRPr>
          </a:p>
          <a:p>
            <a:pPr lvl="0" algn="ctr">
              <a:spcBef>
                <a:spcPts val="0"/>
              </a:spcBef>
            </a:pPr>
            <a:endParaRPr lang="en-US" sz="1000" u="sng" dirty="0">
              <a:solidFill>
                <a:srgbClr val="0066FF"/>
              </a:solidFill>
              <a:latin typeface="Seoge UI"/>
            </a:endParaRPr>
          </a:p>
          <a:p>
            <a:pPr lvl="0" algn="ctr">
              <a:spcBef>
                <a:spcPts val="0"/>
              </a:spcBef>
            </a:pPr>
            <a:r>
              <a:rPr lang="en-US" sz="2400" u="sng" dirty="0">
                <a:solidFill>
                  <a:schemeClr val="accent6"/>
                </a:solidFill>
                <a:latin typeface="Seoge UI"/>
              </a:rPr>
              <a:t>Idea:</a:t>
            </a:r>
            <a:r>
              <a:rPr lang="en-US" sz="2400" dirty="0">
                <a:solidFill>
                  <a:schemeClr val="accent6"/>
                </a:solidFill>
                <a:latin typeface="Seoge UI"/>
              </a:rPr>
              <a:t> Examine </a:t>
            </a:r>
            <a:r>
              <a:rPr lang="en-US" sz="2400" dirty="0" smtClean="0">
                <a:solidFill>
                  <a:schemeClr val="accent6"/>
                </a:solidFill>
                <a:latin typeface="Seoge UI"/>
              </a:rPr>
              <a:t>data/trace </a:t>
            </a:r>
            <a:r>
              <a:rPr lang="en-US" sz="2400" dirty="0">
                <a:solidFill>
                  <a:schemeClr val="accent6"/>
                </a:solidFill>
                <a:latin typeface="Seoge UI"/>
              </a:rPr>
              <a:t>features (in addition to program features)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0505809"/>
              </p:ext>
            </p:extLst>
          </p:nvPr>
        </p:nvGraphicFramePr>
        <p:xfrm>
          <a:off x="850360" y="2486298"/>
          <a:ext cx="5898203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577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404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Seoge UI"/>
                        </a:rPr>
                        <a:t>Input v</a:t>
                      </a:r>
                      <a:endParaRPr lang="en-US" sz="2400" dirty="0">
                        <a:latin typeface="Seoge U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Seoge UI"/>
                        </a:rPr>
                        <a:t>Output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Seoge UI"/>
                        </a:rPr>
                        <a:t>[CPT-0123</a:t>
                      </a:r>
                      <a:endParaRPr lang="en-US" sz="2400" dirty="0">
                        <a:latin typeface="Seoge U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Seoge UI"/>
                        </a:rPr>
                        <a:t>[CPT-0123]</a:t>
                      </a:r>
                      <a:endParaRPr lang="en-US" sz="2400" dirty="0">
                        <a:latin typeface="Seoge U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Seoge UI"/>
                        </a:rPr>
                        <a:t>[CPT-456]</a:t>
                      </a:r>
                      <a:endParaRPr lang="en-US" sz="2400" dirty="0">
                        <a:latin typeface="Seoge U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Seoge UI"/>
                        </a:rPr>
                        <a:t>[CPT-456]</a:t>
                      </a:r>
                      <a:endParaRPr lang="en-US" sz="2400" dirty="0">
                        <a:latin typeface="Seoge U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330262" y="3858333"/>
                <a:ext cx="579339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2400" dirty="0" smtClean="0">
                    <a:latin typeface="Seoge UI"/>
                  </a:rPr>
                  <a:t>v + </a:t>
                </a:r>
                <a:r>
                  <a:rPr lang="en-US" sz="2400" dirty="0" smtClean="0">
                    <a:solidFill>
                      <a:srgbClr val="CC00CC"/>
                    </a:solidFill>
                    <a:latin typeface="Seoge UI"/>
                  </a:rPr>
                  <a:t>“]”</a:t>
                </a:r>
              </a:p>
              <a:p>
                <a:pPr marL="342900" indent="-342900"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2400" dirty="0" err="1" smtClean="0">
                    <a:latin typeface="Seoge UI"/>
                  </a:rPr>
                  <a:t>SubStr</a:t>
                </a:r>
                <a:r>
                  <a:rPr lang="en-US" sz="2400" dirty="0" smtClean="0">
                    <a:latin typeface="Seoge UI"/>
                  </a:rPr>
                  <a:t>(</a:t>
                </a:r>
                <a:r>
                  <a:rPr lang="en-US" sz="2400" dirty="0">
                    <a:latin typeface="Seoge UI"/>
                  </a:rPr>
                  <a:t>v</a:t>
                </a:r>
                <a:r>
                  <a:rPr lang="en-US" sz="2400" dirty="0" smtClean="0">
                    <a:latin typeface="Seoge UI"/>
                  </a:rPr>
                  <a:t>, </a:t>
                </a:r>
                <a:r>
                  <a:rPr lang="en-US" sz="2400" dirty="0" smtClean="0">
                    <a:solidFill>
                      <a:srgbClr val="CC00CC"/>
                    </a:solidFill>
                    <a:latin typeface="Seoge UI"/>
                  </a:rPr>
                  <a:t>0</a:t>
                </a:r>
                <a:r>
                  <a:rPr lang="en-US" sz="2400" dirty="0" smtClean="0">
                    <a:latin typeface="Seoge UI"/>
                  </a:rPr>
                  <a:t>, </a:t>
                </a:r>
                <a:r>
                  <a:rPr lang="en-US" sz="2400" dirty="0" err="1" smtClean="0">
                    <a:latin typeface="Seoge UI"/>
                  </a:rPr>
                  <a:t>Pos</a:t>
                </a:r>
                <a:r>
                  <a:rPr lang="en-US" sz="2400" dirty="0" smtClean="0">
                    <a:latin typeface="Seoge UI"/>
                  </a:rPr>
                  <a:t>(</a:t>
                </a:r>
                <a:r>
                  <a:rPr lang="en-US" sz="2400" dirty="0" err="1" smtClean="0">
                    <a:latin typeface="Seoge UI"/>
                  </a:rPr>
                  <a:t>v,number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sz="2400" dirty="0" smtClean="0">
                    <a:latin typeface="Seoge UI"/>
                  </a:rPr>
                  <a:t>,</a:t>
                </a:r>
                <a:r>
                  <a:rPr lang="en-US" sz="2400" dirty="0" smtClean="0">
                    <a:solidFill>
                      <a:srgbClr val="CC00CC"/>
                    </a:solidFill>
                    <a:latin typeface="Seoge UI"/>
                  </a:rPr>
                  <a:t>1</a:t>
                </a:r>
                <a:r>
                  <a:rPr lang="en-US" sz="2400" dirty="0" smtClean="0">
                    <a:latin typeface="Seoge UI"/>
                  </a:rPr>
                  <a:t>)) + </a:t>
                </a:r>
                <a:r>
                  <a:rPr lang="en-US" sz="2400" dirty="0" smtClean="0">
                    <a:solidFill>
                      <a:srgbClr val="CC00CC"/>
                    </a:solidFill>
                    <a:latin typeface="Seoge UI"/>
                  </a:rPr>
                  <a:t>“]”</a:t>
                </a:r>
                <a:endParaRPr lang="en-US" sz="2400" dirty="0">
                  <a:solidFill>
                    <a:srgbClr val="CC00CC"/>
                  </a:solidFill>
                  <a:latin typeface="Seoge UI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0262" y="3858333"/>
                <a:ext cx="5793390" cy="830997"/>
              </a:xfrm>
              <a:prstGeom prst="rect">
                <a:avLst/>
              </a:prstGeom>
              <a:blipFill>
                <a:blip r:embed="rId4"/>
                <a:stretch>
                  <a:fillRect l="-1367" t="-5147" b="-16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-6455" y="6237260"/>
            <a:ext cx="88650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i="1" dirty="0">
                <a:solidFill>
                  <a:srgbClr val="C00000"/>
                </a:solidFill>
                <a:latin typeface="Seoge UI"/>
              </a:rPr>
              <a:t>Learning to Learn Programs from Examples: Going Beyond Program Structure </a:t>
            </a:r>
            <a:r>
              <a:rPr lang="en-US" sz="1800" dirty="0" smtClean="0">
                <a:solidFill>
                  <a:srgbClr val="C00000"/>
                </a:solidFill>
                <a:latin typeface="Seoge UI"/>
              </a:rPr>
              <a:t>; </a:t>
            </a:r>
          </a:p>
          <a:p>
            <a:pPr>
              <a:spcBef>
                <a:spcPts val="0"/>
              </a:spcBef>
            </a:pPr>
            <a:r>
              <a:rPr lang="en-US" sz="1800" dirty="0" smtClean="0">
                <a:solidFill>
                  <a:srgbClr val="C00000"/>
                </a:solidFill>
                <a:latin typeface="Seoge UI"/>
              </a:rPr>
              <a:t>IJCAI 2017; Ellis, Gulwani</a:t>
            </a:r>
            <a:endParaRPr lang="en-US" sz="1800" dirty="0">
              <a:solidFill>
                <a:srgbClr val="C00000"/>
              </a:solidFill>
              <a:latin typeface="Seoge UI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3935" y="1098551"/>
            <a:ext cx="1930065" cy="1930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6830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9628" y="3313786"/>
            <a:ext cx="8924743" cy="3117273"/>
          </a:xfrm>
        </p:spPr>
        <p:txBody>
          <a:bodyPr/>
          <a:lstStyle/>
          <a:p>
            <a:r>
              <a:rPr lang="en-US" dirty="0">
                <a:latin typeface="Seoge UI"/>
              </a:rPr>
              <a:t>Intended programs can sometimes be synthesized from just the input. </a:t>
            </a:r>
          </a:p>
          <a:p>
            <a:pPr lvl="1"/>
            <a:r>
              <a:rPr lang="en-US" dirty="0">
                <a:latin typeface="Seoge UI"/>
              </a:rPr>
              <a:t>Tabular data extraction, Sort, Join </a:t>
            </a:r>
          </a:p>
          <a:p>
            <a:endParaRPr lang="en-US" dirty="0">
              <a:latin typeface="Seoge UI"/>
            </a:endParaRPr>
          </a:p>
          <a:p>
            <a:r>
              <a:rPr lang="en-US" dirty="0">
                <a:latin typeface="Seoge UI"/>
              </a:rPr>
              <a:t>Can save large amount of user effort. </a:t>
            </a:r>
          </a:p>
          <a:p>
            <a:pPr lvl="1"/>
            <a:r>
              <a:rPr lang="en-US" dirty="0">
                <a:latin typeface="Seoge UI"/>
              </a:rPr>
              <a:t>User need not provide examples for each of tens of columns.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eoge UI"/>
              </a:rPr>
              <a:t>Predictive Program Synthesis</a:t>
            </a:r>
            <a:endParaRPr lang="en-US" dirty="0">
              <a:latin typeface="Seoge U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5463" y="1046083"/>
            <a:ext cx="3100719" cy="206714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41887" y="6246241"/>
            <a:ext cx="88145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i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“Automated Data Extraction using Predictive Program Synthesis”,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[AAAI 2017], Raza, Gulwani</a:t>
            </a:r>
            <a:endParaRPr lang="en-US" sz="18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79726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8503" y="304800"/>
            <a:ext cx="8910149" cy="609600"/>
          </a:xfrm>
        </p:spPr>
        <p:txBody>
          <a:bodyPr/>
          <a:lstStyle/>
          <a:p>
            <a:r>
              <a:rPr lang="en-US" dirty="0" err="1" smtClean="0">
                <a:latin typeface="Seoge UI"/>
              </a:rPr>
              <a:t>Debuggability</a:t>
            </a:r>
            <a:endParaRPr lang="en-US" dirty="0">
              <a:latin typeface="Seoge U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130866" y="1223611"/>
            <a:ext cx="12206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rgbClr val="C00000"/>
                </a:solidFill>
                <a:latin typeface="Seoge UI"/>
                <a:ea typeface="MingLiU_HKSCS-ExtB" panose="02020500000000000000" pitchFamily="18" charset="-120"/>
                <a:cs typeface="Segoe UI Semilight" panose="020B0402040204020203" pitchFamily="34" charset="0"/>
              </a:rPr>
              <a:t>Example based Intent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76584" y="3298754"/>
            <a:ext cx="1436438" cy="3539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700" dirty="0" smtClean="0">
                <a:solidFill>
                  <a:srgbClr val="000000"/>
                </a:solidFill>
                <a:latin typeface="Seoge UI"/>
                <a:ea typeface="MingLiU_HKSCS-ExtB" panose="02020500000000000000" pitchFamily="18" charset="-120"/>
                <a:cs typeface="Segoe UI Semilight" panose="020B0402040204020203" pitchFamily="34" charset="0"/>
              </a:rPr>
              <a:t>Program set </a:t>
            </a:r>
            <a:endParaRPr lang="en-US" sz="1700" dirty="0">
              <a:solidFill>
                <a:srgbClr val="000000"/>
              </a:solidFill>
              <a:latin typeface="Seoge UI"/>
              <a:ea typeface="MingLiU_HKSCS-ExtB" panose="02020500000000000000" pitchFamily="18" charset="-120"/>
              <a:cs typeface="Segoe UI Semilight" panose="020B0402040204020203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177179" y="4768339"/>
            <a:ext cx="163231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latin typeface="Seoge UI"/>
                <a:ea typeface="MingLiU_HKSCS-ExtB" panose="02020500000000000000" pitchFamily="18" charset="-120"/>
                <a:cs typeface="Segoe UI Semilight" panose="020B0402040204020203" pitchFamily="34" charset="0"/>
              </a:rPr>
              <a:t>Test inputs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564109" y="1538806"/>
            <a:ext cx="2578453" cy="715841"/>
          </a:xfrm>
          <a:prstGeom prst="rect">
            <a:avLst/>
          </a:prstGeom>
          <a:noFill/>
          <a:ln>
            <a:noFill/>
          </a:ln>
        </p:spPr>
        <p:txBody>
          <a:bodyPr wrap="square" lIns="134464" tIns="107571" rIns="134464" bIns="107571" rtlCol="0">
            <a:spAutoFit/>
          </a:bodyPr>
          <a:lstStyle/>
          <a:p>
            <a:pPr>
              <a:lnSpc>
                <a:spcPct val="90000"/>
              </a:lnSpc>
              <a:spcAft>
                <a:spcPts val="441"/>
              </a:spcAft>
            </a:pPr>
            <a:r>
              <a:rPr lang="en-US" sz="1800" dirty="0">
                <a:solidFill>
                  <a:srgbClr val="C00000"/>
                </a:solidFill>
                <a:latin typeface="Seoge UI"/>
              </a:rPr>
              <a:t>Intended Program in R/Python/C</a:t>
            </a:r>
            <a:r>
              <a:rPr lang="en-US" sz="1800" dirty="0" smtClean="0">
                <a:solidFill>
                  <a:srgbClr val="C00000"/>
                </a:solidFill>
                <a:latin typeface="Seoge UI"/>
              </a:rPr>
              <a:t>#/Java/…</a:t>
            </a:r>
            <a:endParaRPr lang="en-US" sz="1800" dirty="0">
              <a:solidFill>
                <a:srgbClr val="C00000"/>
              </a:solidFill>
              <a:latin typeface="Seoge UI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123652" y="3308020"/>
            <a:ext cx="1459688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Seoge UI"/>
              </a:rPr>
              <a:t>Translator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6025441" y="3508075"/>
            <a:ext cx="1094227" cy="387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3416497" y="1760346"/>
            <a:ext cx="2006635" cy="466542"/>
          </a:xfrm>
          <a:prstGeom prst="rect">
            <a:avLst/>
          </a:prstGeom>
          <a:noFill/>
        </p:spPr>
        <p:txBody>
          <a:bodyPr wrap="square" lIns="134464" tIns="107571" rIns="134464" bIns="107571" rtlCol="0">
            <a:spAutoFit/>
          </a:bodyPr>
          <a:lstStyle/>
          <a:p>
            <a:pPr>
              <a:lnSpc>
                <a:spcPct val="90000"/>
              </a:lnSpc>
              <a:spcAft>
                <a:spcPts val="441"/>
              </a:spcAft>
            </a:pPr>
            <a:r>
              <a:rPr lang="en-US" sz="1800" dirty="0">
                <a:solidFill>
                  <a:srgbClr val="C00000"/>
                </a:solidFill>
                <a:latin typeface="Seoge UI"/>
              </a:rPr>
              <a:t>Refined Intent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1023254" y="1738846"/>
            <a:ext cx="416389" cy="1138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1584240" y="2477608"/>
            <a:ext cx="126829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US" dirty="0">
                <a:solidFill>
                  <a:srgbClr val="0078D7"/>
                </a:solidFill>
                <a:latin typeface="Seoge UI"/>
              </a:rPr>
              <a:t>Search </a:t>
            </a:r>
          </a:p>
          <a:p>
            <a:pPr>
              <a:spcBef>
                <a:spcPts val="0"/>
              </a:spcBef>
            </a:pPr>
            <a:r>
              <a:rPr lang="en-US" dirty="0">
                <a:solidFill>
                  <a:srgbClr val="0078D7"/>
                </a:solidFill>
                <a:latin typeface="Seoge UI"/>
              </a:rPr>
              <a:t>Algorithm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450845" y="1175877"/>
            <a:ext cx="1792604" cy="2009617"/>
            <a:chOff x="1450845" y="1175877"/>
            <a:chExt cx="1792604" cy="200961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55811" y="1225558"/>
              <a:ext cx="1369773" cy="1369773"/>
            </a:xfrm>
            <a:prstGeom prst="rect">
              <a:avLst/>
            </a:prstGeom>
          </p:spPr>
        </p:pic>
        <p:sp>
          <p:nvSpPr>
            <p:cNvPr id="50" name="Rectangle 49"/>
            <p:cNvSpPr/>
            <p:nvPr/>
          </p:nvSpPr>
          <p:spPr bwMode="auto">
            <a:xfrm>
              <a:off x="1450845" y="1175877"/>
              <a:ext cx="1792604" cy="2009617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34290" rIns="0" bIns="3429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685647">
                <a:spcBef>
                  <a:spcPct val="0"/>
                </a:spcBef>
              </a:pPr>
              <a:endParaRPr lang="en-US" sz="147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endParaRPr>
            </a:p>
          </p:txBody>
        </p:sp>
      </p:grpSp>
      <p:sp>
        <p:nvSpPr>
          <p:cNvPr id="28" name="Slide Number Placeholder 2"/>
          <p:cNvSpPr txBox="1">
            <a:spLocks/>
          </p:cNvSpPr>
          <p:nvPr/>
        </p:nvSpPr>
        <p:spPr>
          <a:xfrm>
            <a:off x="7123652" y="6450435"/>
            <a:ext cx="190500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5D07661B-1E0D-4001-BF89-AF1DFB53F904}" type="slidenum">
              <a:rPr lang="en-US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 algn="r">
                <a:defRPr/>
              </a:pPr>
              <a:t>34</a:t>
            </a:fld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544673" y="4779179"/>
            <a:ext cx="1523237" cy="61555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700" dirty="0" smtClean="0">
                <a:solidFill>
                  <a:srgbClr val="000000"/>
                </a:solidFill>
                <a:latin typeface="Seoge UI"/>
                <a:ea typeface="MingLiU_HKSCS-ExtB" panose="02020500000000000000" pitchFamily="18" charset="-120"/>
                <a:cs typeface="Segoe UI Semilight" panose="020B0402040204020203" pitchFamily="34" charset="0"/>
              </a:rPr>
              <a:t>Ranked Program set </a:t>
            </a:r>
            <a:endParaRPr lang="en-US" sz="1700" dirty="0">
              <a:solidFill>
                <a:srgbClr val="000000"/>
              </a:solidFill>
              <a:latin typeface="Seoge UI"/>
              <a:ea typeface="MingLiU_HKSCS-ExtB" panose="02020500000000000000" pitchFamily="18" charset="-120"/>
              <a:cs typeface="Segoe UI Semilight" panose="020B0402040204020203" pitchFamily="34" charset="0"/>
            </a:endParaRPr>
          </a:p>
        </p:txBody>
      </p:sp>
      <p:cxnSp>
        <p:nvCxnSpPr>
          <p:cNvPr id="65" name="Straight Arrow Connector 64"/>
          <p:cNvCxnSpPr>
            <a:stCxn id="50" idx="2"/>
          </p:cNvCxnSpPr>
          <p:nvPr/>
        </p:nvCxnSpPr>
        <p:spPr bwMode="auto">
          <a:xfrm>
            <a:off x="2347147" y="3185494"/>
            <a:ext cx="7383" cy="611014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83" name="Elbow Connector 82"/>
          <p:cNvCxnSpPr>
            <a:stCxn id="43" idx="0"/>
            <a:endCxn id="50" idx="3"/>
          </p:cNvCxnSpPr>
          <p:nvPr/>
        </p:nvCxnSpPr>
        <p:spPr bwMode="auto">
          <a:xfrm rot="16200000" flipV="1">
            <a:off x="3982939" y="1441196"/>
            <a:ext cx="439256" cy="1918236"/>
          </a:xfrm>
          <a:prstGeom prst="bentConnector2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85" name="Straight Arrow Connector 84"/>
          <p:cNvCxnSpPr/>
          <p:nvPr/>
        </p:nvCxnSpPr>
        <p:spPr bwMode="auto">
          <a:xfrm flipH="1" flipV="1">
            <a:off x="5725174" y="4407839"/>
            <a:ext cx="6123" cy="383358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92" name="TextBox 91"/>
          <p:cNvSpPr txBox="1"/>
          <p:nvPr/>
        </p:nvSpPr>
        <p:spPr>
          <a:xfrm>
            <a:off x="5940433" y="2884713"/>
            <a:ext cx="1181227" cy="715841"/>
          </a:xfrm>
          <a:prstGeom prst="rect">
            <a:avLst/>
          </a:prstGeom>
          <a:noFill/>
          <a:ln>
            <a:noFill/>
          </a:ln>
        </p:spPr>
        <p:txBody>
          <a:bodyPr wrap="square" lIns="134464" tIns="107571" rIns="134464" bIns="107571" rtlCol="0">
            <a:spAutoFit/>
          </a:bodyPr>
          <a:lstStyle/>
          <a:p>
            <a:pPr algn="ctr">
              <a:lnSpc>
                <a:spcPct val="90000"/>
              </a:lnSpc>
              <a:spcAft>
                <a:spcPts val="441"/>
              </a:spcAft>
            </a:pPr>
            <a:r>
              <a:rPr lang="en-US" sz="1800" dirty="0">
                <a:solidFill>
                  <a:srgbClr val="000000"/>
                </a:solidFill>
                <a:latin typeface="Seoge UI"/>
              </a:rPr>
              <a:t>Intended </a:t>
            </a:r>
            <a:r>
              <a:rPr lang="en-US" sz="1800" dirty="0" smtClean="0">
                <a:solidFill>
                  <a:srgbClr val="000000"/>
                </a:solidFill>
                <a:latin typeface="Seoge UI"/>
              </a:rPr>
              <a:t>Program</a:t>
            </a:r>
            <a:endParaRPr lang="en-US" sz="1800" dirty="0">
              <a:solidFill>
                <a:srgbClr val="000000"/>
              </a:solidFill>
              <a:latin typeface="Seoge UI"/>
            </a:endParaRPr>
          </a:p>
        </p:txBody>
      </p:sp>
      <p:cxnSp>
        <p:nvCxnSpPr>
          <p:cNvPr id="94" name="Straight Arrow Connector 93"/>
          <p:cNvCxnSpPr>
            <a:stCxn id="22" idx="0"/>
            <a:endCxn id="21" idx="2"/>
          </p:cNvCxnSpPr>
          <p:nvPr/>
        </p:nvCxnSpPr>
        <p:spPr bwMode="auto">
          <a:xfrm flipH="1" flipV="1">
            <a:off x="7853336" y="2254647"/>
            <a:ext cx="160" cy="1053373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3" name="Content Placeholder 4"/>
          <p:cNvSpPr txBox="1">
            <a:spLocks/>
          </p:cNvSpPr>
          <p:nvPr/>
        </p:nvSpPr>
        <p:spPr bwMode="auto">
          <a:xfrm>
            <a:off x="-13748" y="5976290"/>
            <a:ext cx="90424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1800" kern="0" dirty="0" smtClean="0">
                <a:solidFill>
                  <a:srgbClr val="C00000"/>
                </a:solidFill>
                <a:latin typeface="Seoge UI"/>
                <a:ea typeface="Calibri" panose="020F0502020204030204" pitchFamily="34" charset="0"/>
                <a:cs typeface="Consolas" panose="020B0609020204030204" pitchFamily="49" charset="0"/>
              </a:rPr>
              <a:t>“</a:t>
            </a:r>
            <a:r>
              <a:rPr lang="en-US" sz="1800" i="1" kern="0" dirty="0" smtClean="0">
                <a:solidFill>
                  <a:srgbClr val="C00000"/>
                </a:solidFill>
                <a:latin typeface="Seoge UI"/>
                <a:ea typeface="Calibri" panose="020F0502020204030204" pitchFamily="34" charset="0"/>
                <a:cs typeface="Consolas" panose="020B0609020204030204" pitchFamily="49" charset="0"/>
              </a:rPr>
              <a:t>Programming </a:t>
            </a:r>
            <a:r>
              <a:rPr lang="en-US" sz="1800" i="1" kern="0" dirty="0">
                <a:solidFill>
                  <a:srgbClr val="C00000"/>
                </a:solidFill>
                <a:latin typeface="Seoge UI"/>
                <a:ea typeface="Calibri" panose="020F0502020204030204" pitchFamily="34" charset="0"/>
                <a:cs typeface="Consolas" panose="020B0609020204030204" pitchFamily="49" charset="0"/>
              </a:rPr>
              <a:t>by Examples (and its applications in Data Wrangling</a:t>
            </a:r>
            <a:r>
              <a:rPr lang="en-US" sz="1800" i="1" kern="0" dirty="0" smtClean="0">
                <a:solidFill>
                  <a:srgbClr val="C00000"/>
                </a:solidFill>
                <a:latin typeface="Seoge UI"/>
                <a:ea typeface="Calibri" panose="020F0502020204030204" pitchFamily="34" charset="0"/>
                <a:cs typeface="Consolas" panose="020B0609020204030204" pitchFamily="49" charset="0"/>
              </a:rPr>
              <a:t>)</a:t>
            </a:r>
            <a:r>
              <a:rPr lang="en-US" sz="1800" kern="0" dirty="0" smtClean="0">
                <a:solidFill>
                  <a:srgbClr val="C00000"/>
                </a:solidFill>
                <a:latin typeface="Seoge UI"/>
                <a:ea typeface="Calibri" panose="020F0502020204030204" pitchFamily="34" charset="0"/>
                <a:cs typeface="Consolas" panose="020B0609020204030204" pitchFamily="49" charset="0"/>
              </a:rPr>
              <a:t>”; </a:t>
            </a:r>
            <a:endParaRPr lang="en-US" sz="1800" kern="0" dirty="0">
              <a:solidFill>
                <a:srgbClr val="C00000"/>
              </a:solidFill>
              <a:latin typeface="Seoge UI"/>
              <a:ea typeface="Calibri" panose="020F0502020204030204" pitchFamily="34" charset="0"/>
              <a:cs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1800" kern="0" dirty="0">
                <a:solidFill>
                  <a:srgbClr val="C00000"/>
                </a:solidFill>
                <a:latin typeface="Seoge UI"/>
                <a:ea typeface="Calibri" panose="020F0502020204030204" pitchFamily="34" charset="0"/>
                <a:cs typeface="Consolas" panose="020B0609020204030204" pitchFamily="49" charset="0"/>
              </a:rPr>
              <a:t>In </a:t>
            </a:r>
            <a:r>
              <a:rPr lang="en-US" sz="1800" i="1" kern="0" dirty="0">
                <a:solidFill>
                  <a:srgbClr val="C00000"/>
                </a:solidFill>
                <a:latin typeface="Seoge UI"/>
              </a:rPr>
              <a:t>Verification and Synthesis of Correct and Secure Systems</a:t>
            </a:r>
            <a:r>
              <a:rPr lang="en-US" sz="1800" kern="0" dirty="0">
                <a:solidFill>
                  <a:srgbClr val="C00000"/>
                </a:solidFill>
                <a:latin typeface="Seoge UI"/>
              </a:rPr>
              <a:t>; IOS Press; </a:t>
            </a:r>
            <a:r>
              <a:rPr lang="en-US" sz="1800" kern="0" dirty="0" smtClean="0">
                <a:solidFill>
                  <a:srgbClr val="C00000"/>
                </a:solidFill>
                <a:latin typeface="Seoge UI"/>
              </a:rPr>
              <a:t>2016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1800" kern="0" dirty="0" smtClean="0">
                <a:solidFill>
                  <a:srgbClr val="C00000"/>
                </a:solidFill>
                <a:latin typeface="Seoge UI"/>
                <a:ea typeface="Calibri" panose="020F0502020204030204" pitchFamily="34" charset="0"/>
                <a:cs typeface="Consolas" panose="020B0609020204030204" pitchFamily="49" charset="0"/>
              </a:rPr>
              <a:t>[based on Marktoberdorf Summer School 2015 Lecture Notes]</a:t>
            </a:r>
            <a:endParaRPr lang="en-US" sz="1800" kern="0" dirty="0">
              <a:solidFill>
                <a:srgbClr val="C00000"/>
              </a:solidFill>
              <a:latin typeface="Seoge UI"/>
              <a:ea typeface="Calibri" panose="020F0502020204030204" pitchFamily="34" charset="0"/>
              <a:cs typeface="Consolas" panose="020B0609020204030204" pitchFamily="49" charset="0"/>
            </a:endParaRPr>
          </a:p>
        </p:txBody>
      </p:sp>
      <p:cxnSp>
        <p:nvCxnSpPr>
          <p:cNvPr id="7" name="Elbow Connector 6"/>
          <p:cNvCxnSpPr>
            <a:stCxn id="41" idx="3"/>
            <a:endCxn id="43" idx="2"/>
          </p:cNvCxnSpPr>
          <p:nvPr/>
        </p:nvCxnSpPr>
        <p:spPr bwMode="auto">
          <a:xfrm flipV="1">
            <a:off x="3301742" y="4396982"/>
            <a:ext cx="1859943" cy="416194"/>
          </a:xfrm>
          <a:prstGeom prst="bentConnector2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grpSp>
        <p:nvGrpSpPr>
          <p:cNvPr id="15" name="Group 14"/>
          <p:cNvGrpSpPr/>
          <p:nvPr/>
        </p:nvGrpSpPr>
        <p:grpSpPr>
          <a:xfrm>
            <a:off x="4280673" y="2619942"/>
            <a:ext cx="1762021" cy="1777040"/>
            <a:chOff x="4280673" y="2619942"/>
            <a:chExt cx="1762021" cy="1777040"/>
          </a:xfrm>
        </p:grpSpPr>
        <p:sp>
          <p:nvSpPr>
            <p:cNvPr id="42" name="Rectangle 41"/>
            <p:cNvSpPr/>
            <p:nvPr/>
          </p:nvSpPr>
          <p:spPr>
            <a:xfrm>
              <a:off x="4280673" y="3957735"/>
              <a:ext cx="1762021" cy="3847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900" dirty="0" err="1" smtClean="0">
                  <a:solidFill>
                    <a:srgbClr val="0078D7"/>
                  </a:solidFill>
                  <a:latin typeface="Seoge UI"/>
                </a:rPr>
                <a:t>Disambiguator</a:t>
              </a:r>
              <a:endParaRPr lang="en-US" sz="1900" dirty="0">
                <a:solidFill>
                  <a:srgbClr val="0078D7"/>
                </a:solidFill>
                <a:latin typeface="Seoge UI"/>
              </a:endParaRPr>
            </a:p>
          </p:txBody>
        </p:sp>
        <p:sp>
          <p:nvSpPr>
            <p:cNvPr id="43" name="Rectangle 42"/>
            <p:cNvSpPr/>
            <p:nvPr/>
          </p:nvSpPr>
          <p:spPr bwMode="auto">
            <a:xfrm>
              <a:off x="4302904" y="2619942"/>
              <a:ext cx="1717561" cy="1777040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34290" rIns="0" bIns="3429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685647">
                <a:spcBef>
                  <a:spcPct val="0"/>
                </a:spcBef>
              </a:pPr>
              <a:endParaRPr lang="en-US" sz="147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2676" y="2722713"/>
              <a:ext cx="1256980" cy="1256980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/>
        </p:nvGrpSpPr>
        <p:grpSpPr>
          <a:xfrm>
            <a:off x="1202232" y="3665461"/>
            <a:ext cx="2121741" cy="2163111"/>
            <a:chOff x="1202232" y="3665461"/>
            <a:chExt cx="2121741" cy="2163111"/>
          </a:xfrm>
        </p:grpSpPr>
        <p:sp>
          <p:nvSpPr>
            <p:cNvPr id="44" name="Rectangle 43"/>
            <p:cNvSpPr/>
            <p:nvPr/>
          </p:nvSpPr>
          <p:spPr>
            <a:xfrm>
              <a:off x="1236753" y="5393015"/>
              <a:ext cx="206498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ts val="0"/>
                </a:spcBef>
              </a:pPr>
              <a:r>
                <a:rPr lang="en-US" dirty="0" smtClean="0">
                  <a:solidFill>
                    <a:srgbClr val="0078D7"/>
                  </a:solidFill>
                  <a:latin typeface="Seoge UI"/>
                </a:rPr>
                <a:t>Program Ranker</a:t>
              </a:r>
              <a:endParaRPr lang="en-US" dirty="0">
                <a:solidFill>
                  <a:srgbClr val="0078D7"/>
                </a:solidFill>
                <a:latin typeface="Seoge UI"/>
              </a:endParaRPr>
            </a:p>
          </p:txBody>
        </p:sp>
        <p:sp>
          <p:nvSpPr>
            <p:cNvPr id="41" name="Rectangle 40"/>
            <p:cNvSpPr/>
            <p:nvPr/>
          </p:nvSpPr>
          <p:spPr bwMode="auto">
            <a:xfrm>
              <a:off x="1202232" y="3797779"/>
              <a:ext cx="2099510" cy="2030793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34290" rIns="0" bIns="3429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685647">
                <a:spcBef>
                  <a:spcPct val="0"/>
                </a:spcBef>
              </a:pPr>
              <a:endParaRPr lang="en-US" sz="147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3923" y="3665461"/>
              <a:ext cx="2020050" cy="2020050"/>
            </a:xfrm>
            <a:prstGeom prst="rect">
              <a:avLst/>
            </a:prstGeom>
          </p:spPr>
        </p:pic>
      </p:grpSp>
      <p:sp>
        <p:nvSpPr>
          <p:cNvPr id="32" name="TextBox 31"/>
          <p:cNvSpPr txBox="1"/>
          <p:nvPr/>
        </p:nvSpPr>
        <p:spPr>
          <a:xfrm>
            <a:off x="118503" y="2378002"/>
            <a:ext cx="98779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0070C0"/>
                </a:solidFill>
                <a:latin typeface="Seoge UI"/>
              </a:rPr>
              <a:t>DSL</a:t>
            </a:r>
            <a:r>
              <a:rPr lang="en-US" sz="1800" dirty="0">
                <a:solidFill>
                  <a:srgbClr val="0070C0"/>
                </a:solidFill>
                <a:latin typeface="Seoge UI"/>
                <a:ea typeface="MingLiU_HKSCS-ExtB" panose="02020500000000000000" pitchFamily="18" charset="-120"/>
                <a:cs typeface="Segoe UI Semilight" panose="020B0402040204020203" pitchFamily="34" charset="0"/>
              </a:rPr>
              <a:t> D</a:t>
            </a:r>
          </a:p>
        </p:txBody>
      </p:sp>
      <p:cxnSp>
        <p:nvCxnSpPr>
          <p:cNvPr id="34" name="Straight Arrow Connector 33"/>
          <p:cNvCxnSpPr>
            <a:stCxn id="32" idx="3"/>
          </p:cNvCxnSpPr>
          <p:nvPr/>
        </p:nvCxnSpPr>
        <p:spPr bwMode="auto">
          <a:xfrm>
            <a:off x="1106296" y="2562668"/>
            <a:ext cx="322995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5" name="TextBox 34"/>
          <p:cNvSpPr txBox="1"/>
          <p:nvPr/>
        </p:nvSpPr>
        <p:spPr>
          <a:xfrm>
            <a:off x="5864425" y="3429516"/>
            <a:ext cx="1181227" cy="466542"/>
          </a:xfrm>
          <a:prstGeom prst="rect">
            <a:avLst/>
          </a:prstGeom>
          <a:noFill/>
          <a:ln>
            <a:noFill/>
          </a:ln>
        </p:spPr>
        <p:txBody>
          <a:bodyPr wrap="square" lIns="134464" tIns="107571" rIns="134464" bIns="107571" rtlCol="0">
            <a:spAutoFit/>
          </a:bodyPr>
          <a:lstStyle/>
          <a:p>
            <a:pPr algn="ctr">
              <a:lnSpc>
                <a:spcPct val="90000"/>
              </a:lnSpc>
              <a:spcAft>
                <a:spcPts val="441"/>
              </a:spcAft>
            </a:pPr>
            <a:r>
              <a:rPr lang="en-US" sz="1800" dirty="0" smtClean="0">
                <a:solidFill>
                  <a:srgbClr val="000000"/>
                </a:solidFill>
                <a:latin typeface="Seoge UI"/>
              </a:rPr>
              <a:t>in </a:t>
            </a:r>
            <a:r>
              <a:rPr lang="en-US" sz="1800" dirty="0">
                <a:solidFill>
                  <a:srgbClr val="000000"/>
                </a:solidFill>
                <a:latin typeface="Seoge UI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1104890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9463" y="1030615"/>
            <a:ext cx="6624537" cy="172183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“It's 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a great concept, but it can also lead to lots of bad data. 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I 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think many users will look at a few "flash filled" cells, 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and just 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assume that it 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worked. … Be 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very 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careful.”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Need for a 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fall-back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mechanism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7288" y="2874398"/>
            <a:ext cx="2032000" cy="2032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48" y="1021690"/>
            <a:ext cx="1867710" cy="2354258"/>
          </a:xfrm>
          <a:prstGeom prst="rect">
            <a:avLst/>
          </a:prstGeom>
        </p:spPr>
      </p:pic>
      <p:sp>
        <p:nvSpPr>
          <p:cNvPr id="7" name="Content Placeholder 1"/>
          <p:cNvSpPr txBox="1">
            <a:spLocks/>
          </p:cNvSpPr>
          <p:nvPr/>
        </p:nvSpPr>
        <p:spPr bwMode="auto">
          <a:xfrm>
            <a:off x="342630" y="5354993"/>
            <a:ext cx="7108757" cy="1285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kern="0" dirty="0" smtClean="0">
                <a:latin typeface="Segoe UI" panose="020B0502040204020203" pitchFamily="34" charset="0"/>
                <a:cs typeface="Segoe UI" panose="020B0502040204020203" pitchFamily="34" charset="0"/>
              </a:rPr>
              <a:t>“most of the extracted data will be fine. But there might be exceptions that you don't notice unless you examine the results very carefully.”</a:t>
            </a:r>
            <a:endParaRPr lang="en-US" kern="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Rectangular Callout 7"/>
          <p:cNvSpPr/>
          <p:nvPr/>
        </p:nvSpPr>
        <p:spPr bwMode="auto">
          <a:xfrm>
            <a:off x="2441642" y="1061666"/>
            <a:ext cx="6587009" cy="1449421"/>
          </a:xfrm>
          <a:prstGeom prst="wedgeRectCallout">
            <a:avLst>
              <a:gd name="adj1" fmla="val 1530"/>
              <a:gd name="adj2" fmla="val 107466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9" name="Rectangular Callout 8"/>
          <p:cNvSpPr/>
          <p:nvPr/>
        </p:nvSpPr>
        <p:spPr bwMode="auto">
          <a:xfrm>
            <a:off x="342630" y="5207727"/>
            <a:ext cx="7013644" cy="1449421"/>
          </a:xfrm>
          <a:prstGeom prst="wedgeRectCallout">
            <a:avLst>
              <a:gd name="adj1" fmla="val -833"/>
              <a:gd name="adj2" fmla="val -103943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06614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669" y="1106515"/>
            <a:ext cx="8564368" cy="5207732"/>
          </a:xfrm>
        </p:spPr>
        <p:txBody>
          <a:bodyPr/>
          <a:lstStyle/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Make it easy to inspect output correctness</a:t>
            </a:r>
          </a:p>
          <a:p>
            <a:pPr lvl="1"/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User can accordingly provide more examples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sz="10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Show programs</a:t>
            </a:r>
          </a:p>
          <a:p>
            <a:pPr lvl="1"/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in any desired 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programming language; in English</a:t>
            </a:r>
          </a:p>
          <a:p>
            <a:pPr lvl="1"/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Enable effective navigation between programs</a:t>
            </a:r>
          </a:p>
          <a:p>
            <a:endParaRPr lang="en-US" sz="10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Computer initiated interactivity (Active learning)</a:t>
            </a:r>
          </a:p>
          <a:p>
            <a:pPr lvl="1"/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Cluster 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inputs/outputs 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based on syntactic patterns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pPr lvl="1"/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Highlight less confident entries in the output based on </a:t>
            </a:r>
            <a:r>
              <a:rPr lang="en-US" i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distinguishing inputs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pPr lvl="1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1887" y="304800"/>
            <a:ext cx="8886765" cy="609600"/>
          </a:xfrm>
        </p:spPr>
        <p:txBody>
          <a:bodyPr/>
          <a:lstStyle/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User Interaction Models for Ambiguity Resolution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1887" y="6246241"/>
            <a:ext cx="88145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i="1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“</a:t>
            </a:r>
            <a:r>
              <a:rPr lang="en-US" sz="1800" i="1" dirty="0" err="1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FlashProfile</a:t>
            </a:r>
            <a:r>
              <a:rPr lang="en-US" sz="1800" i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: Interactive Synthesis of Syntactic </a:t>
            </a:r>
            <a:r>
              <a:rPr lang="en-US" sz="1800" i="1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Profiles”,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srgbClr val="C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[Under submission] Padhi, Jain, Perelman, Polozov, Gulwani, Millstein</a:t>
            </a:r>
            <a:endParaRPr lang="en-US" sz="1800" dirty="0">
              <a:solidFill>
                <a:srgbClr val="C00000"/>
              </a:solidFill>
              <a:effectLst/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1887" y="5497813"/>
            <a:ext cx="88145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srgbClr val="C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“</a:t>
            </a:r>
            <a:r>
              <a:rPr lang="en-US" sz="1800" i="1" dirty="0" smtClean="0">
                <a:solidFill>
                  <a:srgbClr val="C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User </a:t>
            </a:r>
            <a:r>
              <a:rPr lang="en-US" sz="1800" i="1" dirty="0">
                <a:solidFill>
                  <a:srgbClr val="C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Interaction Models for Disambiguation in Programming by </a:t>
            </a:r>
            <a:r>
              <a:rPr lang="en-US" sz="1800" i="1" dirty="0" smtClean="0">
                <a:solidFill>
                  <a:srgbClr val="C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Example</a:t>
            </a:r>
            <a:r>
              <a:rPr lang="en-US" sz="1800" dirty="0" smtClean="0">
                <a:solidFill>
                  <a:srgbClr val="C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”,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C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[</a:t>
            </a:r>
            <a:r>
              <a:rPr lang="en-US" sz="1800" dirty="0" smtClean="0">
                <a:solidFill>
                  <a:srgbClr val="C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UIST 2015] Mayer, Soares, Grechkin, Le, Marron, Polozov, Singh, Zorn, Gulwani</a:t>
            </a:r>
            <a:endParaRPr lang="en-US" sz="1800" dirty="0">
              <a:solidFill>
                <a:srgbClr val="C00000"/>
              </a:solidFill>
              <a:effectLst/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3970" y="1106515"/>
            <a:ext cx="1922444" cy="192244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80380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4000" dirty="0" err="1" smtClean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FlashExtract</a:t>
            </a:r>
            <a:r>
              <a:rPr lang="en-US" sz="4000" dirty="0" smtClean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Demo</a:t>
            </a:r>
          </a:p>
          <a:p>
            <a:pPr marL="0" indent="0" algn="ctr">
              <a:buNone/>
            </a:pPr>
            <a:r>
              <a:rPr lang="en-US" sz="4000" dirty="0" smtClean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(User Interaction Models)</a:t>
            </a:r>
            <a:endParaRPr lang="en-US" sz="4000" dirty="0">
              <a:solidFill>
                <a:schemeClr val="accent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08938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13549" y="1134251"/>
            <a:ext cx="8716901" cy="4622443"/>
          </a:xfrm>
        </p:spPr>
        <p:txBody>
          <a:bodyPr/>
          <a:lstStyle/>
          <a:p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Application to robotics</a:t>
            </a:r>
          </a:p>
          <a:p>
            <a:pPr marL="0" indent="0">
              <a:buNone/>
            </a:pP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Multi-modal intent involving examples and natural language</a:t>
            </a:r>
          </a:p>
          <a:p>
            <a:pPr marL="0" indent="0">
              <a:buNone/>
            </a:pPr>
            <a:endParaRPr lang="en-US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Adaptive synthesis</a:t>
            </a:r>
          </a:p>
          <a:p>
            <a:endParaRPr lang="en-US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PL meets ML</a:t>
            </a:r>
          </a:p>
          <a:p>
            <a:pPr marL="0" indent="0">
              <a:buNone/>
            </a:pP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Future Directions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7123652" y="6450435"/>
            <a:ext cx="1905000" cy="381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40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2722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Excel Help Forums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2941" y="1342656"/>
            <a:ext cx="5117418" cy="140940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59" y="3336877"/>
            <a:ext cx="8039100" cy="9829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22" y="1034949"/>
            <a:ext cx="2143125" cy="21431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59" y="4930009"/>
            <a:ext cx="5372100" cy="1661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868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271013" y="1166698"/>
          <a:ext cx="8625697" cy="40954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882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374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3435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Traditional PBE</a:t>
                      </a:r>
                      <a:endParaRPr lang="en-US" sz="24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Traditional</a:t>
                      </a:r>
                      <a:r>
                        <a:rPr lang="en-US" sz="2400" baseline="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ML</a:t>
                      </a:r>
                      <a:endParaRPr lang="en-US" sz="24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3435">
                <a:tc>
                  <a:txBody>
                    <a:bodyPr/>
                    <a:lstStyle/>
                    <a:p>
                      <a:r>
                        <a:rPr lang="en-US" sz="23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Requires few</a:t>
                      </a:r>
                      <a:r>
                        <a:rPr lang="en-US" sz="2300" baseline="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examples.</a:t>
                      </a:r>
                      <a:endParaRPr lang="en-US" sz="23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3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Requires</a:t>
                      </a:r>
                      <a:r>
                        <a:rPr lang="en-US" sz="2300" baseline="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too many examples.</a:t>
                      </a:r>
                      <a:endParaRPr lang="en-US" sz="23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96182">
                <a:tc>
                  <a:txBody>
                    <a:bodyPr/>
                    <a:lstStyle/>
                    <a:p>
                      <a:r>
                        <a:rPr lang="en-US" sz="23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Generates human</a:t>
                      </a:r>
                      <a:r>
                        <a:rPr lang="en-US" sz="2300" baseline="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readable and editable models.</a:t>
                      </a:r>
                      <a:endParaRPr lang="en-US" sz="23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3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Generates</a:t>
                      </a:r>
                      <a:r>
                        <a:rPr lang="en-US" sz="2300" baseline="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black-box models.</a:t>
                      </a:r>
                      <a:endParaRPr lang="en-US" sz="23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96182">
                <a:tc>
                  <a:txBody>
                    <a:bodyPr/>
                    <a:lstStyle/>
                    <a:p>
                      <a:r>
                        <a:rPr lang="en-US" sz="23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Models are deterministic &amp; intended to</a:t>
                      </a:r>
                      <a:r>
                        <a:rPr lang="en-US" sz="2300" baseline="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work correctly.</a:t>
                      </a:r>
                      <a:endParaRPr lang="en-US" sz="23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3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Models are probabilistic &amp; aimed for high precision.</a:t>
                      </a:r>
                      <a:endParaRPr lang="en-US" sz="23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96182">
                <a:tc>
                  <a:txBody>
                    <a:bodyPr/>
                    <a:lstStyle/>
                    <a:p>
                      <a:r>
                        <a:rPr lang="en-US" sz="23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Deals with</a:t>
                      </a:r>
                      <a:r>
                        <a:rPr lang="en-US" sz="2300" baseline="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simple structured tasks.</a:t>
                      </a:r>
                      <a:endParaRPr lang="en-US" sz="23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3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Can deal with complicated fuzzy</a:t>
                      </a:r>
                      <a:r>
                        <a:rPr lang="en-US" sz="2300" baseline="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tasks.</a:t>
                      </a:r>
                      <a:endParaRPr lang="en-US" sz="23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PBE vs ML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7278" y="5690464"/>
            <a:ext cx="86408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sz="2400" dirty="0" smtClean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Opportunity: </a:t>
            </a:r>
            <a:r>
              <a:rPr lang="en-US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Use ML to improve a PBE system (not replace it).</a:t>
            </a:r>
          </a:p>
        </p:txBody>
      </p:sp>
    </p:spTree>
    <p:extLst>
      <p:ext uri="{BB962C8B-B14F-4D97-AF65-F5344CB8AC3E}">
        <p14:creationId xmlns:p14="http://schemas.microsoft.com/office/powerpoint/2010/main" val="22242445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39816">
            <a:off x="4770577" y="1453525"/>
            <a:ext cx="530209" cy="39714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586">
            <a:off x="2299249" y="1454989"/>
            <a:ext cx="558402" cy="41826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095" y="1161821"/>
            <a:ext cx="2057825" cy="1727027"/>
          </a:xfrm>
          <a:prstGeom prst="rect">
            <a:avLst/>
          </a:prstGeom>
        </p:spPr>
      </p:pic>
      <p:sp>
        <p:nvSpPr>
          <p:cNvPr id="31" name="Arrow: Right 30"/>
          <p:cNvSpPr/>
          <p:nvPr/>
        </p:nvSpPr>
        <p:spPr>
          <a:xfrm>
            <a:off x="2025565" y="1887310"/>
            <a:ext cx="996259" cy="199739"/>
          </a:xfrm>
          <a:prstGeom prst="rightArrow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 dirty="0">
              <a:solidFill>
                <a:schemeClr val="tx1"/>
              </a:solidFill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2309" y="1104696"/>
            <a:ext cx="771531" cy="182167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022" y="1084083"/>
            <a:ext cx="778675" cy="1814526"/>
          </a:xfrm>
          <a:prstGeom prst="rect">
            <a:avLst/>
          </a:prstGeom>
        </p:spPr>
      </p:pic>
      <p:sp>
        <p:nvSpPr>
          <p:cNvPr id="36" name="Arrow: Right 35"/>
          <p:cNvSpPr/>
          <p:nvPr/>
        </p:nvSpPr>
        <p:spPr>
          <a:xfrm>
            <a:off x="4570064" y="1903482"/>
            <a:ext cx="852033" cy="221030"/>
          </a:xfrm>
          <a:prstGeom prst="rightArrow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 dirty="0"/>
          </a:p>
        </p:txBody>
      </p:sp>
      <p:sp>
        <p:nvSpPr>
          <p:cNvPr id="5" name="TextBox 4"/>
          <p:cNvSpPr txBox="1"/>
          <p:nvPr/>
        </p:nvSpPr>
        <p:spPr>
          <a:xfrm>
            <a:off x="322053" y="3027863"/>
            <a:ext cx="18575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PBE/Intelligent software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56937" y="2987168"/>
            <a:ext cx="1298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Logical strategies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992313" y="2994863"/>
            <a:ext cx="12534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Creative heuristics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311522" y="2978388"/>
            <a:ext cx="9741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Model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728165" y="2961552"/>
            <a:ext cx="125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Features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3522283" y="3737327"/>
            <a:ext cx="1342667" cy="544087"/>
          </a:xfrm>
          <a:prstGeom prst="line">
            <a:avLst/>
          </a:prstGeom>
          <a:ln w="19050" cap="flat" cmpd="sng" algn="ctr">
            <a:solidFill>
              <a:srgbClr val="009644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4986751" y="3500410"/>
            <a:ext cx="1406697" cy="754607"/>
          </a:xfrm>
          <a:prstGeom prst="line">
            <a:avLst/>
          </a:prstGeom>
          <a:ln w="19050" cap="flat" cmpd="sng" algn="ctr">
            <a:solidFill>
              <a:srgbClr val="009644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534182" y="4108335"/>
            <a:ext cx="2463573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Can be learned and maintained by ML-backed runtime</a:t>
            </a:r>
            <a:endParaRPr lang="en-US" dirty="0">
              <a:solidFill>
                <a:srgbClr val="0070C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193616" y="4315992"/>
            <a:ext cx="15733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Written by </a:t>
            </a:r>
            <a:r>
              <a:rPr lang="en-US" dirty="0" smtClean="0">
                <a:solidFill>
                  <a:srgbClr val="00B05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developers</a:t>
            </a:r>
            <a:endParaRPr lang="en-US" dirty="0">
              <a:solidFill>
                <a:srgbClr val="00B05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8" name="Straight Arrow Connector 17"/>
          <p:cNvCxnSpPr>
            <a:stCxn id="15" idx="2"/>
            <a:endCxn id="11" idx="0"/>
          </p:cNvCxnSpPr>
          <p:nvPr/>
        </p:nvCxnSpPr>
        <p:spPr>
          <a:xfrm>
            <a:off x="7747046" y="3301554"/>
            <a:ext cx="18923" cy="80678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/>
          <p:cNvGrpSpPr/>
          <p:nvPr/>
        </p:nvGrpSpPr>
        <p:grpSpPr>
          <a:xfrm>
            <a:off x="5499145" y="1217731"/>
            <a:ext cx="2962234" cy="1698095"/>
            <a:chOff x="7521577" y="1669181"/>
            <a:chExt cx="3949645" cy="2264127"/>
          </a:xfrm>
        </p:grpSpPr>
        <p:grpSp>
          <p:nvGrpSpPr>
            <p:cNvPr id="33" name="Group 32"/>
            <p:cNvGrpSpPr/>
            <p:nvPr/>
          </p:nvGrpSpPr>
          <p:grpSpPr>
            <a:xfrm>
              <a:off x="7521577" y="1669181"/>
              <a:ext cx="3949645" cy="2264127"/>
              <a:chOff x="1524517" y="1479471"/>
              <a:chExt cx="3949645" cy="2264127"/>
            </a:xfrm>
          </p:grpSpPr>
          <p:pic>
            <p:nvPicPr>
              <p:cNvPr id="37" name="Picture 36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1524517" y="1479471"/>
                <a:ext cx="3949645" cy="2264127"/>
              </a:xfrm>
              <a:prstGeom prst="rect">
                <a:avLst/>
              </a:prstGeom>
            </p:spPr>
          </p:pic>
          <p:pic>
            <p:nvPicPr>
              <p:cNvPr id="38" name="Picture 37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01055">
                <a:off x="3522069" y="1781057"/>
                <a:ext cx="1386532" cy="1438124"/>
              </a:xfrm>
              <a:prstGeom prst="rect">
                <a:avLst/>
              </a:prstGeom>
            </p:spPr>
          </p:pic>
          <p:pic>
            <p:nvPicPr>
              <p:cNvPr id="39" name="Picture 38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1957">
                <a:off x="4988471" y="1938091"/>
                <a:ext cx="226693" cy="810597"/>
              </a:xfrm>
              <a:prstGeom prst="rect">
                <a:avLst/>
              </a:prstGeom>
            </p:spPr>
          </p:pic>
        </p:grpSp>
        <p:cxnSp>
          <p:nvCxnSpPr>
            <p:cNvPr id="29" name="Straight Connector 28"/>
            <p:cNvCxnSpPr/>
            <p:nvPr/>
          </p:nvCxnSpPr>
          <p:spPr>
            <a:xfrm>
              <a:off x="9031183" y="1687881"/>
              <a:ext cx="467620" cy="188900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A perspective on “PL meets ML”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9781" y="5217018"/>
            <a:ext cx="88852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Advantages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Better models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Less time to author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Online adaptation, personalization</a:t>
            </a:r>
            <a:endParaRPr lang="en-US" sz="2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2067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6" grpId="0" animBg="1"/>
      <p:bldP spid="13" grpId="0"/>
      <p:bldP spid="14" grpId="0"/>
      <p:bldP spid="15" grpId="0"/>
      <p:bldP spid="17" grpId="0"/>
      <p:bldP spid="11" grpId="0"/>
      <p:bldP spid="23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44258" y="304800"/>
            <a:ext cx="8251166" cy="609600"/>
          </a:xfrm>
        </p:spPr>
        <p:txBody>
          <a:bodyPr/>
          <a:lstStyle/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“PL meets ML” opportunities in PBE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0163092"/>
              </p:ext>
            </p:extLst>
          </p:nvPr>
        </p:nvGraphicFramePr>
        <p:xfrm>
          <a:off x="69027" y="1304977"/>
          <a:ext cx="8724181" cy="30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2136">
                  <a:extLst>
                    <a:ext uri="{9D8B030D-6E8A-4147-A177-3AD203B41FA5}">
                      <a16:colId xmlns:a16="http://schemas.microsoft.com/office/drawing/2014/main" val="3153091696"/>
                    </a:ext>
                  </a:extLst>
                </a:gridCol>
                <a:gridCol w="2898475">
                  <a:extLst>
                    <a:ext uri="{9D8B030D-6E8A-4147-A177-3AD203B41FA5}">
                      <a16:colId xmlns:a16="http://schemas.microsoft.com/office/drawing/2014/main" val="564592563"/>
                    </a:ext>
                  </a:extLst>
                </a:gridCol>
                <a:gridCol w="3473570">
                  <a:extLst>
                    <a:ext uri="{9D8B030D-6E8A-4147-A177-3AD203B41FA5}">
                      <a16:colId xmlns:a16="http://schemas.microsoft.com/office/drawing/2014/main" val="20339723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Usability</a:t>
                      </a:r>
                      <a:r>
                        <a:rPr lang="en-US" sz="2200" baseline="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aspect</a:t>
                      </a:r>
                      <a:endParaRPr lang="en-US" sz="22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PL</a:t>
                      </a:r>
                      <a:r>
                        <a:rPr lang="en-US" sz="2200" baseline="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component</a:t>
                      </a:r>
                      <a:endParaRPr lang="en-US" sz="22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Heuristics that can be</a:t>
                      </a:r>
                      <a:r>
                        <a:rPr lang="en-US" sz="2200" baseline="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machine learned</a:t>
                      </a:r>
                      <a:endParaRPr lang="en-US" sz="22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25547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Efficiency</a:t>
                      </a:r>
                      <a:endParaRPr lang="en-US" sz="22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DSL,</a:t>
                      </a:r>
                      <a:r>
                        <a:rPr lang="en-US" sz="2200" baseline="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22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Inverse functions</a:t>
                      </a:r>
                      <a:endParaRPr lang="en-US" sz="22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Non-deterministic search choices:</a:t>
                      </a:r>
                      <a:r>
                        <a:rPr lang="en-US" sz="2200" baseline="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22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which production,</a:t>
                      </a:r>
                      <a:r>
                        <a:rPr lang="en-US" sz="2200" baseline="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sub-goal to try first?</a:t>
                      </a:r>
                      <a:endParaRPr lang="en-US" sz="22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28176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Intention</a:t>
                      </a:r>
                      <a:endParaRPr lang="en-US" sz="22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Ranking features</a:t>
                      </a:r>
                      <a:endParaRPr lang="en-US" sz="22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Weights</a:t>
                      </a:r>
                      <a:endParaRPr lang="en-US" sz="22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64101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err="1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Debuggability</a:t>
                      </a:r>
                      <a:endParaRPr lang="en-US" sz="22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Program navigation</a:t>
                      </a:r>
                      <a:r>
                        <a:rPr lang="en-US" sz="2200" baseline="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, Distinguishing inputs</a:t>
                      </a:r>
                      <a:endParaRPr lang="en-US" sz="22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Clustering,</a:t>
                      </a:r>
                    </a:p>
                    <a:p>
                      <a:r>
                        <a:rPr lang="en-US" sz="22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When/what</a:t>
                      </a:r>
                      <a:r>
                        <a:rPr lang="en-US" sz="2200" baseline="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to ask?</a:t>
                      </a:r>
                      <a:endParaRPr lang="en-US" sz="22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2787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54082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183" y="1013015"/>
            <a:ext cx="9267731" cy="50292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https://microsoft.github.io/prose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Efficient implementation of the generic search methodology.</a:t>
            </a:r>
          </a:p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Provides a library of reduction rules.</a:t>
            </a:r>
          </a:p>
          <a:p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Role of synthesizer developer</a:t>
            </a:r>
          </a:p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Implement a DSL with executable semantics for new operators.</a:t>
            </a:r>
          </a:p>
          <a:p>
            <a:r>
              <a:rPr lang="en-US" sz="2300" dirty="0">
                <a:latin typeface="Segoe UI" panose="020B0502040204020203" pitchFamily="34" charset="0"/>
                <a:cs typeface="Segoe UI" panose="020B0502040204020203" pitchFamily="34" charset="0"/>
              </a:rPr>
              <a:t>Implement reduction rules (inverse semantics) for some operators.</a:t>
            </a:r>
          </a:p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Implement ranking 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strategy.</a:t>
            </a:r>
            <a:endParaRPr lang="en-US" sz="7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Can also specify tactics to resolve non-determinism in search.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PROSE Framework</a:t>
            </a:r>
          </a:p>
        </p:txBody>
      </p:sp>
    </p:spTree>
    <p:extLst>
      <p:ext uri="{BB962C8B-B14F-4D97-AF65-F5344CB8AC3E}">
        <p14:creationId xmlns:p14="http://schemas.microsoft.com/office/powerpoint/2010/main" val="8608832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035" y="1330485"/>
            <a:ext cx="1307363" cy="1307363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2737613" y="2753399"/>
            <a:ext cx="9131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Seoge UI"/>
              </a:rPr>
              <a:t>Vu Le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eoge UI"/>
              </a:rPr>
              <a:t>The PROSE Team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173982" y="2623293"/>
            <a:ext cx="15915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Seoge UI"/>
              </a:rPr>
              <a:t>Sumit Gulwani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9510" y="1293028"/>
            <a:ext cx="1205526" cy="1412571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6153069" y="2655297"/>
            <a:ext cx="15388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Seoge UI"/>
              </a:rPr>
              <a:t>Daniel Perelman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847785" y="6002840"/>
            <a:ext cx="149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Seoge UI"/>
              </a:rPr>
              <a:t>Danny Simmons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2395480" y="6064591"/>
            <a:ext cx="18190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Seoge UI"/>
              </a:rPr>
              <a:t>Mohammad Raza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573495" y="6018254"/>
            <a:ext cx="14277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dirty="0">
                <a:latin typeface="Seoge UI"/>
              </a:rPr>
              <a:t>Abhishek </a:t>
            </a:r>
          </a:p>
          <a:p>
            <a:pPr algn="ctr">
              <a:spcBef>
                <a:spcPts val="0"/>
              </a:spcBef>
            </a:pPr>
            <a:r>
              <a:rPr lang="en-US" dirty="0">
                <a:latin typeface="Seoge UI"/>
              </a:rPr>
              <a:t>Udupa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292" y="4708095"/>
            <a:ext cx="1417926" cy="13667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539" y="4633846"/>
            <a:ext cx="1399870" cy="139987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11820" y="1307214"/>
            <a:ext cx="1223430" cy="1334223"/>
          </a:xfrm>
          <a:prstGeom prst="rect">
            <a:avLst/>
          </a:prstGeom>
        </p:spPr>
      </p:pic>
      <p:sp>
        <p:nvSpPr>
          <p:cNvPr id="6" name="Explosion 2 5"/>
          <p:cNvSpPr/>
          <p:nvPr/>
        </p:nvSpPr>
        <p:spPr bwMode="auto">
          <a:xfrm>
            <a:off x="346992" y="3419590"/>
            <a:ext cx="8548087" cy="974404"/>
          </a:xfrm>
          <a:prstGeom prst="irregularSeal2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Seoge UI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3654" y="1335651"/>
            <a:ext cx="1227826" cy="1287163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7688753" y="2679633"/>
            <a:ext cx="15388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Seoge UI"/>
              </a:rPr>
              <a:t>Mark Plesko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49470" y="3754378"/>
            <a:ext cx="54568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Please apply for intern/full-time positions!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7278107" y="6564693"/>
            <a:ext cx="1905000" cy="381000"/>
          </a:xfrm>
        </p:spPr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528" y="4622744"/>
            <a:ext cx="1060415" cy="141388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6854" y="4633846"/>
            <a:ext cx="973875" cy="1441000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4960934" y="6029456"/>
            <a:ext cx="15915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Seoge UI"/>
              </a:rPr>
              <a:t>Gustavo Soares</a:t>
            </a:r>
            <a:endParaRPr lang="en-US" b="1" dirty="0">
              <a:latin typeface="Seoge UI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191099" y="5993918"/>
            <a:ext cx="149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Seoge UI"/>
              </a:rPr>
              <a:t>Ashish Tiwari</a:t>
            </a:r>
            <a:endParaRPr lang="en-US" dirty="0">
              <a:latin typeface="Seoge UI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628119" y="2637408"/>
            <a:ext cx="13832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Seoge UI"/>
              </a:rPr>
              <a:t>Alan Leung</a:t>
            </a:r>
            <a:endParaRPr lang="en-US" dirty="0">
              <a:latin typeface="Seoge UI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841392" y="2630961"/>
            <a:ext cx="15915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Seoge UI"/>
              </a:rPr>
              <a:t>Kunal Pathak</a:t>
            </a:r>
            <a:endParaRPr lang="en-US" dirty="0">
              <a:latin typeface="Seoge UI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794" y="4670391"/>
            <a:ext cx="1239336" cy="1429091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-114958" y="6021890"/>
            <a:ext cx="18181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Seoge UI"/>
              </a:rPr>
              <a:t>Arjun </a:t>
            </a:r>
            <a:r>
              <a:rPr lang="en-US" sz="1900" dirty="0" smtClean="0">
                <a:latin typeface="Seoge UI"/>
              </a:rPr>
              <a:t>Radhakrishna</a:t>
            </a:r>
            <a:endParaRPr lang="en-US" sz="1900" dirty="0">
              <a:latin typeface="Seoge UI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8632" y="4658658"/>
            <a:ext cx="1042323" cy="141733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362" y="1304846"/>
            <a:ext cx="960949" cy="136177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52" y="4656150"/>
            <a:ext cx="1177480" cy="1433802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1518251" y="6029456"/>
            <a:ext cx="1116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Seoge UI"/>
              </a:rPr>
              <a:t>Ivan     </a:t>
            </a:r>
            <a:r>
              <a:rPr lang="en-US" sz="1900" dirty="0" smtClean="0">
                <a:latin typeface="Seoge UI"/>
              </a:rPr>
              <a:t>Radicek</a:t>
            </a:r>
            <a:endParaRPr lang="en-US" sz="1900" dirty="0">
              <a:latin typeface="Seoge UI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4482" y="1322821"/>
            <a:ext cx="1274808" cy="1274808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-45623" y="2597629"/>
            <a:ext cx="13472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Seoge UI"/>
              </a:rPr>
              <a:t>Titus Barik</a:t>
            </a:r>
            <a:endParaRPr lang="en-US" b="1" dirty="0">
              <a:latin typeface="Seoge UI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8022" y="1317597"/>
            <a:ext cx="1208755" cy="1356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2835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"/>
          <p:cNvSpPr txBox="1">
            <a:spLocks/>
          </p:cNvSpPr>
          <p:nvPr/>
        </p:nvSpPr>
        <p:spPr bwMode="auto">
          <a:xfrm>
            <a:off x="0" y="1041296"/>
            <a:ext cx="8588269" cy="1541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0"/>
              </a:spcBef>
              <a:buFontTx/>
              <a:buNone/>
            </a:pPr>
            <a:r>
              <a:rPr lang="en-US" kern="0" dirty="0" smtClean="0">
                <a:latin typeface="Segoe UI" panose="020B0502040204020203" pitchFamily="34" charset="0"/>
                <a:cs typeface="Segoe UI" panose="020B0502040204020203" pitchFamily="34" charset="0"/>
              </a:rPr>
              <a:t>Killer applications: Data wrangling &amp; Code Refactoring</a:t>
            </a:r>
          </a:p>
          <a:p>
            <a:pPr>
              <a:spcBef>
                <a:spcPts val="0"/>
              </a:spcBef>
            </a:pPr>
            <a:r>
              <a:rPr lang="en-US" sz="2200" kern="0" dirty="0" smtClean="0">
                <a:latin typeface="Segoe UI" panose="020B0502040204020203" pitchFamily="34" charset="0"/>
                <a:cs typeface="Segoe UI" panose="020B0502040204020203" pitchFamily="34" charset="0"/>
              </a:rPr>
              <a:t>99% of end users are non-programmers.</a:t>
            </a:r>
          </a:p>
          <a:p>
            <a:pPr>
              <a:spcBef>
                <a:spcPts val="0"/>
              </a:spcBef>
            </a:pPr>
            <a:r>
              <a:rPr lang="en-US" sz="2200" kern="0" dirty="0" smtClean="0">
                <a:latin typeface="Segoe UI" panose="020B0502040204020203" pitchFamily="34" charset="0"/>
                <a:cs typeface="Segoe UI" panose="020B0502040204020203" pitchFamily="34" charset="0"/>
              </a:rPr>
              <a:t>Data scientists spend 80% time cleaning data.</a:t>
            </a:r>
          </a:p>
          <a:p>
            <a:pPr>
              <a:spcBef>
                <a:spcPts val="0"/>
              </a:spcBef>
            </a:pPr>
            <a:r>
              <a:rPr lang="en-US" sz="2200" kern="0" dirty="0" smtClean="0">
                <a:latin typeface="Segoe UI" panose="020B0502040204020203" pitchFamily="34" charset="0"/>
                <a:cs typeface="Segoe UI" panose="020B0502040204020203" pitchFamily="34" charset="0"/>
              </a:rPr>
              <a:t>Developers spend 40% time refactoring code in migration.</a:t>
            </a:r>
          </a:p>
          <a:p>
            <a:pPr lvl="1"/>
            <a:endParaRPr lang="en-US" sz="700" kern="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FontTx/>
              <a:buNone/>
            </a:pPr>
            <a:endParaRPr lang="en-US" kern="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FontTx/>
              <a:buNone/>
            </a:pPr>
            <a:endParaRPr lang="en-US" kern="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8251" y="994875"/>
            <a:ext cx="1402289" cy="1356828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7315292" y="6599829"/>
            <a:ext cx="1905000" cy="381000"/>
          </a:xfrm>
        </p:spPr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Conclusion</a:t>
            </a:r>
          </a:p>
        </p:txBody>
      </p:sp>
      <p:sp>
        <p:nvSpPr>
          <p:cNvPr id="5" name="Content Placeholder 4"/>
          <p:cNvSpPr txBox="1">
            <a:spLocks/>
          </p:cNvSpPr>
          <p:nvPr/>
        </p:nvSpPr>
        <p:spPr bwMode="auto">
          <a:xfrm>
            <a:off x="0" y="6263891"/>
            <a:ext cx="7951798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1700" kern="0" dirty="0">
                <a:latin typeface="Seoge UI"/>
                <a:ea typeface="Calibri" panose="020F0502020204030204" pitchFamily="34" charset="0"/>
                <a:cs typeface="Consolas" panose="020B0609020204030204" pitchFamily="49" charset="0"/>
              </a:rPr>
              <a:t>Reference: </a:t>
            </a:r>
            <a:r>
              <a:rPr lang="en-US" sz="1700" kern="0" dirty="0">
                <a:solidFill>
                  <a:srgbClr val="C00000"/>
                </a:solidFill>
                <a:latin typeface="Seoge UI"/>
                <a:ea typeface="Calibri" panose="020F0502020204030204" pitchFamily="34" charset="0"/>
                <a:cs typeface="Consolas" panose="020B0609020204030204" pitchFamily="49" charset="0"/>
              </a:rPr>
              <a:t>“</a:t>
            </a:r>
            <a:r>
              <a:rPr lang="en-US" sz="1700" i="1" kern="0" dirty="0">
                <a:solidFill>
                  <a:srgbClr val="C00000"/>
                </a:solidFill>
                <a:latin typeface="Seoge UI"/>
                <a:ea typeface="Calibri" panose="020F0502020204030204" pitchFamily="34" charset="0"/>
                <a:cs typeface="Consolas" panose="020B0609020204030204" pitchFamily="49" charset="0"/>
              </a:rPr>
              <a:t>Programming by Examples (and its applications in Data Wrangling)</a:t>
            </a:r>
            <a:r>
              <a:rPr lang="en-US" sz="1700" kern="0" dirty="0">
                <a:solidFill>
                  <a:srgbClr val="C00000"/>
                </a:solidFill>
                <a:latin typeface="Seoge UI"/>
                <a:ea typeface="Calibri" panose="020F0502020204030204" pitchFamily="34" charset="0"/>
                <a:cs typeface="Consolas" panose="020B0609020204030204" pitchFamily="49" charset="0"/>
              </a:rPr>
              <a:t>”,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1700" kern="0" dirty="0">
                <a:solidFill>
                  <a:srgbClr val="C00000"/>
                </a:solidFill>
                <a:latin typeface="Seoge UI"/>
                <a:ea typeface="Calibri" panose="020F0502020204030204" pitchFamily="34" charset="0"/>
                <a:cs typeface="Consolas" panose="020B0609020204030204" pitchFamily="49" charset="0"/>
              </a:rPr>
              <a:t>In </a:t>
            </a:r>
            <a:r>
              <a:rPr lang="en-US" sz="1700" i="1" kern="0" dirty="0">
                <a:solidFill>
                  <a:srgbClr val="C00000"/>
                </a:solidFill>
                <a:latin typeface="Seoge UI"/>
              </a:rPr>
              <a:t>Verification and Synthesis of Correct and Secure Systems</a:t>
            </a:r>
            <a:r>
              <a:rPr lang="en-US" sz="1700" kern="0" dirty="0">
                <a:solidFill>
                  <a:srgbClr val="C00000"/>
                </a:solidFill>
                <a:latin typeface="Seoge UI"/>
              </a:rPr>
              <a:t>; IOS Press; </a:t>
            </a:r>
            <a:r>
              <a:rPr lang="en-US" sz="1700" kern="0" dirty="0" smtClean="0">
                <a:solidFill>
                  <a:srgbClr val="C00000"/>
                </a:solidFill>
                <a:latin typeface="Seoge UI"/>
              </a:rPr>
              <a:t>2016</a:t>
            </a:r>
            <a:endParaRPr lang="en-US" sz="1700" kern="0" dirty="0">
              <a:solidFill>
                <a:srgbClr val="C00000"/>
              </a:solidFill>
              <a:latin typeface="Seoge UI"/>
              <a:ea typeface="Calibri" panose="020F0502020204030204" pitchFamily="34" charset="0"/>
              <a:cs typeface="Consolas" panose="020B0609020204030204" pitchFamily="49" charset="0"/>
            </a:endParaRPr>
          </a:p>
        </p:txBody>
      </p:sp>
      <p:sp>
        <p:nvSpPr>
          <p:cNvPr id="15" name="Content Placeholder 1"/>
          <p:cNvSpPr txBox="1">
            <a:spLocks/>
          </p:cNvSpPr>
          <p:nvPr/>
        </p:nvSpPr>
        <p:spPr bwMode="auto">
          <a:xfrm>
            <a:off x="0" y="2631799"/>
            <a:ext cx="6139351" cy="1137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Efficiency 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ts val="0"/>
              </a:spcBef>
            </a:pPr>
            <a:r>
              <a:rPr lang="en-US" sz="2200" dirty="0">
                <a:latin typeface="Segoe UI" panose="020B0502040204020203" pitchFamily="34" charset="0"/>
                <a:cs typeface="Segoe UI" panose="020B0502040204020203" pitchFamily="34" charset="0"/>
              </a:rPr>
              <a:t>Domain-specific language</a:t>
            </a:r>
          </a:p>
          <a:p>
            <a:pPr>
              <a:spcBef>
                <a:spcPts val="0"/>
              </a:spcBef>
            </a:pPr>
            <a:r>
              <a:rPr lang="en-US" sz="2200" dirty="0">
                <a:latin typeface="Segoe UI" panose="020B0502040204020203" pitchFamily="34" charset="0"/>
                <a:cs typeface="Segoe UI" panose="020B0502040204020203" pitchFamily="34" charset="0"/>
              </a:rPr>
              <a:t>Divide-and-conquer </a:t>
            </a:r>
            <a:r>
              <a:rPr lang="en-US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using </a:t>
            </a:r>
            <a:r>
              <a:rPr lang="en-US" sz="2200" dirty="0">
                <a:latin typeface="Segoe UI" panose="020B0502040204020203" pitchFamily="34" charset="0"/>
                <a:cs typeface="Segoe UI" panose="020B0502040204020203" pitchFamily="34" charset="0"/>
              </a:rPr>
              <a:t>inverse functions</a:t>
            </a:r>
          </a:p>
        </p:txBody>
      </p:sp>
      <p:sp>
        <p:nvSpPr>
          <p:cNvPr id="17" name="Content Placeholder 1"/>
          <p:cNvSpPr txBox="1">
            <a:spLocks/>
          </p:cNvSpPr>
          <p:nvPr/>
        </p:nvSpPr>
        <p:spPr bwMode="auto">
          <a:xfrm>
            <a:off x="0" y="3859057"/>
            <a:ext cx="3301251" cy="1137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Intention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ts val="0"/>
              </a:spcBef>
            </a:pPr>
            <a:r>
              <a:rPr lang="en-US" sz="2200" dirty="0">
                <a:latin typeface="Segoe UI" panose="020B0502040204020203" pitchFamily="34" charset="0"/>
                <a:cs typeface="Segoe UI" panose="020B0502040204020203" pitchFamily="34" charset="0"/>
              </a:rPr>
              <a:t>Ranking</a:t>
            </a:r>
          </a:p>
          <a:p>
            <a:pPr>
              <a:spcBef>
                <a:spcPts val="0"/>
              </a:spcBef>
            </a:pPr>
            <a:r>
              <a:rPr lang="en-US" sz="22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Predictivity</a:t>
            </a:r>
            <a:endParaRPr lang="en-US" sz="2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" name="Content Placeholder 1"/>
          <p:cNvSpPr txBox="1">
            <a:spLocks/>
          </p:cNvSpPr>
          <p:nvPr/>
        </p:nvSpPr>
        <p:spPr bwMode="auto">
          <a:xfrm>
            <a:off x="0" y="5181439"/>
            <a:ext cx="2491807" cy="1137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Debuggability</a:t>
            </a:r>
            <a:endParaRPr lang="en-US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ts val="0"/>
              </a:spcBef>
            </a:pPr>
            <a:r>
              <a:rPr lang="en-US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Active learning</a:t>
            </a:r>
          </a:p>
          <a:p>
            <a:pPr>
              <a:spcBef>
                <a:spcPts val="0"/>
              </a:spcBef>
            </a:pPr>
            <a:r>
              <a:rPr lang="en-US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Readability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9351" y="2789971"/>
            <a:ext cx="1024248" cy="102424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1005" y="5343840"/>
            <a:ext cx="920051" cy="92005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562" y="3781949"/>
            <a:ext cx="1283140" cy="1283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8068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Typical help-forum interaction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1" name="Picture 2" descr="http://media02.hongkiat.com/geek-is-new-cool/gee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7053" y="2752713"/>
            <a:ext cx="2317518" cy="2317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urved Down Arrow 11"/>
          <p:cNvSpPr/>
          <p:nvPr/>
        </p:nvSpPr>
        <p:spPr>
          <a:xfrm>
            <a:off x="3793524" y="2654716"/>
            <a:ext cx="4243630" cy="745765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Curved Down Arrow 12"/>
          <p:cNvSpPr/>
          <p:nvPr/>
        </p:nvSpPr>
        <p:spPr>
          <a:xfrm rot="10800000">
            <a:off x="3843022" y="4658496"/>
            <a:ext cx="3874815" cy="810932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98211" y="2090113"/>
            <a:ext cx="42556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300_w5_aniSh_c1_b </a:t>
            </a:r>
            <a:r>
              <a:rPr lang="en-US" sz="2400" dirty="0" smtClean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 w5</a:t>
            </a:r>
            <a:endParaRPr lang="en-US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21553" y="4824271"/>
            <a:ext cx="2278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=MID(B1,5,2)</a:t>
            </a:r>
            <a:endParaRPr lang="en-US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-156897" y="2694460"/>
            <a:ext cx="3950421" cy="2375772"/>
            <a:chOff x="595628" y="2489008"/>
            <a:chExt cx="6588792" cy="3734543"/>
          </a:xfrm>
        </p:grpSpPr>
        <p:pic>
          <p:nvPicPr>
            <p:cNvPr id="17" name="Picture 8" descr="http://c.dryicons.com/images/icon_sets/coquette_part_7_icons_set/png/128x128/female_male_users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3352" y="2583899"/>
              <a:ext cx="2103921" cy="21039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6" descr="https://cdn1.iconfinder.com/data/icons/dellipack/256/people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08287" y="2711916"/>
              <a:ext cx="2103923" cy="21039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8" descr="http://c.dryicons.com/images/icon_sets/coquette_part_7_icons_set/png/128x128/female_male_users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1736" y="2489008"/>
              <a:ext cx="2103921" cy="21039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6" descr="https://cdn1.iconfinder.com/data/icons/dellipack/256/people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36671" y="2617025"/>
              <a:ext cx="2103923" cy="21039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8" descr="http://c.dryicons.com/images/icon_sets/coquette_part_7_icons_set/png/128x128/female_male_users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0248" y="3199595"/>
              <a:ext cx="2103921" cy="21039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6" descr="https://cdn1.iconfinder.com/data/icons/dellipack/256/people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5183" y="3327612"/>
              <a:ext cx="2103923" cy="21039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8" descr="http://c.dryicons.com/images/icon_sets/coquette_part_7_icons_set/png/128x128/female_male_users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628" y="3732995"/>
              <a:ext cx="2103921" cy="21039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6" descr="https://cdn1.iconfinder.com/data/icons/dellipack/256/people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3647" y="4007715"/>
              <a:ext cx="2103923" cy="21039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8" descr="http://c.dryicons.com/images/icon_sets/coquette_part_7_icons_set/png/128x128/female_male_users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3352" y="4119628"/>
              <a:ext cx="2103921" cy="21039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6" descr="https://cdn1.iconfinder.com/data/icons/dellipack/256/people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0497" y="3859225"/>
              <a:ext cx="2103923" cy="21039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7" name="TextBox 26"/>
          <p:cNvSpPr txBox="1"/>
          <p:nvPr/>
        </p:nvSpPr>
        <p:spPr>
          <a:xfrm>
            <a:off x="3690272" y="1581524"/>
            <a:ext cx="4493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300_w30_aniSh_c1_b </a:t>
            </a:r>
            <a:r>
              <a:rPr lang="en-US" sz="2400" dirty="0" smtClean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 w30</a:t>
            </a:r>
            <a:endParaRPr lang="en-US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56522" y="3379925"/>
            <a:ext cx="4097710" cy="610839"/>
          </a:xfrm>
          <a:prstGeom prst="rect">
            <a:avLst/>
          </a:prstGeom>
          <a:ln w="34925">
            <a:solidFill>
              <a:srgbClr val="FFFF00"/>
            </a:solidFill>
          </a:ln>
        </p:spPr>
      </p:pic>
      <p:sp>
        <p:nvSpPr>
          <p:cNvPr id="29" name="TextBox 28"/>
          <p:cNvSpPr txBox="1"/>
          <p:nvPr/>
        </p:nvSpPr>
        <p:spPr>
          <a:xfrm>
            <a:off x="4818146" y="4823136"/>
            <a:ext cx="2278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=MID(B1,5,2)</a:t>
            </a:r>
            <a:endParaRPr lang="en-US" sz="2400" dirty="0">
              <a:solidFill>
                <a:schemeClr val="bg1">
                  <a:lumMod val="6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603753" y="5619039"/>
            <a:ext cx="77108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=MID(B1,FIND(“_”,$B:$B)+1, FIND(“_”,REPLACE($B:$B,1,FIND(“_”,$B:$B),””))-1)</a:t>
            </a:r>
            <a:endParaRPr lang="en-US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91407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7" grpId="0"/>
      <p:bldP spid="29" grpId="0"/>
      <p:bldP spid="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Flash Fill (Excel 2013 feature) demo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0418" y="959411"/>
            <a:ext cx="5993965" cy="532109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-1" y="6204274"/>
            <a:ext cx="86781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i="1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“Automating string processing in spreadsheets using input-output examples”;</a:t>
            </a:r>
            <a:r>
              <a:rPr lang="en-US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pPr>
              <a:spcBef>
                <a:spcPts val="0"/>
              </a:spcBef>
            </a:pPr>
            <a:r>
              <a:rPr lang="en-US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POPL 2011; Sumit Gulwani</a:t>
            </a:r>
          </a:p>
        </p:txBody>
      </p:sp>
    </p:spTree>
    <p:extLst>
      <p:ext uri="{BB962C8B-B14F-4D97-AF65-F5344CB8AC3E}">
        <p14:creationId xmlns:p14="http://schemas.microsoft.com/office/powerpoint/2010/main" val="6681934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2937039"/>
              </p:ext>
            </p:extLst>
          </p:nvPr>
        </p:nvGraphicFramePr>
        <p:xfrm>
          <a:off x="1874519" y="3859478"/>
          <a:ext cx="4973321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8281">
                  <a:extLst>
                    <a:ext uri="{9D8B030D-6E8A-4147-A177-3AD203B41FA5}">
                      <a16:colId xmlns:a16="http://schemas.microsoft.com/office/drawing/2014/main" val="1288786668"/>
                    </a:ext>
                  </a:extLst>
                </a:gridCol>
                <a:gridCol w="3495040">
                  <a:extLst>
                    <a:ext uri="{9D8B030D-6E8A-4147-A177-3AD203B41FA5}">
                      <a16:colId xmlns:a16="http://schemas.microsoft.com/office/drawing/2014/main" val="12264313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Input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Output </a:t>
                      </a:r>
                    </a:p>
                    <a:p>
                      <a:r>
                        <a:rPr lang="en-US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(Half hour bucket</a:t>
                      </a:r>
                      <a:r>
                        <a:rPr lang="en-US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)</a:t>
                      </a:r>
                      <a:endParaRPr lang="en-US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60485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0d 5h 26m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5:00-5:30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4063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0d 4h 57m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4:30-5:00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3484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0d 4h 27m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4:00-4:30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8444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0d 3h 57m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3:30-4:00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7413503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Number and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DateTime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Transformations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6185224"/>
            <a:ext cx="845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i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Synthesizing Number Transformations from Input-Output Examples; </a:t>
            </a:r>
          </a:p>
          <a:p>
            <a:pPr>
              <a:spcBef>
                <a:spcPts val="0"/>
              </a:spcBef>
            </a:pPr>
            <a:r>
              <a:rPr lang="en-US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CAV 2012; Singh, Gulwani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799660"/>
              </p:ext>
            </p:extLst>
          </p:nvPr>
        </p:nvGraphicFramePr>
        <p:xfrm>
          <a:off x="325120" y="1384299"/>
          <a:ext cx="4534646" cy="177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8880">
                  <a:extLst>
                    <a:ext uri="{9D8B030D-6E8A-4147-A177-3AD203B41FA5}">
                      <a16:colId xmlns:a16="http://schemas.microsoft.com/office/drawing/2014/main" val="3624971444"/>
                    </a:ext>
                  </a:extLst>
                </a:gridCol>
                <a:gridCol w="3335766">
                  <a:extLst>
                    <a:ext uri="{9D8B030D-6E8A-4147-A177-3AD203B41FA5}">
                      <a16:colId xmlns:a16="http://schemas.microsoft.com/office/drawing/2014/main" val="2352811520"/>
                    </a:ext>
                  </a:extLst>
                </a:gridCol>
              </a:tblGrid>
              <a:tr h="665480">
                <a:tc>
                  <a:txBody>
                    <a:bodyPr/>
                    <a:lstStyle/>
                    <a:p>
                      <a:r>
                        <a:rPr lang="en-US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Input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Output </a:t>
                      </a:r>
                    </a:p>
                    <a:p>
                      <a:r>
                        <a:rPr lang="en-US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(Round to 2 decimal places)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59547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123.4567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123.46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87890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123.4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123.40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32398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78.234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78.23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5783469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232400" y="1611579"/>
            <a:ext cx="14427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Excel/C#:</a:t>
            </a:r>
          </a:p>
          <a:p>
            <a:pPr algn="r"/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Python/C: </a:t>
            </a:r>
            <a:endParaRPr lang="en-US" dirty="0">
              <a:solidFill>
                <a:schemeClr val="accent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r"/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Java:</a:t>
            </a:r>
            <a:endParaRPr lang="en-US" dirty="0">
              <a:solidFill>
                <a:schemeClr val="accent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24017" y="1618645"/>
            <a:ext cx="10499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#.00</a:t>
            </a:r>
          </a:p>
          <a:p>
            <a:r>
              <a:rPr lang="en-US" dirty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.2f</a:t>
            </a:r>
          </a:p>
          <a:p>
            <a:r>
              <a:rPr lang="en-US" dirty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#.##</a:t>
            </a:r>
          </a:p>
        </p:txBody>
      </p:sp>
    </p:spTree>
    <p:extLst>
      <p:ext uri="{BB962C8B-B14F-4D97-AF65-F5344CB8AC3E}">
        <p14:creationId xmlns:p14="http://schemas.microsoft.com/office/powerpoint/2010/main" val="30801132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50889" y="304800"/>
            <a:ext cx="8023485" cy="609600"/>
          </a:xfrm>
        </p:spPr>
        <p:txBody>
          <a:bodyPr/>
          <a:lstStyle/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Lookup Transformations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985146"/>
              </p:ext>
            </p:extLst>
          </p:nvPr>
        </p:nvGraphicFramePr>
        <p:xfrm>
          <a:off x="2131654" y="3858389"/>
          <a:ext cx="5391150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7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4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Input v1</a:t>
                      </a:r>
                      <a:r>
                        <a:rPr lang="en-US" baseline="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(Name)</a:t>
                      </a:r>
                      <a:endParaRPr lang="en-US" baseline="-25000" dirty="0" smtClean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Input v2</a:t>
                      </a:r>
                      <a:r>
                        <a:rPr lang="en-US" baseline="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(Date)</a:t>
                      </a:r>
                      <a:endParaRPr lang="en-US" baseline="-25000" dirty="0" smtClean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Output </a:t>
                      </a:r>
                    </a:p>
                    <a:p>
                      <a:r>
                        <a:rPr lang="en-US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(Price</a:t>
                      </a:r>
                      <a:r>
                        <a:rPr lang="en-US" baseline="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+ Markup*Price)</a:t>
                      </a:r>
                      <a:endParaRPr lang="en-US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Stroller</a:t>
                      </a:r>
                      <a:endParaRPr lang="en-US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10/12/2010</a:t>
                      </a:r>
                      <a:endParaRPr lang="en-US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$145.67+0.30*145.67</a:t>
                      </a:r>
                      <a:endParaRPr lang="en-US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Bib</a:t>
                      </a:r>
                      <a:endParaRPr lang="en-US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23/12/2010</a:t>
                      </a:r>
                      <a:endParaRPr lang="en-US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$3.56+0.45*3.56</a:t>
                      </a:r>
                      <a:endParaRPr lang="en-US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Diapers</a:t>
                      </a:r>
                      <a:endParaRPr lang="en-US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21/1/2011</a:t>
                      </a:r>
                      <a:endParaRPr lang="en-US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Wipes</a:t>
                      </a:r>
                      <a:endParaRPr lang="en-US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2/4/2009</a:t>
                      </a:r>
                      <a:endParaRPr lang="en-US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Aspirator</a:t>
                      </a:r>
                      <a:endParaRPr lang="en-US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23/2/2010</a:t>
                      </a:r>
                      <a:endParaRPr lang="en-US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4100581"/>
              </p:ext>
            </p:extLst>
          </p:nvPr>
        </p:nvGraphicFramePr>
        <p:xfrm>
          <a:off x="1677330" y="1021257"/>
          <a:ext cx="3067198" cy="259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29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74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Id</a:t>
                      </a:r>
                      <a:endParaRPr lang="en-US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Name</a:t>
                      </a:r>
                      <a:endParaRPr lang="en-US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Markup</a:t>
                      </a:r>
                      <a:endParaRPr lang="en-US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S33</a:t>
                      </a:r>
                      <a:endParaRPr lang="en-US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Stroller</a:t>
                      </a:r>
                      <a:endParaRPr lang="en-US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30%</a:t>
                      </a:r>
                      <a:endParaRPr lang="en-US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B56</a:t>
                      </a:r>
                      <a:endParaRPr lang="en-US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Bib</a:t>
                      </a:r>
                      <a:endParaRPr lang="en-US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45%</a:t>
                      </a:r>
                      <a:endParaRPr lang="en-US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D32</a:t>
                      </a:r>
                      <a:endParaRPr lang="en-US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Diapers</a:t>
                      </a:r>
                      <a:endParaRPr lang="en-US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35%</a:t>
                      </a:r>
                      <a:endParaRPr lang="en-US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W98</a:t>
                      </a:r>
                      <a:endParaRPr lang="en-US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Wipes</a:t>
                      </a:r>
                      <a:endParaRPr lang="en-US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40%</a:t>
                      </a:r>
                      <a:endParaRPr lang="en-US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A46</a:t>
                      </a:r>
                      <a:endParaRPr lang="en-US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Aspirator</a:t>
                      </a:r>
                      <a:endParaRPr lang="en-US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30%</a:t>
                      </a:r>
                      <a:endParaRPr lang="en-US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...</a:t>
                      </a:r>
                      <a:endParaRPr lang="en-US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....</a:t>
                      </a:r>
                      <a:endParaRPr lang="en-US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...</a:t>
                      </a:r>
                      <a:endParaRPr lang="en-US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4066758"/>
              </p:ext>
            </p:extLst>
          </p:nvPr>
        </p:nvGraphicFramePr>
        <p:xfrm>
          <a:off x="6170104" y="1012441"/>
          <a:ext cx="2858548" cy="259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58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5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0615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Id</a:t>
                      </a:r>
                      <a:endParaRPr lang="en-US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Date</a:t>
                      </a:r>
                      <a:endParaRPr lang="en-US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Price</a:t>
                      </a:r>
                      <a:endParaRPr lang="en-US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S33</a:t>
                      </a:r>
                      <a:endParaRPr lang="en-US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12/2010</a:t>
                      </a:r>
                      <a:endParaRPr lang="en-US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$145.67</a:t>
                      </a:r>
                      <a:endParaRPr lang="en-US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S33</a:t>
                      </a:r>
                      <a:endParaRPr lang="en-US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11/2010</a:t>
                      </a:r>
                      <a:endParaRPr lang="en-US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$142.38</a:t>
                      </a:r>
                      <a:endParaRPr lang="en-US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B56</a:t>
                      </a:r>
                      <a:endParaRPr lang="en-US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12/2010</a:t>
                      </a:r>
                      <a:endParaRPr lang="en-US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$3.56</a:t>
                      </a:r>
                      <a:endParaRPr lang="en-US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D32</a:t>
                      </a:r>
                      <a:endParaRPr lang="en-US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1/2011</a:t>
                      </a:r>
                      <a:endParaRPr lang="en-US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$21.45</a:t>
                      </a:r>
                      <a:endParaRPr lang="en-US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W98</a:t>
                      </a:r>
                      <a:endParaRPr lang="en-US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4/2009</a:t>
                      </a:r>
                      <a:endParaRPr lang="en-US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$5.12</a:t>
                      </a:r>
                      <a:endParaRPr lang="en-US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...</a:t>
                      </a:r>
                      <a:endParaRPr lang="en-US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...</a:t>
                      </a:r>
                      <a:endParaRPr lang="en-US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...</a:t>
                      </a:r>
                      <a:endParaRPr lang="en-US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047161" y="1926418"/>
            <a:ext cx="190375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CostRec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Table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8279" y="1926418"/>
            <a:ext cx="161601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MarkupRec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Table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58197" y="6504057"/>
            <a:ext cx="8862204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700" dirty="0">
                <a:solidFill>
                  <a:srgbClr val="C00000"/>
                </a:solidFill>
              </a:rPr>
              <a:t>Learning Semantic String Transformations from </a:t>
            </a:r>
            <a:r>
              <a:rPr lang="en-US" sz="1700" dirty="0" smtClean="0">
                <a:solidFill>
                  <a:srgbClr val="C00000"/>
                </a:solidFill>
              </a:rPr>
              <a:t>Examples; VLDB </a:t>
            </a:r>
            <a:r>
              <a:rPr lang="en-US" sz="1700" dirty="0">
                <a:solidFill>
                  <a:srgbClr val="C00000"/>
                </a:solidFill>
              </a:rPr>
              <a:t>2012; Singh, Gulwani</a:t>
            </a:r>
          </a:p>
        </p:txBody>
      </p:sp>
    </p:spTree>
    <p:extLst>
      <p:ext uri="{BB962C8B-B14F-4D97-AF65-F5344CB8AC3E}">
        <p14:creationId xmlns:p14="http://schemas.microsoft.com/office/powerpoint/2010/main" val="37764577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30" y="2009581"/>
            <a:ext cx="5609724" cy="36808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8193" y="1153606"/>
            <a:ext cx="887279" cy="69207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15429" y="2405279"/>
            <a:ext cx="4279106" cy="2371725"/>
          </a:xfrm>
          <a:prstGeom prst="rect">
            <a:avLst/>
          </a:prstGeom>
        </p:spPr>
      </p:pic>
      <p:sp>
        <p:nvSpPr>
          <p:cNvPr id="11" name="Right Arrow 10"/>
          <p:cNvSpPr/>
          <p:nvPr/>
        </p:nvSpPr>
        <p:spPr>
          <a:xfrm>
            <a:off x="4524483" y="3332017"/>
            <a:ext cx="457200" cy="316924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8650" y="4181301"/>
            <a:ext cx="8033580" cy="644372"/>
          </a:xfrm>
          <a:prstGeom prst="rect">
            <a:avLst/>
          </a:prstGeom>
          <a:ln w="60325">
            <a:solidFill>
              <a:schemeClr val="accent1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602217" y="3827074"/>
            <a:ext cx="2292927" cy="323165"/>
          </a:xfrm>
          <a:prstGeom prst="rect">
            <a:avLst/>
          </a:prstGeom>
          <a:solidFill>
            <a:schemeClr val="bg1"/>
          </a:solidFill>
          <a:ln w="60325">
            <a:noFill/>
          </a:ln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rgbClr val="FF0000"/>
                </a:solidFill>
                <a:latin typeface="Gill Sans MT" panose="020B0502020104020203" pitchFamily="34" charset="0"/>
              </a:rPr>
              <a:t>To get Started!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Data Science Class Assignment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95269" y="6411195"/>
            <a:ext cx="1905000" cy="381000"/>
          </a:xfrm>
        </p:spPr>
        <p:txBody>
          <a:bodyPr/>
          <a:lstStyle/>
          <a:p>
            <a:fld id="{1B3BF7B6-38A6-479D-9D6B-B0D15876FE4C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8197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  <p:tag name="DEFAULTWIDTH" val="354"/>
  <p:tag name="DEFAULTHEIGHT" val="200"/>
  <p:tag name="FIRSTSUMITG@PR10562AXNJXY5K9" val="3079"/>
  <p:tag name="FIRSTSUMITG@PWS13125SVWXY5K9" val="3113"/>
  <p:tag name="FIRSTSUMITG@YFGYMLOFUVWXY5M7" val="3493"/>
  <p:tag name="FIRSTSUMITG@OMKLSHNFUVWYY57I" val="4026"/>
  <p:tag name="DEFAULTDISPLAYSOURCE" val="\documentclass{article}\pagestyle{empty}&#10;\begin{document}&#10;&#10;\end{document}&#10;"/>
  <p:tag name="EMBEDFONTS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6.7|20.2|42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3.2|30.6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137545</TotalTime>
  <Words>2491</Words>
  <Application>Microsoft Office PowerPoint</Application>
  <PresentationFormat>On-screen Show (4:3)</PresentationFormat>
  <Paragraphs>748</Paragraphs>
  <Slides>45</Slides>
  <Notes>45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45</vt:i4>
      </vt:variant>
    </vt:vector>
  </HeadingPairs>
  <TitlesOfParts>
    <vt:vector size="61" baseType="lpstr">
      <vt:lpstr>Consolas</vt:lpstr>
      <vt:lpstr>Cambria Math</vt:lpstr>
      <vt:lpstr>Courier New</vt:lpstr>
      <vt:lpstr>MingLiU_HKSCS-ExtB</vt:lpstr>
      <vt:lpstr>Segoe UI Semilight</vt:lpstr>
      <vt:lpstr>Bookman Old Style</vt:lpstr>
      <vt:lpstr>Seoge UI</vt:lpstr>
      <vt:lpstr>Comic Sans MS</vt:lpstr>
      <vt:lpstr>Gill Sans MT</vt:lpstr>
      <vt:lpstr>Calibri</vt:lpstr>
      <vt:lpstr>Wingdings</vt:lpstr>
      <vt:lpstr>Arial</vt:lpstr>
      <vt:lpstr>Segoe UI</vt:lpstr>
      <vt:lpstr>Times New Roman</vt:lpstr>
      <vt:lpstr>Default Design</vt:lpstr>
      <vt:lpstr>2_Default Design</vt:lpstr>
      <vt:lpstr>PowerPoint Presentation</vt:lpstr>
      <vt:lpstr>Outline</vt:lpstr>
      <vt:lpstr>Significance</vt:lpstr>
      <vt:lpstr>Excel Help Forums</vt:lpstr>
      <vt:lpstr>Typical help-forum interaction</vt:lpstr>
      <vt:lpstr>Flash Fill (Excel 2013 feature) demo</vt:lpstr>
      <vt:lpstr>Number and DateTime Transformations</vt:lpstr>
      <vt:lpstr>Lookup Transformations</vt:lpstr>
      <vt:lpstr>Data Science Class Assignment</vt:lpstr>
      <vt:lpstr>PowerPoint Presentation</vt:lpstr>
      <vt:lpstr>FlashExtract</vt:lpstr>
      <vt:lpstr>FlashExtract</vt:lpstr>
      <vt:lpstr>FlashRelate: Table Reshaping by Examples</vt:lpstr>
      <vt:lpstr>PowerPoint Presentation</vt:lpstr>
      <vt:lpstr>Killer Applications</vt:lpstr>
      <vt:lpstr>Repetitive Corrections in Student Assignments</vt:lpstr>
      <vt:lpstr>Programming-by-Examples Architecture</vt:lpstr>
      <vt:lpstr>Efficiency</vt:lpstr>
      <vt:lpstr>Domain-specific Language (DSL)</vt:lpstr>
      <vt:lpstr>Flash Fill DSL (String Transformations)</vt:lpstr>
      <vt:lpstr>FlashExtract DSL </vt:lpstr>
      <vt:lpstr>Search Methodology</vt:lpstr>
      <vt:lpstr>Problem Reduction Rules</vt:lpstr>
      <vt:lpstr>Problem Reduction Rules</vt:lpstr>
      <vt:lpstr>Problem Reduction Rules</vt:lpstr>
      <vt:lpstr>Problem Reduction</vt:lpstr>
      <vt:lpstr>Problem Reduction</vt:lpstr>
      <vt:lpstr>Intention</vt:lpstr>
      <vt:lpstr>Basic ranking scheme</vt:lpstr>
      <vt:lpstr>Challenges with Basic ranking scheme</vt:lpstr>
      <vt:lpstr>Comparison of Ranking Strategies over FlashFill Benchmarks</vt:lpstr>
      <vt:lpstr>PowerPoint Presentation</vt:lpstr>
      <vt:lpstr>Challenges with Basic ranking scheme</vt:lpstr>
      <vt:lpstr>Predictive Program Synthesis</vt:lpstr>
      <vt:lpstr>Debuggability</vt:lpstr>
      <vt:lpstr>Need for a fall-back mechanism</vt:lpstr>
      <vt:lpstr>User Interaction Models for Ambiguity Resolution</vt:lpstr>
      <vt:lpstr>PowerPoint Presentation</vt:lpstr>
      <vt:lpstr>Future Directions</vt:lpstr>
      <vt:lpstr>PBE vs ML</vt:lpstr>
      <vt:lpstr>A perspective on “PL meets ML”</vt:lpstr>
      <vt:lpstr>“PL meets ML” opportunities in PBE</vt:lpstr>
      <vt:lpstr>PROSE Framework</vt:lpstr>
      <vt:lpstr>The PROSE Team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Sumit Gulwani</dc:creator>
  <cp:lastModifiedBy>Sumit Gulwani</cp:lastModifiedBy>
  <cp:revision>7156</cp:revision>
  <cp:lastPrinted>2011-01-25T02:43:07Z</cp:lastPrinted>
  <dcterms:created xsi:type="dcterms:W3CDTF">1601-01-01T00:00:00Z</dcterms:created>
  <dcterms:modified xsi:type="dcterms:W3CDTF">2017-11-05T19:11:05Z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iteId">
    <vt:lpwstr>72f988bf-86f1-41af-91ab-2d7cd011db47</vt:lpwstr>
  </property>
  <property fmtid="{D5CDD505-2E9C-101B-9397-08002B2CF9AE}" pid="4" name="MSIP_Label_f42aa342-8706-4288-bd11-ebb85995028c_Ref">
    <vt:lpwstr>https://api.informationprotection.azure.com/api/72f988bf-86f1-41af-91ab-2d7cd011db47</vt:lpwstr>
  </property>
  <property fmtid="{D5CDD505-2E9C-101B-9397-08002B2CF9AE}" pid="5" name="MSIP_Label_f42aa342-8706-4288-bd11-ebb85995028c_SetBy">
    <vt:lpwstr>sumitg@microsoft.com</vt:lpwstr>
  </property>
  <property fmtid="{D5CDD505-2E9C-101B-9397-08002B2CF9AE}" pid="6" name="MSIP_Label_f42aa342-8706-4288-bd11-ebb85995028c_SetDate">
    <vt:lpwstr>2017-06-10T17:49:16.6410668-07:00</vt:lpwstr>
  </property>
  <property fmtid="{D5CDD505-2E9C-101B-9397-08002B2CF9AE}" pid="7" name="MSIP_Label_f42aa342-8706-4288-bd11-ebb85995028c_Name">
    <vt:lpwstr>General</vt:lpwstr>
  </property>
  <property fmtid="{D5CDD505-2E9C-101B-9397-08002B2CF9AE}" pid="8" name="MSIP_Label_f42aa342-8706-4288-bd11-ebb85995028c_Application">
    <vt:lpwstr>Microsoft Azure Information Protection</vt:lpwstr>
  </property>
  <property fmtid="{D5CDD505-2E9C-101B-9397-08002B2CF9AE}" pid="9" name="MSIP_Label_f42aa342-8706-4288-bd11-ebb85995028c_Extended_MSFT_Method">
    <vt:lpwstr>Automatic</vt:lpwstr>
  </property>
  <property fmtid="{D5CDD505-2E9C-101B-9397-08002B2CF9AE}" pid="10" name="Sensitivity">
    <vt:lpwstr>General</vt:lpwstr>
  </property>
</Properties>
</file>