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751" r:id="rId2"/>
  </p:sldMasterIdLst>
  <p:notesMasterIdLst>
    <p:notesMasterId r:id="rId34"/>
  </p:notesMasterIdLst>
  <p:handoutMasterIdLst>
    <p:handoutMasterId r:id="rId35"/>
  </p:handoutMasterIdLst>
  <p:sldIdLst>
    <p:sldId id="976" r:id="rId3"/>
    <p:sldId id="2027" r:id="rId4"/>
    <p:sldId id="2079" r:id="rId5"/>
    <p:sldId id="2080" r:id="rId6"/>
    <p:sldId id="2081" r:id="rId7"/>
    <p:sldId id="2094" r:id="rId8"/>
    <p:sldId id="2095" r:id="rId9"/>
    <p:sldId id="2082" r:id="rId10"/>
    <p:sldId id="2083" r:id="rId11"/>
    <p:sldId id="2096" r:id="rId12"/>
    <p:sldId id="2040" r:id="rId13"/>
    <p:sldId id="2064" r:id="rId14"/>
    <p:sldId id="2063" r:id="rId15"/>
    <p:sldId id="2090" r:id="rId16"/>
    <p:sldId id="2070" r:id="rId17"/>
    <p:sldId id="2056" r:id="rId18"/>
    <p:sldId id="2058" r:id="rId19"/>
    <p:sldId id="2050" r:id="rId20"/>
    <p:sldId id="2046" r:id="rId21"/>
    <p:sldId id="2048" r:id="rId22"/>
    <p:sldId id="2088" r:id="rId23"/>
    <p:sldId id="2041" r:id="rId24"/>
    <p:sldId id="2032" r:id="rId25"/>
    <p:sldId id="2044" r:id="rId26"/>
    <p:sldId id="2038" r:id="rId27"/>
    <p:sldId id="2045" r:id="rId28"/>
    <p:sldId id="2039" r:id="rId29"/>
    <p:sldId id="2092" r:id="rId30"/>
    <p:sldId id="2093" r:id="rId31"/>
    <p:sldId id="2091" r:id="rId32"/>
    <p:sldId id="2085" r:id="rId33"/>
  </p:sldIdLst>
  <p:sldSz cx="9144000" cy="6858000" type="screen4x3"/>
  <p:notesSz cx="7023100" cy="9309100"/>
  <p:custDataLst>
    <p:tags r:id="rId36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CC00CC"/>
    <a:srgbClr val="CC3300"/>
    <a:srgbClr val="FF9900"/>
    <a:srgbClr val="CC6600"/>
    <a:srgbClr val="FF6600"/>
    <a:srgbClr val="FFFF00"/>
    <a:srgbClr val="FF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1180" autoAdjust="0"/>
  </p:normalViewPr>
  <p:slideViewPr>
    <p:cSldViewPr snapToGrid="0">
      <p:cViewPr varScale="1">
        <p:scale>
          <a:sx n="79" d="100"/>
          <a:sy n="79" d="100"/>
        </p:scale>
        <p:origin x="874" y="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/>
              <a:t>/15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18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8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19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36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7/3/2016 11:12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83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EFAC48-29CA-4BCB-AAF2-926CEF9FED98}" type="datetime8">
              <a:rPr lang="en-US" smtClean="0"/>
              <a:t>7/3/2016 11:12 AM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6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7/3/2016 11:12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96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7/3/2016 11:12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1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02ADDEA-1593-4BF6-82FC-4D1690AE5C33}" type="datetime8">
              <a:rPr lang="en-US" smtClean="0"/>
              <a:t>7/3/2016 11:12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9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6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1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7/3/2016 11:12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0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7/3/2016 11:12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36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7/3/2016 11:12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34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15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3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16</a:t>
            </a:fld>
            <a:r>
              <a:rPr lang="en-US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1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7/3/2016 11:12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7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2"/>
            <a:ext cx="8740141" cy="1956973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215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745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66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90410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EDE9-15DC-49DC-9340-4807A35B6536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F7B6-38A6-479D-9D6B-B0D15876F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7" r:id="rId3"/>
    <p:sldLayoutId id="2147483759" r:id="rId4"/>
    <p:sldLayoutId id="2147483760" r:id="rId5"/>
    <p:sldLayoutId id="2147483761" r:id="rId6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7.emf"/><Relationship Id="rId7" Type="http://schemas.openxmlformats.org/officeDocument/2006/relationships/image" Target="../media/image4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emf"/><Relationship Id="rId5" Type="http://schemas.openxmlformats.org/officeDocument/2006/relationships/image" Target="../media/image39.emf"/><Relationship Id="rId10" Type="http://schemas.openxmlformats.org/officeDocument/2006/relationships/image" Target="../media/image47.emf"/><Relationship Id="rId4" Type="http://schemas.openxmlformats.org/officeDocument/2006/relationships/image" Target="../media/image38.emf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-10225" y="5651532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000" kern="0" dirty="0">
                <a:latin typeface="Seoge UI"/>
              </a:rPr>
              <a:t>Sumit Gulwani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61" y="5954285"/>
            <a:ext cx="3233222" cy="1189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8095" y="182972"/>
            <a:ext cx="9379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Spreadsheet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Programming using Examples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3" y="1692885"/>
            <a:ext cx="3523343" cy="340912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4006391" y="2961783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36" y="1674384"/>
            <a:ext cx="3557729" cy="35755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0136" y="5704759"/>
            <a:ext cx="3419237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500"/>
              </a:spcBef>
            </a:pPr>
            <a:r>
              <a:rPr lang="en-US" sz="3000" dirty="0">
                <a:solidFill>
                  <a:schemeClr val="accent2"/>
                </a:solidFill>
                <a:latin typeface="Seoge UI"/>
              </a:rPr>
              <a:t>Keynote at SEMS</a:t>
            </a:r>
          </a:p>
          <a:p>
            <a:pPr algn="r">
              <a:spcBef>
                <a:spcPts val="500"/>
              </a:spcBef>
            </a:pPr>
            <a:r>
              <a:rPr lang="en-US" sz="3000" dirty="0">
                <a:solidFill>
                  <a:schemeClr val="accent2"/>
                </a:solidFill>
                <a:latin typeface="Seoge UI"/>
              </a:rPr>
              <a:t>July 2016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99" y="3447986"/>
            <a:ext cx="2772162" cy="2353003"/>
          </a:xfrm>
          <a:prstGeom prst="rect">
            <a:avLst/>
          </a:prstGeom>
        </p:spPr>
      </p:pic>
      <p:pic>
        <p:nvPicPr>
          <p:cNvPr id="19" name="Picture 2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72" y="1049985"/>
            <a:ext cx="4187164" cy="201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4115268" y="2562676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Layout Transformations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9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" descr="image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9" y="952702"/>
            <a:ext cx="3874076" cy="267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6254184"/>
            <a:ext cx="90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Flashrelate</a:t>
            </a:r>
            <a:r>
              <a:rPr lang="en-US" sz="18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extracting relational data from semi-structured spreadsheets using examples;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PLDI 2014; Barowy, Gulwani, Hart, Zorn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0" y="3720188"/>
            <a:ext cx="4401164" cy="183858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018525" y="4325376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0" y="981886"/>
            <a:ext cx="3657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Input Table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6914" y="1046040"/>
            <a:ext cx="3657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Output Table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9" y="5665778"/>
            <a:ext cx="923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PBE allows creation of output table from couple of example tuples.</a:t>
            </a:r>
          </a:p>
        </p:txBody>
      </p:sp>
    </p:spTree>
    <p:extLst>
      <p:ext uri="{BB962C8B-B14F-4D97-AF65-F5344CB8AC3E}">
        <p14:creationId xmlns:p14="http://schemas.microsoft.com/office/powerpoint/2010/main" val="51363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15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482" y="2643487"/>
            <a:ext cx="20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Example-based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9022" y="2704055"/>
            <a:ext cx="2355421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en-US" sz="1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38086" y="3090224"/>
            <a:ext cx="552426" cy="9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5093507" y="3096470"/>
            <a:ext cx="365515" cy="2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36328" y="471584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65925" y="4104192"/>
            <a:ext cx="0" cy="619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34298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300903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10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199" y="1070430"/>
            <a:ext cx="8454417" cy="4198257"/>
          </a:xfrm>
        </p:spPr>
        <p:txBody>
          <a:bodyPr/>
          <a:lstStyle/>
          <a:p>
            <a:r>
              <a:rPr lang="en-US" dirty="0">
                <a:latin typeface="Seoge UI"/>
              </a:rPr>
              <a:t>Balanced Expressiveness</a:t>
            </a:r>
          </a:p>
          <a:p>
            <a:pPr lvl="1"/>
            <a:r>
              <a:rPr lang="en-US" dirty="0">
                <a:latin typeface="Seoge UI"/>
              </a:rPr>
              <a:t>Expressive enough to cover wide range of tasks</a:t>
            </a:r>
          </a:p>
          <a:p>
            <a:pPr lvl="1"/>
            <a:r>
              <a:rPr lang="en-US" dirty="0">
                <a:latin typeface="Seoge UI"/>
              </a:rPr>
              <a:t>Restricted enough to enable efficient search</a:t>
            </a:r>
          </a:p>
          <a:p>
            <a:pPr lvl="2"/>
            <a:r>
              <a:rPr lang="en-US" dirty="0">
                <a:latin typeface="Seoge UI"/>
              </a:rPr>
              <a:t>Restricted set of operators </a:t>
            </a:r>
          </a:p>
          <a:p>
            <a:pPr lvl="3"/>
            <a:r>
              <a:rPr lang="en-US" dirty="0">
                <a:latin typeface="Seoge UI"/>
              </a:rPr>
              <a:t>those with small inverse sets</a:t>
            </a:r>
          </a:p>
          <a:p>
            <a:pPr lvl="2"/>
            <a:r>
              <a:rPr lang="en-US" dirty="0">
                <a:latin typeface="Seoge UI"/>
              </a:rPr>
              <a:t>Restricted syntactic composition of those operators </a:t>
            </a:r>
          </a:p>
          <a:p>
            <a:pPr marL="0" indent="0">
              <a:buNone/>
            </a:pPr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Natural computation patterns</a:t>
            </a:r>
          </a:p>
          <a:p>
            <a:pPr lvl="1"/>
            <a:r>
              <a:rPr lang="en-US" dirty="0">
                <a:latin typeface="Seoge UI"/>
              </a:rPr>
              <a:t>Increased user understanding/confidence</a:t>
            </a:r>
          </a:p>
          <a:p>
            <a:pPr lvl="1"/>
            <a:r>
              <a:rPr lang="en-US" dirty="0">
                <a:latin typeface="Seoge UI"/>
              </a:rPr>
              <a:t>Enables selection between programs, editing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Domain-specific Language (DSL)</a:t>
            </a:r>
          </a:p>
        </p:txBody>
      </p:sp>
    </p:spTree>
    <p:extLst>
      <p:ext uri="{BB962C8B-B14F-4D97-AF65-F5344CB8AC3E}">
        <p14:creationId xmlns:p14="http://schemas.microsoft.com/office/powerpoint/2010/main" val="2691160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Flash Fill DSL (String Transformations)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1930" y="1063288"/>
                <a:ext cx="8740141" cy="5794711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𝑇𝑢𝑝𝑙𝑒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𝑆𝑡𝑟𝑖𝑛𝑔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𝑆𝑡𝑟𝑖𝑛𝑔</m:t>
                      </m:r>
                    </m:oMath>
                  </m:oMathPara>
                </a14:m>
                <a:endParaRPr lang="en-US" sz="1765" dirty="0">
                  <a:solidFill>
                    <a:srgbClr val="0070C0"/>
                  </a:solidFill>
                </a:endParaRPr>
              </a:p>
              <a:p>
                <a:endParaRPr lang="en-US" sz="515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top-level expr </a:t>
                </a:r>
                <a:r>
                  <a:rPr lang="en-US" sz="2206" dirty="0"/>
                  <a:t>T := </a:t>
                </a:r>
                <a:r>
                  <a:rPr lang="en-US" sz="2206" dirty="0">
                    <a:solidFill>
                      <a:srgbClr val="008000"/>
                    </a:solidFill>
                  </a:rPr>
                  <a:t>if-then-else</a:t>
                </a:r>
                <a:r>
                  <a:rPr lang="en-US" sz="2206" dirty="0"/>
                  <a:t>(B,C,T)</a:t>
                </a:r>
              </a:p>
              <a:p>
                <a:r>
                  <a:rPr lang="en-US" sz="2206" dirty="0"/>
                  <a:t>                  |  C</a:t>
                </a:r>
              </a:p>
              <a:p>
                <a:endParaRPr lang="en-US" sz="588" dirty="0"/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condition-free expr </a:t>
                </a:r>
                <a:r>
                  <a:rPr lang="en-US" sz="2206" dirty="0"/>
                  <a:t>C :=</a:t>
                </a:r>
              </a:p>
              <a:p>
                <a:r>
                  <a:rPr lang="en-US" sz="2206" dirty="0"/>
                  <a:t>                       |  A</a:t>
                </a:r>
              </a:p>
              <a:p>
                <a:endParaRPr lang="en-US" sz="735" dirty="0"/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atomic expression </a:t>
                </a:r>
                <a:r>
                  <a:rPr lang="en-US" sz="2206" dirty="0"/>
                  <a:t>A :=</a:t>
                </a:r>
              </a:p>
              <a:p>
                <a:r>
                  <a:rPr lang="en-US" sz="2206" dirty="0"/>
                  <a:t>                     | </a:t>
                </a:r>
                <a:r>
                  <a:rPr lang="en-US" sz="2206" dirty="0" err="1">
                    <a:solidFill>
                      <a:srgbClr val="000000"/>
                    </a:solidFill>
                  </a:rPr>
                  <a:t>ConstantString</a:t>
                </a:r>
                <a:endParaRPr lang="en-US" sz="735" dirty="0">
                  <a:solidFill>
                    <a:srgbClr val="107C10"/>
                  </a:solidFill>
                </a:endParaRPr>
              </a:p>
              <a:p>
                <a:endParaRPr lang="en-US" sz="515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input string </a:t>
                </a:r>
                <a:r>
                  <a:rPr lang="en-US" sz="2206" dirty="0"/>
                  <a:t>X := x</a:t>
                </a:r>
                <a:r>
                  <a:rPr lang="en-US" sz="2206" baseline="-25000" dirty="0"/>
                  <a:t>1</a:t>
                </a:r>
                <a:r>
                  <a:rPr lang="en-US" sz="2206" dirty="0"/>
                  <a:t> | x</a:t>
                </a:r>
                <a:r>
                  <a:rPr lang="en-US" sz="2206" baseline="-25000" dirty="0"/>
                  <a:t>2</a:t>
                </a:r>
                <a:r>
                  <a:rPr lang="en-US" sz="2206" dirty="0"/>
                  <a:t> | … </a:t>
                </a:r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500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position expression </a:t>
                </a:r>
                <a:r>
                  <a:rPr lang="en-US" sz="2206" dirty="0"/>
                  <a:t>P := K</a:t>
                </a: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                       </a:t>
                </a:r>
                <a:r>
                  <a:rPr lang="en-US" sz="2206" dirty="0">
                    <a:solidFill>
                      <a:schemeClr val="tx1"/>
                    </a:solidFill>
                  </a:rPr>
                  <a:t>|</a:t>
                </a:r>
                <a:r>
                  <a:rPr lang="en-US" sz="2206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8000"/>
                    </a:solidFill>
                  </a:rPr>
                  <a:t>Pos</a:t>
                </a:r>
                <a:r>
                  <a:rPr lang="en-US" sz="2000" dirty="0"/>
                  <a:t>(X, 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R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K)</a:t>
                </a:r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2206" dirty="0">
                  <a:solidFill>
                    <a:srgbClr val="0070C0"/>
                  </a:solidFill>
                </a:endParaRPr>
              </a:p>
              <a:p>
                <a:endParaRPr lang="en-US" sz="700" dirty="0">
                  <a:solidFill>
                    <a:srgbClr val="0070C0"/>
                  </a:solidFill>
                </a:endParaRPr>
              </a:p>
              <a:p>
                <a:r>
                  <a:rPr lang="en-US" sz="2206" dirty="0">
                    <a:solidFill>
                      <a:srgbClr val="0070C0"/>
                    </a:solidFill>
                  </a:rPr>
                  <a:t>Boolean expression </a:t>
                </a:r>
                <a:r>
                  <a:rPr lang="en-US" sz="2206" dirty="0"/>
                  <a:t>B := …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1930" y="1063288"/>
                <a:ext cx="8740141" cy="5794711"/>
              </a:xfrm>
              <a:blipFill>
                <a:blip r:embed="rId3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28850" y="2522455"/>
            <a:ext cx="3417620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6" dirty="0">
                <a:solidFill>
                  <a:srgbClr val="008000"/>
                </a:solidFill>
                <a:latin typeface="Consolas" panose="020B0609020204030204" pitchFamily="49" charset="0"/>
              </a:rPr>
              <a:t>Concatenate(A,C)</a:t>
            </a:r>
            <a:endParaRPr lang="en-US" sz="2206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8900" y="3476377"/>
            <a:ext cx="2969407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6" dirty="0" err="1">
                <a:solidFill>
                  <a:srgbClr val="107C10"/>
                </a:solidFill>
                <a:latin typeface="Consolas" panose="020B0609020204030204" pitchFamily="49" charset="0"/>
              </a:rPr>
              <a:t>SubStr</a:t>
            </a:r>
            <a:r>
              <a:rPr lang="en-US" sz="2206" dirty="0">
                <a:solidFill>
                  <a:srgbClr val="107C10"/>
                </a:solidFill>
                <a:latin typeface="Consolas" panose="020B0609020204030204" pitchFamily="49" charset="0"/>
              </a:rPr>
              <a:t>(X,P,P)</a:t>
            </a:r>
            <a:endParaRPr lang="en-US" sz="2206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2620" y="5564730"/>
            <a:ext cx="5018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position in X whose left/right   side matches with R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/R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15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482" y="2643487"/>
            <a:ext cx="20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Example-based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9022" y="2704055"/>
            <a:ext cx="2355421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en-US" sz="1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38086" y="3090224"/>
            <a:ext cx="552426" cy="9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5093507" y="3096470"/>
            <a:ext cx="365515" cy="2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36328" y="471584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65925" y="4104192"/>
            <a:ext cx="0" cy="619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34298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300903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13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Set of program expr of kind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                                     [denoted</a:t>
                </a:r>
                <a:r>
                  <a:rPr lang="en-US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]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DSL (top-level) expression 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Conjunction of (input state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output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5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Methodology: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Based on </a:t>
                </a:r>
                <a:r>
                  <a:rPr lang="en-US" dirty="0">
                    <a:solidFill>
                      <a:schemeClr val="accent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divide-and-conquer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style problem decomposition.</a:t>
                </a:r>
                <a:endParaRPr lang="en-US" dirty="0">
                  <a:solidFill>
                    <a:schemeClr val="accent6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reduced to </a:t>
                </a:r>
                <a:r>
                  <a:rPr lang="en-US" dirty="0">
                    <a:solidFill>
                      <a:srgbClr val="0099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simpler problems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(over sub-expressions of e or sub-constraints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).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Top-down (as opposed to bottom-up enumerative search).</a:t>
                </a:r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  <a:blipFill>
                <a:blip r:embed="rId2"/>
                <a:stretch>
                  <a:fillRect l="-1292" t="-786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Search Methodology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90" y="6110809"/>
            <a:ext cx="748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i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FlashMeta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A Framework for Inductive Program Synthesis</a:t>
            </a: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OOPSLA 2015; Alex Polozov,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6029702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94787" y="4461923"/>
                <a:ext cx="6780620" cy="1199576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Seoge UI"/>
                  </a:rPr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Seoge UI"/>
                  </a:rPr>
                  <a:t>be a non-terminal 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4787" y="4461923"/>
                <a:ext cx="6780620" cy="1199576"/>
              </a:xfrm>
              <a:blipFill>
                <a:blip r:embed="rId3"/>
                <a:stretch>
                  <a:fillRect l="-1257" t="-35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74325" y="163704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25" y="1637040"/>
                <a:ext cx="4165600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55699" y="5008674"/>
                <a:ext cx="3953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𝑈𝑛𝑖𝑜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9" y="5008674"/>
                <a:ext cx="3953181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68845" y="3110995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𝐹𝑖𝑙𝑡𝑒𝑟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845" y="3110995"/>
                <a:ext cx="2895600" cy="461665"/>
              </a:xfrm>
              <a:prstGeom prst="rect">
                <a:avLst/>
              </a:prstGeom>
              <a:blipFill>
                <a:blip r:embed="rId6"/>
                <a:stretch>
                  <a:fillRect r="-21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/>
              <p:cNvSpPr txBox="1">
                <a:spLocks/>
              </p:cNvSpPr>
              <p:nvPr/>
            </p:nvSpPr>
            <p:spPr bwMode="auto">
              <a:xfrm>
                <a:off x="1231700" y="1626151"/>
                <a:ext cx="6408225" cy="593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1700" y="1626151"/>
                <a:ext cx="6408225" cy="593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 txBox="1">
                <a:spLocks/>
              </p:cNvSpPr>
              <p:nvPr/>
            </p:nvSpPr>
            <p:spPr bwMode="auto">
              <a:xfrm>
                <a:off x="1793602" y="3101494"/>
                <a:ext cx="5170844" cy="593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sz="1500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602" y="3101494"/>
                <a:ext cx="5170844" cy="593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97686" y="2650965"/>
            <a:ext cx="355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An alternative strategy: </a:t>
            </a:r>
          </a:p>
        </p:txBody>
      </p:sp>
    </p:spTree>
    <p:extLst>
      <p:ext uri="{BB962C8B-B14F-4D97-AF65-F5344CB8AC3E}">
        <p14:creationId xmlns:p14="http://schemas.microsoft.com/office/powerpoint/2010/main" val="1133706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7" grpId="0"/>
      <p:bldP spid="8" grpId="0"/>
      <p:bldP spid="9" grpId="0"/>
      <p:bldP spid="11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26461" y="2873696"/>
                <a:ext cx="8628433" cy="15305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latin typeface="Seoge UI"/>
                  </a:rPr>
                  <a:t>Inverse Set</a:t>
                </a:r>
                <a:r>
                  <a:rPr lang="en-US" dirty="0">
                    <a:latin typeface="Seoge UI"/>
                  </a:rPr>
                  <a:t>:  Let F be an n-</a:t>
                </a:r>
                <a:r>
                  <a:rPr lang="en-US" dirty="0" err="1">
                    <a:latin typeface="Seoge UI"/>
                  </a:rPr>
                  <a:t>ary</a:t>
                </a:r>
                <a:r>
                  <a:rPr lang="en-US" dirty="0">
                    <a:latin typeface="Seoge UI"/>
                  </a:rPr>
                  <a:t> operator.</a:t>
                </a:r>
              </a:p>
              <a:p>
                <a:pPr marL="0" indent="0">
                  <a:buNone/>
                </a:pPr>
                <a:endParaRPr lang="en-US" sz="500" dirty="0">
                  <a:latin typeface="Seoge UI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461" y="2873696"/>
                <a:ext cx="8628433" cy="1530593"/>
              </a:xfrm>
              <a:blipFill>
                <a:blip r:embed="rId3"/>
                <a:stretch>
                  <a:fillRect l="-1131" t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Problem Reduction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23775" y="3840828"/>
                <a:ext cx="8201109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75" y="3840828"/>
                <a:ext cx="8201109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8368" y="4614391"/>
                <a:ext cx="7409357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⊨(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⇝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")]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Union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({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𝐶𝑜𝑛𝑐𝑎𝑡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Abc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sz="24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𝐴𝑏𝑐</m:t>
                                  </m:r>
                                  <m:r>
                                    <a:rPr lang="en-US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" y="4614391"/>
                <a:ext cx="7409357" cy="1938992"/>
              </a:xfrm>
              <a:prstGeom prst="rect">
                <a:avLst/>
              </a:prstGeom>
              <a:blipFill>
                <a:blip r:embed="rId5"/>
                <a:stretch>
                  <a:fillRect l="-741" r="-247" b="-34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942458" y="3849480"/>
                <a:ext cx="5999058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m:rPr>
                              <m:sty m:val="p"/>
                            </m:r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d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("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𝐴𝑏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</m:t>
                      </m:r>
                      <m:r>
                        <m:rPr>
                          <m:sty m:val="p"/>
                        </m:rP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458" y="3849480"/>
                <a:ext cx="5999058" cy="446276"/>
              </a:xfrm>
              <a:prstGeom prst="rect">
                <a:avLst/>
              </a:prstGeom>
              <a:blipFill>
                <a:blip r:embed="rId6"/>
                <a:stretch>
                  <a:fillRect b="-202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1"/>
              <p:cNvSpPr txBox="1">
                <a:spLocks/>
              </p:cNvSpPr>
              <p:nvPr/>
            </p:nvSpPr>
            <p:spPr bwMode="auto">
              <a:xfrm>
                <a:off x="126461" y="1052016"/>
                <a:ext cx="8852168" cy="9688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kern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…,</m:t>
                                  </m:r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kern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r>
                            <a:rPr lang="en-US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kern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sz="2250" kern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250" i="1" kern="0"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US" sz="2250" i="1" kern="0">
                        <a:latin typeface="Cambria Math" panose="02040503050406030204" pitchFamily="18" charset="0"/>
                      </a:rPr>
                      <m:t>({</m:t>
                    </m:r>
                    <m:r>
                      <m:rPr>
                        <m:sty m:val="p"/>
                      </m:rPr>
                      <a:rPr lang="en-US" sz="2250" kern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25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50" i="1" kern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50" i="1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50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sz="2250" ker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50" i="1" ker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50" i="1" kern="0" dirty="0" smtClean="0">
                            <a:latin typeface="Cambria Math" panose="02040503050406030204" pitchFamily="18" charset="0"/>
                          </a:rPr>
                          <m:t> …,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50" i="1" kern="0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250" i="1" kern="0" dirty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sSub>
                              <m:sSubPr>
                                <m:ctrlP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50" i="1" kern="0" dirty="0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 kern="0" dirty="0" err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50" i="1" kern="0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50" i="1" kern="0" dirty="0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50" i="1" kern="0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5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50" i="1" kern="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250" i="1" kern="0" dirty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250" kern="0" dirty="0"/>
              </a:p>
              <a:p>
                <a:pPr marL="0" indent="0">
                  <a:buNone/>
                </a:pPr>
                <a:endParaRPr lang="en-US" sz="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Seoge UI"/>
                  </a:rPr>
                  <a:t>denotes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…,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461" y="1052016"/>
                <a:ext cx="8852168" cy="968876"/>
              </a:xfrm>
              <a:prstGeom prst="rect">
                <a:avLst/>
              </a:prstGeom>
              <a:blipFill>
                <a:blip r:embed="rId7"/>
                <a:stretch>
                  <a:fillRect l="-138" r="-69" b="-6024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999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12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2766" y="2643487"/>
            <a:ext cx="193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Example-based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0362" y="2782447"/>
            <a:ext cx="188729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31083" y="3090224"/>
            <a:ext cx="552426" cy="9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4986504" y="3090224"/>
            <a:ext cx="353858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10940" y="473677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4704837" y="4117343"/>
            <a:ext cx="0" cy="619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0"/>
          </p:cNvCxnSpPr>
          <p:nvPr/>
        </p:nvCxnSpPr>
        <p:spPr>
          <a:xfrm flipV="1">
            <a:off x="3499692" y="4108870"/>
            <a:ext cx="0" cy="634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39708" y="4743370"/>
            <a:ext cx="1319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fn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27295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193900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17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2291" y="2780753"/>
            <a:ext cx="2355421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</p:spTree>
    <p:extLst>
      <p:ext uri="{BB962C8B-B14F-4D97-AF65-F5344CB8AC3E}">
        <p14:creationId xmlns:p14="http://schemas.microsoft.com/office/powerpoint/2010/main" val="22360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simpler programs</a:t>
            </a:r>
          </a:p>
          <a:p>
            <a:r>
              <a:rPr lang="en-US" dirty="0">
                <a:latin typeface="Seoge UI"/>
              </a:rPr>
              <a:t>Fewer constants.</a:t>
            </a:r>
          </a:p>
          <a:p>
            <a:r>
              <a:rPr lang="en-US" dirty="0">
                <a:latin typeface="Seoge UI"/>
              </a:rPr>
              <a:t>Smaller constants.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Ranking scheme: Program features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165980"/>
              </p:ext>
            </p:extLst>
          </p:nvPr>
        </p:nvGraphicFramePr>
        <p:xfrm>
          <a:off x="1979579" y="2680174"/>
          <a:ext cx="395429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Rishabh Singh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Rishabh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Ben Zorn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4226872"/>
            <a:ext cx="8234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oge UI"/>
              </a:rPr>
              <a:t>If (input =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“Rishabh Singh”</a:t>
            </a:r>
            <a:r>
              <a:rPr lang="en-US" sz="2400" dirty="0">
                <a:latin typeface="Seoge UI"/>
              </a:rPr>
              <a:t>) then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“Rishabh” </a:t>
            </a:r>
            <a:r>
              <a:rPr lang="en-US" sz="2400" dirty="0">
                <a:latin typeface="Seoge UI"/>
              </a:rPr>
              <a:t>else </a:t>
            </a:r>
            <a:r>
              <a:rPr lang="en-US" sz="2400" dirty="0">
                <a:solidFill>
                  <a:srgbClr val="CC00CC"/>
                </a:solidFill>
                <a:latin typeface="Seoge UI"/>
              </a:rPr>
              <a:t>“Ben”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“Rishabh”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90" y="6149718"/>
            <a:ext cx="748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“</a:t>
            </a:r>
            <a:r>
              <a:rPr lang="en-US" i="1" dirty="0">
                <a:solidFill>
                  <a:srgbClr val="C00000"/>
                </a:solidFill>
                <a:latin typeface="Seoge UI"/>
              </a:rPr>
              <a:t>Predicting a correct program in Programming by Example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[CAV 2015] Rishabh Singh,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010901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Motivation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1" y="1258925"/>
            <a:ext cx="2914280" cy="290807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41774" y="2467004"/>
            <a:ext cx="6162472" cy="879199"/>
          </a:xfrm>
          <a:prstGeom prst="rect">
            <a:avLst/>
          </a:prstGeom>
        </p:spPr>
        <p:txBody>
          <a:bodyPr vert="horz" lIns="67232" tIns="33616" rIns="67232" bIns="3361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Seoge UI"/>
              </a:rPr>
              <a:t>99% of computer users cannot program! </a:t>
            </a:r>
          </a:p>
          <a:p>
            <a:pPr marL="0" indent="0">
              <a:buNone/>
            </a:pPr>
            <a:r>
              <a:rPr lang="en-US" sz="2400" dirty="0">
                <a:latin typeface="Seoge UI"/>
              </a:rPr>
              <a:t>They struggle with simple repetitive tasks.</a:t>
            </a:r>
          </a:p>
          <a:p>
            <a:pPr marL="0" indent="0">
              <a:buNone/>
            </a:pPr>
            <a:endParaRPr lang="en-US" sz="2400" dirty="0">
              <a:latin typeface="Seoge UI"/>
            </a:endParaRPr>
          </a:p>
          <a:p>
            <a:pPr marL="0" indent="0">
              <a:buNone/>
            </a:pPr>
            <a:endParaRPr lang="en-US" sz="2400" dirty="0">
              <a:latin typeface="Seoge UI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Explosion 1 6"/>
          <p:cNvSpPr/>
          <p:nvPr/>
        </p:nvSpPr>
        <p:spPr bwMode="auto">
          <a:xfrm>
            <a:off x="238274" y="4236577"/>
            <a:ext cx="8766842" cy="2333863"/>
          </a:xfrm>
          <a:prstGeom prst="irregularSeal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Programming by examples (PBE) can revolutionize this landscape!</a:t>
            </a:r>
          </a:p>
        </p:txBody>
      </p:sp>
    </p:spTree>
    <p:extLst>
      <p:ext uri="{BB962C8B-B14F-4D97-AF65-F5344CB8AC3E}">
        <p14:creationId xmlns:p14="http://schemas.microsoft.com/office/powerpoint/2010/main" val="4250651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1" y="958174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549" y="996258"/>
            <a:ext cx="8677073" cy="131371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Prefer simpler programs</a:t>
            </a:r>
          </a:p>
          <a:p>
            <a:r>
              <a:rPr lang="en-US" dirty="0">
                <a:latin typeface="Seoge UI"/>
              </a:rPr>
              <a:t>Fewer constants.</a:t>
            </a:r>
          </a:p>
          <a:p>
            <a:r>
              <a:rPr lang="en-US" dirty="0">
                <a:latin typeface="Seoge UI"/>
              </a:rPr>
              <a:t>Smaller constants.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Ranking scheme: Data features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880775"/>
            <a:ext cx="9168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How to select between programs with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Seoge UI"/>
              </a:rPr>
              <a:t>same number of same-sized constants?</a:t>
            </a:r>
          </a:p>
          <a:p>
            <a:pPr lvl="0" algn="ctr">
              <a:spcBef>
                <a:spcPts val="0"/>
              </a:spcBef>
            </a:pPr>
            <a:endParaRPr lang="en-US" sz="2400" u="sng" dirty="0">
              <a:solidFill>
                <a:srgbClr val="0066FF"/>
              </a:solidFill>
              <a:latin typeface="Seoge UI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11919"/>
              </p:ext>
            </p:extLst>
          </p:nvPr>
        </p:nvGraphicFramePr>
        <p:xfrm>
          <a:off x="850360" y="2486298"/>
          <a:ext cx="58982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Missing page numbers, 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1993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64-67, 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oge UI"/>
                        </a:rPr>
                        <a:t>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0262" y="3858333"/>
            <a:ext cx="5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Number from the beginning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CC"/>
                </a:solidFill>
                <a:latin typeface="Seoge UI"/>
              </a:rPr>
              <a:t>1</a:t>
            </a:r>
            <a:r>
              <a:rPr lang="en-US" sz="2400" baseline="30000" dirty="0">
                <a:solidFill>
                  <a:srgbClr val="CC00CC"/>
                </a:solidFill>
                <a:latin typeface="Seoge UI"/>
              </a:rPr>
              <a:t>st</a:t>
            </a:r>
            <a:r>
              <a:rPr lang="en-US" sz="2400" dirty="0">
                <a:latin typeface="Seoge UI"/>
              </a:rPr>
              <a:t> Number from the end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87550" y="5807575"/>
            <a:ext cx="7324928" cy="71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>
                <a:latin typeface="Seoge UI"/>
              </a:rPr>
              <a:t>Prefer programs that generate more uniform output.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26884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2999"/>
            <a:ext cx="7772400" cy="5307435"/>
          </a:xfrm>
        </p:spPr>
        <p:txBody>
          <a:bodyPr/>
          <a:lstStyle/>
          <a:p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Core Synthesis Architecture</a:t>
            </a:r>
          </a:p>
          <a:p>
            <a:pPr lvl="1"/>
            <a:r>
              <a:rPr lang="en-US" dirty="0">
                <a:latin typeface="Seoge UI"/>
              </a:rPr>
              <a:t>Domain-specific Language</a:t>
            </a:r>
          </a:p>
          <a:p>
            <a:pPr lvl="1"/>
            <a:r>
              <a:rPr lang="en-US" dirty="0">
                <a:latin typeface="Seoge UI"/>
              </a:rPr>
              <a:t>Search methodology</a:t>
            </a:r>
          </a:p>
          <a:p>
            <a:pPr lvl="1"/>
            <a:r>
              <a:rPr lang="en-US" dirty="0">
                <a:latin typeface="Seoge UI"/>
              </a:rPr>
              <a:t>Ranking function</a:t>
            </a:r>
          </a:p>
          <a:p>
            <a:pPr marL="457200" lvl="1" indent="0">
              <a:buNone/>
            </a:pPr>
            <a:endParaRPr lang="en-US" dirty="0">
              <a:latin typeface="Seoge U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Next generation Synthesis</a:t>
            </a:r>
          </a:p>
          <a:p>
            <a:pPr lvl="1"/>
            <a:r>
              <a:rPr lang="en-US" dirty="0">
                <a:latin typeface="Seoge UI"/>
              </a:rPr>
              <a:t>Interactive</a:t>
            </a:r>
          </a:p>
          <a:p>
            <a:pPr lvl="1"/>
            <a:r>
              <a:rPr lang="en-US" dirty="0">
                <a:latin typeface="Seoge UI"/>
              </a:rPr>
              <a:t>Predictive</a:t>
            </a:r>
          </a:p>
          <a:p>
            <a:pPr lvl="1"/>
            <a:r>
              <a:rPr lang="en-US" dirty="0">
                <a:latin typeface="Seoge UI"/>
              </a:rPr>
              <a:t>Adaptive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40707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655128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7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3580" y="2643487"/>
            <a:ext cx="109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556" y="2782447"/>
            <a:ext cx="235542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</a:t>
            </a:r>
            <a:r>
              <a:rPr lang="en-US" sz="1700" dirty="0">
                <a:solidFill>
                  <a:srgbClr val="000000"/>
                </a:solidFill>
                <a:ea typeface="MingLiU_HKSCS-ExtB" panose="02020500000000000000" pitchFamily="18" charset="-120"/>
                <a:cs typeface="Segoe UI Semilight" panose="020B0402040204020203" pitchFamily="34" charset="0"/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4775" y="3099384"/>
            <a:ext cx="43992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3157699" y="3090224"/>
            <a:ext cx="353857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8322" y="473677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3012219" y="4096561"/>
            <a:ext cx="0" cy="6402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76092" y="456904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1048" y="2835975"/>
            <a:ext cx="1643188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in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603" y="5642642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in R/Python/C#/C++/…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0794" y="4299128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oge UI"/>
              </a:rPr>
              <a:t>Translator</a:t>
            </a: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8297077" y="3551816"/>
            <a:ext cx="23561" cy="74731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320638" y="4699238"/>
            <a:ext cx="9570" cy="9434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478" y="2178391"/>
            <a:ext cx="1304940" cy="1445849"/>
          </a:xfrm>
          <a:prstGeom prst="rect">
            <a:avLst/>
          </a:prstGeom>
          <a:ln>
            <a:noFill/>
          </a:ln>
        </p:spPr>
      </p:pic>
      <p:cxnSp>
        <p:nvCxnSpPr>
          <p:cNvPr id="30" name="Straight Arrow Connector 29"/>
          <p:cNvCxnSpPr>
            <a:stCxn id="43" idx="3"/>
          </p:cNvCxnSpPr>
          <p:nvPr/>
        </p:nvCxnSpPr>
        <p:spPr>
          <a:xfrm flipV="1">
            <a:off x="7408062" y="3110768"/>
            <a:ext cx="360024" cy="2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0"/>
          </p:cNvCxnSpPr>
          <p:nvPr/>
        </p:nvCxnSpPr>
        <p:spPr>
          <a:xfrm flipV="1">
            <a:off x="1534698" y="4119261"/>
            <a:ext cx="0" cy="624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74714" y="4743370"/>
            <a:ext cx="1319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fn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649822" y="4111874"/>
            <a:ext cx="1" cy="42886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98490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43540" y="3635839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oge UI"/>
              </a:rPr>
              <a:t>Debugging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06115" y="1435387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Refined Intent</a:t>
            </a:r>
          </a:p>
        </p:txBody>
      </p:sp>
      <p:cxnSp>
        <p:nvCxnSpPr>
          <p:cNvPr id="87" name="Straight Arrow Connector 86"/>
          <p:cNvCxnSpPr>
            <a:endCxn id="43" idx="1"/>
          </p:cNvCxnSpPr>
          <p:nvPr/>
        </p:nvCxnSpPr>
        <p:spPr>
          <a:xfrm>
            <a:off x="5417748" y="3110767"/>
            <a:ext cx="476386" cy="2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>
            <a:off x="1365095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94134" y="2122782"/>
            <a:ext cx="1513928" cy="1981409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101" name="Elbow Connector 100"/>
          <p:cNvCxnSpPr>
            <a:stCxn id="43" idx="0"/>
          </p:cNvCxnSpPr>
          <p:nvPr/>
        </p:nvCxnSpPr>
        <p:spPr bwMode="auto">
          <a:xfrm rot="16200000" flipV="1">
            <a:off x="4394733" y="-133584"/>
            <a:ext cx="12700" cy="4512731"/>
          </a:xfrm>
          <a:prstGeom prst="bentConnector4">
            <a:avLst>
              <a:gd name="adj1" fmla="val 5318181"/>
              <a:gd name="adj2" fmla="val 998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21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5400000">
            <a:off x="3335969" y="3568146"/>
            <a:ext cx="1523444" cy="1183152"/>
          </a:xfrm>
          <a:prstGeom prst="bentConnector2">
            <a:avLst/>
          </a:prstGeom>
          <a:ln>
            <a:solidFill>
              <a:srgbClr val="00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97064" y="3868201"/>
            <a:ext cx="1907204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 err="1">
                <a:solidFill>
                  <a:srgbClr val="000000"/>
                </a:solidFill>
                <a:latin typeface="Seoge UI"/>
              </a:rPr>
              <a:t>Incrementality</a:t>
            </a:r>
            <a:endParaRPr lang="en-US" sz="1800" dirty="0">
              <a:solidFill>
                <a:srgbClr val="000000"/>
              </a:solidFill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86032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 animBg="1"/>
      <p:bldP spid="42" grpId="0"/>
      <p:bldP spid="67" grpId="0"/>
      <p:bldP spid="43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370" y="1091584"/>
            <a:ext cx="2146937" cy="2146937"/>
          </a:xfrm>
          <a:prstGeom prst="rect">
            <a:avLst/>
          </a:prstGeom>
          <a:noFill/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Interactive Debugging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0367" y="1277945"/>
            <a:ext cx="7612034" cy="2534501"/>
          </a:xfrm>
        </p:spPr>
        <p:txBody>
          <a:bodyPr/>
          <a:lstStyle/>
          <a:p>
            <a:pPr marL="420224" indent="-420224">
              <a:buFont typeface="Arial" panose="020B0604020202020204" pitchFamily="34" charset="0"/>
              <a:buChar char="•"/>
            </a:pPr>
            <a:r>
              <a:rPr lang="en-US" dirty="0">
                <a:latin typeface="Seoge UI"/>
              </a:rPr>
              <a:t>Sampling inputs</a:t>
            </a:r>
          </a:p>
          <a:p>
            <a:pPr marL="420224" indent="-420224">
              <a:buFont typeface="Arial" panose="020B0604020202020204" pitchFamily="34" charset="0"/>
              <a:buChar char="•"/>
            </a:pPr>
            <a:endParaRPr lang="en-US" dirty="0">
              <a:latin typeface="Seoge UI"/>
            </a:endParaRPr>
          </a:p>
          <a:p>
            <a:pPr marL="420224" indent="-420224">
              <a:buFont typeface="Arial" panose="020B0604020202020204" pitchFamily="34" charset="0"/>
              <a:buChar char="•"/>
            </a:pPr>
            <a:r>
              <a:rPr lang="en-US" dirty="0">
                <a:latin typeface="Seoge UI"/>
              </a:rPr>
              <a:t>Asking questions</a:t>
            </a:r>
          </a:p>
          <a:p>
            <a:pPr marL="420224" indent="-420224">
              <a:buFont typeface="Arial" panose="020B0604020202020204" pitchFamily="34" charset="0"/>
              <a:buChar char="•"/>
            </a:pPr>
            <a:endParaRPr lang="en-US" dirty="0">
              <a:latin typeface="Seoge UI"/>
            </a:endParaRPr>
          </a:p>
          <a:p>
            <a:pPr marL="420224" indent="-420224">
              <a:buFont typeface="Arial" panose="020B0604020202020204" pitchFamily="34" charset="0"/>
              <a:buChar char="•"/>
            </a:pPr>
            <a:r>
              <a:rPr lang="en-US" dirty="0">
                <a:latin typeface="Seoge UI"/>
              </a:rPr>
              <a:t>Visual explanations of the synthesized program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22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3314703"/>
            <a:ext cx="8924743" cy="3117273"/>
          </a:xfrm>
        </p:spPr>
        <p:txBody>
          <a:bodyPr/>
          <a:lstStyle/>
          <a:p>
            <a:r>
              <a:rPr lang="en-US" dirty="0">
                <a:latin typeface="Seoge UI"/>
              </a:rPr>
              <a:t>Intended programs can sometimes be synthesized from just the input. </a:t>
            </a:r>
          </a:p>
          <a:p>
            <a:pPr lvl="1"/>
            <a:r>
              <a:rPr lang="en-US" dirty="0">
                <a:latin typeface="Seoge UI"/>
              </a:rPr>
              <a:t>Tabular data extraction, Sort, Join </a:t>
            </a:r>
          </a:p>
          <a:p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Can save large amount of user effort. </a:t>
            </a:r>
          </a:p>
          <a:p>
            <a:pPr lvl="1"/>
            <a:r>
              <a:rPr lang="en-US" dirty="0">
                <a:latin typeface="Seoge UI"/>
              </a:rPr>
              <a:t>User need not provide examples for each of tens of columns.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Predictive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463" y="1046083"/>
            <a:ext cx="3100719" cy="20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3445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7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3580" y="2643487"/>
            <a:ext cx="109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556" y="2782447"/>
            <a:ext cx="235542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4775" y="3099384"/>
            <a:ext cx="43992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3157699" y="3090224"/>
            <a:ext cx="353857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8322" y="473677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3012219" y="4096561"/>
            <a:ext cx="0" cy="6402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76092" y="456904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Test inputs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1048" y="2835975"/>
            <a:ext cx="1643188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Intended Program in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603" y="5642642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Intended Program in R/Python/C#/C++/…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0794" y="4299128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Translator</a:t>
            </a: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8297077" y="3551816"/>
            <a:ext cx="23561" cy="74731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320638" y="4699238"/>
            <a:ext cx="9570" cy="9434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478" y="2178391"/>
            <a:ext cx="1304940" cy="1445849"/>
          </a:xfrm>
          <a:prstGeom prst="rect">
            <a:avLst/>
          </a:prstGeom>
          <a:ln>
            <a:noFill/>
          </a:ln>
        </p:spPr>
      </p:pic>
      <p:cxnSp>
        <p:nvCxnSpPr>
          <p:cNvPr id="30" name="Straight Arrow Connector 29"/>
          <p:cNvCxnSpPr>
            <a:stCxn id="43" idx="3"/>
          </p:cNvCxnSpPr>
          <p:nvPr/>
        </p:nvCxnSpPr>
        <p:spPr>
          <a:xfrm flipV="1">
            <a:off x="7408062" y="3110768"/>
            <a:ext cx="360024" cy="2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0"/>
          </p:cNvCxnSpPr>
          <p:nvPr/>
        </p:nvCxnSpPr>
        <p:spPr>
          <a:xfrm flipV="1">
            <a:off x="1534698" y="4119261"/>
            <a:ext cx="0" cy="624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74714" y="4743370"/>
            <a:ext cx="1319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fn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649822" y="4111874"/>
            <a:ext cx="1" cy="42886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98490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43540" y="3635839"/>
            <a:ext cx="1455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Debugging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06115" y="1435387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Refined Intent</a:t>
            </a:r>
          </a:p>
        </p:txBody>
      </p:sp>
      <p:cxnSp>
        <p:nvCxnSpPr>
          <p:cNvPr id="39" name="Elbow Connector 38"/>
          <p:cNvCxnSpPr>
            <a:stCxn id="11" idx="2"/>
            <a:endCxn id="14" idx="3"/>
          </p:cNvCxnSpPr>
          <p:nvPr/>
        </p:nvCxnSpPr>
        <p:spPr>
          <a:xfrm rot="5400000">
            <a:off x="3335969" y="3568146"/>
            <a:ext cx="1523444" cy="1183152"/>
          </a:xfrm>
          <a:prstGeom prst="bentConnector2">
            <a:avLst/>
          </a:prstGeom>
          <a:ln>
            <a:solidFill>
              <a:srgbClr val="00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97064" y="3868201"/>
            <a:ext cx="1907204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 err="1">
                <a:solidFill>
                  <a:srgbClr val="000000"/>
                </a:solidFill>
                <a:latin typeface="Seoge UI"/>
              </a:rPr>
              <a:t>Incrementality</a:t>
            </a:r>
            <a:endParaRPr lang="en-US" sz="1800" dirty="0">
              <a:solidFill>
                <a:srgbClr val="000000"/>
              </a:solidFill>
              <a:latin typeface="Seoge UI"/>
            </a:endParaRPr>
          </a:p>
        </p:txBody>
      </p:sp>
      <p:cxnSp>
        <p:nvCxnSpPr>
          <p:cNvPr id="87" name="Straight Arrow Connector 86"/>
          <p:cNvCxnSpPr>
            <a:endCxn id="43" idx="1"/>
          </p:cNvCxnSpPr>
          <p:nvPr/>
        </p:nvCxnSpPr>
        <p:spPr>
          <a:xfrm>
            <a:off x="5417748" y="3110767"/>
            <a:ext cx="476386" cy="2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>
            <a:off x="1365095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oge UI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94134" y="2122782"/>
            <a:ext cx="1513928" cy="1981409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1" name="Elbow Connector 100"/>
          <p:cNvCxnSpPr>
            <a:stCxn id="43" idx="0"/>
          </p:cNvCxnSpPr>
          <p:nvPr/>
        </p:nvCxnSpPr>
        <p:spPr bwMode="auto">
          <a:xfrm rot="16200000" flipV="1">
            <a:off x="4394733" y="-133584"/>
            <a:ext cx="12700" cy="4512731"/>
          </a:xfrm>
          <a:prstGeom prst="bentConnector4">
            <a:avLst>
              <a:gd name="adj1" fmla="val 5318181"/>
              <a:gd name="adj2" fmla="val 998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24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909" y="2483430"/>
            <a:ext cx="8924743" cy="3117273"/>
          </a:xfrm>
        </p:spPr>
        <p:txBody>
          <a:bodyPr/>
          <a:lstStyle/>
          <a:p>
            <a:r>
              <a:rPr lang="en-US" dirty="0">
                <a:latin typeface="Seoge UI"/>
              </a:rPr>
              <a:t>Learn from past interactions </a:t>
            </a:r>
          </a:p>
          <a:p>
            <a:pPr lvl="1"/>
            <a:r>
              <a:rPr lang="en-US" dirty="0">
                <a:latin typeface="Seoge UI"/>
              </a:rPr>
              <a:t>of the same user (personalized experience). </a:t>
            </a:r>
          </a:p>
          <a:p>
            <a:pPr lvl="1"/>
            <a:r>
              <a:rPr lang="en-US" dirty="0">
                <a:latin typeface="Seoge UI"/>
              </a:rPr>
              <a:t>of other users in the enterprise/cloud.</a:t>
            </a:r>
          </a:p>
          <a:p>
            <a:pPr marL="420224" indent="-420224">
              <a:buFont typeface="Arial" panose="020B0604020202020204" pitchFamily="34" charset="0"/>
              <a:buChar char="•"/>
            </a:pPr>
            <a:endParaRPr lang="en-US" dirty="0">
              <a:latin typeface="Seoge UI"/>
            </a:endParaRPr>
          </a:p>
          <a:p>
            <a:r>
              <a:rPr lang="en-US" dirty="0">
                <a:latin typeface="Seoge UI"/>
              </a:rPr>
              <a:t>The synthesis sessions now require less interaction.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Adaptive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9" y="1030667"/>
            <a:ext cx="3713251" cy="8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024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7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3580" y="2643487"/>
            <a:ext cx="109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556" y="2782447"/>
            <a:ext cx="235542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4775" y="3099384"/>
            <a:ext cx="43992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3157699" y="3090224"/>
            <a:ext cx="353857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8322" y="473677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3012218" y="4169297"/>
            <a:ext cx="1" cy="5674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30006" y="5877457"/>
            <a:ext cx="22606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Interaction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 history</a:t>
            </a:r>
          </a:p>
        </p:txBody>
      </p:sp>
      <p:cxnSp>
        <p:nvCxnSpPr>
          <p:cNvPr id="17" name="Straight Arrow Connector 16"/>
          <p:cNvCxnSpPr>
            <a:stCxn id="32" idx="0"/>
            <a:endCxn id="34" idx="2"/>
          </p:cNvCxnSpPr>
          <p:nvPr/>
        </p:nvCxnSpPr>
        <p:spPr>
          <a:xfrm flipV="1">
            <a:off x="1526571" y="5112702"/>
            <a:ext cx="8127" cy="747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76092" y="456904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Test inputs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1048" y="2835975"/>
            <a:ext cx="1643188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Intended Program in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603" y="5642642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Intended Program in R/Python/C#/C++/…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0794" y="4299128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Translator</a:t>
            </a: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8297077" y="3551816"/>
            <a:ext cx="23561" cy="74731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320638" y="4699238"/>
            <a:ext cx="9570" cy="9434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478" y="2178391"/>
            <a:ext cx="1304940" cy="1445849"/>
          </a:xfrm>
          <a:prstGeom prst="rect">
            <a:avLst/>
          </a:prstGeom>
          <a:ln>
            <a:noFill/>
          </a:ln>
        </p:spPr>
      </p:pic>
      <p:cxnSp>
        <p:nvCxnSpPr>
          <p:cNvPr id="30" name="Straight Arrow Connector 29"/>
          <p:cNvCxnSpPr>
            <a:stCxn id="43" idx="3"/>
          </p:cNvCxnSpPr>
          <p:nvPr/>
        </p:nvCxnSpPr>
        <p:spPr>
          <a:xfrm flipV="1">
            <a:off x="7408062" y="3110768"/>
            <a:ext cx="360024" cy="2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4775" y="5860426"/>
            <a:ext cx="122359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Learner</a:t>
            </a:r>
          </a:p>
        </p:txBody>
      </p:sp>
      <p:cxnSp>
        <p:nvCxnSpPr>
          <p:cNvPr id="33" name="Straight Arrow Connector 32"/>
          <p:cNvCxnSpPr>
            <a:stCxn id="34" idx="0"/>
          </p:cNvCxnSpPr>
          <p:nvPr/>
        </p:nvCxnSpPr>
        <p:spPr>
          <a:xfrm flipV="1">
            <a:off x="1534698" y="4088087"/>
            <a:ext cx="0" cy="655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74714" y="4743370"/>
            <a:ext cx="1319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Segoe UI" panose="020B0502040204020203" pitchFamily="34" charset="0"/>
                <a:ea typeface="MingLiU_HKSCS-ExtB" panose="02020500000000000000" pitchFamily="18" charset="-120"/>
                <a:cs typeface="Segoe UI" panose="020B0502040204020203" pitchFamily="34" charset="0"/>
              </a:rPr>
              <a:t>fn</a:t>
            </a:r>
            <a:endParaRPr lang="en-US" sz="1800" dirty="0">
              <a:solidFill>
                <a:srgbClr val="000000"/>
              </a:solidFill>
              <a:latin typeface="Segoe UI" panose="020B0502040204020203" pitchFamily="34" charset="0"/>
              <a:ea typeface="MingLiU_HKSCS-ExtB" panose="02020500000000000000" pitchFamily="18" charset="-120"/>
              <a:cs typeface="Segoe UI" panose="020B0502040204020203" pitchFamily="34" charset="0"/>
            </a:endParaRPr>
          </a:p>
        </p:txBody>
      </p:sp>
      <p:cxnSp>
        <p:nvCxnSpPr>
          <p:cNvPr id="35" name="Straight Arrow Connector 34"/>
          <p:cNvCxnSpPr>
            <a:stCxn id="32" idx="3"/>
            <a:endCxn id="16" idx="1"/>
          </p:cNvCxnSpPr>
          <p:nvPr/>
        </p:nvCxnSpPr>
        <p:spPr>
          <a:xfrm>
            <a:off x="2138367" y="6060481"/>
            <a:ext cx="491639" cy="164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649822" y="4111874"/>
            <a:ext cx="1" cy="42886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98490" y="3396306"/>
            <a:ext cx="1462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Synthesizer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43540" y="3635839"/>
            <a:ext cx="1455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Debugging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06115" y="1435387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Refined Intent</a:t>
            </a:r>
          </a:p>
        </p:txBody>
      </p:sp>
      <p:cxnSp>
        <p:nvCxnSpPr>
          <p:cNvPr id="39" name="Elbow Connector 38"/>
          <p:cNvCxnSpPr>
            <a:stCxn id="11" idx="2"/>
            <a:endCxn id="14" idx="3"/>
          </p:cNvCxnSpPr>
          <p:nvPr/>
        </p:nvCxnSpPr>
        <p:spPr>
          <a:xfrm rot="5400000">
            <a:off x="3335969" y="3568146"/>
            <a:ext cx="1523444" cy="1183152"/>
          </a:xfrm>
          <a:prstGeom prst="bentConnector2">
            <a:avLst/>
          </a:prstGeom>
          <a:ln>
            <a:solidFill>
              <a:srgbClr val="00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97064" y="3868201"/>
            <a:ext cx="1907204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Incrementality</a:t>
            </a:r>
            <a:endParaRPr lang="en-US" sz="1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7" name="Straight Arrow Connector 86"/>
          <p:cNvCxnSpPr>
            <a:endCxn id="43" idx="1"/>
          </p:cNvCxnSpPr>
          <p:nvPr/>
        </p:nvCxnSpPr>
        <p:spPr>
          <a:xfrm>
            <a:off x="5417748" y="3110767"/>
            <a:ext cx="476386" cy="2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>
            <a:off x="1365095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94134" y="2122782"/>
            <a:ext cx="1513928" cy="1981409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1" name="Elbow Connector 100"/>
          <p:cNvCxnSpPr>
            <a:stCxn id="43" idx="0"/>
          </p:cNvCxnSpPr>
          <p:nvPr/>
        </p:nvCxnSpPr>
        <p:spPr bwMode="auto">
          <a:xfrm rot="16200000" flipV="1">
            <a:off x="4394733" y="-133584"/>
            <a:ext cx="12700" cy="4512731"/>
          </a:xfrm>
          <a:prstGeom prst="bentConnector4">
            <a:avLst>
              <a:gd name="adj1" fmla="val 5318181"/>
              <a:gd name="adj2" fmla="val 998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26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183" y="1013015"/>
            <a:ext cx="9267731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https://microsoft.github.io/prose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Efficient implementation of the generic search methodology.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Provides a library of reduction rules.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Role of synthesis designer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Implement a DSL and provide reduction rules for new operators.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Provide ranking strategy.</a:t>
            </a:r>
            <a:endParaRPr lang="en-US" sz="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Can specify tactics to resolve non-determinism in search.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PROSE Framework</a:t>
            </a:r>
          </a:p>
        </p:txBody>
      </p:sp>
    </p:spTree>
    <p:extLst>
      <p:ext uri="{BB962C8B-B14F-4D97-AF65-F5344CB8AC3E}">
        <p14:creationId xmlns:p14="http://schemas.microsoft.com/office/powerpoint/2010/main" val="361059173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35" y="1013201"/>
            <a:ext cx="1657048" cy="16570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99414" y="2826478"/>
            <a:ext cx="133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oge UI"/>
              </a:rPr>
              <a:t>Vu 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The PROSE Team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0394" y="2730195"/>
            <a:ext cx="159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Sumit Gulwani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311" y="987644"/>
            <a:ext cx="1441497" cy="1689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762" y="4792009"/>
            <a:ext cx="1870192" cy="12547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585" y="4443688"/>
            <a:ext cx="1759509" cy="161732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467296" y="2730194"/>
            <a:ext cx="1538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Daniel Perelman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096" y="6020065"/>
            <a:ext cx="149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Danny Simmons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82699" y="6001586"/>
            <a:ext cx="1347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Adam Smith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60639" y="6040499"/>
            <a:ext cx="1819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Mohammad Raza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47732" y="6034139"/>
            <a:ext cx="142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>
                <a:latin typeface="Seoge UI"/>
              </a:rPr>
              <a:t>Abhishek </a:t>
            </a:r>
          </a:p>
          <a:p>
            <a:pPr algn="ctr">
              <a:spcBef>
                <a:spcPts val="0"/>
              </a:spcBef>
            </a:pPr>
            <a:r>
              <a:rPr lang="en-US" sz="2200" dirty="0">
                <a:latin typeface="Seoge UI"/>
              </a:rPr>
              <a:t>Udupa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77" y="4416357"/>
            <a:ext cx="1720945" cy="1624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67" y="1073285"/>
            <a:ext cx="1591579" cy="1598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41" y="4445541"/>
            <a:ext cx="1594358" cy="1594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" y="1006737"/>
            <a:ext cx="1669976" cy="16699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016" y="2717384"/>
            <a:ext cx="171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>
                <a:latin typeface="Seoge UI"/>
              </a:rPr>
              <a:t>Allen Cypher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5493" y="1016825"/>
            <a:ext cx="1580385" cy="16938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606" y="4416357"/>
            <a:ext cx="1659770" cy="16416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43644" y="2730194"/>
            <a:ext cx="159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Ranvijay Kumar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468" y="6020065"/>
            <a:ext cx="1621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Seoge UI"/>
              </a:rPr>
              <a:t>Alex Polozov</a:t>
            </a:r>
          </a:p>
        </p:txBody>
      </p:sp>
      <p:sp>
        <p:nvSpPr>
          <p:cNvPr id="6" name="Explosion 2 5"/>
          <p:cNvSpPr/>
          <p:nvPr/>
        </p:nvSpPr>
        <p:spPr bwMode="auto">
          <a:xfrm>
            <a:off x="473993" y="3469314"/>
            <a:ext cx="8368452" cy="899279"/>
          </a:xfrm>
          <a:prstGeom prst="irregularSeal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eoge UI"/>
              </a:rPr>
              <a:t>We are hiring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 interns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Seoge UI"/>
              </a:rPr>
              <a:t>/full-time!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226816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2" y="228601"/>
            <a:ext cx="8753374" cy="666387"/>
          </a:xfrm>
        </p:spPr>
        <p:txBody>
          <a:bodyPr/>
          <a:lstStyle/>
          <a:p>
            <a:r>
              <a:rPr lang="en-US" dirty="0">
                <a:latin typeface="Seoge UI"/>
              </a:rPr>
              <a:t>Spreadsheet help forums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41" y="1342656"/>
            <a:ext cx="5117418" cy="140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3336877"/>
            <a:ext cx="8039100" cy="982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03494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4930009"/>
            <a:ext cx="5372100" cy="1661160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0988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111" y="1013481"/>
            <a:ext cx="8532541" cy="5627454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Learn from usage data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Probabilistic noise handling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Programming using natural language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Application to robotics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401889211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187" y="1050386"/>
            <a:ext cx="8532541" cy="4587728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PBE can enable easier &amp; faster data wrangling.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99% of computer users are non-programmers.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Data scientists spend 80% time cleaning data.</a:t>
            </a:r>
          </a:p>
          <a:p>
            <a:pPr marL="457200" lvl="1" indent="0">
              <a:buNone/>
            </a:pPr>
            <a:endParaRPr lang="en-US" sz="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Algorithmic search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Domain-specific language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Deductive methodology based on back-propagation</a:t>
            </a:r>
          </a:p>
          <a:p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Ambiguity resolution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Interactivity</a:t>
            </a:r>
          </a:p>
          <a:p>
            <a:pPr lvl="1"/>
            <a:endParaRPr lang="en-US" sz="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50800" y="5770486"/>
            <a:ext cx="90424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900" kern="0" dirty="0"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Reference: </a:t>
            </a:r>
            <a:r>
              <a:rPr lang="en-US" sz="19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1900" i="1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Programming by Examples (and its applications in Data Wrangling)</a:t>
            </a:r>
            <a:r>
              <a:rPr lang="en-US" sz="19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”,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900" kern="0" dirty="0">
                <a:solidFill>
                  <a:srgbClr val="C00000"/>
                </a:solidFill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In </a:t>
            </a:r>
            <a:r>
              <a:rPr lang="en-US" sz="1900" i="1" kern="0" dirty="0">
                <a:solidFill>
                  <a:srgbClr val="C00000"/>
                </a:solidFill>
                <a:latin typeface="Seoge UI"/>
              </a:rPr>
              <a:t>Verification and Synthesis of Correct and Secure Systems</a:t>
            </a:r>
            <a:r>
              <a:rPr lang="en-US" sz="1900" kern="0" dirty="0">
                <a:solidFill>
                  <a:srgbClr val="C00000"/>
                </a:solidFill>
                <a:latin typeface="Seoge UI"/>
              </a:rPr>
              <a:t>; IOS Press; 2016</a:t>
            </a:r>
            <a:endParaRPr lang="en-US" sz="1900" kern="0" dirty="0">
              <a:solidFill>
                <a:srgbClr val="C00000"/>
              </a:solidFill>
              <a:latin typeface="Seoge UI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900" kern="0" dirty="0">
                <a:latin typeface="Seoge UI"/>
                <a:ea typeface="Calibri" panose="020F0502020204030204" pitchFamily="34" charset="0"/>
                <a:cs typeface="Consolas" panose="020B0609020204030204" pitchFamily="49" charset="0"/>
              </a:rPr>
              <a:t>[based on Marktoberdorf Summer School 2015 Lecture Notes]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373" y="1091305"/>
            <a:ext cx="2259279" cy="2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37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Typical help-forum interaction</a:t>
            </a:r>
          </a:p>
        </p:txBody>
      </p:sp>
      <p:pic>
        <p:nvPicPr>
          <p:cNvPr id="4" name="Picture 2" descr="http://media02.hongkiat.com/geek-is-new-cool/g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2752713"/>
            <a:ext cx="2317518" cy="23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Down Arrow 4"/>
          <p:cNvSpPr/>
          <p:nvPr/>
        </p:nvSpPr>
        <p:spPr>
          <a:xfrm>
            <a:off x="3793524" y="2654716"/>
            <a:ext cx="4243630" cy="745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0800000">
            <a:off x="3843022" y="4658496"/>
            <a:ext cx="3874815" cy="810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Seoge U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211" y="2090113"/>
            <a:ext cx="425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300_w5_aniSh_c1_b </a:t>
            </a:r>
            <a:r>
              <a:rPr lang="en-US" sz="2400" dirty="0">
                <a:latin typeface="Seoge UI"/>
                <a:sym typeface="Wingdings" panose="05000000000000000000" pitchFamily="2" charset="2"/>
              </a:rPr>
              <a:t> w5</a:t>
            </a:r>
            <a:endParaRPr lang="en-US" sz="2400" dirty="0">
              <a:latin typeface="Seoge U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=MID(B1,5,2)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56897" y="2694460"/>
            <a:ext cx="3950421" cy="2375772"/>
            <a:chOff x="595628" y="2489008"/>
            <a:chExt cx="6588792" cy="3734543"/>
          </a:xfrm>
        </p:grpSpPr>
        <p:pic>
          <p:nvPicPr>
            <p:cNvPr id="10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2583899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287" y="2711916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6" y="248900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1" y="26170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48" y="31995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183" y="3327612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28" y="37329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47" y="400771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411962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497" y="38592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690272" y="1581524"/>
            <a:ext cx="449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oge UI"/>
              </a:rPr>
              <a:t>300_w30_aniSh_c1_b </a:t>
            </a:r>
            <a:r>
              <a:rPr lang="en-US" sz="2400" dirty="0">
                <a:latin typeface="Seoge UI"/>
                <a:sym typeface="Wingdings" panose="05000000000000000000" pitchFamily="2" charset="2"/>
              </a:rPr>
              <a:t> w30</a:t>
            </a:r>
            <a:endParaRPr lang="en-US" sz="2400" dirty="0">
              <a:latin typeface="Seoge U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3753" y="5619039"/>
            <a:ext cx="77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Seoge UI"/>
              </a:rPr>
              <a:t>=MID(B1,FIND(“_”,$B:$B)+1, FIND(“_”,REPLACE($B:$B,1,FIND(“_”,$B:$B), “”))-1)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522" y="3379925"/>
            <a:ext cx="4097710" cy="610839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Seoge UI"/>
              </a:rPr>
              <a:t>=MID(B1,5,2)</a:t>
            </a: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51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Flash Fill (Excel 2013 feature) demo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18" y="959411"/>
            <a:ext cx="5993965" cy="532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204274"/>
            <a:ext cx="933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rgbClr val="C00000"/>
                </a:solidFill>
                <a:latin typeface="Seoge UI"/>
              </a:rPr>
              <a:t>“Automating string processing in spreadsheets using input-output examples”;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 POPL 2011; Sumit Gulwani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704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723245"/>
              </p:ext>
            </p:extLst>
          </p:nvPr>
        </p:nvGraphicFramePr>
        <p:xfrm>
          <a:off x="1874519" y="3859478"/>
          <a:ext cx="497332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1">
                  <a:extLst>
                    <a:ext uri="{9D8B030D-6E8A-4147-A177-3AD203B41FA5}">
                      <a16:colId xmlns:a16="http://schemas.microsoft.com/office/drawing/2014/main" val="1288786668"/>
                    </a:ext>
                  </a:extLst>
                </a:gridCol>
                <a:gridCol w="3495040">
                  <a:extLst>
                    <a:ext uri="{9D8B030D-6E8A-4147-A177-3AD203B41FA5}">
                      <a16:colId xmlns:a16="http://schemas.microsoft.com/office/drawing/2014/main" val="1226431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Output 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(N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earest lower half hour)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4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5h 26m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4h 57m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4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4h 27m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3h 57m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135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Number Transformations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85224"/>
            <a:ext cx="902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Synthesizing Number Transformations from Input-Output Examples;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CAV 2012; Singh, Gulwani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74033"/>
              </p:ext>
            </p:extLst>
          </p:nvPr>
        </p:nvGraphicFramePr>
        <p:xfrm>
          <a:off x="325120" y="1384299"/>
          <a:ext cx="4534646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880">
                  <a:extLst>
                    <a:ext uri="{9D8B030D-6E8A-4147-A177-3AD203B41FA5}">
                      <a16:colId xmlns:a16="http://schemas.microsoft.com/office/drawing/2014/main" val="3624971444"/>
                    </a:ext>
                  </a:extLst>
                </a:gridCol>
                <a:gridCol w="3335766">
                  <a:extLst>
                    <a:ext uri="{9D8B030D-6E8A-4147-A177-3AD203B41FA5}">
                      <a16:colId xmlns:a16="http://schemas.microsoft.com/office/drawing/2014/main" val="2352811520"/>
                    </a:ext>
                  </a:extLst>
                </a:gridCol>
              </a:tblGrid>
              <a:tr h="66548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Output 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(Round to 2 decimal places)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8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239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78.234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8346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32400" y="1611579"/>
            <a:ext cx="1442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Excel/C#:</a:t>
            </a:r>
          </a:p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Python/C: </a:t>
            </a:r>
            <a:endParaRPr lang="en-US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Java:</a:t>
            </a:r>
            <a:endParaRPr lang="en-US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0243" y="1611580"/>
            <a:ext cx="1049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#.00</a:t>
            </a:r>
          </a:p>
          <a:p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.2f</a:t>
            </a:r>
          </a:p>
          <a:p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#.##</a:t>
            </a:r>
          </a:p>
        </p:txBody>
      </p:sp>
    </p:spTree>
    <p:extLst>
      <p:ext uri="{BB962C8B-B14F-4D97-AF65-F5344CB8AC3E}">
        <p14:creationId xmlns:p14="http://schemas.microsoft.com/office/powerpoint/2010/main" val="2375030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0889" y="304800"/>
            <a:ext cx="8023485" cy="609600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Semantic String Transformations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7587"/>
              </p:ext>
            </p:extLst>
          </p:nvPr>
        </p:nvGraphicFramePr>
        <p:xfrm>
          <a:off x="3321706" y="2277922"/>
          <a:ext cx="562925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 v</a:t>
                      </a:r>
                      <a:r>
                        <a:rPr lang="en-US" baseline="-25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 v</a:t>
                      </a:r>
                      <a:r>
                        <a:rPr lang="en-US" baseline="-25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Output 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(Price 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 Markup*Price)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10/12/2010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C00CC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$145.67 + 0.30*145.67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23/12/2010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C00CC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$3.56 + 0.45*3.56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21/1/2011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2/4/2009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Aspirator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23/2/2010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51469"/>
              </p:ext>
            </p:extLst>
          </p:nvPr>
        </p:nvGraphicFramePr>
        <p:xfrm>
          <a:off x="65592" y="1276380"/>
          <a:ext cx="3095897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3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786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Markup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86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Aspirator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629400"/>
              </p:ext>
            </p:extLst>
          </p:nvPr>
        </p:nvGraphicFramePr>
        <p:xfrm>
          <a:off x="50800" y="3850640"/>
          <a:ext cx="2858548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615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12/2010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$145.67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11/2010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$142.38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12/2010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$21.45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4/2009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593" y="3526790"/>
            <a:ext cx="190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CostRec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273" y="914400"/>
            <a:ext cx="251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MarkupRec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Table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205544"/>
            <a:ext cx="902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Learning Semantic String Transformations from Examples;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VLDB 2012; Singh, Gulwani</a:t>
            </a:r>
          </a:p>
        </p:txBody>
      </p:sp>
    </p:spTree>
    <p:extLst>
      <p:ext uri="{BB962C8B-B14F-4D97-AF65-F5344CB8AC3E}">
        <p14:creationId xmlns:p14="http://schemas.microsoft.com/office/powerpoint/2010/main" val="8280668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1575881"/>
            <a:ext cx="6270696" cy="4114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93" y="1153606"/>
            <a:ext cx="887279" cy="692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266" y="2198451"/>
            <a:ext cx="4652269" cy="257855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213666" y="3222352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181301"/>
            <a:ext cx="8033580" cy="644372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2217" y="3827074"/>
            <a:ext cx="2292927" cy="32316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 MT" panose="020B0502020104020203" pitchFamily="34" charset="0"/>
              </a:rPr>
              <a:t>To get Started!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Data Science Class Assignment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7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66634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Ships inside two Microsoft products: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457200" lvl="1" indent="0">
              <a:buNone/>
            </a:pPr>
            <a:endParaRPr lang="en-US" sz="40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“</a:t>
            </a:r>
            <a:r>
              <a:rPr lang="en-US" i="1" dirty="0" err="1">
                <a:solidFill>
                  <a:srgbClr val="C00000"/>
                </a:solidFill>
                <a:latin typeface="Seoge UI"/>
              </a:rPr>
              <a:t>FlashExtract</a:t>
            </a:r>
            <a:r>
              <a:rPr lang="en-US" i="1" dirty="0">
                <a:solidFill>
                  <a:srgbClr val="C00000"/>
                </a:solidFill>
                <a:latin typeface="Seoge UI"/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PLDI 2014</a:t>
            </a:r>
            <a:r>
              <a:rPr lang="en-US" i="1" dirty="0">
                <a:solidFill>
                  <a:srgbClr val="C00000"/>
                </a:solidFill>
                <a:latin typeface="Seoge UI"/>
              </a:rPr>
              <a:t>;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Vu Le, Sumit Gulwani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867" y="2055155"/>
            <a:ext cx="1115093" cy="1222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1845" y="2391579"/>
            <a:ext cx="4288146" cy="549642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221"/>
              </a:spcAft>
            </a:pPr>
            <a:r>
              <a:rPr lang="en-US" sz="2400" dirty="0" err="1">
                <a:latin typeface="Seoge UI"/>
              </a:rPr>
              <a:t>ConvertFrom</a:t>
            </a:r>
            <a:r>
              <a:rPr lang="en-US" sz="2400" dirty="0">
                <a:latin typeface="Seoge UI"/>
              </a:rPr>
              <a:t>-String cmdlet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1845" y="3880747"/>
            <a:ext cx="2335224" cy="882040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Seoge UI"/>
              </a:rPr>
              <a:t>Custom Log, Custom Field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336" y="3646110"/>
            <a:ext cx="2878061" cy="115307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err="1">
                <a:latin typeface="Seoge UI"/>
              </a:rPr>
              <a:t>FlashExtract</a:t>
            </a:r>
            <a:r>
              <a:rPr lang="en-US" dirty="0">
                <a:latin typeface="Seoge UI"/>
              </a:rPr>
              <a:t> Demo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8962" y="2330781"/>
            <a:ext cx="1803716" cy="549642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221"/>
              </a:spcAft>
            </a:pPr>
            <a:r>
              <a:rPr lang="en-US" sz="2400" dirty="0" err="1">
                <a:solidFill>
                  <a:schemeClr val="accent2"/>
                </a:solidFill>
              </a:rPr>
              <a:t>Powershell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43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127814</TotalTime>
  <Words>1415</Words>
  <Application>Microsoft Office PowerPoint</Application>
  <PresentationFormat>On-screen Show (4:3)</PresentationFormat>
  <Paragraphs>488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MingLiU_HKSCS-ExtB</vt:lpstr>
      <vt:lpstr>Arial</vt:lpstr>
      <vt:lpstr>Bookman Old Style</vt:lpstr>
      <vt:lpstr>Calibri</vt:lpstr>
      <vt:lpstr>Cambria Math</vt:lpstr>
      <vt:lpstr>Comic Sans MS</vt:lpstr>
      <vt:lpstr>Consolas</vt:lpstr>
      <vt:lpstr>Gill Sans MT</vt:lpstr>
      <vt:lpstr>Segoe UI</vt:lpstr>
      <vt:lpstr>Segoe UI Light</vt:lpstr>
      <vt:lpstr>Segoe UI Semilight</vt:lpstr>
      <vt:lpstr>Seoge UI</vt:lpstr>
      <vt:lpstr>Times New Roman</vt:lpstr>
      <vt:lpstr>Wingdings</vt:lpstr>
      <vt:lpstr>Default Design</vt:lpstr>
      <vt:lpstr>2_Default Design</vt:lpstr>
      <vt:lpstr>PowerPoint Presentation</vt:lpstr>
      <vt:lpstr>Motivation</vt:lpstr>
      <vt:lpstr>Spreadsheet help forums</vt:lpstr>
      <vt:lpstr>Typical help-forum interaction</vt:lpstr>
      <vt:lpstr>Flash Fill (Excel 2013 feature) demo</vt:lpstr>
      <vt:lpstr>Number Transformations</vt:lpstr>
      <vt:lpstr>Semantic String Transformations</vt:lpstr>
      <vt:lpstr>Data Science Class Assignment</vt:lpstr>
      <vt:lpstr>FlashExtract Demo</vt:lpstr>
      <vt:lpstr>Layout Transformations</vt:lpstr>
      <vt:lpstr>Programming-by-Examples Architecture</vt:lpstr>
      <vt:lpstr>Domain-specific Language (DSL)</vt:lpstr>
      <vt:lpstr>Flash Fill DSL (String Transformations)</vt:lpstr>
      <vt:lpstr>Programming-by-Examples Architecture</vt:lpstr>
      <vt:lpstr>Search Methodology</vt:lpstr>
      <vt:lpstr>Problem Reduction Rules</vt:lpstr>
      <vt:lpstr>Problem Reduction Rules</vt:lpstr>
      <vt:lpstr>Programming-by-Examples Architecture</vt:lpstr>
      <vt:lpstr>Ranking scheme: Program features</vt:lpstr>
      <vt:lpstr>Ranking scheme: Data features</vt:lpstr>
      <vt:lpstr>Outline</vt:lpstr>
      <vt:lpstr>Programming-by-Examples Architecture</vt:lpstr>
      <vt:lpstr>Interactive Debugging</vt:lpstr>
      <vt:lpstr>Predictive</vt:lpstr>
      <vt:lpstr>Programming-by-Examples Architecture</vt:lpstr>
      <vt:lpstr>Adaptive</vt:lpstr>
      <vt:lpstr>Programming-by-Examples Architecture</vt:lpstr>
      <vt:lpstr>PROSE Framework</vt:lpstr>
      <vt:lpstr>The PROSE Team</vt:lpstr>
      <vt:lpstr>Future Directions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6965</cp:revision>
  <cp:lastPrinted>2011-01-25T02:43:07Z</cp:lastPrinted>
  <dcterms:created xsi:type="dcterms:W3CDTF">1601-01-01T00:00:00Z</dcterms:created>
  <dcterms:modified xsi:type="dcterms:W3CDTF">2016-07-03T18:58:56Z</dcterms:modified>
</cp:coreProperties>
</file>