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27"/>
  </p:notesMasterIdLst>
  <p:handoutMasterIdLst>
    <p:handoutMasterId r:id="rId28"/>
  </p:handoutMasterIdLst>
  <p:sldIdLst>
    <p:sldId id="256" r:id="rId2"/>
    <p:sldId id="257" r:id="rId3"/>
    <p:sldId id="298" r:id="rId4"/>
    <p:sldId id="258" r:id="rId5"/>
    <p:sldId id="259" r:id="rId6"/>
    <p:sldId id="300" r:id="rId7"/>
    <p:sldId id="261" r:id="rId8"/>
    <p:sldId id="262" r:id="rId9"/>
    <p:sldId id="263" r:id="rId10"/>
    <p:sldId id="264" r:id="rId11"/>
    <p:sldId id="260" r:id="rId12"/>
    <p:sldId id="266" r:id="rId13"/>
    <p:sldId id="268" r:id="rId14"/>
    <p:sldId id="303" r:id="rId15"/>
    <p:sldId id="269" r:id="rId16"/>
    <p:sldId id="283" r:id="rId17"/>
    <p:sldId id="277" r:id="rId18"/>
    <p:sldId id="285" r:id="rId19"/>
    <p:sldId id="286" r:id="rId20"/>
    <p:sldId id="282" r:id="rId21"/>
    <p:sldId id="281" r:id="rId22"/>
    <p:sldId id="273" r:id="rId23"/>
    <p:sldId id="278" r:id="rId24"/>
    <p:sldId id="293" r:id="rId25"/>
    <p:sldId id="275" r:id="rId26"/>
  </p:sldIdLst>
  <p:sldSz cx="9144000" cy="6858000" type="screen4x3"/>
  <p:notesSz cx="69977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678" autoAdjust="0"/>
  </p:normalViewPr>
  <p:slideViewPr>
    <p:cSldViewPr snapToGrid="0" snapToObjects="1">
      <p:cViewPr varScale="1">
        <p:scale>
          <a:sx n="73" d="100"/>
          <a:sy n="73" d="100"/>
        </p:scale>
        <p:origin x="-8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05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63744" y="0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/>
          <a:lstStyle>
            <a:lvl1pPr algn="r">
              <a:defRPr sz="1200"/>
            </a:lvl1pPr>
          </a:lstStyle>
          <a:p>
            <a:fld id="{DF271363-6572-4E67-93BE-4C3FAA75D19D}" type="datetimeFigureOut">
              <a:rPr lang="en-US" smtClean="0"/>
              <a:t>5/8/2012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7904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63744" y="8817904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 anchor="b"/>
          <a:lstStyle>
            <a:lvl1pPr algn="r">
              <a:defRPr sz="1200"/>
            </a:lvl1pPr>
          </a:lstStyle>
          <a:p>
            <a:fld id="{27ADC1C8-5E3E-4E0B-BC90-53243E76FE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7522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3744" y="0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/>
          <a:lstStyle>
            <a:lvl1pPr algn="r">
              <a:defRPr sz="1200"/>
            </a:lvl1pPr>
          </a:lstStyle>
          <a:p>
            <a:fld id="{3311577C-60E2-4B2A-83D9-1ED9B548783F}" type="datetimeFigureOut">
              <a:rPr lang="en-US" smtClean="0"/>
              <a:t>5/8/2012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031" tIns="46516" rIns="93031" bIns="4651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9770" y="4409758"/>
            <a:ext cx="5598160" cy="4177665"/>
          </a:xfrm>
          <a:prstGeom prst="rect">
            <a:avLst/>
          </a:prstGeom>
        </p:spPr>
        <p:txBody>
          <a:bodyPr vert="horz" lIns="93031" tIns="46516" rIns="93031" bIns="46516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3744" y="8817904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 anchor="b"/>
          <a:lstStyle>
            <a:lvl1pPr algn="r">
              <a:defRPr sz="1200"/>
            </a:lvl1pPr>
          </a:lstStyle>
          <a:p>
            <a:fld id="{BA7F0857-A354-444D-B1C1-DAFC0CA0AF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9279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7F0857-A354-444D-B1C1-DAFC0CA0AFBA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4179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32C2B-BE41-46E1-865C-8E2973F3FC51}" type="datetime1">
              <a:rPr lang="en-US" smtClean="0"/>
              <a:t>5/8/2012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049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83E67-FC01-40EB-AF70-6077DF0BF22A}" type="datetime1">
              <a:rPr lang="en-US" smtClean="0"/>
              <a:t>5/8/2012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131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0F7CF-EE5E-49E7-949C-32690C867EF2}" type="datetime1">
              <a:rPr lang="en-US" smtClean="0"/>
              <a:t>5/8/2012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559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8BF28-4334-4331-AEBE-1315C1AC22A2}" type="datetime1">
              <a:rPr lang="en-US" smtClean="0"/>
              <a:t>5/8/2012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849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DF5D2-DD9F-4015-A577-52B6F6212223}" type="datetime1">
              <a:rPr lang="en-US" smtClean="0"/>
              <a:t>5/8/2012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748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2CEC2-74C6-4643-A1CB-9F3B2E5B28CF}" type="datetime1">
              <a:rPr lang="en-US" smtClean="0"/>
              <a:t>5/8/2012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828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39525-C3B4-4E9F-9A5F-0F16F6D72587}" type="datetime1">
              <a:rPr lang="en-US" smtClean="0"/>
              <a:t>5/8/2012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429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C7D4B-41A5-4ADF-8824-033982F7CDBF}" type="datetime1">
              <a:rPr lang="en-US" smtClean="0"/>
              <a:t>5/8/2012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022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2CB17-0B03-435A-9D3F-75940C71E375}" type="datetime1">
              <a:rPr lang="en-US" smtClean="0"/>
              <a:t>5/8/2012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904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2416C-1A57-4FAE-9AB5-899DB3D781A9}" type="datetime1">
              <a:rPr lang="en-US" smtClean="0"/>
              <a:t>5/8/2012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885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16119-6CB0-4676-BA8E-4ABEC315CACD}" type="datetime1">
              <a:rPr lang="en-US" smtClean="0"/>
              <a:t>5/8/2012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67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01C255-F5B7-43B2-A936-A50372B04475}" type="datetime1">
              <a:rPr lang="en-US" smtClean="0"/>
              <a:t>5/8/2012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683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615117"/>
            <a:ext cx="9144000" cy="1470025"/>
          </a:xfrm>
        </p:spPr>
        <p:txBody>
          <a:bodyPr>
            <a:normAutofit/>
          </a:bodyPr>
          <a:lstStyle/>
          <a:p>
            <a:r>
              <a:rPr lang="en-US" sz="4900" b="1" dirty="0" smtClean="0">
                <a:solidFill>
                  <a:srgbClr val="C00000"/>
                </a:solidFill>
              </a:rPr>
              <a:t>PA   Man</a:t>
            </a:r>
            <a:r>
              <a:rPr lang="en-US" sz="4900" dirty="0" smtClean="0">
                <a:solidFill>
                  <a:srgbClr val="C00000"/>
                </a:solidFill>
              </a:rPr>
              <a:t>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b="1" dirty="0" smtClean="0"/>
              <a:t>Coordinated Memory Caching for Parallel Jobs</a:t>
            </a:r>
            <a:endParaRPr lang="en-US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769326"/>
            <a:ext cx="9143999" cy="2142309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Ganesh Ananthanarayanan, Ali Ghodsi, Andrew Wang, Dhruba Borthakur, Srikanth Kandula,                                     Scott Shenker, Ion Stoica</a:t>
            </a:r>
          </a:p>
        </p:txBody>
      </p:sp>
      <p:sp>
        <p:nvSpPr>
          <p:cNvPr id="4" name="Pie 3"/>
          <p:cNvSpPr/>
          <p:nvPr/>
        </p:nvSpPr>
        <p:spPr>
          <a:xfrm>
            <a:off x="4088675" y="875196"/>
            <a:ext cx="413990" cy="429768"/>
          </a:xfrm>
          <a:prstGeom prst="pie">
            <a:avLst>
              <a:gd name="adj1" fmla="val 2391671"/>
              <a:gd name="adj2" fmla="val 18898167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7412" y="4545424"/>
            <a:ext cx="2967446" cy="72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67498" y="5578592"/>
            <a:ext cx="2047875" cy="735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http://t0.gstatic.com/images?q=tbn:ANd9GcQPde14uVuQWxT0fWpVat4L7STj39-NAqhEifzRlz-Q_O-ERPMC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8351" y="5574770"/>
            <a:ext cx="1952769" cy="7362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https://encrypted-tbn3.google.com/images?q=tbn:ANd9GcQ02ZSXtrI5-iylU0Ecc6UNKA-P_YgmKP-gTm32uxfcAkHVj0fZ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855" y="5567695"/>
            <a:ext cx="2386591" cy="743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1565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All-or-nothing</a:t>
            </a:r>
            <a:r>
              <a:rPr lang="en-US" dirty="0" smtClean="0"/>
              <a:t> </a:t>
            </a:r>
            <a:r>
              <a:rPr lang="en-US" dirty="0"/>
              <a:t>for multi-waved jobs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496928" y="6171894"/>
            <a:ext cx="7551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time</a:t>
            </a:r>
            <a:endParaRPr lang="en-US" sz="2400" dirty="0"/>
          </a:p>
        </p:txBody>
      </p:sp>
      <p:sp>
        <p:nvSpPr>
          <p:cNvPr id="38" name="TextBox 37"/>
          <p:cNvSpPr txBox="1"/>
          <p:nvPr/>
        </p:nvSpPr>
        <p:spPr>
          <a:xfrm>
            <a:off x="1006423" y="5354681"/>
            <a:ext cx="7450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slot</a:t>
            </a:r>
            <a:r>
              <a:rPr lang="en-US" sz="2400" baseline="-25000" dirty="0" smtClean="0"/>
              <a:t>5</a:t>
            </a:r>
            <a:endParaRPr lang="en-US" sz="2400" baseline="-25000" dirty="0"/>
          </a:p>
        </p:txBody>
      </p:sp>
      <p:sp>
        <p:nvSpPr>
          <p:cNvPr id="39" name="TextBox 38"/>
          <p:cNvSpPr txBox="1"/>
          <p:nvPr/>
        </p:nvSpPr>
        <p:spPr>
          <a:xfrm>
            <a:off x="1010528" y="4745081"/>
            <a:ext cx="7450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slot</a:t>
            </a:r>
            <a:r>
              <a:rPr lang="en-US" sz="2400" baseline="-25000" dirty="0" smtClean="0"/>
              <a:t>4</a:t>
            </a:r>
            <a:endParaRPr lang="en-US" sz="2400" baseline="-25000" dirty="0"/>
          </a:p>
        </p:txBody>
      </p:sp>
      <p:sp>
        <p:nvSpPr>
          <p:cNvPr id="40" name="TextBox 39"/>
          <p:cNvSpPr txBox="1"/>
          <p:nvPr/>
        </p:nvSpPr>
        <p:spPr>
          <a:xfrm>
            <a:off x="1010528" y="4135481"/>
            <a:ext cx="7450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slot</a:t>
            </a:r>
            <a:r>
              <a:rPr lang="en-US" sz="2400" baseline="-25000" dirty="0" smtClean="0"/>
              <a:t>3</a:t>
            </a:r>
            <a:endParaRPr lang="en-US" sz="2400" baseline="-25000" dirty="0"/>
          </a:p>
        </p:txBody>
      </p:sp>
      <p:sp>
        <p:nvSpPr>
          <p:cNvPr id="41" name="TextBox 40"/>
          <p:cNvSpPr txBox="1"/>
          <p:nvPr/>
        </p:nvSpPr>
        <p:spPr>
          <a:xfrm>
            <a:off x="1010528" y="3525881"/>
            <a:ext cx="7489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slot</a:t>
            </a:r>
            <a:r>
              <a:rPr lang="en-US" sz="2400" baseline="-25000" dirty="0" smtClean="0"/>
              <a:t>2</a:t>
            </a:r>
            <a:endParaRPr lang="en-US" sz="2400" baseline="-25000" dirty="0"/>
          </a:p>
        </p:txBody>
      </p:sp>
      <p:sp>
        <p:nvSpPr>
          <p:cNvPr id="42" name="TextBox 41"/>
          <p:cNvSpPr txBox="1"/>
          <p:nvPr/>
        </p:nvSpPr>
        <p:spPr>
          <a:xfrm>
            <a:off x="1023605" y="2916281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slot</a:t>
            </a:r>
            <a:r>
              <a:rPr lang="en-US" sz="2400" baseline="-25000" dirty="0" smtClean="0"/>
              <a:t>1	</a:t>
            </a:r>
            <a:endParaRPr lang="en-US" sz="2400" baseline="-25000" dirty="0"/>
          </a:p>
        </p:txBody>
      </p:sp>
      <p:grpSp>
        <p:nvGrpSpPr>
          <p:cNvPr id="5" name="Group 44"/>
          <p:cNvGrpSpPr/>
          <p:nvPr/>
        </p:nvGrpSpPr>
        <p:grpSpPr>
          <a:xfrm>
            <a:off x="2571208" y="2992481"/>
            <a:ext cx="2241419" cy="3657600"/>
            <a:chOff x="4572000" y="2971800"/>
            <a:chExt cx="2241419" cy="3657600"/>
          </a:xfrm>
        </p:grpSpPr>
        <p:sp>
          <p:nvSpPr>
            <p:cNvPr id="49" name="Rectangle 48"/>
            <p:cNvSpPr/>
            <p:nvPr/>
          </p:nvSpPr>
          <p:spPr>
            <a:xfrm>
              <a:off x="5562600" y="3581400"/>
              <a:ext cx="526535" cy="381000"/>
            </a:xfrm>
            <a:prstGeom prst="rect">
              <a:avLst/>
            </a:prstGeom>
            <a:solidFill>
              <a:srgbClr val="00AE00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5562600" y="2971800"/>
              <a:ext cx="526535" cy="381000"/>
            </a:xfrm>
            <a:prstGeom prst="rect">
              <a:avLst/>
            </a:prstGeom>
            <a:solidFill>
              <a:srgbClr val="00AE00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6" name="Group 50"/>
            <p:cNvGrpSpPr/>
            <p:nvPr/>
          </p:nvGrpSpPr>
          <p:grpSpPr>
            <a:xfrm>
              <a:off x="4572000" y="2972594"/>
              <a:ext cx="2241419" cy="3656806"/>
              <a:chOff x="4197865" y="2972594"/>
              <a:chExt cx="2241419" cy="3656806"/>
            </a:xfrm>
          </p:grpSpPr>
          <p:cxnSp>
            <p:nvCxnSpPr>
              <p:cNvPr id="52" name="Straight Arrow Connector 51"/>
              <p:cNvCxnSpPr/>
              <p:nvPr/>
            </p:nvCxnSpPr>
            <p:spPr>
              <a:xfrm rot="5400000" flipH="1" flipV="1">
                <a:off x="4235568" y="4458097"/>
                <a:ext cx="2972594" cy="1588"/>
              </a:xfrm>
              <a:prstGeom prst="straightConnector1">
                <a:avLst/>
              </a:prstGeom>
              <a:ln w="25400" cap="flat" cmpd="sng" algn="ctr">
                <a:solidFill>
                  <a:schemeClr val="tx1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Arrow Connector 52"/>
              <p:cNvCxnSpPr/>
              <p:nvPr/>
            </p:nvCxnSpPr>
            <p:spPr>
              <a:xfrm rot="5400000" flipH="1" flipV="1">
                <a:off x="5455165" y="5981700"/>
                <a:ext cx="304800" cy="228600"/>
              </a:xfrm>
              <a:prstGeom prst="straightConnector1">
                <a:avLst/>
              </a:prstGeom>
              <a:ln>
                <a:solidFill>
                  <a:srgbClr val="000000"/>
                </a:solidFill>
                <a:tailEnd type="triangl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4" name="TextBox 53"/>
              <p:cNvSpPr txBox="1"/>
              <p:nvPr/>
            </p:nvSpPr>
            <p:spPr>
              <a:xfrm>
                <a:off x="4197865" y="6167735"/>
                <a:ext cx="224141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completion time</a:t>
                </a:r>
                <a:endParaRPr lang="en-US" sz="2400" dirty="0"/>
              </a:p>
            </p:txBody>
          </p:sp>
        </p:grpSp>
      </p:grpSp>
      <p:sp>
        <p:nvSpPr>
          <p:cNvPr id="43" name="Rectangle 42"/>
          <p:cNvSpPr/>
          <p:nvPr/>
        </p:nvSpPr>
        <p:spPr>
          <a:xfrm>
            <a:off x="1765663" y="5430881"/>
            <a:ext cx="526535" cy="381000"/>
          </a:xfrm>
          <a:prstGeom prst="rect">
            <a:avLst/>
          </a:prstGeom>
          <a:solidFill>
            <a:srgbClr val="00AE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" name="Rectangle 45"/>
          <p:cNvSpPr/>
          <p:nvPr/>
        </p:nvSpPr>
        <p:spPr>
          <a:xfrm>
            <a:off x="1765663" y="4821281"/>
            <a:ext cx="526535" cy="381000"/>
          </a:xfrm>
          <a:prstGeom prst="rect">
            <a:avLst/>
          </a:prstGeom>
          <a:solidFill>
            <a:srgbClr val="00AE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1765663" y="4211681"/>
            <a:ext cx="526535" cy="381000"/>
          </a:xfrm>
          <a:prstGeom prst="rect">
            <a:avLst/>
          </a:prstGeom>
          <a:solidFill>
            <a:srgbClr val="00AE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" name="Rectangle 47"/>
          <p:cNvSpPr/>
          <p:nvPr/>
        </p:nvSpPr>
        <p:spPr>
          <a:xfrm>
            <a:off x="1765663" y="3602081"/>
            <a:ext cx="526535" cy="381000"/>
          </a:xfrm>
          <a:prstGeom prst="rect">
            <a:avLst/>
          </a:prstGeom>
          <a:solidFill>
            <a:srgbClr val="00AE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" name="Rectangle 50"/>
          <p:cNvSpPr/>
          <p:nvPr/>
        </p:nvSpPr>
        <p:spPr>
          <a:xfrm>
            <a:off x="1765663" y="2992481"/>
            <a:ext cx="526535" cy="381000"/>
          </a:xfrm>
          <a:prstGeom prst="rect">
            <a:avLst/>
          </a:prstGeom>
          <a:solidFill>
            <a:srgbClr val="00AE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Rectangle 44"/>
          <p:cNvSpPr/>
          <p:nvPr/>
        </p:nvSpPr>
        <p:spPr>
          <a:xfrm>
            <a:off x="2364378" y="5430881"/>
            <a:ext cx="526535" cy="381000"/>
          </a:xfrm>
          <a:prstGeom prst="rect">
            <a:avLst/>
          </a:prstGeom>
          <a:solidFill>
            <a:srgbClr val="00AE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5" name="Rectangle 54"/>
          <p:cNvSpPr/>
          <p:nvPr/>
        </p:nvSpPr>
        <p:spPr>
          <a:xfrm>
            <a:off x="2364378" y="4821281"/>
            <a:ext cx="526535" cy="381000"/>
          </a:xfrm>
          <a:prstGeom prst="rect">
            <a:avLst/>
          </a:prstGeom>
          <a:solidFill>
            <a:srgbClr val="00AE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6" name="Rectangle 55"/>
          <p:cNvSpPr/>
          <p:nvPr/>
        </p:nvSpPr>
        <p:spPr>
          <a:xfrm>
            <a:off x="2364378" y="4211681"/>
            <a:ext cx="526535" cy="381000"/>
          </a:xfrm>
          <a:prstGeom prst="rect">
            <a:avLst/>
          </a:prstGeom>
          <a:solidFill>
            <a:srgbClr val="00AE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2364378" y="3602081"/>
            <a:ext cx="526535" cy="381000"/>
          </a:xfrm>
          <a:prstGeom prst="rect">
            <a:avLst/>
          </a:prstGeom>
          <a:solidFill>
            <a:srgbClr val="00AE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2364378" y="2992481"/>
            <a:ext cx="526535" cy="381000"/>
          </a:xfrm>
          <a:prstGeom prst="rect">
            <a:avLst/>
          </a:prstGeom>
          <a:solidFill>
            <a:srgbClr val="00AE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9" name="Rectangle 58"/>
          <p:cNvSpPr/>
          <p:nvPr/>
        </p:nvSpPr>
        <p:spPr>
          <a:xfrm>
            <a:off x="2963093" y="5430881"/>
            <a:ext cx="526535" cy="381000"/>
          </a:xfrm>
          <a:prstGeom prst="rect">
            <a:avLst/>
          </a:prstGeom>
          <a:solidFill>
            <a:srgbClr val="00AE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0" name="Rectangle 59"/>
          <p:cNvSpPr/>
          <p:nvPr/>
        </p:nvSpPr>
        <p:spPr>
          <a:xfrm>
            <a:off x="2963093" y="4821281"/>
            <a:ext cx="526535" cy="381000"/>
          </a:xfrm>
          <a:prstGeom prst="rect">
            <a:avLst/>
          </a:prstGeom>
          <a:solidFill>
            <a:srgbClr val="00AE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2963093" y="4211681"/>
            <a:ext cx="526535" cy="381000"/>
          </a:xfrm>
          <a:prstGeom prst="rect">
            <a:avLst/>
          </a:prstGeom>
          <a:solidFill>
            <a:srgbClr val="00AE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2" name="Rectangle 61"/>
          <p:cNvSpPr/>
          <p:nvPr/>
        </p:nvSpPr>
        <p:spPr>
          <a:xfrm>
            <a:off x="2963093" y="3602081"/>
            <a:ext cx="526535" cy="381000"/>
          </a:xfrm>
          <a:prstGeom prst="rect">
            <a:avLst/>
          </a:prstGeom>
          <a:solidFill>
            <a:srgbClr val="00AE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3" name="Rectangle 62"/>
          <p:cNvSpPr/>
          <p:nvPr/>
        </p:nvSpPr>
        <p:spPr>
          <a:xfrm>
            <a:off x="2963093" y="2992481"/>
            <a:ext cx="526535" cy="381000"/>
          </a:xfrm>
          <a:prstGeom prst="rect">
            <a:avLst/>
          </a:prstGeom>
          <a:solidFill>
            <a:srgbClr val="00AE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rot="5400000" flipH="1" flipV="1">
            <a:off x="171534" y="4364081"/>
            <a:ext cx="3201194" cy="794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1772528" y="5962693"/>
            <a:ext cx="5105400" cy="158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Rounded Rectangle 43"/>
          <p:cNvSpPr/>
          <p:nvPr/>
        </p:nvSpPr>
        <p:spPr>
          <a:xfrm>
            <a:off x="5159829" y="3666216"/>
            <a:ext cx="3526971" cy="1052739"/>
          </a:xfrm>
          <a:prstGeom prst="roundRect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0070C0"/>
                </a:solidFill>
              </a:rPr>
              <a:t>Cache at the </a:t>
            </a:r>
            <a:r>
              <a:rPr lang="en-US" sz="2800" dirty="0" smtClean="0">
                <a:solidFill>
                  <a:srgbClr val="00B050"/>
                </a:solidFill>
              </a:rPr>
              <a:t>wave-width</a:t>
            </a:r>
            <a:r>
              <a:rPr lang="en-US" sz="2800" dirty="0" smtClean="0">
                <a:solidFill>
                  <a:srgbClr val="0070C0"/>
                </a:solidFill>
              </a:rPr>
              <a:t> granularity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6" name="Content Placeholder 2"/>
          <p:cNvSpPr>
            <a:spLocks noGrp="1"/>
          </p:cNvSpPr>
          <p:nvPr>
            <p:ph idx="1"/>
          </p:nvPr>
        </p:nvSpPr>
        <p:spPr>
          <a:xfrm>
            <a:off x="457200" y="1295399"/>
            <a:ext cx="8229600" cy="1502862"/>
          </a:xfrm>
        </p:spPr>
        <p:txBody>
          <a:bodyPr>
            <a:normAutofit lnSpcReduction="10000"/>
          </a:bodyPr>
          <a:lstStyle/>
          <a:p>
            <a:pPr marL="365760" lvl="1" indent="-283464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dirty="0" smtClean="0"/>
              <a:t>Large jobs run tasks in </a:t>
            </a:r>
            <a:r>
              <a:rPr lang="en-US" i="1" dirty="0" smtClean="0">
                <a:solidFill>
                  <a:srgbClr val="00B050"/>
                </a:solidFill>
              </a:rPr>
              <a:t>multiple waves </a:t>
            </a:r>
            <a:endParaRPr lang="en-US" dirty="0" smtClean="0">
              <a:solidFill>
                <a:srgbClr val="00B050"/>
              </a:solidFill>
            </a:endParaRPr>
          </a:p>
          <a:p>
            <a:pPr lvl="1"/>
            <a:r>
              <a:rPr lang="en-US" dirty="0" smtClean="0"/>
              <a:t>Number of tasks is larger than number of slots</a:t>
            </a: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Wave-width</a:t>
            </a:r>
            <a:r>
              <a:rPr lang="en-US" dirty="0" smtClean="0"/>
              <a:t>: Number of parallel tasks of a job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0551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7071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How to evict from cache?</a:t>
            </a:r>
            <a:endParaRPr lang="en-US" dirty="0"/>
          </a:p>
        </p:txBody>
      </p:sp>
      <p:sp>
        <p:nvSpPr>
          <p:cNvPr id="57" name="Content Placeholder 2"/>
          <p:cNvSpPr txBox="1">
            <a:spLocks/>
          </p:cNvSpPr>
          <p:nvPr/>
        </p:nvSpPr>
        <p:spPr>
          <a:xfrm>
            <a:off x="457199" y="1256210"/>
            <a:ext cx="8686801" cy="14871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5760" lvl="1" indent="-283464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dirty="0"/>
              <a:t>View at the granularity of a job’s input (</a:t>
            </a:r>
            <a:r>
              <a:rPr lang="en-US" i="1" dirty="0"/>
              <a:t>file)</a:t>
            </a:r>
            <a:endParaRPr lang="en-US" dirty="0"/>
          </a:p>
          <a:p>
            <a:pPr marL="365760" lvl="1" indent="-283464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dirty="0" smtClean="0"/>
              <a:t>Focus evictions on </a:t>
            </a:r>
            <a:r>
              <a:rPr lang="en-US" dirty="0" smtClean="0">
                <a:solidFill>
                  <a:srgbClr val="00B050"/>
                </a:solidFill>
              </a:rPr>
              <a:t>incompletely </a:t>
            </a:r>
            <a:r>
              <a:rPr lang="en-US" dirty="0" smtClean="0"/>
              <a:t>cached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en-US" dirty="0" smtClean="0"/>
              <a:t>waves– </a:t>
            </a:r>
            <a:r>
              <a:rPr lang="en-US" b="1" dirty="0">
                <a:solidFill>
                  <a:srgbClr val="00B050"/>
                </a:solidFill>
              </a:rPr>
              <a:t>Sticky </a:t>
            </a:r>
            <a:r>
              <a:rPr lang="en-US" b="1" dirty="0" smtClean="0">
                <a:solidFill>
                  <a:srgbClr val="00B050"/>
                </a:solidFill>
              </a:rPr>
              <a:t>Policy</a:t>
            </a:r>
            <a:endParaRPr lang="en-US" b="1" dirty="0">
              <a:solidFill>
                <a:srgbClr val="00B050"/>
              </a:solidFill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5137935" y="3493975"/>
            <a:ext cx="2636238" cy="3263878"/>
            <a:chOff x="5137935" y="3493975"/>
            <a:chExt cx="2636238" cy="3263878"/>
          </a:xfrm>
        </p:grpSpPr>
        <p:sp>
          <p:nvSpPr>
            <p:cNvPr id="40" name="Rectangle 39"/>
            <p:cNvSpPr/>
            <p:nvPr/>
          </p:nvSpPr>
          <p:spPr>
            <a:xfrm>
              <a:off x="5705699" y="5116473"/>
              <a:ext cx="990600" cy="196524"/>
            </a:xfrm>
            <a:prstGeom prst="rect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Trebuchet MS" pitchFamily="34" charset="0"/>
              </a:endParaRP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5705878" y="5370138"/>
              <a:ext cx="990600" cy="196524"/>
            </a:xfrm>
            <a:prstGeom prst="rect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Trebuchet MS" pitchFamily="34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5137935" y="3499431"/>
              <a:ext cx="593432" cy="21544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latin typeface="Trebuchet MS" pitchFamily="34" charset="0"/>
                </a:rPr>
                <a:t>slot</a:t>
              </a:r>
              <a:r>
                <a:rPr lang="en-US" sz="1600" baseline="-25000" dirty="0" smtClean="0">
                  <a:latin typeface="Trebuchet MS" pitchFamily="34" charset="0"/>
                </a:rPr>
                <a:t>1</a:t>
              </a:r>
            </a:p>
            <a:p>
              <a:endParaRPr lang="en-US" sz="100" dirty="0" smtClean="0">
                <a:latin typeface="Trebuchet MS" pitchFamily="34" charset="0"/>
              </a:endParaRPr>
            </a:p>
            <a:p>
              <a:r>
                <a:rPr lang="en-US" sz="1600" dirty="0" smtClean="0">
                  <a:latin typeface="Trebuchet MS" pitchFamily="34" charset="0"/>
                </a:rPr>
                <a:t>slot</a:t>
              </a:r>
              <a:r>
                <a:rPr lang="en-US" sz="1600" baseline="-25000" dirty="0">
                  <a:latin typeface="Trebuchet MS" pitchFamily="34" charset="0"/>
                </a:rPr>
                <a:t>2</a:t>
              </a:r>
              <a:endParaRPr lang="en-US" sz="1600" baseline="-25000" dirty="0" smtClean="0">
                <a:latin typeface="Trebuchet MS" pitchFamily="34" charset="0"/>
              </a:endParaRPr>
            </a:p>
            <a:p>
              <a:endParaRPr lang="en-US" sz="100" dirty="0" smtClean="0">
                <a:latin typeface="Trebuchet MS" pitchFamily="34" charset="0"/>
              </a:endParaRPr>
            </a:p>
            <a:p>
              <a:r>
                <a:rPr lang="en-US" sz="1600" dirty="0" smtClean="0">
                  <a:latin typeface="Trebuchet MS" pitchFamily="34" charset="0"/>
                </a:rPr>
                <a:t>slot</a:t>
              </a:r>
              <a:r>
                <a:rPr lang="en-US" sz="1600" baseline="-25000" dirty="0" smtClean="0">
                  <a:latin typeface="Trebuchet MS" pitchFamily="34" charset="0"/>
                </a:rPr>
                <a:t>3</a:t>
              </a:r>
              <a:endParaRPr lang="en-US" sz="1600" baseline="-25000" dirty="0">
                <a:latin typeface="Trebuchet MS" pitchFamily="34" charset="0"/>
              </a:endParaRPr>
            </a:p>
            <a:p>
              <a:endParaRPr lang="en-US" sz="100" dirty="0" smtClean="0">
                <a:latin typeface="Trebuchet MS" pitchFamily="34" charset="0"/>
              </a:endParaRPr>
            </a:p>
            <a:p>
              <a:r>
                <a:rPr lang="en-US" sz="1600" dirty="0" smtClean="0">
                  <a:latin typeface="Trebuchet MS" pitchFamily="34" charset="0"/>
                </a:rPr>
                <a:t>slot</a:t>
              </a:r>
              <a:r>
                <a:rPr lang="en-US" sz="1600" baseline="-25000" dirty="0" smtClean="0">
                  <a:latin typeface="Trebuchet MS" pitchFamily="34" charset="0"/>
                </a:rPr>
                <a:t>4</a:t>
              </a:r>
              <a:endParaRPr lang="en-US" sz="1600" baseline="-25000" dirty="0">
                <a:latin typeface="Trebuchet MS" pitchFamily="34" charset="0"/>
              </a:endParaRPr>
            </a:p>
            <a:p>
              <a:endParaRPr lang="en-US" sz="100" dirty="0" smtClean="0">
                <a:latin typeface="Trebuchet MS" pitchFamily="34" charset="0"/>
              </a:endParaRPr>
            </a:p>
            <a:p>
              <a:r>
                <a:rPr lang="en-US" sz="1600" dirty="0" smtClean="0">
                  <a:latin typeface="Trebuchet MS" pitchFamily="34" charset="0"/>
                </a:rPr>
                <a:t>slot</a:t>
              </a:r>
              <a:r>
                <a:rPr lang="en-US" sz="1600" baseline="-25000" dirty="0" smtClean="0">
                  <a:latin typeface="Trebuchet MS" pitchFamily="34" charset="0"/>
                </a:rPr>
                <a:t>5</a:t>
              </a:r>
              <a:endParaRPr lang="en-US" sz="1600" baseline="-25000" dirty="0">
                <a:latin typeface="Trebuchet MS" pitchFamily="34" charset="0"/>
              </a:endParaRPr>
            </a:p>
            <a:p>
              <a:endParaRPr lang="en-US" sz="100" dirty="0" smtClean="0">
                <a:latin typeface="Trebuchet MS" pitchFamily="34" charset="0"/>
              </a:endParaRPr>
            </a:p>
            <a:p>
              <a:r>
                <a:rPr lang="en-US" sz="1600" dirty="0" smtClean="0">
                  <a:latin typeface="Trebuchet MS" pitchFamily="34" charset="0"/>
                </a:rPr>
                <a:t>slot</a:t>
              </a:r>
              <a:r>
                <a:rPr lang="en-US" sz="1600" baseline="-25000" dirty="0" smtClean="0">
                  <a:latin typeface="Trebuchet MS" pitchFamily="34" charset="0"/>
                </a:rPr>
                <a:t>6</a:t>
              </a:r>
              <a:endParaRPr lang="en-US" sz="1600" baseline="-25000" dirty="0">
                <a:latin typeface="Trebuchet MS" pitchFamily="34" charset="0"/>
              </a:endParaRPr>
            </a:p>
            <a:p>
              <a:endParaRPr lang="en-US" sz="100" dirty="0" smtClean="0">
                <a:latin typeface="Trebuchet MS" pitchFamily="34" charset="0"/>
              </a:endParaRPr>
            </a:p>
            <a:p>
              <a:r>
                <a:rPr lang="en-US" sz="1600" dirty="0" smtClean="0">
                  <a:latin typeface="Trebuchet MS" pitchFamily="34" charset="0"/>
                </a:rPr>
                <a:t>slot</a:t>
              </a:r>
              <a:r>
                <a:rPr lang="en-US" sz="1600" baseline="-25000" dirty="0">
                  <a:latin typeface="Trebuchet MS" pitchFamily="34" charset="0"/>
                </a:rPr>
                <a:t>7</a:t>
              </a:r>
              <a:endParaRPr lang="en-US" sz="100" dirty="0" smtClean="0">
                <a:latin typeface="Trebuchet MS" pitchFamily="34" charset="0"/>
              </a:endParaRPr>
            </a:p>
            <a:p>
              <a:r>
                <a:rPr lang="en-US" sz="1600" dirty="0" smtClean="0">
                  <a:latin typeface="Trebuchet MS" pitchFamily="34" charset="0"/>
                </a:rPr>
                <a:t>slot</a:t>
              </a:r>
              <a:r>
                <a:rPr lang="en-US" sz="1600" baseline="-25000" dirty="0">
                  <a:latin typeface="Trebuchet MS" pitchFamily="34" charset="0"/>
                </a:rPr>
                <a:t>8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301256" y="5637685"/>
              <a:ext cx="121700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latin typeface="Trebuchet MS" pitchFamily="34" charset="0"/>
                </a:rPr>
                <a:t>completion</a:t>
              </a:r>
              <a:endParaRPr lang="en-US" sz="1600" dirty="0">
                <a:latin typeface="Trebuchet MS" pitchFamily="34" charset="0"/>
              </a:endParaRPr>
            </a:p>
          </p:txBody>
        </p:sp>
        <p:cxnSp>
          <p:nvCxnSpPr>
            <p:cNvPr id="26" name="Straight Arrow Connector 25"/>
            <p:cNvCxnSpPr/>
            <p:nvPr/>
          </p:nvCxnSpPr>
          <p:spPr>
            <a:xfrm rot="5400000" flipH="1" flipV="1">
              <a:off x="6424503" y="5710001"/>
              <a:ext cx="304800" cy="228600"/>
            </a:xfrm>
            <a:prstGeom prst="straightConnector1">
              <a:avLst/>
            </a:prstGeom>
            <a:ln>
              <a:solidFill>
                <a:srgbClr val="000000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/>
            <p:nvPr/>
          </p:nvCxnSpPr>
          <p:spPr>
            <a:xfrm>
              <a:off x="5700603" y="5671901"/>
              <a:ext cx="1371600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Rectangle 29"/>
            <p:cNvSpPr/>
            <p:nvPr/>
          </p:nvSpPr>
          <p:spPr>
            <a:xfrm>
              <a:off x="5701723" y="4883633"/>
              <a:ext cx="526535" cy="180034"/>
            </a:xfrm>
            <a:prstGeom prst="rect">
              <a:avLst/>
            </a:prstGeom>
            <a:solidFill>
              <a:srgbClr val="00AE00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Trebuchet MS" pitchFamily="34" charset="0"/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5694758" y="4108440"/>
              <a:ext cx="526535" cy="180034"/>
            </a:xfrm>
            <a:prstGeom prst="rect">
              <a:avLst/>
            </a:prstGeom>
            <a:solidFill>
              <a:srgbClr val="00AE00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Trebuchet MS" pitchFamily="34" charset="0"/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5695878" y="3853572"/>
              <a:ext cx="526535" cy="180034"/>
            </a:xfrm>
            <a:prstGeom prst="rect">
              <a:avLst/>
            </a:prstGeom>
            <a:solidFill>
              <a:srgbClr val="00AE00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Trebuchet MS" pitchFamily="34" charset="0"/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5696133" y="4356567"/>
              <a:ext cx="526535" cy="180034"/>
            </a:xfrm>
            <a:prstGeom prst="rect">
              <a:avLst/>
            </a:prstGeom>
            <a:solidFill>
              <a:srgbClr val="00AE00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Trebuchet MS" pitchFamily="34" charset="0"/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5694758" y="3591917"/>
              <a:ext cx="526535" cy="180034"/>
            </a:xfrm>
            <a:prstGeom prst="rect">
              <a:avLst/>
            </a:prstGeom>
            <a:solidFill>
              <a:srgbClr val="00AE00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Trebuchet MS" pitchFamily="34" charset="0"/>
              </a:endParaRPr>
            </a:p>
          </p:txBody>
        </p:sp>
        <p:cxnSp>
          <p:nvCxnSpPr>
            <p:cNvPr id="37" name="Straight Arrow Connector 36"/>
            <p:cNvCxnSpPr/>
            <p:nvPr/>
          </p:nvCxnSpPr>
          <p:spPr>
            <a:xfrm flipV="1">
              <a:off x="6221293" y="3493975"/>
              <a:ext cx="0" cy="1084610"/>
            </a:xfrm>
            <a:prstGeom prst="straightConnector1">
              <a:avLst/>
            </a:prstGeom>
            <a:ln w="25400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/>
            <p:nvPr/>
          </p:nvCxnSpPr>
          <p:spPr>
            <a:xfrm flipH="1" flipV="1">
              <a:off x="5703914" y="3582279"/>
              <a:ext cx="1" cy="2090417"/>
            </a:xfrm>
            <a:prstGeom prst="straightConnector1">
              <a:avLst/>
            </a:prstGeom>
            <a:ln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Arrow Connector 48"/>
            <p:cNvCxnSpPr/>
            <p:nvPr/>
          </p:nvCxnSpPr>
          <p:spPr>
            <a:xfrm flipV="1">
              <a:off x="6700778" y="4612341"/>
              <a:ext cx="0" cy="1075238"/>
            </a:xfrm>
            <a:prstGeom prst="straightConnector1">
              <a:avLst/>
            </a:prstGeom>
            <a:ln w="25400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TextBox 52"/>
            <p:cNvSpPr txBox="1"/>
            <p:nvPr/>
          </p:nvSpPr>
          <p:spPr>
            <a:xfrm>
              <a:off x="5139093" y="6049967"/>
              <a:ext cx="2007281" cy="707886"/>
            </a:xfrm>
            <a:prstGeom prst="rect">
              <a:avLst/>
            </a:prstGeom>
            <a:noFill/>
          </p:spPr>
          <p:txBody>
            <a:bodyPr wrap="none" rtlCol="0" anchor="t" anchorCtr="0">
              <a:spAutoFit/>
            </a:bodyPr>
            <a:lstStyle/>
            <a:p>
              <a:pPr>
                <a:tabLst>
                  <a:tab pos="2062163" algn="l"/>
                </a:tabLst>
              </a:pPr>
              <a:r>
                <a:rPr lang="en-US" sz="2000" dirty="0">
                  <a:solidFill>
                    <a:srgbClr val="00B050"/>
                  </a:solidFill>
                  <a:latin typeface="Trebuchet MS" pitchFamily="34" charset="0"/>
                </a:rPr>
                <a:t>Hit-ratio: </a:t>
              </a:r>
              <a:r>
                <a:rPr lang="en-US" sz="2000" dirty="0" smtClean="0">
                  <a:solidFill>
                    <a:srgbClr val="00B050"/>
                  </a:solidFill>
                  <a:latin typeface="Trebuchet MS" pitchFamily="34" charset="0"/>
                </a:rPr>
                <a:t>75%</a:t>
              </a:r>
              <a:endParaRPr lang="en-US" sz="2000" dirty="0">
                <a:solidFill>
                  <a:srgbClr val="00B050"/>
                </a:solidFill>
                <a:latin typeface="Trebuchet MS" pitchFamily="34" charset="0"/>
              </a:endParaRPr>
            </a:p>
            <a:p>
              <a:pPr>
                <a:tabLst>
                  <a:tab pos="2062163" algn="l"/>
                </a:tabLst>
              </a:pPr>
              <a:r>
                <a:rPr lang="en-US" sz="2000" dirty="0" smtClean="0">
                  <a:solidFill>
                    <a:srgbClr val="00B050"/>
                  </a:solidFill>
                  <a:latin typeface="Trebuchet MS" pitchFamily="34" charset="0"/>
                </a:rPr>
                <a:t>Job 1 speeds up</a:t>
              </a:r>
              <a:endParaRPr lang="en-US" sz="2000" dirty="0">
                <a:solidFill>
                  <a:srgbClr val="00B050"/>
                </a:solidFill>
                <a:latin typeface="Trebuchet MS" pitchFamily="34" charset="0"/>
              </a:endParaRPr>
            </a:p>
          </p:txBody>
        </p:sp>
        <p:sp>
          <p:nvSpPr>
            <p:cNvPr id="70" name="Right Brace 69"/>
            <p:cNvSpPr/>
            <p:nvPr/>
          </p:nvSpPr>
          <p:spPr>
            <a:xfrm>
              <a:off x="6791406" y="3556247"/>
              <a:ext cx="131701" cy="980354"/>
            </a:xfrm>
            <a:prstGeom prst="rightBrac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latin typeface="Trebuchet MS" pitchFamily="34" charset="0"/>
              </a:endParaRPr>
            </a:p>
          </p:txBody>
        </p:sp>
        <p:sp>
          <p:nvSpPr>
            <p:cNvPr id="71" name="Right Brace 70"/>
            <p:cNvSpPr/>
            <p:nvPr/>
          </p:nvSpPr>
          <p:spPr>
            <a:xfrm>
              <a:off x="6787666" y="4591764"/>
              <a:ext cx="131701" cy="980354"/>
            </a:xfrm>
            <a:prstGeom prst="rightBrac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latin typeface="Trebuchet MS" pitchFamily="34" charset="0"/>
              </a:endParaRP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6938879" y="3851729"/>
              <a:ext cx="798617" cy="400110"/>
            </a:xfrm>
            <a:prstGeom prst="rect">
              <a:avLst/>
            </a:prstGeom>
            <a:noFill/>
          </p:spPr>
          <p:txBody>
            <a:bodyPr wrap="none" rtlCol="0" anchor="t" anchorCtr="0">
              <a:spAutoFit/>
            </a:bodyPr>
            <a:lstStyle/>
            <a:p>
              <a:pPr>
                <a:tabLst>
                  <a:tab pos="1658938" algn="l"/>
                </a:tabLst>
              </a:pPr>
              <a:r>
                <a:rPr lang="en-US" sz="2000" dirty="0" smtClean="0">
                  <a:latin typeface="Trebuchet MS" pitchFamily="34" charset="0"/>
                </a:rPr>
                <a:t>Job 1</a:t>
              </a: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6975556" y="4855644"/>
              <a:ext cx="798617" cy="400110"/>
            </a:xfrm>
            <a:prstGeom prst="rect">
              <a:avLst/>
            </a:prstGeom>
            <a:noFill/>
          </p:spPr>
          <p:txBody>
            <a:bodyPr wrap="none" rtlCol="0" anchor="t" anchorCtr="0">
              <a:spAutoFit/>
            </a:bodyPr>
            <a:lstStyle/>
            <a:p>
              <a:pPr>
                <a:tabLst>
                  <a:tab pos="1658938" algn="l"/>
                </a:tabLst>
              </a:pPr>
              <a:r>
                <a:rPr lang="en-US" sz="2000" dirty="0" smtClean="0">
                  <a:latin typeface="Trebuchet MS" pitchFamily="34" charset="0"/>
                </a:rPr>
                <a:t>Job 2</a:t>
              </a: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5704840" y="4639597"/>
              <a:ext cx="526535" cy="180034"/>
            </a:xfrm>
            <a:prstGeom prst="rect">
              <a:avLst/>
            </a:prstGeom>
            <a:solidFill>
              <a:srgbClr val="00AE00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Trebuchet MS" pitchFamily="34" charset="0"/>
              </a:endParaRPr>
            </a:p>
          </p:txBody>
        </p:sp>
      </p:grpSp>
      <p:sp>
        <p:nvSpPr>
          <p:cNvPr id="54" name="Rounded Rectangle 53"/>
          <p:cNvSpPr/>
          <p:nvPr/>
        </p:nvSpPr>
        <p:spPr>
          <a:xfrm>
            <a:off x="7777321" y="3799880"/>
            <a:ext cx="1262174" cy="1320200"/>
          </a:xfrm>
          <a:prstGeom prst="roundRect">
            <a:avLst/>
          </a:prstGeom>
          <a:solidFill>
            <a:schemeClr val="bg1"/>
          </a:solidFill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0070C0"/>
                </a:solidFill>
              </a:rPr>
              <a:t>With Sticky Policy</a:t>
            </a:r>
            <a:endParaRPr lang="en-US" sz="2400" dirty="0">
              <a:solidFill>
                <a:srgbClr val="FFC000"/>
              </a:solidFill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27992" y="2630105"/>
            <a:ext cx="7267895" cy="4127748"/>
            <a:chOff x="41055" y="2538664"/>
            <a:chExt cx="7267895" cy="4127748"/>
          </a:xfrm>
        </p:grpSpPr>
        <p:sp>
          <p:nvSpPr>
            <p:cNvPr id="5" name="Rectangle 4"/>
            <p:cNvSpPr/>
            <p:nvPr/>
          </p:nvSpPr>
          <p:spPr>
            <a:xfrm>
              <a:off x="2015404" y="4515441"/>
              <a:ext cx="990600" cy="196524"/>
            </a:xfrm>
            <a:prstGeom prst="rect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Trebuchet MS" pitchFamily="34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448631" y="3402534"/>
              <a:ext cx="593432" cy="216982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latin typeface="Trebuchet MS" pitchFamily="34" charset="0"/>
                </a:rPr>
                <a:t>slot</a:t>
              </a:r>
              <a:r>
                <a:rPr lang="en-US" sz="1600" baseline="-25000" dirty="0" smtClean="0">
                  <a:latin typeface="Trebuchet MS" pitchFamily="34" charset="0"/>
                </a:rPr>
                <a:t>1</a:t>
              </a:r>
            </a:p>
            <a:p>
              <a:endParaRPr lang="en-US" sz="100" dirty="0" smtClean="0">
                <a:latin typeface="Trebuchet MS" pitchFamily="34" charset="0"/>
              </a:endParaRPr>
            </a:p>
            <a:p>
              <a:r>
                <a:rPr lang="en-US" sz="1600" dirty="0" smtClean="0">
                  <a:latin typeface="Trebuchet MS" pitchFamily="34" charset="0"/>
                </a:rPr>
                <a:t>slot</a:t>
              </a:r>
              <a:r>
                <a:rPr lang="en-US" sz="1600" baseline="-25000" dirty="0">
                  <a:latin typeface="Trebuchet MS" pitchFamily="34" charset="0"/>
                </a:rPr>
                <a:t>2</a:t>
              </a:r>
              <a:endParaRPr lang="en-US" sz="1600" baseline="-25000" dirty="0" smtClean="0">
                <a:latin typeface="Trebuchet MS" pitchFamily="34" charset="0"/>
              </a:endParaRPr>
            </a:p>
            <a:p>
              <a:endParaRPr lang="en-US" sz="100" dirty="0" smtClean="0">
                <a:latin typeface="Trebuchet MS" pitchFamily="34" charset="0"/>
              </a:endParaRPr>
            </a:p>
            <a:p>
              <a:r>
                <a:rPr lang="en-US" sz="1600" dirty="0" smtClean="0">
                  <a:latin typeface="Trebuchet MS" pitchFamily="34" charset="0"/>
                </a:rPr>
                <a:t>slot</a:t>
              </a:r>
              <a:r>
                <a:rPr lang="en-US" sz="1600" baseline="-25000" dirty="0" smtClean="0">
                  <a:latin typeface="Trebuchet MS" pitchFamily="34" charset="0"/>
                </a:rPr>
                <a:t>3</a:t>
              </a:r>
              <a:endParaRPr lang="en-US" sz="1600" baseline="-25000" dirty="0">
                <a:latin typeface="Trebuchet MS" pitchFamily="34" charset="0"/>
              </a:endParaRPr>
            </a:p>
            <a:p>
              <a:endParaRPr lang="en-US" sz="100" dirty="0" smtClean="0">
                <a:latin typeface="Trebuchet MS" pitchFamily="34" charset="0"/>
              </a:endParaRPr>
            </a:p>
            <a:p>
              <a:r>
                <a:rPr lang="en-US" sz="1600" dirty="0" smtClean="0">
                  <a:latin typeface="Trebuchet MS" pitchFamily="34" charset="0"/>
                </a:rPr>
                <a:t>slot</a:t>
              </a:r>
              <a:r>
                <a:rPr lang="en-US" sz="1600" baseline="-25000" dirty="0" smtClean="0">
                  <a:latin typeface="Trebuchet MS" pitchFamily="34" charset="0"/>
                </a:rPr>
                <a:t>4</a:t>
              </a:r>
              <a:endParaRPr lang="en-US" sz="1600" baseline="-25000" dirty="0">
                <a:latin typeface="Trebuchet MS" pitchFamily="34" charset="0"/>
              </a:endParaRPr>
            </a:p>
            <a:p>
              <a:endParaRPr lang="en-US" sz="100" dirty="0" smtClean="0">
                <a:latin typeface="Trebuchet MS" pitchFamily="34" charset="0"/>
              </a:endParaRPr>
            </a:p>
            <a:p>
              <a:r>
                <a:rPr lang="en-US" sz="1600" dirty="0" smtClean="0">
                  <a:latin typeface="Trebuchet MS" pitchFamily="34" charset="0"/>
                </a:rPr>
                <a:t>slot</a:t>
              </a:r>
              <a:r>
                <a:rPr lang="en-US" sz="1600" baseline="-25000" dirty="0" smtClean="0">
                  <a:latin typeface="Trebuchet MS" pitchFamily="34" charset="0"/>
                </a:rPr>
                <a:t>5</a:t>
              </a:r>
              <a:endParaRPr lang="en-US" sz="1600" baseline="-25000" dirty="0">
                <a:latin typeface="Trebuchet MS" pitchFamily="34" charset="0"/>
              </a:endParaRPr>
            </a:p>
            <a:p>
              <a:endParaRPr lang="en-US" sz="100" dirty="0" smtClean="0">
                <a:latin typeface="Trebuchet MS" pitchFamily="34" charset="0"/>
              </a:endParaRPr>
            </a:p>
            <a:p>
              <a:r>
                <a:rPr lang="en-US" sz="1600" dirty="0" smtClean="0">
                  <a:latin typeface="Trebuchet MS" pitchFamily="34" charset="0"/>
                </a:rPr>
                <a:t>slot</a:t>
              </a:r>
              <a:r>
                <a:rPr lang="en-US" sz="1600" baseline="-25000" dirty="0" smtClean="0">
                  <a:latin typeface="Trebuchet MS" pitchFamily="34" charset="0"/>
                </a:rPr>
                <a:t>6</a:t>
              </a:r>
              <a:endParaRPr lang="en-US" sz="1600" baseline="-25000" dirty="0">
                <a:latin typeface="Trebuchet MS" pitchFamily="34" charset="0"/>
              </a:endParaRPr>
            </a:p>
            <a:p>
              <a:r>
                <a:rPr lang="en-US" sz="100" dirty="0" smtClean="0">
                  <a:latin typeface="Trebuchet MS" pitchFamily="34" charset="0"/>
                </a:rPr>
                <a:t>a</a:t>
              </a:r>
            </a:p>
            <a:p>
              <a:r>
                <a:rPr lang="en-US" sz="1600" dirty="0" smtClean="0">
                  <a:latin typeface="Trebuchet MS" pitchFamily="34" charset="0"/>
                </a:rPr>
                <a:t>slot</a:t>
              </a:r>
              <a:r>
                <a:rPr lang="en-US" sz="1600" baseline="-25000" dirty="0">
                  <a:latin typeface="Trebuchet MS" pitchFamily="34" charset="0"/>
                </a:rPr>
                <a:t>7</a:t>
              </a:r>
              <a:endParaRPr lang="en-US" sz="1600" baseline="-25000" dirty="0" smtClean="0">
                <a:latin typeface="Trebuchet MS" pitchFamily="34" charset="0"/>
              </a:endParaRPr>
            </a:p>
            <a:p>
              <a:endParaRPr lang="en-US" sz="100" dirty="0" smtClean="0">
                <a:latin typeface="Trebuchet MS" pitchFamily="34" charset="0"/>
              </a:endParaRPr>
            </a:p>
            <a:p>
              <a:r>
                <a:rPr lang="en-US" sz="1600" dirty="0" smtClean="0">
                  <a:latin typeface="Trebuchet MS" pitchFamily="34" charset="0"/>
                </a:rPr>
                <a:t>slot</a:t>
              </a:r>
              <a:r>
                <a:rPr lang="en-US" sz="1600" baseline="-25000" dirty="0" smtClean="0">
                  <a:latin typeface="Trebuchet MS" pitchFamily="34" charset="0"/>
                </a:rPr>
                <a:t>8</a:t>
              </a:r>
              <a:endParaRPr lang="en-US" sz="1600" baseline="-25000" dirty="0">
                <a:latin typeface="Trebuchet MS" pitchFamily="34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556507" y="5596138"/>
              <a:ext cx="121700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latin typeface="Trebuchet MS" pitchFamily="34" charset="0"/>
                </a:rPr>
                <a:t>completion</a:t>
              </a:r>
              <a:endParaRPr lang="en-US" sz="1600" dirty="0">
                <a:latin typeface="Trebuchet MS" pitchFamily="34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420796" y="5958526"/>
              <a:ext cx="2473754" cy="707886"/>
            </a:xfrm>
            <a:prstGeom prst="rect">
              <a:avLst/>
            </a:prstGeom>
            <a:noFill/>
          </p:spPr>
          <p:txBody>
            <a:bodyPr wrap="none" rtlCol="0" anchor="t" anchorCtr="0">
              <a:spAutoFit/>
            </a:bodyPr>
            <a:lstStyle/>
            <a:p>
              <a:pPr>
                <a:tabLst>
                  <a:tab pos="2062163" algn="l"/>
                </a:tabLst>
              </a:pPr>
              <a:r>
                <a:rPr lang="en-US" sz="2000" dirty="0" smtClean="0">
                  <a:solidFill>
                    <a:srgbClr val="FF0000"/>
                  </a:solidFill>
                  <a:latin typeface="Trebuchet MS" pitchFamily="34" charset="0"/>
                </a:rPr>
                <a:t>Hit-ratio: 75%</a:t>
              </a:r>
            </a:p>
            <a:p>
              <a:pPr>
                <a:tabLst>
                  <a:tab pos="2062163" algn="l"/>
                </a:tabLst>
              </a:pPr>
              <a:r>
                <a:rPr lang="en-US" sz="2000" dirty="0" smtClean="0">
                  <a:solidFill>
                    <a:srgbClr val="FF0000"/>
                  </a:solidFill>
                  <a:latin typeface="Trebuchet MS" pitchFamily="34" charset="0"/>
                </a:rPr>
                <a:t>No speed-up of jobs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011299" y="5041604"/>
              <a:ext cx="526535" cy="180034"/>
            </a:xfrm>
            <a:prstGeom prst="rect">
              <a:avLst/>
            </a:prstGeom>
            <a:solidFill>
              <a:srgbClr val="00AE00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Trebuchet MS" pitchFamily="34" charset="0"/>
              </a:endParaRPr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>
              <a:off x="2011299" y="5575004"/>
              <a:ext cx="1371600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14"/>
            <p:cNvSpPr/>
            <p:nvPr/>
          </p:nvSpPr>
          <p:spPr>
            <a:xfrm>
              <a:off x="2012419" y="4786736"/>
              <a:ext cx="526535" cy="180034"/>
            </a:xfrm>
            <a:prstGeom prst="rect">
              <a:avLst/>
            </a:prstGeom>
            <a:solidFill>
              <a:srgbClr val="00AE00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Trebuchet MS" pitchFamily="34" charset="0"/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012674" y="5289731"/>
              <a:ext cx="526535" cy="180034"/>
            </a:xfrm>
            <a:prstGeom prst="rect">
              <a:avLst/>
            </a:prstGeom>
            <a:solidFill>
              <a:srgbClr val="00AE00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Trebuchet MS" pitchFamily="34" charset="0"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2009559" y="3485380"/>
              <a:ext cx="990600" cy="196524"/>
            </a:xfrm>
            <a:prstGeom prst="rect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Trebuchet MS" pitchFamily="34" charset="0"/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2005454" y="4011543"/>
              <a:ext cx="526535" cy="180034"/>
            </a:xfrm>
            <a:prstGeom prst="rect">
              <a:avLst/>
            </a:prstGeom>
            <a:solidFill>
              <a:srgbClr val="00AE00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Trebuchet MS" pitchFamily="34" charset="0"/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2006574" y="3756675"/>
              <a:ext cx="526535" cy="180034"/>
            </a:xfrm>
            <a:prstGeom prst="rect">
              <a:avLst/>
            </a:prstGeom>
            <a:solidFill>
              <a:srgbClr val="00AE00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Trebuchet MS" pitchFamily="34" charset="0"/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2006829" y="4259670"/>
              <a:ext cx="526535" cy="180034"/>
            </a:xfrm>
            <a:prstGeom prst="rect">
              <a:avLst/>
            </a:prstGeom>
            <a:solidFill>
              <a:srgbClr val="00AE00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Trebuchet MS" pitchFamily="34" charset="0"/>
              </a:endParaRPr>
            </a:p>
          </p:txBody>
        </p:sp>
        <p:cxnSp>
          <p:nvCxnSpPr>
            <p:cNvPr id="12" name="Straight Arrow Connector 11"/>
            <p:cNvCxnSpPr/>
            <p:nvPr/>
          </p:nvCxnSpPr>
          <p:spPr>
            <a:xfrm flipH="1" flipV="1">
              <a:off x="2014610" y="3485382"/>
              <a:ext cx="1" cy="2090417"/>
            </a:xfrm>
            <a:prstGeom prst="straightConnector1">
              <a:avLst/>
            </a:prstGeom>
            <a:ln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flipV="1">
              <a:off x="3000159" y="4487144"/>
              <a:ext cx="0" cy="1108994"/>
            </a:xfrm>
            <a:prstGeom prst="straightConnector1">
              <a:avLst/>
            </a:prstGeom>
            <a:ln w="25400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Right Brace 64"/>
            <p:cNvSpPr/>
            <p:nvPr/>
          </p:nvSpPr>
          <p:spPr>
            <a:xfrm>
              <a:off x="3093460" y="3469846"/>
              <a:ext cx="131701" cy="980354"/>
            </a:xfrm>
            <a:prstGeom prst="rightBrac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latin typeface="Trebuchet MS" pitchFamily="34" charset="0"/>
              </a:endParaRPr>
            </a:p>
          </p:txBody>
        </p:sp>
        <p:sp>
          <p:nvSpPr>
            <p:cNvPr id="69" name="Right Brace 68"/>
            <p:cNvSpPr/>
            <p:nvPr/>
          </p:nvSpPr>
          <p:spPr>
            <a:xfrm>
              <a:off x="3089720" y="4505363"/>
              <a:ext cx="131701" cy="980354"/>
            </a:xfrm>
            <a:prstGeom prst="rightBrac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latin typeface="Trebuchet MS" pitchFamily="34" charset="0"/>
              </a:endParaRPr>
            </a:p>
          </p:txBody>
        </p:sp>
        <p:cxnSp>
          <p:nvCxnSpPr>
            <p:cNvPr id="73" name="Straight Arrow Connector 72"/>
            <p:cNvCxnSpPr/>
            <p:nvPr/>
          </p:nvCxnSpPr>
          <p:spPr>
            <a:xfrm flipV="1">
              <a:off x="3006004" y="3402534"/>
              <a:ext cx="0" cy="1037170"/>
            </a:xfrm>
            <a:prstGeom prst="straightConnector1">
              <a:avLst/>
            </a:prstGeom>
            <a:ln w="25400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TextBox 75"/>
            <p:cNvSpPr txBox="1"/>
            <p:nvPr/>
          </p:nvSpPr>
          <p:spPr>
            <a:xfrm>
              <a:off x="3221421" y="3788277"/>
              <a:ext cx="798617" cy="400110"/>
            </a:xfrm>
            <a:prstGeom prst="rect">
              <a:avLst/>
            </a:prstGeom>
            <a:noFill/>
          </p:spPr>
          <p:txBody>
            <a:bodyPr wrap="none" rtlCol="0" anchor="t" anchorCtr="0">
              <a:spAutoFit/>
            </a:bodyPr>
            <a:lstStyle/>
            <a:p>
              <a:pPr>
                <a:tabLst>
                  <a:tab pos="1658938" algn="l"/>
                </a:tabLst>
              </a:pPr>
              <a:r>
                <a:rPr lang="en-US" sz="2000" dirty="0" smtClean="0">
                  <a:latin typeface="Trebuchet MS" pitchFamily="34" charset="0"/>
                </a:rPr>
                <a:t>Job 1</a:t>
              </a: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3258098" y="4792192"/>
              <a:ext cx="798617" cy="400110"/>
            </a:xfrm>
            <a:prstGeom prst="rect">
              <a:avLst/>
            </a:prstGeom>
            <a:noFill/>
          </p:spPr>
          <p:txBody>
            <a:bodyPr wrap="none" rtlCol="0" anchor="t" anchorCtr="0">
              <a:spAutoFit/>
            </a:bodyPr>
            <a:lstStyle/>
            <a:p>
              <a:pPr>
                <a:tabLst>
                  <a:tab pos="1658938" algn="l"/>
                </a:tabLst>
              </a:pPr>
              <a:r>
                <a:rPr lang="en-US" sz="2000" dirty="0" smtClean="0">
                  <a:latin typeface="Trebuchet MS" pitchFamily="34" charset="0"/>
                </a:rPr>
                <a:t>Job 2</a:t>
              </a:r>
            </a:p>
          </p:txBody>
        </p:sp>
        <p:grpSp>
          <p:nvGrpSpPr>
            <p:cNvPr id="4" name="Group 3"/>
            <p:cNvGrpSpPr/>
            <p:nvPr/>
          </p:nvGrpSpPr>
          <p:grpSpPr>
            <a:xfrm>
              <a:off x="1864861" y="2538664"/>
              <a:ext cx="5444089" cy="672457"/>
              <a:chOff x="1760358" y="1851204"/>
              <a:chExt cx="5444089" cy="672457"/>
            </a:xfrm>
          </p:grpSpPr>
          <p:sp>
            <p:nvSpPr>
              <p:cNvPr id="46" name="Rectangle 45"/>
              <p:cNvSpPr/>
              <p:nvPr/>
            </p:nvSpPr>
            <p:spPr>
              <a:xfrm>
                <a:off x="1760358" y="2003604"/>
                <a:ext cx="990600" cy="190500"/>
              </a:xfrm>
              <a:prstGeom prst="rect">
                <a:avLst/>
              </a:prstGeom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atin typeface="Trebuchet MS" pitchFamily="34" charset="0"/>
                </a:endParaRPr>
              </a:p>
            </p:txBody>
          </p:sp>
          <p:sp>
            <p:nvSpPr>
              <p:cNvPr id="47" name="Rectangle 46"/>
              <p:cNvSpPr/>
              <p:nvPr/>
            </p:nvSpPr>
            <p:spPr>
              <a:xfrm>
                <a:off x="4874957" y="2029730"/>
                <a:ext cx="526535" cy="190500"/>
              </a:xfrm>
              <a:prstGeom prst="rect">
                <a:avLst/>
              </a:prstGeom>
              <a:solidFill>
                <a:srgbClr val="00AE00"/>
              </a:solidFill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atin typeface="Trebuchet MS" pitchFamily="34" charset="0"/>
                </a:endParaRPr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2726847" y="1851204"/>
                <a:ext cx="1999265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latin typeface="Trebuchet MS" pitchFamily="34" charset="0"/>
                  </a:rPr>
                  <a:t>Task duration </a:t>
                </a:r>
              </a:p>
              <a:p>
                <a:r>
                  <a:rPr lang="en-US" dirty="0" smtClean="0">
                    <a:latin typeface="Trebuchet MS" pitchFamily="34" charset="0"/>
                  </a:rPr>
                  <a:t>(</a:t>
                </a:r>
                <a:r>
                  <a:rPr lang="en-US" b="1" dirty="0" err="1" smtClean="0">
                    <a:solidFill>
                      <a:srgbClr val="FFC000"/>
                    </a:solidFill>
                    <a:latin typeface="Trebuchet MS" pitchFamily="34" charset="0"/>
                  </a:rPr>
                  <a:t>uncached</a:t>
                </a:r>
                <a:r>
                  <a:rPr lang="en-US" dirty="0" smtClean="0">
                    <a:solidFill>
                      <a:srgbClr val="FFC000"/>
                    </a:solidFill>
                    <a:latin typeface="Trebuchet MS" pitchFamily="34" charset="0"/>
                  </a:rPr>
                  <a:t> </a:t>
                </a:r>
                <a:r>
                  <a:rPr lang="en-US" dirty="0" smtClean="0">
                    <a:latin typeface="Trebuchet MS" pitchFamily="34" charset="0"/>
                  </a:rPr>
                  <a:t>input)</a:t>
                </a:r>
                <a:endParaRPr lang="en-US" dirty="0">
                  <a:latin typeface="Trebuchet MS" pitchFamily="34" charset="0"/>
                </a:endParaRPr>
              </a:p>
            </p:txBody>
          </p:sp>
          <p:sp>
            <p:nvSpPr>
              <p:cNvPr id="50" name="TextBox 49"/>
              <p:cNvSpPr txBox="1"/>
              <p:nvPr/>
            </p:nvSpPr>
            <p:spPr>
              <a:xfrm>
                <a:off x="5477692" y="1877330"/>
                <a:ext cx="1726755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latin typeface="Trebuchet MS" pitchFamily="34" charset="0"/>
                  </a:rPr>
                  <a:t>Task duration </a:t>
                </a:r>
              </a:p>
              <a:p>
                <a:r>
                  <a:rPr lang="en-US" dirty="0" smtClean="0">
                    <a:latin typeface="Trebuchet MS" pitchFamily="34" charset="0"/>
                  </a:rPr>
                  <a:t>(</a:t>
                </a:r>
                <a:r>
                  <a:rPr lang="en-US" b="1" dirty="0" smtClean="0">
                    <a:solidFill>
                      <a:srgbClr val="FFC000"/>
                    </a:solidFill>
                    <a:latin typeface="Trebuchet MS" pitchFamily="34" charset="0"/>
                  </a:rPr>
                  <a:t>cached</a:t>
                </a:r>
                <a:r>
                  <a:rPr lang="en-US" dirty="0" smtClean="0">
                    <a:solidFill>
                      <a:srgbClr val="FFC000"/>
                    </a:solidFill>
                    <a:latin typeface="Trebuchet MS" pitchFamily="34" charset="0"/>
                  </a:rPr>
                  <a:t> </a:t>
                </a:r>
                <a:r>
                  <a:rPr lang="en-US" dirty="0" smtClean="0">
                    <a:latin typeface="Trebuchet MS" pitchFamily="34" charset="0"/>
                  </a:rPr>
                  <a:t>input)</a:t>
                </a:r>
                <a:endParaRPr lang="en-US" dirty="0">
                  <a:latin typeface="Trebuchet MS" pitchFamily="34" charset="0"/>
                </a:endParaRPr>
              </a:p>
            </p:txBody>
          </p:sp>
        </p:grpSp>
        <p:cxnSp>
          <p:nvCxnSpPr>
            <p:cNvPr id="59" name="Straight Arrow Connector 58"/>
            <p:cNvCxnSpPr/>
            <p:nvPr/>
          </p:nvCxnSpPr>
          <p:spPr>
            <a:xfrm rot="5400000" flipH="1" flipV="1">
              <a:off x="2741236" y="5613899"/>
              <a:ext cx="304800" cy="228600"/>
            </a:xfrm>
            <a:prstGeom prst="straightConnector1">
              <a:avLst/>
            </a:prstGeom>
            <a:ln>
              <a:solidFill>
                <a:srgbClr val="000000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Rounded Rectangle 54"/>
            <p:cNvSpPr/>
            <p:nvPr/>
          </p:nvSpPr>
          <p:spPr>
            <a:xfrm>
              <a:off x="41055" y="3721404"/>
              <a:ext cx="1410948" cy="1320200"/>
            </a:xfrm>
            <a:prstGeom prst="roundRect">
              <a:avLst/>
            </a:prstGeom>
            <a:solidFill>
              <a:schemeClr val="bg1"/>
            </a:solidFill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rgbClr val="0070C0"/>
                  </a:solidFill>
                </a:rPr>
                <a:t>Without Sticky Policy</a:t>
              </a:r>
              <a:endParaRPr lang="en-US" sz="2400" dirty="0">
                <a:solidFill>
                  <a:srgbClr val="FFC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54516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/>
      <p:bldP spid="5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Which file should be evicted?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Depends on metric to optimize:</a:t>
            </a:r>
            <a:endParaRPr lang="en-US" dirty="0"/>
          </a:p>
          <a:p>
            <a:endParaRPr lang="en-US" sz="1600" dirty="0" smtClean="0"/>
          </a:p>
          <a:p>
            <a:r>
              <a:rPr lang="en-US" dirty="0" smtClean="0"/>
              <a:t>User centric metric</a:t>
            </a: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Completion time </a:t>
            </a:r>
            <a:r>
              <a:rPr lang="en-US" dirty="0" smtClean="0"/>
              <a:t>of jobs</a:t>
            </a:r>
          </a:p>
          <a:p>
            <a:pPr lvl="1"/>
            <a:endParaRPr lang="en-US" dirty="0"/>
          </a:p>
          <a:p>
            <a:r>
              <a:rPr lang="en-US" dirty="0" smtClean="0"/>
              <a:t>System centric metric</a:t>
            </a: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Utilization </a:t>
            </a:r>
            <a:r>
              <a:rPr lang="en-US" dirty="0" smtClean="0"/>
              <a:t>of the cluster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296637" y="5585488"/>
            <a:ext cx="8481604" cy="709839"/>
          </a:xfrm>
          <a:prstGeom prst="roundRect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rgbClr val="0070C0"/>
                </a:solidFill>
              </a:rPr>
              <a:t>What are the eviction policies for these metrics?</a:t>
            </a:r>
            <a:endParaRPr lang="en-US" sz="3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9882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Reduction in </a:t>
            </a:r>
            <a:r>
              <a:rPr lang="en-US" dirty="0" smtClean="0">
                <a:solidFill>
                  <a:srgbClr val="0070C0"/>
                </a:solidFill>
              </a:rPr>
              <a:t>Completion Time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3189" y="1417638"/>
            <a:ext cx="8595360" cy="23786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Idealized model for job:</a:t>
            </a:r>
          </a:p>
          <a:p>
            <a:pPr lvl="1"/>
            <a:r>
              <a:rPr lang="en-US" dirty="0" smtClean="0"/>
              <a:t>Wave-width for job: </a:t>
            </a:r>
            <a:r>
              <a:rPr lang="en-US" dirty="0" smtClean="0">
                <a:solidFill>
                  <a:srgbClr val="00B050"/>
                </a:solidFill>
              </a:rPr>
              <a:t>W</a:t>
            </a:r>
            <a:endParaRPr lang="en-US" baseline="-25000" dirty="0" smtClean="0">
              <a:solidFill>
                <a:srgbClr val="00B050"/>
              </a:solidFill>
            </a:endParaRPr>
          </a:p>
          <a:p>
            <a:pPr lvl="1"/>
            <a:r>
              <a:rPr lang="en-US" dirty="0" smtClean="0"/>
              <a:t>Frequency predicts future access: </a:t>
            </a:r>
            <a:r>
              <a:rPr lang="en-US" dirty="0" smtClean="0">
                <a:solidFill>
                  <a:srgbClr val="00B050"/>
                </a:solidFill>
              </a:rPr>
              <a:t>F</a:t>
            </a:r>
            <a:endParaRPr lang="en-US" baseline="-25000" dirty="0" smtClean="0">
              <a:solidFill>
                <a:srgbClr val="00B050"/>
              </a:solidFill>
            </a:endParaRPr>
          </a:p>
          <a:p>
            <a:pPr lvl="1"/>
            <a:r>
              <a:rPr lang="en-US" dirty="0" smtClean="0"/>
              <a:t>Data read is proportional to task length: </a:t>
            </a:r>
            <a:r>
              <a:rPr lang="en-US" dirty="0" smtClean="0">
                <a:solidFill>
                  <a:srgbClr val="00B050"/>
                </a:solidFill>
              </a:rPr>
              <a:t>D</a:t>
            </a:r>
            <a:endParaRPr lang="en-US" baseline="-25000" dirty="0" smtClean="0">
              <a:solidFill>
                <a:srgbClr val="00B050"/>
              </a:solidFill>
            </a:endParaRPr>
          </a:p>
          <a:p>
            <a:pPr lvl="1"/>
            <a:r>
              <a:rPr lang="en-US" dirty="0" smtClean="0"/>
              <a:t>Speedup </a:t>
            </a:r>
            <a:r>
              <a:rPr lang="en-US" dirty="0"/>
              <a:t>factor for cached tasks: </a:t>
            </a:r>
            <a:r>
              <a:rPr lang="en-US" dirty="0" smtClean="0">
                <a:solidFill>
                  <a:srgbClr val="00B050"/>
                </a:solidFill>
              </a:rPr>
              <a:t>µ</a:t>
            </a:r>
            <a:endParaRPr lang="en-US" dirty="0">
              <a:solidFill>
                <a:srgbClr val="00B050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7438043" y="1095237"/>
            <a:ext cx="1728972" cy="3108122"/>
            <a:chOff x="7438043" y="1095237"/>
            <a:chExt cx="1728972" cy="3108122"/>
          </a:xfrm>
        </p:grpSpPr>
        <p:sp>
          <p:nvSpPr>
            <p:cNvPr id="4" name="Rectangle 3"/>
            <p:cNvSpPr/>
            <p:nvPr/>
          </p:nvSpPr>
          <p:spPr>
            <a:xfrm>
              <a:off x="7442148" y="2843390"/>
              <a:ext cx="990600" cy="196524"/>
            </a:xfrm>
            <a:prstGeom prst="rect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7447618" y="3096356"/>
              <a:ext cx="990600" cy="196524"/>
            </a:xfrm>
            <a:prstGeom prst="rect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7443139" y="3343131"/>
              <a:ext cx="990600" cy="196524"/>
            </a:xfrm>
            <a:prstGeom prst="rect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7443318" y="3596796"/>
              <a:ext cx="990600" cy="196524"/>
            </a:xfrm>
            <a:prstGeom prst="rect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7445459" y="1835171"/>
              <a:ext cx="990600" cy="196524"/>
            </a:xfrm>
            <a:prstGeom prst="rect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7450929" y="2092531"/>
              <a:ext cx="990600" cy="196524"/>
            </a:xfrm>
            <a:prstGeom prst="rect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7446450" y="2339306"/>
              <a:ext cx="990600" cy="196524"/>
            </a:xfrm>
            <a:prstGeom prst="rect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7446629" y="2592971"/>
              <a:ext cx="990600" cy="196524"/>
            </a:xfrm>
            <a:prstGeom prst="rect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7678783" y="3864343"/>
              <a:ext cx="56497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time</a:t>
              </a:r>
              <a:endParaRPr lang="en-US" sz="1600" dirty="0"/>
            </a:p>
          </p:txBody>
        </p:sp>
        <p:cxnSp>
          <p:nvCxnSpPr>
            <p:cNvPr id="7" name="Straight Arrow Connector 6"/>
            <p:cNvCxnSpPr/>
            <p:nvPr/>
          </p:nvCxnSpPr>
          <p:spPr>
            <a:xfrm rot="5400000" flipH="1" flipV="1">
              <a:off x="8161943" y="3936659"/>
              <a:ext cx="304800" cy="228600"/>
            </a:xfrm>
            <a:prstGeom prst="straightConnector1">
              <a:avLst/>
            </a:prstGeom>
            <a:ln>
              <a:solidFill>
                <a:srgbClr val="000000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7438043" y="3898559"/>
              <a:ext cx="1371600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Right Brace 22"/>
            <p:cNvSpPr/>
            <p:nvPr/>
          </p:nvSpPr>
          <p:spPr>
            <a:xfrm>
              <a:off x="8492055" y="1835171"/>
              <a:ext cx="263791" cy="1958149"/>
            </a:xfrm>
            <a:prstGeom prst="rightBrac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8708235" y="2548464"/>
              <a:ext cx="458780" cy="461665"/>
            </a:xfrm>
            <a:prstGeom prst="rect">
              <a:avLst/>
            </a:prstGeom>
            <a:noFill/>
          </p:spPr>
          <p:txBody>
            <a:bodyPr wrap="none" rtlCol="0" anchor="t" anchorCtr="0">
              <a:spAutoFit/>
            </a:bodyPr>
            <a:lstStyle/>
            <a:p>
              <a:pPr>
                <a:tabLst>
                  <a:tab pos="1658938" algn="l"/>
                </a:tabLst>
              </a:pPr>
              <a:r>
                <a:rPr lang="en-US" sz="2400" dirty="0" smtClean="0">
                  <a:solidFill>
                    <a:srgbClr val="00B050"/>
                  </a:solidFill>
                </a:rPr>
                <a:t>W</a:t>
              </a:r>
            </a:p>
          </p:txBody>
        </p:sp>
        <p:cxnSp>
          <p:nvCxnSpPr>
            <p:cNvPr id="20" name="Straight Arrow Connector 19"/>
            <p:cNvCxnSpPr/>
            <p:nvPr/>
          </p:nvCxnSpPr>
          <p:spPr>
            <a:xfrm flipH="1" flipV="1">
              <a:off x="7441354" y="1808937"/>
              <a:ext cx="1" cy="2090417"/>
            </a:xfrm>
            <a:prstGeom prst="straightConnector1">
              <a:avLst/>
            </a:prstGeom>
            <a:ln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Right Brace 32"/>
            <p:cNvSpPr/>
            <p:nvPr/>
          </p:nvSpPr>
          <p:spPr>
            <a:xfrm rot="16200000">
              <a:off x="7804085" y="1129306"/>
              <a:ext cx="263791" cy="995875"/>
            </a:xfrm>
            <a:prstGeom prst="rightBrac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7735474" y="1095237"/>
              <a:ext cx="373820" cy="461665"/>
            </a:xfrm>
            <a:prstGeom prst="rect">
              <a:avLst/>
            </a:prstGeom>
            <a:noFill/>
          </p:spPr>
          <p:txBody>
            <a:bodyPr wrap="none" rtlCol="0" anchor="t" anchorCtr="0">
              <a:spAutoFit/>
            </a:bodyPr>
            <a:lstStyle/>
            <a:p>
              <a:pPr>
                <a:tabLst>
                  <a:tab pos="1658938" algn="l"/>
                </a:tabLst>
              </a:pPr>
              <a:r>
                <a:rPr lang="en-US" sz="2400" dirty="0" smtClean="0">
                  <a:solidFill>
                    <a:srgbClr val="00B050"/>
                  </a:solidFill>
                </a:rPr>
                <a:t>D</a:t>
              </a:r>
              <a:endParaRPr lang="en-US" sz="2000" dirty="0" smtClean="0">
                <a:solidFill>
                  <a:srgbClr val="00B050"/>
                </a:solidFill>
              </a:endParaRPr>
            </a:p>
          </p:txBody>
        </p:sp>
      </p:grpSp>
      <p:sp>
        <p:nvSpPr>
          <p:cNvPr id="35" name="Content Placeholder 2"/>
          <p:cNvSpPr txBox="1">
            <a:spLocks/>
          </p:cNvSpPr>
          <p:nvPr/>
        </p:nvSpPr>
        <p:spPr>
          <a:xfrm>
            <a:off x="363189" y="3921539"/>
            <a:ext cx="5783872" cy="150143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3714750" algn="l"/>
              </a:tabLst>
            </a:pPr>
            <a:r>
              <a:rPr lang="en-US" dirty="0"/>
              <a:t>Cost of </a:t>
            </a:r>
            <a:r>
              <a:rPr lang="en-US" dirty="0" smtClean="0"/>
              <a:t>caching: </a:t>
            </a:r>
            <a:r>
              <a:rPr lang="en-US" dirty="0"/>
              <a:t>	 </a:t>
            </a:r>
            <a:r>
              <a:rPr lang="en-US" dirty="0">
                <a:solidFill>
                  <a:srgbClr val="00B050"/>
                </a:solidFill>
              </a:rPr>
              <a:t>W</a:t>
            </a:r>
            <a:r>
              <a:rPr lang="en-US" baseline="-25000" dirty="0">
                <a:solidFill>
                  <a:srgbClr val="00B050"/>
                </a:solidFill>
              </a:rPr>
              <a:t> </a:t>
            </a:r>
            <a:r>
              <a:rPr lang="en-US" dirty="0" smtClean="0">
                <a:solidFill>
                  <a:srgbClr val="00B050"/>
                </a:solidFill>
              </a:rPr>
              <a:t>D</a:t>
            </a:r>
            <a:endParaRPr lang="en-US" baseline="-25000" dirty="0">
              <a:solidFill>
                <a:srgbClr val="00B050"/>
              </a:solidFill>
            </a:endParaRPr>
          </a:p>
          <a:p>
            <a:pPr>
              <a:tabLst>
                <a:tab pos="3714750" algn="l"/>
              </a:tabLst>
            </a:pPr>
            <a:r>
              <a:rPr lang="en-US" dirty="0" smtClean="0"/>
              <a:t>Benefit of caching: 	</a:t>
            </a:r>
            <a:r>
              <a:rPr lang="en-US" dirty="0"/>
              <a:t> </a:t>
            </a:r>
            <a:r>
              <a:rPr lang="en-US" dirty="0" smtClean="0">
                <a:solidFill>
                  <a:srgbClr val="00B050"/>
                </a:solidFill>
              </a:rPr>
              <a:t>µD</a:t>
            </a:r>
            <a:r>
              <a:rPr lang="en-US" baseline="-25000" dirty="0" smtClean="0">
                <a:solidFill>
                  <a:srgbClr val="00B050"/>
                </a:solidFill>
              </a:rPr>
              <a:t> </a:t>
            </a:r>
            <a:r>
              <a:rPr lang="en-US" dirty="0" smtClean="0">
                <a:solidFill>
                  <a:srgbClr val="00B050"/>
                </a:solidFill>
              </a:rPr>
              <a:t>F</a:t>
            </a:r>
            <a:endParaRPr lang="en-US" dirty="0">
              <a:solidFill>
                <a:srgbClr val="00B050"/>
              </a:solidFill>
            </a:endParaRPr>
          </a:p>
          <a:p>
            <a:pPr>
              <a:tabLst>
                <a:tab pos="3714750" algn="l"/>
              </a:tabLst>
            </a:pPr>
            <a:r>
              <a:rPr lang="en-US" dirty="0" smtClean="0"/>
              <a:t>Benefit/cost: 	</a:t>
            </a:r>
            <a:r>
              <a:rPr lang="en-US" dirty="0"/>
              <a:t> </a:t>
            </a:r>
            <a:r>
              <a:rPr lang="en-US" dirty="0" smtClean="0">
                <a:solidFill>
                  <a:srgbClr val="00B050"/>
                </a:solidFill>
              </a:rPr>
              <a:t>µF/W</a:t>
            </a:r>
            <a:endParaRPr lang="en-US" baseline="-25000" dirty="0" smtClean="0">
              <a:solidFill>
                <a:srgbClr val="00B050"/>
              </a:solidFill>
            </a:endParaRPr>
          </a:p>
        </p:txBody>
      </p:sp>
      <p:sp>
        <p:nvSpPr>
          <p:cNvPr id="36" name="Rounded Rectangle 35"/>
          <p:cNvSpPr/>
          <p:nvPr/>
        </p:nvSpPr>
        <p:spPr>
          <a:xfrm>
            <a:off x="796834" y="5576913"/>
            <a:ext cx="7631809" cy="713719"/>
          </a:xfrm>
          <a:prstGeom prst="roundRect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0070C0"/>
                </a:solidFill>
              </a:rPr>
              <a:t>Completion Time of Job: </a:t>
            </a:r>
            <a:r>
              <a:rPr lang="en-US" sz="2800" dirty="0" smtClean="0">
                <a:solidFill>
                  <a:srgbClr val="00B050"/>
                </a:solidFill>
              </a:rPr>
              <a:t>frequency/wave-width</a:t>
            </a:r>
            <a:endParaRPr lang="en-US" sz="28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311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3197"/>
            <a:ext cx="8229600" cy="1143000"/>
          </a:xfrm>
        </p:spPr>
        <p:txBody>
          <a:bodyPr/>
          <a:lstStyle/>
          <a:p>
            <a:r>
              <a:rPr lang="en-US" dirty="0" smtClean="0"/>
              <a:t>How to estimate </a:t>
            </a:r>
            <a:r>
              <a:rPr lang="en-US" dirty="0" smtClean="0">
                <a:solidFill>
                  <a:srgbClr val="00B050"/>
                </a:solidFill>
              </a:rPr>
              <a:t>W</a:t>
            </a:r>
            <a:r>
              <a:rPr lang="en-US" dirty="0" smtClean="0"/>
              <a:t> for a job?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351948" y="4875937"/>
            <a:ext cx="29089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latin typeface="Trebuchet MS"/>
                <a:cs typeface="Trebuchet MS"/>
              </a:rPr>
              <a:t>Job size</a:t>
            </a:r>
            <a:endParaRPr lang="en-US" sz="2400" dirty="0">
              <a:solidFill>
                <a:schemeClr val="bg1"/>
              </a:solidFill>
              <a:latin typeface="Trebuchet MS"/>
              <a:cs typeface="Trebuchet MS"/>
            </a:endParaRPr>
          </a:p>
        </p:txBody>
      </p:sp>
      <p:sp>
        <p:nvSpPr>
          <p:cNvPr id="6" name="TextBox 5"/>
          <p:cNvSpPr txBox="1"/>
          <p:nvPr/>
        </p:nvSpPr>
        <p:spPr>
          <a:xfrm rot="16200000">
            <a:off x="-369875" y="3635254"/>
            <a:ext cx="29089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latin typeface="Trebuchet MS"/>
                <a:cs typeface="Trebuchet MS"/>
              </a:rPr>
              <a:t>Wave-width (slots)</a:t>
            </a:r>
            <a:endParaRPr lang="en-US" sz="2400" dirty="0">
              <a:solidFill>
                <a:schemeClr val="bg1"/>
              </a:solidFill>
              <a:latin typeface="Trebuchet MS"/>
              <a:cs typeface="Trebuchet MS"/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413130" y="5171155"/>
            <a:ext cx="8605521" cy="14778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Use the size of a file as a proxy for wave-width</a:t>
            </a:r>
          </a:p>
          <a:p>
            <a:pPr lvl="1"/>
            <a:r>
              <a:rPr lang="en-US" dirty="0" smtClean="0"/>
              <a:t>Paper uses a more sophisticated approximation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98" y="1617299"/>
            <a:ext cx="9064686" cy="34894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30223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Improvement in </a:t>
            </a:r>
            <a:r>
              <a:rPr lang="en-US" dirty="0" smtClean="0">
                <a:solidFill>
                  <a:srgbClr val="0070C0"/>
                </a:solidFill>
              </a:rPr>
              <a:t>Utilization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3131" y="1404575"/>
            <a:ext cx="8605521" cy="23786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Idealized model for job:</a:t>
            </a:r>
          </a:p>
          <a:p>
            <a:pPr lvl="1"/>
            <a:r>
              <a:rPr lang="en-US" dirty="0"/>
              <a:t>Wave-width </a:t>
            </a:r>
            <a:r>
              <a:rPr lang="en-US" dirty="0" smtClean="0"/>
              <a:t>for </a:t>
            </a:r>
            <a:r>
              <a:rPr lang="en-US" dirty="0"/>
              <a:t>job: </a:t>
            </a:r>
            <a:r>
              <a:rPr lang="en-US" dirty="0" smtClean="0">
                <a:solidFill>
                  <a:srgbClr val="00B050"/>
                </a:solidFill>
              </a:rPr>
              <a:t>W</a:t>
            </a:r>
            <a:endParaRPr lang="en-US" baseline="-25000" dirty="0">
              <a:solidFill>
                <a:srgbClr val="00B050"/>
              </a:solidFill>
            </a:endParaRPr>
          </a:p>
          <a:p>
            <a:pPr lvl="1"/>
            <a:r>
              <a:rPr lang="en-US" dirty="0"/>
              <a:t>Frequency predicts future access: </a:t>
            </a:r>
            <a:r>
              <a:rPr lang="en-US" dirty="0" smtClean="0">
                <a:solidFill>
                  <a:srgbClr val="00B050"/>
                </a:solidFill>
              </a:rPr>
              <a:t>F</a:t>
            </a:r>
            <a:endParaRPr lang="en-US" baseline="-25000" dirty="0">
              <a:solidFill>
                <a:srgbClr val="00B050"/>
              </a:solidFill>
            </a:endParaRPr>
          </a:p>
          <a:p>
            <a:pPr lvl="1"/>
            <a:r>
              <a:rPr lang="en-US" dirty="0" smtClean="0"/>
              <a:t>Data read is proportional </a:t>
            </a:r>
            <a:r>
              <a:rPr lang="en-US" dirty="0"/>
              <a:t>to </a:t>
            </a:r>
            <a:r>
              <a:rPr lang="en-US" dirty="0" smtClean="0"/>
              <a:t>task length: </a:t>
            </a:r>
            <a:r>
              <a:rPr lang="en-US" dirty="0" smtClean="0">
                <a:solidFill>
                  <a:srgbClr val="00B050"/>
                </a:solidFill>
              </a:rPr>
              <a:t>D</a:t>
            </a:r>
            <a:endParaRPr lang="en-US" baseline="-25000" dirty="0">
              <a:solidFill>
                <a:srgbClr val="00B050"/>
              </a:solidFill>
            </a:endParaRPr>
          </a:p>
          <a:p>
            <a:pPr lvl="1"/>
            <a:r>
              <a:rPr lang="en-US" dirty="0"/>
              <a:t>Speedup factor for cached tasks: </a:t>
            </a:r>
            <a:r>
              <a:rPr lang="en-US" dirty="0" smtClean="0">
                <a:solidFill>
                  <a:srgbClr val="00B050"/>
                </a:solidFill>
              </a:rPr>
              <a:t>µ</a:t>
            </a:r>
            <a:endParaRPr lang="en-US" dirty="0">
              <a:solidFill>
                <a:srgbClr val="00B050"/>
              </a:solidFill>
            </a:endParaRPr>
          </a:p>
          <a:p>
            <a:endParaRPr lang="en-US" dirty="0"/>
          </a:p>
        </p:txBody>
      </p:sp>
      <p:sp>
        <p:nvSpPr>
          <p:cNvPr id="35" name="Content Placeholder 2"/>
          <p:cNvSpPr txBox="1">
            <a:spLocks/>
          </p:cNvSpPr>
          <p:nvPr/>
        </p:nvSpPr>
        <p:spPr>
          <a:xfrm>
            <a:off x="413132" y="3911379"/>
            <a:ext cx="5783872" cy="150143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3714750" algn="l"/>
              </a:tabLst>
            </a:pPr>
            <a:r>
              <a:rPr lang="en-US" dirty="0"/>
              <a:t>Cost of </a:t>
            </a:r>
            <a:r>
              <a:rPr lang="en-US" dirty="0" smtClean="0"/>
              <a:t>caching: </a:t>
            </a:r>
            <a:r>
              <a:rPr lang="en-US" dirty="0"/>
              <a:t>	</a:t>
            </a:r>
            <a:r>
              <a:rPr lang="en-US" dirty="0">
                <a:solidFill>
                  <a:srgbClr val="00B050"/>
                </a:solidFill>
              </a:rPr>
              <a:t>W</a:t>
            </a:r>
            <a:r>
              <a:rPr lang="en-US" baseline="-25000" dirty="0">
                <a:solidFill>
                  <a:srgbClr val="00B050"/>
                </a:solidFill>
              </a:rPr>
              <a:t> </a:t>
            </a:r>
            <a:r>
              <a:rPr lang="en-US" dirty="0" smtClean="0">
                <a:solidFill>
                  <a:srgbClr val="00B050"/>
                </a:solidFill>
              </a:rPr>
              <a:t>D</a:t>
            </a:r>
            <a:endParaRPr lang="en-US" baseline="-25000" dirty="0">
              <a:solidFill>
                <a:srgbClr val="00B050"/>
              </a:solidFill>
            </a:endParaRPr>
          </a:p>
          <a:p>
            <a:pPr>
              <a:tabLst>
                <a:tab pos="3714750" algn="l"/>
              </a:tabLst>
            </a:pPr>
            <a:r>
              <a:rPr lang="en-US" dirty="0" smtClean="0"/>
              <a:t>Benefit of caching: 	</a:t>
            </a:r>
            <a:r>
              <a:rPr lang="en-US" dirty="0" smtClean="0">
                <a:solidFill>
                  <a:srgbClr val="00B050"/>
                </a:solidFill>
              </a:rPr>
              <a:t>W µD F</a:t>
            </a:r>
            <a:endParaRPr lang="en-US" dirty="0">
              <a:solidFill>
                <a:srgbClr val="00B050"/>
              </a:solidFill>
            </a:endParaRPr>
          </a:p>
          <a:p>
            <a:pPr>
              <a:tabLst>
                <a:tab pos="3714750" algn="l"/>
              </a:tabLst>
            </a:pPr>
            <a:r>
              <a:rPr lang="en-US" dirty="0" smtClean="0"/>
              <a:t>Benefit/cost: 	</a:t>
            </a:r>
            <a:r>
              <a:rPr lang="en-US" dirty="0" smtClean="0">
                <a:solidFill>
                  <a:srgbClr val="00B050"/>
                </a:solidFill>
              </a:rPr>
              <a:t>µF</a:t>
            </a:r>
            <a:endParaRPr lang="en-US" baseline="-25000" dirty="0" smtClean="0">
              <a:solidFill>
                <a:srgbClr val="00B050"/>
              </a:solidFill>
            </a:endParaRPr>
          </a:p>
        </p:txBody>
      </p:sp>
      <p:sp>
        <p:nvSpPr>
          <p:cNvPr id="36" name="Rounded Rectangle 35"/>
          <p:cNvSpPr/>
          <p:nvPr/>
        </p:nvSpPr>
        <p:spPr>
          <a:xfrm>
            <a:off x="2429692" y="5684705"/>
            <a:ext cx="4741818" cy="683046"/>
          </a:xfrm>
          <a:prstGeom prst="roundRect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0070C0"/>
                </a:solidFill>
              </a:rPr>
              <a:t>Utilization of job: </a:t>
            </a:r>
            <a:r>
              <a:rPr lang="en-US" sz="2800" dirty="0" smtClean="0">
                <a:solidFill>
                  <a:srgbClr val="00B050"/>
                </a:solidFill>
              </a:rPr>
              <a:t>frequency</a:t>
            </a:r>
            <a:endParaRPr lang="en-US" sz="2800" dirty="0">
              <a:solidFill>
                <a:srgbClr val="00B050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7438043" y="1095237"/>
            <a:ext cx="1728972" cy="3108122"/>
            <a:chOff x="7438043" y="1095237"/>
            <a:chExt cx="1728972" cy="3108122"/>
          </a:xfrm>
        </p:grpSpPr>
        <p:sp>
          <p:nvSpPr>
            <p:cNvPr id="61" name="Rectangle 60"/>
            <p:cNvSpPr/>
            <p:nvPr/>
          </p:nvSpPr>
          <p:spPr>
            <a:xfrm>
              <a:off x="7442148" y="2843390"/>
              <a:ext cx="990600" cy="196524"/>
            </a:xfrm>
            <a:prstGeom prst="rect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7447618" y="3096356"/>
              <a:ext cx="990600" cy="196524"/>
            </a:xfrm>
            <a:prstGeom prst="rect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Rectangle 68"/>
            <p:cNvSpPr/>
            <p:nvPr/>
          </p:nvSpPr>
          <p:spPr>
            <a:xfrm>
              <a:off x="7443139" y="3343131"/>
              <a:ext cx="990600" cy="196524"/>
            </a:xfrm>
            <a:prstGeom prst="rect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Rectangle 69"/>
            <p:cNvSpPr/>
            <p:nvPr/>
          </p:nvSpPr>
          <p:spPr>
            <a:xfrm>
              <a:off x="7443318" y="3596796"/>
              <a:ext cx="990600" cy="196524"/>
            </a:xfrm>
            <a:prstGeom prst="rect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Rectangle 72"/>
            <p:cNvSpPr/>
            <p:nvPr/>
          </p:nvSpPr>
          <p:spPr>
            <a:xfrm>
              <a:off x="7445459" y="1835171"/>
              <a:ext cx="990600" cy="196524"/>
            </a:xfrm>
            <a:prstGeom prst="rect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7" name="Rectangle 76"/>
            <p:cNvSpPr/>
            <p:nvPr/>
          </p:nvSpPr>
          <p:spPr>
            <a:xfrm>
              <a:off x="7450929" y="2092531"/>
              <a:ext cx="990600" cy="196524"/>
            </a:xfrm>
            <a:prstGeom prst="rect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8" name="Rectangle 77"/>
            <p:cNvSpPr/>
            <p:nvPr/>
          </p:nvSpPr>
          <p:spPr>
            <a:xfrm>
              <a:off x="7446450" y="2339306"/>
              <a:ext cx="990600" cy="196524"/>
            </a:xfrm>
            <a:prstGeom prst="rect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9" name="Rectangle 78"/>
            <p:cNvSpPr/>
            <p:nvPr/>
          </p:nvSpPr>
          <p:spPr>
            <a:xfrm>
              <a:off x="7446629" y="2592971"/>
              <a:ext cx="990600" cy="196524"/>
            </a:xfrm>
            <a:prstGeom prst="rect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7678783" y="3864343"/>
              <a:ext cx="56497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time</a:t>
              </a:r>
              <a:endParaRPr lang="en-US" sz="1600" dirty="0"/>
            </a:p>
          </p:txBody>
        </p:sp>
        <p:cxnSp>
          <p:nvCxnSpPr>
            <p:cNvPr id="63" name="Straight Arrow Connector 62"/>
            <p:cNvCxnSpPr/>
            <p:nvPr/>
          </p:nvCxnSpPr>
          <p:spPr>
            <a:xfrm rot="5400000" flipH="1" flipV="1">
              <a:off x="8161943" y="3936659"/>
              <a:ext cx="304800" cy="228600"/>
            </a:xfrm>
            <a:prstGeom prst="straightConnector1">
              <a:avLst/>
            </a:prstGeom>
            <a:ln>
              <a:solidFill>
                <a:srgbClr val="000000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Arrow Connector 64"/>
            <p:cNvCxnSpPr/>
            <p:nvPr/>
          </p:nvCxnSpPr>
          <p:spPr>
            <a:xfrm>
              <a:off x="7438043" y="3898559"/>
              <a:ext cx="1371600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Right Brace 70"/>
            <p:cNvSpPr/>
            <p:nvPr/>
          </p:nvSpPr>
          <p:spPr>
            <a:xfrm>
              <a:off x="8492055" y="1835171"/>
              <a:ext cx="263791" cy="1958149"/>
            </a:xfrm>
            <a:prstGeom prst="rightBrac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8708235" y="2548464"/>
              <a:ext cx="458780" cy="461665"/>
            </a:xfrm>
            <a:prstGeom prst="rect">
              <a:avLst/>
            </a:prstGeom>
            <a:noFill/>
          </p:spPr>
          <p:txBody>
            <a:bodyPr wrap="none" rtlCol="0" anchor="t" anchorCtr="0">
              <a:spAutoFit/>
            </a:bodyPr>
            <a:lstStyle/>
            <a:p>
              <a:pPr>
                <a:tabLst>
                  <a:tab pos="1658938" algn="l"/>
                </a:tabLst>
              </a:pPr>
              <a:r>
                <a:rPr lang="en-US" sz="2400" dirty="0" smtClean="0">
                  <a:solidFill>
                    <a:srgbClr val="00B050"/>
                  </a:solidFill>
                </a:rPr>
                <a:t>W</a:t>
              </a:r>
            </a:p>
          </p:txBody>
        </p:sp>
        <p:cxnSp>
          <p:nvCxnSpPr>
            <p:cNvPr id="80" name="Straight Arrow Connector 79"/>
            <p:cNvCxnSpPr/>
            <p:nvPr/>
          </p:nvCxnSpPr>
          <p:spPr>
            <a:xfrm flipH="1" flipV="1">
              <a:off x="7441354" y="1808937"/>
              <a:ext cx="1" cy="2090417"/>
            </a:xfrm>
            <a:prstGeom prst="straightConnector1">
              <a:avLst/>
            </a:prstGeom>
            <a:ln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Right Brace 80"/>
            <p:cNvSpPr/>
            <p:nvPr/>
          </p:nvSpPr>
          <p:spPr>
            <a:xfrm rot="16200000">
              <a:off x="7804085" y="1129306"/>
              <a:ext cx="263791" cy="995875"/>
            </a:xfrm>
            <a:prstGeom prst="rightBrac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7735474" y="1095237"/>
              <a:ext cx="373820" cy="461665"/>
            </a:xfrm>
            <a:prstGeom prst="rect">
              <a:avLst/>
            </a:prstGeom>
            <a:noFill/>
          </p:spPr>
          <p:txBody>
            <a:bodyPr wrap="none" rtlCol="0" anchor="t" anchorCtr="0">
              <a:spAutoFit/>
            </a:bodyPr>
            <a:lstStyle/>
            <a:p>
              <a:pPr>
                <a:tabLst>
                  <a:tab pos="1658938" algn="l"/>
                </a:tabLst>
              </a:pPr>
              <a:r>
                <a:rPr lang="en-US" sz="2400" dirty="0" smtClean="0">
                  <a:solidFill>
                    <a:srgbClr val="00B050"/>
                  </a:solidFill>
                </a:rPr>
                <a:t>D</a:t>
              </a:r>
              <a:endParaRPr lang="en-US" sz="2000" dirty="0" smtClean="0">
                <a:solidFill>
                  <a:srgbClr val="00B05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40308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366" y="3505060"/>
            <a:ext cx="4543335" cy="33299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274638"/>
            <a:ext cx="9144000" cy="1143000"/>
          </a:xfrm>
        </p:spPr>
        <p:txBody>
          <a:bodyPr>
            <a:noAutofit/>
          </a:bodyPr>
          <a:lstStyle/>
          <a:p>
            <a:r>
              <a:rPr lang="en-US" dirty="0" smtClean="0"/>
              <a:t>Isn’t this just Least Frequently Used?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2233" y="1469570"/>
            <a:ext cx="8657264" cy="4525963"/>
          </a:xfrm>
        </p:spPr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All-or-nothing</a:t>
            </a:r>
            <a:r>
              <a:rPr lang="en-US" dirty="0" smtClean="0"/>
              <a:t> property matters for utilization</a:t>
            </a:r>
          </a:p>
          <a:p>
            <a:r>
              <a:rPr lang="en-US" dirty="0" smtClean="0"/>
              <a:t>Tasks of different phases overlap</a:t>
            </a:r>
          </a:p>
          <a:p>
            <a:pPr lvl="1"/>
            <a:r>
              <a:rPr lang="en-US" dirty="0" smtClean="0"/>
              <a:t>Reduce tasks start before all map tasks finish (to overlap communication)</a:t>
            </a:r>
          </a:p>
          <a:p>
            <a:pPr lvl="1"/>
            <a:endParaRPr lang="en-US" dirty="0"/>
          </a:p>
        </p:txBody>
      </p:sp>
      <p:sp>
        <p:nvSpPr>
          <p:cNvPr id="54" name="Rounded Rectangle 53"/>
          <p:cNvSpPr/>
          <p:nvPr/>
        </p:nvSpPr>
        <p:spPr>
          <a:xfrm>
            <a:off x="7053943" y="3291840"/>
            <a:ext cx="1998618" cy="1290296"/>
          </a:xfrm>
          <a:prstGeom prst="roundRect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 smtClean="0">
                <a:solidFill>
                  <a:srgbClr val="C00000"/>
                </a:solidFill>
              </a:rPr>
              <a:t>All-or-nothing</a:t>
            </a:r>
            <a:r>
              <a:rPr lang="en-US" sz="2600" dirty="0" smtClean="0">
                <a:solidFill>
                  <a:srgbClr val="0070C0"/>
                </a:solidFill>
              </a:rPr>
              <a:t> </a:t>
            </a:r>
            <a:r>
              <a:rPr lang="en-US" sz="2600" dirty="0" smtClean="0">
                <a:solidFill>
                  <a:srgbClr val="0070C0"/>
                </a:solidFill>
                <a:sym typeface="Wingdings" pitchFamily="2" charset="2"/>
              </a:rPr>
              <a:t> </a:t>
            </a:r>
          </a:p>
          <a:p>
            <a:pPr algn="ctr"/>
            <a:r>
              <a:rPr lang="en-US" sz="2600" dirty="0" smtClean="0">
                <a:solidFill>
                  <a:srgbClr val="0070C0"/>
                </a:solidFill>
              </a:rPr>
              <a:t>No wastage!</a:t>
            </a:r>
            <a:endParaRPr lang="en-US" sz="2600" dirty="0">
              <a:solidFill>
                <a:srgbClr val="FFC000"/>
              </a:solidFill>
            </a:endParaRPr>
          </a:p>
        </p:txBody>
      </p:sp>
      <p:cxnSp>
        <p:nvCxnSpPr>
          <p:cNvPr id="53" name="Straight Connector 52"/>
          <p:cNvCxnSpPr/>
          <p:nvPr/>
        </p:nvCxnSpPr>
        <p:spPr>
          <a:xfrm>
            <a:off x="3487783" y="3687404"/>
            <a:ext cx="1" cy="2608893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6672" y="3486100"/>
            <a:ext cx="3664267" cy="3254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367" y="4996974"/>
            <a:ext cx="613936" cy="15344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3279" y="5272514"/>
            <a:ext cx="2083393" cy="1039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2" name="Picture 8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9771" y="5196656"/>
            <a:ext cx="2235476" cy="11150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0734" y="5259452"/>
            <a:ext cx="2029117" cy="10792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9" name="Straight Connector 38"/>
          <p:cNvCxnSpPr/>
          <p:nvPr/>
        </p:nvCxnSpPr>
        <p:spPr>
          <a:xfrm>
            <a:off x="1706860" y="4088672"/>
            <a:ext cx="0" cy="2212145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4177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Cache Eviction Policies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90857" cy="5022669"/>
          </a:xfrm>
        </p:spPr>
        <p:txBody>
          <a:bodyPr>
            <a:normAutofit/>
          </a:bodyPr>
          <a:lstStyle/>
          <a:p>
            <a:r>
              <a:rPr lang="en-US" dirty="0" smtClean="0"/>
              <a:t>Completion time policy:</a:t>
            </a:r>
            <a:endParaRPr lang="en-US" dirty="0" smtClean="0">
              <a:solidFill>
                <a:srgbClr val="FFC000"/>
              </a:solidFill>
            </a:endParaRPr>
          </a:p>
          <a:p>
            <a:pPr lvl="1"/>
            <a:r>
              <a:rPr lang="en-US" dirty="0" smtClean="0"/>
              <a:t>Evict from file with </a:t>
            </a:r>
            <a:r>
              <a:rPr lang="en-US" i="1" dirty="0" smtClean="0"/>
              <a:t>highest </a:t>
            </a:r>
            <a:r>
              <a:rPr lang="en-US" dirty="0" smtClean="0"/>
              <a:t>(</a:t>
            </a:r>
            <a:r>
              <a:rPr lang="en-US" i="1" dirty="0" smtClean="0"/>
              <a:t>frequency/wave-width</a:t>
            </a:r>
            <a:r>
              <a:rPr lang="en-US" dirty="0" smtClean="0"/>
              <a:t>)</a:t>
            </a:r>
          </a:p>
          <a:p>
            <a:pPr lvl="1"/>
            <a:r>
              <a:rPr lang="en-US" u="sng" dirty="0" smtClean="0"/>
              <a:t>Sticky</a:t>
            </a:r>
            <a:r>
              <a:rPr lang="en-US" dirty="0" smtClean="0"/>
              <a:t>: fully evict file before going to next (</a:t>
            </a:r>
            <a:r>
              <a:rPr lang="en-US" dirty="0" smtClean="0">
                <a:solidFill>
                  <a:srgbClr val="C00000"/>
                </a:solidFill>
              </a:rPr>
              <a:t>all-or-nothing</a:t>
            </a:r>
            <a:r>
              <a:rPr lang="en-US" dirty="0" smtClean="0"/>
              <a:t>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Utilization policy:</a:t>
            </a:r>
            <a:endParaRPr lang="en-US" dirty="0" smtClean="0">
              <a:solidFill>
                <a:srgbClr val="FFC000"/>
              </a:solidFill>
            </a:endParaRPr>
          </a:p>
          <a:p>
            <a:pPr lvl="1"/>
            <a:r>
              <a:rPr lang="en-US" dirty="0" smtClean="0"/>
              <a:t>Evict from file with the </a:t>
            </a:r>
            <a:r>
              <a:rPr lang="en-US" i="1" dirty="0" smtClean="0"/>
              <a:t>lowest frequency</a:t>
            </a:r>
          </a:p>
          <a:p>
            <a:pPr lvl="1"/>
            <a:r>
              <a:rPr lang="en-US" u="sng" dirty="0" smtClean="0"/>
              <a:t>Sticky</a:t>
            </a:r>
            <a:r>
              <a:rPr lang="en-US" dirty="0" smtClean="0"/>
              <a:t>: fully evict file before going to </a:t>
            </a:r>
            <a:r>
              <a:rPr lang="en-US" dirty="0"/>
              <a:t>next (</a:t>
            </a:r>
            <a:r>
              <a:rPr lang="en-US" dirty="0">
                <a:solidFill>
                  <a:srgbClr val="C00000"/>
                </a:solidFill>
              </a:rPr>
              <a:t>all-or-nothing</a:t>
            </a:r>
            <a:r>
              <a:rPr lang="en-US" dirty="0"/>
              <a:t>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833257" y="1626326"/>
            <a:ext cx="15414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B050"/>
                </a:solidFill>
              </a:rPr>
              <a:t>LIFE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05497" y="4153112"/>
            <a:ext cx="15414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B050"/>
                </a:solidFill>
              </a:rPr>
              <a:t>LFU-F</a:t>
            </a:r>
            <a:endParaRPr 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737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do we achieve the sticky policy?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9121"/>
            <a:ext cx="859536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Caches are distributed </a:t>
            </a:r>
          </a:p>
          <a:p>
            <a:r>
              <a:rPr lang="en-US" dirty="0" smtClean="0"/>
              <a:t>Blocks of files are spread across different machines</a:t>
            </a:r>
          </a:p>
          <a:p>
            <a:r>
              <a:rPr lang="en-US" b="1" dirty="0" smtClean="0">
                <a:solidFill>
                  <a:srgbClr val="00B050"/>
                </a:solidFill>
              </a:rPr>
              <a:t>Coordination</a:t>
            </a:r>
          </a:p>
          <a:p>
            <a:pPr lvl="1"/>
            <a:r>
              <a:rPr lang="en-US" dirty="0" smtClean="0"/>
              <a:t>Global view of all the caches</a:t>
            </a:r>
          </a:p>
          <a:p>
            <a:pPr lvl="1"/>
            <a:r>
              <a:rPr lang="en-US" dirty="0" smtClean="0"/>
              <a:t>…which blocks to evict (</a:t>
            </a:r>
            <a:r>
              <a:rPr lang="en-US" dirty="0" smtClean="0">
                <a:solidFill>
                  <a:srgbClr val="00B050"/>
                </a:solidFill>
              </a:rPr>
              <a:t>sticky policy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…where to schedule tasks (</a:t>
            </a:r>
            <a:r>
              <a:rPr lang="en-US" dirty="0" smtClean="0">
                <a:solidFill>
                  <a:srgbClr val="00B050"/>
                </a:solidFill>
              </a:rPr>
              <a:t>memory locality</a:t>
            </a:r>
            <a:r>
              <a:rPr lang="en-US" dirty="0" smtClean="0"/>
              <a:t>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763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PA   Man</a:t>
            </a:r>
            <a:r>
              <a:rPr lang="en-US" dirty="0" smtClean="0"/>
              <a:t>: Centralized Coordination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0940" y="1417638"/>
            <a:ext cx="6124888" cy="46913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ounded Rectangle 5"/>
          <p:cNvSpPr/>
          <p:nvPr/>
        </p:nvSpPr>
        <p:spPr>
          <a:xfrm>
            <a:off x="5419997" y="1305094"/>
            <a:ext cx="2266406" cy="683046"/>
          </a:xfrm>
          <a:prstGeom prst="roundRect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0070C0"/>
                </a:solidFill>
              </a:rPr>
              <a:t>Global view</a:t>
            </a:r>
            <a:endParaRPr lang="en-US" sz="2800" dirty="0">
              <a:solidFill>
                <a:srgbClr val="FFC000"/>
              </a:solidFill>
            </a:endParaRPr>
          </a:p>
        </p:txBody>
      </p:sp>
      <p:sp>
        <p:nvSpPr>
          <p:cNvPr id="7" name="Pie 6"/>
          <p:cNvSpPr/>
          <p:nvPr/>
        </p:nvSpPr>
        <p:spPr>
          <a:xfrm>
            <a:off x="1163079" y="644629"/>
            <a:ext cx="420226" cy="400399"/>
          </a:xfrm>
          <a:prstGeom prst="pie">
            <a:avLst>
              <a:gd name="adj1" fmla="val 2391670"/>
              <a:gd name="adj2" fmla="val 18898167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6189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en-US" dirty="0" smtClean="0"/>
              <a:t>Data Analytics Clusters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21373"/>
            <a:ext cx="8229600" cy="5192490"/>
          </a:xfrm>
        </p:spPr>
        <p:txBody>
          <a:bodyPr>
            <a:normAutofit/>
          </a:bodyPr>
          <a:lstStyle/>
          <a:p>
            <a:endParaRPr lang="en-US" sz="2000" dirty="0" smtClean="0"/>
          </a:p>
          <a:p>
            <a:r>
              <a:rPr lang="en-US" dirty="0" smtClean="0"/>
              <a:t>Data analytics frameworks are an important driver for modern Internet services</a:t>
            </a:r>
          </a:p>
          <a:p>
            <a:pPr lvl="1"/>
            <a:r>
              <a:rPr lang="en-US" dirty="0" smtClean="0"/>
              <a:t>E.g., MapReduce, Dryad, Hadoop</a:t>
            </a:r>
            <a:endParaRPr lang="en-US" dirty="0"/>
          </a:p>
          <a:p>
            <a:pPr lvl="1"/>
            <a:r>
              <a:rPr lang="en-US" dirty="0" smtClean="0"/>
              <a:t>Jobs are </a:t>
            </a:r>
            <a:r>
              <a:rPr lang="en-US" dirty="0" smtClean="0">
                <a:solidFill>
                  <a:srgbClr val="00B050"/>
                </a:solidFill>
              </a:rPr>
              <a:t>parallel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00B050"/>
                </a:solidFill>
              </a:rPr>
              <a:t>data-intensive</a:t>
            </a:r>
          </a:p>
          <a:p>
            <a:pPr lvl="1"/>
            <a:endParaRPr lang="en-US" dirty="0">
              <a:solidFill>
                <a:srgbClr val="00B050"/>
              </a:solidFill>
            </a:endParaRPr>
          </a:p>
          <a:p>
            <a:r>
              <a:rPr lang="en-US" dirty="0" smtClean="0"/>
              <a:t>Jobs sizes follow the power-law [HotOS’11]</a:t>
            </a:r>
          </a:p>
          <a:p>
            <a:pPr lvl="1"/>
            <a:r>
              <a:rPr lang="en-US" dirty="0" smtClean="0">
                <a:solidFill>
                  <a:srgbClr val="00B050"/>
                </a:solidFill>
              </a:rPr>
              <a:t>92% of jobs at FB’s Hadoop cluster can fit all their data in memory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04962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Evaluation Setup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00197" cy="4786745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Workload derived from Facebook </a:t>
            </a:r>
            <a:r>
              <a:rPr lang="en-US" dirty="0"/>
              <a:t>&amp;</a:t>
            </a:r>
            <a:r>
              <a:rPr lang="en-US" dirty="0" smtClean="0"/>
              <a:t> Bing traces</a:t>
            </a:r>
          </a:p>
          <a:p>
            <a:pPr lvl="1"/>
            <a:r>
              <a:rPr lang="en-US" dirty="0" smtClean="0"/>
              <a:t>FB: 3500 node Hadoop cluster, 375K jobs, 1 month</a:t>
            </a:r>
          </a:p>
          <a:p>
            <a:pPr lvl="1"/>
            <a:r>
              <a:rPr lang="en-US" dirty="0" smtClean="0"/>
              <a:t>Bing: 1000’s of nodes Dryad cluster, 200K jobs, 6 weeks</a:t>
            </a:r>
          </a:p>
          <a:p>
            <a:pPr lvl="1"/>
            <a:endParaRPr lang="en-US" dirty="0" smtClean="0"/>
          </a:p>
          <a:p>
            <a:r>
              <a:rPr lang="en-US" dirty="0"/>
              <a:t>Prototype in conjunction with HDFS</a:t>
            </a:r>
          </a:p>
          <a:p>
            <a:r>
              <a:rPr lang="en-US" dirty="0" smtClean="0"/>
              <a:t>Experiments on 100-node EC2 cluster</a:t>
            </a:r>
          </a:p>
          <a:p>
            <a:pPr lvl="1"/>
            <a:r>
              <a:rPr lang="en-US" dirty="0" smtClean="0"/>
              <a:t>Cache of 20GB per machine</a:t>
            </a:r>
          </a:p>
          <a:p>
            <a:endParaRPr lang="en-US" dirty="0" smtClean="0"/>
          </a:p>
          <a:p>
            <a:r>
              <a:rPr lang="en-US" dirty="0" smtClean="0"/>
              <a:t>Simulations</a:t>
            </a:r>
            <a:endParaRPr lang="en-US" dirty="0"/>
          </a:p>
          <a:p>
            <a:pPr lvl="1"/>
            <a:r>
              <a:rPr lang="en-US" dirty="0" smtClean="0"/>
              <a:t>Replay of entire traces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218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9057782"/>
              </p:ext>
            </p:extLst>
          </p:nvPr>
        </p:nvGraphicFramePr>
        <p:xfrm>
          <a:off x="206989" y="1822720"/>
          <a:ext cx="8793320" cy="3383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3960"/>
                <a:gridCol w="3764500"/>
                <a:gridCol w="254486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Replacement</a:t>
                      </a:r>
                      <a:r>
                        <a:rPr lang="en-US" sz="3200" baseline="0" dirty="0" smtClean="0"/>
                        <a:t> Policy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Reduction in average</a:t>
                      </a:r>
                      <a:r>
                        <a:rPr lang="en-US" sz="3200" baseline="0" dirty="0" smtClean="0"/>
                        <a:t> completion time (%)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Hit-Ratio</a:t>
                      </a:r>
                      <a:r>
                        <a:rPr lang="en-US" sz="3200" baseline="0" dirty="0" smtClean="0"/>
                        <a:t> (%)</a:t>
                      </a:r>
                      <a:endParaRPr 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MIN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13%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59%</a:t>
                      </a:r>
                      <a:endParaRPr 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LRU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9%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33%</a:t>
                      </a:r>
                      <a:endParaRPr 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LFU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10%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48%</a:t>
                      </a:r>
                      <a:endParaRPr 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LIFE</a:t>
                      </a: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53%</a:t>
                      </a: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45%</a:t>
                      </a: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6453046" y="1822720"/>
            <a:ext cx="2690954" cy="33832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Reduction </a:t>
            </a:r>
            <a:r>
              <a:rPr lang="en-US" dirty="0" smtClean="0"/>
              <a:t>in </a:t>
            </a:r>
            <a:r>
              <a:rPr lang="en-US" dirty="0" smtClean="0">
                <a:solidFill>
                  <a:srgbClr val="0070C0"/>
                </a:solidFill>
              </a:rPr>
              <a:t>Completion Time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5042263" y="4877540"/>
            <a:ext cx="2181497" cy="683046"/>
          </a:xfrm>
          <a:prstGeom prst="roundRect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0070C0"/>
                </a:solidFill>
              </a:rPr>
              <a:t>Sticky Policy</a:t>
            </a:r>
            <a:endParaRPr lang="en-US" sz="28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4850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70098"/>
            <a:ext cx="9158341" cy="44186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3" name="Group 22"/>
          <p:cNvGrpSpPr/>
          <p:nvPr/>
        </p:nvGrpSpPr>
        <p:grpSpPr>
          <a:xfrm>
            <a:off x="2651760" y="1332106"/>
            <a:ext cx="6403618" cy="1149830"/>
            <a:chOff x="2283182" y="1807025"/>
            <a:chExt cx="6403618" cy="1149830"/>
          </a:xfrm>
        </p:grpSpPr>
        <p:cxnSp>
          <p:nvCxnSpPr>
            <p:cNvPr id="9" name="Straight Arrow Connector 8"/>
            <p:cNvCxnSpPr/>
            <p:nvPr/>
          </p:nvCxnSpPr>
          <p:spPr>
            <a:xfrm flipH="1">
              <a:off x="2283182" y="2037213"/>
              <a:ext cx="2441218" cy="573327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>
              <a:stCxn id="14" idx="1"/>
            </p:cNvCxnSpPr>
            <p:nvPr/>
          </p:nvCxnSpPr>
          <p:spPr>
            <a:xfrm flipH="1">
              <a:off x="3581400" y="2264225"/>
              <a:ext cx="1143000" cy="69263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ounded Rectangle 13"/>
            <p:cNvSpPr/>
            <p:nvPr/>
          </p:nvSpPr>
          <p:spPr>
            <a:xfrm>
              <a:off x="4724400" y="1807025"/>
              <a:ext cx="3962400" cy="914400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rgbClr val="595959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800" b="1" dirty="0" smtClean="0">
                  <a:solidFill>
                    <a:srgbClr val="0070C0"/>
                  </a:solidFill>
                </a:rPr>
                <a:t>small</a:t>
              </a:r>
              <a:r>
                <a:rPr lang="en-US" sz="2800" dirty="0" smtClean="0">
                  <a:solidFill>
                    <a:srgbClr val="0070C0"/>
                  </a:solidFill>
                </a:rPr>
                <a:t> jobs: largest improvement under LIFE</a:t>
              </a:r>
            </a:p>
          </p:txBody>
        </p:sp>
      </p:grpSp>
      <p:sp>
        <p:nvSpPr>
          <p:cNvPr id="2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Which jobs are sped up?</a:t>
            </a:r>
            <a:endParaRPr lang="en-US" dirty="0"/>
          </a:p>
        </p:txBody>
      </p:sp>
      <p:sp>
        <p:nvSpPr>
          <p:cNvPr id="24" name="Rounded Rectangle 23"/>
          <p:cNvSpPr/>
          <p:nvPr/>
        </p:nvSpPr>
        <p:spPr>
          <a:xfrm>
            <a:off x="3464474" y="2599509"/>
            <a:ext cx="5590904" cy="578536"/>
          </a:xfrm>
          <a:prstGeom prst="roundRect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0070C0"/>
                </a:solidFill>
              </a:rPr>
              <a:t>Small jobs have lower wave-width</a:t>
            </a:r>
            <a:endParaRPr lang="en-US" sz="2800" dirty="0">
              <a:solidFill>
                <a:srgbClr val="FFC000"/>
              </a:solidFill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300446" y="5588742"/>
            <a:ext cx="8516983" cy="578536"/>
          </a:xfrm>
          <a:prstGeom prst="roundRect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0070C0"/>
                </a:solidFill>
              </a:rPr>
              <a:t>Power law in job sizes </a:t>
            </a:r>
            <a:r>
              <a:rPr lang="en-US" sz="2800" dirty="0" smtClean="0">
                <a:solidFill>
                  <a:srgbClr val="0070C0"/>
                </a:solidFill>
                <a:sym typeface="Wingdings" pitchFamily="2" charset="2"/>
              </a:rPr>
              <a:t> there is space for large jobs too</a:t>
            </a:r>
            <a:endParaRPr lang="en-US" sz="28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5189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382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Improvement in </a:t>
            </a:r>
            <a:r>
              <a:rPr lang="en-US" dirty="0" smtClean="0">
                <a:solidFill>
                  <a:srgbClr val="0070C0"/>
                </a:solidFill>
              </a:rPr>
              <a:t>Utilization</a:t>
            </a:r>
            <a:endParaRPr lang="en-US" dirty="0">
              <a:solidFill>
                <a:srgbClr val="0070C0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5655744"/>
              </p:ext>
            </p:extLst>
          </p:nvPr>
        </p:nvGraphicFramePr>
        <p:xfrm>
          <a:off x="1066800" y="1905000"/>
          <a:ext cx="6934200" cy="3383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/>
                <a:gridCol w="4495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Replacement</a:t>
                      </a:r>
                      <a:r>
                        <a:rPr lang="en-US" sz="3200" baseline="0" dirty="0" smtClean="0"/>
                        <a:t> Policy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 smtClean="0"/>
                        <a:t>Improvement in utilization (%)</a:t>
                      </a:r>
                      <a:endParaRPr 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LRU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13%</a:t>
                      </a:r>
                      <a:endParaRPr 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LFU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46%</a:t>
                      </a:r>
                      <a:endParaRPr 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MIN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51%</a:t>
                      </a:r>
                      <a:endParaRPr 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LFU-F</a:t>
                      </a: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54%</a:t>
                      </a: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6596743" y="4391482"/>
            <a:ext cx="2090057" cy="683046"/>
          </a:xfrm>
          <a:prstGeom prst="roundRect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0070C0"/>
                </a:solidFill>
              </a:rPr>
              <a:t>Sticky Policy</a:t>
            </a:r>
            <a:endParaRPr lang="en-US" sz="28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4844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Related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00197" cy="5035731"/>
          </a:xfrm>
        </p:spPr>
        <p:txBody>
          <a:bodyPr>
            <a:normAutofit fontScale="92500"/>
          </a:bodyPr>
          <a:lstStyle/>
          <a:p>
            <a:r>
              <a:rPr lang="en-US" dirty="0"/>
              <a:t>In-memory computation frameworks </a:t>
            </a:r>
            <a:r>
              <a:rPr lang="en-US" dirty="0" smtClean="0"/>
              <a:t>[e.g., Spark</a:t>
            </a:r>
            <a:r>
              <a:rPr lang="en-US" dirty="0"/>
              <a:t>, Piccolo, </a:t>
            </a:r>
            <a:r>
              <a:rPr lang="en-US" dirty="0" smtClean="0"/>
              <a:t>Twister]</a:t>
            </a:r>
            <a:endParaRPr lang="en-US" dirty="0"/>
          </a:p>
          <a:p>
            <a:pPr lvl="1"/>
            <a:r>
              <a:rPr lang="en-US" dirty="0" smtClean="0">
                <a:solidFill>
                  <a:srgbClr val="00B050"/>
                </a:solidFill>
              </a:rPr>
              <a:t>Mediates </a:t>
            </a:r>
            <a:r>
              <a:rPr lang="en-US" dirty="0">
                <a:solidFill>
                  <a:srgbClr val="00B050"/>
                </a:solidFill>
              </a:rPr>
              <a:t>cache access </a:t>
            </a:r>
            <a:r>
              <a:rPr lang="en-US" i="1" dirty="0">
                <a:solidFill>
                  <a:srgbClr val="00B050"/>
                </a:solidFill>
              </a:rPr>
              <a:t>across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 smtClean="0">
                <a:solidFill>
                  <a:srgbClr val="00B050"/>
                </a:solidFill>
              </a:rPr>
              <a:t>jobs</a:t>
            </a:r>
          </a:p>
          <a:p>
            <a:pPr lvl="1"/>
            <a:endParaRPr lang="en-US" dirty="0"/>
          </a:p>
          <a:p>
            <a:r>
              <a:rPr lang="en-US" dirty="0" smtClean="0"/>
              <a:t>Memory Storage Systems [e.g., </a:t>
            </a:r>
            <a:r>
              <a:rPr lang="en-US" dirty="0" err="1" smtClean="0"/>
              <a:t>RAMCloud</a:t>
            </a:r>
            <a:r>
              <a:rPr lang="en-US" dirty="0" smtClean="0"/>
              <a:t>]</a:t>
            </a:r>
          </a:p>
          <a:p>
            <a:pPr lvl="1"/>
            <a:r>
              <a:rPr lang="en-US" dirty="0" smtClean="0">
                <a:solidFill>
                  <a:srgbClr val="00B050"/>
                </a:solidFill>
              </a:rPr>
              <a:t>Data-intensive clusters cannot fit all data in memory; 200x more storage on disk than available memory</a:t>
            </a:r>
          </a:p>
          <a:p>
            <a:pPr marL="457200" lvl="1" indent="0">
              <a:buNone/>
            </a:pPr>
            <a:endParaRPr lang="en-US" dirty="0" smtClean="0">
              <a:solidFill>
                <a:srgbClr val="FFC000"/>
              </a:solidFill>
            </a:endParaRPr>
          </a:p>
          <a:p>
            <a:r>
              <a:rPr lang="en-US" dirty="0" smtClean="0"/>
              <a:t>Global Memory Systems [e.g., GMS, NOW]</a:t>
            </a:r>
          </a:p>
          <a:p>
            <a:pPr lvl="1"/>
            <a:r>
              <a:rPr lang="en-US" dirty="0" smtClean="0">
                <a:solidFill>
                  <a:srgbClr val="00B050"/>
                </a:solidFill>
              </a:rPr>
              <a:t>Does not replace based on job-level granularity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426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6494"/>
            <a:ext cx="8229600" cy="1143000"/>
          </a:xfrm>
        </p:spPr>
        <p:txBody>
          <a:bodyPr/>
          <a:lstStyle/>
          <a:p>
            <a:r>
              <a:rPr lang="en-US" dirty="0" smtClean="0"/>
              <a:t> </a:t>
            </a:r>
            <a:r>
              <a:rPr lang="en-US" dirty="0" err="1" smtClean="0"/>
              <a:t>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9495"/>
            <a:ext cx="8569234" cy="5303836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All-or-nothing</a:t>
            </a:r>
            <a:r>
              <a:rPr lang="en-US" dirty="0" smtClean="0"/>
              <a:t> property of </a:t>
            </a:r>
            <a:r>
              <a:rPr lang="en-US" dirty="0"/>
              <a:t>p</a:t>
            </a:r>
            <a:r>
              <a:rPr lang="en-US" dirty="0" smtClean="0"/>
              <a:t>arallel </a:t>
            </a:r>
            <a:r>
              <a:rPr lang="en-US" dirty="0"/>
              <a:t>j</a:t>
            </a:r>
            <a:r>
              <a:rPr lang="en-US" dirty="0" smtClean="0"/>
              <a:t>obs</a:t>
            </a:r>
          </a:p>
          <a:p>
            <a:pPr lvl="1"/>
            <a:r>
              <a:rPr lang="en-US" dirty="0" smtClean="0"/>
              <a:t>Cache all of the inputs of a job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PA   Man: Coordinated Cache Management</a:t>
            </a:r>
          </a:p>
          <a:p>
            <a:pPr lvl="1"/>
            <a:r>
              <a:rPr lang="en-US" dirty="0" smtClean="0"/>
              <a:t>Sticky policy: Evict from incomplete inputs</a:t>
            </a:r>
            <a:endParaRPr lang="en-US" dirty="0"/>
          </a:p>
          <a:p>
            <a:pPr marL="457200" lvl="1" indent="0">
              <a:buNone/>
            </a:pPr>
            <a:endParaRPr lang="en-US" dirty="0" smtClean="0">
              <a:solidFill>
                <a:srgbClr val="FFC000"/>
              </a:solidFill>
            </a:endParaRPr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>
                <a:solidFill>
                  <a:srgbClr val="00B050"/>
                </a:solidFill>
              </a:rPr>
              <a:t>LIFE </a:t>
            </a:r>
            <a:r>
              <a:rPr lang="en-US" dirty="0" smtClean="0"/>
              <a:t>for completion time, </a:t>
            </a:r>
            <a:r>
              <a:rPr lang="en-US" dirty="0" smtClean="0">
                <a:solidFill>
                  <a:srgbClr val="00B050"/>
                </a:solidFill>
              </a:rPr>
              <a:t>LFU-F </a:t>
            </a:r>
            <a:r>
              <a:rPr lang="en-US" dirty="0" smtClean="0"/>
              <a:t>for utilization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/>
              <a:t>Jobs are </a:t>
            </a:r>
            <a:r>
              <a:rPr lang="en-US" dirty="0" smtClean="0">
                <a:solidFill>
                  <a:srgbClr val="C00000"/>
                </a:solidFill>
              </a:rPr>
              <a:t>53%</a:t>
            </a:r>
            <a:r>
              <a:rPr lang="en-US" dirty="0" smtClean="0"/>
              <a:t> faster, cluster utilization improves by </a:t>
            </a:r>
            <a:r>
              <a:rPr lang="en-US" dirty="0" smtClean="0">
                <a:solidFill>
                  <a:srgbClr val="C00000"/>
                </a:solidFill>
              </a:rPr>
              <a:t>54%</a:t>
            </a:r>
            <a:endParaRPr lang="en-US" dirty="0"/>
          </a:p>
        </p:txBody>
      </p:sp>
      <p:sp>
        <p:nvSpPr>
          <p:cNvPr id="5" name="Pie 4"/>
          <p:cNvSpPr/>
          <p:nvPr/>
        </p:nvSpPr>
        <p:spPr>
          <a:xfrm>
            <a:off x="3051164" y="548609"/>
            <a:ext cx="413990" cy="429768"/>
          </a:xfrm>
          <a:prstGeom prst="pie">
            <a:avLst>
              <a:gd name="adj1" fmla="val 2391671"/>
              <a:gd name="adj2" fmla="val 18898167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9849" y="2203954"/>
            <a:ext cx="5392918" cy="20881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Pie 7"/>
          <p:cNvSpPr/>
          <p:nvPr/>
        </p:nvSpPr>
        <p:spPr>
          <a:xfrm>
            <a:off x="1283326" y="4265995"/>
            <a:ext cx="274320" cy="274320"/>
          </a:xfrm>
          <a:prstGeom prst="pie">
            <a:avLst>
              <a:gd name="adj1" fmla="val 2391671"/>
              <a:gd name="adj2" fmla="val 18898167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8016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Cache the data to speed up jobs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221373"/>
            <a:ext cx="8516983" cy="4525963"/>
          </a:xfrm>
        </p:spPr>
        <p:txBody>
          <a:bodyPr>
            <a:normAutofit/>
          </a:bodyPr>
          <a:lstStyle/>
          <a:p>
            <a:endParaRPr lang="en-US" sz="2000" dirty="0" smtClean="0"/>
          </a:p>
          <a:p>
            <a:r>
              <a:rPr lang="en-US" dirty="0" smtClean="0"/>
              <a:t>Falling memory prices</a:t>
            </a:r>
          </a:p>
          <a:p>
            <a:pPr lvl="1"/>
            <a:r>
              <a:rPr lang="en-US" dirty="0" smtClean="0"/>
              <a:t>64GB/machine at FB in Aug 2011, 192GB/machine not uncommon now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Memory utilization often low</a:t>
            </a:r>
          </a:p>
          <a:p>
            <a:pPr lvl="1"/>
            <a:r>
              <a:rPr lang="en-US" dirty="0" smtClean="0"/>
              <a:t>Analyzed Hadoop jobs in Facebook’s production cluster</a:t>
            </a:r>
          </a:p>
          <a:p>
            <a:pPr lvl="1"/>
            <a:r>
              <a:rPr lang="en-US" dirty="0" smtClean="0"/>
              <a:t>19% median memory utilization (95</a:t>
            </a:r>
            <a:r>
              <a:rPr lang="en-US" baseline="30000" dirty="0" smtClean="0"/>
              <a:t>th</a:t>
            </a:r>
            <a:r>
              <a:rPr lang="en-US" dirty="0" smtClean="0"/>
              <a:t>-tile 42%)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185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 built a memory cache…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438607" cy="4970417"/>
          </a:xfrm>
        </p:spPr>
        <p:txBody>
          <a:bodyPr>
            <a:normAutofit/>
          </a:bodyPr>
          <a:lstStyle/>
          <a:p>
            <a:r>
              <a:rPr lang="en-US" dirty="0" smtClean="0"/>
              <a:t>File cache in memory on top of HDFS</a:t>
            </a:r>
          </a:p>
          <a:p>
            <a:pPr lvl="1"/>
            <a:r>
              <a:rPr lang="en-US" dirty="0" smtClean="0"/>
              <a:t>Cache input data of jobs (accessed by map tasks)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Schedule map tasks for </a:t>
            </a:r>
            <a:r>
              <a:rPr lang="en-US" dirty="0" smtClean="0">
                <a:solidFill>
                  <a:srgbClr val="00B050"/>
                </a:solidFill>
              </a:rPr>
              <a:t>memory locality</a:t>
            </a:r>
          </a:p>
          <a:p>
            <a:endParaRPr lang="en-US" dirty="0" smtClean="0"/>
          </a:p>
          <a:p>
            <a:r>
              <a:rPr lang="en-US" dirty="0" smtClean="0"/>
              <a:t>Simple cache replacement policies</a:t>
            </a:r>
          </a:p>
          <a:p>
            <a:pPr lvl="1"/>
            <a:r>
              <a:rPr lang="en-US" dirty="0" smtClean="0"/>
              <a:t>Least Recently Used (LRU) and Least Frequently Used (LFU)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15751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We built a memory cache…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8606" cy="4525963"/>
          </a:xfrm>
        </p:spPr>
        <p:txBody>
          <a:bodyPr>
            <a:normAutofit/>
          </a:bodyPr>
          <a:lstStyle/>
          <a:p>
            <a:r>
              <a:rPr lang="en-US" dirty="0"/>
              <a:t>Replayed the Facebook </a:t>
            </a:r>
            <a:r>
              <a:rPr lang="en-US" dirty="0" smtClean="0"/>
              <a:t>trace of Hadoop jobs</a:t>
            </a:r>
            <a:endParaRPr lang="en-US" dirty="0"/>
          </a:p>
          <a:p>
            <a:r>
              <a:rPr lang="en-US" dirty="0" smtClean="0"/>
              <a:t>Jobs </a:t>
            </a:r>
            <a:r>
              <a:rPr lang="en-US" dirty="0"/>
              <a:t>sped up by only 10</a:t>
            </a:r>
            <a:r>
              <a:rPr lang="en-US" dirty="0" smtClean="0"/>
              <a:t>%, hit-ratio of 47% </a:t>
            </a:r>
            <a:r>
              <a:rPr lang="en-US" dirty="0"/>
              <a:t>(for LFU) </a:t>
            </a:r>
            <a:r>
              <a:rPr lang="en-US" dirty="0" smtClean="0">
                <a:sym typeface="Wingdings" pitchFamily="2" charset="2"/>
              </a:rPr>
              <a:t></a:t>
            </a:r>
          </a:p>
          <a:p>
            <a:r>
              <a:rPr lang="en-US" dirty="0" smtClean="0">
                <a:sym typeface="Wingdings" pitchFamily="2" charset="2"/>
              </a:rPr>
              <a:t>Optimal hit-ratio (Belady’s MIN Oracle)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Hit-ratio 63%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Completion time speedup 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13%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031966" y="5219191"/>
            <a:ext cx="7158445" cy="1103231"/>
          </a:xfrm>
          <a:prstGeom prst="roundRect">
            <a:avLst/>
          </a:prstGeom>
          <a:noFill/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rgbClr val="0070C0"/>
                </a:solidFill>
              </a:rPr>
              <a:t>How can we make caching significantly speedup jobs?</a:t>
            </a:r>
            <a:endParaRPr lang="en-US" sz="3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2183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9532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C00000"/>
                </a:solidFill>
              </a:rPr>
              <a:t>Parallel jobs require a new class of caching algorithms</a:t>
            </a:r>
          </a:p>
        </p:txBody>
      </p:sp>
    </p:spTree>
    <p:extLst>
      <p:ext uri="{BB962C8B-B14F-4D97-AF65-F5344CB8AC3E}">
        <p14:creationId xmlns:p14="http://schemas.microsoft.com/office/powerpoint/2010/main" val="690930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Parallel Jobs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9634" y="1282580"/>
            <a:ext cx="8634549" cy="1652322"/>
          </a:xfrm>
        </p:spPr>
        <p:txBody>
          <a:bodyPr>
            <a:normAutofit/>
          </a:bodyPr>
          <a:lstStyle/>
          <a:p>
            <a:pPr marL="365760" lvl="1" indent="-283464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dirty="0" smtClean="0"/>
              <a:t>Tasks of small jobs run simultaneously in a </a:t>
            </a:r>
            <a:r>
              <a:rPr lang="en-US" b="1" i="1" dirty="0" smtClean="0">
                <a:solidFill>
                  <a:srgbClr val="00B050"/>
                </a:solidFill>
              </a:rPr>
              <a:t>wave</a:t>
            </a:r>
          </a:p>
        </p:txBody>
      </p:sp>
      <p:grpSp>
        <p:nvGrpSpPr>
          <p:cNvPr id="51" name="Group 50"/>
          <p:cNvGrpSpPr/>
          <p:nvPr/>
        </p:nvGrpSpPr>
        <p:grpSpPr>
          <a:xfrm>
            <a:off x="3276600" y="3200881"/>
            <a:ext cx="2514600" cy="2231886"/>
            <a:chOff x="3352800" y="3200400"/>
            <a:chExt cx="2514600" cy="2231886"/>
          </a:xfrm>
        </p:grpSpPr>
        <p:sp>
          <p:nvSpPr>
            <p:cNvPr id="29" name="Rectangle 28"/>
            <p:cNvSpPr/>
            <p:nvPr/>
          </p:nvSpPr>
          <p:spPr>
            <a:xfrm>
              <a:off x="4118905" y="3276601"/>
              <a:ext cx="990600" cy="381000"/>
            </a:xfrm>
            <a:prstGeom prst="rect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3352800" y="3962401"/>
              <a:ext cx="74506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slot</a:t>
              </a:r>
              <a:r>
                <a:rPr lang="en-US" sz="2400" baseline="-25000" dirty="0" smtClean="0"/>
                <a:t>2</a:t>
              </a:r>
              <a:endParaRPr lang="en-US" sz="2400" baseline="-25000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3356905" y="3200401"/>
              <a:ext cx="74506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slot</a:t>
              </a:r>
              <a:r>
                <a:rPr lang="en-US" sz="2400" baseline="-25000" dirty="0" smtClean="0"/>
                <a:t>1</a:t>
              </a:r>
              <a:endParaRPr lang="en-US" sz="2400" baseline="-25000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5112265" y="4495800"/>
              <a:ext cx="75513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time</a:t>
              </a:r>
              <a:endParaRPr lang="en-US" sz="2400" dirty="0"/>
            </a:p>
          </p:txBody>
        </p:sp>
        <p:cxnSp>
          <p:nvCxnSpPr>
            <p:cNvPr id="35" name="Straight Arrow Connector 34"/>
            <p:cNvCxnSpPr/>
            <p:nvPr/>
          </p:nvCxnSpPr>
          <p:spPr>
            <a:xfrm rot="5400000" flipH="1" flipV="1">
              <a:off x="4838700" y="4610100"/>
              <a:ext cx="304800" cy="228600"/>
            </a:xfrm>
            <a:prstGeom prst="straightConnector1">
              <a:avLst/>
            </a:prstGeom>
            <a:ln>
              <a:solidFill>
                <a:srgbClr val="000000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TextBox 35"/>
            <p:cNvSpPr txBox="1"/>
            <p:nvPr/>
          </p:nvSpPr>
          <p:spPr>
            <a:xfrm>
              <a:off x="3816347" y="4724400"/>
              <a:ext cx="1365253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completion </a:t>
              </a:r>
            </a:p>
            <a:p>
              <a:pPr algn="ctr"/>
              <a:r>
                <a:rPr lang="en-US" sz="2000" dirty="0" smtClean="0"/>
                <a:t>time</a:t>
              </a:r>
              <a:endParaRPr lang="en-US" sz="2000" dirty="0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4114800" y="4038600"/>
              <a:ext cx="526535" cy="381000"/>
            </a:xfrm>
            <a:prstGeom prst="rect">
              <a:avLst/>
            </a:prstGeom>
            <a:solidFill>
              <a:srgbClr val="00AE00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7" name="Straight Arrow Connector 26"/>
            <p:cNvCxnSpPr/>
            <p:nvPr/>
          </p:nvCxnSpPr>
          <p:spPr>
            <a:xfrm rot="16200000" flipV="1">
              <a:off x="3428879" y="3883562"/>
              <a:ext cx="1372394" cy="6071"/>
            </a:xfrm>
            <a:prstGeom prst="straightConnector1">
              <a:avLst/>
            </a:prstGeom>
            <a:ln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/>
            <p:nvPr/>
          </p:nvCxnSpPr>
          <p:spPr>
            <a:xfrm>
              <a:off x="4114800" y="4572000"/>
              <a:ext cx="1371600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/>
            <p:nvPr/>
          </p:nvCxnSpPr>
          <p:spPr>
            <a:xfrm rot="5400000" flipH="1" flipV="1">
              <a:off x="4420394" y="3885406"/>
              <a:ext cx="1371600" cy="1588"/>
            </a:xfrm>
            <a:prstGeom prst="straightConnector1">
              <a:avLst/>
            </a:prstGeom>
            <a:ln w="25400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2" name="Group 51"/>
          <p:cNvGrpSpPr/>
          <p:nvPr/>
        </p:nvGrpSpPr>
        <p:grpSpPr>
          <a:xfrm>
            <a:off x="6248400" y="3200881"/>
            <a:ext cx="2514600" cy="2231886"/>
            <a:chOff x="6172200" y="3200400"/>
            <a:chExt cx="2514600" cy="2231886"/>
          </a:xfrm>
        </p:grpSpPr>
        <p:sp>
          <p:nvSpPr>
            <p:cNvPr id="40" name="TextBox 39"/>
            <p:cNvSpPr txBox="1"/>
            <p:nvPr/>
          </p:nvSpPr>
          <p:spPr>
            <a:xfrm>
              <a:off x="6172200" y="3962401"/>
              <a:ext cx="74506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slot</a:t>
              </a:r>
              <a:r>
                <a:rPr lang="en-US" sz="2400" baseline="-25000" dirty="0" smtClean="0"/>
                <a:t>2</a:t>
              </a:r>
              <a:endParaRPr lang="en-US" sz="2400" baseline="-25000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6176305" y="3200401"/>
              <a:ext cx="74506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slot</a:t>
              </a:r>
              <a:r>
                <a:rPr lang="en-US" sz="2400" baseline="-25000" dirty="0" smtClean="0"/>
                <a:t>1</a:t>
              </a:r>
              <a:endParaRPr lang="en-US" sz="2400" baseline="-25000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7931665" y="4495800"/>
              <a:ext cx="75513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time</a:t>
              </a:r>
              <a:endParaRPr lang="en-US" sz="2400" dirty="0"/>
            </a:p>
          </p:txBody>
        </p:sp>
        <p:cxnSp>
          <p:nvCxnSpPr>
            <p:cNvPr id="45" name="Straight Arrow Connector 44"/>
            <p:cNvCxnSpPr/>
            <p:nvPr/>
          </p:nvCxnSpPr>
          <p:spPr>
            <a:xfrm rot="5400000" flipH="1" flipV="1">
              <a:off x="7200900" y="4610100"/>
              <a:ext cx="304800" cy="228600"/>
            </a:xfrm>
            <a:prstGeom prst="straightConnector1">
              <a:avLst/>
            </a:prstGeom>
            <a:ln>
              <a:solidFill>
                <a:srgbClr val="000000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TextBox 45"/>
            <p:cNvSpPr txBox="1"/>
            <p:nvPr/>
          </p:nvSpPr>
          <p:spPr>
            <a:xfrm>
              <a:off x="6324600" y="4724400"/>
              <a:ext cx="1365253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completion </a:t>
              </a:r>
            </a:p>
            <a:p>
              <a:pPr algn="ctr"/>
              <a:r>
                <a:rPr lang="en-US" sz="2000" dirty="0" smtClean="0"/>
                <a:t>time</a:t>
              </a:r>
              <a:endParaRPr lang="en-US" sz="2000" dirty="0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6934200" y="4038600"/>
              <a:ext cx="526535" cy="381000"/>
            </a:xfrm>
            <a:prstGeom prst="rect">
              <a:avLst/>
            </a:prstGeom>
            <a:solidFill>
              <a:srgbClr val="00AE00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6934200" y="3276600"/>
              <a:ext cx="526535" cy="381000"/>
            </a:xfrm>
            <a:prstGeom prst="rect">
              <a:avLst/>
            </a:prstGeom>
            <a:solidFill>
              <a:srgbClr val="00AE00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37" name="Straight Arrow Connector 36"/>
            <p:cNvCxnSpPr/>
            <p:nvPr/>
          </p:nvCxnSpPr>
          <p:spPr>
            <a:xfrm rot="16200000" flipV="1">
              <a:off x="6248279" y="3883562"/>
              <a:ext cx="1372394" cy="6071"/>
            </a:xfrm>
            <a:prstGeom prst="straightConnector1">
              <a:avLst/>
            </a:prstGeom>
            <a:ln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/>
            <p:nvPr/>
          </p:nvCxnSpPr>
          <p:spPr>
            <a:xfrm>
              <a:off x="6934200" y="4572000"/>
              <a:ext cx="1371600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/>
            <p:nvPr/>
          </p:nvCxnSpPr>
          <p:spPr>
            <a:xfrm rot="5400000" flipH="1" flipV="1">
              <a:off x="6782594" y="3885406"/>
              <a:ext cx="1371600" cy="1588"/>
            </a:xfrm>
            <a:prstGeom prst="straightConnector1">
              <a:avLst/>
            </a:prstGeom>
            <a:ln w="25400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" name="Right Arrow 52"/>
          <p:cNvSpPr/>
          <p:nvPr/>
        </p:nvSpPr>
        <p:spPr>
          <a:xfrm>
            <a:off x="2743200" y="3658081"/>
            <a:ext cx="457200" cy="381000"/>
          </a:xfrm>
          <a:prstGeom prst="rightArrow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595959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ight Arrow 53"/>
          <p:cNvSpPr/>
          <p:nvPr/>
        </p:nvSpPr>
        <p:spPr>
          <a:xfrm>
            <a:off x="5562600" y="3658081"/>
            <a:ext cx="457200" cy="381000"/>
          </a:xfrm>
          <a:prstGeom prst="rightArrow">
            <a:avLst/>
          </a:prstGeom>
          <a:solidFill>
            <a:srgbClr val="EBF1DE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1715594" y="2438508"/>
            <a:ext cx="990600" cy="381000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6" name="Rectangle 55"/>
          <p:cNvSpPr/>
          <p:nvPr/>
        </p:nvSpPr>
        <p:spPr>
          <a:xfrm>
            <a:off x="4830193" y="2438508"/>
            <a:ext cx="526535" cy="381000"/>
          </a:xfrm>
          <a:prstGeom prst="rect">
            <a:avLst/>
          </a:prstGeom>
          <a:solidFill>
            <a:srgbClr val="00AE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748185" y="2286108"/>
            <a:ext cx="196813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Task duration </a:t>
            </a:r>
          </a:p>
          <a:p>
            <a:r>
              <a:rPr lang="en-US" sz="2000" dirty="0" smtClean="0"/>
              <a:t>(</a:t>
            </a:r>
            <a:r>
              <a:rPr lang="en-US" sz="2000" b="1" dirty="0" err="1" smtClean="0"/>
              <a:t>uncached</a:t>
            </a:r>
            <a:r>
              <a:rPr lang="en-US" sz="2000" dirty="0" smtClean="0"/>
              <a:t> input)</a:t>
            </a:r>
            <a:endParaRPr lang="en-US" sz="2000" dirty="0"/>
          </a:p>
        </p:txBody>
      </p:sp>
      <p:sp>
        <p:nvSpPr>
          <p:cNvPr id="57" name="TextBox 56"/>
          <p:cNvSpPr txBox="1"/>
          <p:nvPr/>
        </p:nvSpPr>
        <p:spPr>
          <a:xfrm>
            <a:off x="5432928" y="2286108"/>
            <a:ext cx="169286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Task duration </a:t>
            </a:r>
          </a:p>
          <a:p>
            <a:r>
              <a:rPr lang="en-US" sz="2000" dirty="0" smtClean="0"/>
              <a:t>(</a:t>
            </a:r>
            <a:r>
              <a:rPr lang="en-US" sz="2000" b="1" dirty="0" smtClean="0"/>
              <a:t>cached</a:t>
            </a:r>
            <a:r>
              <a:rPr lang="en-US" sz="2000" dirty="0" smtClean="0"/>
              <a:t> input)</a:t>
            </a:r>
            <a:endParaRPr lang="en-US" sz="2000" dirty="0"/>
          </a:p>
        </p:txBody>
      </p:sp>
      <p:sp>
        <p:nvSpPr>
          <p:cNvPr id="58" name="Rounded Rectangle 57"/>
          <p:cNvSpPr/>
          <p:nvPr/>
        </p:nvSpPr>
        <p:spPr>
          <a:xfrm>
            <a:off x="1436914" y="5463164"/>
            <a:ext cx="6570951" cy="950699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C00000"/>
                </a:solidFill>
              </a:rPr>
              <a:t>All-or-nothing: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0070C0"/>
                </a:solidFill>
              </a:rPr>
              <a:t>Unless </a:t>
            </a:r>
            <a:r>
              <a:rPr lang="en-US" sz="2800" dirty="0" smtClean="0">
                <a:solidFill>
                  <a:srgbClr val="C00000"/>
                </a:solidFill>
              </a:rPr>
              <a:t>all</a:t>
            </a:r>
            <a:r>
              <a:rPr lang="en-US" sz="2800" dirty="0" smtClean="0">
                <a:solidFill>
                  <a:srgbClr val="0070C0"/>
                </a:solidFill>
              </a:rPr>
              <a:t> inputs are cached, there is </a:t>
            </a:r>
            <a:r>
              <a:rPr lang="en-US" sz="2800" dirty="0" smtClean="0">
                <a:solidFill>
                  <a:srgbClr val="C00000"/>
                </a:solidFill>
              </a:rPr>
              <a:t>no</a:t>
            </a:r>
            <a:r>
              <a:rPr lang="en-US" sz="2800" dirty="0" smtClean="0">
                <a:solidFill>
                  <a:srgbClr val="0070C0"/>
                </a:solidFill>
              </a:rPr>
              <a:t> benefit</a:t>
            </a:r>
            <a:endParaRPr lang="en-US" sz="2800" dirty="0">
              <a:solidFill>
                <a:srgbClr val="0070C0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457200" y="3200881"/>
            <a:ext cx="2514600" cy="2231886"/>
            <a:chOff x="457200" y="3150193"/>
            <a:chExt cx="2514600" cy="2231886"/>
          </a:xfrm>
        </p:grpSpPr>
        <p:sp>
          <p:nvSpPr>
            <p:cNvPr id="7" name="Rectangle 6"/>
            <p:cNvSpPr/>
            <p:nvPr/>
          </p:nvSpPr>
          <p:spPr>
            <a:xfrm>
              <a:off x="1223305" y="3988394"/>
              <a:ext cx="990600" cy="381000"/>
            </a:xfrm>
            <a:prstGeom prst="rect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1223305" y="3226394"/>
              <a:ext cx="990600" cy="381000"/>
            </a:xfrm>
            <a:prstGeom prst="rect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57200" y="3912194"/>
              <a:ext cx="74506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slot</a:t>
              </a:r>
              <a:r>
                <a:rPr lang="en-US" sz="2400" baseline="-25000" dirty="0" smtClean="0"/>
                <a:t>2</a:t>
              </a:r>
              <a:endParaRPr lang="en-US" sz="2400" baseline="-25000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61305" y="3150194"/>
              <a:ext cx="74506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slot</a:t>
              </a:r>
              <a:r>
                <a:rPr lang="en-US" sz="2400" baseline="-25000" dirty="0" smtClean="0"/>
                <a:t>1</a:t>
              </a:r>
              <a:endParaRPr lang="en-US" sz="2400" baseline="-250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216665" y="4445593"/>
              <a:ext cx="75513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time</a:t>
              </a:r>
              <a:endParaRPr lang="en-US" sz="2400" dirty="0"/>
            </a:p>
          </p:txBody>
        </p:sp>
        <p:cxnSp>
          <p:nvCxnSpPr>
            <p:cNvPr id="24" name="Straight Arrow Connector 23"/>
            <p:cNvCxnSpPr/>
            <p:nvPr/>
          </p:nvCxnSpPr>
          <p:spPr>
            <a:xfrm rot="5400000" flipH="1" flipV="1">
              <a:off x="1943100" y="4559893"/>
              <a:ext cx="304800" cy="228600"/>
            </a:xfrm>
            <a:prstGeom prst="straightConnector1">
              <a:avLst/>
            </a:prstGeom>
            <a:ln>
              <a:solidFill>
                <a:srgbClr val="000000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920747" y="4674193"/>
              <a:ext cx="1365253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completion </a:t>
              </a:r>
            </a:p>
            <a:p>
              <a:pPr algn="ctr"/>
              <a:r>
                <a:rPr lang="en-US" sz="2000" dirty="0" smtClean="0"/>
                <a:t>time</a:t>
              </a:r>
              <a:endParaRPr lang="en-US" sz="2000" dirty="0"/>
            </a:p>
          </p:txBody>
        </p:sp>
        <p:cxnSp>
          <p:nvCxnSpPr>
            <p:cNvPr id="6" name="Straight Arrow Connector 5"/>
            <p:cNvCxnSpPr/>
            <p:nvPr/>
          </p:nvCxnSpPr>
          <p:spPr>
            <a:xfrm rot="16200000" flipV="1">
              <a:off x="533279" y="3833355"/>
              <a:ext cx="1372394" cy="6071"/>
            </a:xfrm>
            <a:prstGeom prst="straightConnector1">
              <a:avLst/>
            </a:prstGeom>
            <a:ln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>
              <a:off x="1219200" y="4521793"/>
              <a:ext cx="1371600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 rot="5400000" flipH="1" flipV="1">
              <a:off x="1524794" y="3835199"/>
              <a:ext cx="1371600" cy="1588"/>
            </a:xfrm>
            <a:prstGeom prst="straightConnector1">
              <a:avLst/>
            </a:prstGeom>
            <a:ln w="25400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65048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  <p:bldP spid="54" grpId="0" animBg="1"/>
      <p:bldP spid="5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/>
          <p:cNvSpPr/>
          <p:nvPr/>
        </p:nvSpPr>
        <p:spPr>
          <a:xfrm>
            <a:off x="4946470" y="3597272"/>
            <a:ext cx="526535" cy="381000"/>
          </a:xfrm>
          <a:prstGeom prst="rect">
            <a:avLst/>
          </a:prstGeom>
          <a:solidFill>
            <a:srgbClr val="00AE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946470" y="2987672"/>
            <a:ext cx="526535" cy="381000"/>
          </a:xfrm>
          <a:prstGeom prst="rect">
            <a:avLst/>
          </a:prstGeom>
          <a:solidFill>
            <a:srgbClr val="00AE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All-or-nothing</a:t>
            </a:r>
            <a:r>
              <a:rPr lang="en-US" dirty="0" smtClean="0"/>
              <a:t> for multi-waved jobs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399"/>
            <a:ext cx="8229600" cy="1502862"/>
          </a:xfrm>
        </p:spPr>
        <p:txBody>
          <a:bodyPr>
            <a:normAutofit lnSpcReduction="10000"/>
          </a:bodyPr>
          <a:lstStyle/>
          <a:p>
            <a:pPr marL="365760" lvl="1" indent="-283464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dirty="0" smtClean="0"/>
              <a:t>Large jobs run tasks in </a:t>
            </a:r>
            <a:r>
              <a:rPr lang="en-US" i="1" dirty="0" smtClean="0">
                <a:solidFill>
                  <a:srgbClr val="00B050"/>
                </a:solidFill>
              </a:rPr>
              <a:t>multiple waves </a:t>
            </a:r>
            <a:endParaRPr lang="en-US" dirty="0" smtClean="0">
              <a:solidFill>
                <a:srgbClr val="00B050"/>
              </a:solidFill>
            </a:endParaRPr>
          </a:p>
          <a:p>
            <a:pPr lvl="1"/>
            <a:r>
              <a:rPr lang="en-US" dirty="0" smtClean="0"/>
              <a:t>Number of tasks is larger than number of slots</a:t>
            </a: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Wave-width</a:t>
            </a:r>
            <a:r>
              <a:rPr lang="en-US" dirty="0" smtClean="0"/>
              <a:t>: Number of parallel tasks of a job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772527" y="5426072"/>
            <a:ext cx="990600" cy="381000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772527" y="4816472"/>
            <a:ext cx="990600" cy="381000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1772527" y="4206872"/>
            <a:ext cx="990600" cy="381000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772527" y="3597272"/>
            <a:ext cx="990600" cy="381000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1772527" y="2987672"/>
            <a:ext cx="990600" cy="381000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2841505" y="5426072"/>
            <a:ext cx="990600" cy="381000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841505" y="4816472"/>
            <a:ext cx="990600" cy="381000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2841505" y="4206872"/>
            <a:ext cx="990600" cy="381000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2841505" y="3597272"/>
            <a:ext cx="990600" cy="381000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2841505" y="2987672"/>
            <a:ext cx="990600" cy="381000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3897420" y="5426072"/>
            <a:ext cx="990600" cy="381000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3897420" y="4816472"/>
            <a:ext cx="990600" cy="381000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3897420" y="4206872"/>
            <a:ext cx="990600" cy="381000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3897420" y="3597272"/>
            <a:ext cx="990600" cy="381000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3897420" y="2987672"/>
            <a:ext cx="990600" cy="381000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Rectangle 34"/>
          <p:cNvSpPr/>
          <p:nvPr/>
        </p:nvSpPr>
        <p:spPr>
          <a:xfrm>
            <a:off x="4953335" y="3597272"/>
            <a:ext cx="990600" cy="381000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>
            <a:off x="4953335" y="2987672"/>
            <a:ext cx="990600" cy="381000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6496927" y="5971140"/>
            <a:ext cx="7551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time</a:t>
            </a:r>
            <a:endParaRPr lang="en-US" sz="2400" dirty="0"/>
          </a:p>
        </p:txBody>
      </p:sp>
      <p:sp>
        <p:nvSpPr>
          <p:cNvPr id="38" name="TextBox 37"/>
          <p:cNvSpPr txBox="1"/>
          <p:nvPr/>
        </p:nvSpPr>
        <p:spPr>
          <a:xfrm>
            <a:off x="1006422" y="5349872"/>
            <a:ext cx="7450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slot</a:t>
            </a:r>
            <a:r>
              <a:rPr lang="en-US" sz="2400" baseline="-25000" dirty="0" smtClean="0"/>
              <a:t>5</a:t>
            </a:r>
            <a:endParaRPr lang="en-US" sz="2400" baseline="-25000" dirty="0"/>
          </a:p>
        </p:txBody>
      </p:sp>
      <p:sp>
        <p:nvSpPr>
          <p:cNvPr id="39" name="TextBox 38"/>
          <p:cNvSpPr txBox="1"/>
          <p:nvPr/>
        </p:nvSpPr>
        <p:spPr>
          <a:xfrm>
            <a:off x="1010527" y="4740272"/>
            <a:ext cx="7450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slot</a:t>
            </a:r>
            <a:r>
              <a:rPr lang="en-US" sz="2400" baseline="-25000" dirty="0" smtClean="0"/>
              <a:t>4</a:t>
            </a:r>
            <a:endParaRPr lang="en-US" sz="2400" baseline="-25000" dirty="0"/>
          </a:p>
        </p:txBody>
      </p:sp>
      <p:sp>
        <p:nvSpPr>
          <p:cNvPr id="40" name="TextBox 39"/>
          <p:cNvSpPr txBox="1"/>
          <p:nvPr/>
        </p:nvSpPr>
        <p:spPr>
          <a:xfrm>
            <a:off x="1010527" y="4130672"/>
            <a:ext cx="7450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slot</a:t>
            </a:r>
            <a:r>
              <a:rPr lang="en-US" sz="2400" baseline="-25000" dirty="0" smtClean="0"/>
              <a:t>3</a:t>
            </a:r>
            <a:endParaRPr lang="en-US" sz="2400" baseline="-25000" dirty="0"/>
          </a:p>
        </p:txBody>
      </p:sp>
      <p:sp>
        <p:nvSpPr>
          <p:cNvPr id="41" name="TextBox 40"/>
          <p:cNvSpPr txBox="1"/>
          <p:nvPr/>
        </p:nvSpPr>
        <p:spPr>
          <a:xfrm>
            <a:off x="1010527" y="3521072"/>
            <a:ext cx="7489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slot</a:t>
            </a:r>
            <a:r>
              <a:rPr lang="en-US" sz="2400" baseline="-25000" dirty="0" smtClean="0"/>
              <a:t>2</a:t>
            </a:r>
            <a:endParaRPr lang="en-US" sz="2400" baseline="-25000" dirty="0"/>
          </a:p>
        </p:txBody>
      </p:sp>
      <p:sp>
        <p:nvSpPr>
          <p:cNvPr id="42" name="TextBox 41"/>
          <p:cNvSpPr txBox="1"/>
          <p:nvPr/>
        </p:nvSpPr>
        <p:spPr>
          <a:xfrm>
            <a:off x="1023604" y="2911472"/>
            <a:ext cx="7450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slot</a:t>
            </a:r>
            <a:r>
              <a:rPr lang="en-US" sz="2400" baseline="-25000" dirty="0" smtClean="0"/>
              <a:t>1</a:t>
            </a:r>
            <a:endParaRPr lang="en-US" sz="2400" baseline="-25000" dirty="0"/>
          </a:p>
        </p:txBody>
      </p:sp>
      <p:grpSp>
        <p:nvGrpSpPr>
          <p:cNvPr id="51" name="Group 50"/>
          <p:cNvGrpSpPr/>
          <p:nvPr/>
        </p:nvGrpSpPr>
        <p:grpSpPr>
          <a:xfrm>
            <a:off x="4419935" y="2988466"/>
            <a:ext cx="2241419" cy="3656806"/>
            <a:chOff x="4197865" y="2972594"/>
            <a:chExt cx="2241419" cy="3656806"/>
          </a:xfrm>
        </p:grpSpPr>
        <p:cxnSp>
          <p:nvCxnSpPr>
            <p:cNvPr id="52" name="Straight Arrow Connector 51"/>
            <p:cNvCxnSpPr/>
            <p:nvPr/>
          </p:nvCxnSpPr>
          <p:spPr>
            <a:xfrm rot="5400000" flipH="1" flipV="1">
              <a:off x="4235568" y="4458097"/>
              <a:ext cx="2972594" cy="1588"/>
            </a:xfrm>
            <a:prstGeom prst="straightConnector1">
              <a:avLst/>
            </a:prstGeom>
            <a:ln w="25400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Arrow Connector 52"/>
            <p:cNvCxnSpPr/>
            <p:nvPr/>
          </p:nvCxnSpPr>
          <p:spPr>
            <a:xfrm rot="5400000" flipH="1" flipV="1">
              <a:off x="5455165" y="5981700"/>
              <a:ext cx="304800" cy="228600"/>
            </a:xfrm>
            <a:prstGeom prst="straightConnector1">
              <a:avLst/>
            </a:prstGeom>
            <a:ln>
              <a:solidFill>
                <a:srgbClr val="000000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TextBox 53"/>
            <p:cNvSpPr txBox="1"/>
            <p:nvPr/>
          </p:nvSpPr>
          <p:spPr>
            <a:xfrm>
              <a:off x="4197865" y="6167735"/>
              <a:ext cx="224141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completion time</a:t>
              </a:r>
              <a:endParaRPr lang="en-US" sz="2400" dirty="0"/>
            </a:p>
          </p:txBody>
        </p:sp>
      </p:grpSp>
      <p:cxnSp>
        <p:nvCxnSpPr>
          <p:cNvPr id="8" name="Straight Arrow Connector 7"/>
          <p:cNvCxnSpPr/>
          <p:nvPr/>
        </p:nvCxnSpPr>
        <p:spPr>
          <a:xfrm rot="5400000" flipH="1" flipV="1">
            <a:off x="171533" y="4359272"/>
            <a:ext cx="3201194" cy="794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1772527" y="5957884"/>
            <a:ext cx="5105400" cy="158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1986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3932E-7 6.1371E-6 L -0.04997 6.1371E-6 " pathEditMode="relative" ptsTypes="AA">
                                      <p:cBhvr>
                                        <p:cTn id="21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50" grpId="0" animBg="1"/>
      <p:bldP spid="35" grpId="0" animBg="1"/>
      <p:bldP spid="3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 42"/>
          <p:cNvSpPr/>
          <p:nvPr/>
        </p:nvSpPr>
        <p:spPr>
          <a:xfrm>
            <a:off x="3891889" y="5431800"/>
            <a:ext cx="526535" cy="381000"/>
          </a:xfrm>
          <a:prstGeom prst="rect">
            <a:avLst/>
          </a:prstGeom>
          <a:solidFill>
            <a:srgbClr val="00AE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55" name="Group 54"/>
          <p:cNvGrpSpPr/>
          <p:nvPr/>
        </p:nvGrpSpPr>
        <p:grpSpPr>
          <a:xfrm>
            <a:off x="3891889" y="2993400"/>
            <a:ext cx="526535" cy="2209800"/>
            <a:chOff x="3733800" y="2971800"/>
            <a:chExt cx="526535" cy="2209800"/>
          </a:xfrm>
        </p:grpSpPr>
        <p:sp>
          <p:nvSpPr>
            <p:cNvPr id="46" name="Rectangle 45"/>
            <p:cNvSpPr/>
            <p:nvPr/>
          </p:nvSpPr>
          <p:spPr>
            <a:xfrm>
              <a:off x="3733800" y="4800600"/>
              <a:ext cx="526535" cy="381000"/>
            </a:xfrm>
            <a:prstGeom prst="rect">
              <a:avLst/>
            </a:prstGeom>
            <a:solidFill>
              <a:srgbClr val="00AE00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3733800" y="4191000"/>
              <a:ext cx="526535" cy="381000"/>
            </a:xfrm>
            <a:prstGeom prst="rect">
              <a:avLst/>
            </a:prstGeom>
            <a:solidFill>
              <a:srgbClr val="00AE00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3733800" y="3581400"/>
              <a:ext cx="526535" cy="381000"/>
            </a:xfrm>
            <a:prstGeom prst="rect">
              <a:avLst/>
            </a:prstGeom>
            <a:solidFill>
              <a:srgbClr val="00AE00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3733800" y="2971800"/>
              <a:ext cx="526535" cy="381000"/>
            </a:xfrm>
            <a:prstGeom prst="rect">
              <a:avLst/>
            </a:prstGeom>
            <a:solidFill>
              <a:srgbClr val="00AE00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All-or-nothing</a:t>
            </a:r>
            <a:r>
              <a:rPr lang="en-US" dirty="0" smtClean="0"/>
              <a:t> </a:t>
            </a:r>
            <a:r>
              <a:rPr lang="en-US" dirty="0"/>
              <a:t>for multi-waved jobs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786924" y="5431800"/>
            <a:ext cx="990600" cy="381000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786924" y="4822200"/>
            <a:ext cx="990600" cy="381000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1786924" y="4212600"/>
            <a:ext cx="990600" cy="381000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786924" y="3603000"/>
            <a:ext cx="990600" cy="381000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1786924" y="2993400"/>
            <a:ext cx="990600" cy="381000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2842839" y="5431800"/>
            <a:ext cx="990600" cy="381000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842839" y="4822200"/>
            <a:ext cx="990600" cy="381000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2842839" y="4212600"/>
            <a:ext cx="990600" cy="381000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2842839" y="3603000"/>
            <a:ext cx="990600" cy="381000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2842839" y="2993400"/>
            <a:ext cx="990600" cy="381000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3898754" y="5431800"/>
            <a:ext cx="990600" cy="381000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4" name="Group 43"/>
          <p:cNvGrpSpPr/>
          <p:nvPr/>
        </p:nvGrpSpPr>
        <p:grpSpPr>
          <a:xfrm>
            <a:off x="3898754" y="2993400"/>
            <a:ext cx="990600" cy="2209800"/>
            <a:chOff x="3740665" y="2971800"/>
            <a:chExt cx="990600" cy="2209800"/>
          </a:xfrm>
        </p:grpSpPr>
        <p:sp>
          <p:nvSpPr>
            <p:cNvPr id="27" name="Rectangle 26"/>
            <p:cNvSpPr/>
            <p:nvPr/>
          </p:nvSpPr>
          <p:spPr>
            <a:xfrm>
              <a:off x="3740665" y="4800600"/>
              <a:ext cx="990600" cy="381000"/>
            </a:xfrm>
            <a:prstGeom prst="rect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3740665" y="4191000"/>
              <a:ext cx="990600" cy="381000"/>
            </a:xfrm>
            <a:prstGeom prst="rect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3740665" y="3581400"/>
              <a:ext cx="990600" cy="381000"/>
            </a:xfrm>
            <a:prstGeom prst="rect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3740665" y="2971800"/>
              <a:ext cx="990600" cy="381000"/>
            </a:xfrm>
            <a:prstGeom prst="rect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7" name="TextBox 36"/>
          <p:cNvSpPr txBox="1"/>
          <p:nvPr/>
        </p:nvSpPr>
        <p:spPr>
          <a:xfrm>
            <a:off x="6511324" y="5976868"/>
            <a:ext cx="7551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time</a:t>
            </a:r>
            <a:endParaRPr lang="en-US" sz="2400" dirty="0"/>
          </a:p>
        </p:txBody>
      </p:sp>
      <p:sp>
        <p:nvSpPr>
          <p:cNvPr id="38" name="TextBox 37"/>
          <p:cNvSpPr txBox="1"/>
          <p:nvPr/>
        </p:nvSpPr>
        <p:spPr>
          <a:xfrm>
            <a:off x="1020819" y="5355600"/>
            <a:ext cx="7450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slot</a:t>
            </a:r>
            <a:r>
              <a:rPr lang="en-US" sz="2400" baseline="-25000" dirty="0" smtClean="0"/>
              <a:t>5</a:t>
            </a:r>
            <a:endParaRPr lang="en-US" sz="2400" baseline="-25000" dirty="0"/>
          </a:p>
        </p:txBody>
      </p:sp>
      <p:sp>
        <p:nvSpPr>
          <p:cNvPr id="39" name="TextBox 38"/>
          <p:cNvSpPr txBox="1"/>
          <p:nvPr/>
        </p:nvSpPr>
        <p:spPr>
          <a:xfrm>
            <a:off x="1024924" y="4746000"/>
            <a:ext cx="7450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slot</a:t>
            </a:r>
            <a:r>
              <a:rPr lang="en-US" sz="2400" baseline="-25000" dirty="0" smtClean="0"/>
              <a:t>4</a:t>
            </a:r>
            <a:endParaRPr lang="en-US" sz="2400" baseline="-25000" dirty="0"/>
          </a:p>
        </p:txBody>
      </p:sp>
      <p:sp>
        <p:nvSpPr>
          <p:cNvPr id="40" name="TextBox 39"/>
          <p:cNvSpPr txBox="1"/>
          <p:nvPr/>
        </p:nvSpPr>
        <p:spPr>
          <a:xfrm>
            <a:off x="1024924" y="4136400"/>
            <a:ext cx="7441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slot</a:t>
            </a:r>
            <a:r>
              <a:rPr lang="en-US" sz="2400" baseline="-25000" dirty="0"/>
              <a:t>3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1024924" y="3526800"/>
            <a:ext cx="7489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slot</a:t>
            </a:r>
            <a:r>
              <a:rPr lang="en-US" sz="2400" baseline="-25000" dirty="0" smtClean="0"/>
              <a:t>2</a:t>
            </a:r>
            <a:endParaRPr lang="en-US" sz="2400" baseline="-25000" dirty="0"/>
          </a:p>
        </p:txBody>
      </p:sp>
      <p:sp>
        <p:nvSpPr>
          <p:cNvPr id="42" name="TextBox 41"/>
          <p:cNvSpPr txBox="1"/>
          <p:nvPr/>
        </p:nvSpPr>
        <p:spPr>
          <a:xfrm>
            <a:off x="1038001" y="2917200"/>
            <a:ext cx="7450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slot</a:t>
            </a:r>
            <a:r>
              <a:rPr lang="en-US" sz="2400" baseline="-25000" dirty="0" smtClean="0"/>
              <a:t>1</a:t>
            </a:r>
            <a:endParaRPr lang="en-US" sz="2400" baseline="-25000" dirty="0"/>
          </a:p>
        </p:txBody>
      </p:sp>
      <p:grpSp>
        <p:nvGrpSpPr>
          <p:cNvPr id="45" name="Group 44"/>
          <p:cNvGrpSpPr/>
          <p:nvPr/>
        </p:nvGrpSpPr>
        <p:grpSpPr>
          <a:xfrm>
            <a:off x="3957204" y="2993400"/>
            <a:ext cx="2241419" cy="3657600"/>
            <a:chOff x="4637315" y="2971800"/>
            <a:chExt cx="2241419" cy="3657600"/>
          </a:xfrm>
        </p:grpSpPr>
        <p:sp>
          <p:nvSpPr>
            <p:cNvPr id="49" name="Rectangle 48"/>
            <p:cNvSpPr/>
            <p:nvPr/>
          </p:nvSpPr>
          <p:spPr>
            <a:xfrm>
              <a:off x="5614852" y="3581400"/>
              <a:ext cx="526535" cy="381000"/>
            </a:xfrm>
            <a:prstGeom prst="rect">
              <a:avLst/>
            </a:prstGeom>
            <a:solidFill>
              <a:srgbClr val="00AE00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5614852" y="2971800"/>
              <a:ext cx="526535" cy="381000"/>
            </a:xfrm>
            <a:prstGeom prst="rect">
              <a:avLst/>
            </a:prstGeom>
            <a:solidFill>
              <a:srgbClr val="00AE00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4" name="Group 50"/>
            <p:cNvGrpSpPr/>
            <p:nvPr/>
          </p:nvGrpSpPr>
          <p:grpSpPr>
            <a:xfrm>
              <a:off x="4637315" y="2972594"/>
              <a:ext cx="2241419" cy="3656806"/>
              <a:chOff x="4263180" y="2972594"/>
              <a:chExt cx="2241419" cy="3656806"/>
            </a:xfrm>
          </p:grpSpPr>
          <p:cxnSp>
            <p:nvCxnSpPr>
              <p:cNvPr id="52" name="Straight Arrow Connector 51"/>
              <p:cNvCxnSpPr/>
              <p:nvPr/>
            </p:nvCxnSpPr>
            <p:spPr>
              <a:xfrm rot="5400000" flipH="1" flipV="1">
                <a:off x="4300883" y="4458097"/>
                <a:ext cx="2972594" cy="1588"/>
              </a:xfrm>
              <a:prstGeom prst="straightConnector1">
                <a:avLst/>
              </a:prstGeom>
              <a:ln w="25400" cap="flat" cmpd="sng" algn="ctr">
                <a:solidFill>
                  <a:schemeClr val="tx1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Arrow Connector 52"/>
              <p:cNvCxnSpPr/>
              <p:nvPr/>
            </p:nvCxnSpPr>
            <p:spPr>
              <a:xfrm rot="5400000" flipH="1" flipV="1">
                <a:off x="5520480" y="5981700"/>
                <a:ext cx="304800" cy="228600"/>
              </a:xfrm>
              <a:prstGeom prst="straightConnector1">
                <a:avLst/>
              </a:prstGeom>
              <a:ln>
                <a:solidFill>
                  <a:srgbClr val="000000"/>
                </a:solidFill>
                <a:tailEnd type="triangl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4" name="TextBox 53"/>
              <p:cNvSpPr txBox="1"/>
              <p:nvPr/>
            </p:nvSpPr>
            <p:spPr>
              <a:xfrm>
                <a:off x="4263180" y="6167735"/>
                <a:ext cx="224141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completion time</a:t>
                </a:r>
                <a:endParaRPr lang="en-US" sz="2400" dirty="0"/>
              </a:p>
            </p:txBody>
          </p:sp>
        </p:grpSp>
      </p:grpSp>
      <p:cxnSp>
        <p:nvCxnSpPr>
          <p:cNvPr id="8" name="Straight Arrow Connector 7"/>
          <p:cNvCxnSpPr/>
          <p:nvPr/>
        </p:nvCxnSpPr>
        <p:spPr>
          <a:xfrm rot="5400000" flipH="1" flipV="1">
            <a:off x="185930" y="4365000"/>
            <a:ext cx="3201194" cy="794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1786924" y="5963612"/>
            <a:ext cx="5105400" cy="158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Content Placeholder 2"/>
          <p:cNvSpPr>
            <a:spLocks noGrp="1"/>
          </p:cNvSpPr>
          <p:nvPr>
            <p:ph idx="1"/>
          </p:nvPr>
        </p:nvSpPr>
        <p:spPr>
          <a:xfrm>
            <a:off x="457200" y="1295399"/>
            <a:ext cx="8229600" cy="1502862"/>
          </a:xfrm>
        </p:spPr>
        <p:txBody>
          <a:bodyPr>
            <a:normAutofit lnSpcReduction="10000"/>
          </a:bodyPr>
          <a:lstStyle/>
          <a:p>
            <a:pPr marL="365760" lvl="1" indent="-283464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dirty="0" smtClean="0"/>
              <a:t>Large jobs run tasks in </a:t>
            </a:r>
            <a:r>
              <a:rPr lang="en-US" i="1" dirty="0" smtClean="0">
                <a:solidFill>
                  <a:srgbClr val="00B050"/>
                </a:solidFill>
              </a:rPr>
              <a:t>multiple waves </a:t>
            </a:r>
            <a:endParaRPr lang="en-US" dirty="0" smtClean="0">
              <a:solidFill>
                <a:srgbClr val="00B050"/>
              </a:solidFill>
            </a:endParaRPr>
          </a:p>
          <a:p>
            <a:pPr lvl="1"/>
            <a:r>
              <a:rPr lang="en-US" dirty="0" smtClean="0"/>
              <a:t>Number of tasks is larger than number of slots</a:t>
            </a: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Wave-width</a:t>
            </a:r>
            <a:r>
              <a:rPr lang="en-US" dirty="0" smtClean="0"/>
              <a:t>: Number of parallel tasks of a job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5138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26687E-6 6.1371E-6 L -0.04997 6.1371E-6 " pathEditMode="relative" ptsTypes="AA">
                                      <p:cBhvr>
                                        <p:cTn id="21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2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8653</TotalTime>
  <Words>1028</Words>
  <Application>Microsoft Office PowerPoint</Application>
  <PresentationFormat>On-screen Show (4:3)</PresentationFormat>
  <Paragraphs>270</Paragraphs>
  <Slides>25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PA   Man  Coordinated Memory Caching for Parallel Jobs</vt:lpstr>
      <vt:lpstr>Data Analytics Clusters</vt:lpstr>
      <vt:lpstr>Cache the data to speed up jobs</vt:lpstr>
      <vt:lpstr>We built a memory cache…</vt:lpstr>
      <vt:lpstr>We built a memory cache…</vt:lpstr>
      <vt:lpstr>Parallel jobs require a new class of caching algorithms</vt:lpstr>
      <vt:lpstr>Parallel Jobs</vt:lpstr>
      <vt:lpstr>All-or-nothing for multi-waved jobs</vt:lpstr>
      <vt:lpstr>All-or-nothing for multi-waved jobs</vt:lpstr>
      <vt:lpstr>All-or-nothing for multi-waved jobs</vt:lpstr>
      <vt:lpstr>How to evict from cache?</vt:lpstr>
      <vt:lpstr>Which file should be evicted?</vt:lpstr>
      <vt:lpstr>Reduction in Completion Time</vt:lpstr>
      <vt:lpstr>How to estimate W for a job?</vt:lpstr>
      <vt:lpstr>Improvement in Utilization</vt:lpstr>
      <vt:lpstr>Isn’t this just Least Frequently Used?</vt:lpstr>
      <vt:lpstr>Cache Eviction Policies</vt:lpstr>
      <vt:lpstr>How do we achieve the sticky policy?</vt:lpstr>
      <vt:lpstr>PA   Man: Centralized Coordination</vt:lpstr>
      <vt:lpstr>Evaluation Setup</vt:lpstr>
      <vt:lpstr>Reduction in Completion Time</vt:lpstr>
      <vt:lpstr>Which jobs are sped up?</vt:lpstr>
      <vt:lpstr>Improvement in Utilization</vt:lpstr>
      <vt:lpstr>Related Work</vt:lpstr>
      <vt:lpstr> onclusions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PacMan:  Memory Caching for MapReduce</dc:title>
  <dc:creator>Ali</dc:creator>
  <cp:lastModifiedBy>Ganesh</cp:lastModifiedBy>
  <cp:revision>660</cp:revision>
  <cp:lastPrinted>2012-04-21T17:15:16Z</cp:lastPrinted>
  <dcterms:created xsi:type="dcterms:W3CDTF">2012-01-07T22:48:20Z</dcterms:created>
  <dcterms:modified xsi:type="dcterms:W3CDTF">2012-05-09T05:40:55Z</dcterms:modified>
</cp:coreProperties>
</file>