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257" r:id="rId3"/>
    <p:sldId id="258" r:id="rId4"/>
    <p:sldId id="27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2" r:id="rId17"/>
    <p:sldId id="273" r:id="rId18"/>
    <p:sldId id="274" r:id="rId19"/>
    <p:sldId id="277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7" r:id="rId28"/>
    <p:sldId id="286" r:id="rId29"/>
    <p:sldId id="288" r:id="rId3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612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3B347133-A4E7-45E2-B001-F6B957AA63EA}" type="datetimeFigureOut">
              <a:rPr lang="en-US" smtClean="0"/>
              <a:pPr/>
              <a:t>11/20/2010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21AE2EF-49D4-433F-B8AE-7A236E016A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Animation</a:t>
            </a:r>
            <a:r>
              <a:rPr lang="en-US" baseline="0" dirty="0" smtClean="0"/>
              <a:t> for recursive calculation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Animation for PR – with false +/-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Animation for PR – with false +/-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Remember to specify racks</a:t>
            </a:r>
          </a:p>
          <a:p>
            <a:endParaRPr lang="en-US" dirty="0" smtClean="0"/>
          </a:p>
          <a:p>
            <a:r>
              <a:rPr lang="en-US" dirty="0" smtClean="0"/>
              <a:t>Data</a:t>
            </a:r>
            <a:r>
              <a:rPr lang="en-US" baseline="0" dirty="0" smtClean="0"/>
              <a:t> locality for everything else, but not for reduce.  Uplink of rack is the congestion hotspot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25412-9875-4DE0-922B-7ACE024615D0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69090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FC41F-3B9F-4C91-9022-44E5EC6F3C9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Animation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FC41F-3B9F-4C91-9022-44E5EC6F3C9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 does it fit in to the big picture?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animation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3036B6-276A-4E44-B4D7-0D0E2ECF170D}" type="datetime1">
              <a:rPr lang="en-US" smtClean="0"/>
              <a:t>11/21/2010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46AA45-54CB-4B07-9E80-DF579C5645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58BA13-3FB6-47EC-BC6F-4CACBEE18A28}" type="datetime1">
              <a:rPr lang="en-US" smtClean="0"/>
              <a:t>11/21/2010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46AA45-54CB-4B07-9E80-DF579C5645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4033D5-4F40-411C-97A1-1899E27D6E0C}" type="datetime1">
              <a:rPr lang="en-US" smtClean="0"/>
              <a:t>11/21/2010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46AA45-54CB-4B07-9E80-DF579C5645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77D006-6E73-4F04-86AC-6050964C3AF6}" type="datetime1">
              <a:rPr lang="en-US" smtClean="0"/>
              <a:t>11/21/2010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46AA45-54CB-4B07-9E80-DF579C5645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9833C1-07E8-4F5A-A4F9-7B681B5BC09B}" type="datetime1">
              <a:rPr lang="en-US" smtClean="0"/>
              <a:t>11/21/2010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46AA45-54CB-4B07-9E80-DF579C5645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E5BD97-540C-4536-85AC-015801624D77}" type="datetime1">
              <a:rPr lang="en-US" smtClean="0"/>
              <a:t>11/21/2010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46AA45-54CB-4B07-9E80-DF579C5645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7831B9-C966-4DF2-97A4-648AC0A88E16}" type="datetime1">
              <a:rPr lang="en-US" smtClean="0"/>
              <a:t>11/21/2010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46AA45-54CB-4B07-9E80-DF579C5645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738821-FCBA-4F3F-9264-86B65EE07A87}" type="datetime1">
              <a:rPr lang="en-US" smtClean="0"/>
              <a:t>11/21/2010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46AA45-54CB-4B07-9E80-DF579C5645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5BE778-A70D-4376-B298-E6F75C6D645A}" type="datetime1">
              <a:rPr lang="en-US" smtClean="0"/>
              <a:t>11/21/2010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46AA45-54CB-4B07-9E80-DF579C5645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2A2B09-FADB-4202-966A-7AC1AE2FAFDB}" type="datetime1">
              <a:rPr lang="en-US" smtClean="0"/>
              <a:t>11/21/2010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46AA45-54CB-4B07-9E80-DF579C5645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F89027-B764-4727-BF55-4E176B298A7D}" type="datetime1">
              <a:rPr lang="en-US" smtClean="0"/>
              <a:t>11/21/2010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46AA45-54CB-4B07-9E80-DF579C5645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C5912C8-8AF3-4E29-B1B7-12DEF98B7506}" type="datetime1">
              <a:rPr lang="en-US" smtClean="0"/>
              <a:t>11/21/2010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D46AA45-54CB-4B07-9E80-DF579C5645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4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5715000"/>
            <a:ext cx="190227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59898"/>
            <a:ext cx="8001000" cy="2535702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/>
              <a:t>Reining in the Outliers in MapReduce </a:t>
            </a:r>
            <a:r>
              <a:rPr lang="en-US" sz="4800" b="1" dirty="0" smtClean="0"/>
              <a:t>Jobs using </a:t>
            </a:r>
            <a:r>
              <a:rPr lang="en-US" sz="4800" b="1" i="1" dirty="0" smtClean="0"/>
              <a:t>Mantri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81400"/>
            <a:ext cx="7635240" cy="1752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Ganesh Ananthanarayanan</a:t>
            </a:r>
            <a:r>
              <a:rPr lang="en-US" baseline="30000" dirty="0" smtClean="0"/>
              <a:t>†</a:t>
            </a:r>
            <a:r>
              <a:rPr lang="en-US" dirty="0" smtClean="0"/>
              <a:t>, Srikanth Kandula*,  Albert Greenberg*, Ion Stoica</a:t>
            </a:r>
            <a:r>
              <a:rPr lang="en-US" baseline="30000" dirty="0" smtClean="0"/>
              <a:t>†</a:t>
            </a:r>
            <a:r>
              <a:rPr lang="en-US" dirty="0" smtClean="0"/>
              <a:t>, Yi Lu*, Bikas Saha*, Ed Harris*</a:t>
            </a:r>
            <a:r>
              <a:rPr lang="en-US" baseline="30000" dirty="0" smtClean="0"/>
              <a:t> </a:t>
            </a:r>
          </a:p>
          <a:p>
            <a:pPr algn="ctr"/>
            <a:endParaRPr lang="en-US" baseline="30000" dirty="0" smtClean="0"/>
          </a:p>
          <a:p>
            <a:pPr algn="ctr"/>
            <a:r>
              <a:rPr lang="en-US" i="1" baseline="30000" dirty="0" smtClean="0"/>
              <a:t>†</a:t>
            </a:r>
            <a:r>
              <a:rPr lang="en-US" i="1" dirty="0" smtClean="0"/>
              <a:t> UC Berkeley                 * </a:t>
            </a:r>
            <a:r>
              <a:rPr lang="en-US" i="1" dirty="0" smtClean="0"/>
              <a:t>Microsoft</a:t>
            </a:r>
            <a:endParaRPr lang="en-US" i="1" dirty="0"/>
          </a:p>
        </p:txBody>
      </p:sp>
      <p:pic>
        <p:nvPicPr>
          <p:cNvPr id="13" name="Picture 47" descr="Radlab-blue-and-gold-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5715000"/>
            <a:ext cx="1371600" cy="80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553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4400" y="5791200"/>
            <a:ext cx="220027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http://www.americanindoagency.com/images/UCberkeley_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445" y="5715000"/>
            <a:ext cx="1013955" cy="80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70098" y="2895600"/>
            <a:ext cx="5102302" cy="3858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causes recomputes?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371600"/>
            <a:ext cx="7498080" cy="4800600"/>
          </a:xfrm>
        </p:spPr>
        <p:txBody>
          <a:bodyPr/>
          <a:lstStyle/>
          <a:p>
            <a:r>
              <a:rPr lang="en-US" dirty="0" smtClean="0"/>
              <a:t>Transient machine load</a:t>
            </a:r>
          </a:p>
          <a:p>
            <a:pPr lvl="1"/>
            <a:r>
              <a:rPr lang="en-US" dirty="0" smtClean="0"/>
              <a:t>Recomputes correlate with machine </a:t>
            </a:r>
            <a:r>
              <a:rPr lang="en-US" dirty="0" smtClean="0"/>
              <a:t>load</a:t>
            </a:r>
          </a:p>
          <a:p>
            <a:pPr lvl="1"/>
            <a:r>
              <a:rPr lang="en-US" dirty="0" smtClean="0"/>
              <a:t>Requests </a:t>
            </a:r>
            <a:r>
              <a:rPr lang="en-US" dirty="0" smtClean="0"/>
              <a:t>for data access dropped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657600" y="2971800"/>
            <a:ext cx="457200" cy="18288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366005">
            <a:off x="1186586" y="2993716"/>
            <a:ext cx="507318" cy="365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81534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Replicate</a:t>
            </a:r>
            <a:r>
              <a:rPr lang="en-US" sz="4400" dirty="0" smtClean="0"/>
              <a:t> </a:t>
            </a:r>
            <a:r>
              <a:rPr lang="en-US" sz="4400" dirty="0" smtClean="0"/>
              <a:t>costly outputs</a:t>
            </a:r>
            <a:endParaRPr lang="en-US" sz="4400" dirty="0"/>
          </a:p>
        </p:txBody>
      </p:sp>
      <p:sp>
        <p:nvSpPr>
          <p:cNvPr id="4" name="Oval 3"/>
          <p:cNvSpPr/>
          <p:nvPr/>
        </p:nvSpPr>
        <p:spPr>
          <a:xfrm>
            <a:off x="1194618" y="2944749"/>
            <a:ext cx="533400" cy="5334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/>
          </a:p>
        </p:txBody>
      </p:sp>
      <p:sp>
        <p:nvSpPr>
          <p:cNvPr id="6" name="Oval 5"/>
          <p:cNvSpPr/>
          <p:nvPr/>
        </p:nvSpPr>
        <p:spPr>
          <a:xfrm>
            <a:off x="2743200" y="2952903"/>
            <a:ext cx="609600" cy="53644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/>
          </a:p>
        </p:txBody>
      </p:sp>
      <p:sp>
        <p:nvSpPr>
          <p:cNvPr id="8" name="Oval 7"/>
          <p:cNvSpPr/>
          <p:nvPr/>
        </p:nvSpPr>
        <p:spPr>
          <a:xfrm>
            <a:off x="4495800" y="2955951"/>
            <a:ext cx="609600" cy="533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752601" y="3184550"/>
            <a:ext cx="990601" cy="1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352800" y="3193695"/>
            <a:ext cx="1143000" cy="38511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90600" y="2574951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Task1</a:t>
            </a:r>
            <a:endParaRPr lang="en-US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590800" y="2574951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Task 2</a:t>
            </a:r>
            <a:endParaRPr lang="en-US" sz="2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267200" y="2574951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Task 3</a:t>
            </a:r>
            <a:endParaRPr lang="en-US" sz="2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408967" y="3021518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 MR</a:t>
            </a:r>
            <a:r>
              <a:rPr lang="en-US" sz="2000" b="1" baseline="-25000" dirty="0" smtClean="0"/>
              <a:t>3</a:t>
            </a:r>
            <a:endParaRPr lang="en-US" sz="2000" b="1" baseline="-25000" dirty="0"/>
          </a:p>
        </p:txBody>
      </p:sp>
      <p:sp>
        <p:nvSpPr>
          <p:cNvPr id="23" name="TextBox 22"/>
          <p:cNvSpPr txBox="1"/>
          <p:nvPr/>
        </p:nvSpPr>
        <p:spPr>
          <a:xfrm>
            <a:off x="2622699" y="3030138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 MR</a:t>
            </a:r>
            <a:r>
              <a:rPr lang="en-US" sz="2000" b="1" baseline="-25000" dirty="0" smtClean="0"/>
              <a:t>2</a:t>
            </a:r>
            <a:endParaRPr lang="en-US" sz="2000" b="1" baseline="-25000" dirty="0"/>
          </a:p>
        </p:txBody>
      </p:sp>
      <p:sp>
        <p:nvSpPr>
          <p:cNvPr id="25" name="TextBox 24"/>
          <p:cNvSpPr txBox="1"/>
          <p:nvPr/>
        </p:nvSpPr>
        <p:spPr>
          <a:xfrm>
            <a:off x="6096000" y="3032151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  </a:t>
            </a:r>
            <a:r>
              <a:rPr lang="en-US" sz="2000" b="1" dirty="0" smtClean="0"/>
              <a:t> ((</a:t>
            </a:r>
            <a:r>
              <a:rPr lang="en-US" sz="2000" b="1" dirty="0" smtClean="0"/>
              <a:t>MR</a:t>
            </a:r>
            <a:r>
              <a:rPr lang="en-US" sz="2000" b="1" baseline="-25000" dirty="0" smtClean="0"/>
              <a:t>3</a:t>
            </a:r>
            <a:r>
              <a:rPr lang="en-US" sz="2000" b="1" dirty="0" smtClean="0"/>
              <a:t>*(1-MR</a:t>
            </a:r>
            <a:r>
              <a:rPr lang="en-US" sz="2000" b="1" baseline="-25000" dirty="0" smtClean="0"/>
              <a:t>2</a:t>
            </a:r>
            <a:r>
              <a:rPr lang="en-US" sz="2000" b="1" dirty="0" smtClean="0"/>
              <a:t>)) * T</a:t>
            </a:r>
            <a:r>
              <a:rPr lang="en-US" sz="2000" b="1" baseline="-25000" dirty="0" smtClean="0"/>
              <a:t>3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6248400" y="3794151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(MR</a:t>
            </a:r>
            <a:r>
              <a:rPr lang="en-US" sz="2000" b="1" baseline="-25000" dirty="0" smtClean="0"/>
              <a:t>3</a:t>
            </a:r>
            <a:r>
              <a:rPr lang="en-US" sz="2000" b="1" dirty="0" smtClean="0"/>
              <a:t> * MR</a:t>
            </a:r>
            <a:r>
              <a:rPr lang="en-US" sz="2000" b="1" baseline="-25000" dirty="0" smtClean="0"/>
              <a:t>2</a:t>
            </a:r>
            <a:r>
              <a:rPr lang="en-US" sz="2000" b="1" dirty="0" smtClean="0"/>
              <a:t>) (T</a:t>
            </a:r>
            <a:r>
              <a:rPr lang="en-US" sz="2000" b="1" baseline="-25000" dirty="0" smtClean="0"/>
              <a:t>3</a:t>
            </a:r>
            <a:r>
              <a:rPr lang="en-US" sz="2000" b="1" dirty="0" smtClean="0"/>
              <a:t>+T</a:t>
            </a:r>
            <a:r>
              <a:rPr lang="en-US" sz="2000" b="1" baseline="-25000" dirty="0" smtClean="0"/>
              <a:t>2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7391400" y="3413151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+</a:t>
            </a:r>
            <a:endParaRPr lang="en-US" sz="20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2667000" y="3641751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Replicate (</a:t>
            </a:r>
            <a:r>
              <a:rPr lang="en-US" sz="2000" b="1" dirty="0" err="1" smtClean="0"/>
              <a:t>T</a:t>
            </a:r>
            <a:r>
              <a:rPr lang="en-US" sz="2000" b="1" baseline="-25000" dirty="0" err="1" smtClean="0"/>
              <a:t>Rep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  <p:sp>
        <p:nvSpPr>
          <p:cNvPr id="39" name="Flowchart: Decision 38"/>
          <p:cNvSpPr/>
          <p:nvPr/>
        </p:nvSpPr>
        <p:spPr>
          <a:xfrm>
            <a:off x="3733800" y="4175151"/>
            <a:ext cx="2286000" cy="1066800"/>
          </a:xfrm>
          <a:prstGeom prst="flowChartDecis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/>
          </a:p>
        </p:txBody>
      </p:sp>
      <p:sp>
        <p:nvSpPr>
          <p:cNvPr id="40" name="TextBox 39"/>
          <p:cNvSpPr txBox="1"/>
          <p:nvPr/>
        </p:nvSpPr>
        <p:spPr>
          <a:xfrm>
            <a:off x="4081132" y="4426786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T</a:t>
            </a:r>
            <a:r>
              <a:rPr lang="en-US" sz="2000" b="1" baseline="-25000" dirty="0" err="1" smtClean="0"/>
              <a:t>Rep</a:t>
            </a:r>
            <a:r>
              <a:rPr lang="en-US" sz="2000" b="1" dirty="0" smtClean="0"/>
              <a:t> &lt;  </a:t>
            </a:r>
            <a:r>
              <a:rPr lang="en-US" sz="2000" b="1" dirty="0" err="1" smtClean="0"/>
              <a:t>T</a:t>
            </a:r>
            <a:r>
              <a:rPr lang="en-US" sz="2000" b="1" baseline="-25000" dirty="0" err="1" smtClean="0"/>
              <a:t>Recomp</a:t>
            </a:r>
            <a:endParaRPr lang="en-US" sz="2000" b="1" baseline="-25000" dirty="0"/>
          </a:p>
        </p:txBody>
      </p:sp>
      <p:cxnSp>
        <p:nvCxnSpPr>
          <p:cNvPr id="42" name="Straight Arrow Connector 41"/>
          <p:cNvCxnSpPr>
            <a:endCxn id="39" idx="3"/>
          </p:cNvCxnSpPr>
          <p:nvPr/>
        </p:nvCxnSpPr>
        <p:spPr>
          <a:xfrm rot="16200000" flipH="1">
            <a:off x="5372100" y="4060851"/>
            <a:ext cx="1143000" cy="152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7" idx="2"/>
            <a:endCxn id="39" idx="1"/>
          </p:cNvCxnSpPr>
          <p:nvPr/>
        </p:nvCxnSpPr>
        <p:spPr>
          <a:xfrm rot="16200000" flipH="1">
            <a:off x="3440043" y="4414794"/>
            <a:ext cx="358914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9" idx="2"/>
          </p:cNvCxnSpPr>
          <p:nvPr/>
        </p:nvCxnSpPr>
        <p:spPr>
          <a:xfrm rot="5400000">
            <a:off x="4648200" y="5470551"/>
            <a:ext cx="457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038600" y="5699151"/>
            <a:ext cx="1752600" cy="40011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REPLICATE</a:t>
            </a:r>
            <a:endParaRPr lang="en-US" sz="20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5181600" y="3032151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T</a:t>
            </a:r>
            <a:r>
              <a:rPr lang="en-US" sz="2000" b="1" baseline="-25000" dirty="0" err="1" smtClean="0"/>
              <a:t>Recomp</a:t>
            </a:r>
            <a:r>
              <a:rPr lang="en-US" sz="2000" b="1" dirty="0" smtClean="0"/>
              <a:t> = </a:t>
            </a:r>
            <a:endParaRPr lang="en-US" sz="2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066800" y="1748135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MR</a:t>
            </a:r>
            <a:r>
              <a:rPr lang="en-US" sz="2400" b="1" dirty="0" smtClean="0"/>
              <a:t>: Recompute Probability of a machine</a:t>
            </a:r>
            <a:endParaRPr lang="en-US" sz="2400" b="1" dirty="0"/>
          </a:p>
        </p:txBody>
      </p:sp>
      <p:sp>
        <p:nvSpPr>
          <p:cNvPr id="29" name="Rectangle 28"/>
          <p:cNvSpPr/>
          <p:nvPr/>
        </p:nvSpPr>
        <p:spPr>
          <a:xfrm>
            <a:off x="6324600" y="2955951"/>
            <a:ext cx="2590800" cy="1295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400800" y="3032151"/>
            <a:ext cx="2590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Recompute only Task3 or both Task3 as well as Task2</a:t>
            </a:r>
            <a:endParaRPr lang="en-US" sz="2000" b="1" dirty="0"/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366005">
            <a:off x="3472586" y="5676565"/>
            <a:ext cx="507318" cy="365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17" grpId="0"/>
      <p:bldP spid="18" grpId="0"/>
      <p:bldP spid="19" grpId="0"/>
      <p:bldP spid="22" grpId="0"/>
      <p:bldP spid="23" grpId="0"/>
      <p:bldP spid="25" grpId="0"/>
      <p:bldP spid="35" grpId="0"/>
      <p:bldP spid="36" grpId="0"/>
      <p:bldP spid="37" grpId="0"/>
      <p:bldP spid="39" grpId="0" animBg="1"/>
      <p:bldP spid="40" grpId="0"/>
      <p:bldP spid="47" grpId="0" animBg="1"/>
      <p:bldP spid="48" grpId="0"/>
      <p:bldP spid="28" grpId="0"/>
      <p:bldP spid="29" grpId="0" animBg="1"/>
      <p:bldP spid="31" grpId="0"/>
      <p:bldP spid="31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Transient Failure 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Wingdings" pitchFamily="2" charset="2"/>
              </a:rPr>
              <a:t>Recomputes manifest in clutches</a:t>
            </a:r>
          </a:p>
          <a:p>
            <a:r>
              <a:rPr lang="en-US" dirty="0" smtClean="0">
                <a:sym typeface="Wingdings" pitchFamily="2" charset="2"/>
              </a:rPr>
              <a:t>Machine prone to cause recomputes till the </a:t>
            </a:r>
            <a:r>
              <a:rPr lang="en-US" i="1" dirty="0" smtClean="0">
                <a:sym typeface="Wingdings" pitchFamily="2" charset="2"/>
              </a:rPr>
              <a:t>problem </a:t>
            </a:r>
            <a:r>
              <a:rPr lang="en-US" i="1" dirty="0" smtClean="0">
                <a:sym typeface="Wingdings" pitchFamily="2" charset="2"/>
              </a:rPr>
              <a:t>is fixed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Load abates, critical process restart etc.</a:t>
            </a:r>
          </a:p>
          <a:p>
            <a:pPr lvl="1"/>
            <a:endParaRPr lang="en-US" dirty="0" smtClean="0">
              <a:sym typeface="Wingdings" pitchFamily="2" charset="2"/>
            </a:endParaRPr>
          </a:p>
          <a:p>
            <a:r>
              <a:rPr lang="en-US" u="sng" dirty="0" smtClean="0">
                <a:sym typeface="Wingdings" pitchFamily="2" charset="2"/>
              </a:rPr>
              <a:t>Clue:</a:t>
            </a:r>
            <a:r>
              <a:rPr lang="en-US" dirty="0" smtClean="0">
                <a:sym typeface="Wingdings" pitchFamily="2" charset="2"/>
              </a:rPr>
              <a:t>  </a:t>
            </a:r>
            <a:r>
              <a:rPr lang="en-US" dirty="0" smtClean="0">
                <a:sym typeface="Wingdings" pitchFamily="2" charset="2"/>
              </a:rPr>
              <a:t>At least </a:t>
            </a:r>
            <a:r>
              <a:rPr lang="en-US" i="1" dirty="0" smtClean="0">
                <a:sym typeface="Wingdings" pitchFamily="2" charset="2"/>
              </a:rPr>
              <a:t>r</a:t>
            </a:r>
            <a:r>
              <a:rPr lang="en-US" dirty="0" smtClean="0">
                <a:sym typeface="Wingdings" pitchFamily="2" charset="2"/>
              </a:rPr>
              <a:t> recomputes within </a:t>
            </a:r>
            <a:r>
              <a:rPr lang="en-US" i="1" dirty="0" smtClean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 time window on a machine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3505200"/>
            <a:ext cx="762000" cy="755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Speculative Recomputes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Anticipatorily </a:t>
            </a:r>
            <a:r>
              <a:rPr lang="en-US" dirty="0" smtClean="0"/>
              <a:t>recompute </a:t>
            </a:r>
            <a:r>
              <a:rPr lang="en-US" dirty="0" smtClean="0"/>
              <a:t>tasks </a:t>
            </a:r>
            <a:r>
              <a:rPr lang="en-US" dirty="0" smtClean="0"/>
              <a:t>whose </a:t>
            </a:r>
            <a:r>
              <a:rPr lang="en-US" dirty="0" smtClean="0"/>
              <a:t>outputs are </a:t>
            </a:r>
            <a:r>
              <a:rPr lang="en-US" dirty="0" smtClean="0"/>
              <a:t>unread</a:t>
            </a:r>
          </a:p>
          <a:p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400" y="5343525"/>
            <a:ext cx="65722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09975" y="4133850"/>
            <a:ext cx="65722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2575" y="4124325"/>
            <a:ext cx="65722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96175" y="4124325"/>
            <a:ext cx="65722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2981325"/>
            <a:ext cx="65722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00" y="2981325"/>
            <a:ext cx="65722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Oval 21"/>
          <p:cNvSpPr/>
          <p:nvPr/>
        </p:nvSpPr>
        <p:spPr>
          <a:xfrm>
            <a:off x="3276600" y="3733800"/>
            <a:ext cx="533400" cy="533400"/>
          </a:xfrm>
          <a:prstGeom prst="ellipse">
            <a:avLst/>
          </a:prstGeom>
          <a:noFill/>
          <a:ln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>
            <a:stCxn id="22" idx="3"/>
          </p:cNvCxnSpPr>
          <p:nvPr/>
        </p:nvCxnSpPr>
        <p:spPr>
          <a:xfrm rot="5400000">
            <a:off x="2485745" y="4227185"/>
            <a:ext cx="907070" cy="83087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67000" y="4343400"/>
            <a:ext cx="561975" cy="572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Oval 29"/>
          <p:cNvSpPr/>
          <p:nvPr/>
        </p:nvSpPr>
        <p:spPr>
          <a:xfrm>
            <a:off x="4876800" y="2971800"/>
            <a:ext cx="457200" cy="457200"/>
          </a:xfrm>
          <a:prstGeom prst="ellipse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010400" y="2971800"/>
            <a:ext cx="457200" cy="457200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>
            <a:stCxn id="30" idx="4"/>
          </p:cNvCxnSpPr>
          <p:nvPr/>
        </p:nvCxnSpPr>
        <p:spPr>
          <a:xfrm rot="5400000">
            <a:off x="4648200" y="3886200"/>
            <a:ext cx="914400" cy="158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6781006" y="3885406"/>
            <a:ext cx="914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48200" y="48006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Speculative</a:t>
            </a:r>
          </a:p>
          <a:p>
            <a:r>
              <a:rPr lang="en-US" sz="2000" dirty="0" smtClean="0"/>
              <a:t>Recompute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6934200" y="48006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Speculative</a:t>
            </a:r>
          </a:p>
          <a:p>
            <a:r>
              <a:rPr lang="en-US" sz="2000" dirty="0" smtClean="0"/>
              <a:t>Recompute</a:t>
            </a:r>
            <a:endParaRPr lang="en-US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1524000" y="43434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(Read Fail)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1219200" y="5410200"/>
            <a:ext cx="106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Unread Data</a:t>
            </a:r>
            <a:endParaRPr lang="en-US" sz="2000" dirty="0"/>
          </a:p>
        </p:txBody>
      </p:sp>
      <p:sp>
        <p:nvSpPr>
          <p:cNvPr id="32" name="Rounded Rectangle 31"/>
          <p:cNvSpPr/>
          <p:nvPr/>
        </p:nvSpPr>
        <p:spPr>
          <a:xfrm>
            <a:off x="2209800" y="5105400"/>
            <a:ext cx="381000" cy="3810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2209800" y="5606901"/>
            <a:ext cx="381000" cy="381000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4876800" y="4419600"/>
            <a:ext cx="381000" cy="381000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2209800" y="6096000"/>
            <a:ext cx="381000" cy="38100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>
            <a:off x="7044068" y="4419600"/>
            <a:ext cx="381000" cy="38100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Slide Number Placeholder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57200" y="2667000"/>
            <a:ext cx="457200" cy="457200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>
            <a:off x="457200" y="3429000"/>
            <a:ext cx="381000" cy="381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914400" y="26670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Task</a:t>
            </a:r>
            <a:endParaRPr lang="en-US" sz="2000" dirty="0"/>
          </a:p>
        </p:txBody>
      </p:sp>
      <p:sp>
        <p:nvSpPr>
          <p:cNvPr id="46" name="TextBox 45"/>
          <p:cNvSpPr txBox="1"/>
          <p:nvPr/>
        </p:nvSpPr>
        <p:spPr>
          <a:xfrm>
            <a:off x="914400" y="34290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Input Data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0" grpId="0" animBg="1"/>
      <p:bldP spid="31" grpId="0" animBg="1"/>
      <p:bldP spid="36" grpId="0"/>
      <p:bldP spid="37" grpId="0"/>
      <p:bldP spid="38" grpId="0"/>
      <p:bldP spid="27" grpId="0"/>
      <p:bldP spid="32" grpId="0" animBg="1"/>
      <p:bldP spid="35" grpId="0" animBg="1"/>
      <p:bldP spid="39" grpId="0" animBg="1"/>
      <p:bldP spid="40" grpId="0" animBg="1"/>
      <p:bldP spid="41" grpId="0" animBg="1"/>
      <p:bldP spid="43" grpId="0" animBg="1"/>
      <p:bldP spid="44" grpId="0" animBg="1"/>
      <p:bldP spid="45" grpId="0"/>
      <p:bldP spid="4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Mantri’s</a:t>
            </a:r>
            <a:r>
              <a:rPr lang="en-US" dirty="0" smtClean="0"/>
              <a:t> Outlier Mitigation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708392" cy="4800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Avoid Recomputation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Preferential Replication + Speculative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Recomp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Network-aware Task Placement</a:t>
            </a:r>
          </a:p>
          <a:p>
            <a:endParaRPr lang="en-US" dirty="0" smtClean="0"/>
          </a:p>
          <a:p>
            <a:r>
              <a:rPr lang="en-US" dirty="0" smtClean="0"/>
              <a:t>Duplicate Outliers</a:t>
            </a:r>
          </a:p>
          <a:p>
            <a:endParaRPr lang="en-US" dirty="0" smtClean="0"/>
          </a:p>
          <a:p>
            <a:r>
              <a:rPr lang="en-US" dirty="0" smtClean="0"/>
              <a:t>Cognizant of Workload Imbalance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Reduce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555992" cy="4800600"/>
          </a:xfrm>
        </p:spPr>
        <p:txBody>
          <a:bodyPr/>
          <a:lstStyle/>
          <a:p>
            <a:r>
              <a:rPr lang="en-US" dirty="0" smtClean="0"/>
              <a:t>Tasks access </a:t>
            </a:r>
            <a:r>
              <a:rPr lang="en-US" dirty="0" smtClean="0"/>
              <a:t>output of </a:t>
            </a:r>
            <a:r>
              <a:rPr lang="en-US" dirty="0" smtClean="0"/>
              <a:t>tasks </a:t>
            </a:r>
            <a:r>
              <a:rPr lang="en-US" dirty="0" smtClean="0"/>
              <a:t>from </a:t>
            </a:r>
            <a:r>
              <a:rPr lang="en-US" dirty="0" smtClean="0"/>
              <a:t>previous phases</a:t>
            </a:r>
          </a:p>
          <a:p>
            <a:r>
              <a:rPr lang="en-US" dirty="0" smtClean="0"/>
              <a:t>Reduce </a:t>
            </a:r>
            <a:r>
              <a:rPr lang="en-US" dirty="0" smtClean="0"/>
              <a:t>phase (</a:t>
            </a:r>
            <a:r>
              <a:rPr lang="en-US" dirty="0" smtClean="0"/>
              <a:t>74% </a:t>
            </a:r>
            <a:r>
              <a:rPr lang="en-US" dirty="0" smtClean="0"/>
              <a:t>of total </a:t>
            </a:r>
            <a:r>
              <a:rPr lang="en-US" dirty="0" smtClean="0"/>
              <a:t>traffic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819400" y="4648200"/>
            <a:ext cx="228600" cy="228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3048000" y="4648200"/>
            <a:ext cx="228600" cy="228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276600" y="4648200"/>
            <a:ext cx="2286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800600" y="4648200"/>
            <a:ext cx="228600" cy="228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029200" y="4648200"/>
            <a:ext cx="228600" cy="228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257800" y="4648200"/>
            <a:ext cx="2286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629400" y="4648200"/>
            <a:ext cx="228600" cy="228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858000" y="4648200"/>
            <a:ext cx="228600" cy="228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7086600" y="4648200"/>
            <a:ext cx="2286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429000" y="5943600"/>
            <a:ext cx="533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4953000" y="5943600"/>
            <a:ext cx="533400" cy="3810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6477000" y="5943600"/>
            <a:ext cx="533400" cy="381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>
            <a:stCxn id="41" idx="2"/>
            <a:endCxn id="50" idx="0"/>
          </p:cNvCxnSpPr>
          <p:nvPr/>
        </p:nvCxnSpPr>
        <p:spPr>
          <a:xfrm rot="16200000" flipH="1">
            <a:off x="2781300" y="5029200"/>
            <a:ext cx="1066800" cy="762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4" idx="2"/>
            <a:endCxn id="50" idx="0"/>
          </p:cNvCxnSpPr>
          <p:nvPr/>
        </p:nvCxnSpPr>
        <p:spPr>
          <a:xfrm rot="5400000">
            <a:off x="3771900" y="4800600"/>
            <a:ext cx="1066800" cy="1219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7" idx="2"/>
            <a:endCxn id="50" idx="0"/>
          </p:cNvCxnSpPr>
          <p:nvPr/>
        </p:nvCxnSpPr>
        <p:spPr>
          <a:xfrm rot="5400000">
            <a:off x="4686300" y="3886200"/>
            <a:ext cx="1066800" cy="3048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42" idx="2"/>
            <a:endCxn id="51" idx="0"/>
          </p:cNvCxnSpPr>
          <p:nvPr/>
        </p:nvCxnSpPr>
        <p:spPr>
          <a:xfrm rot="16200000" flipH="1">
            <a:off x="3657600" y="4381500"/>
            <a:ext cx="1066800" cy="205740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5" idx="2"/>
            <a:endCxn id="51" idx="0"/>
          </p:cNvCxnSpPr>
          <p:nvPr/>
        </p:nvCxnSpPr>
        <p:spPr>
          <a:xfrm rot="16200000" flipH="1">
            <a:off x="4648200" y="5372100"/>
            <a:ext cx="1066800" cy="7620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48" idx="2"/>
            <a:endCxn id="51" idx="0"/>
          </p:cNvCxnSpPr>
          <p:nvPr/>
        </p:nvCxnSpPr>
        <p:spPr>
          <a:xfrm rot="5400000">
            <a:off x="5562600" y="4533900"/>
            <a:ext cx="1066800" cy="175260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43" idx="2"/>
            <a:endCxn id="52" idx="0"/>
          </p:cNvCxnSpPr>
          <p:nvPr/>
        </p:nvCxnSpPr>
        <p:spPr>
          <a:xfrm rot="16200000" flipH="1">
            <a:off x="4533900" y="3733800"/>
            <a:ext cx="1066800" cy="33528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46" idx="2"/>
            <a:endCxn id="52" idx="0"/>
          </p:cNvCxnSpPr>
          <p:nvPr/>
        </p:nvCxnSpPr>
        <p:spPr>
          <a:xfrm rot="16200000" flipH="1">
            <a:off x="5524500" y="4724400"/>
            <a:ext cx="1066800" cy="13716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9" idx="2"/>
            <a:endCxn id="52" idx="0"/>
          </p:cNvCxnSpPr>
          <p:nvPr/>
        </p:nvCxnSpPr>
        <p:spPr>
          <a:xfrm rot="5400000">
            <a:off x="6438900" y="5181600"/>
            <a:ext cx="1066800" cy="4572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7620000" y="5943600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Reduce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7620000" y="4572000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Map</a:t>
            </a:r>
            <a:endParaRPr lang="en-US" dirty="0"/>
          </a:p>
        </p:txBody>
      </p:sp>
      <p:sp>
        <p:nvSpPr>
          <p:cNvPr id="64" name="Left Brace 63"/>
          <p:cNvSpPr/>
          <p:nvPr/>
        </p:nvSpPr>
        <p:spPr>
          <a:xfrm>
            <a:off x="2286000" y="4953000"/>
            <a:ext cx="228600" cy="121920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990600" y="53340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Network</a:t>
            </a:r>
            <a:endParaRPr lang="en-US" b="1" dirty="0"/>
          </a:p>
        </p:txBody>
      </p:sp>
      <p:cxnSp>
        <p:nvCxnSpPr>
          <p:cNvPr id="68" name="Straight Arrow Connector 67"/>
          <p:cNvCxnSpPr>
            <a:endCxn id="42" idx="0"/>
          </p:cNvCxnSpPr>
          <p:nvPr/>
        </p:nvCxnSpPr>
        <p:spPr>
          <a:xfrm rot="16200000" flipH="1">
            <a:off x="2724150" y="4210050"/>
            <a:ext cx="838200" cy="381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endCxn id="43" idx="0"/>
          </p:cNvCxnSpPr>
          <p:nvPr/>
        </p:nvCxnSpPr>
        <p:spPr>
          <a:xfrm rot="16200000" flipH="1">
            <a:off x="2838450" y="4095750"/>
            <a:ext cx="838200" cy="2667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endCxn id="41" idx="0"/>
          </p:cNvCxnSpPr>
          <p:nvPr/>
        </p:nvCxnSpPr>
        <p:spPr>
          <a:xfrm rot="5400000">
            <a:off x="2609850" y="4133850"/>
            <a:ext cx="838200" cy="1905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16200000" flipH="1">
            <a:off x="4707238" y="4210050"/>
            <a:ext cx="838200" cy="381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rot="16200000" flipH="1">
            <a:off x="4821538" y="4095750"/>
            <a:ext cx="838200" cy="2667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rot="5400000">
            <a:off x="4592938" y="4133850"/>
            <a:ext cx="838200" cy="1905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rot="16200000" flipH="1">
            <a:off x="6572250" y="4210051"/>
            <a:ext cx="838200" cy="381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rot="16200000" flipH="1">
            <a:off x="6686550" y="4095751"/>
            <a:ext cx="838200" cy="2667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rot="5400000">
            <a:off x="6457950" y="4133851"/>
            <a:ext cx="838200" cy="1905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Left Brace 76"/>
          <p:cNvSpPr/>
          <p:nvPr/>
        </p:nvSpPr>
        <p:spPr>
          <a:xfrm>
            <a:off x="2438400" y="3810000"/>
            <a:ext cx="228600" cy="83820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1828800" y="4038600"/>
            <a:ext cx="685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Local</a:t>
            </a:r>
            <a:endParaRPr lang="en-US" dirty="0"/>
          </a:p>
        </p:txBody>
      </p:sp>
      <p:sp>
        <p:nvSpPr>
          <p:cNvPr id="79" name="Rectangle 78"/>
          <p:cNvSpPr/>
          <p:nvPr/>
        </p:nvSpPr>
        <p:spPr>
          <a:xfrm>
            <a:off x="6553200" y="4419600"/>
            <a:ext cx="8382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4724400" y="4419600"/>
            <a:ext cx="8382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2743200" y="4419600"/>
            <a:ext cx="8382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 rot="12161881">
            <a:off x="2959845" y="5396283"/>
            <a:ext cx="1557982" cy="25073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3276600" y="6248400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Outlier!</a:t>
            </a:r>
            <a:endParaRPr lang="en-US" dirty="0"/>
          </a:p>
        </p:txBody>
      </p:sp>
      <p:sp>
        <p:nvSpPr>
          <p:cNvPr id="84" name="Slide Number Placeholder 83"/>
          <p:cNvSpPr>
            <a:spLocks noGrp="1"/>
          </p:cNvSpPr>
          <p:nvPr>
            <p:ph type="sldNum" sz="quarter" idx="12"/>
          </p:nvPr>
        </p:nvSpPr>
        <p:spPr>
          <a:xfrm>
            <a:off x="8610600" y="6324600"/>
            <a:ext cx="457200" cy="476250"/>
          </a:xfrm>
        </p:spPr>
        <p:txBody>
          <a:bodyPr/>
          <a:lstStyle/>
          <a:p>
            <a:fld id="{BD46AA45-54CB-4B07-9E80-DF579C564528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5" name="Oval 84"/>
          <p:cNvSpPr/>
          <p:nvPr/>
        </p:nvSpPr>
        <p:spPr>
          <a:xfrm>
            <a:off x="2743200" y="3429000"/>
            <a:ext cx="4724400" cy="381000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Distr. File System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E210A"/>
                                      </p:to>
                                    </p:animClr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E210A"/>
                                      </p:to>
                                    </p:animClr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62" grpId="0"/>
      <p:bldP spid="63" grpId="0"/>
      <p:bldP spid="64" grpId="0" animBg="1"/>
      <p:bldP spid="65" grpId="0"/>
      <p:bldP spid="77" grpId="0" animBg="1"/>
      <p:bldP spid="78" grpId="0"/>
      <p:bldP spid="79" grpId="0" animBg="1"/>
      <p:bldP spid="81" grpId="0" animBg="1"/>
      <p:bldP spid="82" grpId="0" animBg="1"/>
      <p:bldP spid="80" grpId="0" animBg="1"/>
      <p:bldP spid="83" grpId="0"/>
      <p:bldP spid="83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itle 57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498080" cy="1143000"/>
          </a:xfrm>
        </p:spPr>
        <p:txBody>
          <a:bodyPr/>
          <a:lstStyle/>
          <a:p>
            <a:r>
              <a:rPr lang="en-US" dirty="0" smtClean="0"/>
              <a:t>Variable Congestion</a:t>
            </a:r>
            <a:endParaRPr lang="en-US" dirty="0"/>
          </a:p>
        </p:txBody>
      </p:sp>
      <p:sp>
        <p:nvSpPr>
          <p:cNvPr id="61" name="Flowchart: Decision 60"/>
          <p:cNvSpPr/>
          <p:nvPr/>
        </p:nvSpPr>
        <p:spPr>
          <a:xfrm>
            <a:off x="4181706" y="4038600"/>
            <a:ext cx="533400" cy="228600"/>
          </a:xfrm>
          <a:prstGeom prst="flowChartDecis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2" name="Flowchart: Decision 61"/>
          <p:cNvSpPr/>
          <p:nvPr/>
        </p:nvSpPr>
        <p:spPr>
          <a:xfrm>
            <a:off x="4791306" y="4038600"/>
            <a:ext cx="533400" cy="228600"/>
          </a:xfrm>
          <a:prstGeom prst="flowChartDecis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3" name="Flowchart: Decision 62"/>
          <p:cNvSpPr/>
          <p:nvPr/>
        </p:nvSpPr>
        <p:spPr>
          <a:xfrm>
            <a:off x="6216804" y="4038600"/>
            <a:ext cx="533400" cy="228600"/>
          </a:xfrm>
          <a:prstGeom prst="flowChartDecis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562706" y="3289300"/>
            <a:ext cx="292608" cy="2286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988204" y="2514600"/>
            <a:ext cx="228600" cy="2286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257906" y="2514600"/>
            <a:ext cx="228600" cy="228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953106" y="2514600"/>
            <a:ext cx="228600" cy="228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8" name="Oval 67"/>
          <p:cNvSpPr/>
          <p:nvPr/>
        </p:nvSpPr>
        <p:spPr>
          <a:xfrm>
            <a:off x="3800706" y="2133600"/>
            <a:ext cx="914400" cy="762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1066800" y="1828800"/>
            <a:ext cx="7696200" cy="2590800"/>
            <a:chOff x="152400" y="2362200"/>
            <a:chExt cx="7696200" cy="2590800"/>
          </a:xfrm>
        </p:grpSpPr>
        <p:grpSp>
          <p:nvGrpSpPr>
            <p:cNvPr id="70" name="Group 58"/>
            <p:cNvGrpSpPr/>
            <p:nvPr/>
          </p:nvGrpSpPr>
          <p:grpSpPr>
            <a:xfrm>
              <a:off x="152400" y="3214985"/>
              <a:ext cx="2215720" cy="899815"/>
              <a:chOff x="152400" y="3214985"/>
              <a:chExt cx="2215720" cy="899815"/>
            </a:xfrm>
          </p:grpSpPr>
          <p:sp>
            <p:nvSpPr>
              <p:cNvPr id="87" name="Flowchart: Decision 86"/>
              <p:cNvSpPr/>
              <p:nvPr/>
            </p:nvSpPr>
            <p:spPr>
              <a:xfrm>
                <a:off x="152400" y="3338552"/>
                <a:ext cx="533400" cy="228600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88" name="Group 87"/>
              <p:cNvGrpSpPr/>
              <p:nvPr/>
            </p:nvGrpSpPr>
            <p:grpSpPr>
              <a:xfrm>
                <a:off x="210334" y="3776702"/>
                <a:ext cx="456126" cy="228600"/>
                <a:chOff x="2971800" y="3886200"/>
                <a:chExt cx="456126" cy="228600"/>
              </a:xfrm>
            </p:grpSpPr>
            <p:sp>
              <p:nvSpPr>
                <p:cNvPr id="91" name="Rectangle 90"/>
                <p:cNvSpPr/>
                <p:nvPr/>
              </p:nvSpPr>
              <p:spPr>
                <a:xfrm>
                  <a:off x="2971800" y="3886200"/>
                  <a:ext cx="228600" cy="2286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2" name="Rectangle 91"/>
                <p:cNvSpPr/>
                <p:nvPr/>
              </p:nvSpPr>
              <p:spPr>
                <a:xfrm>
                  <a:off x="3199326" y="3886200"/>
                  <a:ext cx="228600" cy="2286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89" name="TextBox 88"/>
              <p:cNvSpPr txBox="1"/>
              <p:nvPr/>
            </p:nvSpPr>
            <p:spPr>
              <a:xfrm>
                <a:off x="685800" y="3214985"/>
                <a:ext cx="16823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Reduce task</a:t>
                </a:r>
                <a:endParaRPr lang="en-US" sz="2400" dirty="0"/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685684" y="3653135"/>
                <a:ext cx="167866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Map output</a:t>
                </a:r>
                <a:endParaRPr lang="en-US" sz="2400" dirty="0"/>
              </a:p>
            </p:txBody>
          </p:sp>
        </p:grpSp>
        <p:grpSp>
          <p:nvGrpSpPr>
            <p:cNvPr id="71" name="Group 60"/>
            <p:cNvGrpSpPr/>
            <p:nvPr/>
          </p:nvGrpSpPr>
          <p:grpSpPr>
            <a:xfrm>
              <a:off x="3191106" y="2362200"/>
              <a:ext cx="4657494" cy="2590800"/>
              <a:chOff x="3191106" y="2362200"/>
              <a:chExt cx="4657494" cy="2590800"/>
            </a:xfrm>
          </p:grpSpPr>
          <p:grpSp>
            <p:nvGrpSpPr>
              <p:cNvPr id="72" name="Group 9"/>
              <p:cNvGrpSpPr/>
              <p:nvPr/>
            </p:nvGrpSpPr>
            <p:grpSpPr>
              <a:xfrm>
                <a:off x="3191106" y="3505200"/>
                <a:ext cx="1219200" cy="1447800"/>
                <a:chOff x="2286000" y="3581400"/>
                <a:chExt cx="1219200" cy="1447800"/>
              </a:xfrm>
            </p:grpSpPr>
            <p:sp>
              <p:nvSpPr>
                <p:cNvPr id="85" name="Rounded Rectangle 10"/>
                <p:cNvSpPr/>
                <p:nvPr/>
              </p:nvSpPr>
              <p:spPr>
                <a:xfrm>
                  <a:off x="2321099" y="3628955"/>
                  <a:ext cx="1139252" cy="204919"/>
                </a:xfrm>
                <a:prstGeom prst="roundRect">
                  <a:avLst/>
                </a:prstGeom>
                <a:blipFill>
                  <a:blip r:embed="rId3" cstate="print"/>
                  <a:tile tx="0" ty="0" sx="100000" sy="100000" flip="none" algn="tl"/>
                </a:blip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ounded Rectangle 11"/>
                <p:cNvSpPr/>
                <p:nvPr/>
              </p:nvSpPr>
              <p:spPr>
                <a:xfrm>
                  <a:off x="2286000" y="3581400"/>
                  <a:ext cx="1219200" cy="1447800"/>
                </a:xfrm>
                <a:prstGeom prst="roundRect">
                  <a:avLst/>
                </a:prstGeom>
                <a:noFill/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cxnSp>
            <p:nvCxnSpPr>
              <p:cNvPr id="73" name="Straight Arrow Connector 12"/>
              <p:cNvCxnSpPr/>
              <p:nvPr/>
            </p:nvCxnSpPr>
            <p:spPr>
              <a:xfrm>
                <a:off x="3648306" y="2667000"/>
                <a:ext cx="0" cy="83820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Arrow Connector 73"/>
              <p:cNvCxnSpPr/>
              <p:nvPr/>
            </p:nvCxnSpPr>
            <p:spPr>
              <a:xfrm>
                <a:off x="3940914" y="2362200"/>
                <a:ext cx="11398" cy="1143794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Arrow Connector 74"/>
              <p:cNvCxnSpPr/>
              <p:nvPr/>
            </p:nvCxnSpPr>
            <p:spPr>
              <a:xfrm flipH="1">
                <a:off x="5377016" y="2743200"/>
                <a:ext cx="1588" cy="762794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Arrow Connector 75"/>
              <p:cNvCxnSpPr/>
              <p:nvPr/>
            </p:nvCxnSpPr>
            <p:spPr>
              <a:xfrm>
                <a:off x="5834216" y="2438400"/>
                <a:ext cx="0" cy="106680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7" name="Group 76"/>
              <p:cNvGrpSpPr/>
              <p:nvPr/>
            </p:nvGrpSpPr>
            <p:grpSpPr>
              <a:xfrm>
                <a:off x="4943706" y="3505200"/>
                <a:ext cx="1219200" cy="1447800"/>
                <a:chOff x="2286000" y="3581400"/>
                <a:chExt cx="1219200" cy="1447800"/>
              </a:xfrm>
            </p:grpSpPr>
            <p:sp>
              <p:nvSpPr>
                <p:cNvPr id="83" name="Rounded Rectangle 25"/>
                <p:cNvSpPr/>
                <p:nvPr/>
              </p:nvSpPr>
              <p:spPr>
                <a:xfrm>
                  <a:off x="2321099" y="3628955"/>
                  <a:ext cx="1139252" cy="204919"/>
                </a:xfrm>
                <a:prstGeom prst="roundRect">
                  <a:avLst/>
                </a:prstGeom>
                <a:blipFill>
                  <a:blip r:embed="rId3" cstate="print"/>
                  <a:tile tx="0" ty="0" sx="100000" sy="100000" flip="none" algn="tl"/>
                </a:blipFill>
                <a:ln>
                  <a:solidFill>
                    <a:srgbClr val="9203A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4" name="Rounded Rectangle 83"/>
                <p:cNvSpPr/>
                <p:nvPr/>
              </p:nvSpPr>
              <p:spPr>
                <a:xfrm>
                  <a:off x="2286000" y="3581400"/>
                  <a:ext cx="1219200" cy="1447800"/>
                </a:xfrm>
                <a:prstGeom prst="roundRect">
                  <a:avLst/>
                </a:prstGeom>
                <a:noFill/>
                <a:ln>
                  <a:solidFill>
                    <a:srgbClr val="9203A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8" name="Group 36"/>
              <p:cNvGrpSpPr/>
              <p:nvPr/>
            </p:nvGrpSpPr>
            <p:grpSpPr>
              <a:xfrm>
                <a:off x="6629400" y="3505200"/>
                <a:ext cx="1219200" cy="1447800"/>
                <a:chOff x="2286000" y="3581400"/>
                <a:chExt cx="1219200" cy="1447800"/>
              </a:xfrm>
            </p:grpSpPr>
            <p:sp>
              <p:nvSpPr>
                <p:cNvPr id="81" name="Rounded Rectangle 80"/>
                <p:cNvSpPr/>
                <p:nvPr/>
              </p:nvSpPr>
              <p:spPr>
                <a:xfrm>
                  <a:off x="2321099" y="3628955"/>
                  <a:ext cx="1139252" cy="204919"/>
                </a:xfrm>
                <a:prstGeom prst="roundRect">
                  <a:avLst/>
                </a:prstGeom>
                <a:blipFill>
                  <a:blip r:embed="rId3" cstate="print"/>
                  <a:tile tx="0" ty="0" sx="100000" sy="100000" flip="none" algn="tl"/>
                </a:blip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ounded Rectangle 81"/>
                <p:cNvSpPr/>
                <p:nvPr/>
              </p:nvSpPr>
              <p:spPr>
                <a:xfrm>
                  <a:off x="2286000" y="3581400"/>
                  <a:ext cx="1219200" cy="1447800"/>
                </a:xfrm>
                <a:prstGeom prst="roundRect">
                  <a:avLst/>
                </a:prstGeom>
                <a:noFill/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cxnSp>
            <p:nvCxnSpPr>
              <p:cNvPr id="79" name="Straight Arrow Connector 78"/>
              <p:cNvCxnSpPr/>
              <p:nvPr/>
            </p:nvCxnSpPr>
            <p:spPr>
              <a:xfrm>
                <a:off x="7087394" y="2667000"/>
                <a:ext cx="0" cy="83820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Arrow Connector 79"/>
              <p:cNvCxnSpPr/>
              <p:nvPr/>
            </p:nvCxnSpPr>
            <p:spPr>
              <a:xfrm>
                <a:off x="7383122" y="2362200"/>
                <a:ext cx="8278" cy="1143794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3" name="Rectangle 92"/>
          <p:cNvSpPr/>
          <p:nvPr/>
        </p:nvSpPr>
        <p:spPr>
          <a:xfrm>
            <a:off x="5988204" y="2209800"/>
            <a:ext cx="22860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4257112" y="2247900"/>
            <a:ext cx="22860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3953106" y="2247900"/>
            <a:ext cx="22860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4244698" y="3289300"/>
            <a:ext cx="292608" cy="2286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4879698" y="3289300"/>
            <a:ext cx="292608" cy="2286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6302606" y="3289300"/>
            <a:ext cx="292608" cy="228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5984598" y="3289300"/>
            <a:ext cx="292608" cy="228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6619598" y="3289300"/>
            <a:ext cx="292608" cy="228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8004914" y="3289300"/>
            <a:ext cx="292608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7686906" y="3289300"/>
            <a:ext cx="292608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8321906" y="3289300"/>
            <a:ext cx="292608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7725006" y="2209800"/>
            <a:ext cx="228600" cy="2286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5" name="Rounded Rectangle 2"/>
          <p:cNvSpPr/>
          <p:nvPr/>
        </p:nvSpPr>
        <p:spPr>
          <a:xfrm>
            <a:off x="1162834" y="3581400"/>
            <a:ext cx="361166" cy="4572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105"/>
          <p:cNvSpPr txBox="1"/>
          <p:nvPr/>
        </p:nvSpPr>
        <p:spPr>
          <a:xfrm>
            <a:off x="1621221" y="3559403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Rack</a:t>
            </a:r>
            <a:endParaRPr lang="en-US" sz="2400" dirty="0"/>
          </a:p>
        </p:txBody>
      </p:sp>
      <p:sp>
        <p:nvSpPr>
          <p:cNvPr id="107" name="TextBox 106"/>
          <p:cNvSpPr txBox="1"/>
          <p:nvPr/>
        </p:nvSpPr>
        <p:spPr>
          <a:xfrm>
            <a:off x="1143000" y="4800600"/>
            <a:ext cx="7620000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Smart placement smoothens hotspots</a:t>
            </a:r>
            <a:endParaRPr lang="en-US" sz="3200" b="1" dirty="0"/>
          </a:p>
        </p:txBody>
      </p:sp>
      <p:sp>
        <p:nvSpPr>
          <p:cNvPr id="50" name="Oval 49"/>
          <p:cNvSpPr/>
          <p:nvPr/>
        </p:nvSpPr>
        <p:spPr>
          <a:xfrm>
            <a:off x="7620000" y="1479699"/>
            <a:ext cx="1143000" cy="609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1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9692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0047 L 0.00035 -0.24027 " pathEditMode="relative" rAng="0" ptsTypes="AA">
                                      <p:cBhvr>
                                        <p:cTn id="54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037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07407E-6 L 0.00173 -0.24074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-12037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07407E-6 L -0.00104 -0.24074 " pathEditMode="relative" rAng="0" ptsTypes="AA">
                                      <p:cBhvr>
                                        <p:cTn id="58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-12037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07407E-6 L 0.00312 -0.24074 " pathEditMode="relative" rAng="0" ptsTypes="AA">
                                      <p:cBhvr>
                                        <p:cTn id="60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12037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07407E-6 L 0.00174 -0.24074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-12037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07407E-6 L 0.00035 -0.25185 " pathEditMode="relative" rAng="0" ptsTypes="AA">
                                      <p:cBhvr>
                                        <p:cTn id="64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1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0.34583 0.00556 " pathEditMode="relative" rAng="0" ptsTypes="AA">
                                      <p:cBhvr>
                                        <p:cTn id="10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92" y="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0.4125 -0.00556 " pathEditMode="relative" rAng="0" ptsTypes="AA">
                                      <p:cBhvr>
                                        <p:cTn id="10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625" y="-278"/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0.24445 L -1.66667E-6 2.22222E-6 " pathEditMode="relative" rAng="0" ptsTypes="AA">
                                      <p:cBhvr>
                                        <p:cTn id="10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12222"/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07407E-6 L 0.00174 -0.25185 " pathEditMode="relative" rAng="0" ptsTypes="AA">
                                      <p:cBhvr>
                                        <p:cTn id="11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-12593"/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2" grpId="0" animBg="1"/>
      <p:bldP spid="62" grpId="1" animBg="1"/>
      <p:bldP spid="63" grpId="0" animBg="1"/>
      <p:bldP spid="64" grpId="0" animBg="1"/>
      <p:bldP spid="64" grpId="1" animBg="1"/>
      <p:bldP spid="65" grpId="0" animBg="1"/>
      <p:bldP spid="66" grpId="0" animBg="1"/>
      <p:bldP spid="67" grpId="0" animBg="1"/>
      <p:bldP spid="67" grpId="1" animBg="1"/>
      <p:bldP spid="68" grpId="0" animBg="1"/>
      <p:bldP spid="68" grpId="1" animBg="1"/>
      <p:bldP spid="93" grpId="0" animBg="1"/>
      <p:bldP spid="94" grpId="0" animBg="1"/>
      <p:bldP spid="95" grpId="0" animBg="1"/>
      <p:bldP spid="95" grpId="1" animBg="1"/>
      <p:bldP spid="96" grpId="0" animBg="1"/>
      <p:bldP spid="97" grpId="0" animBg="1"/>
      <p:bldP spid="97" grpId="1" animBg="1"/>
      <p:bldP spid="98" grpId="0" animBg="1"/>
      <p:bldP spid="98" grpId="1" animBg="1"/>
      <p:bldP spid="99" grpId="0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2" grpId="2" animBg="1"/>
      <p:bldP spid="103" grpId="0" animBg="1"/>
      <p:bldP spid="103" grpId="1" animBg="1"/>
      <p:bldP spid="104" grpId="0" animBg="1"/>
      <p:bldP spid="105" grpId="0" animBg="1"/>
      <p:bldP spid="106" grpId="0"/>
      <p:bldP spid="107" grpId="0" animBg="1"/>
      <p:bldP spid="50" grpId="0" animBg="1"/>
      <p:bldP spid="50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Traffic-based Allotment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057400"/>
            <a:ext cx="6964680" cy="2057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For every rack:</a:t>
            </a:r>
          </a:p>
          <a:p>
            <a:pPr lvl="1"/>
            <a:r>
              <a:rPr lang="en-US" i="1" dirty="0" smtClean="0"/>
              <a:t>d</a:t>
            </a:r>
            <a:r>
              <a:rPr lang="en-US" dirty="0" smtClean="0"/>
              <a:t> : data</a:t>
            </a:r>
          </a:p>
          <a:p>
            <a:pPr lvl="1"/>
            <a:r>
              <a:rPr lang="en-US" i="1" dirty="0" smtClean="0"/>
              <a:t>u</a:t>
            </a:r>
            <a:r>
              <a:rPr lang="en-US" dirty="0" smtClean="0"/>
              <a:t> : available uplink bandwidth </a:t>
            </a:r>
          </a:p>
          <a:p>
            <a:pPr lvl="1"/>
            <a:r>
              <a:rPr lang="en-US" i="1" dirty="0" smtClean="0"/>
              <a:t>v</a:t>
            </a:r>
            <a:r>
              <a:rPr lang="en-US" dirty="0" smtClean="0"/>
              <a:t> : available downlink bandwidth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05000" y="1371600"/>
            <a:ext cx="6172200" cy="58477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3200" u="sng" dirty="0" smtClean="0"/>
              <a:t>Goal:</a:t>
            </a:r>
            <a:r>
              <a:rPr lang="en-US" sz="3200" dirty="0" smtClean="0"/>
              <a:t> Minimize </a:t>
            </a:r>
            <a:r>
              <a:rPr lang="en-US" sz="3200" i="1" dirty="0" smtClean="0"/>
              <a:t>phase completion time</a:t>
            </a:r>
            <a:endParaRPr lang="en-US" sz="3200" dirty="0"/>
          </a:p>
        </p:txBody>
      </p:sp>
      <p:sp>
        <p:nvSpPr>
          <p:cNvPr id="10" name="Rectangle 9"/>
          <p:cNvSpPr/>
          <p:nvPr/>
        </p:nvSpPr>
        <p:spPr>
          <a:xfrm>
            <a:off x="1905000" y="4572000"/>
            <a:ext cx="6248400" cy="523220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marL="640080" lvl="1" indent="-237744">
              <a:spcBef>
                <a:spcPts val="550"/>
              </a:spcBef>
              <a:buClr>
                <a:srgbClr val="3891A7"/>
              </a:buClr>
            </a:pPr>
            <a:r>
              <a:rPr lang="en-US" sz="2800" dirty="0" smtClean="0">
                <a:solidFill>
                  <a:prstClr val="black"/>
                </a:solidFill>
              </a:rPr>
              <a:t>Solve </a:t>
            </a:r>
            <a:r>
              <a:rPr lang="en-US" sz="2800" dirty="0">
                <a:solidFill>
                  <a:prstClr val="black"/>
                </a:solidFill>
              </a:rPr>
              <a:t>for </a:t>
            </a:r>
            <a:r>
              <a:rPr lang="en-US" sz="2800" dirty="0" smtClean="0">
                <a:solidFill>
                  <a:prstClr val="black"/>
                </a:solidFill>
              </a:rPr>
              <a:t>task allocation </a:t>
            </a:r>
            <a:r>
              <a:rPr lang="en-US" sz="2800" dirty="0">
                <a:solidFill>
                  <a:prstClr val="black"/>
                </a:solidFill>
              </a:rPr>
              <a:t>fractions, </a:t>
            </a:r>
            <a:r>
              <a:rPr lang="en-US" sz="2800" i="1" dirty="0" err="1">
                <a:solidFill>
                  <a:prstClr val="black"/>
                </a:solidFill>
              </a:rPr>
              <a:t>a</a:t>
            </a:r>
            <a:r>
              <a:rPr lang="en-US" sz="2800" i="1" baseline="-25000" dirty="0" err="1">
                <a:solidFill>
                  <a:prstClr val="black"/>
                </a:solidFill>
              </a:rPr>
              <a:t>i</a:t>
            </a:r>
            <a:endParaRPr lang="en-US" sz="2800" i="1" baseline="-25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3B26-1E22-4535-860E-1E153529686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866888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  Local </a:t>
            </a:r>
            <a:r>
              <a:rPr lang="en-US" dirty="0" smtClean="0"/>
              <a:t>Control is a good approx.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4180367"/>
            <a:ext cx="7022592" cy="2220433"/>
          </a:xfrm>
        </p:spPr>
        <p:txBody>
          <a:bodyPr>
            <a:normAutofit/>
          </a:bodyPr>
          <a:lstStyle/>
          <a:p>
            <a:r>
              <a:rPr lang="en-US" dirty="0" smtClean="0"/>
              <a:t>Let rack </a:t>
            </a:r>
            <a:r>
              <a:rPr lang="en-US" i="1" dirty="0" err="1" smtClean="0"/>
              <a:t>i</a:t>
            </a:r>
            <a:r>
              <a:rPr lang="en-US" dirty="0" smtClean="0"/>
              <a:t> have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dirty="0" smtClean="0"/>
              <a:t> fraction of tasks</a:t>
            </a:r>
          </a:p>
          <a:p>
            <a:pPr lvl="1"/>
            <a:r>
              <a:rPr lang="en-US" dirty="0" smtClean="0"/>
              <a:t>Time uploading,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u</a:t>
            </a:r>
            <a:r>
              <a:rPr lang="en-US" dirty="0" smtClean="0"/>
              <a:t> =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i</a:t>
            </a:r>
            <a:r>
              <a:rPr lang="en-US" dirty="0" smtClean="0"/>
              <a:t> (1 -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dirty="0" smtClean="0"/>
              <a:t>) / </a:t>
            </a:r>
            <a:r>
              <a:rPr lang="en-US" i="1" dirty="0" err="1" smtClean="0"/>
              <a:t>u</a:t>
            </a:r>
            <a:r>
              <a:rPr lang="en-US" i="1" baseline="-25000" dirty="0" err="1" smtClean="0"/>
              <a:t>i</a:t>
            </a:r>
            <a:endParaRPr lang="en-US" i="1" baseline="-25000" dirty="0" smtClean="0"/>
          </a:p>
          <a:p>
            <a:pPr lvl="1"/>
            <a:r>
              <a:rPr lang="en-US" dirty="0" smtClean="0"/>
              <a:t>Time downloading, </a:t>
            </a:r>
            <a:r>
              <a:rPr lang="en-US" i="1" dirty="0" smtClean="0"/>
              <a:t>T</a:t>
            </a:r>
            <a:r>
              <a:rPr lang="en-US" i="1" baseline="-25000" dirty="0" smtClean="0"/>
              <a:t>d</a:t>
            </a:r>
            <a:r>
              <a:rPr lang="en-US" dirty="0" smtClean="0"/>
              <a:t> = (D –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i</a:t>
            </a:r>
            <a:r>
              <a:rPr lang="en-US" dirty="0" smtClean="0"/>
              <a:t>)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dirty="0" smtClean="0"/>
              <a:t> / </a:t>
            </a:r>
            <a:r>
              <a:rPr lang="en-US" i="1" dirty="0" smtClean="0"/>
              <a:t>v</a:t>
            </a:r>
            <a:r>
              <a:rPr lang="en-US" i="1" baseline="-25000" dirty="0" smtClean="0"/>
              <a:t>i</a:t>
            </a:r>
          </a:p>
          <a:p>
            <a:r>
              <a:rPr lang="en-US" i="1" dirty="0" err="1" smtClean="0"/>
              <a:t>Time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= max {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u</a:t>
            </a:r>
            <a:r>
              <a:rPr lang="en-US" i="1" baseline="-25000" dirty="0" smtClean="0"/>
              <a:t> </a:t>
            </a:r>
            <a:r>
              <a:rPr lang="en-US" i="1" dirty="0" smtClean="0"/>
              <a:t>, T</a:t>
            </a:r>
            <a:r>
              <a:rPr lang="en-US" i="1" baseline="-25000" dirty="0" smtClean="0"/>
              <a:t>d</a:t>
            </a:r>
            <a:r>
              <a:rPr lang="en-US" i="1" dirty="0" smtClean="0"/>
              <a:t>}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3B26-1E22-4535-860E-1E153529686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905000" y="1371600"/>
            <a:ext cx="6172200" cy="58477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3200" u="sng" dirty="0" smtClean="0"/>
              <a:t>Goal:</a:t>
            </a:r>
            <a:r>
              <a:rPr lang="en-US" sz="3200" dirty="0" smtClean="0"/>
              <a:t> Minimize </a:t>
            </a:r>
            <a:r>
              <a:rPr lang="en-US" sz="3200" i="1" dirty="0" smtClean="0"/>
              <a:t>phase completion time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1219200" y="4104167"/>
            <a:ext cx="7543800" cy="2296633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524000" y="2057400"/>
            <a:ext cx="6964680" cy="20574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every rack: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data, D: data over all racks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available uplink bandwidth 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available downlink bandwidth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2971800"/>
            <a:ext cx="7543800" cy="10772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Link utilizations average out in long term, are steady on the short term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Mantri’s</a:t>
            </a:r>
            <a:r>
              <a:rPr lang="en-US" dirty="0" smtClean="0"/>
              <a:t> Outlier Mitigation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708392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Avoid Recomputation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Preferential Replication + Speculative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Recomp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Network-aware Task Placement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Traffic on link proportional to bandwidth</a:t>
            </a:r>
          </a:p>
          <a:p>
            <a:endParaRPr lang="en-US" dirty="0" smtClean="0"/>
          </a:p>
          <a:p>
            <a:r>
              <a:rPr lang="en-US" dirty="0" smtClean="0"/>
              <a:t>Duplicate Outliers</a:t>
            </a:r>
          </a:p>
          <a:p>
            <a:endParaRPr lang="en-US" dirty="0" smtClean="0"/>
          </a:p>
          <a:p>
            <a:r>
              <a:rPr lang="en-US" dirty="0" smtClean="0"/>
              <a:t>Cognizant of Workload Imbalance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MapReduce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8077200" cy="4800600"/>
          </a:xfrm>
        </p:spPr>
        <p:txBody>
          <a:bodyPr/>
          <a:lstStyle/>
          <a:p>
            <a:r>
              <a:rPr lang="en-US" dirty="0" smtClean="0"/>
              <a:t>Basis of analytics in modern Internet </a:t>
            </a:r>
            <a:r>
              <a:rPr lang="en-US" dirty="0" smtClean="0"/>
              <a:t>services</a:t>
            </a:r>
          </a:p>
          <a:p>
            <a:pPr lvl="1"/>
            <a:r>
              <a:rPr lang="en-US" dirty="0" smtClean="0"/>
              <a:t>E.g., Dryad, Hadoop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Job </a:t>
            </a:r>
            <a:r>
              <a:rPr lang="en-US" dirty="0" smtClean="0">
                <a:sym typeface="Wingdings" pitchFamily="2" charset="2"/>
              </a:rPr>
              <a:t> {Phase}  {Task}</a:t>
            </a:r>
          </a:p>
          <a:p>
            <a:endParaRPr lang="en-US" dirty="0" smtClean="0"/>
          </a:p>
          <a:p>
            <a:r>
              <a:rPr lang="en-US" dirty="0" smtClean="0"/>
              <a:t>Graph flow consists of pipelines as well as strict blocks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Contentions cause outliers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79248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Tasks contend for local resources</a:t>
            </a:r>
          </a:p>
          <a:p>
            <a:pPr lvl="1"/>
            <a:r>
              <a:rPr lang="en-US" dirty="0" smtClean="0"/>
              <a:t>Processor, memory etc.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Duplicate tasks elsewhere in the cluster</a:t>
            </a:r>
          </a:p>
          <a:p>
            <a:pPr lvl="1"/>
            <a:r>
              <a:rPr lang="en-US" dirty="0" smtClean="0"/>
              <a:t>Current schemes duplicate towards end of </a:t>
            </a:r>
            <a:r>
              <a:rPr lang="en-US" dirty="0" smtClean="0"/>
              <a:t>the phase (e.g., LATE [OSDI 2008])</a:t>
            </a:r>
            <a:endParaRPr lang="en-US" dirty="0" smtClean="0"/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Duplicate </a:t>
            </a:r>
            <a:r>
              <a:rPr lang="en-US" dirty="0" smtClean="0"/>
              <a:t>outlier or schedule pending task?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Resource-Aware </a:t>
            </a:r>
            <a:r>
              <a:rPr lang="en-US" dirty="0" smtClean="0"/>
              <a:t>Restart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21</a:t>
            </a:fld>
            <a:endParaRPr lang="en-US"/>
          </a:p>
        </p:txBody>
      </p:sp>
      <p:grpSp>
        <p:nvGrpSpPr>
          <p:cNvPr id="5" name="Group 18"/>
          <p:cNvGrpSpPr/>
          <p:nvPr/>
        </p:nvGrpSpPr>
        <p:grpSpPr>
          <a:xfrm>
            <a:off x="168166" y="1878166"/>
            <a:ext cx="5094305" cy="2008034"/>
            <a:chOff x="2073166" y="2670944"/>
            <a:chExt cx="5094305" cy="2008034"/>
          </a:xfrm>
        </p:grpSpPr>
        <p:cxnSp>
          <p:nvCxnSpPr>
            <p:cNvPr id="6" name="Straight Connector 5"/>
            <p:cNvCxnSpPr/>
            <p:nvPr/>
          </p:nvCxnSpPr>
          <p:spPr>
            <a:xfrm rot="10800000" flipH="1" flipV="1">
              <a:off x="3733800" y="3360864"/>
              <a:ext cx="2209800" cy="0"/>
            </a:xfrm>
            <a:prstGeom prst="line">
              <a:avLst/>
            </a:prstGeom>
            <a:ln w="31750">
              <a:solidFill>
                <a:srgbClr val="C00000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5848038" y="3357741"/>
              <a:ext cx="191125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3581400" y="3589464"/>
              <a:ext cx="1524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 flipH="1" flipV="1">
              <a:off x="4343400" y="3560734"/>
              <a:ext cx="1905000" cy="0"/>
            </a:xfrm>
            <a:prstGeom prst="line">
              <a:avLst/>
            </a:prstGeom>
            <a:ln w="28575">
              <a:solidFill>
                <a:srgbClr val="FFFF00"/>
              </a:solidFill>
              <a:prstDash val="sysDot"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6129729" y="3563231"/>
              <a:ext cx="177385" cy="0"/>
            </a:xfrm>
            <a:prstGeom prst="line">
              <a:avLst/>
            </a:prstGeom>
            <a:ln w="25400">
              <a:solidFill>
                <a:srgbClr val="FFFF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 flipH="1" flipV="1">
              <a:off x="4343400" y="3783642"/>
              <a:ext cx="1371600" cy="0"/>
            </a:xfrm>
            <a:prstGeom prst="line">
              <a:avLst/>
            </a:prstGeom>
            <a:ln w="28575">
              <a:solidFill>
                <a:srgbClr val="00FF00"/>
              </a:solidFill>
              <a:prstDash val="sysDot"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5590657" y="3784911"/>
              <a:ext cx="173736" cy="0"/>
            </a:xfrm>
            <a:prstGeom prst="line">
              <a:avLst/>
            </a:prstGeom>
            <a:ln w="25400">
              <a:solidFill>
                <a:srgbClr val="00FF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0800000" flipH="1" flipV="1">
              <a:off x="4343401" y="4015987"/>
              <a:ext cx="381000" cy="0"/>
            </a:xfrm>
            <a:prstGeom prst="line">
              <a:avLst/>
            </a:prstGeom>
            <a:ln w="28575">
              <a:solidFill>
                <a:srgbClr val="00CCFF"/>
              </a:solidFill>
              <a:prstDash val="sysDot"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4630037" y="4011665"/>
              <a:ext cx="173736" cy="0"/>
            </a:xfrm>
            <a:prstGeom prst="line">
              <a:avLst/>
            </a:prstGeom>
            <a:ln w="25400">
              <a:solidFill>
                <a:srgbClr val="00CCFF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Left Brace 14"/>
            <p:cNvSpPr/>
            <p:nvPr/>
          </p:nvSpPr>
          <p:spPr>
            <a:xfrm rot="5400000">
              <a:off x="5036695" y="2530159"/>
              <a:ext cx="213610" cy="1295400"/>
            </a:xfrm>
            <a:prstGeom prst="leftBrace">
              <a:avLst>
                <a:gd name="adj1" fmla="val 5738"/>
                <a:gd name="adj2" fmla="val 49282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133600" y="3147254"/>
              <a:ext cx="15248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Running task</a:t>
              </a:r>
              <a:endParaRPr lang="en-US" sz="2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073166" y="3513264"/>
              <a:ext cx="205739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 Potential restart</a:t>
              </a:r>
            </a:p>
            <a:p>
              <a:r>
                <a:rPr lang="en-US" sz="2000" dirty="0"/>
                <a:t> </a:t>
              </a:r>
              <a:r>
                <a:rPr lang="en-US" sz="2000" dirty="0" smtClean="0"/>
                <a:t>  (</a:t>
              </a:r>
              <a:r>
                <a:rPr lang="en-US" sz="2800" b="1" dirty="0" smtClean="0"/>
                <a:t>t</a:t>
              </a:r>
              <a:r>
                <a:rPr lang="en-US" sz="2800" b="1" baseline="-25000" dirty="0" smtClean="0"/>
                <a:t>new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047392" y="4278868"/>
              <a:ext cx="63568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now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3048000" y="4337724"/>
              <a:ext cx="35814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6553200" y="4139104"/>
              <a:ext cx="6142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time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868745" y="2670944"/>
              <a:ext cx="7938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t</a:t>
              </a:r>
              <a:r>
                <a:rPr lang="en-US" sz="2800" b="1" baseline="-25000" dirty="0" smtClean="0"/>
                <a:t>rem</a:t>
              </a:r>
              <a:endParaRPr lang="en-US" sz="2400" b="1" baseline="-25000" dirty="0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5029200" y="2102822"/>
            <a:ext cx="3776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smtClean="0"/>
              <a:t>Save time and </a:t>
            </a:r>
            <a:r>
              <a:rPr lang="en-US" sz="2800" u="sng" dirty="0" smtClean="0"/>
              <a:t>resources:</a:t>
            </a:r>
            <a:endParaRPr lang="en-US" sz="2800" u="sng" dirty="0"/>
          </a:p>
        </p:txBody>
      </p:sp>
      <p:pic>
        <p:nvPicPr>
          <p:cNvPr id="23" name="Picture 2" descr="C:\Users\srikanth\AppData\Local\Microsoft\Windows\Temporary Internet Files\Content.IE5\OAYHIUT8\MC900432537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52595" y="2607320"/>
            <a:ext cx="407965" cy="407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C:\Users\srikanth\AppData\Local\Microsoft\Windows\Temporary Internet Files\Content.IE5\OAYHIUT8\MC900432537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9339" y="2837857"/>
            <a:ext cx="407965" cy="407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" descr="C:\Users\srikanth\AppData\Local\Microsoft\Windows\Temporary Internet Files\Content.IE5\FVQGIT1E\MC90043466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63745" y="3015285"/>
            <a:ext cx="504086" cy="46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>
            <a:off x="2286000" y="2660526"/>
            <a:ext cx="2057400" cy="8446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34000" y="259080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P(</a:t>
            </a:r>
            <a:r>
              <a:rPr lang="en-US" sz="2800" i="1" dirty="0" smtClean="0"/>
              <a:t>c</a:t>
            </a:r>
            <a:r>
              <a:rPr lang="en-US" sz="2800" dirty="0" smtClean="0"/>
              <a:t> </a:t>
            </a:r>
            <a:r>
              <a:rPr lang="en-US" sz="2800" i="1" dirty="0" err="1" smtClean="0"/>
              <a:t>t</a:t>
            </a:r>
            <a:r>
              <a:rPr lang="en-US" sz="2800" i="1" baseline="-25000" dirty="0" err="1" smtClean="0"/>
              <a:t>new</a:t>
            </a:r>
            <a:r>
              <a:rPr lang="en-US" sz="2800" dirty="0" smtClean="0"/>
              <a:t> &lt; (</a:t>
            </a:r>
            <a:r>
              <a:rPr lang="en-US" sz="2800" i="1" dirty="0" smtClean="0"/>
              <a:t>c </a:t>
            </a:r>
            <a:r>
              <a:rPr lang="en-US" sz="2800" dirty="0" smtClean="0"/>
              <a:t>+ 1) </a:t>
            </a:r>
            <a:r>
              <a:rPr lang="en-US" sz="2800" i="1" dirty="0" err="1" smtClean="0"/>
              <a:t>t</a:t>
            </a:r>
            <a:r>
              <a:rPr lang="en-US" sz="2800" i="1" baseline="-25000" dirty="0" err="1" smtClean="0"/>
              <a:t>rem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1295400" y="4648200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</a:rPr>
              <a:t>Continuously observe and kill wasteful </a:t>
            </a:r>
            <a:r>
              <a:rPr lang="en-US" sz="2800" dirty="0" smtClean="0">
                <a:solidFill>
                  <a:prstClr val="black"/>
                </a:solidFill>
              </a:rPr>
              <a:t>copies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6" grpId="0" animBg="1"/>
      <p:bldP spid="28" grpId="0"/>
      <p:bldP spid="3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Mantri’s</a:t>
            </a:r>
            <a:r>
              <a:rPr lang="en-US" dirty="0" smtClean="0"/>
              <a:t> Outlier Mitigation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Avoid Recomputation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Preferential Replication + Speculative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Recomp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Network-aware Task Placement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Traffic on link proportional to bandwidth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Duplicate Outliers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Resource-Aware Restart</a:t>
            </a:r>
          </a:p>
          <a:p>
            <a:endParaRPr lang="en-US" dirty="0" smtClean="0"/>
          </a:p>
          <a:p>
            <a:r>
              <a:rPr lang="en-US" dirty="0" smtClean="0"/>
              <a:t>Cognizant of Workload Imbalance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Workload Imbalance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57800"/>
          </a:xfrm>
        </p:spPr>
        <p:txBody>
          <a:bodyPr/>
          <a:lstStyle/>
          <a:p>
            <a:r>
              <a:rPr lang="en-US" dirty="0" smtClean="0"/>
              <a:t>A quarter of the outlier tasks have more data to process</a:t>
            </a:r>
          </a:p>
          <a:p>
            <a:pPr lvl="1"/>
            <a:r>
              <a:rPr lang="en-US" dirty="0" smtClean="0"/>
              <a:t>Unequal key partitions for reduce tasks</a:t>
            </a:r>
          </a:p>
          <a:p>
            <a:r>
              <a:rPr lang="en-US" dirty="0" smtClean="0"/>
              <a:t>Ignoring </a:t>
            </a:r>
            <a:r>
              <a:rPr lang="en-US" dirty="0" smtClean="0"/>
              <a:t>these </a:t>
            </a:r>
            <a:r>
              <a:rPr lang="en-US" dirty="0" smtClean="0"/>
              <a:t>better than </a:t>
            </a:r>
            <a:r>
              <a:rPr lang="en-US" dirty="0" smtClean="0"/>
              <a:t>duplication</a:t>
            </a:r>
          </a:p>
          <a:p>
            <a:endParaRPr lang="en-US" dirty="0" smtClean="0"/>
          </a:p>
          <a:p>
            <a:r>
              <a:rPr lang="en-US" dirty="0" smtClean="0"/>
              <a:t>Schedule </a:t>
            </a:r>
            <a:r>
              <a:rPr lang="en-US" dirty="0" smtClean="0"/>
              <a:t>tasks in descending order of data to process</a:t>
            </a:r>
          </a:p>
          <a:p>
            <a:pPr lvl="1"/>
            <a:r>
              <a:rPr lang="en-US" dirty="0" smtClean="0"/>
              <a:t>Time </a:t>
            </a:r>
            <a:r>
              <a:rPr lang="el-GR" dirty="0" smtClean="0">
                <a:latin typeface="Calibri"/>
                <a:cs typeface="Calibri"/>
              </a:rPr>
              <a:t>α</a:t>
            </a:r>
            <a:r>
              <a:rPr lang="en-US" dirty="0" smtClean="0">
                <a:latin typeface="Calibri"/>
                <a:cs typeface="Calibri"/>
              </a:rPr>
              <a:t> (</a:t>
            </a:r>
            <a:r>
              <a:rPr lang="en-US" dirty="0" smtClean="0">
                <a:cs typeface="Calibri"/>
              </a:rPr>
              <a:t>Data to Process)</a:t>
            </a:r>
            <a:endParaRPr lang="en-US" dirty="0" smtClean="0"/>
          </a:p>
          <a:p>
            <a:pPr lvl="1"/>
            <a:r>
              <a:rPr lang="en-US" dirty="0" smtClean="0"/>
              <a:t>[Graham ‘69] At worse, 33% of optimal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Mantri’s</a:t>
            </a:r>
            <a:r>
              <a:rPr lang="en-US" dirty="0" smtClean="0"/>
              <a:t> Outlier Mitigation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Avoid Recomputation</a:t>
            </a:r>
          </a:p>
          <a:p>
            <a:pPr lvl="1"/>
            <a:r>
              <a:rPr lang="en-US" dirty="0" smtClean="0"/>
              <a:t>Preferential Replication + Speculative </a:t>
            </a:r>
            <a:r>
              <a:rPr lang="en-US" dirty="0" err="1" smtClean="0"/>
              <a:t>Recomp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Network-aware Task Placement</a:t>
            </a:r>
          </a:p>
          <a:p>
            <a:pPr lvl="1"/>
            <a:r>
              <a:rPr lang="en-US" dirty="0" smtClean="0"/>
              <a:t>Traffic on link proportional to bandwidth</a:t>
            </a:r>
          </a:p>
          <a:p>
            <a:endParaRPr lang="en-US" dirty="0" smtClean="0"/>
          </a:p>
          <a:p>
            <a:r>
              <a:rPr lang="en-US" dirty="0" smtClean="0"/>
              <a:t>Duplicate Outliers</a:t>
            </a:r>
          </a:p>
          <a:p>
            <a:pPr lvl="1"/>
            <a:r>
              <a:rPr lang="en-US" dirty="0" smtClean="0"/>
              <a:t>Resource-Aware Restart</a:t>
            </a:r>
          </a:p>
          <a:p>
            <a:endParaRPr lang="en-US" dirty="0" smtClean="0"/>
          </a:p>
          <a:p>
            <a:r>
              <a:rPr lang="en-US" dirty="0" smtClean="0"/>
              <a:t>Cognizant of Workload Imbalance</a:t>
            </a:r>
          </a:p>
          <a:p>
            <a:pPr lvl="1"/>
            <a:r>
              <a:rPr lang="en-US" dirty="0" smtClean="0"/>
              <a:t>Schedule in descending order of size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981200" y="1805765"/>
            <a:ext cx="3352800" cy="5334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905000" y="3048000"/>
            <a:ext cx="5867400" cy="6096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81200" y="5638800"/>
            <a:ext cx="5105400" cy="5334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31242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Proactive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91400" y="25908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Reactive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562600" y="1752600"/>
            <a:ext cx="2971800" cy="6096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036134" y="4322134"/>
            <a:ext cx="3526466" cy="6096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1752600" y="2438400"/>
            <a:ext cx="5562600" cy="2667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rgbClr val="660066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365760" tIns="182880" rIns="0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Predict to act early</a:t>
            </a:r>
          </a:p>
          <a:p>
            <a:pPr lvl="1"/>
            <a:endParaRPr lang="en-US" sz="2800" dirty="0" smtClean="0"/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Be </a:t>
            </a:r>
            <a:r>
              <a:rPr lang="en-US" sz="2800" dirty="0" smtClean="0"/>
              <a:t>resource-aware</a:t>
            </a:r>
            <a:endParaRPr lang="en-US" sz="2800" dirty="0" smtClean="0"/>
          </a:p>
          <a:p>
            <a:pPr lvl="1">
              <a:buFont typeface="Wingdings" pitchFamily="2" charset="2"/>
              <a:buChar char="Ø"/>
            </a:pPr>
            <a:endParaRPr lang="en-US" sz="2800" dirty="0" smtClean="0"/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Act based on the </a:t>
            </a:r>
            <a:r>
              <a:rPr lang="en-US" sz="2800" dirty="0" smtClean="0"/>
              <a:t>cause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/>
      <p:bldP spid="10" grpId="0"/>
      <p:bldP spid="11" grpId="0" animBg="1"/>
      <p:bldP spid="12" grpId="0" animBg="1"/>
      <p:bldP spid="1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Deployed in production Bing clusters</a:t>
            </a:r>
          </a:p>
          <a:p>
            <a:endParaRPr lang="en-US" dirty="0" smtClean="0"/>
          </a:p>
          <a:p>
            <a:r>
              <a:rPr lang="en-US" dirty="0" smtClean="0"/>
              <a:t>Trace-driven simulations</a:t>
            </a:r>
          </a:p>
          <a:p>
            <a:pPr lvl="1"/>
            <a:r>
              <a:rPr lang="en-US" dirty="0" smtClean="0"/>
              <a:t>Mimic workflow, failures, data skew</a:t>
            </a:r>
          </a:p>
          <a:p>
            <a:pPr lvl="1"/>
            <a:r>
              <a:rPr lang="en-US" dirty="0" smtClean="0"/>
              <a:t>Compare with existing and idealized schemes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Jobs in the Wild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4648200"/>
            <a:ext cx="7924800" cy="2057400"/>
          </a:xfrm>
        </p:spPr>
        <p:txBody>
          <a:bodyPr>
            <a:normAutofit fontScale="85000" lnSpcReduction="10000"/>
          </a:bodyPr>
          <a:lstStyle/>
          <a:p>
            <a:r>
              <a:rPr lang="en-US" u="sng" dirty="0" smtClean="0"/>
              <a:t>Act Early:</a:t>
            </a:r>
            <a:r>
              <a:rPr lang="en-US" dirty="0" smtClean="0"/>
              <a:t> Duplicates issued when task 42% done (77% for Dryad)</a:t>
            </a:r>
          </a:p>
          <a:p>
            <a:r>
              <a:rPr lang="en-US" u="sng" dirty="0" smtClean="0"/>
              <a:t>Light</a:t>
            </a:r>
            <a:r>
              <a:rPr lang="en-US" u="sng" dirty="0" smtClean="0"/>
              <a:t>:</a:t>
            </a:r>
            <a:r>
              <a:rPr lang="en-US" dirty="0" smtClean="0"/>
              <a:t> Issues fewer copies (.47X as many as Dryad)</a:t>
            </a:r>
          </a:p>
          <a:p>
            <a:r>
              <a:rPr lang="en-US" u="sng" dirty="0" smtClean="0"/>
              <a:t>Accurate:</a:t>
            </a:r>
            <a:r>
              <a:rPr lang="en-US" dirty="0" smtClean="0"/>
              <a:t> </a:t>
            </a:r>
            <a:r>
              <a:rPr lang="en-US" dirty="0" smtClean="0"/>
              <a:t>2.8x </a:t>
            </a:r>
            <a:r>
              <a:rPr lang="en-US" dirty="0" smtClean="0"/>
              <a:t>higher success rate of copies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251099"/>
            <a:ext cx="4162716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65000" y="1352674"/>
            <a:ext cx="4098000" cy="3143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1295400" y="1905000"/>
            <a:ext cx="6477000" cy="1143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rgbClr val="660066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365760" tIns="182880" rIns="0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 smtClean="0"/>
              <a:t>Jobs faster by </a:t>
            </a:r>
            <a:r>
              <a:rPr lang="en-US" sz="3200" b="1" dirty="0" smtClean="0">
                <a:solidFill>
                  <a:srgbClr val="C00000"/>
                </a:solidFill>
              </a:rPr>
              <a:t>32%</a:t>
            </a:r>
            <a:r>
              <a:rPr lang="en-US" sz="3200" b="1" dirty="0" smtClean="0"/>
              <a:t> at median, consuming lesser resources</a:t>
            </a:r>
            <a:endParaRPr lang="en-US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Recomputation Avoidance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1" y="1219200"/>
            <a:ext cx="4369776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61264" y="3200400"/>
            <a:ext cx="4582736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953000" y="1524000"/>
            <a:ext cx="3810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Eliminates most recomputes with minimal extra resources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143000" y="4876800"/>
            <a:ext cx="2895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(Replication + Speculation) </a:t>
            </a:r>
            <a:r>
              <a:rPr lang="en-US" sz="2800" dirty="0" smtClean="0"/>
              <a:t>work well in tandem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Network-Aware Placement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1524000"/>
            <a:ext cx="6026542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477000" y="2971800"/>
            <a:ext cx="2362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Mantri well-approximates the ideal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4495800" y="1371600"/>
            <a:ext cx="274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Bandwidth approximations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95400"/>
            <a:ext cx="7790688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From measurements in a production cluster, </a:t>
            </a:r>
          </a:p>
          <a:p>
            <a:pPr lvl="1"/>
            <a:r>
              <a:rPr lang="en-US" dirty="0" smtClean="0"/>
              <a:t>Outliers are a significant </a:t>
            </a:r>
            <a:r>
              <a:rPr lang="en-US" dirty="0" smtClean="0"/>
              <a:t>problem</a:t>
            </a:r>
            <a:endParaRPr lang="en-US" dirty="0" smtClean="0"/>
          </a:p>
          <a:p>
            <a:pPr lvl="1"/>
            <a:r>
              <a:rPr lang="en-US" dirty="0" smtClean="0"/>
              <a:t>Are due to an interplay between storage, network and </a:t>
            </a:r>
            <a:r>
              <a:rPr lang="en-US" dirty="0" smtClean="0"/>
              <a:t>map-reduce</a:t>
            </a:r>
          </a:p>
          <a:p>
            <a:pPr lvl="1"/>
            <a:endParaRPr lang="en-US" dirty="0" smtClean="0"/>
          </a:p>
          <a:p>
            <a:r>
              <a:rPr lang="en-US" b="1" i="1" dirty="0" smtClean="0"/>
              <a:t>Mantri</a:t>
            </a:r>
            <a:r>
              <a:rPr lang="en-US" dirty="0" smtClean="0"/>
              <a:t>, a cause-, </a:t>
            </a:r>
            <a:r>
              <a:rPr lang="en-US" dirty="0" smtClean="0"/>
              <a:t>resource-aware mitigation</a:t>
            </a:r>
            <a:endParaRPr lang="en-US" dirty="0" smtClean="0"/>
          </a:p>
          <a:p>
            <a:r>
              <a:rPr lang="en-US" dirty="0" smtClean="0"/>
              <a:t>Deployment shows encouraging </a:t>
            </a:r>
            <a:r>
              <a:rPr lang="en-US" dirty="0" smtClean="0"/>
              <a:t>results</a:t>
            </a:r>
          </a:p>
          <a:p>
            <a:endParaRPr lang="en-US" dirty="0" smtClean="0"/>
          </a:p>
          <a:p>
            <a:r>
              <a:rPr lang="en-US" dirty="0" smtClean="0"/>
              <a:t>“</a:t>
            </a:r>
            <a:r>
              <a:rPr lang="en-US" i="1" dirty="0" smtClean="0"/>
              <a:t>Reining in the Outliers in MapReduce Clusters using Mantri</a:t>
            </a:r>
            <a:r>
              <a:rPr lang="en-US" dirty="0" smtClean="0"/>
              <a:t>”, </a:t>
            </a:r>
            <a:r>
              <a:rPr lang="en-US" dirty="0" smtClean="0"/>
              <a:t>USENIX OSDI </a:t>
            </a:r>
            <a:r>
              <a:rPr lang="en-US" dirty="0" smtClean="0"/>
              <a:t>2010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Dryad </a:t>
            </a:r>
            <a:r>
              <a:rPr lang="en-US" dirty="0" smtClean="0"/>
              <a:t>Job Graph</a:t>
            </a:r>
            <a:endParaRPr lang="en-US" dirty="0"/>
          </a:p>
        </p:txBody>
      </p:sp>
      <p:sp>
        <p:nvSpPr>
          <p:cNvPr id="89" name="Rounded Rectangle 88"/>
          <p:cNvSpPr/>
          <p:nvPr/>
        </p:nvSpPr>
        <p:spPr>
          <a:xfrm>
            <a:off x="2171700" y="1964960"/>
            <a:ext cx="1828800" cy="304800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EXTRACT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1941096" y="2445895"/>
            <a:ext cx="2286000" cy="609600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AGGREGATE_PARTITION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Rounded Rectangle 90"/>
          <p:cNvSpPr/>
          <p:nvPr/>
        </p:nvSpPr>
        <p:spPr>
          <a:xfrm>
            <a:off x="1828800" y="3440245"/>
            <a:ext cx="2438400" cy="304800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FULL_AGGREGATE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2133600" y="4122295"/>
            <a:ext cx="1905000" cy="304800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PROCESS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Rounded Rectangle 92"/>
          <p:cNvSpPr/>
          <p:nvPr/>
        </p:nvSpPr>
        <p:spPr>
          <a:xfrm>
            <a:off x="3733800" y="4655695"/>
            <a:ext cx="2057400" cy="304800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COMBINE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Rounded Rectangle 93"/>
          <p:cNvSpPr/>
          <p:nvPr/>
        </p:nvSpPr>
        <p:spPr>
          <a:xfrm>
            <a:off x="3810000" y="5570095"/>
            <a:ext cx="1905000" cy="304800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PROCESS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95" name="Straight Arrow Connector 94"/>
          <p:cNvCxnSpPr>
            <a:stCxn id="89" idx="2"/>
            <a:endCxn id="90" idx="0"/>
          </p:cNvCxnSpPr>
          <p:nvPr/>
        </p:nvCxnSpPr>
        <p:spPr>
          <a:xfrm rot="5400000">
            <a:off x="2997031" y="2356825"/>
            <a:ext cx="176135" cy="2004"/>
          </a:xfrm>
          <a:prstGeom prst="straightConnector1">
            <a:avLst/>
          </a:prstGeom>
          <a:noFill/>
          <a:ln w="34925" cap="flat" cmpd="dbl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96" name="Straight Arrow Connector 95"/>
          <p:cNvCxnSpPr>
            <a:stCxn id="90" idx="2"/>
            <a:endCxn id="91" idx="0"/>
          </p:cNvCxnSpPr>
          <p:nvPr/>
        </p:nvCxnSpPr>
        <p:spPr>
          <a:xfrm rot="5400000">
            <a:off x="2873673" y="3229822"/>
            <a:ext cx="384750" cy="36096"/>
          </a:xfrm>
          <a:prstGeom prst="straightConnector1">
            <a:avLst/>
          </a:prstGeom>
          <a:noFill/>
          <a:ln w="34925" cap="flat" cmpd="sng" algn="ctr">
            <a:solidFill>
              <a:srgbClr val="C0504D"/>
            </a:solidFill>
            <a:prstDash val="solid"/>
            <a:headEnd type="oval"/>
            <a:tailEnd type="arrow" w="sm" len="sm"/>
          </a:ln>
          <a:effectLst/>
        </p:spPr>
      </p:cxnSp>
      <p:cxnSp>
        <p:nvCxnSpPr>
          <p:cNvPr id="97" name="Straight Arrow Connector 96"/>
          <p:cNvCxnSpPr>
            <a:stCxn id="91" idx="2"/>
            <a:endCxn id="92" idx="0"/>
          </p:cNvCxnSpPr>
          <p:nvPr/>
        </p:nvCxnSpPr>
        <p:spPr>
          <a:xfrm rot="16200000" flipH="1">
            <a:off x="2878425" y="3914620"/>
            <a:ext cx="377250" cy="38100"/>
          </a:xfrm>
          <a:prstGeom prst="straightConnector1">
            <a:avLst/>
          </a:prstGeom>
          <a:noFill/>
          <a:ln w="34925" cap="flat" cmpd="dbl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98" name="Straight Arrow Connector 97"/>
          <p:cNvCxnSpPr>
            <a:stCxn id="92" idx="2"/>
          </p:cNvCxnSpPr>
          <p:nvPr/>
        </p:nvCxnSpPr>
        <p:spPr>
          <a:xfrm rot="16200000" flipH="1">
            <a:off x="3524250" y="3988945"/>
            <a:ext cx="228600" cy="1104900"/>
          </a:xfrm>
          <a:prstGeom prst="straightConnector1">
            <a:avLst/>
          </a:prstGeom>
          <a:noFill/>
          <a:ln w="34925" cap="flat" cmpd="dbl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99" name="Straight Arrow Connector 98"/>
          <p:cNvCxnSpPr>
            <a:stCxn id="126" idx="2"/>
          </p:cNvCxnSpPr>
          <p:nvPr/>
        </p:nvCxnSpPr>
        <p:spPr>
          <a:xfrm rot="5400000">
            <a:off x="5316825" y="3762220"/>
            <a:ext cx="910650" cy="876300"/>
          </a:xfrm>
          <a:prstGeom prst="straightConnector1">
            <a:avLst/>
          </a:prstGeom>
          <a:noFill/>
          <a:ln w="34925" cap="flat" cmpd="dbl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100" name="Straight Arrow Connector 99"/>
          <p:cNvCxnSpPr/>
          <p:nvPr/>
        </p:nvCxnSpPr>
        <p:spPr>
          <a:xfrm rot="5400000">
            <a:off x="4495800" y="5265295"/>
            <a:ext cx="609600" cy="1588"/>
          </a:xfrm>
          <a:prstGeom prst="straightConnector1">
            <a:avLst/>
          </a:prstGeom>
          <a:noFill/>
          <a:ln w="34925" cap="flat" cmpd="dbl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101" name="Oval 100"/>
          <p:cNvSpPr/>
          <p:nvPr/>
        </p:nvSpPr>
        <p:spPr>
          <a:xfrm>
            <a:off x="990600" y="1455295"/>
            <a:ext cx="3581400" cy="304800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Distr. File System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" name="Oval 101"/>
          <p:cNvSpPr/>
          <p:nvPr/>
        </p:nvSpPr>
        <p:spPr>
          <a:xfrm>
            <a:off x="2819400" y="6408295"/>
            <a:ext cx="3886200" cy="297305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sz="2200" kern="0" dirty="0" smtClean="0">
                <a:solidFill>
                  <a:sysClr val="window" lastClr="FFFFFF"/>
                </a:solidFill>
                <a:latin typeface="Calibri"/>
              </a:rPr>
              <a:t>Distr. File </a:t>
            </a:r>
            <a:r>
              <a:rPr lang="en-US" sz="2200" kern="0" dirty="0" smtClean="0">
                <a:solidFill>
                  <a:sysClr val="window" lastClr="FFFFFF"/>
                </a:solidFill>
                <a:latin typeface="Calibri"/>
              </a:rPr>
              <a:t>System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04" name="Straight Arrow Connector 103"/>
          <p:cNvCxnSpPr>
            <a:stCxn id="101" idx="4"/>
            <a:endCxn id="89" idx="0"/>
          </p:cNvCxnSpPr>
          <p:nvPr/>
        </p:nvCxnSpPr>
        <p:spPr>
          <a:xfrm rot="16200000" flipH="1">
            <a:off x="2831268" y="1710127"/>
            <a:ext cx="204865" cy="304800"/>
          </a:xfrm>
          <a:prstGeom prst="straightConnector1">
            <a:avLst/>
          </a:prstGeom>
          <a:noFill/>
          <a:ln w="34925" cap="flat" cmpd="dbl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grpSp>
        <p:nvGrpSpPr>
          <p:cNvPr id="3" name="Group 93"/>
          <p:cNvGrpSpPr/>
          <p:nvPr/>
        </p:nvGrpSpPr>
        <p:grpSpPr>
          <a:xfrm>
            <a:off x="381000" y="4953000"/>
            <a:ext cx="2479295" cy="1752599"/>
            <a:chOff x="228600" y="68705"/>
            <a:chExt cx="2022095" cy="1349997"/>
          </a:xfrm>
        </p:grpSpPr>
        <p:cxnSp>
          <p:nvCxnSpPr>
            <p:cNvPr id="106" name="Straight Arrow Connector 105"/>
            <p:cNvCxnSpPr/>
            <p:nvPr/>
          </p:nvCxnSpPr>
          <p:spPr>
            <a:xfrm rot="5400000">
              <a:off x="297474" y="629400"/>
              <a:ext cx="228600" cy="1588"/>
            </a:xfrm>
            <a:prstGeom prst="straightConnector1">
              <a:avLst/>
            </a:prstGeom>
            <a:noFill/>
            <a:ln w="34925" cap="flat" cmpd="dbl" algn="ctr">
              <a:solidFill>
                <a:sysClr val="windowText" lastClr="000000"/>
              </a:solidFill>
              <a:prstDash val="solid"/>
              <a:tailEnd type="arrow" w="sm" len="sm"/>
            </a:ln>
            <a:effectLst/>
          </p:spPr>
        </p:cxnSp>
        <p:sp>
          <p:nvSpPr>
            <p:cNvPr id="107" name="Rounded Rectangle 106"/>
            <p:cNvSpPr/>
            <p:nvPr/>
          </p:nvSpPr>
          <p:spPr>
            <a:xfrm>
              <a:off x="228600" y="152401"/>
              <a:ext cx="381000" cy="228600"/>
            </a:xfrm>
            <a:prstGeom prst="round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08" name="Straight Arrow Connector 107"/>
            <p:cNvCxnSpPr/>
            <p:nvPr/>
          </p:nvCxnSpPr>
          <p:spPr>
            <a:xfrm rot="5400000">
              <a:off x="311839" y="1138697"/>
              <a:ext cx="199870" cy="1588"/>
            </a:xfrm>
            <a:prstGeom prst="straightConnector1">
              <a:avLst/>
            </a:prstGeom>
            <a:noFill/>
            <a:ln w="34925" cap="flat" cmpd="sng" algn="ctr">
              <a:solidFill>
                <a:srgbClr val="C0504D"/>
              </a:solidFill>
              <a:prstDash val="solid"/>
              <a:headEnd type="oval"/>
              <a:tailEnd type="arrow" w="sm" len="sm"/>
            </a:ln>
            <a:effectLst/>
          </p:spPr>
        </p:cxnSp>
        <p:sp>
          <p:nvSpPr>
            <p:cNvPr id="110" name="TextBox 109"/>
            <p:cNvSpPr txBox="1"/>
            <p:nvPr/>
          </p:nvSpPr>
          <p:spPr>
            <a:xfrm>
              <a:off x="709535" y="68705"/>
              <a:ext cx="8050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Phase</a:t>
              </a: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708285" y="490332"/>
              <a:ext cx="102143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Pipeline</a:t>
              </a: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708285" y="966912"/>
              <a:ext cx="1542410" cy="4517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Blocked until</a:t>
              </a:r>
            </a:p>
            <a:p>
              <a:pPr marL="0" marR="0" lvl="0" indent="0" defTabSz="914400" eaLnBrk="1" fontAlgn="auto" latinLnBrk="0" hangingPunct="1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</a:t>
              </a: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nput is done</a:t>
              </a: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14" name="Right Brace 113"/>
          <p:cNvSpPr/>
          <p:nvPr/>
        </p:nvSpPr>
        <p:spPr>
          <a:xfrm rot="10800000">
            <a:off x="1524000" y="1912495"/>
            <a:ext cx="304800" cy="1219200"/>
          </a:xfrm>
          <a:prstGeom prst="rightBrace">
            <a:avLst>
              <a:gd name="adj1" fmla="val 8333"/>
              <a:gd name="adj2" fmla="val 51093"/>
            </a:avLst>
          </a:prstGeom>
          <a:noFill/>
          <a:ln w="19050" cap="flat" cmpd="sng" algn="ctr">
            <a:solidFill>
              <a:sysClr val="windowText" lastClr="000000"/>
            </a:solidFill>
            <a:prstDash val="sys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5" name="Right Brace 114"/>
          <p:cNvSpPr/>
          <p:nvPr/>
        </p:nvSpPr>
        <p:spPr>
          <a:xfrm rot="10800000">
            <a:off x="1447800" y="3408423"/>
            <a:ext cx="304800" cy="381000"/>
          </a:xfrm>
          <a:prstGeom prst="rightBrace">
            <a:avLst>
              <a:gd name="adj1" fmla="val 8333"/>
              <a:gd name="adj2" fmla="val 51093"/>
            </a:avLst>
          </a:prstGeom>
          <a:noFill/>
          <a:ln w="19050" cap="flat" cmpd="sng" algn="ctr">
            <a:solidFill>
              <a:sysClr val="windowText" lastClr="000000"/>
            </a:solidFill>
            <a:prstDash val="sys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6" name="Right Brace 115"/>
          <p:cNvSpPr/>
          <p:nvPr/>
        </p:nvSpPr>
        <p:spPr>
          <a:xfrm>
            <a:off x="7438222" y="1951219"/>
            <a:ext cx="304800" cy="1256675"/>
          </a:xfrm>
          <a:prstGeom prst="rightBrace">
            <a:avLst>
              <a:gd name="adj1" fmla="val 8333"/>
              <a:gd name="adj2" fmla="val 51093"/>
            </a:avLst>
          </a:prstGeom>
          <a:noFill/>
          <a:ln w="19050" cap="flat" cmpd="sng" algn="ctr">
            <a:solidFill>
              <a:sysClr val="windowText" lastClr="000000"/>
            </a:solidFill>
            <a:prstDash val="sys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7" name="Right Brace 116"/>
          <p:cNvSpPr/>
          <p:nvPr/>
        </p:nvSpPr>
        <p:spPr>
          <a:xfrm>
            <a:off x="7468741" y="3436495"/>
            <a:ext cx="304800" cy="381000"/>
          </a:xfrm>
          <a:prstGeom prst="rightBrace">
            <a:avLst>
              <a:gd name="adj1" fmla="val 8333"/>
              <a:gd name="adj2" fmla="val 51093"/>
            </a:avLst>
          </a:prstGeom>
          <a:noFill/>
          <a:ln w="19050" cap="flat" cmpd="sng" algn="ctr">
            <a:solidFill>
              <a:sysClr val="windowText" lastClr="000000"/>
            </a:solidFill>
            <a:prstDash val="sys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Right Brace 117"/>
          <p:cNvSpPr/>
          <p:nvPr/>
        </p:nvSpPr>
        <p:spPr>
          <a:xfrm>
            <a:off x="5922007" y="4651230"/>
            <a:ext cx="304800" cy="381000"/>
          </a:xfrm>
          <a:prstGeom prst="rightBrace">
            <a:avLst>
              <a:gd name="adj1" fmla="val 8333"/>
              <a:gd name="adj2" fmla="val 51093"/>
            </a:avLst>
          </a:prstGeom>
          <a:noFill/>
          <a:ln w="19050" cap="flat" cmpd="sng" algn="ctr">
            <a:solidFill>
              <a:sysClr val="windowText" lastClr="000000"/>
            </a:solidFill>
            <a:prstDash val="sys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304800" y="2293495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Map.1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184146" y="3360295"/>
            <a:ext cx="13398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Reduce.1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7849827" y="2369695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Map.2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7772400" y="3384359"/>
            <a:ext cx="13398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Reduce.2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6333612" y="4575030"/>
            <a:ext cx="676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Join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4" name="Rounded Rectangle 123"/>
          <p:cNvSpPr/>
          <p:nvPr/>
        </p:nvSpPr>
        <p:spPr>
          <a:xfrm>
            <a:off x="5372100" y="1964960"/>
            <a:ext cx="1828800" cy="304800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EXTRACT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5" name="Rounded Rectangle 124"/>
          <p:cNvSpPr/>
          <p:nvPr/>
        </p:nvSpPr>
        <p:spPr>
          <a:xfrm>
            <a:off x="5141496" y="2445895"/>
            <a:ext cx="2286000" cy="609600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AGGREGATE_PARTITION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6" name="Rounded Rectangle 125"/>
          <p:cNvSpPr/>
          <p:nvPr/>
        </p:nvSpPr>
        <p:spPr>
          <a:xfrm>
            <a:off x="5029200" y="3440245"/>
            <a:ext cx="2362200" cy="304800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FULL_AGGREGATE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7" name="Oval 126"/>
          <p:cNvSpPr/>
          <p:nvPr/>
        </p:nvSpPr>
        <p:spPr>
          <a:xfrm>
            <a:off x="4800600" y="1455295"/>
            <a:ext cx="3505200" cy="304800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Distr. File System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28" name="Straight Arrow Connector 127"/>
          <p:cNvCxnSpPr/>
          <p:nvPr/>
        </p:nvCxnSpPr>
        <p:spPr>
          <a:xfrm rot="5400000">
            <a:off x="6161335" y="2356032"/>
            <a:ext cx="176135" cy="2004"/>
          </a:xfrm>
          <a:prstGeom prst="straightConnector1">
            <a:avLst/>
          </a:prstGeom>
          <a:noFill/>
          <a:ln w="34925" cap="flat" cmpd="dbl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129" name="Straight Arrow Connector 128"/>
          <p:cNvCxnSpPr/>
          <p:nvPr/>
        </p:nvCxnSpPr>
        <p:spPr>
          <a:xfrm rot="16200000" flipH="1">
            <a:off x="6057027" y="3246075"/>
            <a:ext cx="384750" cy="2004"/>
          </a:xfrm>
          <a:prstGeom prst="straightConnector1">
            <a:avLst/>
          </a:prstGeom>
          <a:noFill/>
          <a:ln w="34925" cap="flat" cmpd="sng" algn="ctr">
            <a:solidFill>
              <a:srgbClr val="C0504D"/>
            </a:solidFill>
            <a:prstDash val="solid"/>
            <a:headEnd type="oval"/>
            <a:tailEnd type="arrow" w="sm" len="sm"/>
          </a:ln>
          <a:effectLst/>
        </p:spPr>
      </p:cxnSp>
      <p:cxnSp>
        <p:nvCxnSpPr>
          <p:cNvPr id="130" name="Straight Arrow Connector 129"/>
          <p:cNvCxnSpPr/>
          <p:nvPr/>
        </p:nvCxnSpPr>
        <p:spPr>
          <a:xfrm rot="5400000">
            <a:off x="6147972" y="1861734"/>
            <a:ext cx="204865" cy="1588"/>
          </a:xfrm>
          <a:prstGeom prst="straightConnector1">
            <a:avLst/>
          </a:prstGeom>
          <a:noFill/>
          <a:ln w="34925" cap="flat" cmpd="dbl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49" name="Slide Number Placeholder 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3</a:t>
            </a:fld>
            <a:endParaRPr lang="en-US"/>
          </a:p>
        </p:txBody>
      </p:sp>
      <p:cxnSp>
        <p:nvCxnSpPr>
          <p:cNvPr id="50" name="Straight Arrow Connector 49"/>
          <p:cNvCxnSpPr>
            <a:endCxn id="102" idx="0"/>
          </p:cNvCxnSpPr>
          <p:nvPr/>
        </p:nvCxnSpPr>
        <p:spPr>
          <a:xfrm rot="5400000">
            <a:off x="4511898" y="6118002"/>
            <a:ext cx="540895" cy="39690"/>
          </a:xfrm>
          <a:prstGeom prst="straightConnector1">
            <a:avLst/>
          </a:prstGeom>
          <a:noFill/>
          <a:ln w="34925" cap="flat" cmpd="dbl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 Analysis from 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Logs from production cluster with thousands of machines, sampled over six months</a:t>
            </a:r>
          </a:p>
          <a:p>
            <a:endParaRPr lang="en-US" dirty="0" smtClean="0"/>
          </a:p>
          <a:p>
            <a:r>
              <a:rPr lang="en-US" dirty="0" smtClean="0"/>
              <a:t>10,000+ jobs, 80PB of data, 4PB network transfers</a:t>
            </a:r>
          </a:p>
          <a:p>
            <a:pPr lvl="1"/>
            <a:r>
              <a:rPr lang="en-US" dirty="0" smtClean="0"/>
              <a:t>Task-level details</a:t>
            </a:r>
          </a:p>
          <a:p>
            <a:pPr lvl="1"/>
            <a:r>
              <a:rPr lang="en-US" dirty="0" smtClean="0"/>
              <a:t>Production and experimental jobs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Outliers hurt!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8153400" cy="5410200"/>
          </a:xfrm>
        </p:spPr>
        <p:txBody>
          <a:bodyPr>
            <a:normAutofit/>
          </a:bodyPr>
          <a:lstStyle/>
          <a:p>
            <a:r>
              <a:rPr lang="en-US" i="1" dirty="0" smtClean="0"/>
              <a:t>Tasks that </a:t>
            </a:r>
            <a:r>
              <a:rPr lang="en-US" i="1" dirty="0" smtClean="0"/>
              <a:t>run longer </a:t>
            </a:r>
            <a:r>
              <a:rPr lang="en-US" i="1" dirty="0" smtClean="0"/>
              <a:t>than the </a:t>
            </a:r>
            <a:r>
              <a:rPr lang="en-US" i="1" dirty="0" smtClean="0"/>
              <a:t>rest </a:t>
            </a:r>
            <a:r>
              <a:rPr lang="en-US" i="1" dirty="0" smtClean="0"/>
              <a:t>in </a:t>
            </a:r>
            <a:r>
              <a:rPr lang="en-US" i="1" dirty="0" smtClean="0"/>
              <a:t>the </a:t>
            </a:r>
            <a:r>
              <a:rPr lang="en-US" i="1" dirty="0" smtClean="0"/>
              <a:t>phase</a:t>
            </a:r>
            <a:endParaRPr lang="en-US" i="1" dirty="0" smtClean="0"/>
          </a:p>
          <a:p>
            <a:endParaRPr lang="en-US" dirty="0" smtClean="0"/>
          </a:p>
          <a:p>
            <a:r>
              <a:rPr lang="en-US" dirty="0" smtClean="0"/>
              <a:t>Median phase has 10% outliers, running for &gt;10x longer</a:t>
            </a:r>
            <a:endParaRPr lang="en-US" dirty="0" smtClean="0"/>
          </a:p>
          <a:p>
            <a:r>
              <a:rPr lang="en-US" dirty="0" smtClean="0"/>
              <a:t>Slow down jobs by </a:t>
            </a:r>
            <a:r>
              <a:rPr lang="en-US" dirty="0" smtClean="0">
                <a:solidFill>
                  <a:srgbClr val="00B050"/>
                </a:solidFill>
              </a:rPr>
              <a:t>35%</a:t>
            </a:r>
            <a:r>
              <a:rPr lang="en-US" dirty="0" smtClean="0"/>
              <a:t> at median</a:t>
            </a:r>
          </a:p>
          <a:p>
            <a:endParaRPr lang="en-US" dirty="0" smtClean="0"/>
          </a:p>
          <a:p>
            <a:r>
              <a:rPr lang="en-US" dirty="0" smtClean="0"/>
              <a:t>Operational Inefficiency</a:t>
            </a:r>
          </a:p>
          <a:p>
            <a:pPr lvl="1"/>
            <a:r>
              <a:rPr lang="en-US" dirty="0" smtClean="0"/>
              <a:t>Unpredictability in </a:t>
            </a:r>
            <a:r>
              <a:rPr lang="en-US" dirty="0" smtClean="0"/>
              <a:t>completion times </a:t>
            </a:r>
            <a:r>
              <a:rPr lang="en-US" dirty="0" smtClean="0"/>
              <a:t>affect SLAs</a:t>
            </a:r>
          </a:p>
          <a:p>
            <a:pPr lvl="1"/>
            <a:r>
              <a:rPr lang="en-US" dirty="0" smtClean="0"/>
              <a:t>Hurts </a:t>
            </a:r>
            <a:r>
              <a:rPr lang="en-US" dirty="0" smtClean="0"/>
              <a:t>development </a:t>
            </a:r>
            <a:r>
              <a:rPr lang="en-US" dirty="0" smtClean="0"/>
              <a:t>productivity</a:t>
            </a:r>
          </a:p>
          <a:p>
            <a:pPr lvl="1"/>
            <a:r>
              <a:rPr lang="en-US" dirty="0" smtClean="0"/>
              <a:t>Wastes </a:t>
            </a:r>
            <a:r>
              <a:rPr lang="en-US" dirty="0" smtClean="0"/>
              <a:t>compute-cycles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outliers occur?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66800" y="4724400"/>
            <a:ext cx="7620000" cy="107721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/>
              <a:t>Mantri</a:t>
            </a:r>
            <a:r>
              <a:rPr lang="en-US" sz="3200" b="1" dirty="0" smtClean="0"/>
              <a:t>: A system that mitigates outliers based on root-cause analysis</a:t>
            </a:r>
            <a:endParaRPr lang="en-US" sz="3200" b="1" i="1" dirty="0"/>
          </a:p>
        </p:txBody>
      </p:sp>
      <p:sp>
        <p:nvSpPr>
          <p:cNvPr id="8" name="Rounded Rectangle 7"/>
          <p:cNvSpPr/>
          <p:nvPr/>
        </p:nvSpPr>
        <p:spPr>
          <a:xfrm>
            <a:off x="304800" y="3048000"/>
            <a:ext cx="19812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Input Unavailable</a:t>
            </a:r>
            <a:endParaRPr lang="en-US" sz="2400" b="1" dirty="0"/>
          </a:p>
        </p:txBody>
      </p:sp>
      <p:sp>
        <p:nvSpPr>
          <p:cNvPr id="9" name="Oval 8"/>
          <p:cNvSpPr/>
          <p:nvPr/>
        </p:nvSpPr>
        <p:spPr>
          <a:xfrm>
            <a:off x="1219200" y="1524000"/>
            <a:ext cx="25146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Read Input</a:t>
            </a:r>
            <a:endParaRPr lang="en-US" sz="3200" b="1" dirty="0"/>
          </a:p>
        </p:txBody>
      </p:sp>
      <p:sp>
        <p:nvSpPr>
          <p:cNvPr id="10" name="Oval 9"/>
          <p:cNvSpPr/>
          <p:nvPr/>
        </p:nvSpPr>
        <p:spPr>
          <a:xfrm>
            <a:off x="5943600" y="1524000"/>
            <a:ext cx="25146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Execute</a:t>
            </a:r>
            <a:endParaRPr lang="en-US" sz="32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2743200" y="3048000"/>
            <a:ext cx="19050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Network Congestion</a:t>
            </a:r>
            <a:endParaRPr lang="en-US" sz="2400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5029200" y="3048000"/>
            <a:ext cx="19812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Local Contention</a:t>
            </a:r>
            <a:endParaRPr lang="en-US" sz="2400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7162800" y="3048000"/>
            <a:ext cx="1828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Workload Imbalance</a:t>
            </a:r>
            <a:endParaRPr lang="en-US" sz="2400" b="1" dirty="0"/>
          </a:p>
        </p:txBody>
      </p:sp>
      <p:cxnSp>
        <p:nvCxnSpPr>
          <p:cNvPr id="16" name="Straight Connector 15"/>
          <p:cNvCxnSpPr>
            <a:stCxn id="9" idx="3"/>
            <a:endCxn id="8" idx="0"/>
          </p:cNvCxnSpPr>
          <p:nvPr/>
        </p:nvCxnSpPr>
        <p:spPr>
          <a:xfrm rot="5400000">
            <a:off x="1167234" y="2627779"/>
            <a:ext cx="548388" cy="29205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5"/>
            <a:endCxn id="11" idx="0"/>
          </p:cNvCxnSpPr>
          <p:nvPr/>
        </p:nvCxnSpPr>
        <p:spPr>
          <a:xfrm rot="16200000" flipH="1">
            <a:off x="3256428" y="2608728"/>
            <a:ext cx="548388" cy="33015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0" idx="3"/>
            <a:endCxn id="12" idx="0"/>
          </p:cNvCxnSpPr>
          <p:nvPr/>
        </p:nvCxnSpPr>
        <p:spPr>
          <a:xfrm rot="5400000">
            <a:off x="5891634" y="2627779"/>
            <a:ext cx="548388" cy="29205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0" idx="5"/>
          </p:cNvCxnSpPr>
          <p:nvPr/>
        </p:nvCxnSpPr>
        <p:spPr>
          <a:xfrm rot="16200000" flipH="1">
            <a:off x="7999878" y="2589678"/>
            <a:ext cx="548390" cy="3682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Mantri’s</a:t>
            </a:r>
            <a:r>
              <a:rPr lang="en-US" dirty="0" smtClean="0"/>
              <a:t> Outlier Mitigation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Avoid Recomputation</a:t>
            </a:r>
          </a:p>
          <a:p>
            <a:endParaRPr lang="en-US" dirty="0" smtClean="0"/>
          </a:p>
          <a:p>
            <a:r>
              <a:rPr lang="en-US" dirty="0" smtClean="0"/>
              <a:t>Network-aware Task Placement</a:t>
            </a:r>
          </a:p>
          <a:p>
            <a:endParaRPr lang="en-US" dirty="0" smtClean="0"/>
          </a:p>
          <a:p>
            <a:r>
              <a:rPr lang="en-US" dirty="0" smtClean="0"/>
              <a:t>Duplicate Outliers</a:t>
            </a:r>
          </a:p>
          <a:p>
            <a:endParaRPr lang="en-US" dirty="0" smtClean="0"/>
          </a:p>
          <a:p>
            <a:r>
              <a:rPr lang="en-US" dirty="0" smtClean="0"/>
              <a:t>Cognizant of Workload Imbalance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Recomputes: Illustration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95400" y="13716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(a) </a:t>
            </a:r>
            <a:r>
              <a:rPr lang="en-US" b="1" dirty="0" smtClean="0"/>
              <a:t>Barrier </a:t>
            </a:r>
            <a:r>
              <a:rPr lang="en-US" b="1" dirty="0" smtClean="0"/>
              <a:t>phases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953000" y="1383268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(b) Cascading Recomputes</a:t>
            </a:r>
            <a:endParaRPr lang="en-US" b="1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484463" y="3689481"/>
            <a:ext cx="803404" cy="1426"/>
          </a:xfrm>
          <a:prstGeom prst="line">
            <a:avLst/>
          </a:prstGeom>
          <a:ln w="28575">
            <a:solidFill>
              <a:srgbClr val="00B050"/>
            </a:solidFill>
            <a:prstDash val="sysDot"/>
            <a:headEnd type="stealth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1178618" y="4593310"/>
            <a:ext cx="870354" cy="1426"/>
          </a:xfrm>
          <a:prstGeom prst="line">
            <a:avLst/>
          </a:prstGeom>
          <a:ln w="28575">
            <a:solidFill>
              <a:srgbClr val="00B050"/>
            </a:solidFill>
            <a:headEnd type="stealth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1452414" y="4593310"/>
            <a:ext cx="870354" cy="1426"/>
          </a:xfrm>
          <a:prstGeom prst="line">
            <a:avLst/>
          </a:prstGeom>
          <a:ln w="28575">
            <a:solidFill>
              <a:srgbClr val="00B050"/>
            </a:solidFill>
            <a:prstDash val="solid"/>
            <a:headEnd type="stealth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1156191" y="2731035"/>
            <a:ext cx="937304" cy="1426"/>
          </a:xfrm>
          <a:prstGeom prst="line">
            <a:avLst/>
          </a:prstGeom>
          <a:ln w="28575">
            <a:solidFill>
              <a:srgbClr val="FFC000"/>
            </a:solidFill>
            <a:headEnd type="stealth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81000" y="2241952"/>
            <a:ext cx="2943306" cy="1395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49449" y="3108784"/>
            <a:ext cx="2943306" cy="1395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ight Brace 17"/>
          <p:cNvSpPr/>
          <p:nvPr/>
        </p:nvSpPr>
        <p:spPr>
          <a:xfrm>
            <a:off x="3461204" y="2249002"/>
            <a:ext cx="205347" cy="870354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698975" y="2495340"/>
            <a:ext cx="1711225" cy="324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Inflation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1416210" y="2731035"/>
            <a:ext cx="937304" cy="1426"/>
          </a:xfrm>
          <a:prstGeom prst="line">
            <a:avLst/>
          </a:prstGeom>
          <a:ln w="28575">
            <a:solidFill>
              <a:srgbClr val="FFC000"/>
            </a:solidFill>
            <a:prstDash val="solid"/>
            <a:headEnd type="stealth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1008245" y="3622530"/>
            <a:ext cx="937304" cy="1426"/>
          </a:xfrm>
          <a:prstGeom prst="line">
            <a:avLst/>
          </a:prstGeom>
          <a:ln w="28575">
            <a:solidFill>
              <a:srgbClr val="FFC000"/>
            </a:solidFill>
            <a:prstDash val="solid"/>
            <a:headEnd type="stealth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1282041" y="3622530"/>
            <a:ext cx="937304" cy="1426"/>
          </a:xfrm>
          <a:prstGeom prst="line">
            <a:avLst/>
          </a:prstGeom>
          <a:ln w="28575">
            <a:solidFill>
              <a:srgbClr val="FFC000"/>
            </a:solidFill>
            <a:prstDash val="solid"/>
            <a:headEnd type="stealth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639816" y="2819400"/>
            <a:ext cx="889837" cy="324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Ideal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2639816" y="1905000"/>
            <a:ext cx="889837" cy="324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Actual</a:t>
            </a:r>
            <a:endParaRPr lang="en-US" b="1" dirty="0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5166704" y="3279234"/>
            <a:ext cx="782811" cy="1457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headEnd type="stealth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5193204" y="5655624"/>
            <a:ext cx="726895" cy="1457"/>
          </a:xfrm>
          <a:prstGeom prst="line">
            <a:avLst/>
          </a:prstGeom>
          <a:ln w="28575">
            <a:solidFill>
              <a:srgbClr val="00B050"/>
            </a:solidFill>
            <a:prstDash val="solid"/>
            <a:headEnd type="stealth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5404473" y="5655624"/>
            <a:ext cx="726895" cy="1457"/>
          </a:xfrm>
          <a:prstGeom prst="line">
            <a:avLst/>
          </a:prstGeom>
          <a:ln w="28575">
            <a:solidFill>
              <a:srgbClr val="00B050"/>
            </a:solidFill>
            <a:headEnd type="stealth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5193204" y="4872230"/>
            <a:ext cx="726895" cy="1457"/>
          </a:xfrm>
          <a:prstGeom prst="line">
            <a:avLst/>
          </a:prstGeom>
          <a:ln w="28575">
            <a:solidFill>
              <a:srgbClr val="FFC000"/>
            </a:solidFill>
            <a:prstDash val="solid"/>
            <a:headEnd type="stealth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5403744" y="4872813"/>
            <a:ext cx="726895" cy="1457"/>
          </a:xfrm>
          <a:prstGeom prst="line">
            <a:avLst/>
          </a:prstGeom>
          <a:ln w="28575">
            <a:solidFill>
              <a:srgbClr val="FFC000"/>
            </a:solidFill>
            <a:headEnd type="stealth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648200" y="2079270"/>
            <a:ext cx="3007290" cy="1165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648200" y="3708460"/>
            <a:ext cx="3007290" cy="1165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8005175" y="2624328"/>
            <a:ext cx="1748425" cy="271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Inflation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rot="5400000">
            <a:off x="5194662" y="4089420"/>
            <a:ext cx="726895" cy="1457"/>
          </a:xfrm>
          <a:prstGeom prst="line">
            <a:avLst/>
          </a:prstGeom>
          <a:ln w="28575">
            <a:solidFill>
              <a:srgbClr val="00B050"/>
            </a:solidFill>
            <a:prstDash val="sysDot"/>
            <a:headEnd type="stealth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5054059" y="4090585"/>
            <a:ext cx="726895" cy="1457"/>
          </a:xfrm>
          <a:prstGeom prst="line">
            <a:avLst/>
          </a:prstGeom>
          <a:ln w="28575">
            <a:solidFill>
              <a:srgbClr val="0070C0"/>
            </a:solidFill>
            <a:prstDash val="solid"/>
            <a:headEnd type="stealth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ight Brace 36"/>
          <p:cNvSpPr/>
          <p:nvPr/>
        </p:nvSpPr>
        <p:spPr>
          <a:xfrm>
            <a:off x="7725427" y="2079260"/>
            <a:ext cx="279748" cy="1621536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5193933" y="2468466"/>
            <a:ext cx="726895" cy="1457"/>
          </a:xfrm>
          <a:prstGeom prst="line">
            <a:avLst/>
          </a:prstGeom>
          <a:ln w="28575">
            <a:solidFill>
              <a:srgbClr val="0070C0"/>
            </a:solidFill>
            <a:prstDash val="solid"/>
            <a:headEnd type="stealth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816247" y="3405176"/>
            <a:ext cx="909181" cy="271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Ideal</a:t>
            </a:r>
            <a:endParaRPr lang="en-US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6816247" y="1771405"/>
            <a:ext cx="909181" cy="271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Actual</a:t>
            </a:r>
            <a:endParaRPr lang="en-US" b="1" dirty="0"/>
          </a:p>
        </p:txBody>
      </p:sp>
      <p:cxnSp>
        <p:nvCxnSpPr>
          <p:cNvPr id="42" name="Straight Connector 41"/>
          <p:cNvCxnSpPr/>
          <p:nvPr/>
        </p:nvCxnSpPr>
        <p:spPr>
          <a:xfrm rot="5400000">
            <a:off x="267494" y="6286500"/>
            <a:ext cx="532606" cy="794"/>
          </a:xfrm>
          <a:prstGeom prst="line">
            <a:avLst/>
          </a:prstGeom>
          <a:ln w="28575">
            <a:solidFill>
              <a:schemeClr val="tx1"/>
            </a:solidFill>
            <a:headEnd type="stealth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2553494" y="6285706"/>
            <a:ext cx="532606" cy="794"/>
          </a:xfrm>
          <a:prstGeom prst="line">
            <a:avLst/>
          </a:prstGeom>
          <a:ln w="28575">
            <a:solidFill>
              <a:schemeClr val="tx1"/>
            </a:solidFill>
            <a:prstDash val="sysDot"/>
            <a:headEnd type="stealth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2895600" y="6095206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Recompute task </a:t>
            </a:r>
            <a:endParaRPr lang="en-US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09600" y="60960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Normal task </a:t>
            </a:r>
            <a:endParaRPr lang="en-US" b="1" dirty="0"/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>
          <a:xfrm>
            <a:off x="8613648" y="6324600"/>
            <a:ext cx="457200" cy="476250"/>
          </a:xfrm>
        </p:spPr>
        <p:txBody>
          <a:bodyPr/>
          <a:lstStyle/>
          <a:p>
            <a:fld id="{BD46AA45-54CB-4B07-9E80-DF579C564528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8" grpId="0" animBg="1"/>
      <p:bldP spid="19" grpId="0"/>
      <p:bldP spid="24" grpId="0"/>
      <p:bldP spid="25" grpId="0"/>
      <p:bldP spid="34" grpId="0"/>
      <p:bldP spid="37" grpId="0" animBg="1"/>
      <p:bldP spid="39" grpId="0"/>
      <p:bldP spid="4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8690" y="2438400"/>
            <a:ext cx="5532310" cy="4233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causes recomputes? [1]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8001000" cy="1143000"/>
          </a:xfrm>
        </p:spPr>
        <p:txBody>
          <a:bodyPr/>
          <a:lstStyle/>
          <a:p>
            <a:r>
              <a:rPr lang="en-US" dirty="0" smtClean="0"/>
              <a:t>Faulty machines</a:t>
            </a:r>
          </a:p>
          <a:p>
            <a:pPr lvl="1"/>
            <a:r>
              <a:rPr lang="en-US" dirty="0" smtClean="0"/>
              <a:t>Bad disks, non-persistent hardware </a:t>
            </a:r>
            <a:r>
              <a:rPr lang="en-US" dirty="0" smtClean="0"/>
              <a:t>quirks</a:t>
            </a:r>
            <a:endParaRPr lang="en-US" dirty="0" smtClean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886200" y="5225901"/>
            <a:ext cx="457200" cy="425301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343400" y="487680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(4%)</a:t>
            </a:r>
            <a:endParaRPr lang="en-US" sz="2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AA45-54CB-4B07-9E80-DF579C564528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15000" y="3505200"/>
            <a:ext cx="3048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Set of faulty machines varies </a:t>
            </a:r>
            <a:r>
              <a:rPr lang="en-US" sz="2800" i="1" dirty="0" smtClean="0"/>
              <a:t>with time, not </a:t>
            </a:r>
            <a:r>
              <a:rPr lang="en-US" sz="2800" i="1" dirty="0" smtClean="0"/>
              <a:t>constant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20342</TotalTime>
  <Words>1086</Words>
  <Application>Microsoft Office PowerPoint</Application>
  <PresentationFormat>On-screen Show (4:3)</PresentationFormat>
  <Paragraphs>316</Paragraphs>
  <Slides>29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Solstice</vt:lpstr>
      <vt:lpstr>Reining in the Outliers in MapReduce Jobs using Mantri</vt:lpstr>
      <vt:lpstr>MapReduce Jobs</vt:lpstr>
      <vt:lpstr>Example Dryad Job Graph</vt:lpstr>
      <vt:lpstr>Log Analysis from Production</vt:lpstr>
      <vt:lpstr>Outliers hurt!</vt:lpstr>
      <vt:lpstr>Why do outliers occur?</vt:lpstr>
      <vt:lpstr>Mantri’s Outlier Mitigation</vt:lpstr>
      <vt:lpstr>Recomputes: Illustration</vt:lpstr>
      <vt:lpstr>What causes recomputes? [1]</vt:lpstr>
      <vt:lpstr>What causes recomputes? [2]</vt:lpstr>
      <vt:lpstr>Replicate costly outputs</vt:lpstr>
      <vt:lpstr>Transient Failure Causes</vt:lpstr>
      <vt:lpstr>Speculative Recomputes</vt:lpstr>
      <vt:lpstr>Mantri’s Outlier Mitigation</vt:lpstr>
      <vt:lpstr>Reduce Tasks</vt:lpstr>
      <vt:lpstr>Variable Congestion</vt:lpstr>
      <vt:lpstr>Traffic-based Allotment</vt:lpstr>
      <vt:lpstr>  Local Control is a good approx.</vt:lpstr>
      <vt:lpstr>Mantri’s Outlier Mitigation</vt:lpstr>
      <vt:lpstr>Contentions cause outliers</vt:lpstr>
      <vt:lpstr>Resource-Aware Restart</vt:lpstr>
      <vt:lpstr>Mantri’s Outlier Mitigation</vt:lpstr>
      <vt:lpstr>Workload Imbalance</vt:lpstr>
      <vt:lpstr>Mantri’s Outlier Mitigation</vt:lpstr>
      <vt:lpstr>Results</vt:lpstr>
      <vt:lpstr>Jobs in the Wild</vt:lpstr>
      <vt:lpstr>Recomputation Avoidance</vt:lpstr>
      <vt:lpstr>Network-Aware Placement</vt:lpstr>
      <vt:lpstr>Summary</vt:lpstr>
    </vt:vector>
  </TitlesOfParts>
  <Company>EECS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ganesh</cp:lastModifiedBy>
  <cp:revision>712</cp:revision>
  <dcterms:created xsi:type="dcterms:W3CDTF">2010-01-02T03:36:20Z</dcterms:created>
  <dcterms:modified xsi:type="dcterms:W3CDTF">2010-11-23T16:49:05Z</dcterms:modified>
</cp:coreProperties>
</file>