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88" r:id="rId3"/>
    <p:sldId id="286" r:id="rId4"/>
    <p:sldId id="290" r:id="rId5"/>
    <p:sldId id="287" r:id="rId6"/>
    <p:sldId id="289" r:id="rId7"/>
    <p:sldId id="267" r:id="rId8"/>
    <p:sldId id="261" r:id="rId9"/>
    <p:sldId id="280" r:id="rId10"/>
    <p:sldId id="265" r:id="rId11"/>
    <p:sldId id="268" r:id="rId12"/>
    <p:sldId id="262" r:id="rId13"/>
    <p:sldId id="263" r:id="rId14"/>
    <p:sldId id="269" r:id="rId15"/>
    <p:sldId id="264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305" r:id="rId24"/>
    <p:sldId id="278" r:id="rId25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95E9187D-B39C-411C-A83C-78CF8A3898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632CE0FE-71FB-4222-ADC3-EA95E03FA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89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9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2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2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3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8EE42-00E7-4D83-905D-E3F6AD2C7EB5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F02A-E06C-445E-A925-2FB523AC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449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Effective Straggler Mitigation: Attack of the Clones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741" y="3659430"/>
            <a:ext cx="7104924" cy="126736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Ganesh Ananthanarayanan, Ali Ghodsi, Srikanth Kandula, Scott Shenker, Ion Stoica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50" y="5157225"/>
            <a:ext cx="4236558" cy="103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2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0898" y="3033168"/>
            <a:ext cx="709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Job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Strawman: Job-level Cloning</a:t>
            </a:r>
            <a:endParaRPr lang="en-US" strike="sngStrike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5853" y="3619500"/>
            <a:ext cx="165141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50986" y="1470345"/>
            <a:ext cx="4278933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10776" y="3773628"/>
            <a:ext cx="3243803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56500" y="3514376"/>
            <a:ext cx="1398079" cy="49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Earliest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308935" y="5515350"/>
            <a:ext cx="7180374" cy="121648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/>
              <a:t> Easy to implement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Directly extends to any framework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152485" y="2318305"/>
            <a:ext cx="537670" cy="99548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7" idx="2"/>
          </p:cNvCxnSpPr>
          <p:nvPr/>
        </p:nvCxnSpPr>
        <p:spPr>
          <a:xfrm>
            <a:off x="2140001" y="3889860"/>
            <a:ext cx="570775" cy="65301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98387" y="1777585"/>
            <a:ext cx="186490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98387" y="2318305"/>
            <a:ext cx="784146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M2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3239277" y="4585725"/>
            <a:ext cx="943256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M2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5570530" y="2049088"/>
            <a:ext cx="116343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0928" y="4351991"/>
            <a:ext cx="769066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R1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3239278" y="4025866"/>
            <a:ext cx="943256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M1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uiExpand="1" build="p"/>
      <p:bldP spid="21" grpId="0" animBg="1"/>
      <p:bldP spid="23" grpId="0" animBg="1"/>
      <p:bldP spid="25" grpId="0" animBg="1"/>
      <p:bldP spid="2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clones</a:t>
            </a:r>
            <a:endParaRPr lang="en-US" strike="sngStrik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176" y="3555106"/>
            <a:ext cx="3227824" cy="2869484"/>
          </a:xfrm>
        </p:spPr>
        <p:txBody>
          <a:bodyPr>
            <a:normAutofit fontScale="92500"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Contention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for input data by map task clones</a:t>
            </a: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Storage crunch </a:t>
            </a:r>
            <a:r>
              <a:rPr lang="en-US" sz="30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3000" dirty="0">
                <a:solidFill>
                  <a:prstClr val="black"/>
                </a:solidFill>
              </a:rPr>
              <a:t>Cannot increase replication</a:t>
            </a:r>
          </a:p>
          <a:p>
            <a:endParaRPr lang="en-US" sz="28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0" y="1127486"/>
            <a:ext cx="4839030" cy="507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416910" y="3434760"/>
            <a:ext cx="176663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5608935" y="2737710"/>
            <a:ext cx="1958655" cy="708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&gt;&gt; 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clones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73070" y="2084825"/>
            <a:ext cx="2997395" cy="65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(Map-only job)</a:t>
            </a:r>
          </a:p>
        </p:txBody>
      </p:sp>
    </p:spTree>
    <p:extLst>
      <p:ext uri="{BB962C8B-B14F-4D97-AF65-F5344CB8AC3E}">
        <p14:creationId xmlns:p14="http://schemas.microsoft.com/office/powerpoint/2010/main" val="2593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Task-level</a:t>
            </a:r>
            <a:r>
              <a:rPr lang="en-US" dirty="0" smtClean="0"/>
              <a:t> Cloning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2063" y="3033168"/>
            <a:ext cx="709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Job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85853" y="3619500"/>
            <a:ext cx="165141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750986" y="1470345"/>
            <a:ext cx="3203593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10777" y="3773628"/>
            <a:ext cx="2179676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352782" y="3689471"/>
            <a:ext cx="1398079" cy="49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Earliest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152485" y="2318305"/>
            <a:ext cx="537670" cy="99548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2"/>
          </p:cNvCxnSpPr>
          <p:nvPr/>
        </p:nvCxnSpPr>
        <p:spPr>
          <a:xfrm>
            <a:off x="2140001" y="3889860"/>
            <a:ext cx="570776" cy="65301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398387" y="1777585"/>
            <a:ext cx="186490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98387" y="2318305"/>
            <a:ext cx="784146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M1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3239276" y="4585725"/>
            <a:ext cx="131722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M2</a:t>
            </a: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7360249" y="2938453"/>
            <a:ext cx="779384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70566" y="3556388"/>
            <a:ext cx="1118744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R1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3239278" y="4025866"/>
            <a:ext cx="943256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22680" y="2699305"/>
            <a:ext cx="2168463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616338" y="2508805"/>
            <a:ext cx="1398079" cy="49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Earliest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93064" y="2306079"/>
            <a:ext cx="1398079" cy="49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Earliest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≤3 clones </a:t>
            </a:r>
            <a:r>
              <a:rPr lang="en-US" i="1" dirty="0" smtClean="0"/>
              <a:t>suffices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4" y="1783123"/>
            <a:ext cx="4300182" cy="450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8434" y="1299849"/>
            <a:ext cx="242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Strawman</a:t>
            </a:r>
            <a:endParaRPr lang="en-US" sz="2800" b="1" u="sng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8431"/>
            <a:ext cx="4297680" cy="452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77770" y="1295400"/>
            <a:ext cx="2995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Task-level </a:t>
            </a:r>
            <a:r>
              <a:rPr lang="en-US" sz="2800" b="1" u="sng" dirty="0" smtClean="0"/>
              <a:t>Cloning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0986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Data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every reduce clone to get its own copy of intermediate data (map output)</a:t>
            </a:r>
          </a:p>
          <a:p>
            <a:endParaRPr lang="en-US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When a map clones does not straggle, use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 its output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When they do straggle?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800960" y="3533617"/>
            <a:ext cx="1343032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R1</a:t>
            </a:r>
            <a:endParaRPr lang="en-US" sz="2800" b="1" dirty="0"/>
          </a:p>
        </p:txBody>
      </p:sp>
      <p:pic>
        <p:nvPicPr>
          <p:cNvPr id="7170" name="Picture 2" descr="https://encrypted-tbn3.google.com/images?q=tbn:ANd9GcT7phv9IehBHXPPrM8JvA7kDCrsh_n3JKOY5KKPSoLh7EXBIHKD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92" y="3468548"/>
            <a:ext cx="574932" cy="5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0" y="274638"/>
            <a:ext cx="8492970" cy="1143000"/>
          </a:xfrm>
        </p:spPr>
        <p:txBody>
          <a:bodyPr>
            <a:noAutofit/>
          </a:bodyPr>
          <a:lstStyle/>
          <a:p>
            <a:r>
              <a:rPr lang="en-US" dirty="0"/>
              <a:t>Contention-Avoidance Cloning </a:t>
            </a:r>
            <a:r>
              <a:rPr lang="en-US" b="1" dirty="0">
                <a:solidFill>
                  <a:srgbClr val="0070C0"/>
                </a:solidFill>
              </a:rPr>
              <a:t>(CAC)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2501" y="1740705"/>
            <a:ext cx="1864903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2819" y="2318305"/>
            <a:ext cx="784146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M1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977883" y="4776225"/>
            <a:ext cx="943256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M2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977882" y="4184031"/>
            <a:ext cx="78908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M2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1538005" y="1470345"/>
            <a:ext cx="2733894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54191" y="3925978"/>
            <a:ext cx="2733894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28081" y="2969665"/>
            <a:ext cx="779384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9994" y="3544215"/>
            <a:ext cx="769066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R1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5355180" y="2699305"/>
            <a:ext cx="2733894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8866" y="1739180"/>
            <a:ext cx="7681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2501" y="4776225"/>
            <a:ext cx="7681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M2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5" idx="3"/>
            <a:endCxn id="10" idx="1"/>
          </p:cNvCxnSpPr>
          <p:nvPr/>
        </p:nvCxnSpPr>
        <p:spPr>
          <a:xfrm>
            <a:off x="2766965" y="2508805"/>
            <a:ext cx="3061116" cy="6513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66966" y="3247355"/>
            <a:ext cx="3033028" cy="112717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094849" y="1777585"/>
            <a:ext cx="2673217" cy="6882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Exclusive </a:t>
            </a:r>
            <a:r>
              <a:rPr lang="en-US" sz="2800" b="1" dirty="0" smtClean="0">
                <a:solidFill>
                  <a:schemeClr val="tx1"/>
                </a:solidFill>
              </a:rPr>
              <a:t>copy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3837404" y="1931205"/>
            <a:ext cx="1962590" cy="176815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</p:cNvCxnSpPr>
          <p:nvPr/>
        </p:nvCxnSpPr>
        <p:spPr>
          <a:xfrm flipV="1">
            <a:off x="2921139" y="3699361"/>
            <a:ext cx="2878855" cy="126736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38005" y="5878121"/>
            <a:ext cx="7104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Jobs are more vulnerable to stragglers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4" grpId="0" animBg="1"/>
      <p:bldP spid="6" grpId="0" animBg="1"/>
      <p:bldP spid="10" grpId="1" animBg="1"/>
      <p:bldP spid="11" grpId="1" animBg="1"/>
      <p:bldP spid="11" grpId="2" animBg="1"/>
      <p:bldP spid="14" grpId="1" animBg="1"/>
      <p:bldP spid="16" grpId="0" animBg="1"/>
      <p:bldP spid="17" grpId="0" animBg="1"/>
      <p:bldP spid="28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 Cloning </a:t>
            </a:r>
            <a:r>
              <a:rPr lang="en-US" b="1" dirty="0">
                <a:solidFill>
                  <a:srgbClr val="0070C0"/>
                </a:solidFill>
              </a:rPr>
              <a:t>(CC)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2819" y="2318305"/>
            <a:ext cx="784146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M1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977882" y="4184031"/>
            <a:ext cx="78908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M2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1538005" y="1470345"/>
            <a:ext cx="2733894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54191" y="3925978"/>
            <a:ext cx="2733894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28081" y="2931260"/>
            <a:ext cx="779384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9994" y="3508860"/>
            <a:ext cx="769066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R1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5355180" y="2660900"/>
            <a:ext cx="2733894" cy="1538487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8866" y="1739180"/>
            <a:ext cx="7681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2501" y="4695222"/>
            <a:ext cx="7681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M2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5" idx="3"/>
            <a:endCxn id="10" idx="1"/>
          </p:cNvCxnSpPr>
          <p:nvPr/>
        </p:nvCxnSpPr>
        <p:spPr>
          <a:xfrm>
            <a:off x="2766965" y="2508805"/>
            <a:ext cx="3061116" cy="61295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11" idx="1"/>
          </p:cNvCxnSpPr>
          <p:nvPr/>
        </p:nvCxnSpPr>
        <p:spPr>
          <a:xfrm>
            <a:off x="2766965" y="2508805"/>
            <a:ext cx="3033029" cy="119055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828081" y="1739179"/>
            <a:ext cx="2814849" cy="6490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Earliest </a:t>
            </a:r>
            <a:r>
              <a:rPr lang="en-US" sz="2800" b="1" dirty="0" smtClean="0">
                <a:solidFill>
                  <a:schemeClr val="tx1"/>
                </a:solidFill>
              </a:rPr>
              <a:t>copy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7" idx="3"/>
            <a:endCxn id="10" idx="1"/>
          </p:cNvCxnSpPr>
          <p:nvPr/>
        </p:nvCxnSpPr>
        <p:spPr>
          <a:xfrm flipV="1">
            <a:off x="2766965" y="3121760"/>
            <a:ext cx="3061116" cy="12527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11" idx="1"/>
          </p:cNvCxnSpPr>
          <p:nvPr/>
        </p:nvCxnSpPr>
        <p:spPr>
          <a:xfrm flipV="1">
            <a:off x="2766965" y="3699360"/>
            <a:ext cx="3033029" cy="67517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s://encrypted-tbn3.google.com/images?q=tbn:ANd9GcT7phv9IehBHXPPrM8JvA7kDCrsh_n3JKOY5KKPSoLh7EXBIHKD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03" y="1560101"/>
            <a:ext cx="574932" cy="5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encrypted-tbn3.google.com/images?q=tbn:ANd9GcT7phv9IehBHXPPrM8JvA7kDCrsh_n3JKOY5KKPSoLh7EXBIHKD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2" y="4695221"/>
            <a:ext cx="574932" cy="5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57918" y="5848515"/>
            <a:ext cx="651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Intermediate data transfer takes longer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28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 vs. 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41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CAC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avoids contentions </a:t>
            </a:r>
            <a:r>
              <a:rPr lang="en-US" dirty="0" smtClean="0"/>
              <a:t>but makes jobs </a:t>
            </a:r>
            <a:r>
              <a:rPr lang="en-US" b="1" dirty="0" smtClean="0">
                <a:solidFill>
                  <a:srgbClr val="FF0000"/>
                </a:solidFill>
              </a:rPr>
              <a:t>more vulnerable to stragglers </a:t>
            </a:r>
          </a:p>
          <a:p>
            <a:pPr lvl="1"/>
            <a:r>
              <a:rPr lang="en-US" dirty="0" smtClean="0"/>
              <a:t>Straggler probability in a job increases by &gt;10%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CC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mitigates stragglers </a:t>
            </a:r>
            <a:r>
              <a:rPr lang="en-US" dirty="0" smtClean="0"/>
              <a:t>in jobs but causes </a:t>
            </a:r>
            <a:r>
              <a:rPr lang="en-US" b="1" dirty="0" smtClean="0">
                <a:solidFill>
                  <a:srgbClr val="FF0000"/>
                </a:solidFill>
              </a:rPr>
              <a:t>contentions </a:t>
            </a:r>
          </a:p>
          <a:p>
            <a:pPr lvl="1"/>
            <a:r>
              <a:rPr lang="en-US" dirty="0" smtClean="0"/>
              <a:t>Shuffle takes ~50% longer</a:t>
            </a:r>
          </a:p>
          <a:p>
            <a:endParaRPr lang="en-US" dirty="0" smtClean="0"/>
          </a:p>
          <a:p>
            <a:r>
              <a:rPr lang="en-US" i="1" dirty="0" smtClean="0"/>
              <a:t>Do not distinguish </a:t>
            </a:r>
            <a:r>
              <a:rPr lang="en-US" b="1" i="1" dirty="0" smtClean="0">
                <a:solidFill>
                  <a:srgbClr val="0070C0"/>
                </a:solidFill>
              </a:rPr>
              <a:t>intrinsic variations in task durations </a:t>
            </a:r>
            <a:r>
              <a:rPr lang="en-US" i="1" dirty="0" smtClean="0"/>
              <a:t>from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stragglers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Delay Assignment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75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Small delay </a:t>
            </a:r>
            <a:r>
              <a:rPr lang="en-US" dirty="0" smtClean="0"/>
              <a:t>before contending for the available copy of the intermediate data</a:t>
            </a:r>
          </a:p>
          <a:p>
            <a:pPr lvl="1"/>
            <a:r>
              <a:rPr lang="en-US" dirty="0"/>
              <a:t>(</a:t>
            </a:r>
            <a:r>
              <a:rPr lang="en-US" i="1" dirty="0"/>
              <a:t>Similar to delay scheduling </a:t>
            </a:r>
            <a:r>
              <a:rPr lang="en-US" dirty="0"/>
              <a:t>[EuroSys’10])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Probabilistic modeling</a:t>
            </a:r>
            <a:r>
              <a:rPr lang="en-US" b="1" dirty="0" smtClean="0"/>
              <a:t> </a:t>
            </a:r>
            <a:r>
              <a:rPr lang="en-US" dirty="0" smtClean="0"/>
              <a:t>of the delay</a:t>
            </a:r>
          </a:p>
          <a:p>
            <a:pPr lvl="1"/>
            <a:r>
              <a:rPr lang="en-US" dirty="0" smtClean="0"/>
              <a:t>Expected task durations</a:t>
            </a:r>
          </a:p>
          <a:p>
            <a:pPr lvl="1"/>
            <a:r>
              <a:rPr lang="en-US" dirty="0" smtClean="0"/>
              <a:t>Read bandwidths w/ and w/o contention</a:t>
            </a:r>
          </a:p>
          <a:p>
            <a:pPr lvl="1"/>
            <a:r>
              <a:rPr lang="en-US" dirty="0" smtClean="0"/>
              <a:t>Happens automatically and periodically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Dolly</a:t>
            </a:r>
            <a:r>
              <a:rPr lang="en-US" dirty="0" smtClean="0"/>
              <a:t>: Cloning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08185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Task-level</a:t>
            </a:r>
            <a:r>
              <a:rPr lang="en-US" dirty="0" smtClean="0"/>
              <a:t> cloning of jobs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Delay Assignment </a:t>
            </a:r>
            <a:r>
              <a:rPr lang="en-US" dirty="0" smtClean="0"/>
              <a:t>to manage intermediate data</a:t>
            </a:r>
          </a:p>
          <a:p>
            <a:r>
              <a:rPr lang="en-US" dirty="0" smtClean="0"/>
              <a:t>Works within a </a:t>
            </a:r>
            <a:r>
              <a:rPr lang="en-US" b="1" dirty="0" smtClean="0">
                <a:solidFill>
                  <a:srgbClr val="0070C0"/>
                </a:solidFill>
              </a:rPr>
              <a:t>budget</a:t>
            </a:r>
          </a:p>
          <a:p>
            <a:pPr lvl="1"/>
            <a:r>
              <a:rPr lang="en-US" dirty="0" smtClean="0"/>
              <a:t>Cap on the extra cluster resources for cloning</a:t>
            </a:r>
          </a:p>
        </p:txBody>
      </p:sp>
      <p:pic>
        <p:nvPicPr>
          <p:cNvPr id="12290" name="Picture 2" descr="https://encrypted-tbn1.google.com/images?q=tbn:ANd9GcSyHGSu2GGfmOCfD58NyeW4uyels40XrGDz1Zk1_Ay4j1A7GUNV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80" y="4120290"/>
            <a:ext cx="3648475" cy="25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jobs increasingly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00945" cy="4862795"/>
          </a:xfrm>
        </p:spPr>
        <p:txBody>
          <a:bodyPr>
            <a:normAutofit/>
          </a:bodyPr>
          <a:lstStyle/>
          <a:p>
            <a:r>
              <a:rPr lang="en-US" dirty="0" smtClean="0"/>
              <a:t>Most jobs are </a:t>
            </a:r>
            <a:r>
              <a:rPr lang="en-US" b="1" dirty="0" smtClean="0">
                <a:solidFill>
                  <a:srgbClr val="0070C0"/>
                </a:solidFill>
              </a:rPr>
              <a:t>small</a:t>
            </a:r>
          </a:p>
          <a:p>
            <a:pPr lvl="1"/>
            <a:r>
              <a:rPr lang="en-US" dirty="0" smtClean="0"/>
              <a:t>82% of jobs contain less than 10 tasks (Facebook’s Hadoop cluster)</a:t>
            </a:r>
          </a:p>
          <a:p>
            <a:endParaRPr lang="en-US" dirty="0"/>
          </a:p>
          <a:p>
            <a:r>
              <a:rPr lang="en-US" dirty="0" smtClean="0"/>
              <a:t>Small jobs often are </a:t>
            </a:r>
            <a:r>
              <a:rPr lang="en-US" b="1" dirty="0" smtClean="0">
                <a:solidFill>
                  <a:srgbClr val="0070C0"/>
                </a:solidFill>
              </a:rPr>
              <a:t>interactive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latency-constrained</a:t>
            </a:r>
          </a:p>
          <a:p>
            <a:pPr lvl="1"/>
            <a:r>
              <a:rPr lang="en-US" dirty="0" smtClean="0"/>
              <a:t>Data analyst testing query on small sample</a:t>
            </a:r>
          </a:p>
          <a:p>
            <a:pPr lvl="1"/>
            <a:r>
              <a:rPr lang="en-US" dirty="0" smtClean="0"/>
              <a:t>New frameworks targeted at interactive analyses</a:t>
            </a:r>
          </a:p>
        </p:txBody>
      </p:sp>
    </p:spTree>
    <p:extLst>
      <p:ext uri="{BB962C8B-B14F-4D97-AF65-F5344CB8AC3E}">
        <p14:creationId xmlns:p14="http://schemas.microsoft.com/office/powerpoint/2010/main" val="36229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Workload derived from Facebook traces</a:t>
            </a:r>
          </a:p>
          <a:p>
            <a:pPr lvl="1"/>
            <a:r>
              <a:rPr lang="en-US" dirty="0" smtClean="0"/>
              <a:t>FB: 3500 node Hadoop cluster, 375K jobs, 1 month</a:t>
            </a:r>
          </a:p>
          <a:p>
            <a:pPr lvl="1"/>
            <a:endParaRPr lang="en-US" dirty="0"/>
          </a:p>
          <a:p>
            <a:r>
              <a:rPr lang="en-US" dirty="0" smtClean="0"/>
              <a:t>Prototype on top of Hadoop 0.20.2</a:t>
            </a:r>
          </a:p>
          <a:p>
            <a:r>
              <a:rPr lang="en-US" dirty="0" smtClean="0"/>
              <a:t>Experiments on 150-node cluster</a:t>
            </a:r>
          </a:p>
          <a:p>
            <a:endParaRPr lang="en-US" dirty="0"/>
          </a:p>
          <a:p>
            <a:r>
              <a:rPr lang="en-US" u="sng" dirty="0" smtClean="0"/>
              <a:t>Baselines:</a:t>
            </a:r>
            <a:r>
              <a:rPr lang="en-US" dirty="0" smtClean="0"/>
              <a:t> LATE and Mantri, + blacklisting</a:t>
            </a:r>
          </a:p>
          <a:p>
            <a:r>
              <a:rPr lang="en-US" dirty="0" smtClean="0"/>
              <a:t>Cloning </a:t>
            </a:r>
            <a:r>
              <a:rPr lang="en-US" b="1" dirty="0" smtClean="0">
                <a:solidFill>
                  <a:srgbClr val="0070C0"/>
                </a:solidFill>
              </a:rPr>
              <a:t>budget of 5%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job completion time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93096" y="1393535"/>
            <a:ext cx="7949834" cy="6258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Jobs are </a:t>
            </a:r>
            <a:r>
              <a:rPr lang="en-US" sz="2800" b="1" dirty="0" smtClean="0">
                <a:solidFill>
                  <a:srgbClr val="0070C0"/>
                </a:solidFill>
              </a:rPr>
              <a:t>44% and 42% faster </a:t>
            </a:r>
            <a:r>
              <a:rPr lang="en-US" sz="2800" b="1" dirty="0" smtClean="0">
                <a:solidFill>
                  <a:schemeClr val="tx1"/>
                </a:solidFill>
              </a:rPr>
              <a:t>w.r.t. LATE and Mantri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6" y="2046420"/>
            <a:ext cx="8419239" cy="371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53220" y="5810110"/>
            <a:ext cx="6567255" cy="9400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Slowest task in a job now runs </a:t>
            </a:r>
            <a:r>
              <a:rPr lang="en-US" sz="2800" b="1" u="sng" dirty="0" smtClean="0">
                <a:solidFill>
                  <a:srgbClr val="00B050"/>
                </a:solidFill>
              </a:rPr>
              <a:t>1.06x</a:t>
            </a:r>
            <a:r>
              <a:rPr lang="en-US" sz="2800" b="1" dirty="0" smtClean="0">
                <a:solidFill>
                  <a:srgbClr val="0070C0"/>
                </a:solidFill>
              </a:rPr>
              <a:t> times slower than median (down from </a:t>
            </a:r>
            <a:r>
              <a:rPr lang="en-US" sz="2800" b="1" dirty="0" smtClean="0">
                <a:solidFill>
                  <a:srgbClr val="FF0000"/>
                </a:solidFill>
              </a:rPr>
              <a:t>8x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Assignment is crucial…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06840" y="1393535"/>
            <a:ext cx="2841969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1.5x – 2x </a:t>
            </a:r>
            <a:r>
              <a:rPr lang="en-US" sz="2800" b="1" dirty="0" smtClean="0">
                <a:solidFill>
                  <a:schemeClr val="tx1"/>
                </a:solidFill>
              </a:rPr>
              <a:t>better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64427" y="2079335"/>
            <a:ext cx="62918" cy="10780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47030" y="2079335"/>
            <a:ext cx="518465" cy="13880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" y="1892800"/>
            <a:ext cx="9002769" cy="428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85745" y="2315255"/>
            <a:ext cx="272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Microsoft Sans Serif" pitchFamily="34" charset="0"/>
                <a:cs typeface="Microsoft Sans Serif" pitchFamily="34" charset="0"/>
              </a:rPr>
              <a:t>(Exclusive Copy)</a:t>
            </a:r>
            <a:endParaRPr lang="en-US" sz="2400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5745" y="2852120"/>
            <a:ext cx="272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Microsoft Sans Serif" pitchFamily="34" charset="0"/>
                <a:cs typeface="Microsoft Sans Serif" pitchFamily="34" charset="0"/>
              </a:rPr>
              <a:t>(Earliest Copy)</a:t>
            </a:r>
            <a:endParaRPr lang="en-US" sz="2400" b="1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274638"/>
            <a:ext cx="86027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…and gets better with #phases in job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7" y="2584090"/>
            <a:ext cx="8648019" cy="299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3746" y="1662370"/>
            <a:ext cx="864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Dryad jobs have multiple phases in a single job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1273373" y="5773696"/>
            <a:ext cx="6644065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Steady gains, and outperforms CAC and CC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Stragglers in small jobs are not well-handled by traditional mitigation strategies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Dolly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Proactive</a:t>
            </a:r>
            <a:r>
              <a:rPr lang="en-US" dirty="0" smtClean="0"/>
              <a:t> Cloning of jobs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Heavy-tail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Small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cloning budget (5%) </a:t>
            </a:r>
            <a:r>
              <a:rPr lang="en-US" dirty="0" smtClean="0">
                <a:sym typeface="Wingdings" pitchFamily="2" charset="2"/>
              </a:rPr>
              <a:t>suffices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Jobs improve by at least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42%</a:t>
            </a:r>
            <a:r>
              <a:rPr lang="en-US" dirty="0" smtClean="0">
                <a:sym typeface="Wingdings" pitchFamily="2" charset="2"/>
              </a:rPr>
              <a:t> w.r.t. state-of-the-art straggler mitigation strategies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27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Stragglers in Small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010"/>
          </a:xfrm>
        </p:spPr>
        <p:txBody>
          <a:bodyPr>
            <a:normAutofit/>
          </a:bodyPr>
          <a:lstStyle/>
          <a:p>
            <a:r>
              <a:rPr lang="en-US" dirty="0" smtClean="0"/>
              <a:t>Small jobs particularly sensitive to </a:t>
            </a:r>
            <a:r>
              <a:rPr lang="en-US" b="1" dirty="0" smtClean="0">
                <a:solidFill>
                  <a:srgbClr val="0070C0"/>
                </a:solidFill>
              </a:rPr>
              <a:t>stragglers</a:t>
            </a:r>
          </a:p>
          <a:p>
            <a:pPr lvl="1"/>
            <a:r>
              <a:rPr lang="en-US" dirty="0" smtClean="0"/>
              <a:t>Inordinately </a:t>
            </a:r>
            <a:r>
              <a:rPr lang="en-US" dirty="0"/>
              <a:t>slow </a:t>
            </a:r>
            <a:r>
              <a:rPr lang="en-US" dirty="0" smtClean="0"/>
              <a:t>tasks </a:t>
            </a:r>
            <a:r>
              <a:rPr lang="en-US" dirty="0"/>
              <a:t>that </a:t>
            </a:r>
            <a:r>
              <a:rPr lang="en-US" dirty="0" smtClean="0"/>
              <a:t>delay job completion</a:t>
            </a:r>
          </a:p>
          <a:p>
            <a:endParaRPr lang="en-US" dirty="0" smtClean="0"/>
          </a:p>
          <a:p>
            <a:r>
              <a:rPr lang="en-US" dirty="0" smtClean="0"/>
              <a:t>Straggler Mitigation: </a:t>
            </a:r>
          </a:p>
          <a:p>
            <a:pPr lvl="1"/>
            <a:r>
              <a:rPr lang="en-US" u="sng" dirty="0" smtClean="0"/>
              <a:t>Blacklisting</a:t>
            </a:r>
            <a:r>
              <a:rPr lang="en-US" dirty="0" smtClean="0"/>
              <a:t>: Clusters periodically diagnose and eliminate machines with faulty hardware</a:t>
            </a:r>
          </a:p>
          <a:p>
            <a:pPr lvl="1"/>
            <a:r>
              <a:rPr lang="en-US" u="sng" dirty="0" smtClean="0"/>
              <a:t>Speculation</a:t>
            </a:r>
            <a:r>
              <a:rPr lang="en-US" dirty="0" smtClean="0"/>
              <a:t>: LATE [OSDI’08], Mantri [OSDI’10]…</a:t>
            </a:r>
          </a:p>
          <a:p>
            <a:pPr lvl="2"/>
            <a:r>
              <a:rPr lang="en-US" dirty="0" smtClean="0"/>
              <a:t>Address the </a:t>
            </a:r>
            <a:r>
              <a:rPr lang="en-US" b="1" dirty="0" smtClean="0">
                <a:solidFill>
                  <a:srgbClr val="FF0000"/>
                </a:solidFill>
              </a:rPr>
              <a:t>non-deterministic</a:t>
            </a:r>
            <a:r>
              <a:rPr lang="en-US" dirty="0" smtClean="0"/>
              <a:t> stragglers</a:t>
            </a:r>
          </a:p>
          <a:p>
            <a:pPr lvl="2"/>
            <a:r>
              <a:rPr lang="en-US" dirty="0" smtClean="0"/>
              <a:t>Complete systemic modeling is intrinsically complex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95" y="274638"/>
            <a:ext cx="8377755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Despite the mitigation techniques…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32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u="sng" dirty="0" smtClean="0"/>
              <a:t>LATE:</a:t>
            </a:r>
            <a:r>
              <a:rPr lang="en-US" dirty="0" smtClean="0"/>
              <a:t> The slowest task runs </a:t>
            </a:r>
            <a:r>
              <a:rPr lang="en-US" b="1" dirty="0" smtClean="0">
                <a:solidFill>
                  <a:srgbClr val="FF0000"/>
                </a:solidFill>
              </a:rPr>
              <a:t>8 times slower</a:t>
            </a:r>
            <a:r>
              <a:rPr lang="en-US" b="1" baseline="30000" dirty="0" smtClean="0">
                <a:solidFill>
                  <a:srgbClr val="7030A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than the median task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u="sng" dirty="0" smtClean="0"/>
              <a:t>Mantri:</a:t>
            </a:r>
            <a:r>
              <a:rPr lang="en-US" dirty="0" smtClean="0"/>
              <a:t> The </a:t>
            </a:r>
            <a:r>
              <a:rPr lang="en-US" dirty="0"/>
              <a:t>slowest task runs </a:t>
            </a:r>
            <a:r>
              <a:rPr lang="en-US" b="1" dirty="0" smtClean="0">
                <a:solidFill>
                  <a:srgbClr val="FF0000"/>
                </a:solidFill>
              </a:rPr>
              <a:t>6 times slower</a:t>
            </a:r>
            <a:r>
              <a:rPr lang="en-US" b="1" baseline="30000" dirty="0" smtClean="0">
                <a:solidFill>
                  <a:srgbClr val="7030A0"/>
                </a:solidFill>
              </a:rPr>
              <a:t>*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than the median </a:t>
            </a:r>
            <a:r>
              <a:rPr lang="en-US" dirty="0" smtClean="0"/>
              <a:t>task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r>
              <a:rPr lang="en-US" dirty="0" smtClean="0"/>
              <a:t>(…but they work well for large jobs)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* progress rate of a task = input-size/duration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9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90" y="241385"/>
            <a:ext cx="856978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State-of-the-art Straggler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Speculative Execution:</a:t>
            </a:r>
            <a:endParaRPr lang="en-US" b="1" dirty="0" smtClean="0"/>
          </a:p>
          <a:p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C00000"/>
                </a:solidFill>
              </a:rPr>
              <a:t>Wait</a:t>
            </a:r>
            <a:r>
              <a:rPr lang="en-US" sz="3200" dirty="0" smtClean="0"/>
              <a:t>: observe relative progress rates of tasks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C00000"/>
                </a:solidFill>
              </a:rPr>
              <a:t>Speculate</a:t>
            </a:r>
            <a:r>
              <a:rPr lang="en-US" sz="3200" dirty="0" smtClean="0"/>
              <a:t>: launch copies of tasks that are predicted to be stragglers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545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0" y="274638"/>
            <a:ext cx="875634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Why doesn’t this work for small jobs?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780" cy="4525963"/>
          </a:xfrm>
          <a:noFill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Consist of just a </a:t>
            </a:r>
            <a:r>
              <a:rPr lang="en-US" b="1" dirty="0">
                <a:solidFill>
                  <a:srgbClr val="0070C0"/>
                </a:solidFill>
              </a:rPr>
              <a:t>few tasks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Statistically </a:t>
            </a:r>
            <a:r>
              <a:rPr lang="en-US" b="1" dirty="0" smtClean="0">
                <a:solidFill>
                  <a:srgbClr val="C00000"/>
                </a:solidFill>
              </a:rPr>
              <a:t>hard </a:t>
            </a:r>
            <a:r>
              <a:rPr lang="en-US" dirty="0" smtClean="0"/>
              <a:t>to </a:t>
            </a:r>
            <a:r>
              <a:rPr lang="en-US" dirty="0"/>
              <a:t>predict stragglers</a:t>
            </a:r>
          </a:p>
          <a:p>
            <a:pPr lvl="1"/>
            <a:r>
              <a:rPr lang="en-US" dirty="0"/>
              <a:t>Need to </a:t>
            </a:r>
            <a:r>
              <a:rPr lang="en-US" b="1" dirty="0">
                <a:solidFill>
                  <a:srgbClr val="C00000"/>
                </a:solidFill>
              </a:rPr>
              <a:t>wait longer </a:t>
            </a:r>
            <a:r>
              <a:rPr lang="en-US" dirty="0"/>
              <a:t>to accurately predict stragglers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Run </a:t>
            </a:r>
            <a:r>
              <a:rPr lang="en-US" dirty="0"/>
              <a:t>all their tasks </a:t>
            </a:r>
            <a:r>
              <a:rPr lang="en-US" b="1" dirty="0">
                <a:solidFill>
                  <a:srgbClr val="0070C0"/>
                </a:solidFill>
              </a:rPr>
              <a:t>simultaneously</a:t>
            </a:r>
          </a:p>
          <a:p>
            <a:pPr lvl="1"/>
            <a:r>
              <a:rPr lang="en-US" dirty="0"/>
              <a:t>Waiting can constitute </a:t>
            </a:r>
            <a:r>
              <a:rPr lang="en-US" b="1" dirty="0">
                <a:solidFill>
                  <a:srgbClr val="C00000"/>
                </a:solidFill>
              </a:rPr>
              <a:t>considerable fraction </a:t>
            </a:r>
            <a:r>
              <a:rPr lang="en-US" dirty="0"/>
              <a:t>of a small job’s </a:t>
            </a:r>
            <a:r>
              <a:rPr lang="en-US" dirty="0" smtClean="0"/>
              <a:t>duration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730030" y="5618085"/>
            <a:ext cx="5683940" cy="9217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Wait &amp; Speculate </a:t>
            </a:r>
            <a:r>
              <a:rPr lang="en-US" sz="2800" b="1" dirty="0" smtClean="0">
                <a:solidFill>
                  <a:srgbClr val="FF0000"/>
                </a:solidFill>
              </a:rPr>
              <a:t>is ill-suited to address stragglers in small jobs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Cloning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0945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Proactively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launch </a:t>
            </a:r>
            <a:r>
              <a:rPr lang="en-US" b="1" dirty="0" smtClean="0">
                <a:solidFill>
                  <a:srgbClr val="0070C0"/>
                </a:solidFill>
              </a:rPr>
              <a:t>clones</a:t>
            </a:r>
            <a:r>
              <a:rPr lang="en-US" dirty="0" smtClean="0"/>
              <a:t> of a job, just as they are submitted</a:t>
            </a:r>
          </a:p>
          <a:p>
            <a:r>
              <a:rPr lang="en-US" dirty="0" smtClean="0"/>
              <a:t>Pick the result from the </a:t>
            </a:r>
            <a:r>
              <a:rPr lang="en-US" b="1" dirty="0" smtClean="0">
                <a:solidFill>
                  <a:srgbClr val="0070C0"/>
                </a:solidFill>
              </a:rPr>
              <a:t>earliest</a:t>
            </a:r>
            <a:r>
              <a:rPr lang="en-US" dirty="0" smtClean="0"/>
              <a:t> clone</a:t>
            </a:r>
          </a:p>
          <a:p>
            <a:endParaRPr lang="en-US" i="1" dirty="0" smtClean="0"/>
          </a:p>
          <a:p>
            <a:r>
              <a:rPr lang="en-US" i="1" dirty="0" smtClean="0">
                <a:solidFill>
                  <a:srgbClr val="00B050"/>
                </a:solidFill>
              </a:rPr>
              <a:t>Probabilistically mitigates stragglers</a:t>
            </a:r>
          </a:p>
          <a:p>
            <a:endParaRPr lang="en-US" i="1" dirty="0" smtClean="0"/>
          </a:p>
          <a:p>
            <a:r>
              <a:rPr lang="en-US" dirty="0" smtClean="0"/>
              <a:t>Eschews waiting, speculation, causal analysis…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98130" y="5733300"/>
            <a:ext cx="4262955" cy="7681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Is this really feasible??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Heavy-tailed Distribution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15440" y="1623965"/>
            <a:ext cx="2649945" cy="106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u="sng" dirty="0" smtClean="0">
                <a:solidFill>
                  <a:srgbClr val="00B050"/>
                </a:solidFill>
              </a:rPr>
              <a:t>90%</a:t>
            </a:r>
            <a:r>
              <a:rPr lang="en-US" sz="2600" b="1" dirty="0" smtClean="0">
                <a:solidFill>
                  <a:srgbClr val="00B050"/>
                </a:solidFill>
              </a:rPr>
              <a:t> of jobs use </a:t>
            </a:r>
            <a:r>
              <a:rPr lang="en-US" sz="2600" b="1" u="sng" dirty="0" smtClean="0">
                <a:solidFill>
                  <a:srgbClr val="00B050"/>
                </a:solidFill>
              </a:rPr>
              <a:t>6%</a:t>
            </a:r>
            <a:r>
              <a:rPr lang="en-US" sz="2600" b="1" dirty="0" smtClean="0">
                <a:solidFill>
                  <a:srgbClr val="00B050"/>
                </a:solidFill>
              </a:rPr>
              <a:t> of resources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1930" y="6067585"/>
            <a:ext cx="7143330" cy="6258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Can clone small jobs with few extra resources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0" y="1398585"/>
            <a:ext cx="5645535" cy="42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7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Avoid </a:t>
            </a:r>
            <a:r>
              <a:rPr lang="en-US" b="1" dirty="0" smtClean="0">
                <a:solidFill>
                  <a:srgbClr val="0070C0"/>
                </a:solidFill>
              </a:rPr>
              <a:t>I/O contention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7755" cy="463236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Every clone should get its own copy of data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Input</a:t>
            </a:r>
            <a:r>
              <a:rPr lang="en-US" dirty="0" smtClean="0"/>
              <a:t> data of jobs</a:t>
            </a:r>
          </a:p>
          <a:p>
            <a:pPr lvl="1"/>
            <a:r>
              <a:rPr lang="en-US" dirty="0" smtClean="0"/>
              <a:t>Replicated three times (typically)</a:t>
            </a:r>
          </a:p>
          <a:p>
            <a:pPr lvl="1"/>
            <a:r>
              <a:rPr lang="en-US" dirty="0" smtClean="0"/>
              <a:t>Storage crunch: Cannot increase replication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Intermediate</a:t>
            </a:r>
            <a:r>
              <a:rPr lang="en-US" dirty="0" smtClean="0"/>
              <a:t> data of jobs</a:t>
            </a:r>
          </a:p>
          <a:p>
            <a:pPr lvl="1"/>
            <a:r>
              <a:rPr lang="en-US" dirty="0" smtClean="0"/>
              <a:t>Not replicated at all, to avoid overheads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7732</TotalTime>
  <Words>758</Words>
  <Application>Microsoft Office PowerPoint</Application>
  <PresentationFormat>On-screen Show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Effective Straggler Mitigation: Attack of the Clones</vt:lpstr>
      <vt:lpstr>Small jobs increasingly important</vt:lpstr>
      <vt:lpstr>Stragglers in Small Jobs</vt:lpstr>
      <vt:lpstr>Despite the mitigation techniques…</vt:lpstr>
      <vt:lpstr>State-of-the-art Straggler Mitigation</vt:lpstr>
      <vt:lpstr>Why doesn’t this work for small jobs?</vt:lpstr>
      <vt:lpstr>Cloning Jobs</vt:lpstr>
      <vt:lpstr>Heavy-tailed Distribution</vt:lpstr>
      <vt:lpstr>Challenge: Avoid I/O contention</vt:lpstr>
      <vt:lpstr>Strawman: Job-level Cloning</vt:lpstr>
      <vt:lpstr>Number of clones</vt:lpstr>
      <vt:lpstr>Task-level Cloning</vt:lpstr>
      <vt:lpstr>≤3 clones suffices</vt:lpstr>
      <vt:lpstr>Intermediate Data Contention</vt:lpstr>
      <vt:lpstr>Contention-Avoidance Cloning (CAC)</vt:lpstr>
      <vt:lpstr>Contention Cloning (CC)</vt:lpstr>
      <vt:lpstr>CAC vs. CC</vt:lpstr>
      <vt:lpstr>Delay Assignment</vt:lpstr>
      <vt:lpstr>Dolly: Cloning Jobs</vt:lpstr>
      <vt:lpstr>Evaluation Setup</vt:lpstr>
      <vt:lpstr>Average job completion time</vt:lpstr>
      <vt:lpstr>Delay Assignment is crucial…</vt:lpstr>
      <vt:lpstr>…and gets better with #phases in job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Ganesh</dc:creator>
  <cp:lastModifiedBy>Ganesh</cp:lastModifiedBy>
  <cp:revision>439</cp:revision>
  <cp:lastPrinted>2012-05-14T03:08:06Z</cp:lastPrinted>
  <dcterms:created xsi:type="dcterms:W3CDTF">2012-05-08T19:51:37Z</dcterms:created>
  <dcterms:modified xsi:type="dcterms:W3CDTF">2012-12-16T00:40:24Z</dcterms:modified>
</cp:coreProperties>
</file>