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334" r:id="rId4"/>
    <p:sldId id="294" r:id="rId5"/>
    <p:sldId id="343" r:id="rId6"/>
    <p:sldId id="332" r:id="rId7"/>
    <p:sldId id="338" r:id="rId8"/>
    <p:sldId id="319" r:id="rId9"/>
    <p:sldId id="352" r:id="rId10"/>
    <p:sldId id="351" r:id="rId11"/>
    <p:sldId id="348" r:id="rId12"/>
    <p:sldId id="353" r:id="rId13"/>
    <p:sldId id="346" r:id="rId14"/>
    <p:sldId id="339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43C5FD06-6ECA-450F-B0EC-DEEEF9E28B3E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5F74B473-D7E7-43DB-9ECA-FD405D13F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98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5" tIns="48328" rIns="96655" bIns="48328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5" tIns="48328" rIns="96655" bIns="48328" rtlCol="0"/>
          <a:lstStyle>
            <a:lvl1pPr algn="r">
              <a:defRPr sz="1400"/>
            </a:lvl1pPr>
          </a:lstStyle>
          <a:p>
            <a:fld id="{3B347133-A4E7-45E2-B001-F6B957AA63EA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5" tIns="48328" rIns="96655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5" tIns="48328" rIns="96655" bIns="4832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655" tIns="48328" rIns="96655" bIns="48328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5" tIns="48328" rIns="96655" bIns="48328" rtlCol="0" anchor="b"/>
          <a:lstStyle>
            <a:lvl1pPr algn="r">
              <a:defRPr sz="1400"/>
            </a:lvl1pPr>
          </a:lstStyle>
          <a:p>
            <a:fld id="{421AE2EF-49D4-433F-B8AE-7A236E016A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467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3036B6-276A-4E44-B4D7-0D0E2ECF170D}" type="datetime1">
              <a:rPr lang="en-US" smtClean="0"/>
              <a:pPr/>
              <a:t>5/11/2011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8BA13-3FB6-47EC-BC6F-4CACBEE18A28}" type="datetime1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4033D5-4F40-411C-97A1-1899E27D6E0C}" type="datetime1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7D006-6E73-4F04-86AC-6050964C3AF6}" type="datetime1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833C1-07E8-4F5A-A4F9-7B681B5BC09B}" type="datetime1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E5BD97-540C-4536-85AC-015801624D77}" type="datetime1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7831B9-C966-4DF2-97A4-648AC0A88E16}" type="datetime1">
              <a:rPr lang="en-US" smtClean="0"/>
              <a:pPr/>
              <a:t>5/11/2011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38821-FCBA-4F3F-9264-86B65EE07A87}" type="datetime1">
              <a:rPr lang="en-US" smtClean="0"/>
              <a:pPr/>
              <a:t>5/11/2011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BE778-A70D-4376-B298-E6F75C6D645A}" type="datetime1">
              <a:rPr lang="en-US" smtClean="0"/>
              <a:pPr/>
              <a:t>5/11/2011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2A2B09-FADB-4202-966A-7AC1AE2FAFDB}" type="datetime1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F89027-B764-4727-BF55-4E176B298A7D}" type="datetime1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C5912C8-8AF3-4E29-B1B7-12DEF98B7506}" type="datetime1">
              <a:rPr lang="en-US" smtClean="0"/>
              <a:pPr/>
              <a:t>5/11/2011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8153400" cy="3048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Disk-Locality in Datacenter Computing Considered Irrelevant</a:t>
            </a:r>
            <a:br>
              <a:rPr lang="en-US" sz="4800" b="1" dirty="0" smtClean="0"/>
            </a:br>
            <a:r>
              <a:rPr lang="en-US" sz="4800" dirty="0" smtClean="0"/>
              <a:t>(</a:t>
            </a:r>
            <a:r>
              <a:rPr lang="en-US" sz="4800" i="1" dirty="0" smtClean="0"/>
              <a:t>and then what?</a:t>
            </a:r>
            <a:r>
              <a:rPr lang="en-US" sz="4800" dirty="0" smtClean="0"/>
              <a:t>)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10000"/>
            <a:ext cx="7635240" cy="2362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Ganesh Ananthanarayanan,  Ali Ghodsi, </a:t>
            </a:r>
          </a:p>
          <a:p>
            <a:pPr algn="ctr"/>
            <a:r>
              <a:rPr lang="en-US" sz="3200" dirty="0" smtClean="0"/>
              <a:t>Scott Shenker, Ion Stoica</a:t>
            </a:r>
          </a:p>
          <a:p>
            <a:pPr algn="ctr"/>
            <a:endParaRPr lang="en-US" sz="3200" dirty="0"/>
          </a:p>
          <a:p>
            <a:pPr algn="ctr"/>
            <a:r>
              <a:rPr lang="en-US" sz="3200" i="1" dirty="0" smtClean="0"/>
              <a:t>University of California Berkeley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2" descr="http://www.americanindoagency.com/images/UCberkeley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019800"/>
            <a:ext cx="86155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887" y="5943600"/>
            <a:ext cx="2895600" cy="709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Is Locality altogether Irrelevant?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4800600"/>
          </a:xfrm>
        </p:spPr>
        <p:txBody>
          <a:bodyPr>
            <a:normAutofit/>
          </a:bodyPr>
          <a:lstStyle/>
          <a:p>
            <a:pPr marL="596646" indent="-514350"/>
            <a:r>
              <a:rPr lang="en-US" dirty="0" smtClean="0"/>
              <a:t>No, if data in memory</a:t>
            </a:r>
          </a:p>
          <a:p>
            <a:pPr marL="870966" lvl="1" indent="-514350"/>
            <a:r>
              <a:rPr lang="en-US" dirty="0" smtClean="0"/>
              <a:t>Memory reads are two magnitudes faster</a:t>
            </a:r>
          </a:p>
          <a:p>
            <a:pPr marL="870966" lvl="1" indent="-514350"/>
            <a:r>
              <a:rPr lang="en-US" dirty="0" smtClean="0"/>
              <a:t>Machines have tens of gigabytes of memory</a:t>
            </a:r>
          </a:p>
          <a:p>
            <a:pPr marL="870966" lvl="1" indent="-514350"/>
            <a:endParaRPr lang="en-US" dirty="0" smtClean="0"/>
          </a:p>
          <a:p>
            <a:pPr marL="596646" indent="-514350"/>
            <a:r>
              <a:rPr lang="en-US" dirty="0" smtClean="0"/>
              <a:t>But, huge discrepancy between storage and memory capacities</a:t>
            </a:r>
          </a:p>
          <a:p>
            <a:pPr marL="870966" lvl="1" indent="-514350"/>
            <a:r>
              <a:rPr lang="en-US" dirty="0" smtClean="0"/>
              <a:t>Facebook cluster has ~200x more data than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3061361"/>
            <a:ext cx="50292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Use Memory as Cache</a:t>
            </a:r>
          </a:p>
        </p:txBody>
      </p:sp>
    </p:spTree>
    <p:extLst>
      <p:ext uri="{BB962C8B-B14F-4D97-AF65-F5344CB8AC3E}">
        <p14:creationId xmlns:p14="http://schemas.microsoft.com/office/powerpoint/2010/main" val="94303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89025"/>
            <a:ext cx="7696200" cy="577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Unlike traditional caches…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21414754">
            <a:off x="4088991" y="1242171"/>
            <a:ext cx="343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Traditional apps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94050" y="4593902"/>
            <a:ext cx="3315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/>
              <a:t>Datacenter Jobs</a:t>
            </a:r>
            <a:endParaRPr lang="en-US" sz="3200" b="1" dirty="0"/>
          </a:p>
        </p:txBody>
      </p:sp>
      <p:sp>
        <p:nvSpPr>
          <p:cNvPr id="16" name="Freeform 15"/>
          <p:cNvSpPr/>
          <p:nvPr/>
        </p:nvSpPr>
        <p:spPr>
          <a:xfrm rot="10800000">
            <a:off x="2921765" y="1752600"/>
            <a:ext cx="5460233" cy="4029054"/>
          </a:xfrm>
          <a:custGeom>
            <a:avLst/>
            <a:gdLst>
              <a:gd name="connsiteX0" fmla="*/ 0 w 5281683"/>
              <a:gd name="connsiteY0" fmla="*/ 4476465 h 4476465"/>
              <a:gd name="connsiteX1" fmla="*/ 777922 w 5281683"/>
              <a:gd name="connsiteY1" fmla="*/ 1201003 h 4476465"/>
              <a:gd name="connsiteX2" fmla="*/ 2101755 w 5281683"/>
              <a:gd name="connsiteY2" fmla="*/ 450376 h 4476465"/>
              <a:gd name="connsiteX3" fmla="*/ 5281683 w 5281683"/>
              <a:gd name="connsiteY3" fmla="*/ 0 h 4476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81683" h="4476465">
                <a:moveTo>
                  <a:pt x="0" y="4476465"/>
                </a:moveTo>
                <a:cubicBezTo>
                  <a:pt x="213814" y="3174241"/>
                  <a:pt x="427629" y="1872018"/>
                  <a:pt x="777922" y="1201003"/>
                </a:cubicBezTo>
                <a:cubicBezTo>
                  <a:pt x="1128215" y="529988"/>
                  <a:pt x="1351128" y="650543"/>
                  <a:pt x="2101755" y="450376"/>
                </a:cubicBezTo>
                <a:cubicBezTo>
                  <a:pt x="2852382" y="250209"/>
                  <a:pt x="4744871" y="56866"/>
                  <a:pt x="5281683" y="0"/>
                </a:cubicBezTo>
              </a:path>
            </a:pathLst>
          </a:cu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47800" y="2819400"/>
            <a:ext cx="7391401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“Working set” of datacenter jobs is close to entire input</a:t>
            </a:r>
          </a:p>
        </p:txBody>
      </p:sp>
    </p:spTree>
    <p:extLst>
      <p:ext uri="{BB962C8B-B14F-4D97-AF65-F5344CB8AC3E}">
        <p14:creationId xmlns:p14="http://schemas.microsoft.com/office/powerpoint/2010/main" val="282251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Cache all-or-nothing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</a:t>
            </a:r>
            <a:r>
              <a:rPr lang="en-US" dirty="0" smtClean="0"/>
              <a:t>ob finishes when its last task finishes</a:t>
            </a:r>
          </a:p>
          <a:p>
            <a:pPr lvl="1"/>
            <a:r>
              <a:rPr lang="en-US" dirty="0" smtClean="0"/>
              <a:t>Even a single task without cached data </a:t>
            </a:r>
            <a:r>
              <a:rPr lang="en-US" dirty="0" smtClean="0">
                <a:sym typeface="Wingdings" pitchFamily="2" charset="2"/>
              </a:rPr>
              <a:t>can </a:t>
            </a:r>
            <a:r>
              <a:rPr lang="en-US" dirty="0" smtClean="0"/>
              <a:t>significantly slow down job</a:t>
            </a:r>
          </a:p>
          <a:p>
            <a:pPr lvl="1"/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149" y="2971800"/>
            <a:ext cx="6637201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8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How do we fit data in memory?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8077200" cy="5257800"/>
          </a:xfrm>
        </p:spPr>
        <p:txBody>
          <a:bodyPr>
            <a:normAutofit/>
          </a:bodyPr>
          <a:lstStyle/>
          <a:p>
            <a:pPr marL="596646" indent="-514350"/>
            <a:endParaRPr lang="en-US" dirty="0" smtClean="0"/>
          </a:p>
          <a:p>
            <a:pPr marL="596646" indent="-514350"/>
            <a:endParaRPr lang="en-US" dirty="0" smtClean="0"/>
          </a:p>
          <a:p>
            <a:pPr marL="596646" indent="-514350"/>
            <a:endParaRPr lang="en-US" dirty="0" smtClean="0"/>
          </a:p>
          <a:p>
            <a:pPr marL="596646" indent="-514350"/>
            <a:endParaRPr lang="en-US" dirty="0" smtClean="0"/>
          </a:p>
          <a:p>
            <a:pPr marL="596646" indent="-514350"/>
            <a:endParaRPr lang="en-US" dirty="0" smtClean="0"/>
          </a:p>
          <a:p>
            <a:pPr marL="596646" indent="-51435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69088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599" y="2819400"/>
            <a:ext cx="6139597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ym typeface="Wingdings" pitchFamily="2" charset="2"/>
              </a:rPr>
              <a:t>Heavy-tailed  96% of jobs </a:t>
            </a:r>
            <a:r>
              <a:rPr lang="en-US" sz="3200" b="1" i="1" dirty="0" smtClean="0">
                <a:sym typeface="Wingdings" pitchFamily="2" charset="2"/>
              </a:rPr>
              <a:t>can</a:t>
            </a:r>
            <a:r>
              <a:rPr lang="en-US" sz="3200" b="1" dirty="0" smtClean="0">
                <a:sym typeface="Wingdings" pitchFamily="2" charset="2"/>
              </a:rPr>
              <a:t> fit in the memory cache</a:t>
            </a:r>
            <a:endParaRPr lang="en-US" sz="32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844197" y="1330628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</a:t>
            </a:r>
            <a:r>
              <a:rPr lang="en-US" sz="2800" u="sng" dirty="0" smtClean="0"/>
              <a:t>Facebook Hadoop Jobs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400885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Cache Replacement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8077200" cy="4572000"/>
          </a:xfrm>
        </p:spPr>
        <p:txBody>
          <a:bodyPr>
            <a:normAutofit/>
          </a:bodyPr>
          <a:lstStyle/>
          <a:p>
            <a:pPr marL="596646" indent="-514350"/>
            <a:endParaRPr lang="en-US" dirty="0" smtClean="0"/>
          </a:p>
          <a:p>
            <a:pPr marL="596646" indent="-514350"/>
            <a:r>
              <a:rPr lang="en-US" dirty="0" smtClean="0"/>
              <a:t>Traditional cache replacement policies (</a:t>
            </a:r>
            <a:r>
              <a:rPr lang="en-US" dirty="0"/>
              <a:t>e.g., LRU, </a:t>
            </a:r>
            <a:r>
              <a:rPr lang="en-US" dirty="0" smtClean="0"/>
              <a:t>LFU) optimize for hit-ratio</a:t>
            </a:r>
          </a:p>
          <a:p>
            <a:pPr marL="870966" lvl="1" indent="-514350"/>
            <a:r>
              <a:rPr lang="en-US" dirty="0" smtClean="0"/>
              <a:t>Don’t perform well for parallel jobs</a:t>
            </a:r>
          </a:p>
          <a:p>
            <a:pPr marL="870966" lvl="1" indent="-514350"/>
            <a:r>
              <a:rPr lang="en-US" dirty="0" smtClean="0"/>
              <a:t>Ignore all-or-nothing caching needs of these jobs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4808757"/>
            <a:ext cx="79248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ym typeface="Wingdings" pitchFamily="2" charset="2"/>
              </a:rPr>
              <a:t>We need to look beyond cache hit-ratios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92144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Intensive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8077200" cy="4800600"/>
          </a:xfrm>
        </p:spPr>
        <p:txBody>
          <a:bodyPr/>
          <a:lstStyle/>
          <a:p>
            <a:r>
              <a:rPr lang="en-US" dirty="0" smtClean="0"/>
              <a:t>Driver of modern Internet services</a:t>
            </a:r>
          </a:p>
          <a:p>
            <a:pPr lvl="1"/>
            <a:r>
              <a:rPr lang="en-US" dirty="0" smtClean="0"/>
              <a:t>Large infrastructure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etabytes of storage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Computation Frameworks</a:t>
            </a:r>
          </a:p>
          <a:p>
            <a:pPr lvl="1"/>
            <a:r>
              <a:rPr lang="en-US" dirty="0" smtClean="0"/>
              <a:t>E.g., MapReduce, Hadoop, Dryad</a:t>
            </a:r>
          </a:p>
          <a:p>
            <a:endParaRPr lang="en-US" dirty="0" smtClean="0"/>
          </a:p>
          <a:p>
            <a:pPr marL="82296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Disk-Locality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09800"/>
            <a:ext cx="7498080" cy="2286000"/>
          </a:xfrm>
        </p:spPr>
        <p:txBody>
          <a:bodyPr/>
          <a:lstStyle/>
          <a:p>
            <a:r>
              <a:rPr lang="en-US" dirty="0" smtClean="0"/>
              <a:t>… is the key to improving </a:t>
            </a:r>
            <a:r>
              <a:rPr lang="en-US" u="sng" dirty="0" smtClean="0"/>
              <a:t>performance</a:t>
            </a:r>
            <a:r>
              <a:rPr lang="en-US" dirty="0" smtClean="0"/>
              <a:t> of datacenter jobs</a:t>
            </a:r>
          </a:p>
          <a:p>
            <a:pPr lvl="1"/>
            <a:r>
              <a:rPr lang="en-US" u="sng" dirty="0">
                <a:solidFill>
                  <a:prstClr val="black"/>
                </a:solidFill>
              </a:rPr>
              <a:t>Co-locate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computation with </a:t>
            </a:r>
            <a:r>
              <a:rPr lang="en-US" dirty="0">
                <a:solidFill>
                  <a:prstClr val="black"/>
                </a:solidFill>
              </a:rPr>
              <a:t>their input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5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Let there be disk-locality!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95400" y="1292691"/>
            <a:ext cx="784860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en-US" sz="3200" dirty="0" smtClean="0">
                <a:solidFill>
                  <a:prstClr val="black"/>
                </a:solidFill>
              </a:rPr>
              <a:t>Programming frameworks supported it</a:t>
            </a:r>
          </a:p>
          <a:p>
            <a:pPr marL="822960" lvl="1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en-US" sz="3200" i="1" dirty="0" smtClean="0">
                <a:solidFill>
                  <a:prstClr val="black"/>
                </a:solidFill>
              </a:rPr>
              <a:t>MapReduce, Hadoop, </a:t>
            </a:r>
            <a:r>
              <a:rPr lang="en-US" sz="3200" i="1" dirty="0" err="1" smtClean="0">
                <a:solidFill>
                  <a:prstClr val="black"/>
                </a:solidFill>
              </a:rPr>
              <a:t>DryadLinq</a:t>
            </a:r>
            <a:endParaRPr lang="en-US" sz="3200" i="1" dirty="0" smtClean="0">
              <a:solidFill>
                <a:prstClr val="black"/>
              </a:solidFill>
            </a:endParaRPr>
          </a:p>
          <a:p>
            <a:pPr marL="822960" lvl="1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endParaRPr lang="en-US" sz="3200" i="1" dirty="0" smtClean="0">
              <a:solidFill>
                <a:prstClr val="black"/>
              </a:solidFill>
            </a:endParaRP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en-US" sz="3200" dirty="0" smtClean="0">
                <a:solidFill>
                  <a:prstClr val="black"/>
                </a:solidFill>
              </a:rPr>
              <a:t>Schedulers were modified</a:t>
            </a:r>
          </a:p>
          <a:p>
            <a:pPr marL="822960" lvl="1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en-US" sz="3200" i="1" dirty="0" smtClean="0">
                <a:solidFill>
                  <a:prstClr val="black"/>
                </a:solidFill>
              </a:rPr>
              <a:t>Delay Scheduling</a:t>
            </a:r>
          </a:p>
          <a:p>
            <a:pPr marL="822960" lvl="1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endParaRPr lang="en-US" sz="3200" i="1" dirty="0" smtClean="0">
              <a:solidFill>
                <a:prstClr val="black"/>
              </a:solidFill>
            </a:endParaRP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en-US" sz="3200" dirty="0" smtClean="0">
                <a:solidFill>
                  <a:prstClr val="black"/>
                </a:solidFill>
              </a:rPr>
              <a:t>File systems played along</a:t>
            </a:r>
          </a:p>
          <a:p>
            <a:pPr marL="822960" lvl="1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en-US" sz="3200" i="1" dirty="0" smtClean="0">
                <a:solidFill>
                  <a:prstClr val="black"/>
                </a:solidFill>
              </a:rPr>
              <a:t>Scarlett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/>
          <a:lstStyle/>
          <a:p>
            <a:r>
              <a:rPr lang="en-US" dirty="0" smtClean="0"/>
              <a:t>… and more disk-locality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410200"/>
          </a:xfrm>
        </p:spPr>
        <p:txBody>
          <a:bodyPr>
            <a:normAutofit/>
          </a:bodyPr>
          <a:lstStyle/>
          <a:p>
            <a:pPr>
              <a:buClr>
                <a:srgbClr val="3891A7"/>
              </a:buClr>
            </a:pPr>
            <a:r>
              <a:rPr lang="en-US" dirty="0" smtClean="0">
                <a:solidFill>
                  <a:prstClr val="black"/>
                </a:solidFill>
              </a:rPr>
              <a:t>Even </a:t>
            </a:r>
            <a:r>
              <a:rPr lang="en-US" dirty="0">
                <a:solidFill>
                  <a:prstClr val="black"/>
                </a:solidFill>
              </a:rPr>
              <a:t>fairness was defined using it</a:t>
            </a:r>
          </a:p>
          <a:p>
            <a:pPr marL="822960" lvl="1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en-US" sz="3200" i="1" dirty="0">
                <a:solidFill>
                  <a:prstClr val="black"/>
                </a:solidFill>
              </a:rPr>
              <a:t>Quincy, Fair </a:t>
            </a:r>
            <a:r>
              <a:rPr lang="en-US" sz="3200" i="1" dirty="0" smtClean="0">
                <a:solidFill>
                  <a:prstClr val="black"/>
                </a:solidFill>
              </a:rPr>
              <a:t>Scheduler</a:t>
            </a:r>
          </a:p>
          <a:p>
            <a:pPr marL="822960" lvl="1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endParaRPr lang="en-US" sz="3200" i="1" dirty="0">
              <a:solidFill>
                <a:prstClr val="black"/>
              </a:solidFill>
            </a:endParaRPr>
          </a:p>
          <a:p>
            <a:pPr>
              <a:buClr>
                <a:srgbClr val="3891A7"/>
              </a:buClr>
            </a:pPr>
            <a:r>
              <a:rPr lang="en-US" dirty="0">
                <a:solidFill>
                  <a:prstClr val="black"/>
                </a:solidFill>
              </a:rPr>
              <a:t>Cornerstone of system evaluation</a:t>
            </a:r>
          </a:p>
          <a:p>
            <a:pPr marL="822960" lvl="1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en-US" sz="3200" i="1" dirty="0" err="1">
                <a:solidFill>
                  <a:prstClr val="black"/>
                </a:solidFill>
              </a:rPr>
              <a:t>Mesos</a:t>
            </a:r>
            <a:r>
              <a:rPr lang="en-US" sz="3200" i="1" dirty="0">
                <a:solidFill>
                  <a:prstClr val="black"/>
                </a:solidFill>
              </a:rPr>
              <a:t>, </a:t>
            </a:r>
            <a:r>
              <a:rPr lang="en-US" sz="3200" i="1" dirty="0" smtClean="0">
                <a:solidFill>
                  <a:prstClr val="black"/>
                </a:solidFill>
              </a:rPr>
              <a:t>Dryad</a:t>
            </a:r>
            <a:endParaRPr lang="en-US" sz="3200" i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1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Disk-Locality?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2691825"/>
            <a:ext cx="8153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lvl="0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en-US" sz="3300" b="1" dirty="0" smtClean="0">
                <a:solidFill>
                  <a:prstClr val="black"/>
                </a:solidFill>
              </a:rPr>
              <a:t>Disk bandwidth &gt;&gt; Network bandwidth</a:t>
            </a:r>
            <a:endParaRPr lang="en-US" sz="3300" b="1" dirty="0"/>
          </a:p>
        </p:txBody>
      </p:sp>
    </p:spTree>
    <p:extLst>
      <p:ext uri="{BB962C8B-B14F-4D97-AF65-F5344CB8AC3E}">
        <p14:creationId xmlns:p14="http://schemas.microsoft.com/office/powerpoint/2010/main" val="73122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how effective is it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Facebook production Hadoop jobs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85% of jobs, tasks reading from network run </a:t>
            </a:r>
            <a:r>
              <a:rPr lang="en-US" i="1" dirty="0" smtClean="0"/>
              <a:t>just as fast</a:t>
            </a:r>
            <a:r>
              <a:rPr lang="en-US" dirty="0" smtClean="0"/>
              <a:t> as disk-local tasks</a:t>
            </a:r>
          </a:p>
          <a:p>
            <a:endParaRPr lang="en-US" dirty="0"/>
          </a:p>
          <a:p>
            <a:r>
              <a:rPr lang="en-US" dirty="0" smtClean="0"/>
              <a:t>Google report says disk-local reads are not faster than rack-local reads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94764" y="5613975"/>
            <a:ext cx="60960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Disk-locality not helping much!</a:t>
            </a:r>
          </a:p>
        </p:txBody>
      </p:sp>
    </p:spTree>
    <p:extLst>
      <p:ext uri="{BB962C8B-B14F-4D97-AF65-F5344CB8AC3E}">
        <p14:creationId xmlns:p14="http://schemas.microsoft.com/office/powerpoint/2010/main" val="292170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future hold?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Network speeds are improving…</a:t>
            </a:r>
          </a:p>
          <a:p>
            <a:pPr lvl="1"/>
            <a:r>
              <a:rPr lang="en-US" dirty="0" smtClean="0"/>
              <a:t>1/10 </a:t>
            </a:r>
            <a:r>
              <a:rPr lang="en-US" dirty="0" err="1" smtClean="0"/>
              <a:t>Gbps</a:t>
            </a:r>
            <a:r>
              <a:rPr lang="en-US" dirty="0" smtClean="0"/>
              <a:t> today, 25 </a:t>
            </a:r>
            <a:r>
              <a:rPr lang="en-US" dirty="0" err="1" smtClean="0"/>
              <a:t>Gbps</a:t>
            </a:r>
            <a:r>
              <a:rPr lang="en-US" dirty="0" smtClean="0"/>
              <a:t> in couple of years</a:t>
            </a:r>
          </a:p>
          <a:p>
            <a:pPr lvl="1"/>
            <a:r>
              <a:rPr lang="en-US" dirty="0" smtClean="0"/>
              <a:t>Aggregate link speeds of 100 </a:t>
            </a:r>
            <a:r>
              <a:rPr lang="en-US" dirty="0" err="1" smtClean="0"/>
              <a:t>Gbps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 lvl="0">
              <a:defRPr/>
            </a:pPr>
            <a:r>
              <a:rPr lang="en-US" dirty="0"/>
              <a:t>Over-subscription is fast </a:t>
            </a:r>
            <a:r>
              <a:rPr lang="en-US" dirty="0" smtClean="0"/>
              <a:t>reducing</a:t>
            </a:r>
          </a:p>
          <a:p>
            <a:pPr lvl="1">
              <a:defRPr/>
            </a:pPr>
            <a:r>
              <a:rPr lang="en-US" dirty="0" smtClean="0"/>
              <a:t>Full bisection bandwidth topologies [Fat-tree, VL2, D-Cell, B-Cube]</a:t>
            </a:r>
            <a:endParaRPr lang="en-US" dirty="0"/>
          </a:p>
          <a:p>
            <a:pPr lvl="0">
              <a:defRPr/>
            </a:pPr>
            <a:r>
              <a:rPr lang="en-US" dirty="0" smtClean="0"/>
              <a:t>… and being </a:t>
            </a:r>
            <a:r>
              <a:rPr lang="en-US" dirty="0"/>
              <a:t>adopted in </a:t>
            </a:r>
            <a:r>
              <a:rPr lang="en-US" dirty="0" smtClean="0"/>
              <a:t>datacenters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52600" y="3061361"/>
            <a:ext cx="65532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Off-rack ~ Rack-local ~ Disk-local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Disk-Locality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23175"/>
            <a:ext cx="8077200" cy="1548825"/>
          </a:xfrm>
        </p:spPr>
        <p:txBody>
          <a:bodyPr/>
          <a:lstStyle/>
          <a:p>
            <a:r>
              <a:rPr lang="en-US" dirty="0" smtClean="0">
                <a:sym typeface="Wingdings" pitchFamily="2" charset="2"/>
              </a:rPr>
              <a:t>  Networks </a:t>
            </a:r>
            <a:r>
              <a:rPr lang="en-US" dirty="0">
                <a:sym typeface="Wingdings" pitchFamily="2" charset="2"/>
              </a:rPr>
              <a:t>are getting faster, disks aren’t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  Disks </a:t>
            </a:r>
            <a:r>
              <a:rPr lang="en-US" dirty="0">
                <a:sym typeface="Wingdings" pitchFamily="2" charset="2"/>
              </a:rPr>
              <a:t>are the bottleneck</a:t>
            </a:r>
          </a:p>
          <a:p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3648" y="6076950"/>
            <a:ext cx="457200" cy="476250"/>
          </a:xfrm>
        </p:spPr>
        <p:txBody>
          <a:bodyPr/>
          <a:lstStyle/>
          <a:p>
            <a:fld id="{BD46AA45-54CB-4B07-9E80-DF579C564528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6386" name="Picture 2" descr="http://t2.gstatic.com/images?q=tbn:ANd9GcRziJywcKwZSZKI8dZ215wzAErYGmP1WulapohdKRrUH05MHb54F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1213781" cy="1219200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419600" y="277504"/>
            <a:ext cx="4512632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will be irrelevant!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02056" y="2286000"/>
            <a:ext cx="7592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lvl="0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smtClean="0">
                <a:solidFill>
                  <a:prstClr val="black"/>
                </a:solidFill>
              </a:rPr>
              <a:t>    Disk bandwidth &gt;&gt; Network bandwidth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49104" y="2286000"/>
            <a:ext cx="6906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lvl="0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en-US" sz="3200" strike="sngStrike" dirty="0" smtClean="0">
                <a:solidFill>
                  <a:prstClr val="black"/>
                </a:solidFill>
              </a:rPr>
              <a:t>Disk bandwidth &gt;&gt; Network bandwidth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221634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43019</TotalTime>
  <Words>412</Words>
  <Application>Microsoft Office PowerPoint</Application>
  <PresentationFormat>On-screen Show (4:3)</PresentationFormat>
  <Paragraphs>108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Disk-Locality in Datacenter Computing Considered Irrelevant (and then what?)</vt:lpstr>
      <vt:lpstr>Data Intensive Computing</vt:lpstr>
      <vt:lpstr>Disk-Locality</vt:lpstr>
      <vt:lpstr>Let there be disk-locality!</vt:lpstr>
      <vt:lpstr>… and more disk-locality!</vt:lpstr>
      <vt:lpstr>Why Disk-Locality?</vt:lpstr>
      <vt:lpstr>So, how effective is it today?</vt:lpstr>
      <vt:lpstr>What does the future hold?</vt:lpstr>
      <vt:lpstr>Disk-Locality</vt:lpstr>
      <vt:lpstr>Is Locality altogether Irrelevant? </vt:lpstr>
      <vt:lpstr>Unlike traditional caches…</vt:lpstr>
      <vt:lpstr>Cache all-or-nothing</vt:lpstr>
      <vt:lpstr>How do we fit data in memory?</vt:lpstr>
      <vt:lpstr>Cache Replacement</vt:lpstr>
    </vt:vector>
  </TitlesOfParts>
  <Company>EECS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Ganesh</dc:creator>
  <cp:lastModifiedBy>Ganesh</cp:lastModifiedBy>
  <cp:revision>1223</cp:revision>
  <cp:lastPrinted>2011-05-07T02:31:47Z</cp:lastPrinted>
  <dcterms:created xsi:type="dcterms:W3CDTF">2010-01-02T03:36:20Z</dcterms:created>
  <dcterms:modified xsi:type="dcterms:W3CDTF">2011-05-12T03:58:22Z</dcterms:modified>
</cp:coreProperties>
</file>