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  <p:sldMasterId id="2147483751" r:id="rId2"/>
  </p:sldMasterIdLst>
  <p:notesMasterIdLst>
    <p:notesMasterId r:id="rId44"/>
  </p:notesMasterIdLst>
  <p:handoutMasterIdLst>
    <p:handoutMasterId r:id="rId45"/>
  </p:handoutMasterIdLst>
  <p:sldIdLst>
    <p:sldId id="976" r:id="rId3"/>
    <p:sldId id="1931" r:id="rId4"/>
    <p:sldId id="1925" r:id="rId5"/>
    <p:sldId id="1926" r:id="rId6"/>
    <p:sldId id="1933" r:id="rId7"/>
    <p:sldId id="1932" r:id="rId8"/>
    <p:sldId id="1928" r:id="rId9"/>
    <p:sldId id="1906" r:id="rId10"/>
    <p:sldId id="1929" r:id="rId11"/>
    <p:sldId id="1930" r:id="rId12"/>
    <p:sldId id="1953" r:id="rId13"/>
    <p:sldId id="1956" r:id="rId14"/>
    <p:sldId id="1957" r:id="rId15"/>
    <p:sldId id="1958" r:id="rId16"/>
    <p:sldId id="1959" r:id="rId17"/>
    <p:sldId id="1954" r:id="rId18"/>
    <p:sldId id="1969" r:id="rId19"/>
    <p:sldId id="1944" r:id="rId20"/>
    <p:sldId id="1949" r:id="rId21"/>
    <p:sldId id="1946" r:id="rId22"/>
    <p:sldId id="1945" r:id="rId23"/>
    <p:sldId id="1960" r:id="rId24"/>
    <p:sldId id="1970" r:id="rId25"/>
    <p:sldId id="1948" r:id="rId26"/>
    <p:sldId id="1947" r:id="rId27"/>
    <p:sldId id="1964" r:id="rId28"/>
    <p:sldId id="1895" r:id="rId29"/>
    <p:sldId id="1896" r:id="rId30"/>
    <p:sldId id="1950" r:id="rId31"/>
    <p:sldId id="1976" r:id="rId32"/>
    <p:sldId id="1975" r:id="rId33"/>
    <p:sldId id="1973" r:id="rId34"/>
    <p:sldId id="1974" r:id="rId35"/>
    <p:sldId id="1936" r:id="rId36"/>
    <p:sldId id="1897" r:id="rId37"/>
    <p:sldId id="1963" r:id="rId38"/>
    <p:sldId id="1819" r:id="rId39"/>
    <p:sldId id="1909" r:id="rId40"/>
    <p:sldId id="1900" r:id="rId41"/>
    <p:sldId id="1967" r:id="rId42"/>
    <p:sldId id="1968" r:id="rId43"/>
  </p:sldIdLst>
  <p:sldSz cx="9144000" cy="6858000" type="screen4x3"/>
  <p:notesSz cx="7023100" cy="9309100"/>
  <p:embeddedFontLst>
    <p:embeddedFont>
      <p:font typeface="Comic Sans MS" panose="030F0702030302020204" pitchFamily="66" charset="0"/>
      <p:regular r:id="rId46"/>
      <p:bold r:id="rId47"/>
      <p:italic r:id="rId48"/>
      <p:boldItalic r:id="rId49"/>
    </p:embeddedFont>
    <p:embeddedFont>
      <p:font typeface="Consolas" panose="020B0609020204030204" pitchFamily="49" charset="0"/>
      <p:regular r:id="rId50"/>
      <p:bold r:id="rId51"/>
      <p:italic r:id="rId52"/>
      <p:boldItalic r:id="rId53"/>
    </p:embeddedFont>
    <p:embeddedFont>
      <p:font typeface="Segoe UI Light" panose="020B0502040204020203" pitchFamily="34" charset="0"/>
      <p:regular r:id="rId54"/>
      <p:italic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Cambria Math" panose="02040503050406030204" pitchFamily="18" charset="0"/>
      <p:regular r:id="rId60"/>
    </p:embeddedFont>
    <p:embeddedFont>
      <p:font typeface="Gill Sans MT" panose="020B0502020104020203" pitchFamily="34" charset="0"/>
      <p:regular r:id="rId61"/>
      <p:bold r:id="rId62"/>
      <p:italic r:id="rId63"/>
      <p:boldItalic r:id="rId64"/>
    </p:embeddedFont>
  </p:embeddedFontLst>
  <p:custDataLst>
    <p:tags r:id="rId65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mit Gulwani" initials="SG" lastIdx="1" clrIdx="0">
    <p:extLst>
      <p:ext uri="{19B8F6BF-5375-455C-9EA6-DF929625EA0E}">
        <p15:presenceInfo xmlns:p15="http://schemas.microsoft.com/office/powerpoint/2012/main" userId="S-1-5-21-2127521184-1604012920-1887927527-24775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9900"/>
    <a:srgbClr val="FF9900"/>
    <a:srgbClr val="FFFFFF"/>
    <a:srgbClr val="FFFF00"/>
    <a:srgbClr val="0066FF"/>
    <a:srgbClr val="0099FF"/>
    <a:srgbClr val="FF99FF"/>
    <a:srgbClr val="CC00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0" autoAdjust="0"/>
    <p:restoredTop sz="88634" autoAdjust="0"/>
  </p:normalViewPr>
  <p:slideViewPr>
    <p:cSldViewPr snapToGrid="0">
      <p:cViewPr varScale="1">
        <p:scale>
          <a:sx n="79" d="100"/>
          <a:sy n="79" d="100"/>
        </p:scale>
        <p:origin x="1286" y="43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654"/>
    </p:cViewPr>
  </p:sorterViewPr>
  <p:notesViewPr>
    <p:cSldViewPr snapToGrid="0">
      <p:cViewPr varScale="1">
        <p:scale>
          <a:sx n="51" d="100"/>
          <a:sy n="51" d="100"/>
        </p:scale>
        <p:origin x="-2285" y="-86"/>
      </p:cViewPr>
      <p:guideLst>
        <p:guide orient="horz" pos="2932"/>
        <p:guide pos="2212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font" Target="fonts/font18.fntdata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4584"/>
            <a:ext cx="3043033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804160D-1AB6-4612-B7C0-444BA323A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8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036" y="4421511"/>
            <a:ext cx="5149028" cy="418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/15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06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6499C-1D18-4228-A5AB-E405494E3CB5}" type="slidenum">
              <a:rPr lang="en-US" smtClean="0">
                <a:solidFill>
                  <a:prstClr val="black"/>
                </a:solidFill>
              </a:rPr>
              <a:pPr/>
              <a:t>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014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24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353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36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17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40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18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1"/>
            <a:ext cx="8363938" cy="666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94641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4000" spc="-100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None/>
              <a:defRPr sz="2000" spc="-50" baseline="0"/>
            </a:lvl2pPr>
            <a:lvl3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3pPr>
            <a:lvl4pPr marL="0" indent="0">
              <a:spcBef>
                <a:spcPts val="0"/>
              </a:spcBef>
              <a:spcAft>
                <a:spcPts val="4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4498385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EDE9-15DC-49DC-9340-4807A35B6536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F7B6-38A6-479D-9D6B-B0D15876F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55" r:id="rId3"/>
    <p:sldLayoutId id="2147483756" r:id="rId4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6.JPG"/><Relationship Id="rId7" Type="http://schemas.openxmlformats.org/officeDocument/2006/relationships/image" Target="../media/image41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12" Type="http://schemas.openxmlformats.org/officeDocument/2006/relationships/image" Target="../media/image5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pn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wdp"/><Relationship Id="rId9" Type="http://schemas.openxmlformats.org/officeDocument/2006/relationships/image" Target="../media/image5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49" y="2132952"/>
            <a:ext cx="3851910" cy="385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43635" y="9366"/>
            <a:ext cx="904956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schemeClr val="accent2"/>
                </a:solidFill>
              </a:rPr>
              <a:t>Programming by Examples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a</a:t>
            </a:r>
            <a:r>
              <a:rPr lang="en-US" sz="3500" dirty="0" smtClean="0"/>
              <a:t>pplied to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CC6600"/>
                </a:solidFill>
              </a:rPr>
              <a:t>Data </a:t>
            </a:r>
            <a:r>
              <a:rPr lang="en-US" sz="4400" dirty="0" smtClean="0">
                <a:solidFill>
                  <a:srgbClr val="CC6600"/>
                </a:solidFill>
              </a:rPr>
              <a:t>Wrangling</a:t>
            </a:r>
            <a:endParaRPr lang="en-US" sz="4400" dirty="0">
              <a:solidFill>
                <a:srgbClr val="CC66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10911" y="5778217"/>
            <a:ext cx="4600823" cy="1079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US" sz="3000" dirty="0" smtClean="0"/>
              <a:t>Invited Talk @ SYNT </a:t>
            </a:r>
          </a:p>
          <a:p>
            <a:pPr algn="ctr">
              <a:spcBef>
                <a:spcPts val="500"/>
              </a:spcBef>
            </a:pPr>
            <a:r>
              <a:rPr lang="en-US" sz="3000" dirty="0" smtClean="0"/>
              <a:t>July 2015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-107502" y="5634065"/>
            <a:ext cx="3024553" cy="47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3400" kern="0" dirty="0" smtClean="0">
                <a:latin typeface="Comic Sans MS"/>
              </a:rPr>
              <a:t>Sumit Gulwani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171" y="5954285"/>
            <a:ext cx="3233222" cy="1189320"/>
          </a:xfrm>
          <a:prstGeom prst="rect">
            <a:avLst/>
          </a:prstGeom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8500" y="2008799"/>
            <a:ext cx="5803900" cy="4531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FlashExtract</a:t>
            </a:r>
            <a:endParaRPr lang="en-US" dirty="0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78" y="2008799"/>
            <a:ext cx="5536623" cy="368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7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PBE Architecture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24358" y="1614797"/>
            <a:ext cx="2854260" cy="3231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84827" y="2999790"/>
            <a:ext cx="233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>
                <a:solidFill>
                  <a:srgbClr val="009900"/>
                </a:solidFill>
              </a:rPr>
              <a:t>Inductive Spec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7804" y="2984548"/>
            <a:ext cx="136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Program</a:t>
            </a:r>
            <a:endParaRPr lang="en-US" sz="2400" dirty="0">
              <a:solidFill>
                <a:srgbClr val="009900"/>
              </a:solidFill>
            </a:endParaRPr>
          </a:p>
        </p:txBody>
      </p:sp>
      <p:cxnSp>
        <p:nvCxnSpPr>
          <p:cNvPr id="31" name="Straight Arrow Connector 30"/>
          <p:cNvCxnSpPr>
            <a:stCxn id="6" idx="3"/>
            <a:endCxn id="5" idx="1"/>
          </p:cNvCxnSpPr>
          <p:nvPr/>
        </p:nvCxnSpPr>
        <p:spPr bwMode="auto">
          <a:xfrm>
            <a:off x="2522799" y="3230623"/>
            <a:ext cx="1101559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5" idx="3"/>
          </p:cNvCxnSpPr>
          <p:nvPr/>
        </p:nvCxnSpPr>
        <p:spPr bwMode="auto">
          <a:xfrm flipV="1">
            <a:off x="6478618" y="3230623"/>
            <a:ext cx="1054091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40" y="1654503"/>
            <a:ext cx="2438740" cy="24387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33430" y="4183233"/>
            <a:ext cx="263611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Search  Algorithm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93275" y="3357700"/>
            <a:ext cx="3754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(Example based specification)</a:t>
            </a:r>
            <a:endParaRPr lang="en-US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44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Examples: </a:t>
            </a:r>
            <a:r>
              <a:rPr lang="en-US" dirty="0" smtClean="0">
                <a:solidFill>
                  <a:schemeClr val="accent2"/>
                </a:solidFill>
              </a:rPr>
              <a:t>Conjunction of (input state, output value)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Inductive Spec generalizes Examples in 2 ways.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Generalization 1: </a:t>
            </a:r>
            <a:r>
              <a:rPr lang="en-US" dirty="0" smtClean="0">
                <a:solidFill>
                  <a:schemeClr val="accent2"/>
                </a:solidFill>
              </a:rPr>
              <a:t>Conjunction of (input state, output property)</a:t>
            </a:r>
          </a:p>
          <a:p>
            <a:pPr marL="0" indent="0">
              <a:buNone/>
            </a:pPr>
            <a:r>
              <a:rPr lang="en-US" dirty="0" smtClean="0"/>
              <a:t>Motivation: Output properties are easier to specify intent.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Specification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941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properties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68" y="1082388"/>
            <a:ext cx="1553457" cy="23137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140085" y="3793757"/>
            <a:ext cx="6616192" cy="1962690"/>
          </a:xfrm>
        </p:spPr>
        <p:txBody>
          <a:bodyPr/>
          <a:lstStyle/>
          <a:p>
            <a:r>
              <a:rPr lang="en-US" dirty="0" smtClean="0"/>
              <a:t>Elements belonging to the </a:t>
            </a:r>
            <a:r>
              <a:rPr lang="en-US" dirty="0"/>
              <a:t>output </a:t>
            </a:r>
            <a:r>
              <a:rPr lang="en-US" dirty="0" smtClean="0"/>
              <a:t>list</a:t>
            </a:r>
            <a:endParaRPr lang="en-US" dirty="0"/>
          </a:p>
          <a:p>
            <a:r>
              <a:rPr lang="en-US" dirty="0"/>
              <a:t>Elements </a:t>
            </a:r>
            <a:r>
              <a:rPr lang="en-US" dirty="0" smtClean="0"/>
              <a:t>not belonging </a:t>
            </a:r>
            <a:r>
              <a:rPr lang="en-US" dirty="0"/>
              <a:t>to the output list</a:t>
            </a:r>
          </a:p>
          <a:p>
            <a:r>
              <a:rPr lang="en-US" dirty="0" smtClean="0"/>
              <a:t>Contiguous subsequence of the output list</a:t>
            </a:r>
          </a:p>
          <a:p>
            <a:r>
              <a:rPr lang="en-US" dirty="0" smtClean="0"/>
              <a:t>Prefix </a:t>
            </a:r>
            <a:r>
              <a:rPr lang="en-US" dirty="0"/>
              <a:t>of </a:t>
            </a:r>
            <a:r>
              <a:rPr lang="en-US" dirty="0" smtClean="0"/>
              <a:t>the </a:t>
            </a:r>
            <a:r>
              <a:rPr lang="en-US" dirty="0"/>
              <a:t>output </a:t>
            </a:r>
            <a:r>
              <a:rPr lang="en-US" dirty="0" smtClean="0"/>
              <a:t>list</a:t>
            </a:r>
          </a:p>
        </p:txBody>
      </p:sp>
      <p:cxnSp>
        <p:nvCxnSpPr>
          <p:cNvPr id="12" name="Straight Arrow Connector 11"/>
          <p:cNvCxnSpPr>
            <a:endCxn id="6" idx="1"/>
          </p:cNvCxnSpPr>
          <p:nvPr/>
        </p:nvCxnSpPr>
        <p:spPr bwMode="auto">
          <a:xfrm>
            <a:off x="1951228" y="2317798"/>
            <a:ext cx="714013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897384" y="1920204"/>
            <a:ext cx="826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82684" y="1082388"/>
            <a:ext cx="1798284" cy="5775612"/>
            <a:chOff x="82684" y="1082388"/>
            <a:chExt cx="1798284" cy="57756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84" y="1082388"/>
              <a:ext cx="1781868" cy="574904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22" y="3129688"/>
              <a:ext cx="1685846" cy="3728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4805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properties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-29187" y="1007084"/>
            <a:ext cx="2293694" cy="5821732"/>
            <a:chOff x="77821" y="987628"/>
            <a:chExt cx="2293694" cy="58217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1" y="987628"/>
              <a:ext cx="1962367" cy="57147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878" y="3081048"/>
              <a:ext cx="1685846" cy="372831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911694" y="3092752"/>
              <a:ext cx="459821" cy="36213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>
            <a:off x="1951228" y="2317798"/>
            <a:ext cx="714013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897384" y="1920204"/>
            <a:ext cx="826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</a:t>
            </a:r>
            <a:endParaRPr lang="en-US" dirty="0"/>
          </a:p>
        </p:txBody>
      </p:sp>
      <p:pic>
        <p:nvPicPr>
          <p:cNvPr id="1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4917" y="1058513"/>
            <a:ext cx="3228411" cy="251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178995" y="3813244"/>
            <a:ext cx="6849657" cy="2397868"/>
          </a:xfrm>
        </p:spPr>
        <p:txBody>
          <a:bodyPr/>
          <a:lstStyle/>
          <a:p>
            <a:r>
              <a:rPr lang="en-US" dirty="0" smtClean="0"/>
              <a:t>Prefix of the output table (</a:t>
            </a:r>
            <a:r>
              <a:rPr lang="en-US" dirty="0" err="1" smtClean="0"/>
              <a:t>seq</a:t>
            </a:r>
            <a:r>
              <a:rPr lang="en-US" dirty="0" smtClean="0"/>
              <a:t> of records)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do not require explicit (magenta) record boundaries in which case the spec is:</a:t>
            </a:r>
          </a:p>
          <a:p>
            <a:r>
              <a:rPr lang="en-US" dirty="0" smtClean="0"/>
              <a:t>Prefixes of projections of the output table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50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319098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Examples: </a:t>
            </a:r>
            <a:r>
              <a:rPr lang="en-US" dirty="0" smtClean="0">
                <a:solidFill>
                  <a:schemeClr val="accent2"/>
                </a:solidFill>
              </a:rPr>
              <a:t>Conjunction of (input state, output state)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Inductive Spec generalizes Examples in 2 ways.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Generalization 1: </a:t>
            </a:r>
            <a:r>
              <a:rPr lang="en-US" dirty="0" smtClean="0">
                <a:solidFill>
                  <a:schemeClr val="accent2"/>
                </a:solidFill>
              </a:rPr>
              <a:t>Conjunction of (input state, output property)</a:t>
            </a:r>
          </a:p>
          <a:p>
            <a:pPr marL="0" indent="0">
              <a:buNone/>
            </a:pPr>
            <a:r>
              <a:rPr lang="en-US" dirty="0" smtClean="0"/>
              <a:t>Motivation: Output properties are easier to specify intent.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Generalization 2: </a:t>
            </a:r>
            <a:r>
              <a:rPr lang="en-US" sz="2350" dirty="0" smtClean="0">
                <a:solidFill>
                  <a:schemeClr val="accent2"/>
                </a:solidFill>
              </a:rPr>
              <a:t>Boolean comb of (input state, output property)</a:t>
            </a:r>
          </a:p>
          <a:p>
            <a:pPr marL="0" indent="0">
              <a:buNone/>
            </a:pPr>
            <a:r>
              <a:rPr lang="en-US" sz="2350" dirty="0" smtClean="0"/>
              <a:t>Motivation: Arises internally as part of problem reduction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Specification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23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PBE Architecture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4163" y="1614797"/>
            <a:ext cx="2854260" cy="3231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8094" y="2999950"/>
            <a:ext cx="2414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Inductive Spec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2514" y="2999790"/>
            <a:ext cx="165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Program</a:t>
            </a:r>
            <a:endParaRPr lang="en-US" sz="2400" dirty="0">
              <a:solidFill>
                <a:srgbClr val="009900"/>
              </a:solidFill>
            </a:endParaRPr>
          </a:p>
        </p:txBody>
      </p:sp>
      <p:cxnSp>
        <p:nvCxnSpPr>
          <p:cNvPr id="31" name="Straight Arrow Connector 30"/>
          <p:cNvCxnSpPr>
            <a:stCxn id="6" idx="3"/>
            <a:endCxn id="5" idx="1"/>
          </p:cNvCxnSpPr>
          <p:nvPr/>
        </p:nvCxnSpPr>
        <p:spPr bwMode="auto">
          <a:xfrm flipV="1">
            <a:off x="2482536" y="3230624"/>
            <a:ext cx="791627" cy="15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5" idx="3"/>
            <a:endCxn id="7" idx="1"/>
          </p:cNvCxnSpPr>
          <p:nvPr/>
        </p:nvCxnSpPr>
        <p:spPr bwMode="auto">
          <a:xfrm flipV="1">
            <a:off x="6128423" y="3230623"/>
            <a:ext cx="1054091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45" y="1654503"/>
            <a:ext cx="2438740" cy="24387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83235" y="4183233"/>
            <a:ext cx="263611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Search  Algorithm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0545" y="5100366"/>
            <a:ext cx="80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DSL</a:t>
            </a:r>
            <a:endParaRPr lang="en-US" dirty="0">
              <a:solidFill>
                <a:srgbClr val="CC00CC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3864404" y="4612502"/>
            <a:ext cx="0" cy="40932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301557" y="5795712"/>
            <a:ext cx="83366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Challenge 1: </a:t>
            </a:r>
            <a:r>
              <a:rPr lang="en-US" sz="2400" dirty="0"/>
              <a:t>Designing </a:t>
            </a:r>
            <a:r>
              <a:rPr lang="en-US" sz="2400" dirty="0" smtClean="0"/>
              <a:t>efficient </a:t>
            </a:r>
            <a:r>
              <a:rPr lang="en-US" sz="2400" dirty="0"/>
              <a:t>search </a:t>
            </a:r>
            <a:r>
              <a:rPr lang="en-US" sz="2400" dirty="0" smtClean="0"/>
              <a:t>algorithm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8909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799" y="1143000"/>
            <a:ext cx="7971817" cy="5029200"/>
          </a:xfrm>
        </p:spPr>
        <p:txBody>
          <a:bodyPr/>
          <a:lstStyle/>
          <a:p>
            <a:r>
              <a:rPr lang="en-US" dirty="0" smtClean="0"/>
              <a:t>Balanced Expressiveness</a:t>
            </a:r>
          </a:p>
          <a:p>
            <a:pPr lvl="1"/>
            <a:r>
              <a:rPr lang="en-US" dirty="0" smtClean="0"/>
              <a:t>Expressive enough to cover wide range of tasks</a:t>
            </a:r>
          </a:p>
          <a:p>
            <a:pPr lvl="1"/>
            <a:r>
              <a:rPr lang="en-US" dirty="0" smtClean="0"/>
              <a:t>Restricted enough to enable efficient search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Operators should have a small set of inverses</a:t>
            </a:r>
          </a:p>
          <a:p>
            <a:pPr lvl="1"/>
            <a:r>
              <a:rPr lang="en-US" dirty="0" smtClean="0"/>
              <a:t>To enable efficient problem reduction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Natural computation patterns</a:t>
            </a:r>
          </a:p>
          <a:p>
            <a:pPr lvl="1"/>
            <a:r>
              <a:rPr lang="en-US" dirty="0" smtClean="0"/>
              <a:t>Increased user understanding/confidence</a:t>
            </a:r>
          </a:p>
          <a:p>
            <a:pPr lvl="1"/>
            <a:r>
              <a:rPr lang="en-US" dirty="0" smtClean="0"/>
              <a:t>Enables selection between programs, editing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Domain-specific Language (DSL)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28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9727" y="1142998"/>
            <a:ext cx="9426101" cy="54329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Consider the tasks: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[String s -&gt; Substring]</a:t>
            </a:r>
            <a:r>
              <a:rPr lang="en-US" dirty="0" smtClean="0"/>
              <a:t> (arises in </a:t>
            </a:r>
            <a:r>
              <a:rPr lang="en-US" dirty="0" err="1" smtClean="0"/>
              <a:t>FlashFill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[Long String s -&gt;List </a:t>
            </a:r>
            <a:r>
              <a:rPr lang="en-US" dirty="0">
                <a:solidFill>
                  <a:schemeClr val="accent2"/>
                </a:solidFill>
              </a:rPr>
              <a:t>of S</a:t>
            </a:r>
            <a:r>
              <a:rPr lang="en-US" dirty="0" smtClean="0">
                <a:solidFill>
                  <a:schemeClr val="accent2"/>
                </a:solidFill>
              </a:rPr>
              <a:t>ubstrings]</a:t>
            </a:r>
            <a:r>
              <a:rPr lang="en-US" dirty="0" smtClean="0"/>
              <a:t> (arises in </a:t>
            </a:r>
            <a:r>
              <a:rPr lang="en-US" dirty="0" err="1" smtClean="0"/>
              <a:t>FlashExtract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Regular expression suffices for both, but is not ideal.</a:t>
            </a:r>
          </a:p>
          <a:p>
            <a:r>
              <a:rPr lang="en-US" dirty="0"/>
              <a:t>Difficult to </a:t>
            </a:r>
            <a:r>
              <a:rPr lang="en-US" dirty="0" smtClean="0"/>
              <a:t>synthesize</a:t>
            </a:r>
            <a:endParaRPr lang="en-US" dirty="0"/>
          </a:p>
          <a:p>
            <a:r>
              <a:rPr lang="en-US" dirty="0"/>
              <a:t>Difficult to explain to the user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propose abstractions that involve simpler regexes.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DSL for Substring Extraction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60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9455" y="977626"/>
            <a:ext cx="9289913" cy="54329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Consider the tasks: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[String s -&gt; Substring]</a:t>
            </a:r>
            <a:r>
              <a:rPr lang="en-US" dirty="0"/>
              <a:t> (arises in </a:t>
            </a:r>
            <a:r>
              <a:rPr lang="en-US" dirty="0" err="1"/>
              <a:t>FlashFill</a:t>
            </a:r>
            <a:r>
              <a:rPr lang="en-US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[Long String s -&gt;List of Substrings]</a:t>
            </a:r>
            <a:r>
              <a:rPr lang="en-US" dirty="0"/>
              <a:t> (arises in </a:t>
            </a:r>
            <a:r>
              <a:rPr lang="en-US" dirty="0" err="1"/>
              <a:t>FlashExtract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DSL for Task 1, i.e., </a:t>
            </a:r>
            <a:r>
              <a:rPr lang="en-US" dirty="0" smtClean="0">
                <a:solidFill>
                  <a:schemeClr val="accent2"/>
                </a:solidFill>
              </a:rPr>
              <a:t>[String s -&gt; Substring]</a:t>
            </a:r>
            <a:r>
              <a:rPr lang="en-US" dirty="0" smtClean="0"/>
              <a:t> := </a:t>
            </a:r>
          </a:p>
          <a:p>
            <a:pPr marL="0" indent="0">
              <a:buNone/>
            </a:pPr>
            <a:r>
              <a:rPr lang="en-US" dirty="0" smtClean="0"/>
              <a:t>        let p1 = </a:t>
            </a:r>
            <a:r>
              <a:rPr lang="en-US" dirty="0" smtClean="0">
                <a:solidFill>
                  <a:schemeClr val="accent2"/>
                </a:solidFill>
              </a:rPr>
              <a:t>[s -&gt; index]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in let p2 = </a:t>
            </a:r>
            <a:r>
              <a:rPr lang="en-US" dirty="0" smtClean="0">
                <a:solidFill>
                  <a:schemeClr val="accent2"/>
                </a:solidFill>
              </a:rPr>
              <a:t>[s -&gt; index]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in </a:t>
            </a:r>
            <a:r>
              <a:rPr lang="en-US" dirty="0" err="1" smtClean="0"/>
              <a:t>SubStr</a:t>
            </a:r>
            <a:r>
              <a:rPr lang="en-US" dirty="0" smtClean="0"/>
              <a:t>(s, p1, p2)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DSL for </a:t>
            </a:r>
            <a:r>
              <a:rPr lang="en-US" dirty="0" smtClean="0">
                <a:solidFill>
                  <a:schemeClr val="accent2"/>
                </a:solidFill>
              </a:rPr>
              <a:t>[String s -&gt; index] </a:t>
            </a:r>
            <a:r>
              <a:rPr lang="en-US" dirty="0" smtClean="0"/>
              <a:t>:= Constant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| </a:t>
            </a:r>
            <a:r>
              <a:rPr lang="en-US" dirty="0" err="1" smtClean="0"/>
              <a:t>Pos</a:t>
            </a:r>
            <a:r>
              <a:rPr lang="en-US" dirty="0" smtClean="0"/>
              <a:t>(s, regex1, regex2, k)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                                     </a:t>
            </a:r>
            <a:r>
              <a:rPr lang="en-US" sz="2000" dirty="0" smtClean="0"/>
              <a:t>// k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dirty="0"/>
              <a:t>position </a:t>
            </a:r>
            <a:r>
              <a:rPr lang="en-US" sz="2000" dirty="0" smtClean="0"/>
              <a:t>in s whose left/right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                                             side matches </a:t>
            </a:r>
            <a:r>
              <a:rPr lang="en-US" sz="2000" dirty="0"/>
              <a:t>with </a:t>
            </a:r>
            <a:r>
              <a:rPr lang="en-US" sz="2000" dirty="0" smtClean="0"/>
              <a:t>regex1/regex2</a:t>
            </a:r>
            <a:endParaRPr lang="en-US" sz="2000" baseline="-250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DSL for Substring Extraction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42201" y="3550596"/>
            <a:ext cx="5200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| </a:t>
            </a:r>
            <a:r>
              <a:rPr lang="en-US" sz="2400" dirty="0" smtClean="0"/>
              <a:t> let </a:t>
            </a:r>
            <a:r>
              <a:rPr lang="en-US" sz="2400" dirty="0"/>
              <a:t>t = Suffix(s,p1) in </a:t>
            </a:r>
            <a:r>
              <a:rPr lang="en-US" sz="2400" dirty="0">
                <a:solidFill>
                  <a:schemeClr val="accent2"/>
                </a:solidFill>
              </a:rPr>
              <a:t>[t -&gt; index</a:t>
            </a:r>
            <a:r>
              <a:rPr lang="en-US" sz="2400" dirty="0" smtClean="0">
                <a:solidFill>
                  <a:schemeClr val="accent2"/>
                </a:solidFill>
              </a:rPr>
              <a:t>]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7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2" y="4369700"/>
            <a:ext cx="3481016" cy="2220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Opportunity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85" y="1826097"/>
            <a:ext cx="2879387" cy="2873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22" y="976624"/>
            <a:ext cx="1988090" cy="1988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643" y="2840835"/>
            <a:ext cx="1900982" cy="1684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078" y="3039581"/>
            <a:ext cx="1479366" cy="14564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07721" y="4696200"/>
            <a:ext cx="532093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400" dirty="0" smtClean="0"/>
              <a:t>End Users</a:t>
            </a:r>
          </a:p>
          <a:p>
            <a:pPr algn="ctr">
              <a:spcBef>
                <a:spcPts val="0"/>
              </a:spcBef>
            </a:pPr>
            <a:r>
              <a:rPr lang="en-US" sz="2400" dirty="0" smtClean="0"/>
              <a:t>(non-programmers with access to computers)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417" y="6402357"/>
            <a:ext cx="301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Software developer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47400" y="1059880"/>
            <a:ext cx="6126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</a:t>
            </a:r>
            <a:r>
              <a:rPr lang="en-US" sz="2400" dirty="0" smtClean="0"/>
              <a:t> orders of magnitude more end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Struggle with simple repetitive tasks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Need domain-specific expert systems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-82686" y="4031649"/>
            <a:ext cx="3818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Traditional customer for PL technology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-48640" y="4078509"/>
            <a:ext cx="3638144" cy="27918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25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0950" y="1083040"/>
            <a:ext cx="7772400" cy="113714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Let w = </a:t>
            </a:r>
            <a:r>
              <a:rPr lang="en-US" dirty="0" err="1" smtClean="0"/>
              <a:t>SubStr</a:t>
            </a:r>
            <a:r>
              <a:rPr lang="en-US" dirty="0" smtClean="0"/>
              <a:t>(s, p, p’)</a:t>
            </a:r>
          </a:p>
          <a:p>
            <a:pPr marL="0" indent="0">
              <a:buNone/>
            </a:pPr>
            <a:r>
              <a:rPr lang="en-US" dirty="0" smtClean="0"/>
              <a:t>where p = </a:t>
            </a:r>
            <a:r>
              <a:rPr lang="en-US" dirty="0" err="1" smtClean="0"/>
              <a:t>Pos</a:t>
            </a:r>
            <a:r>
              <a:rPr lang="en-US" dirty="0" smtClean="0"/>
              <a:t>(s, r</a:t>
            </a:r>
            <a:r>
              <a:rPr lang="en-US" baseline="-25000" dirty="0" smtClean="0"/>
              <a:t>1, </a:t>
            </a:r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r>
              <a:rPr lang="en-US" dirty="0" smtClean="0"/>
              <a:t>, k) and p’ = </a:t>
            </a:r>
            <a:r>
              <a:rPr lang="en-US" dirty="0" err="1" smtClean="0"/>
              <a:t>Pos</a:t>
            </a:r>
            <a:r>
              <a:rPr lang="en-US" dirty="0" smtClean="0"/>
              <a:t>(s, r</a:t>
            </a:r>
            <a:r>
              <a:rPr lang="en-US" baseline="-25000" dirty="0" smtClean="0"/>
              <a:t>1</a:t>
            </a:r>
            <a:r>
              <a:rPr lang="en-US" dirty="0" smtClean="0"/>
              <a:t>’, r</a:t>
            </a:r>
            <a:r>
              <a:rPr lang="en-US" baseline="-25000" dirty="0" smtClean="0"/>
              <a:t>2</a:t>
            </a:r>
            <a:r>
              <a:rPr lang="en-US" dirty="0" smtClean="0"/>
              <a:t>’, k’)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SubStr</a:t>
            </a:r>
            <a:r>
              <a:rPr lang="en-US" dirty="0" smtClean="0"/>
              <a:t> Operator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14794" y="3013024"/>
            <a:ext cx="5681272" cy="0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ight Brace 9"/>
          <p:cNvSpPr/>
          <p:nvPr/>
        </p:nvSpPr>
        <p:spPr bwMode="auto">
          <a:xfrm rot="5400000">
            <a:off x="2934599" y="2128802"/>
            <a:ext cx="534098" cy="3075483"/>
          </a:xfrm>
          <a:prstGeom prst="rightBrace">
            <a:avLst>
              <a:gd name="adj1" fmla="val 8333"/>
              <a:gd name="adj2" fmla="val 5052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8013" y="4352635"/>
            <a:ext cx="28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s</a:t>
            </a:r>
            <a:endParaRPr lang="en-US" sz="2400" dirty="0">
              <a:solidFill>
                <a:schemeClr val="accent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678898" y="2937101"/>
            <a:ext cx="0" cy="137634"/>
          </a:xfrm>
          <a:prstGeom prst="line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484023" y="2933735"/>
            <a:ext cx="419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p</a:t>
            </a:r>
            <a:endParaRPr lang="en-US" sz="2400" dirty="0">
              <a:solidFill>
                <a:srgbClr val="0099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739390" y="2937101"/>
            <a:ext cx="0" cy="137634"/>
          </a:xfrm>
          <a:prstGeom prst="line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574498" y="2983044"/>
            <a:ext cx="44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p’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19" name="Left Brace 18"/>
          <p:cNvSpPr/>
          <p:nvPr/>
        </p:nvSpPr>
        <p:spPr bwMode="auto">
          <a:xfrm rot="5400000">
            <a:off x="1233889" y="2348856"/>
            <a:ext cx="193460" cy="66657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Left Brace 19"/>
          <p:cNvSpPr/>
          <p:nvPr/>
        </p:nvSpPr>
        <p:spPr bwMode="auto">
          <a:xfrm rot="5400000">
            <a:off x="1960423" y="2339174"/>
            <a:ext cx="193460" cy="66657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Left Brace 20"/>
          <p:cNvSpPr/>
          <p:nvPr/>
        </p:nvSpPr>
        <p:spPr bwMode="auto">
          <a:xfrm rot="5400000">
            <a:off x="4309372" y="2406337"/>
            <a:ext cx="193460" cy="66657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Left Brace 21"/>
          <p:cNvSpPr/>
          <p:nvPr/>
        </p:nvSpPr>
        <p:spPr bwMode="auto">
          <a:xfrm rot="5400000">
            <a:off x="5034659" y="2391567"/>
            <a:ext cx="193460" cy="66657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Right Brace 22"/>
          <p:cNvSpPr/>
          <p:nvPr/>
        </p:nvSpPr>
        <p:spPr bwMode="auto">
          <a:xfrm rot="5400000">
            <a:off x="2855482" y="1336459"/>
            <a:ext cx="599896" cy="5681272"/>
          </a:xfrm>
          <a:prstGeom prst="rightBrace">
            <a:avLst>
              <a:gd name="adj1" fmla="val 8333"/>
              <a:gd name="adj2" fmla="val 5052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32945" y="3708594"/>
            <a:ext cx="28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w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1029" y="2196492"/>
            <a:ext cx="14158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2"/>
                </a:solidFill>
              </a:rPr>
              <a:t>m</a:t>
            </a:r>
            <a:r>
              <a:rPr lang="en-US" sz="1800" dirty="0" smtClean="0">
                <a:solidFill>
                  <a:schemeClr val="accent2"/>
                </a:solidFill>
              </a:rPr>
              <a:t>atches </a:t>
            </a:r>
            <a:r>
              <a:rPr lang="en-US" sz="2100" dirty="0" smtClean="0">
                <a:solidFill>
                  <a:schemeClr val="accent2"/>
                </a:solidFill>
              </a:rPr>
              <a:t>r</a:t>
            </a:r>
            <a:r>
              <a:rPr lang="en-US" sz="2100" baseline="-25000" dirty="0" smtClean="0">
                <a:solidFill>
                  <a:schemeClr val="accent2"/>
                </a:solidFill>
              </a:rPr>
              <a:t>1</a:t>
            </a:r>
            <a:endParaRPr lang="en-US" sz="2100" dirty="0">
              <a:solidFill>
                <a:schemeClr val="accent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52324" y="2182849"/>
            <a:ext cx="16821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m</a:t>
            </a:r>
            <a:r>
              <a:rPr lang="en-US" sz="1800" dirty="0" smtClean="0">
                <a:solidFill>
                  <a:schemeClr val="accent2"/>
                </a:solidFill>
              </a:rPr>
              <a:t>atches </a:t>
            </a:r>
            <a:r>
              <a:rPr lang="en-US" sz="2100" dirty="0" smtClean="0">
                <a:solidFill>
                  <a:schemeClr val="accent2"/>
                </a:solidFill>
              </a:rPr>
              <a:t>r</a:t>
            </a:r>
            <a:r>
              <a:rPr lang="en-US" sz="2100" baseline="-25000" dirty="0" smtClean="0">
                <a:solidFill>
                  <a:schemeClr val="accent2"/>
                </a:solidFill>
              </a:rPr>
              <a:t>2</a:t>
            </a:r>
            <a:endParaRPr lang="en-US" sz="21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0" y="4801806"/>
                <a:ext cx="906238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 smtClean="0"/>
                  <a:t>Two special cases:</a:t>
                </a:r>
              </a:p>
              <a:p>
                <a:pPr marL="342900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r</a:t>
                </a:r>
                <a:r>
                  <a:rPr lang="en-US" sz="2400" baseline="-25000" dirty="0" smtClean="0"/>
                  <a:t>1 </a:t>
                </a:r>
                <a:r>
                  <a:rPr lang="en-US" sz="2400" dirty="0" smtClean="0"/>
                  <a:t>= r</a:t>
                </a:r>
                <a:r>
                  <a:rPr lang="en-US" sz="2400" baseline="-25000" dirty="0" smtClean="0"/>
                  <a:t>2</a:t>
                </a:r>
                <a:r>
                  <a:rPr lang="en-US" sz="2400" dirty="0" smtClean="0"/>
                  <a:t>’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 : This describes the substring</a:t>
                </a:r>
              </a:p>
              <a:p>
                <a:pPr marL="342900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r</a:t>
                </a:r>
                <a:r>
                  <a:rPr lang="en-US" sz="2400" baseline="-25000" dirty="0" smtClean="0"/>
                  <a:t>2 </a:t>
                </a:r>
                <a:r>
                  <a:rPr lang="en-US" sz="2400" dirty="0" smtClean="0"/>
                  <a:t>= r</a:t>
                </a:r>
                <a:r>
                  <a:rPr lang="en-US" sz="2400" baseline="-25000" dirty="0" smtClean="0"/>
                  <a:t>1</a:t>
                </a:r>
                <a:r>
                  <a:rPr lang="en-US" sz="2400" dirty="0" smtClean="0"/>
                  <a:t>’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 : This describes boundaries around the substring</a:t>
                </a:r>
              </a:p>
              <a:p>
                <a:pPr marL="342900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1000" dirty="0" smtClean="0"/>
              </a:p>
              <a:p>
                <a:pPr>
                  <a:spcBef>
                    <a:spcPts val="0"/>
                  </a:spcBef>
                </a:pPr>
                <a:r>
                  <a:rPr lang="en-US" sz="2400" dirty="0" smtClean="0"/>
                  <a:t>The general case allows for the combination of the two and is thus a very powerful operator!</a:t>
                </a:r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01806"/>
                <a:ext cx="9062382" cy="2554545"/>
              </a:xfrm>
              <a:prstGeom prst="rect">
                <a:avLst/>
              </a:prstGeom>
              <a:blipFill rotWithShape="0">
                <a:blip r:embed="rId2"/>
                <a:stretch>
                  <a:fillRect l="-1009" t="-1909" r="-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388574" y="2165177"/>
            <a:ext cx="14158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2"/>
                </a:solidFill>
              </a:rPr>
              <a:t>m</a:t>
            </a:r>
            <a:r>
              <a:rPr lang="en-US" sz="1800" dirty="0" smtClean="0">
                <a:solidFill>
                  <a:schemeClr val="accent2"/>
                </a:solidFill>
              </a:rPr>
              <a:t>atches </a:t>
            </a:r>
            <a:r>
              <a:rPr lang="en-US" sz="2100" dirty="0" smtClean="0">
                <a:solidFill>
                  <a:schemeClr val="accent2"/>
                </a:solidFill>
              </a:rPr>
              <a:t>r</a:t>
            </a:r>
            <a:r>
              <a:rPr lang="en-US" sz="21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100" dirty="0" smtClean="0">
                <a:solidFill>
                  <a:schemeClr val="accent2"/>
                </a:solidFill>
              </a:rPr>
              <a:t>’</a:t>
            </a:r>
            <a:endParaRPr lang="en-US" sz="2100" dirty="0">
              <a:solidFill>
                <a:schemeClr val="accent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04383" y="2174774"/>
            <a:ext cx="15462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2"/>
                </a:solidFill>
              </a:rPr>
              <a:t>m</a:t>
            </a:r>
            <a:r>
              <a:rPr lang="en-US" sz="1800" dirty="0" smtClean="0">
                <a:solidFill>
                  <a:schemeClr val="accent2"/>
                </a:solidFill>
              </a:rPr>
              <a:t>atches </a:t>
            </a:r>
            <a:r>
              <a:rPr lang="en-US" sz="2100" dirty="0" smtClean="0">
                <a:solidFill>
                  <a:schemeClr val="accent2"/>
                </a:solidFill>
              </a:rPr>
              <a:t>r</a:t>
            </a:r>
            <a:r>
              <a:rPr lang="en-US" sz="2100" baseline="-25000" dirty="0">
                <a:solidFill>
                  <a:schemeClr val="accent2"/>
                </a:solidFill>
              </a:rPr>
              <a:t>2</a:t>
            </a:r>
            <a:r>
              <a:rPr lang="en-US" sz="2100" dirty="0" smtClean="0">
                <a:solidFill>
                  <a:schemeClr val="accent2"/>
                </a:solidFill>
              </a:rPr>
              <a:t>’</a:t>
            </a:r>
            <a:endParaRPr lang="en-US" sz="2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7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29" y="1142998"/>
            <a:ext cx="9280185" cy="54329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Consider the tasks: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[String s -&gt; Substring]</a:t>
            </a:r>
            <a:r>
              <a:rPr lang="en-US" dirty="0"/>
              <a:t> (arises in </a:t>
            </a:r>
            <a:r>
              <a:rPr lang="en-US" dirty="0" err="1"/>
              <a:t>FlashFill</a:t>
            </a:r>
            <a:r>
              <a:rPr lang="en-US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[Long String s -&gt;List of Substrings]</a:t>
            </a:r>
            <a:r>
              <a:rPr lang="en-US" dirty="0"/>
              <a:t> (arises in </a:t>
            </a:r>
            <a:r>
              <a:rPr lang="en-US" dirty="0" err="1"/>
              <a:t>FlashExtract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DSL for Task 2, i.e., </a:t>
            </a:r>
            <a:r>
              <a:rPr lang="en-US" dirty="0" smtClean="0">
                <a:solidFill>
                  <a:schemeClr val="accent2"/>
                </a:solidFill>
              </a:rPr>
              <a:t>[String s -&gt; List of substrings] </a:t>
            </a:r>
            <a:r>
              <a:rPr lang="en-US" dirty="0" smtClean="0"/>
              <a:t>:=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let L = Filter(Split(s,”\n”), </a:t>
            </a:r>
            <a:r>
              <a:rPr lang="en-US" dirty="0" smtClean="0">
                <a:solidFill>
                  <a:schemeClr val="accent2"/>
                </a:solidFill>
              </a:rPr>
              <a:t>[Line -&gt; </a:t>
            </a:r>
            <a:r>
              <a:rPr lang="en-US" dirty="0" err="1">
                <a:solidFill>
                  <a:schemeClr val="accent2"/>
                </a:solidFill>
              </a:rPr>
              <a:t>B</a:t>
            </a:r>
            <a:r>
              <a:rPr lang="en-US" dirty="0" err="1" smtClean="0">
                <a:solidFill>
                  <a:schemeClr val="accent2"/>
                </a:solidFill>
              </a:rPr>
              <a:t>ool</a:t>
            </a:r>
            <a:r>
              <a:rPr lang="en-US" dirty="0" smtClean="0">
                <a:solidFill>
                  <a:schemeClr val="accent2"/>
                </a:solidFill>
              </a:rPr>
              <a:t>]</a:t>
            </a:r>
            <a:r>
              <a:rPr lang="en-US" dirty="0" smtClean="0"/>
              <a:t>) in</a:t>
            </a:r>
          </a:p>
          <a:p>
            <a:pPr marL="0" indent="0">
              <a:buNone/>
            </a:pPr>
            <a:r>
              <a:rPr lang="en-US" dirty="0" smtClean="0"/>
              <a:t>	Map(L, </a:t>
            </a:r>
            <a:r>
              <a:rPr lang="en-US" dirty="0" smtClean="0">
                <a:solidFill>
                  <a:schemeClr val="accent2"/>
                </a:solidFill>
              </a:rPr>
              <a:t>[String -&gt; Substring]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DSL for </a:t>
            </a:r>
            <a:r>
              <a:rPr lang="en-US" dirty="0" smtClean="0">
                <a:solidFill>
                  <a:schemeClr val="accent2"/>
                </a:solidFill>
              </a:rPr>
              <a:t>[Line t -&gt; </a:t>
            </a:r>
            <a:r>
              <a:rPr lang="en-US" dirty="0" err="1" smtClean="0">
                <a:solidFill>
                  <a:schemeClr val="accent2"/>
                </a:solidFill>
              </a:rPr>
              <a:t>bool</a:t>
            </a:r>
            <a:r>
              <a:rPr lang="en-US" dirty="0" smtClean="0">
                <a:solidFill>
                  <a:schemeClr val="accent2"/>
                </a:solidFill>
              </a:rPr>
              <a:t>]</a:t>
            </a:r>
            <a:r>
              <a:rPr lang="en-US" dirty="0" smtClean="0"/>
              <a:t> := </a:t>
            </a:r>
            <a:r>
              <a:rPr lang="en-US" dirty="0" err="1" smtClean="0"/>
              <a:t>MatchRegex</a:t>
            </a:r>
            <a:r>
              <a:rPr lang="en-US" dirty="0" smtClean="0"/>
              <a:t>(t, regex)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| </a:t>
            </a:r>
            <a:r>
              <a:rPr lang="en-US" dirty="0" err="1" smtClean="0"/>
              <a:t>MatchRegex</a:t>
            </a:r>
            <a:r>
              <a:rPr lang="en-US" dirty="0" smtClean="0"/>
              <a:t>(</a:t>
            </a:r>
            <a:r>
              <a:rPr lang="en-US" dirty="0" err="1" smtClean="0"/>
              <a:t>t.previous</a:t>
            </a:r>
            <a:r>
              <a:rPr lang="en-US" dirty="0" smtClean="0"/>
              <a:t>, regex)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DSL for Substring Extraction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05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PBE Architecture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4163" y="1614797"/>
            <a:ext cx="2854260" cy="3231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7823" y="2999950"/>
            <a:ext cx="239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9900"/>
                </a:solidFill>
              </a:rPr>
              <a:t>Inductive Spec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2514" y="2999790"/>
            <a:ext cx="165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Program</a:t>
            </a:r>
            <a:endParaRPr lang="en-US" sz="2400" dirty="0">
              <a:solidFill>
                <a:srgbClr val="009900"/>
              </a:solidFill>
            </a:endParaRPr>
          </a:p>
        </p:txBody>
      </p:sp>
      <p:cxnSp>
        <p:nvCxnSpPr>
          <p:cNvPr id="31" name="Straight Arrow Connector 30"/>
          <p:cNvCxnSpPr>
            <a:stCxn id="6" idx="3"/>
            <a:endCxn id="5" idx="1"/>
          </p:cNvCxnSpPr>
          <p:nvPr/>
        </p:nvCxnSpPr>
        <p:spPr bwMode="auto">
          <a:xfrm flipV="1">
            <a:off x="2472809" y="3230624"/>
            <a:ext cx="801354" cy="15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5" idx="3"/>
            <a:endCxn id="7" idx="1"/>
          </p:cNvCxnSpPr>
          <p:nvPr/>
        </p:nvCxnSpPr>
        <p:spPr bwMode="auto">
          <a:xfrm flipV="1">
            <a:off x="6128423" y="3230623"/>
            <a:ext cx="1054091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45" y="1654503"/>
            <a:ext cx="2438740" cy="24387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83235" y="4183233"/>
            <a:ext cx="263611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Search  Algorithm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0545" y="5100366"/>
            <a:ext cx="80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DSL</a:t>
            </a:r>
            <a:endParaRPr lang="en-US" dirty="0">
              <a:solidFill>
                <a:srgbClr val="CC00CC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3864404" y="4612502"/>
            <a:ext cx="0" cy="40932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5783372" y="4631959"/>
            <a:ext cx="0" cy="40526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503904" y="5004846"/>
            <a:ext cx="395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Inverse semantics of operators for problem reduction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1596" y="5906377"/>
            <a:ext cx="83366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Challenge 1: </a:t>
            </a:r>
            <a:r>
              <a:rPr lang="en-US" sz="2400" dirty="0"/>
              <a:t>Designing </a:t>
            </a:r>
            <a:r>
              <a:rPr lang="en-US" sz="2400" dirty="0" smtClean="0"/>
              <a:t>efficient </a:t>
            </a:r>
            <a:r>
              <a:rPr lang="en-US" sz="2400" dirty="0"/>
              <a:t>search </a:t>
            </a:r>
            <a:r>
              <a:rPr lang="en-US" sz="2400" dirty="0" smtClean="0"/>
              <a:t>algorithm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7584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143000"/>
                <a:ext cx="8156643" cy="5029200"/>
              </a:xfrm>
            </p:spPr>
            <p:txBody>
              <a:bodyPr/>
              <a:lstStyle/>
              <a:p>
                <a:r>
                  <a:rPr lang="en-US" dirty="0" smtClean="0"/>
                  <a:t>Based on divide-and-conquer </a:t>
                </a:r>
              </a:p>
              <a:p>
                <a:pPr lvl="1"/>
                <a:r>
                  <a:rPr lang="en-US" dirty="0"/>
                  <a:t>T</a:t>
                </a:r>
                <a:r>
                  <a:rPr lang="en-US" dirty="0" smtClean="0"/>
                  <a:t>he problem of “synthesize expr of type e that satisfies spec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” is reduced to simpler problems (over sub-expressions of e or sub-constraints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Top-down</a:t>
                </a:r>
              </a:p>
              <a:p>
                <a:pPr lvl="1"/>
                <a:r>
                  <a:rPr lang="en-US" dirty="0" smtClean="0"/>
                  <a:t>As opposed to bottom-up enumerative search.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The problem reduction logic is based on the inverse semantics of the operators in e.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143000"/>
                <a:ext cx="8156643" cy="5029200"/>
              </a:xfrm>
              <a:blipFill rotWithShape="0">
                <a:blip r:embed="rId2"/>
                <a:stretch>
                  <a:fillRect l="-1494" t="-2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15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77628"/>
            <a:ext cx="7772400" cy="13840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DSL </a:t>
            </a:r>
            <a:r>
              <a:rPr lang="en-US" dirty="0"/>
              <a:t>for </a:t>
            </a:r>
            <a:r>
              <a:rPr lang="en-US" dirty="0" smtClean="0">
                <a:solidFill>
                  <a:schemeClr val="accent2"/>
                </a:solidFill>
              </a:rPr>
              <a:t>[String s -&gt; List of substrings]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/>
              <a:t> </a:t>
            </a:r>
            <a:r>
              <a:rPr lang="en-US" dirty="0" smtClean="0"/>
              <a:t>   let L </a:t>
            </a:r>
            <a:r>
              <a:rPr lang="en-US" dirty="0"/>
              <a:t>= </a:t>
            </a:r>
            <a:r>
              <a:rPr lang="en-US" dirty="0" smtClean="0"/>
              <a:t>Filter(Split(s,”\n”), </a:t>
            </a:r>
            <a:r>
              <a:rPr lang="en-US" dirty="0">
                <a:solidFill>
                  <a:schemeClr val="accent2"/>
                </a:solidFill>
              </a:rPr>
              <a:t>[Line -&gt; </a:t>
            </a:r>
            <a:r>
              <a:rPr lang="en-US" dirty="0" err="1" smtClean="0">
                <a:solidFill>
                  <a:schemeClr val="accent2"/>
                </a:solidFill>
              </a:rPr>
              <a:t>Bool</a:t>
            </a:r>
            <a:r>
              <a:rPr lang="en-US" dirty="0" smtClean="0">
                <a:solidFill>
                  <a:schemeClr val="accent2"/>
                </a:solidFill>
              </a:rPr>
              <a:t>]</a:t>
            </a:r>
            <a:r>
              <a:rPr lang="en-US" dirty="0" smtClean="0"/>
              <a:t>) 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/>
              <a:t> </a:t>
            </a:r>
            <a:r>
              <a:rPr lang="en-US" dirty="0" smtClean="0"/>
              <a:t>   Map(L, </a:t>
            </a:r>
            <a:r>
              <a:rPr lang="en-US" dirty="0">
                <a:solidFill>
                  <a:schemeClr val="accent2"/>
                </a:solidFill>
              </a:rPr>
              <a:t>[String </a:t>
            </a:r>
            <a:r>
              <a:rPr lang="en-US" dirty="0" smtClean="0">
                <a:solidFill>
                  <a:schemeClr val="accent2"/>
                </a:solidFill>
              </a:rPr>
              <a:t>-&gt; </a:t>
            </a:r>
            <a:r>
              <a:rPr lang="en-US" dirty="0">
                <a:solidFill>
                  <a:schemeClr val="accent2"/>
                </a:solidFill>
              </a:rPr>
              <a:t>Substring</a:t>
            </a:r>
            <a:r>
              <a:rPr lang="en-US" dirty="0" smtClean="0">
                <a:solidFill>
                  <a:schemeClr val="accent2"/>
                </a:solidFill>
              </a:rPr>
              <a:t>] 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9456" y="304800"/>
            <a:ext cx="9465013" cy="609600"/>
          </a:xfrm>
        </p:spPr>
        <p:txBody>
          <a:bodyPr/>
          <a:lstStyle/>
          <a:p>
            <a:r>
              <a:rPr lang="en-US" dirty="0" smtClean="0"/>
              <a:t>Problem Reduction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713247" y="3385234"/>
            <a:ext cx="2162476" cy="6533114"/>
            <a:chOff x="119859" y="3385234"/>
            <a:chExt cx="2162476" cy="653311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59" y="3385234"/>
              <a:ext cx="2162476" cy="653311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12" y="4160652"/>
              <a:ext cx="835030" cy="20718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12" y="5204925"/>
              <a:ext cx="594276" cy="19605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4067462" y="3375510"/>
            <a:ext cx="2162476" cy="6533114"/>
            <a:chOff x="3950727" y="2723746"/>
            <a:chExt cx="2162476" cy="653311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727" y="2723746"/>
              <a:ext cx="2162476" cy="653311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213013" y="3489325"/>
              <a:ext cx="1798680" cy="2169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42197" y="4537001"/>
              <a:ext cx="1798680" cy="2169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269643" y="3692553"/>
            <a:ext cx="1557317" cy="847404"/>
            <a:chOff x="6861079" y="3459078"/>
            <a:chExt cx="1557317" cy="84740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1079" y="3459078"/>
              <a:ext cx="1387976" cy="26768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175" y="4048732"/>
              <a:ext cx="1489221" cy="25775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auto">
            <a:xfrm>
              <a:off x="6880535" y="3459078"/>
              <a:ext cx="1387976" cy="2374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896745" y="4058952"/>
              <a:ext cx="1387976" cy="2374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414016" y="3648052"/>
                  <a:ext cx="32101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4016" y="3648052"/>
                  <a:ext cx="321013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Box 29"/>
          <p:cNvSpPr txBox="1"/>
          <p:nvPr/>
        </p:nvSpPr>
        <p:spPr>
          <a:xfrm>
            <a:off x="-140617" y="2555794"/>
            <a:ext cx="373135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/>
              <a:t>Spec for </a:t>
            </a: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accent2"/>
                </a:solidFill>
              </a:rPr>
              <a:t>[String -&gt;List of substrings]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96641" y="2516887"/>
            <a:ext cx="271401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/>
              <a:t>Spec for </a:t>
            </a: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accent2"/>
                </a:solidFill>
              </a:rPr>
              <a:t>[Line -&gt;</a:t>
            </a:r>
            <a:r>
              <a:rPr lang="en-US" dirty="0" err="1" smtClean="0">
                <a:solidFill>
                  <a:schemeClr val="accent2"/>
                </a:solidFill>
              </a:rPr>
              <a:t>Bool</a:t>
            </a:r>
            <a:r>
              <a:rPr lang="en-US" dirty="0" smtClean="0">
                <a:solidFill>
                  <a:schemeClr val="accent2"/>
                </a:solidFill>
              </a:rPr>
              <a:t>]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95312" y="2507159"/>
            <a:ext cx="274181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/>
              <a:t>Spec for </a:t>
            </a: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accent2"/>
                </a:solidFill>
              </a:rPr>
              <a:t>[String -&gt;Substring]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3158269" y="2575250"/>
            <a:ext cx="749030" cy="292332"/>
          </a:xfrm>
          <a:prstGeom prst="rightArrow">
            <a:avLst/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42743" y="2412211"/>
                <a:ext cx="6939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30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743" y="2412211"/>
                <a:ext cx="693988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 bwMode="auto">
          <a:xfrm>
            <a:off x="294962" y="2373550"/>
            <a:ext cx="8338341" cy="1945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04713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28" grpId="0" animBg="1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97084"/>
            <a:ext cx="7772400" cy="178502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DSL for </a:t>
            </a:r>
            <a:r>
              <a:rPr lang="en-US" dirty="0" smtClean="0">
                <a:solidFill>
                  <a:schemeClr val="accent2"/>
                </a:solidFill>
              </a:rPr>
              <a:t>[String s -&gt; Substring]</a:t>
            </a:r>
            <a:r>
              <a:rPr lang="en-US" dirty="0"/>
              <a:t> </a:t>
            </a:r>
            <a:r>
              <a:rPr lang="en-US" dirty="0" smtClean="0"/>
              <a:t>:=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let </a:t>
            </a:r>
            <a:r>
              <a:rPr lang="en-US" dirty="0"/>
              <a:t>p1 = </a:t>
            </a:r>
            <a:r>
              <a:rPr lang="en-US" dirty="0">
                <a:solidFill>
                  <a:schemeClr val="accent2"/>
                </a:solidFill>
              </a:rPr>
              <a:t>[s -&gt; index</a:t>
            </a:r>
            <a:r>
              <a:rPr lang="en-US" dirty="0" smtClean="0">
                <a:solidFill>
                  <a:schemeClr val="accent2"/>
                </a:solidFill>
              </a:rPr>
              <a:t>] </a:t>
            </a:r>
            <a:r>
              <a:rPr lang="en-US" dirty="0" smtClean="0"/>
              <a:t>in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let </a:t>
            </a:r>
            <a:r>
              <a:rPr lang="en-US" dirty="0"/>
              <a:t>p2 = </a:t>
            </a:r>
            <a:r>
              <a:rPr lang="en-US" dirty="0">
                <a:solidFill>
                  <a:schemeClr val="accent2"/>
                </a:solidFill>
              </a:rPr>
              <a:t>[s -&gt; index] </a:t>
            </a:r>
            <a:r>
              <a:rPr lang="en-US" dirty="0" smtClean="0"/>
              <a:t>in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SubStr</a:t>
            </a:r>
            <a:r>
              <a:rPr lang="en-US" dirty="0" smtClean="0"/>
              <a:t>(s</a:t>
            </a:r>
            <a:r>
              <a:rPr lang="en-US" dirty="0"/>
              <a:t>, p1, p2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9456" y="304800"/>
            <a:ext cx="9465013" cy="609600"/>
          </a:xfrm>
        </p:spPr>
        <p:txBody>
          <a:bodyPr/>
          <a:lstStyle/>
          <a:p>
            <a:r>
              <a:rPr lang="en-US" dirty="0" smtClean="0"/>
              <a:t>Problem Reduction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3554446" y="3864762"/>
            <a:ext cx="19455" cy="31738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4" name="Group 33"/>
          <p:cNvGrpSpPr/>
          <p:nvPr/>
        </p:nvGrpSpPr>
        <p:grpSpPr>
          <a:xfrm>
            <a:off x="4251566" y="4492681"/>
            <a:ext cx="1888978" cy="707886"/>
            <a:chOff x="2966935" y="5226108"/>
            <a:chExt cx="1746115" cy="707886"/>
          </a:xfrm>
        </p:grpSpPr>
        <p:sp>
          <p:nvSpPr>
            <p:cNvPr id="22" name="TextBox 21"/>
            <p:cNvSpPr txBox="1"/>
            <p:nvPr/>
          </p:nvSpPr>
          <p:spPr>
            <a:xfrm>
              <a:off x="2966935" y="5226108"/>
              <a:ext cx="17461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dirty="0" smtClean="0"/>
                <a:t>Redmond, WA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3029222" y="5457211"/>
              <a:ext cx="0" cy="350196"/>
            </a:xfrm>
            <a:prstGeom prst="straightConnector1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3" name="Group 32"/>
          <p:cNvGrpSpPr/>
          <p:nvPr/>
        </p:nvGrpSpPr>
        <p:grpSpPr>
          <a:xfrm>
            <a:off x="6942485" y="4492681"/>
            <a:ext cx="1873187" cy="707886"/>
            <a:chOff x="5839028" y="5226108"/>
            <a:chExt cx="1746115" cy="707886"/>
          </a:xfrm>
        </p:grpSpPr>
        <p:sp>
          <p:nvSpPr>
            <p:cNvPr id="23" name="TextBox 22"/>
            <p:cNvSpPr txBox="1"/>
            <p:nvPr/>
          </p:nvSpPr>
          <p:spPr>
            <a:xfrm>
              <a:off x="5839028" y="5226108"/>
              <a:ext cx="17461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dirty="0" smtClean="0"/>
                <a:t>Redmond, WA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V="1">
              <a:off x="6910147" y="5471850"/>
              <a:ext cx="0" cy="350196"/>
            </a:xfrm>
            <a:prstGeom prst="straightConnector1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1" name="Right Arrow 30"/>
          <p:cNvSpPr/>
          <p:nvPr/>
        </p:nvSpPr>
        <p:spPr bwMode="auto">
          <a:xfrm>
            <a:off x="3049009" y="3611157"/>
            <a:ext cx="749030" cy="292332"/>
          </a:xfrm>
          <a:prstGeom prst="rightArrow">
            <a:avLst/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71179" y="3423388"/>
            <a:ext cx="2797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/>
              <a:t>Spec for p1</a:t>
            </a: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accent2"/>
                </a:solidFill>
              </a:rPr>
              <a:t>[String -&gt; Index]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00575" y="3423388"/>
            <a:ext cx="2301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/>
              <a:t>Spec for </a:t>
            </a:r>
            <a:r>
              <a:rPr lang="en-US" dirty="0" smtClean="0">
                <a:solidFill>
                  <a:schemeClr val="accent2"/>
                </a:solidFill>
              </a:rPr>
              <a:t>p2</a:t>
            </a: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accent2"/>
                </a:solidFill>
              </a:rPr>
              <a:t>[String -&gt; Index]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2126" y="3423388"/>
            <a:ext cx="2699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/>
              <a:t>Spec for </a:t>
            </a: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accent2"/>
                </a:solidFill>
              </a:rPr>
              <a:t>[String -&gt; Substring]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113590" y="3411722"/>
                <a:ext cx="6939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30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590" y="3411722"/>
                <a:ext cx="693988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0" y="4563382"/>
            <a:ext cx="1666777" cy="321450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 bwMode="auto">
          <a:xfrm>
            <a:off x="187008" y="2870296"/>
            <a:ext cx="8338341" cy="1945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Rectangle 47"/>
          <p:cNvSpPr/>
          <p:nvPr/>
        </p:nvSpPr>
        <p:spPr bwMode="auto">
          <a:xfrm>
            <a:off x="637919" y="4567882"/>
            <a:ext cx="1571017" cy="27776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975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/>
      <p:bldP spid="36" grpId="0"/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PBE Architecture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4163" y="1167319"/>
            <a:ext cx="2854260" cy="3231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-9726" y="2552472"/>
            <a:ext cx="2404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Inductive Spec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2514" y="2552312"/>
            <a:ext cx="165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Program</a:t>
            </a:r>
            <a:endParaRPr lang="en-US" sz="2400" dirty="0">
              <a:solidFill>
                <a:srgbClr val="009900"/>
              </a:solidFill>
            </a:endParaRPr>
          </a:p>
        </p:txBody>
      </p:sp>
      <p:cxnSp>
        <p:nvCxnSpPr>
          <p:cNvPr id="31" name="Straight Arrow Connector 30"/>
          <p:cNvCxnSpPr>
            <a:stCxn id="6" idx="3"/>
            <a:endCxn id="5" idx="1"/>
          </p:cNvCxnSpPr>
          <p:nvPr/>
        </p:nvCxnSpPr>
        <p:spPr bwMode="auto">
          <a:xfrm flipV="1">
            <a:off x="2394988" y="2783146"/>
            <a:ext cx="879175" cy="15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5" idx="3"/>
            <a:endCxn id="7" idx="1"/>
          </p:cNvCxnSpPr>
          <p:nvPr/>
        </p:nvCxnSpPr>
        <p:spPr bwMode="auto">
          <a:xfrm flipV="1">
            <a:off x="6128423" y="2783145"/>
            <a:ext cx="1054091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45" y="1207025"/>
            <a:ext cx="2438740" cy="24387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12419" y="3735755"/>
            <a:ext cx="263611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Search  Algorithm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0545" y="4652888"/>
            <a:ext cx="80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DSL</a:t>
            </a:r>
            <a:endParaRPr lang="en-US" dirty="0">
              <a:solidFill>
                <a:srgbClr val="CC00CC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3864404" y="4165024"/>
            <a:ext cx="0" cy="40932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5783372" y="4184481"/>
            <a:ext cx="0" cy="40526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503904" y="4557368"/>
            <a:ext cx="395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Inverse semantics of operators for problem reduction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91829" y="5474696"/>
            <a:ext cx="83366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Challenge 1: </a:t>
            </a:r>
            <a:r>
              <a:rPr lang="en-US" sz="2400" dirty="0"/>
              <a:t>Designing </a:t>
            </a:r>
            <a:r>
              <a:rPr lang="en-US" sz="2400" dirty="0" smtClean="0"/>
              <a:t>efficient </a:t>
            </a:r>
            <a:r>
              <a:rPr lang="en-US" sz="2400" dirty="0"/>
              <a:t>search </a:t>
            </a:r>
            <a:r>
              <a:rPr lang="en-US" sz="2400" dirty="0" smtClean="0"/>
              <a:t>algorithm.</a:t>
            </a:r>
          </a:p>
          <a:p>
            <a:r>
              <a:rPr lang="en-US" sz="2400" dirty="0"/>
              <a:t>Challenge </a:t>
            </a:r>
            <a:r>
              <a:rPr lang="en-US" sz="2400" dirty="0" smtClean="0"/>
              <a:t>2: </a:t>
            </a:r>
            <a:r>
              <a:rPr lang="en-US" sz="2400" dirty="0"/>
              <a:t>Ambiguous/under-specified </a:t>
            </a:r>
            <a:r>
              <a:rPr lang="en-US" sz="2400" dirty="0" smtClean="0"/>
              <a:t>intent may result in </a:t>
            </a:r>
            <a:r>
              <a:rPr lang="en-US" sz="2400" dirty="0"/>
              <a:t>unintended programs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0306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250" y="958174"/>
            <a:ext cx="2830749" cy="22645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090" y="1026266"/>
            <a:ext cx="8677073" cy="568843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dirty="0" smtClean="0">
              <a:solidFill>
                <a:srgbClr val="0099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9900"/>
                </a:solidFill>
              </a:rPr>
              <a:t>Synthesize multiple programs &amp; rank them.</a:t>
            </a:r>
            <a:endParaRPr lang="en-US" u="sng" dirty="0"/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Basic ranking scheme</a:t>
            </a:r>
          </a:p>
          <a:p>
            <a:r>
              <a:rPr lang="en-US" dirty="0"/>
              <a:t>Define a partial order over program </a:t>
            </a:r>
            <a:r>
              <a:rPr lang="en-US" dirty="0" smtClean="0"/>
              <a:t>expressions.</a:t>
            </a:r>
          </a:p>
          <a:p>
            <a:pPr lvl="1"/>
            <a:r>
              <a:rPr lang="en-US" dirty="0" smtClean="0"/>
              <a:t>Prefer shorter programs.</a:t>
            </a:r>
          </a:p>
          <a:p>
            <a:pPr lvl="1"/>
            <a:r>
              <a:rPr lang="en-US" dirty="0" smtClean="0"/>
              <a:t>Prefer programs with fewer constants.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u="sng" dirty="0"/>
          </a:p>
          <a:p>
            <a:pPr marL="0" indent="0">
              <a:buNone/>
            </a:pPr>
            <a:r>
              <a:rPr lang="en-US" u="sng" dirty="0" smtClean="0"/>
              <a:t>Machine-learning based ranking</a:t>
            </a:r>
          </a:p>
          <a:p>
            <a:r>
              <a:rPr lang="en-US" dirty="0" smtClean="0"/>
              <a:t>Score using a weighted combination of program features.</a:t>
            </a:r>
          </a:p>
          <a:p>
            <a:pPr lvl="1"/>
            <a:r>
              <a:rPr lang="en-US" dirty="0" smtClean="0"/>
              <a:t>Weights are learned using training data.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45906"/>
            <a:ext cx="8677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smtClean="0">
                <a:solidFill>
                  <a:srgbClr val="C00000"/>
                </a:solidFill>
              </a:rPr>
              <a:t>Predicting a correct program in Programming by Example</a:t>
            </a:r>
            <a:r>
              <a:rPr lang="en-US" dirty="0" smtClean="0">
                <a:solidFill>
                  <a:srgbClr val="C00000"/>
                </a:solidFill>
              </a:rPr>
              <a:t>”; CAV 2015</a:t>
            </a:r>
            <a:endParaRPr lang="en-US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  Rishabh Singh, Sumit Gulwani</a:t>
            </a:r>
          </a:p>
        </p:txBody>
      </p:sp>
    </p:spTree>
    <p:extLst>
      <p:ext uri="{BB962C8B-B14F-4D97-AF65-F5344CB8AC3E}">
        <p14:creationId xmlns:p14="http://schemas.microsoft.com/office/powerpoint/2010/main" val="912181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407285" y="304800"/>
            <a:ext cx="9950118" cy="609600"/>
          </a:xfrm>
        </p:spPr>
        <p:txBody>
          <a:bodyPr/>
          <a:lstStyle/>
          <a:p>
            <a:r>
              <a:rPr lang="en-US" sz="2500" dirty="0" smtClean="0"/>
              <a:t>Comparison of Ranking Strategies over </a:t>
            </a:r>
            <a:r>
              <a:rPr lang="en-US" sz="2500" dirty="0" err="1" smtClean="0"/>
              <a:t>FlashFill</a:t>
            </a:r>
            <a:r>
              <a:rPr lang="en-US" sz="2500" dirty="0" smtClean="0"/>
              <a:t> Benchmarks</a:t>
            </a:r>
            <a:endParaRPr lang="en-US" sz="25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023487"/>
              </p:ext>
            </p:extLst>
          </p:nvPr>
        </p:nvGraphicFramePr>
        <p:xfrm>
          <a:off x="1511507" y="4622072"/>
          <a:ext cx="679554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915"/>
                <a:gridCol w="51416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Strategy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Average # of examples required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Basic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4.17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Learning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1.48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145906"/>
            <a:ext cx="8677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smtClean="0">
                <a:solidFill>
                  <a:srgbClr val="C00000"/>
                </a:solidFill>
              </a:rPr>
              <a:t>Predicting a correct program in Programming by Example</a:t>
            </a:r>
            <a:r>
              <a:rPr lang="en-US" dirty="0" smtClean="0">
                <a:solidFill>
                  <a:srgbClr val="C00000"/>
                </a:solidFill>
              </a:rPr>
              <a:t>”; CAV 2015</a:t>
            </a:r>
            <a:endParaRPr lang="en-US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  Rishabh Singh, Sumit Gulwani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97" y="990648"/>
            <a:ext cx="8138160" cy="3421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4215" y="1254052"/>
            <a:ext cx="9922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Basic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165386" y="1263780"/>
            <a:ext cx="12354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Learning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195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2"/>
                </a:solidFill>
              </a:rPr>
              <a:t>FlashFill</a:t>
            </a:r>
            <a:r>
              <a:rPr lang="en-US" sz="4000" dirty="0" smtClean="0">
                <a:solidFill>
                  <a:schemeClr val="accent2"/>
                </a:solidFill>
              </a:rPr>
              <a:t> Ranking Demo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28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22" y="228601"/>
            <a:ext cx="8753374" cy="666387"/>
          </a:xfrm>
        </p:spPr>
        <p:txBody>
          <a:bodyPr/>
          <a:lstStyle/>
          <a:p>
            <a:r>
              <a:rPr lang="en-US" dirty="0" smtClean="0"/>
              <a:t>Excel help forums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941" y="1342656"/>
            <a:ext cx="5117418" cy="1409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9" y="3336877"/>
            <a:ext cx="8039100" cy="982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2" y="1034949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9" y="4930009"/>
            <a:ext cx="5372100" cy="16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99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PBE Architecture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6452" y="2244252"/>
            <a:ext cx="239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Inductive Spec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0610" y="2249712"/>
            <a:ext cx="165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Program</a:t>
            </a:r>
            <a:endParaRPr lang="en-US" sz="2400" dirty="0">
              <a:solidFill>
                <a:srgbClr val="009900"/>
              </a:solidFill>
            </a:endParaRPr>
          </a:p>
        </p:txBody>
      </p:sp>
      <p:cxnSp>
        <p:nvCxnSpPr>
          <p:cNvPr id="31" name="Straight Arrow Connector 30"/>
          <p:cNvCxnSpPr>
            <a:stCxn id="6" idx="3"/>
            <a:endCxn id="8" idx="1"/>
          </p:cNvCxnSpPr>
          <p:nvPr/>
        </p:nvCxnSpPr>
        <p:spPr bwMode="auto">
          <a:xfrm>
            <a:off x="2521438" y="2475085"/>
            <a:ext cx="752724" cy="546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8" idx="3"/>
            <a:endCxn id="7" idx="1"/>
          </p:cNvCxnSpPr>
          <p:nvPr/>
        </p:nvCxnSpPr>
        <p:spPr bwMode="auto">
          <a:xfrm flipV="1">
            <a:off x="6274339" y="2480545"/>
            <a:ext cx="976271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45" y="827639"/>
            <a:ext cx="2438740" cy="24387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12419" y="3317451"/>
            <a:ext cx="263611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Search  Algorithm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0545" y="4234584"/>
            <a:ext cx="80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DSL</a:t>
            </a:r>
            <a:endParaRPr lang="en-US" dirty="0">
              <a:solidFill>
                <a:srgbClr val="CC00CC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3864404" y="3746720"/>
            <a:ext cx="0" cy="40932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5783372" y="3766177"/>
            <a:ext cx="0" cy="40526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503904" y="4080704"/>
            <a:ext cx="395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Inverse semantics of operators for problem reduction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2443625" y="3552350"/>
            <a:ext cx="95699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1394210" y="3165102"/>
            <a:ext cx="1312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C00CC"/>
                </a:solidFill>
              </a:rPr>
              <a:t>Ranking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C00CC"/>
                </a:solidFill>
              </a:rPr>
              <a:t>Function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4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28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274162" y="972758"/>
            <a:ext cx="3000177" cy="301557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1829" y="5221766"/>
            <a:ext cx="83366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Challenge 1: </a:t>
            </a:r>
            <a:r>
              <a:rPr lang="en-US" sz="2400" dirty="0"/>
              <a:t>Designing </a:t>
            </a:r>
            <a:r>
              <a:rPr lang="en-US" sz="2400" dirty="0" smtClean="0"/>
              <a:t>efficient </a:t>
            </a:r>
            <a:r>
              <a:rPr lang="en-US" sz="2400" dirty="0"/>
              <a:t>search </a:t>
            </a:r>
            <a:r>
              <a:rPr lang="en-US" sz="2400" dirty="0" smtClean="0"/>
              <a:t>algorithm.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Challenge 2: </a:t>
            </a:r>
            <a:r>
              <a:rPr lang="en-US" sz="2400" dirty="0"/>
              <a:t>Ambiguous/under-specified </a:t>
            </a:r>
            <a:r>
              <a:rPr lang="en-US" sz="2400" dirty="0" smtClean="0"/>
              <a:t>intent may result in </a:t>
            </a:r>
            <a:r>
              <a:rPr lang="en-US" sz="2400" dirty="0"/>
              <a:t>unintended programs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250610" y="1903463"/>
            <a:ext cx="165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Top-k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19288" y="2251336"/>
            <a:ext cx="346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99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475854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9719" y="4832653"/>
            <a:ext cx="889197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rgbClr val="FF9900"/>
                </a:solidFill>
              </a:rPr>
              <a:t>The Inductive Synthesis Problem Definition: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Inductive Spec x DSL x Ranking function -&gt; Top k-Programs</a:t>
            </a:r>
          </a:p>
          <a:p>
            <a:pPr>
              <a:spcBef>
                <a:spcPts val="0"/>
              </a:spcBef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rgbClr val="FF9900"/>
                </a:solidFill>
              </a:rPr>
              <a:t>Solution Strategy: </a:t>
            </a:r>
            <a:r>
              <a:rPr lang="en-US" sz="2200" dirty="0" smtClean="0"/>
              <a:t>Divide-and-conquer based on inverse semantics</a:t>
            </a: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PBE Architecture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6452" y="2244252"/>
            <a:ext cx="239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Inductive Spec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0610" y="2249712"/>
            <a:ext cx="165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Programs</a:t>
            </a:r>
            <a:endParaRPr lang="en-US" sz="2400" dirty="0">
              <a:solidFill>
                <a:srgbClr val="009900"/>
              </a:solidFill>
            </a:endParaRPr>
          </a:p>
        </p:txBody>
      </p:sp>
      <p:cxnSp>
        <p:nvCxnSpPr>
          <p:cNvPr id="31" name="Straight Arrow Connector 30"/>
          <p:cNvCxnSpPr>
            <a:stCxn id="6" idx="3"/>
            <a:endCxn id="8" idx="1"/>
          </p:cNvCxnSpPr>
          <p:nvPr/>
        </p:nvCxnSpPr>
        <p:spPr bwMode="auto">
          <a:xfrm>
            <a:off x="2521438" y="2475085"/>
            <a:ext cx="752724" cy="546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8" idx="3"/>
            <a:endCxn id="7" idx="1"/>
          </p:cNvCxnSpPr>
          <p:nvPr/>
        </p:nvCxnSpPr>
        <p:spPr bwMode="auto">
          <a:xfrm flipV="1">
            <a:off x="6274339" y="2480545"/>
            <a:ext cx="976271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45" y="827639"/>
            <a:ext cx="2438740" cy="24387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12419" y="3317451"/>
            <a:ext cx="263611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Search  Algorithm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0545" y="4234584"/>
            <a:ext cx="80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DSL</a:t>
            </a:r>
            <a:endParaRPr lang="en-US" dirty="0">
              <a:solidFill>
                <a:srgbClr val="CC00CC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3864404" y="3746720"/>
            <a:ext cx="0" cy="40932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5783372" y="3766177"/>
            <a:ext cx="0" cy="40526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503904" y="4080704"/>
            <a:ext cx="395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Inverse semantics of operators for problem reduction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2443625" y="3552350"/>
            <a:ext cx="95699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1394210" y="3165102"/>
            <a:ext cx="1312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C00CC"/>
                </a:solidFill>
              </a:rPr>
              <a:t>Ranking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C00CC"/>
                </a:solidFill>
              </a:rPr>
              <a:t>Function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4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28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3339" y="6116718"/>
            <a:ext cx="9040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err="1" smtClean="0">
                <a:solidFill>
                  <a:srgbClr val="C00000"/>
                </a:solidFill>
              </a:rPr>
              <a:t>FlashMeta</a:t>
            </a:r>
            <a:r>
              <a:rPr lang="en-US" i="1" dirty="0" smtClean="0">
                <a:solidFill>
                  <a:srgbClr val="C00000"/>
                </a:solidFill>
              </a:rPr>
              <a:t>: A Framework for Inductive Program Synthesis”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[Submitted to OOPSLA 2015]; Alex Polozov, Sumit Gulwani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274162" y="972758"/>
            <a:ext cx="3000177" cy="301557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50610" y="1903463"/>
            <a:ext cx="165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Top-k</a:t>
            </a:r>
            <a:endParaRPr lang="en-US" sz="24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86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94948" y="1933570"/>
          <a:ext cx="2217906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906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</a:t>
                      </a:r>
                      <a:r>
                        <a:rPr lang="en-US" baseline="0" dirty="0" err="1" smtClean="0"/>
                        <a:t>Fill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FlashExtractText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FlashRelate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FlashNormalize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FlashExtractWeb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437748" y="304800"/>
            <a:ext cx="10009761" cy="609600"/>
          </a:xfrm>
        </p:spPr>
        <p:txBody>
          <a:bodyPr/>
          <a:lstStyle/>
          <a:p>
            <a:r>
              <a:rPr lang="en-US" sz="2600" dirty="0" smtClean="0"/>
              <a:t>Comparison of </a:t>
            </a:r>
            <a:r>
              <a:rPr lang="en-US" sz="2600" dirty="0" err="1" smtClean="0"/>
              <a:t>FlashMeta</a:t>
            </a:r>
            <a:r>
              <a:rPr lang="en-US" sz="2600" dirty="0" smtClean="0"/>
              <a:t> with hand-tuned implementations</a:t>
            </a:r>
            <a:endParaRPr lang="en-US" sz="2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163342" y="1933570"/>
          <a:ext cx="24384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4"/>
                <a:gridCol w="13498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FlashMeta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656401" y="1941065"/>
          <a:ext cx="2438402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4"/>
                <a:gridCol w="1349828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FlashMeta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90091" y="1300263"/>
            <a:ext cx="1794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Lines of Code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(K)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75043" y="1300261"/>
            <a:ext cx="2449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Development time (months)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80" y="4416355"/>
            <a:ext cx="9358352" cy="1636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Running time </a:t>
            </a:r>
            <a:r>
              <a:rPr lang="en-US" sz="2400" dirty="0" smtClean="0"/>
              <a:t>of </a:t>
            </a:r>
            <a:r>
              <a:rPr lang="en-US" sz="2400" dirty="0" err="1" smtClean="0"/>
              <a:t>FlashMeta</a:t>
            </a:r>
            <a:r>
              <a:rPr lang="en-US" sz="2400" dirty="0" smtClean="0"/>
              <a:t> implementations vary between 0.5-3x of the corresponding original implementation.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Faster because of some free optimizations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Slower because of larger feature sets &amp; a generalized framework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3339" y="6116718"/>
            <a:ext cx="9040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err="1" smtClean="0">
                <a:solidFill>
                  <a:srgbClr val="C00000"/>
                </a:solidFill>
              </a:rPr>
              <a:t>FlashMeta</a:t>
            </a:r>
            <a:r>
              <a:rPr lang="en-US" i="1" dirty="0" smtClean="0">
                <a:solidFill>
                  <a:srgbClr val="C00000"/>
                </a:solidFill>
              </a:rPr>
              <a:t>: A Framework for Inductive Program Synthesis”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[Submitted to OOPSLA 2015]; Alex Polozov, Sumit Gulwani</a:t>
            </a:r>
          </a:p>
        </p:txBody>
      </p:sp>
    </p:spTree>
    <p:extLst>
      <p:ext uri="{BB962C8B-B14F-4D97-AF65-F5344CB8AC3E}">
        <p14:creationId xmlns:p14="http://schemas.microsoft.com/office/powerpoint/2010/main" val="1377542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PBE Architecture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6452" y="2244252"/>
            <a:ext cx="239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Inductive Spec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0610" y="2064889"/>
            <a:ext cx="1651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Top-k Programs</a:t>
            </a:r>
            <a:endParaRPr lang="en-US" sz="2400" dirty="0">
              <a:solidFill>
                <a:srgbClr val="009900"/>
              </a:solidFill>
            </a:endParaRPr>
          </a:p>
        </p:txBody>
      </p:sp>
      <p:cxnSp>
        <p:nvCxnSpPr>
          <p:cNvPr id="31" name="Straight Arrow Connector 30"/>
          <p:cNvCxnSpPr>
            <a:stCxn id="6" idx="3"/>
            <a:endCxn id="8" idx="1"/>
          </p:cNvCxnSpPr>
          <p:nvPr/>
        </p:nvCxnSpPr>
        <p:spPr bwMode="auto">
          <a:xfrm>
            <a:off x="2521438" y="2475085"/>
            <a:ext cx="752724" cy="546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8" idx="3"/>
            <a:endCxn id="7" idx="1"/>
          </p:cNvCxnSpPr>
          <p:nvPr/>
        </p:nvCxnSpPr>
        <p:spPr bwMode="auto">
          <a:xfrm flipV="1">
            <a:off x="6274339" y="2480388"/>
            <a:ext cx="976271" cy="15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45" y="827639"/>
            <a:ext cx="2438740" cy="24387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12419" y="3317451"/>
            <a:ext cx="263611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Search  Algorithm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0545" y="4234584"/>
            <a:ext cx="80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DSL</a:t>
            </a:r>
            <a:endParaRPr lang="en-US" dirty="0">
              <a:solidFill>
                <a:srgbClr val="CC00CC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3864404" y="3746720"/>
            <a:ext cx="0" cy="40932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5783372" y="3766177"/>
            <a:ext cx="0" cy="40526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503904" y="4080704"/>
            <a:ext cx="395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Inverse semantics of operators for problem reduction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2443625" y="3552350"/>
            <a:ext cx="95699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1394210" y="3165102"/>
            <a:ext cx="1312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C00CC"/>
                </a:solidFill>
              </a:rPr>
              <a:t>Ranking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C00CC"/>
                </a:solidFill>
              </a:rPr>
              <a:t>Function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4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28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274162" y="972758"/>
            <a:ext cx="3000177" cy="301557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1829" y="5221766"/>
            <a:ext cx="83366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Challenge 1: </a:t>
            </a:r>
            <a:r>
              <a:rPr lang="en-US" sz="2400" dirty="0"/>
              <a:t>Designing </a:t>
            </a:r>
            <a:r>
              <a:rPr lang="en-US" sz="2400" dirty="0" smtClean="0"/>
              <a:t>efficient </a:t>
            </a:r>
            <a:r>
              <a:rPr lang="en-US" sz="2400" dirty="0"/>
              <a:t>search </a:t>
            </a:r>
            <a:r>
              <a:rPr lang="en-US" sz="2400" dirty="0" smtClean="0"/>
              <a:t>algorithm.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Challenge 2: </a:t>
            </a:r>
            <a:r>
              <a:rPr lang="en-US" sz="2400" dirty="0"/>
              <a:t>Ambiguous/under-specified </a:t>
            </a:r>
            <a:r>
              <a:rPr lang="en-US" sz="2400" dirty="0" smtClean="0"/>
              <a:t>intent may result in </a:t>
            </a:r>
            <a:r>
              <a:rPr lang="en-US" sz="2400" dirty="0"/>
              <a:t>unintended programs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0953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9463" y="1030615"/>
            <a:ext cx="6624537" cy="17218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“It's </a:t>
            </a:r>
            <a:r>
              <a:rPr lang="en-US" dirty="0"/>
              <a:t>a great concept, but it can also lead to lots of bad data. </a:t>
            </a:r>
            <a:r>
              <a:rPr lang="en-US" dirty="0" smtClean="0"/>
              <a:t>I </a:t>
            </a:r>
            <a:r>
              <a:rPr lang="en-US" dirty="0"/>
              <a:t>think many users will look at a few "flash filled" cells, </a:t>
            </a:r>
            <a:r>
              <a:rPr lang="en-US" dirty="0" smtClean="0"/>
              <a:t>and just </a:t>
            </a:r>
            <a:r>
              <a:rPr lang="en-US" dirty="0"/>
              <a:t>assume that it </a:t>
            </a:r>
            <a:r>
              <a:rPr lang="en-US" dirty="0" smtClean="0"/>
              <a:t>worked. … Be </a:t>
            </a:r>
            <a:r>
              <a:rPr lang="en-US" dirty="0"/>
              <a:t>very </a:t>
            </a:r>
            <a:r>
              <a:rPr lang="en-US" dirty="0" smtClean="0"/>
              <a:t>careful.”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a better User </a:t>
            </a:r>
            <a:r>
              <a:rPr lang="en-US" dirty="0"/>
              <a:t>I</a:t>
            </a:r>
            <a:r>
              <a:rPr lang="en-US" dirty="0" smtClean="0"/>
              <a:t>nteraction Model!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88" y="2874398"/>
            <a:ext cx="2032000" cy="203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8" y="1021690"/>
            <a:ext cx="1867710" cy="2354258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42630" y="5354993"/>
            <a:ext cx="7108757" cy="128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/>
              <a:t>“most of the extracted data will be fine. But there might be exceptions that you don't notice unless you examine the results very carefully.”</a:t>
            </a:r>
            <a:endParaRPr lang="en-US" kern="0" dirty="0"/>
          </a:p>
        </p:txBody>
      </p:sp>
      <p:sp>
        <p:nvSpPr>
          <p:cNvPr id="8" name="Rectangular Callout 7"/>
          <p:cNvSpPr/>
          <p:nvPr/>
        </p:nvSpPr>
        <p:spPr bwMode="auto">
          <a:xfrm>
            <a:off x="2441642" y="1061666"/>
            <a:ext cx="6587009" cy="1449421"/>
          </a:xfrm>
          <a:prstGeom prst="wedgeRectCallout">
            <a:avLst>
              <a:gd name="adj1" fmla="val 1530"/>
              <a:gd name="adj2" fmla="val 10746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342630" y="5207727"/>
            <a:ext cx="7013644" cy="1449421"/>
          </a:xfrm>
          <a:prstGeom prst="wedgeRectCallout">
            <a:avLst>
              <a:gd name="adj1" fmla="val -833"/>
              <a:gd name="adj2" fmla="val -10394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62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11" y="970327"/>
            <a:ext cx="2247089" cy="280523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69" y="1106515"/>
            <a:ext cx="8564368" cy="520773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Make it easy to inspect output correctness</a:t>
            </a:r>
          </a:p>
          <a:p>
            <a:pPr lvl="1"/>
            <a:r>
              <a:rPr lang="en-US" dirty="0" smtClean="0"/>
              <a:t>User can accordingly provide more examples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Show programs</a:t>
            </a:r>
          </a:p>
          <a:p>
            <a:pPr lvl="1"/>
            <a:r>
              <a:rPr lang="en-US" dirty="0"/>
              <a:t>in any desired </a:t>
            </a:r>
            <a:r>
              <a:rPr lang="en-US" dirty="0" smtClean="0"/>
              <a:t>programming language; in English</a:t>
            </a:r>
          </a:p>
          <a:p>
            <a:pPr lvl="1"/>
            <a:r>
              <a:rPr lang="en-US" dirty="0" smtClean="0"/>
              <a:t>Enable effective navigation between programs</a:t>
            </a:r>
          </a:p>
          <a:p>
            <a:endParaRPr lang="en-US" dirty="0" smtClean="0"/>
          </a:p>
          <a:p>
            <a:r>
              <a:rPr lang="en-US" dirty="0" smtClean="0"/>
              <a:t>Computer initiated interactivity (Active learning)</a:t>
            </a:r>
          </a:p>
          <a:p>
            <a:pPr lvl="1"/>
            <a:r>
              <a:rPr lang="en-US" dirty="0" smtClean="0"/>
              <a:t>Highlight less confident entries in the output.</a:t>
            </a:r>
          </a:p>
          <a:p>
            <a:pPr lvl="1"/>
            <a:r>
              <a:rPr lang="en-US" dirty="0" smtClean="0"/>
              <a:t>Ask directed questions based on </a:t>
            </a:r>
            <a:r>
              <a:rPr lang="en-US" i="1" dirty="0" smtClean="0"/>
              <a:t>distinguishing inputs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887" y="304800"/>
            <a:ext cx="8886765" cy="609600"/>
          </a:xfrm>
        </p:spPr>
        <p:txBody>
          <a:bodyPr/>
          <a:lstStyle/>
          <a:p>
            <a:r>
              <a:rPr lang="en-US" dirty="0" smtClean="0"/>
              <a:t>User Interaction Models for Ambiguity Resolution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56699" y="6143374"/>
            <a:ext cx="94844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“</a:t>
            </a:r>
            <a:r>
              <a:rPr lang="en-US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User </a:t>
            </a:r>
            <a:r>
              <a:rPr lang="en-US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Interaction Models for Disambiguation in Programming by </a:t>
            </a:r>
            <a:r>
              <a:rPr lang="en-US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Example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”,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[Submitted to UIST 2015] Mayer, Soares, Grechkin, Le, Marron, Polozov, Singh, Zorn, Gulwani</a:t>
            </a:r>
            <a:endParaRPr lang="en-US" sz="1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7001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2"/>
                </a:solidFill>
              </a:rPr>
              <a:t>FlashExtract</a:t>
            </a:r>
            <a:r>
              <a:rPr lang="en-US" sz="4000" dirty="0" smtClean="0">
                <a:solidFill>
                  <a:schemeClr val="accent2"/>
                </a:solidFill>
              </a:rPr>
              <a:t> Demo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2"/>
                </a:solidFill>
              </a:rPr>
              <a:t>(User Interaction Models)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02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70338" y="1031508"/>
            <a:ext cx="9360254" cy="573844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Extraction</a:t>
            </a:r>
          </a:p>
          <a:p>
            <a:r>
              <a:rPr lang="en-US" sz="2000" dirty="0" err="1" smtClean="0"/>
              <a:t>FlashExtract</a:t>
            </a:r>
            <a:r>
              <a:rPr lang="en-US" sz="2000" dirty="0" smtClean="0"/>
              <a:t>: </a:t>
            </a:r>
            <a:r>
              <a:rPr lang="en-US" sz="2000" dirty="0"/>
              <a:t>E</a:t>
            </a:r>
            <a:r>
              <a:rPr lang="en-US" sz="2000" dirty="0" smtClean="0"/>
              <a:t>xtract data from text files, web pages 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dirty="0" smtClean="0">
                <a:solidFill>
                  <a:srgbClr val="C00000"/>
                </a:solidFill>
              </a:rPr>
              <a:t>PLDI 2014; </a:t>
            </a:r>
            <a:r>
              <a:rPr lang="en-US" sz="1800" dirty="0" err="1" smtClean="0">
                <a:solidFill>
                  <a:srgbClr val="C00000"/>
                </a:solidFill>
              </a:rPr>
              <a:t>Powershell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convertFrom</a:t>
            </a:r>
            <a:r>
              <a:rPr lang="en-US" sz="1800" dirty="0" smtClean="0">
                <a:solidFill>
                  <a:srgbClr val="C00000"/>
                </a:solidFill>
              </a:rPr>
              <a:t>-string cmdlet]</a:t>
            </a:r>
          </a:p>
          <a:p>
            <a:r>
              <a:rPr lang="en-US" sz="2000" dirty="0" err="1"/>
              <a:t>FlashRelate</a:t>
            </a:r>
            <a:r>
              <a:rPr lang="en-US" sz="2000" dirty="0"/>
              <a:t>: Extract data from </a:t>
            </a:r>
            <a:r>
              <a:rPr lang="en-US" sz="2000" dirty="0" smtClean="0"/>
              <a:t>spreadsheets </a:t>
            </a:r>
            <a:r>
              <a:rPr lang="en-US" sz="1800" dirty="0">
                <a:solidFill>
                  <a:srgbClr val="C00000"/>
                </a:solidFill>
              </a:rPr>
              <a:t>[PLDI </a:t>
            </a:r>
            <a:r>
              <a:rPr lang="en-US" sz="1800" dirty="0" smtClean="0">
                <a:solidFill>
                  <a:srgbClr val="C00000"/>
                </a:solidFill>
              </a:rPr>
              <a:t>2015]</a:t>
            </a:r>
            <a:endParaRPr lang="en-US" sz="18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u="sng" dirty="0" smtClean="0"/>
              <a:t>Transformation</a:t>
            </a:r>
          </a:p>
          <a:p>
            <a:r>
              <a:rPr lang="en-US" sz="2000" dirty="0" smtClean="0"/>
              <a:t>Flash Fill: Excel feature for Syntactic String Transformations 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dirty="0" smtClean="0">
                <a:solidFill>
                  <a:srgbClr val="C00000"/>
                </a:solidFill>
              </a:rPr>
              <a:t>POPL 2011]</a:t>
            </a:r>
          </a:p>
          <a:p>
            <a:r>
              <a:rPr lang="en-US" sz="2000" dirty="0" smtClean="0"/>
              <a:t>Semantic String Transformations 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dirty="0" smtClean="0">
                <a:solidFill>
                  <a:srgbClr val="C00000"/>
                </a:solidFill>
              </a:rPr>
              <a:t>VLDB 2012]</a:t>
            </a:r>
          </a:p>
          <a:p>
            <a:r>
              <a:rPr lang="en-US" sz="2000" dirty="0" smtClean="0"/>
              <a:t>Number Transformations 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dirty="0" smtClean="0">
                <a:solidFill>
                  <a:srgbClr val="C00000"/>
                </a:solidFill>
              </a:rPr>
              <a:t>CAV 2013]</a:t>
            </a:r>
          </a:p>
          <a:p>
            <a:r>
              <a:rPr lang="en-US" sz="2000" dirty="0" err="1" smtClean="0"/>
              <a:t>FlashNormalize</a:t>
            </a:r>
            <a:r>
              <a:rPr lang="en-US" sz="2000" dirty="0" smtClean="0"/>
              <a:t>: Text normalization </a:t>
            </a:r>
            <a:r>
              <a:rPr lang="en-US" sz="1800" dirty="0" smtClean="0">
                <a:solidFill>
                  <a:srgbClr val="C00000"/>
                </a:solidFill>
              </a:rPr>
              <a:t>[IJCAI 2015]</a:t>
            </a:r>
          </a:p>
          <a:p>
            <a:endParaRPr lang="en-US" sz="1000" dirty="0" smtClean="0"/>
          </a:p>
          <a:p>
            <a:pPr marL="0" indent="0">
              <a:buNone/>
            </a:pPr>
            <a:r>
              <a:rPr lang="en-US" sz="2000" u="sng" dirty="0" smtClean="0"/>
              <a:t>Querying</a:t>
            </a:r>
            <a:endParaRPr lang="en-US" sz="2000" u="sng" dirty="0"/>
          </a:p>
          <a:p>
            <a:r>
              <a:rPr lang="en-US" sz="2000" dirty="0" err="1" smtClean="0"/>
              <a:t>NLyze</a:t>
            </a:r>
            <a:r>
              <a:rPr lang="en-US" sz="2000" dirty="0" smtClean="0"/>
              <a:t>: an Excel programming-by-natural-</a:t>
            </a:r>
            <a:r>
              <a:rPr lang="en-US" sz="2000" dirty="0" err="1" smtClean="0"/>
              <a:t>lang</a:t>
            </a:r>
            <a:r>
              <a:rPr lang="en-US" sz="2000" dirty="0" smtClean="0"/>
              <a:t> add-in 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dirty="0" smtClean="0">
                <a:solidFill>
                  <a:srgbClr val="C00000"/>
                </a:solidFill>
              </a:rPr>
              <a:t>SIGMOD 2014</a:t>
            </a:r>
            <a:r>
              <a:rPr lang="en-US" sz="1800" dirty="0">
                <a:solidFill>
                  <a:srgbClr val="C00000"/>
                </a:solidFill>
              </a:rPr>
              <a:t>]</a:t>
            </a:r>
            <a:endParaRPr lang="en-US" sz="1800" dirty="0" smtClean="0">
              <a:solidFill>
                <a:srgbClr val="C00000"/>
              </a:solidFill>
            </a:endParaRP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sz="2000" u="sng" dirty="0" smtClean="0"/>
              <a:t>Formatting</a:t>
            </a:r>
          </a:p>
          <a:p>
            <a:r>
              <a:rPr lang="en-US" sz="2000" dirty="0"/>
              <a:t>Table re-formatting 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dirty="0" smtClean="0">
                <a:solidFill>
                  <a:srgbClr val="C00000"/>
                </a:solidFill>
              </a:rPr>
              <a:t>PLDI 2011</a:t>
            </a:r>
            <a:r>
              <a:rPr lang="en-US" sz="1800" dirty="0">
                <a:solidFill>
                  <a:srgbClr val="C00000"/>
                </a:solidFill>
              </a:rPr>
              <a:t>]</a:t>
            </a:r>
            <a:endParaRPr lang="en-US" sz="1800" dirty="0" smtClean="0"/>
          </a:p>
          <a:p>
            <a:r>
              <a:rPr lang="en-US" sz="2000" dirty="0" err="1" smtClean="0"/>
              <a:t>FlashFormat</a:t>
            </a:r>
            <a:r>
              <a:rPr lang="en-US" sz="2000" dirty="0" smtClean="0"/>
              <a:t>: a </a:t>
            </a:r>
            <a:r>
              <a:rPr lang="en-US" sz="2000" dirty="0" err="1" smtClean="0"/>
              <a:t>Powerpoint</a:t>
            </a:r>
            <a:r>
              <a:rPr lang="en-US" sz="2000" dirty="0" smtClean="0"/>
              <a:t> add-in 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dirty="0" smtClean="0">
                <a:solidFill>
                  <a:srgbClr val="C00000"/>
                </a:solidFill>
              </a:rPr>
              <a:t>AAAI 2014]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PBE tools for Data Manipulation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673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2"/>
                </a:solidFill>
              </a:rPr>
              <a:t>FlashRelate</a:t>
            </a:r>
            <a:r>
              <a:rPr lang="en-US" sz="4000" dirty="0" smtClean="0">
                <a:solidFill>
                  <a:schemeClr val="accent2"/>
                </a:solidFill>
              </a:rPr>
              <a:t> Demo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37685"/>
            <a:ext cx="902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 smtClean="0">
                <a:solidFill>
                  <a:srgbClr val="C00000"/>
                </a:solidFill>
              </a:rPr>
              <a:t>“</a:t>
            </a:r>
            <a:r>
              <a:rPr lang="en-US" i="1" dirty="0" err="1">
                <a:solidFill>
                  <a:srgbClr val="C00000"/>
                </a:solidFill>
              </a:rPr>
              <a:t>FlashRelate</a:t>
            </a:r>
            <a:r>
              <a:rPr lang="en-US" i="1" dirty="0">
                <a:solidFill>
                  <a:srgbClr val="C00000"/>
                </a:solidFill>
              </a:rPr>
              <a:t>: Extracting Relational Data from </a:t>
            </a:r>
            <a:r>
              <a:rPr lang="en-US" i="1" dirty="0" smtClean="0">
                <a:solidFill>
                  <a:srgbClr val="C00000"/>
                </a:solidFill>
              </a:rPr>
              <a:t>Semi-Structured Spreadsheets </a:t>
            </a:r>
            <a:r>
              <a:rPr lang="en-US" i="1" dirty="0">
                <a:solidFill>
                  <a:srgbClr val="C00000"/>
                </a:solidFill>
              </a:rPr>
              <a:t>Using </a:t>
            </a:r>
            <a:r>
              <a:rPr lang="en-US" i="1" dirty="0" smtClean="0">
                <a:solidFill>
                  <a:srgbClr val="C00000"/>
                </a:solidFill>
              </a:rPr>
              <a:t>Examples”;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PLDI 2015; Barowy, Gulwani, Hart, Zorn</a:t>
            </a:r>
          </a:p>
        </p:txBody>
      </p:sp>
    </p:spTree>
    <p:extLst>
      <p:ext uri="{BB962C8B-B14F-4D97-AF65-F5344CB8AC3E}">
        <p14:creationId xmlns:p14="http://schemas.microsoft.com/office/powerpoint/2010/main" val="2745064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19105" y="1024608"/>
            <a:ext cx="1845878" cy="2245988"/>
            <a:chOff x="5598983" y="1563490"/>
            <a:chExt cx="1845878" cy="224598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8983" y="1563490"/>
              <a:ext cx="1845878" cy="184587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061551" y="3409368"/>
              <a:ext cx="920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Vu Le</a:t>
              </a:r>
              <a:endParaRPr lang="en-US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38240" y="1044018"/>
            <a:ext cx="1723703" cy="2131019"/>
            <a:chOff x="-1305892" y="2200666"/>
            <a:chExt cx="1723703" cy="213101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05892" y="2200666"/>
              <a:ext cx="1723703" cy="172370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-1232431" y="3931575"/>
              <a:ext cx="15767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Dan Barowy</a:t>
              </a:r>
              <a:endParaRPr lang="en-US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056" y="985653"/>
            <a:ext cx="1377215" cy="13772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15220" y="2298294"/>
            <a:ext cx="132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Ted Hart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1956397" y="1028463"/>
            <a:ext cx="2128354" cy="2355539"/>
            <a:chOff x="6804059" y="1063474"/>
            <a:chExt cx="2128354" cy="235553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7519" y="1063474"/>
              <a:ext cx="1678629" cy="193123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804059" y="3018903"/>
              <a:ext cx="21283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Maxim Grechkin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609159" y="3476431"/>
            <a:ext cx="1781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Alex Polozov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117" y="2838218"/>
            <a:ext cx="1621408" cy="1743357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759560" y="1056272"/>
            <a:ext cx="1752854" cy="2025320"/>
            <a:chOff x="3372154" y="3762021"/>
            <a:chExt cx="1752854" cy="202532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2154" y="3762021"/>
              <a:ext cx="1717578" cy="1684862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3548229" y="5387231"/>
              <a:ext cx="15767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Dileep Kini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74166" y="4684781"/>
            <a:ext cx="1940755" cy="2201447"/>
            <a:chOff x="2572369" y="4123534"/>
            <a:chExt cx="1940755" cy="220144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147" y="4123534"/>
              <a:ext cx="1454445" cy="179161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572369" y="5924871"/>
              <a:ext cx="1940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Rishabh Singh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672209" y="4563251"/>
            <a:ext cx="1780162" cy="2279355"/>
            <a:chOff x="5779766" y="1052058"/>
            <a:chExt cx="1780162" cy="227935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263" y="1052058"/>
              <a:ext cx="1460612" cy="182719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5779766" y="2931303"/>
              <a:ext cx="17801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Mikael Mayer</a:t>
              </a:r>
              <a:endParaRPr lang="en-US" dirty="0"/>
            </a:p>
          </p:txBody>
        </p:sp>
      </p:grpSp>
      <p:pic>
        <p:nvPicPr>
          <p:cNvPr id="42" name="Content Placeholder 4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48" y="4581874"/>
            <a:ext cx="1286286" cy="1904244"/>
          </a:xfrm>
        </p:spPr>
      </p:pic>
      <p:grpSp>
        <p:nvGrpSpPr>
          <p:cNvPr id="43" name="Group 42"/>
          <p:cNvGrpSpPr/>
          <p:nvPr/>
        </p:nvGrpSpPr>
        <p:grpSpPr>
          <a:xfrm>
            <a:off x="-45969" y="4511132"/>
            <a:ext cx="1849358" cy="2331474"/>
            <a:chOff x="2023760" y="2318375"/>
            <a:chExt cx="1849358" cy="2331474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077" y="2318375"/>
              <a:ext cx="1333728" cy="2000592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2023760" y="4249739"/>
              <a:ext cx="18493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Mark Marron</a:t>
              </a:r>
              <a:endParaRPr lang="en-US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748840" y="6469327"/>
            <a:ext cx="2031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Gustavo Soares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7672977" y="4440424"/>
            <a:ext cx="1337332" cy="2406892"/>
            <a:chOff x="1106273" y="2928344"/>
            <a:chExt cx="1337332" cy="240689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273" y="2928344"/>
              <a:ext cx="1337332" cy="200678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166749" y="4935126"/>
              <a:ext cx="12768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Ben Zorn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0880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help-forum interaction</a:t>
            </a:r>
            <a:endParaRPr lang="en-US" dirty="0"/>
          </a:p>
        </p:txBody>
      </p:sp>
      <p:pic>
        <p:nvPicPr>
          <p:cNvPr id="4" name="Picture 2" descr="http://media02.hongkiat.com/geek-is-new-cool/ge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053" y="2752713"/>
            <a:ext cx="2317518" cy="231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rved Down Arrow 4"/>
          <p:cNvSpPr/>
          <p:nvPr/>
        </p:nvSpPr>
        <p:spPr>
          <a:xfrm>
            <a:off x="3793524" y="2654716"/>
            <a:ext cx="4243630" cy="7457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 rot="10800000">
            <a:off x="3843022" y="4658496"/>
            <a:ext cx="3874815" cy="8109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8211" y="2090113"/>
            <a:ext cx="4255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300_w5_aniSh_c1_b </a:t>
            </a:r>
            <a:r>
              <a:rPr lang="en-US" sz="2400" dirty="0" smtClean="0">
                <a:sym typeface="Wingdings" panose="05000000000000000000" pitchFamily="2" charset="2"/>
              </a:rPr>
              <a:t> w5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21553" y="4824271"/>
            <a:ext cx="227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=MID(B1,5,2)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-156897" y="2694460"/>
            <a:ext cx="3950421" cy="2375772"/>
            <a:chOff x="595628" y="2489008"/>
            <a:chExt cx="6588792" cy="3734543"/>
          </a:xfrm>
        </p:grpSpPr>
        <p:pic>
          <p:nvPicPr>
            <p:cNvPr id="10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352" y="2583899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287" y="2711916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36" y="2489008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671" y="261702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248" y="3199595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183" y="3327612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28" y="3732995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647" y="400771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352" y="4119628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497" y="385922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3690272" y="1581524"/>
            <a:ext cx="449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300_w30_aniSh_c1_b </a:t>
            </a:r>
            <a:r>
              <a:rPr lang="en-US" sz="2400" dirty="0" smtClean="0">
                <a:sym typeface="Wingdings" panose="05000000000000000000" pitchFamily="2" charset="2"/>
              </a:rPr>
              <a:t> w30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603753" y="5619039"/>
            <a:ext cx="7710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=MID(B1,FIND(“_”,$B:$B)+1, FIND(“_”,REPLACE($B:$B,1,FIND(“_”,$B:$B),””))-1)</a:t>
            </a:r>
            <a:endParaRPr lang="en-US" sz="2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522" y="3379925"/>
            <a:ext cx="4097710" cy="610839"/>
          </a:xfrm>
          <a:prstGeom prst="rect">
            <a:avLst/>
          </a:prstGeom>
          <a:ln w="34925">
            <a:solidFill>
              <a:srgbClr val="FFFF0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4821553" y="4824271"/>
            <a:ext cx="227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=MID(B1,5,2)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53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2" grpId="0"/>
      <p:bldP spid="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831" y="1143000"/>
            <a:ext cx="8647888" cy="502920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Other application domains (E.g., robotics).</a:t>
            </a:r>
          </a:p>
          <a:p>
            <a:endParaRPr lang="en-US" dirty="0"/>
          </a:p>
          <a:p>
            <a:r>
              <a:rPr lang="en-US" dirty="0" smtClean="0"/>
              <a:t>Integration with existing programming environments.</a:t>
            </a:r>
          </a:p>
          <a:p>
            <a:endParaRPr lang="en-US" dirty="0"/>
          </a:p>
          <a:p>
            <a:r>
              <a:rPr lang="en-US" dirty="0"/>
              <a:t>Multi-modal intent specification using combination of </a:t>
            </a:r>
            <a:r>
              <a:rPr lang="en-US" dirty="0" smtClean="0"/>
              <a:t>Examples </a:t>
            </a:r>
            <a:r>
              <a:rPr lang="en-US" dirty="0"/>
              <a:t>and NL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Directions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70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944" y="3162490"/>
            <a:ext cx="3851910" cy="385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776" y="1021401"/>
            <a:ext cx="7772400" cy="5165389"/>
          </a:xfrm>
        </p:spPr>
        <p:txBody>
          <a:bodyPr/>
          <a:lstStyle/>
          <a:p>
            <a:r>
              <a:rPr lang="en-US" dirty="0" smtClean="0"/>
              <a:t>Data manipulation is challenging!</a:t>
            </a:r>
          </a:p>
          <a:p>
            <a:pPr lvl="1"/>
            <a:r>
              <a:rPr lang="en-US" dirty="0" smtClean="0"/>
              <a:t>Data scientists spend 80% time cleaning data.</a:t>
            </a:r>
          </a:p>
          <a:p>
            <a:pPr lvl="1"/>
            <a:r>
              <a:rPr lang="en-US" dirty="0" smtClean="0"/>
              <a:t>99% of end users are non-programmers.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PBE can enable easy and fast data wrangling!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Cross-disciplinary inspiration</a:t>
            </a:r>
          </a:p>
          <a:p>
            <a:pPr lvl="1"/>
            <a:r>
              <a:rPr lang="en-US" dirty="0" smtClean="0"/>
              <a:t>Theory/Logical Reasoning (Search </a:t>
            </a:r>
            <a:r>
              <a:rPr lang="en-US" dirty="0" err="1" smtClean="0"/>
              <a:t>algo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Language Design (DSL)</a:t>
            </a:r>
          </a:p>
          <a:p>
            <a:pPr lvl="1"/>
            <a:r>
              <a:rPr lang="en-US" dirty="0" smtClean="0"/>
              <a:t>Machine Learning (Ranking)</a:t>
            </a:r>
          </a:p>
          <a:p>
            <a:pPr lvl="1"/>
            <a:r>
              <a:rPr lang="en-US" dirty="0" smtClean="0"/>
              <a:t>HCI (User </a:t>
            </a:r>
            <a:r>
              <a:rPr lang="en-US" dirty="0"/>
              <a:t>i</a:t>
            </a:r>
            <a:r>
              <a:rPr lang="en-US" dirty="0" smtClean="0"/>
              <a:t>nteraction </a:t>
            </a:r>
            <a:r>
              <a:rPr lang="en-US" dirty="0"/>
              <a:t>m</a:t>
            </a:r>
            <a:r>
              <a:rPr lang="en-US" dirty="0" smtClean="0"/>
              <a:t>odels)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r>
              <a:rPr lang="en-US" dirty="0" smtClean="0"/>
              <a:t>Data Manipulation using Programming-by-Examples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02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Fill (Excel 2013 feature) demo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18" y="959411"/>
            <a:ext cx="5993965" cy="5321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6204274"/>
            <a:ext cx="9338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 smtClean="0">
                <a:solidFill>
                  <a:srgbClr val="C00000"/>
                </a:solidFill>
              </a:rPr>
              <a:t>“Automating string processing in spreadsheets using input-output examples”;</a:t>
            </a:r>
            <a:r>
              <a:rPr lang="en-US" dirty="0" smtClean="0">
                <a:solidFill>
                  <a:srgbClr val="C00000"/>
                </a:solidFill>
              </a:rPr>
              <a:t> POPL 2011; Sumit Gulwani</a:t>
            </a:r>
          </a:p>
        </p:txBody>
      </p:sp>
    </p:spTree>
    <p:extLst>
      <p:ext uri="{BB962C8B-B14F-4D97-AF65-F5344CB8AC3E}">
        <p14:creationId xmlns:p14="http://schemas.microsoft.com/office/powerpoint/2010/main" val="3766050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9730" y="1143000"/>
            <a:ext cx="9581747" cy="5029200"/>
          </a:xfrm>
        </p:spPr>
        <p:txBody>
          <a:bodyPr/>
          <a:lstStyle/>
          <a:p>
            <a:r>
              <a:rPr lang="en-US" dirty="0" smtClean="0"/>
              <a:t>Data locked up in silos in various formats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Great flexibility in organizing (hierarchical) data for viewing</a:t>
            </a:r>
            <a:r>
              <a:rPr lang="en-US" dirty="0"/>
              <a:t> </a:t>
            </a:r>
            <a:r>
              <a:rPr lang="en-US" dirty="0" smtClean="0"/>
              <a:t>but challenging to manipulate and reason about the data.</a:t>
            </a:r>
          </a:p>
          <a:p>
            <a:pPr lvl="1"/>
            <a:endParaRPr lang="en-US" sz="1500" dirty="0"/>
          </a:p>
          <a:p>
            <a:r>
              <a:rPr lang="en-US" dirty="0" smtClean="0"/>
              <a:t>A typical data wrangling workflow might involve:</a:t>
            </a:r>
          </a:p>
          <a:p>
            <a:pPr lvl="1"/>
            <a:r>
              <a:rPr lang="en-US" dirty="0" smtClean="0"/>
              <a:t>Extraction, Transformation, Querying, Formatting</a:t>
            </a:r>
          </a:p>
          <a:p>
            <a:pPr lvl="1"/>
            <a:endParaRPr lang="en-US" sz="2000" dirty="0"/>
          </a:p>
          <a:p>
            <a:r>
              <a:rPr lang="en-US" dirty="0" smtClean="0"/>
              <a:t>Data scientists spend 80% of their time wrangling data.</a:t>
            </a:r>
          </a:p>
          <a:p>
            <a:endParaRPr lang="en-US" dirty="0"/>
          </a:p>
          <a:p>
            <a:r>
              <a:rPr lang="en-US" dirty="0" smtClean="0"/>
              <a:t>Programming-by-examples (PBE) can provide an easier and faster data wrangling experience.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Wrangling</a:t>
            </a:r>
            <a:endParaRPr lang="en-US" dirty="0"/>
          </a:p>
        </p:txBody>
      </p:sp>
      <p:pic>
        <p:nvPicPr>
          <p:cNvPr id="5" name="Picture 14" descr="TXT File Icon 512x512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81" y="1749326"/>
            <a:ext cx="1174314" cy="101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 descr="http://icons.iconarchive.com/icons/deleket/soft-scraps/256/Web-HTM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426" y="1749326"/>
            <a:ext cx="1147606" cy="98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file2cart.com/images/support1/xm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09" y="1655946"/>
            <a:ext cx="1031371" cy="103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1.gstatic.com/images?q=tbn:ANd9GcRacT9p4i6WV9ptugEy1-U0fk0OU16n6m-hHRxiCWRVN2J_w27YJfa0gTT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03" y="1743840"/>
            <a:ext cx="919162" cy="91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encrypted-tbn0.gstatic.com/images?q=tbn:ANd9GcTDJUz-taIMcOOvGRtTsm9ccPVTQTdjb-MEjO5E7GqwEZeK52l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840" y="1804491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encrypted-tbn1.gstatic.com/images?q=tbn:ANd9GcQ89O-zS2iMFPwuaNNIpjzMgkMSeLR9yyXLJFR0OFt1KrS16j0lG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12" y="1765271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039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0" y="2009581"/>
            <a:ext cx="5609724" cy="3680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93" y="1153606"/>
            <a:ext cx="887279" cy="692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429" y="2405279"/>
            <a:ext cx="4279106" cy="237172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524483" y="3332017"/>
            <a:ext cx="457200" cy="3169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4181301"/>
            <a:ext cx="8033580" cy="644372"/>
          </a:xfrm>
          <a:prstGeom prst="rect">
            <a:avLst/>
          </a:prstGeom>
          <a:ln w="60325">
            <a:solidFill>
              <a:schemeClr val="accent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02217" y="3827074"/>
            <a:ext cx="2292927" cy="323165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ill Sans MT" panose="020B0502020104020203" pitchFamily="34" charset="0"/>
              </a:rPr>
              <a:t>To get Started!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Science Class 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9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2"/>
                </a:solidFill>
              </a:rPr>
              <a:t>FlashExtract</a:t>
            </a:r>
            <a:r>
              <a:rPr lang="en-US" sz="4000" dirty="0" smtClean="0">
                <a:solidFill>
                  <a:schemeClr val="accent2"/>
                </a:solidFill>
              </a:rPr>
              <a:t> Demo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4862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err="1" smtClean="0">
                <a:solidFill>
                  <a:srgbClr val="C00000"/>
                </a:solidFill>
              </a:rPr>
              <a:t>FlashExtract</a:t>
            </a:r>
            <a:r>
              <a:rPr lang="en-US" i="1" dirty="0" smtClean="0">
                <a:solidFill>
                  <a:srgbClr val="C00000"/>
                </a:solidFill>
              </a:rPr>
              <a:t>: A Framework for data extraction by examples”;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PLDI 2014</a:t>
            </a:r>
            <a:r>
              <a:rPr lang="en-US" i="1" dirty="0" smtClean="0">
                <a:solidFill>
                  <a:srgbClr val="C00000"/>
                </a:solidFill>
              </a:rPr>
              <a:t>; </a:t>
            </a:r>
            <a:r>
              <a:rPr lang="en-US" dirty="0" smtClean="0">
                <a:solidFill>
                  <a:srgbClr val="C00000"/>
                </a:solidFill>
              </a:rPr>
              <a:t>Vu Le, Sumit Gulwani</a:t>
            </a:r>
          </a:p>
        </p:txBody>
      </p:sp>
    </p:spTree>
    <p:extLst>
      <p:ext uri="{BB962C8B-B14F-4D97-AF65-F5344CB8AC3E}">
        <p14:creationId xmlns:p14="http://schemas.microsoft.com/office/powerpoint/2010/main" val="224217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0" y="2009581"/>
            <a:ext cx="5609724" cy="3680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8" y="2011186"/>
            <a:ext cx="5536623" cy="367685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FlashExtract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67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54"/>
  <p:tag name="DEFAULTHEIGHT" val="200"/>
  <p:tag name="FIRSTSUMITG@PR10562AXNJXY5K9" val="3079"/>
  <p:tag name="FIRSTSUMITG@PWS13125SVWXY5K9" val="3113"/>
  <p:tag name="FIRSTSUMITG@YFGYMLOFUVWXY5M7" val="3493"/>
  <p:tag name="FIRSTSUMITG@OMKLSHNFUVWYY57I" val="4026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7|20.2|4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30.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126389</TotalTime>
  <Words>1792</Words>
  <Application>Microsoft Office PowerPoint</Application>
  <PresentationFormat>On-screen Show (4:3)</PresentationFormat>
  <Paragraphs>442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Comic Sans MS</vt:lpstr>
      <vt:lpstr>Consolas</vt:lpstr>
      <vt:lpstr>Segoe UI Light</vt:lpstr>
      <vt:lpstr>Wingdings</vt:lpstr>
      <vt:lpstr>Calibri</vt:lpstr>
      <vt:lpstr>Cambria Math</vt:lpstr>
      <vt:lpstr>Arial</vt:lpstr>
      <vt:lpstr>Gill Sans MT</vt:lpstr>
      <vt:lpstr>Times New Roman</vt:lpstr>
      <vt:lpstr>Default Design</vt:lpstr>
      <vt:lpstr>2_Default Design</vt:lpstr>
      <vt:lpstr>PowerPoint Presentation</vt:lpstr>
      <vt:lpstr>The New Opportunity</vt:lpstr>
      <vt:lpstr>Excel help forums</vt:lpstr>
      <vt:lpstr>Typical help-forum interaction</vt:lpstr>
      <vt:lpstr>Flash Fill (Excel 2013 feature) demo</vt:lpstr>
      <vt:lpstr>Data Wrangling</vt:lpstr>
      <vt:lpstr>Data Science Class Assignment</vt:lpstr>
      <vt:lpstr>PowerPoint Presentation</vt:lpstr>
      <vt:lpstr>FlashExtract</vt:lpstr>
      <vt:lpstr>FlashExtract</vt:lpstr>
      <vt:lpstr>PBE Architecture</vt:lpstr>
      <vt:lpstr>Inductive Specification</vt:lpstr>
      <vt:lpstr>Output properties</vt:lpstr>
      <vt:lpstr>Output properties</vt:lpstr>
      <vt:lpstr>Inductive Specification</vt:lpstr>
      <vt:lpstr>PBE Architecture</vt:lpstr>
      <vt:lpstr>Domain-specific Language (DSL)</vt:lpstr>
      <vt:lpstr>DSL for Substring Extraction </vt:lpstr>
      <vt:lpstr>DSL for Substring Extraction </vt:lpstr>
      <vt:lpstr>The SubStr Operator</vt:lpstr>
      <vt:lpstr>DSL for Substring Extraction </vt:lpstr>
      <vt:lpstr>PBE Architecture</vt:lpstr>
      <vt:lpstr>Search Algorithm</vt:lpstr>
      <vt:lpstr>Problem Reduction</vt:lpstr>
      <vt:lpstr>Problem Reduction</vt:lpstr>
      <vt:lpstr>PBE Architecture</vt:lpstr>
      <vt:lpstr>Ranking</vt:lpstr>
      <vt:lpstr>Comparison of Ranking Strategies over FlashFill Benchmarks</vt:lpstr>
      <vt:lpstr>PowerPoint Presentation</vt:lpstr>
      <vt:lpstr>PBE Architecture</vt:lpstr>
      <vt:lpstr>PBE Architecture</vt:lpstr>
      <vt:lpstr>Comparison of FlashMeta with hand-tuned implementations</vt:lpstr>
      <vt:lpstr>PBE Architecture</vt:lpstr>
      <vt:lpstr>Need for a better User Interaction Model!</vt:lpstr>
      <vt:lpstr>User Interaction Models for Ambiguity Resolution</vt:lpstr>
      <vt:lpstr>PowerPoint Presentation</vt:lpstr>
      <vt:lpstr>PBE tools for Data Manipulation</vt:lpstr>
      <vt:lpstr>PowerPoint Presentation</vt:lpstr>
      <vt:lpstr>Collaborators</vt:lpstr>
      <vt:lpstr>Other Directions</vt:lpstr>
      <vt:lpstr>Data Manipulation using Programming-by-Examples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Sumit Gulwani</dc:creator>
  <cp:lastModifiedBy>Sumit Gulwani</cp:lastModifiedBy>
  <cp:revision>6818</cp:revision>
  <cp:lastPrinted>2011-01-25T02:43:07Z</cp:lastPrinted>
  <dcterms:created xsi:type="dcterms:W3CDTF">1601-01-01T00:00:00Z</dcterms:created>
  <dcterms:modified xsi:type="dcterms:W3CDTF">2015-07-18T16:33:58Z</dcterms:modified>
</cp:coreProperties>
</file>