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976" r:id="rId3"/>
    <p:sldId id="2056" r:id="rId4"/>
    <p:sldId id="2057" r:id="rId5"/>
    <p:sldId id="2030" r:id="rId6"/>
    <p:sldId id="2025" r:id="rId7"/>
    <p:sldId id="2031" r:id="rId8"/>
    <p:sldId id="2032" r:id="rId9"/>
    <p:sldId id="2028" r:id="rId10"/>
    <p:sldId id="2040" r:id="rId11"/>
    <p:sldId id="2039" r:id="rId12"/>
    <p:sldId id="2041" r:id="rId13"/>
    <p:sldId id="2042" r:id="rId14"/>
    <p:sldId id="2043" r:id="rId15"/>
    <p:sldId id="2049" r:id="rId16"/>
    <p:sldId id="2050" r:id="rId17"/>
    <p:sldId id="2051" r:id="rId18"/>
    <p:sldId id="2053" r:id="rId19"/>
    <p:sldId id="2052" r:id="rId20"/>
    <p:sldId id="2054" r:id="rId21"/>
    <p:sldId id="2055" r:id="rId22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CC6600"/>
    <a:srgbClr val="FF99FF"/>
    <a:srgbClr val="0066FF"/>
    <a:srgbClr val="009900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01" autoAdjust="0"/>
  </p:normalViewPr>
  <p:slideViewPr>
    <p:cSldViewPr snapToGrid="0">
      <p:cViewPr varScale="1">
        <p:scale>
          <a:sx n="75" d="100"/>
          <a:sy n="75" d="100"/>
        </p:scale>
        <p:origin x="1694" y="4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Composition: First</a:t>
            </a:r>
            <a:r>
              <a:rPr lang="en-US" baseline="0" dirty="0" smtClean="0"/>
              <a:t> do this, then do that (relative position extraction, </a:t>
            </a:r>
            <a:r>
              <a:rPr lang="en-US" baseline="0" dirty="0" err="1" smtClean="0"/>
              <a:t>FlashExtract</a:t>
            </a:r>
            <a:r>
              <a:rPr lang="en-US" baseline="0" dirty="0" smtClean="0"/>
              <a:t> filter and map)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1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6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6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9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0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3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D822-189C-45BA-8D89-791FA7632C4F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5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635" y="211948"/>
            <a:ext cx="904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/>
                </a:solidFill>
              </a:rPr>
              <a:t>Programming by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091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Marktoberdorf Lectures</a:t>
            </a:r>
          </a:p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August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1431627"/>
            <a:ext cx="3523343" cy="340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11" y="1413127"/>
            <a:ext cx="3557729" cy="35755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06391" y="2700525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383" y="2689960"/>
            <a:ext cx="6608537" cy="139436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C00CC"/>
                </a:solidFill>
              </a:rPr>
              <a:t>                            let </a:t>
            </a:r>
            <a:r>
              <a:rPr lang="en-US" dirty="0">
                <a:solidFill>
                  <a:srgbClr val="CC00CC"/>
                </a:solidFill>
              </a:rPr>
              <a:t>x = X </a:t>
            </a:r>
            <a:r>
              <a:rPr lang="en-US" dirty="0" smtClean="0">
                <a:solidFill>
                  <a:srgbClr val="CC00CC"/>
                </a:solidFill>
              </a:rPr>
              <a:t>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8000"/>
                </a:solidFill>
              </a:rPr>
              <a:t>SubStr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C00CC"/>
                </a:solidFill>
              </a:rPr>
              <a:t>x</a:t>
            </a:r>
            <a:r>
              <a:rPr lang="en-US" dirty="0"/>
              <a:t>, P, </a:t>
            </a:r>
            <a:r>
              <a:rPr lang="en-US" dirty="0" smtClean="0"/>
              <a:t>P)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position expr </a:t>
            </a:r>
            <a:r>
              <a:rPr lang="en-US" dirty="0" smtClean="0"/>
              <a:t>P  := </a:t>
            </a:r>
            <a:r>
              <a:rPr lang="en-US" dirty="0" err="1">
                <a:solidFill>
                  <a:srgbClr val="008000"/>
                </a:solidFill>
              </a:rPr>
              <a:t>Pos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dirty="0"/>
              <a:t>, </a:t>
            </a:r>
            <a:r>
              <a:rPr lang="en-US" dirty="0" smtClean="0"/>
              <a:t>R, R, </a:t>
            </a:r>
            <a:r>
              <a:rPr lang="en-US" dirty="0"/>
              <a:t>K</a:t>
            </a:r>
            <a:r>
              <a:rPr lang="en-US" dirty="0" smtClean="0"/>
              <a:t>) | K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71383" y="1033880"/>
            <a:ext cx="6608537" cy="98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</a:t>
            </a:r>
            <a:r>
              <a:rPr lang="en-US" kern="0" dirty="0" smtClean="0">
                <a:solidFill>
                  <a:srgbClr val="008000"/>
                </a:solidFill>
              </a:rPr>
              <a:t>               </a:t>
            </a:r>
            <a:r>
              <a:rPr lang="en-US" kern="0" dirty="0" err="1" smtClean="0">
                <a:solidFill>
                  <a:srgbClr val="008000"/>
                </a:solidFill>
              </a:rPr>
              <a:t>SubStr</a:t>
            </a:r>
            <a:r>
              <a:rPr lang="en-US" kern="0" dirty="0" smtClean="0"/>
              <a:t>(X, P, P)</a:t>
            </a:r>
          </a:p>
          <a:p>
            <a:pPr marL="0" indent="0">
              <a:buFontTx/>
              <a:buNone/>
            </a:pP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(X, R, R, K) | K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71383" y="4649675"/>
            <a:ext cx="6608537" cy="2076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             </a:t>
            </a:r>
            <a:r>
              <a:rPr lang="en-US" kern="0" dirty="0" smtClean="0">
                <a:solidFill>
                  <a:srgbClr val="CC00CC"/>
                </a:solidFill>
              </a:rPr>
              <a:t>let p</a:t>
            </a:r>
            <a:r>
              <a:rPr lang="en-US" kern="0" baseline="-25000" dirty="0" smtClean="0">
                <a:solidFill>
                  <a:srgbClr val="CC00CC"/>
                </a:solidFill>
              </a:rPr>
              <a:t>1</a:t>
            </a:r>
            <a:r>
              <a:rPr lang="en-US" kern="0" dirty="0" smtClean="0">
                <a:solidFill>
                  <a:srgbClr val="CC00CC"/>
                </a:solidFill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CC00CC"/>
                </a:solidFill>
              </a:rPr>
              <a:t> </a:t>
            </a:r>
            <a:r>
              <a:rPr lang="en-US" kern="0" dirty="0" smtClean="0">
                <a:solidFill>
                  <a:srgbClr val="CC00CC"/>
                </a:solidFill>
              </a:rPr>
              <a:t>                            let p</a:t>
            </a:r>
            <a:r>
              <a:rPr lang="en-US" kern="0" baseline="-25000" dirty="0" smtClean="0">
                <a:solidFill>
                  <a:srgbClr val="CC00CC"/>
                </a:solidFill>
              </a:rPr>
              <a:t>2</a:t>
            </a:r>
            <a:r>
              <a:rPr lang="en-US" kern="0" dirty="0" smtClean="0">
                <a:solidFill>
                  <a:srgbClr val="CC00CC"/>
                </a:solidFill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</a:rPr>
              <a:t> </a:t>
            </a:r>
            <a:r>
              <a:rPr lang="en-US" kern="0" dirty="0" smtClean="0">
                <a:solidFill>
                  <a:srgbClr val="008000"/>
                </a:solidFill>
              </a:rPr>
              <a:t>                           </a:t>
            </a:r>
            <a:r>
              <a:rPr lang="en-US" kern="0" dirty="0" err="1" smtClean="0">
                <a:solidFill>
                  <a:srgbClr val="008000"/>
                </a:solidFill>
              </a:rPr>
              <a:t>SubStr</a:t>
            </a:r>
            <a:r>
              <a:rPr lang="en-US" kern="0" dirty="0" smtClean="0"/>
              <a:t>(x, </a:t>
            </a:r>
            <a:r>
              <a:rPr lang="en-US" kern="0" dirty="0" smtClean="0">
                <a:solidFill>
                  <a:srgbClr val="CC00CC"/>
                </a:solidFill>
              </a:rPr>
              <a:t>p</a:t>
            </a:r>
            <a:r>
              <a:rPr lang="en-US" kern="0" baseline="-25000" dirty="0" smtClean="0">
                <a:solidFill>
                  <a:srgbClr val="CC00CC"/>
                </a:solidFill>
              </a:rPr>
              <a:t>1</a:t>
            </a:r>
            <a:r>
              <a:rPr lang="en-US" kern="0" dirty="0" smtClean="0"/>
              <a:t>, </a:t>
            </a:r>
            <a:r>
              <a:rPr lang="en-US" kern="0" dirty="0" smtClean="0">
                <a:solidFill>
                  <a:srgbClr val="CC00CC"/>
                </a:solidFill>
              </a:rPr>
              <a:t>p</a:t>
            </a:r>
            <a:r>
              <a:rPr lang="en-US" kern="0" baseline="-25000" dirty="0">
                <a:solidFill>
                  <a:srgbClr val="CC00CC"/>
                </a:solidFill>
              </a:rPr>
              <a:t>2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</a:t>
            </a:r>
            <a:r>
              <a:rPr lang="en-US" kern="0" dirty="0" smtClean="0">
                <a:solidFill>
                  <a:srgbClr val="CC00CC"/>
                </a:solidFill>
              </a:rPr>
              <a:t>[y]</a:t>
            </a:r>
            <a:r>
              <a:rPr lang="en-US" kern="0" dirty="0" smtClean="0"/>
              <a:t>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</a:t>
            </a:r>
            <a:r>
              <a:rPr lang="en-US" kern="0" dirty="0" smtClean="0">
                <a:solidFill>
                  <a:srgbClr val="CC00CC"/>
                </a:solidFill>
              </a:rPr>
              <a:t>y</a:t>
            </a:r>
            <a:r>
              <a:rPr lang="en-US" kern="0" dirty="0" smtClean="0"/>
              <a:t>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5" name="Curved Left Arrow 4"/>
          <p:cNvSpPr/>
          <p:nvPr/>
        </p:nvSpPr>
        <p:spPr bwMode="auto">
          <a:xfrm>
            <a:off x="7123652" y="1452880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3652" y="2089540"/>
            <a:ext cx="184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Restriction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>
            <a:off x="7179532" y="3715305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9532" y="4351965"/>
            <a:ext cx="184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Elegance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9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9" grpId="0" animBg="1"/>
      <p:bldP spid="5" grpId="0" animBg="1"/>
      <p:bldP spid="6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6743" y="1042875"/>
            <a:ext cx="6608537" cy="2076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             let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             let p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</a:rPr>
              <a:t> </a:t>
            </a:r>
            <a:r>
              <a:rPr lang="en-US" kern="0" dirty="0" smtClean="0">
                <a:solidFill>
                  <a:srgbClr val="008000"/>
                </a:solidFill>
              </a:rPr>
              <a:t>                           </a:t>
            </a:r>
            <a:r>
              <a:rPr lang="en-US" kern="0" dirty="0" err="1" smtClean="0">
                <a:solidFill>
                  <a:srgbClr val="008000"/>
                </a:solidFill>
              </a:rPr>
              <a:t>SubStr</a:t>
            </a:r>
            <a:r>
              <a:rPr lang="en-US" kern="0" dirty="0" smtClean="0"/>
              <a:t>(x,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 p</a:t>
            </a:r>
            <a:r>
              <a:rPr lang="en-US" kern="0" baseline="-25000" dirty="0"/>
              <a:t>2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P[y]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50111" y="5684277"/>
            <a:ext cx="3900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First 7 chars in 2</a:t>
            </a:r>
            <a:r>
              <a:rPr lang="en-US" sz="2400" baseline="30000" dirty="0">
                <a:solidFill>
                  <a:srgbClr val="C00000"/>
                </a:solidFill>
              </a:rPr>
              <a:t>nd</a:t>
            </a:r>
            <a:r>
              <a:rPr lang="en-US" sz="2400" dirty="0">
                <a:solidFill>
                  <a:srgbClr val="C00000"/>
                </a:solidFill>
              </a:rPr>
              <a:t> Word: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76743" y="3428490"/>
            <a:ext cx="7898857" cy="2076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             let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             let p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= P[x] </a:t>
            </a:r>
            <a:r>
              <a:rPr lang="en-US" kern="0" dirty="0" smtClean="0">
                <a:solidFill>
                  <a:srgbClr val="CC00CC"/>
                </a:solidFill>
              </a:rPr>
              <a:t>| p</a:t>
            </a:r>
            <a:r>
              <a:rPr lang="en-US" kern="0" baseline="-25000" dirty="0" smtClean="0">
                <a:solidFill>
                  <a:srgbClr val="CC00CC"/>
                </a:solidFill>
              </a:rPr>
              <a:t>1</a:t>
            </a:r>
            <a:r>
              <a:rPr lang="en-US" kern="0" dirty="0" smtClean="0">
                <a:solidFill>
                  <a:srgbClr val="CC00CC"/>
                </a:solidFill>
              </a:rPr>
              <a:t> + P[Suffix(x,p</a:t>
            </a:r>
            <a:r>
              <a:rPr lang="en-US" kern="0" baseline="-25000" dirty="0" smtClean="0">
                <a:solidFill>
                  <a:srgbClr val="CC00CC"/>
                </a:solidFill>
              </a:rPr>
              <a:t>1</a:t>
            </a:r>
            <a:r>
              <a:rPr lang="en-US" kern="0" dirty="0" smtClean="0">
                <a:solidFill>
                  <a:srgbClr val="CC00CC"/>
                </a:solidFill>
              </a:rPr>
              <a:t>)]</a:t>
            </a:r>
            <a:r>
              <a:rPr lang="en-US" kern="0" dirty="0">
                <a:solidFill>
                  <a:srgbClr val="CC00CC"/>
                </a:solidFill>
              </a:rPr>
              <a:t> </a:t>
            </a:r>
            <a:r>
              <a:rPr lang="en-US" kern="0" dirty="0" smtClean="0"/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</a:rPr>
              <a:t> </a:t>
            </a:r>
            <a:r>
              <a:rPr lang="en-US" kern="0" dirty="0" smtClean="0">
                <a:solidFill>
                  <a:srgbClr val="008000"/>
                </a:solidFill>
              </a:rPr>
              <a:t>                           </a:t>
            </a:r>
            <a:r>
              <a:rPr lang="en-US" kern="0" dirty="0" err="1" smtClean="0">
                <a:solidFill>
                  <a:srgbClr val="008000"/>
                </a:solidFill>
              </a:rPr>
              <a:t>SubStr</a:t>
            </a:r>
            <a:r>
              <a:rPr lang="en-US" kern="0" dirty="0" smtClean="0"/>
              <a:t>(x,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 p</a:t>
            </a:r>
            <a:r>
              <a:rPr lang="en-US" kern="0" baseline="-25000" dirty="0"/>
              <a:t>2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P[y]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15" name="Curved Left Arrow 14"/>
          <p:cNvSpPr/>
          <p:nvPr/>
        </p:nvSpPr>
        <p:spPr bwMode="auto">
          <a:xfrm>
            <a:off x="8041640" y="2096445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0633" y="2520003"/>
            <a:ext cx="234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CC"/>
                </a:solidFill>
              </a:rPr>
              <a:t>Increased Expressiveness</a:t>
            </a:r>
            <a:endParaRPr lang="en-US" sz="2400" dirty="0">
              <a:solidFill>
                <a:srgbClr val="CC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0316" y="5684872"/>
                <a:ext cx="5399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SubStr</a:t>
                </a:r>
                <a:r>
                  <a:rPr lang="en-US" sz="2400" dirty="0" smtClean="0"/>
                  <a:t>(x, p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=</a:t>
                </a:r>
                <a:r>
                  <a:rPr lang="en-US" sz="2400" dirty="0" err="1" smtClean="0"/>
                  <a:t>Pos</a:t>
                </a:r>
                <a:r>
                  <a:rPr lang="en-US" sz="2400" dirty="0" smtClean="0"/>
                  <a:t>(x,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,Word,2),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+7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16" y="5684872"/>
                <a:ext cx="539931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80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200" y="6339840"/>
                <a:ext cx="5293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Suffix(</a:t>
                </a:r>
                <a:r>
                  <a:rPr lang="en-US" sz="2400" dirty="0" err="1" smtClean="0"/>
                  <a:t>x,p</a:t>
                </a:r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/>
                  <a:t>SubStr</a:t>
                </a:r>
                <a:r>
                  <a:rPr lang="en-US" sz="2400" dirty="0" smtClean="0"/>
                  <a:t>(x,p,-1)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39840"/>
                <a:ext cx="529336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46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6" grpId="0"/>
      <p:bldP spid="1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50111" y="5662909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2nd word within brackets: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76743" y="3641851"/>
            <a:ext cx="8843737" cy="197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let x = X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let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 = P[x] </a:t>
            </a:r>
            <a:r>
              <a:rPr lang="en-US" kern="0" dirty="0" smtClean="0">
                <a:solidFill>
                  <a:srgbClr val="CC00CC"/>
                </a:solidFill>
              </a:rPr>
              <a:t>|</a:t>
            </a:r>
            <a:r>
              <a:rPr lang="en-US" dirty="0" smtClean="0">
                <a:solidFill>
                  <a:srgbClr val="CC00CC"/>
                </a:solidFill>
              </a:rPr>
              <a:t> let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baseline="-25000" dirty="0">
                <a:solidFill>
                  <a:srgbClr val="CC00CC"/>
                </a:solidFill>
              </a:rPr>
              <a:t>0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dirty="0" smtClean="0">
                <a:solidFill>
                  <a:srgbClr val="CC00CC"/>
                </a:solidFill>
              </a:rPr>
              <a:t>P[x] </a:t>
            </a:r>
            <a:r>
              <a:rPr lang="en-US" dirty="0">
                <a:solidFill>
                  <a:srgbClr val="CC00CC"/>
                </a:solidFill>
              </a:rPr>
              <a:t>in (p</a:t>
            </a:r>
            <a:r>
              <a:rPr lang="en-US" baseline="-25000" dirty="0">
                <a:solidFill>
                  <a:srgbClr val="CC00CC"/>
                </a:solidFill>
              </a:rPr>
              <a:t>0</a:t>
            </a:r>
            <a:r>
              <a:rPr lang="en-US" dirty="0">
                <a:solidFill>
                  <a:srgbClr val="CC00CC"/>
                </a:solidFill>
              </a:rPr>
              <a:t> + P[Suffix(s, p</a:t>
            </a:r>
            <a:r>
              <a:rPr lang="en-US" baseline="-25000" dirty="0">
                <a:solidFill>
                  <a:srgbClr val="CC00CC"/>
                </a:solidFill>
              </a:rPr>
              <a:t>0</a:t>
            </a:r>
            <a:r>
              <a:rPr lang="en-US" dirty="0" smtClean="0">
                <a:solidFill>
                  <a:srgbClr val="CC00CC"/>
                </a:solidFill>
              </a:rPr>
              <a:t>)]) </a:t>
            </a:r>
            <a:r>
              <a:rPr lang="en-US" dirty="0" smtClean="0"/>
              <a:t>in</a:t>
            </a:r>
            <a:endParaRPr lang="en-US" kern="0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let p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= P[x] |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 + P[</a:t>
            </a:r>
            <a:r>
              <a:rPr lang="en-US" kern="0" dirty="0" smtClean="0">
                <a:solidFill>
                  <a:srgbClr val="008000"/>
                </a:solidFill>
              </a:rPr>
              <a:t>Suffix</a:t>
            </a:r>
            <a:r>
              <a:rPr lang="en-US" kern="0" dirty="0" smtClean="0"/>
              <a:t>(x,p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)]</a:t>
            </a:r>
            <a:r>
              <a:rPr lang="en-US" kern="0" dirty="0"/>
              <a:t> </a:t>
            </a:r>
            <a:r>
              <a:rPr lang="en-US" kern="0" dirty="0" smtClean="0"/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</a:rPr>
              <a:t> </a:t>
            </a:r>
            <a:r>
              <a:rPr lang="en-US" kern="0" dirty="0" smtClean="0">
                <a:solidFill>
                  <a:srgbClr val="008000"/>
                </a:solidFill>
              </a:rPr>
              <a:t>             </a:t>
            </a:r>
            <a:r>
              <a:rPr lang="en-US" kern="0" dirty="0" err="1" smtClean="0">
                <a:solidFill>
                  <a:srgbClr val="008000"/>
                </a:solidFill>
              </a:rPr>
              <a:t>SubStr</a:t>
            </a:r>
            <a:r>
              <a:rPr lang="en-US" kern="0" dirty="0" smtClean="0"/>
              <a:t>(x,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 p</a:t>
            </a:r>
            <a:r>
              <a:rPr lang="en-US" kern="0" baseline="-25000" dirty="0"/>
              <a:t>2</a:t>
            </a:r>
            <a:r>
              <a:rPr lang="en-US" kern="0" dirty="0" smtClean="0"/>
              <a:t>)</a:t>
            </a: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P[y]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15" name="Curved Left Arrow 14"/>
          <p:cNvSpPr/>
          <p:nvPr/>
        </p:nvSpPr>
        <p:spPr bwMode="auto">
          <a:xfrm>
            <a:off x="7703649" y="1599497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4383" y="2125757"/>
            <a:ext cx="234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CC"/>
                </a:solidFill>
              </a:rPr>
              <a:t>Increased Expressiveness</a:t>
            </a:r>
            <a:endParaRPr lang="en-US" sz="2400" dirty="0">
              <a:solidFill>
                <a:srgbClr val="CC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260" y="5687412"/>
                <a:ext cx="87027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 			      let p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 = </a:t>
                </a:r>
                <a:r>
                  <a:rPr lang="en-US" sz="2400" dirty="0" err="1" smtClean="0"/>
                  <a:t>Pos</a:t>
                </a:r>
                <a:r>
                  <a:rPr lang="en-US" sz="2400" dirty="0" smtClean="0"/>
                  <a:t>(x,’[‘,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,1) </a:t>
                </a:r>
                <a:r>
                  <a:rPr lang="en-US" sz="2400" dirty="0" smtClean="0"/>
                  <a:t>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                 </a:t>
                </a:r>
                <a:r>
                  <a:rPr lang="en-US" sz="2400" dirty="0" err="1" smtClean="0"/>
                  <a:t>SubStr</a:t>
                </a:r>
                <a:r>
                  <a:rPr lang="en-US" sz="2400" dirty="0" smtClean="0"/>
                  <a:t>(x, </a:t>
                </a:r>
                <a:r>
                  <a:rPr lang="en-US" sz="2400" dirty="0"/>
                  <a:t>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</a:t>
                </a:r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+Pos(Suffix(x,p</a:t>
                </a:r>
                <a:r>
                  <a:rPr lang="en-US" sz="2400" baseline="-25000" dirty="0" smtClean="0"/>
                  <a:t>0</a:t>
                </a:r>
                <a:r>
                  <a:rPr lang="en-US" sz="2400" dirty="0"/>
                  <a:t>),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, Word, 2), </a:t>
                </a: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                                   </a:t>
                </a:r>
                <a:r>
                  <a:rPr lang="en-US" sz="2400" dirty="0" smtClean="0"/>
                  <a:t>     p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+Pos(Suffix(x,p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), Word,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, 2))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0" y="5687412"/>
                <a:ext cx="8702740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76743" y="1011971"/>
            <a:ext cx="6689818" cy="1944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let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let p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= P[x] |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 + P[</a:t>
            </a:r>
            <a:r>
              <a:rPr lang="en-US" kern="0" dirty="0" smtClean="0">
                <a:solidFill>
                  <a:srgbClr val="008000"/>
                </a:solidFill>
              </a:rPr>
              <a:t>Suffix</a:t>
            </a:r>
            <a:r>
              <a:rPr lang="en-US" kern="0" dirty="0" smtClean="0"/>
              <a:t>(x,p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)]</a:t>
            </a:r>
            <a:r>
              <a:rPr lang="en-US" kern="0" dirty="0"/>
              <a:t> </a:t>
            </a:r>
            <a:r>
              <a:rPr lang="en-US" kern="0" dirty="0" smtClean="0"/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</a:rPr>
              <a:t> </a:t>
            </a:r>
            <a:r>
              <a:rPr lang="en-US" kern="0" dirty="0" smtClean="0">
                <a:solidFill>
                  <a:srgbClr val="008000"/>
                </a:solidFill>
              </a:rPr>
              <a:t>               </a:t>
            </a:r>
            <a:r>
              <a:rPr lang="en-US" kern="0" dirty="0" err="1" smtClean="0">
                <a:solidFill>
                  <a:srgbClr val="008000"/>
                </a:solidFill>
              </a:rPr>
              <a:t>SubStr</a:t>
            </a:r>
            <a:r>
              <a:rPr lang="en-US" kern="0" dirty="0" smtClean="0"/>
              <a:t>(x,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 p</a:t>
            </a:r>
            <a:r>
              <a:rPr lang="en-US" kern="0" baseline="-25000" dirty="0"/>
              <a:t>2</a:t>
            </a:r>
            <a:r>
              <a:rPr lang="en-US" kern="0" dirty="0" smtClean="0"/>
              <a:t>)</a:t>
            </a: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P[y]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2190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        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all lines </a:t>
                </a:r>
                <a:r>
                  <a:rPr lang="en-US" dirty="0"/>
                  <a:t>L</a:t>
                </a:r>
                <a:r>
                  <a:rPr lang="en-US" dirty="0" smtClean="0"/>
                  <a:t>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Split</a:t>
                </a:r>
                <a:r>
                  <a:rPr lang="en-US" dirty="0" smtClean="0"/>
                  <a:t>(d,”\n”)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some lines </a:t>
                </a:r>
                <a:r>
                  <a:rPr lang="en-US" dirty="0" smtClean="0"/>
                  <a:t>N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Filter</a:t>
                </a:r>
                <a:r>
                  <a:rPr lang="en-US" dirty="0" smtClean="0"/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F[z])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FilterByPosition</a:t>
                </a:r>
                <a:r>
                  <a:rPr lang="en-US" dirty="0" smtClean="0"/>
                  <a:t>(L,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iter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ine filter function </a:t>
                </a:r>
                <a:r>
                  <a:rPr lang="en-US" dirty="0" smtClean="0"/>
                  <a:t>F[y]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Contains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y,r,K</a:t>
                </a:r>
                <a:r>
                  <a:rPr lang="en-US" dirty="0" smtClean="0"/>
                  <a:t>)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startsWith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  <a:blipFill rotWithShape="0"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 DSL 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371" y="4825907"/>
            <a:ext cx="9186909" cy="197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let x = X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kern="0" dirty="0"/>
              <a:t> </a:t>
            </a:r>
            <a:r>
              <a:rPr lang="en-US" sz="2300" kern="0" dirty="0" smtClean="0"/>
              <a:t>                             </a:t>
            </a:r>
            <a:r>
              <a:rPr lang="en-US" sz="2250" kern="0" dirty="0" smtClean="0"/>
              <a:t>let p</a:t>
            </a:r>
            <a:r>
              <a:rPr lang="en-US" sz="2250" kern="0" baseline="-25000" dirty="0" smtClean="0"/>
              <a:t>1</a:t>
            </a:r>
            <a:r>
              <a:rPr lang="en-US" sz="2250" kern="0" dirty="0" smtClean="0"/>
              <a:t>=P[x] |</a:t>
            </a:r>
            <a:r>
              <a:rPr lang="en-US" sz="2250" dirty="0" smtClean="0"/>
              <a:t> let p</a:t>
            </a:r>
            <a:r>
              <a:rPr lang="en-US" sz="2250" baseline="-25000" dirty="0" smtClean="0"/>
              <a:t>0</a:t>
            </a:r>
            <a:r>
              <a:rPr lang="en-US" sz="2250" dirty="0" smtClean="0"/>
              <a:t>=P[x] </a:t>
            </a:r>
            <a:r>
              <a:rPr lang="en-US" sz="2250" dirty="0"/>
              <a:t>in (</a:t>
            </a:r>
            <a:r>
              <a:rPr lang="en-US" sz="2250" dirty="0" smtClean="0"/>
              <a:t>p</a:t>
            </a:r>
            <a:r>
              <a:rPr lang="en-US" sz="2250" baseline="-25000" dirty="0" smtClean="0"/>
              <a:t>0</a:t>
            </a:r>
            <a:r>
              <a:rPr lang="en-US" sz="2250" dirty="0" smtClean="0">
                <a:solidFill>
                  <a:srgbClr val="008000"/>
                </a:solidFill>
              </a:rPr>
              <a:t>+</a:t>
            </a:r>
            <a:r>
              <a:rPr lang="en-US" sz="2250" dirty="0" smtClean="0"/>
              <a:t>P[</a:t>
            </a:r>
            <a:r>
              <a:rPr lang="en-US" sz="2250" dirty="0" smtClean="0">
                <a:solidFill>
                  <a:srgbClr val="008000"/>
                </a:solidFill>
              </a:rPr>
              <a:t>Suffix</a:t>
            </a:r>
            <a:r>
              <a:rPr lang="en-US" sz="2250" dirty="0" smtClean="0"/>
              <a:t>(s,p</a:t>
            </a:r>
            <a:r>
              <a:rPr lang="en-US" sz="2250" baseline="-25000" dirty="0" smtClean="0"/>
              <a:t>0</a:t>
            </a:r>
            <a:r>
              <a:rPr lang="en-US" sz="2250" dirty="0" smtClean="0"/>
              <a:t>)]) in</a:t>
            </a:r>
            <a:endParaRPr lang="en-US" sz="2250" kern="0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             let p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= P[x] | p</a:t>
            </a:r>
            <a:r>
              <a:rPr lang="en-US" kern="0" baseline="-25000" dirty="0" smtClean="0"/>
              <a:t>1</a:t>
            </a:r>
            <a:r>
              <a:rPr lang="en-US" kern="0" dirty="0" smtClean="0">
                <a:solidFill>
                  <a:srgbClr val="008000"/>
                </a:solidFill>
              </a:rPr>
              <a:t> + </a:t>
            </a:r>
            <a:r>
              <a:rPr lang="en-US" kern="0" dirty="0" smtClean="0"/>
              <a:t>P[</a:t>
            </a:r>
            <a:r>
              <a:rPr lang="en-US" kern="0" dirty="0" smtClean="0">
                <a:solidFill>
                  <a:srgbClr val="008000"/>
                </a:solidFill>
              </a:rPr>
              <a:t>Suffix</a:t>
            </a:r>
            <a:r>
              <a:rPr lang="en-US" kern="0" dirty="0" smtClean="0"/>
              <a:t>(x,p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)]</a:t>
            </a:r>
            <a:r>
              <a:rPr lang="en-US" kern="0" dirty="0"/>
              <a:t> </a:t>
            </a:r>
            <a:r>
              <a:rPr lang="en-US" kern="0" dirty="0" smtClean="0"/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</a:rPr>
              <a:t> </a:t>
            </a:r>
            <a:r>
              <a:rPr lang="en-US" kern="0" dirty="0" smtClean="0">
                <a:solidFill>
                  <a:srgbClr val="008000"/>
                </a:solidFill>
              </a:rPr>
              <a:t>                            </a:t>
            </a:r>
            <a:r>
              <a:rPr lang="en-US" kern="0" dirty="0" err="1" smtClean="0">
                <a:solidFill>
                  <a:srgbClr val="008000"/>
                </a:solidFill>
              </a:rPr>
              <a:t>SubStr</a:t>
            </a:r>
            <a:r>
              <a:rPr lang="en-US" kern="0" dirty="0" smtClean="0"/>
              <a:t>(x,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 p</a:t>
            </a:r>
            <a:r>
              <a:rPr lang="en-US" kern="0" baseline="-25000" dirty="0"/>
              <a:t>2</a:t>
            </a:r>
            <a:r>
              <a:rPr lang="en-US" kern="0" dirty="0" smtClean="0"/>
              <a:t>)</a:t>
            </a: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P[y]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32749" y="4801379"/>
            <a:ext cx="30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rgbClr val="0070C0"/>
                </a:solidFill>
              </a:rPr>
              <a:t>substr</a:t>
            </a:r>
            <a:r>
              <a:rPr lang="en-US" sz="2400" kern="0" dirty="0">
                <a:solidFill>
                  <a:srgbClr val="0070C0"/>
                </a:solidFill>
              </a:rPr>
              <a:t> expr </a:t>
            </a:r>
            <a:r>
              <a:rPr lang="en-US" sz="2400" kern="0" dirty="0" smtClean="0"/>
              <a:t>S     :=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4783378"/>
            <a:ext cx="6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[X]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53668" y="3261360"/>
                <a:ext cx="43716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 </a:t>
                </a:r>
                <a:r>
                  <a:rPr lang="en-US" sz="2400" dirty="0">
                    <a:solidFill>
                      <a:srgbClr val="008000"/>
                    </a:solidFill>
                  </a:rPr>
                  <a:t>Filter</a:t>
                </a:r>
                <a:r>
                  <a:rPr lang="en-US" sz="2400" dirty="0"/>
                  <a:t>(L,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z: </a:t>
                </a:r>
                <a:r>
                  <a:rPr lang="en-US" sz="2400" dirty="0" smtClean="0"/>
                  <a:t>F[</a:t>
                </a:r>
                <a:r>
                  <a:rPr lang="en-US" sz="2400" dirty="0" err="1" smtClean="0">
                    <a:solidFill>
                      <a:srgbClr val="008000"/>
                    </a:solidFill>
                  </a:rPr>
                  <a:t>prevLine</a:t>
                </a:r>
                <a:r>
                  <a:rPr lang="en-US" sz="2400" dirty="0" smtClean="0"/>
                  <a:t>(z)])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668" y="3261360"/>
                <a:ext cx="437161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092" t="-10526" r="-2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5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</a:rPr>
                  <a:t>Seq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expr </a:t>
                </a:r>
                <a:r>
                  <a:rPr lang="en-US" dirty="0"/>
                  <a:t>E</a:t>
                </a:r>
                <a:r>
                  <a:rPr lang="en-US" dirty="0" smtClean="0"/>
                  <a:t> :=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Map</a:t>
                </a:r>
                <a:r>
                  <a:rPr lang="en-US" dirty="0" smtClean="0"/>
                  <a:t>(N,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PP[z])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     |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Map</a:t>
                </a:r>
                <a:r>
                  <a:rPr lang="en-US" dirty="0" smtClean="0"/>
                  <a:t>(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Pos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d,R,R</a:t>
                </a:r>
                <a:r>
                  <a:rPr lang="en-US" dirty="0" smtClean="0"/>
                  <a:t>),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PP[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Suffix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d,z</a:t>
                </a:r>
                <a:r>
                  <a:rPr lang="en-US" dirty="0" smtClean="0"/>
                  <a:t>)])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         </a:t>
                </a:r>
                <a:r>
                  <a:rPr lang="en-US" dirty="0" smtClean="0"/>
                  <a:t>|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Merge</a:t>
                </a:r>
                <a:r>
                  <a:rPr lang="en-US" dirty="0" smtClean="0"/>
                  <a:t>(T</a:t>
                </a:r>
                <a:r>
                  <a:rPr lang="en-US" baseline="-25000" dirty="0" smtClean="0"/>
                  <a:t>1,</a:t>
                </a:r>
                <a:r>
                  <a:rPr lang="en-US" dirty="0" smtClean="0"/>
                  <a:t> 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all lines </a:t>
                </a:r>
                <a:r>
                  <a:rPr lang="en-US" dirty="0"/>
                  <a:t>L</a:t>
                </a:r>
                <a:r>
                  <a:rPr lang="en-US" dirty="0" smtClean="0"/>
                  <a:t>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Split</a:t>
                </a:r>
                <a:r>
                  <a:rPr lang="en-US" dirty="0" smtClean="0"/>
                  <a:t>(d,”\n”)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some lines </a:t>
                </a:r>
                <a:r>
                  <a:rPr lang="en-US" dirty="0" smtClean="0"/>
                  <a:t>N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Filter</a:t>
                </a:r>
                <a:r>
                  <a:rPr lang="en-US" dirty="0" smtClean="0"/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F[z])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FilterByPosition</a:t>
                </a:r>
                <a:r>
                  <a:rPr lang="en-US" dirty="0" smtClean="0"/>
                  <a:t>(L,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iter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ine filter function </a:t>
                </a:r>
                <a:r>
                  <a:rPr lang="en-US" dirty="0" smtClean="0"/>
                  <a:t>F[y]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Contains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y,r,K</a:t>
                </a:r>
                <a:r>
                  <a:rPr lang="en-US" dirty="0" smtClean="0"/>
                  <a:t>)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startsWith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  <a:blipFill rotWithShape="0"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 DSL 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371" y="4825907"/>
            <a:ext cx="9207229" cy="197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let x = X in </a:t>
            </a:r>
            <a:r>
              <a:rPr lang="en-US" kern="0" dirty="0" err="1">
                <a:solidFill>
                  <a:srgbClr val="008000"/>
                </a:solidFill>
              </a:rPr>
              <a:t>SubStr</a:t>
            </a:r>
            <a:r>
              <a:rPr lang="en-US" kern="0" dirty="0"/>
              <a:t>(x, </a:t>
            </a:r>
            <a:r>
              <a:rPr lang="en-US" kern="0" dirty="0" smtClean="0"/>
              <a:t>PP[x])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kern="0" dirty="0" smtClean="0">
                <a:solidFill>
                  <a:srgbClr val="0070C0"/>
                </a:solidFill>
              </a:rPr>
              <a:t>position pair </a:t>
            </a:r>
            <a:r>
              <a:rPr lang="en-US" sz="2300" kern="0" dirty="0" smtClean="0"/>
              <a:t>PP[x] := </a:t>
            </a:r>
            <a:r>
              <a:rPr lang="en-US" sz="2150" kern="0" dirty="0" smtClean="0"/>
              <a:t>let p</a:t>
            </a:r>
            <a:r>
              <a:rPr lang="en-US" sz="2150" kern="0" baseline="-25000" dirty="0" smtClean="0"/>
              <a:t>1</a:t>
            </a:r>
            <a:r>
              <a:rPr lang="en-US" sz="2150" kern="0" dirty="0" smtClean="0"/>
              <a:t>=P[x] |</a:t>
            </a:r>
            <a:r>
              <a:rPr lang="en-US" sz="2150" dirty="0" smtClean="0"/>
              <a:t> let p</a:t>
            </a:r>
            <a:r>
              <a:rPr lang="en-US" sz="2150" baseline="-25000" dirty="0" smtClean="0"/>
              <a:t>0</a:t>
            </a:r>
            <a:r>
              <a:rPr lang="en-US" sz="2150" dirty="0" smtClean="0"/>
              <a:t>=P[x] in (p</a:t>
            </a:r>
            <a:r>
              <a:rPr lang="en-US" sz="2150" baseline="-25000" dirty="0" smtClean="0"/>
              <a:t>0</a:t>
            </a:r>
            <a:r>
              <a:rPr lang="en-US" sz="2150" dirty="0" smtClean="0">
                <a:solidFill>
                  <a:srgbClr val="008000"/>
                </a:solidFill>
              </a:rPr>
              <a:t>+</a:t>
            </a:r>
            <a:r>
              <a:rPr lang="en-US" sz="2150" dirty="0" smtClean="0"/>
              <a:t>P[</a:t>
            </a:r>
            <a:r>
              <a:rPr lang="en-US" sz="2150" dirty="0" smtClean="0">
                <a:solidFill>
                  <a:srgbClr val="008000"/>
                </a:solidFill>
              </a:rPr>
              <a:t>Suffix</a:t>
            </a:r>
            <a:r>
              <a:rPr lang="en-US" sz="2150" dirty="0" smtClean="0"/>
              <a:t>(s,p</a:t>
            </a:r>
            <a:r>
              <a:rPr lang="en-US" sz="2150" baseline="-25000" dirty="0" smtClean="0"/>
              <a:t>0</a:t>
            </a:r>
            <a:r>
              <a:rPr lang="en-US" sz="2150" dirty="0" smtClean="0"/>
              <a:t>)]) in</a:t>
            </a:r>
            <a:endParaRPr lang="en-US" sz="2150" kern="0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   let p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= P[x] | 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 </a:t>
            </a:r>
            <a:r>
              <a:rPr lang="en-US" kern="0" dirty="0" smtClean="0">
                <a:solidFill>
                  <a:srgbClr val="008000"/>
                </a:solidFill>
              </a:rPr>
              <a:t>+</a:t>
            </a:r>
            <a:r>
              <a:rPr lang="en-US" kern="0" dirty="0" smtClean="0"/>
              <a:t> P[</a:t>
            </a:r>
            <a:r>
              <a:rPr lang="en-US" kern="0" dirty="0" smtClean="0">
                <a:solidFill>
                  <a:srgbClr val="008000"/>
                </a:solidFill>
              </a:rPr>
              <a:t>Suffix</a:t>
            </a:r>
            <a:r>
              <a:rPr lang="en-US" kern="0" dirty="0" smtClean="0"/>
              <a:t>(x,p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)]</a:t>
            </a:r>
            <a:r>
              <a:rPr lang="en-US" kern="0" dirty="0"/>
              <a:t> </a:t>
            </a:r>
            <a:r>
              <a:rPr lang="en-US" kern="0" dirty="0" smtClean="0"/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                   (p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,p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) </a:t>
            </a: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position expr </a:t>
            </a:r>
            <a:r>
              <a:rPr lang="en-US" kern="0" dirty="0" smtClean="0"/>
              <a:t>P[y]  := </a:t>
            </a:r>
            <a:r>
              <a:rPr lang="en-US" kern="0" dirty="0" err="1" smtClean="0">
                <a:solidFill>
                  <a:srgbClr val="008000"/>
                </a:solidFill>
              </a:rPr>
              <a:t>Pos</a:t>
            </a:r>
            <a:r>
              <a:rPr lang="en-US" kern="0" dirty="0" smtClean="0"/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32749" y="4801379"/>
            <a:ext cx="30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rgbClr val="0070C0"/>
                </a:solidFill>
              </a:rPr>
              <a:t>substr</a:t>
            </a:r>
            <a:r>
              <a:rPr lang="en-US" sz="2400" kern="0" dirty="0">
                <a:solidFill>
                  <a:srgbClr val="0070C0"/>
                </a:solidFill>
              </a:rPr>
              <a:t> expr </a:t>
            </a:r>
            <a:r>
              <a:rPr lang="en-US" sz="2400" kern="0" dirty="0" smtClean="0"/>
              <a:t>S     :=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4783378"/>
            <a:ext cx="6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[X]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53668" y="3261360"/>
                <a:ext cx="43761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 </a:t>
                </a:r>
                <a:r>
                  <a:rPr lang="en-US" sz="2400" dirty="0">
                    <a:solidFill>
                      <a:srgbClr val="008000"/>
                    </a:solidFill>
                  </a:rPr>
                  <a:t>Filter</a:t>
                </a:r>
                <a:r>
                  <a:rPr lang="en-US" sz="2400" dirty="0"/>
                  <a:t>(L,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z: </a:t>
                </a:r>
                <a:r>
                  <a:rPr lang="en-US" sz="2400" dirty="0" smtClean="0"/>
                  <a:t>F[</a:t>
                </a:r>
                <a:r>
                  <a:rPr lang="en-US" sz="2400" dirty="0" err="1" smtClean="0">
                    <a:solidFill>
                      <a:srgbClr val="008000"/>
                    </a:solidFill>
                  </a:rPr>
                  <a:t>prevLine</a:t>
                </a:r>
                <a:r>
                  <a:rPr lang="en-US" sz="2400" dirty="0" smtClean="0"/>
                  <a:t>(z)])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668" y="3261360"/>
                <a:ext cx="437614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089" t="-10526" r="-13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798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" y="2468880"/>
            <a:ext cx="9028652" cy="1239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5081" y="863601"/>
                <a:ext cx="9169401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</a:rPr>
                  <a:t>expr </a:t>
                </a:r>
                <a:r>
                  <a:rPr lang="en-US" dirty="0">
                    <a:solidFill>
                      <a:srgbClr val="000000"/>
                    </a:solidFill>
                  </a:rPr>
                  <a:t>T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Plan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, P, (k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,D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),…,(k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n-1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,D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n-1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)), where 0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 err="1" smtClean="0">
                    <a:solidFill>
                      <a:srgbClr val="000000"/>
                    </a:solidFill>
                  </a:rPr>
                  <a:t>k</a:t>
                </a:r>
                <a:r>
                  <a:rPr lang="en-US" baseline="-2500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&lt;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</a:rPr>
                  <a:t>Plan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P, (k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</a:rPr>
                  <a:t>,D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</a:rPr>
                  <a:t>),…,(k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n-1</a:t>
                </a:r>
                <a:r>
                  <a:rPr lang="en-US" dirty="0">
                    <a:solidFill>
                      <a:srgbClr val="000000"/>
                    </a:solidFill>
                  </a:rPr>
                  <a:t>,D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n-1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              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Map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(P,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R), where R[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(0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)] = z, R[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)] -&gt; D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(R[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k</a:t>
                </a:r>
                <a:r>
                  <a:rPr lang="en-US" baseline="-2500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]) 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primary keys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   :=   E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erived value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   :=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z: PP[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Suffix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d,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Snd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(z))]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081" y="863601"/>
                <a:ext cx="9169401" cy="5764634"/>
              </a:xfrm>
              <a:blipFill rotWithShape="0">
                <a:blip r:embed="rId2"/>
                <a:stretch>
                  <a:fillRect l="-997"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 DSL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2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FlashRelate</a:t>
            </a:r>
            <a:r>
              <a:rPr lang="en-US" dirty="0" smtClean="0"/>
              <a:t> DSL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5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3986060"/>
            <a:ext cx="5328496" cy="25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" y="1045772"/>
            <a:ext cx="4889840" cy="33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Table Re-formatting</a:t>
            </a:r>
            <a:endParaRPr 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86784" y="985520"/>
            <a:ext cx="5511376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2332481" y="4593747"/>
            <a:ext cx="175260" cy="529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00"/>
          </a:p>
        </p:txBody>
      </p:sp>
      <p:sp>
        <p:nvSpPr>
          <p:cNvPr id="32" name="TextBox 31"/>
          <p:cNvSpPr txBox="1"/>
          <p:nvPr/>
        </p:nvSpPr>
        <p:spPr>
          <a:xfrm>
            <a:off x="5298034" y="5589663"/>
            <a:ext cx="401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Output</a:t>
            </a:r>
            <a:r>
              <a:rPr lang="en-US" sz="2400" u="sng" dirty="0" smtClean="0"/>
              <a:t>:</a:t>
            </a:r>
            <a:r>
              <a:rPr lang="en-US" sz="2400" dirty="0" smtClean="0"/>
              <a:t> Relational </a:t>
            </a:r>
            <a:r>
              <a:rPr lang="en-US" sz="2400" dirty="0"/>
              <a:t>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98034" y="2518003"/>
            <a:ext cx="359196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Input: </a:t>
            </a:r>
            <a:r>
              <a:rPr lang="en-US" sz="2400" dirty="0"/>
              <a:t>Semi-structured spreadsheet</a:t>
            </a:r>
          </a:p>
        </p:txBody>
      </p:sp>
    </p:spTree>
    <p:extLst>
      <p:ext uri="{BB962C8B-B14F-4D97-AF65-F5344CB8AC3E}">
        <p14:creationId xmlns:p14="http://schemas.microsoft.com/office/powerpoint/2010/main" val="21654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993534"/>
            <a:ext cx="9287902" cy="6139341"/>
            <a:chOff x="-1" y="113977"/>
            <a:chExt cx="12383867" cy="81857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3977"/>
              <a:ext cx="9943254" cy="34450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109069"/>
              <a:ext cx="6199947" cy="4190704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2730668" y="3481383"/>
              <a:ext cx="233680" cy="7053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02232" y="5947193"/>
              <a:ext cx="5358248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Output</a:t>
              </a:r>
              <a:r>
                <a:rPr lang="en-US" sz="2400" u="sng" dirty="0" smtClean="0"/>
                <a:t>:</a:t>
              </a:r>
              <a:r>
                <a:rPr lang="en-US" sz="2400" dirty="0" smtClean="0"/>
                <a:t> Relational </a:t>
              </a:r>
              <a:r>
                <a:rPr lang="en-US" sz="2400" dirty="0"/>
                <a:t>table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641" y="3110588"/>
              <a:ext cx="48812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Input: </a:t>
              </a:r>
              <a:r>
                <a:rPr lang="en-US" sz="2400" dirty="0"/>
                <a:t>Semi-structured spreadsheet</a:t>
              </a:r>
            </a:p>
          </p:txBody>
        </p:sp>
      </p:grpSp>
      <p:sp>
        <p:nvSpPr>
          <p:cNvPr id="11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Table Re-formatting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62310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5081" y="863601"/>
                <a:ext cx="9179561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𝑝𝑟𝑒𝑎𝑑𝑠h𝑒𝑒𝑡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𝐶𝑒𝑙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𝐶𝑒𝑙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</a:rPr>
                  <a:t>expr </a:t>
                </a:r>
                <a:r>
                  <a:rPr lang="en-US" dirty="0">
                    <a:solidFill>
                      <a:srgbClr val="000000"/>
                    </a:solidFill>
                  </a:rPr>
                  <a:t>T := </a:t>
                </a:r>
                <a:r>
                  <a:rPr lang="en-US" dirty="0">
                    <a:solidFill>
                      <a:srgbClr val="008000"/>
                    </a:solidFill>
                  </a:rPr>
                  <a:t>Plan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P, (k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</a:rPr>
                  <a:t>,D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</a:rPr>
                  <a:t>),…,(k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n-1</a:t>
                </a:r>
                <a:r>
                  <a:rPr lang="en-US" dirty="0">
                    <a:solidFill>
                      <a:srgbClr val="000000"/>
                    </a:solidFill>
                  </a:rPr>
                  <a:t>,D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n-1</a:t>
                </a:r>
                <a:r>
                  <a:rPr lang="en-US" dirty="0">
                    <a:solidFill>
                      <a:srgbClr val="000000"/>
                    </a:solidFill>
                  </a:rPr>
                  <a:t>)), where 0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 err="1">
                    <a:solidFill>
                      <a:srgbClr val="000000"/>
                    </a:solidFill>
                  </a:rPr>
                  <a:t>k</a:t>
                </a:r>
                <a:r>
                  <a:rPr lang="en-US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&lt; </a:t>
                </a:r>
                <a:r>
                  <a:rPr lang="en-US" dirty="0" err="1">
                    <a:solidFill>
                      <a:srgbClr val="000000"/>
                    </a:solidFill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endParaRPr lang="en-US" sz="15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15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rimary keys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 </a:t>
                </a:r>
                <a:r>
                  <a:rPr lang="en-US" dirty="0">
                    <a:solidFill>
                      <a:srgbClr val="000000"/>
                    </a:solidFill>
                  </a:rPr>
                  <a:t>:=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cell filter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fn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F[y] := Boolean constraint over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				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y.Coordinates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y.Content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y.Neighbors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erived value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  :=</a:t>
                </a: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|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z: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MoveUntil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(z, Direction,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y: F[y])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081" y="863601"/>
                <a:ext cx="9179561" cy="5764634"/>
              </a:xfrm>
              <a:blipFill rotWithShape="0">
                <a:blip r:embed="rId2"/>
                <a:stretch>
                  <a:fillRect l="-996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FlashRelate</a:t>
            </a:r>
            <a:r>
              <a:rPr lang="en-US" dirty="0" smtClean="0"/>
              <a:t> DSL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2484" y="3290732"/>
                <a:ext cx="3468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srgbClr val="008000"/>
                    </a:solidFill>
                  </a:rPr>
                  <a:t>Filter</a:t>
                </a: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d.Cells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z: F[z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])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84" y="3290732"/>
                <a:ext cx="34684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12" t="-10526" r="-70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4968" y="4959483"/>
                <a:ext cx="3043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z: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Neighbor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z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,K,K</a:t>
                </a:r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68" y="4959483"/>
                <a:ext cx="304344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09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680" y="1143000"/>
            <a:ext cx="4826000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Domain-specific Languages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5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234680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Balanced </a:t>
            </a:r>
            <a:r>
              <a:rPr lang="en-US" dirty="0"/>
              <a:t>Expressiveness</a:t>
            </a:r>
          </a:p>
          <a:p>
            <a:pPr lvl="1"/>
            <a:r>
              <a:rPr lang="en-US" dirty="0"/>
              <a:t>Expressive enough to cover wide range of </a:t>
            </a:r>
            <a:r>
              <a:rPr lang="en-US" dirty="0" smtClean="0"/>
              <a:t>tasks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Build out iteratively from a simple core.</a:t>
            </a:r>
            <a:endParaRPr lang="en-US" dirty="0">
              <a:solidFill>
                <a:srgbClr val="CC00CC"/>
              </a:solidFill>
            </a:endParaRPr>
          </a:p>
          <a:p>
            <a:pPr lvl="1"/>
            <a:r>
              <a:rPr lang="en-US" dirty="0"/>
              <a:t>Restricted enough to enable efficient </a:t>
            </a:r>
            <a:r>
              <a:rPr lang="en-US" dirty="0" smtClean="0"/>
              <a:t>search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Use “let” construct for syntactic </a:t>
            </a:r>
            <a:r>
              <a:rPr lang="en-US" dirty="0" smtClean="0">
                <a:solidFill>
                  <a:srgbClr val="CC00CC"/>
                </a:solidFill>
              </a:rPr>
              <a:t>restrictions.</a:t>
            </a:r>
          </a:p>
          <a:p>
            <a:pPr lvl="2"/>
            <a:endParaRPr lang="en-US" dirty="0"/>
          </a:p>
          <a:p>
            <a:r>
              <a:rPr lang="en-US" dirty="0"/>
              <a:t>Natural computation patterns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Use function definitions for reusability.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Design of DSLs for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2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224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5382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35088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V="1">
            <a:off x="6006503" y="2779047"/>
            <a:ext cx="801354" cy="40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049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4243" y="5385939"/>
            <a:ext cx="83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Challenge 2: Designing efficient search strategy.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8625" y="4643166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742484" y="4155302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321705" y="3897790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72290" y="3510542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857" y="254821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697" y="2416133"/>
            <a:ext cx="24180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Ordered set of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Programs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3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070430"/>
            <a:ext cx="8454417" cy="4198257"/>
          </a:xfrm>
        </p:spPr>
        <p:txBody>
          <a:bodyPr/>
          <a:lstStyle/>
          <a:p>
            <a:r>
              <a:rPr lang="en-US" dirty="0" smtClean="0"/>
              <a:t>Balanced Expressiveness</a:t>
            </a:r>
          </a:p>
          <a:p>
            <a:pPr lvl="1"/>
            <a:r>
              <a:rPr lang="en-US" dirty="0" smtClean="0"/>
              <a:t>Expressive enough to cover wide range of tasks</a:t>
            </a:r>
          </a:p>
          <a:p>
            <a:pPr lvl="1"/>
            <a:r>
              <a:rPr lang="en-US" dirty="0" smtClean="0"/>
              <a:t>Restricted enough to enable efficient search</a:t>
            </a:r>
          </a:p>
          <a:p>
            <a:pPr lvl="2"/>
            <a:r>
              <a:rPr lang="en-US" dirty="0" smtClean="0"/>
              <a:t>Restricted set of operators </a:t>
            </a:r>
          </a:p>
          <a:p>
            <a:pPr lvl="3"/>
            <a:r>
              <a:rPr lang="en-US" dirty="0" smtClean="0"/>
              <a:t>those with small inverse sets</a:t>
            </a:r>
          </a:p>
          <a:p>
            <a:pPr lvl="2"/>
            <a:r>
              <a:rPr lang="en-US" dirty="0" smtClean="0"/>
              <a:t>Restricted syntactic composition of those operators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Natural computation patterns</a:t>
            </a:r>
          </a:p>
          <a:p>
            <a:pPr lvl="1"/>
            <a:r>
              <a:rPr lang="en-US" dirty="0" smtClean="0"/>
              <a:t>Increased user understanding/confidence</a:t>
            </a:r>
          </a:p>
          <a:p>
            <a:pPr lvl="1"/>
            <a:r>
              <a:rPr lang="en-US" dirty="0" smtClean="0"/>
              <a:t>Enables selection between programs, editing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Language (DSL)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64" y="6858000"/>
            <a:ext cx="882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>
                <a:solidFill>
                  <a:srgbClr val="C00000"/>
                </a:solidFill>
              </a:rPr>
              <a:t>Guiding Principle: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Use composition (parallel or sequential) of simple operators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45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88719"/>
                <a:ext cx="7772400" cy="564271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𝑇𝑢𝑝𝑙𝑒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xpr </a:t>
                </a:r>
                <a:r>
                  <a:rPr lang="en-US" dirty="0" smtClean="0"/>
                  <a:t>T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if-then-else</a:t>
                </a:r>
                <a:r>
                  <a:rPr lang="en-US" dirty="0" smtClean="0"/>
                  <a:t>(B,C,T)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|  C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ondition-free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xpr </a:t>
                </a:r>
                <a:r>
                  <a:rPr lang="en-US" dirty="0" smtClean="0"/>
                  <a:t>C :=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|  A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tomic expression </a:t>
                </a:r>
                <a:r>
                  <a:rPr lang="en-US" dirty="0" smtClean="0"/>
                  <a:t>A :=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| </a:t>
                </a:r>
                <a:r>
                  <a:rPr lang="en-US" dirty="0" err="1" smtClean="0"/>
                  <a:t>ConstantString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nput string </a:t>
                </a:r>
                <a:r>
                  <a:rPr lang="en-US" dirty="0" smtClean="0"/>
                  <a:t>X :=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|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| … </a:t>
                </a:r>
              </a:p>
              <a:p>
                <a:pPr marL="0" indent="0">
                  <a:buNone/>
                </a:pP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</a:rPr>
                  <a:t>boolean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expression </a:t>
                </a:r>
                <a:r>
                  <a:rPr lang="en-US" dirty="0" smtClean="0"/>
                  <a:t>B := …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88719"/>
                <a:ext cx="7772400" cy="5642715"/>
              </a:xfrm>
              <a:blipFill rotWithShape="0"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FlashFill</a:t>
            </a:r>
            <a:r>
              <a:rPr lang="en-US" dirty="0" smtClean="0"/>
              <a:t> DSL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7732" y="3061040"/>
            <a:ext cx="288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Concatenate</a:t>
            </a:r>
            <a:r>
              <a:rPr lang="en-US" sz="2400" dirty="0"/>
              <a:t>(A, 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2880" y="4196080"/>
            <a:ext cx="2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</a:rPr>
              <a:t>SubStr</a:t>
            </a:r>
            <a:r>
              <a:rPr lang="en-US" sz="2400" dirty="0"/>
              <a:t>(X, </a:t>
            </a:r>
            <a:r>
              <a:rPr lang="en-US" sz="2400" dirty="0" smtClean="0"/>
              <a:t>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37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03" y="1143000"/>
            <a:ext cx="8608978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a good choice for … in </a:t>
            </a:r>
            <a:r>
              <a:rPr lang="en-US" dirty="0" err="1" smtClean="0"/>
              <a:t>SubStr</a:t>
            </a:r>
            <a:r>
              <a:rPr lang="en-US" dirty="0" smtClean="0"/>
              <a:t>(X</a:t>
            </a:r>
            <a:r>
              <a:rPr lang="en-US" i="1" dirty="0" smtClean="0"/>
              <a:t>,</a:t>
            </a:r>
            <a:r>
              <a:rPr lang="en-US" dirty="0" smtClean="0"/>
              <a:t> …)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egular expression</a:t>
            </a:r>
          </a:p>
          <a:p>
            <a:pPr lvl="1"/>
            <a:r>
              <a:rPr lang="en-US" dirty="0" smtClean="0"/>
              <a:t>Not very expressive. Does not take context into account.</a:t>
            </a:r>
          </a:p>
          <a:p>
            <a:pPr lvl="1"/>
            <a:r>
              <a:rPr lang="en-US" dirty="0" smtClean="0"/>
              <a:t>For instance: content within parenthesis, second word</a:t>
            </a:r>
          </a:p>
          <a:p>
            <a:pPr lvl="1"/>
            <a:endParaRPr lang="en-US" dirty="0"/>
          </a:p>
          <a:p>
            <a:r>
              <a:rPr lang="en-US" dirty="0" smtClean="0"/>
              <a:t>Extended regular expression</a:t>
            </a:r>
          </a:p>
          <a:p>
            <a:pPr lvl="1"/>
            <a:r>
              <a:rPr lang="en-US" dirty="0" smtClean="0"/>
              <a:t>Too sophisticated for learning and readability.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Desired computational pattern:</a:t>
            </a:r>
          </a:p>
          <a:p>
            <a:r>
              <a:rPr lang="en-US" dirty="0" smtClean="0"/>
              <a:t>Should involve simple regexes. </a:t>
            </a:r>
          </a:p>
          <a:p>
            <a:r>
              <a:rPr lang="en-US" dirty="0" smtClean="0"/>
              <a:t>Take context into account.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0392" y="255165"/>
            <a:ext cx="7772400" cy="609600"/>
          </a:xfrm>
        </p:spPr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671" y="2049880"/>
            <a:ext cx="7704769" cy="1935502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position expr </a:t>
            </a:r>
            <a:r>
              <a:rPr lang="en-US" dirty="0" smtClean="0"/>
              <a:t>P  :=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6441" y="3093127"/>
            <a:ext cx="243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Pos</a:t>
            </a:r>
            <a:r>
              <a:rPr lang="en-US" sz="2400" dirty="0" smtClean="0"/>
              <a:t>(X,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K)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46441" y="2294555"/>
            <a:ext cx="261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SubStr</a:t>
            </a:r>
            <a:r>
              <a:rPr lang="en-US" sz="2400" dirty="0" smtClean="0"/>
              <a:t>(X, P, P’)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46441" y="3538134"/>
            <a:ext cx="501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K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position in </a:t>
            </a:r>
            <a:r>
              <a:rPr lang="en-US" sz="2400" dirty="0" smtClean="0"/>
              <a:t>X </a:t>
            </a:r>
            <a:r>
              <a:rPr lang="en-US" sz="2400" dirty="0"/>
              <a:t>whose </a:t>
            </a:r>
            <a:r>
              <a:rPr lang="en-US" sz="2400" dirty="0" smtClean="0"/>
              <a:t>left/right   side </a:t>
            </a:r>
            <a:r>
              <a:rPr lang="en-US" sz="2400" dirty="0"/>
              <a:t>matches with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783711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991600"/>
            <a:ext cx="8825452" cy="9083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Evaluation of Expr </a:t>
            </a:r>
            <a:r>
              <a:rPr lang="en-US" dirty="0" err="1" smtClean="0">
                <a:solidFill>
                  <a:srgbClr val="CC00CC"/>
                </a:solidFill>
              </a:rPr>
              <a:t>SubStr</a:t>
            </a:r>
            <a:r>
              <a:rPr lang="en-US" dirty="0" smtClean="0">
                <a:solidFill>
                  <a:srgbClr val="CC00CC"/>
                </a:solidFill>
              </a:rPr>
              <a:t>(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 smtClean="0">
                <a:solidFill>
                  <a:srgbClr val="CC00CC"/>
                </a:solidFill>
              </a:rPr>
              <a:t>,p,p</a:t>
            </a:r>
            <a:r>
              <a:rPr lang="en-US" dirty="0" smtClean="0">
                <a:solidFill>
                  <a:srgbClr val="CC00CC"/>
                </a:solidFill>
              </a:rPr>
              <a:t>’) 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CC00CC"/>
                </a:solidFill>
              </a:rPr>
              <a:t>p=</a:t>
            </a:r>
            <a:r>
              <a:rPr lang="en-US" dirty="0" err="1" smtClean="0">
                <a:solidFill>
                  <a:srgbClr val="CC00CC"/>
                </a:solidFill>
              </a:rPr>
              <a:t>Pos</a:t>
            </a:r>
            <a:r>
              <a:rPr lang="en-US" dirty="0" smtClean="0">
                <a:solidFill>
                  <a:srgbClr val="CC00CC"/>
                </a:solidFill>
              </a:rPr>
              <a:t>(x,r</a:t>
            </a:r>
            <a:r>
              <a:rPr lang="en-US" baseline="-25000" dirty="0" smtClean="0">
                <a:solidFill>
                  <a:srgbClr val="CC00CC"/>
                </a:solidFill>
              </a:rPr>
              <a:t>1,</a:t>
            </a:r>
            <a:r>
              <a:rPr lang="en-US" dirty="0" smtClean="0">
                <a:solidFill>
                  <a:srgbClr val="CC00CC"/>
                </a:solidFill>
              </a:rPr>
              <a:t>r</a:t>
            </a:r>
            <a:r>
              <a:rPr lang="en-US" baseline="-25000" dirty="0" smtClean="0">
                <a:solidFill>
                  <a:srgbClr val="CC00CC"/>
                </a:solidFill>
              </a:rPr>
              <a:t>2</a:t>
            </a:r>
            <a:r>
              <a:rPr lang="en-US" dirty="0" smtClean="0">
                <a:solidFill>
                  <a:srgbClr val="CC00CC"/>
                </a:solidFill>
              </a:rPr>
              <a:t>,k)</a:t>
            </a:r>
            <a:r>
              <a:rPr lang="en-US" dirty="0" smtClean="0"/>
              <a:t> &amp;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</a:t>
            </a:r>
            <a:r>
              <a:rPr lang="en-US" dirty="0" smtClean="0">
                <a:solidFill>
                  <a:srgbClr val="CC00CC"/>
                </a:solidFill>
              </a:rPr>
              <a:t>p’=</a:t>
            </a:r>
            <a:r>
              <a:rPr lang="en-US" dirty="0" err="1" smtClean="0">
                <a:solidFill>
                  <a:srgbClr val="CC00CC"/>
                </a:solidFill>
              </a:rPr>
              <a:t>Pos</a:t>
            </a:r>
            <a:r>
              <a:rPr lang="en-US" dirty="0" smtClean="0">
                <a:solidFill>
                  <a:srgbClr val="CC00CC"/>
                </a:solidFill>
              </a:rPr>
              <a:t>(x,r</a:t>
            </a:r>
            <a:r>
              <a:rPr lang="en-US" baseline="-25000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CC00CC"/>
                </a:solidFill>
              </a:rPr>
              <a:t>’,r</a:t>
            </a:r>
            <a:r>
              <a:rPr lang="en-US" baseline="-25000" dirty="0" smtClean="0">
                <a:solidFill>
                  <a:srgbClr val="CC00CC"/>
                </a:solidFill>
              </a:rPr>
              <a:t>2</a:t>
            </a:r>
            <a:r>
              <a:rPr lang="en-US" dirty="0" smtClean="0">
                <a:solidFill>
                  <a:srgbClr val="CC00CC"/>
                </a:solidFill>
              </a:rPr>
              <a:t>’,k’)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4314" y="2759024"/>
            <a:ext cx="568127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Brace 9"/>
          <p:cNvSpPr/>
          <p:nvPr/>
        </p:nvSpPr>
        <p:spPr bwMode="auto">
          <a:xfrm rot="5400000">
            <a:off x="2904119" y="1874802"/>
            <a:ext cx="534098" cy="3075483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533" y="4098635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48418" y="2683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53543" y="2679735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08910" y="2683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44018" y="2729044"/>
            <a:ext cx="4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p’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1203409" y="2094856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1929943" y="2085174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>
            <a:off x="4278892" y="215233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5004179" y="213756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2825002" y="1082459"/>
            <a:ext cx="599896" cy="5681272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2465" y="3454594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549" y="1942492"/>
            <a:ext cx="1415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1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1844" y="1928849"/>
            <a:ext cx="1682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2</a:t>
            </a:r>
            <a:endParaRPr lang="en-US" sz="21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20320" y="4456366"/>
                <a:ext cx="930656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Two special cases: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1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’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2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’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the context around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General case is very expressive (describes substring &amp; context)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Regular </a:t>
                </a:r>
                <a:r>
                  <a:rPr lang="en-US" sz="2400" dirty="0" err="1"/>
                  <a:t>e</a:t>
                </a:r>
                <a:r>
                  <a:rPr lang="en-US" sz="2400" dirty="0" err="1" smtClean="0"/>
                  <a:t>xprs</a:t>
                </a:r>
                <a:r>
                  <a:rPr lang="en-US" sz="2400" dirty="0" smtClean="0"/>
                  <a:t> are simple (they describe local properties).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" y="4456366"/>
                <a:ext cx="9306560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1048" t="-2168" r="-262" b="-5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358094" y="1911177"/>
            <a:ext cx="1415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100" dirty="0" smtClean="0">
                <a:solidFill>
                  <a:schemeClr val="accent2"/>
                </a:solidFill>
              </a:rPr>
              <a:t>’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3903" y="1920774"/>
            <a:ext cx="1546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</a:rPr>
              <a:t>2</a:t>
            </a:r>
            <a:r>
              <a:rPr lang="en-US" sz="2100" dirty="0" smtClean="0">
                <a:solidFill>
                  <a:schemeClr val="accent2"/>
                </a:solidFill>
              </a:rPr>
              <a:t>’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6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685800" y="1186280"/>
                <a:ext cx="8194040" cy="249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 smtClean="0"/>
                  <a:t>             </a:t>
                </a:r>
                <a:r>
                  <a:rPr lang="en-US" kern="0" dirty="0" smtClean="0">
                    <a:solidFill>
                      <a:srgbClr val="008000"/>
                    </a:solidFill>
                  </a:rPr>
                  <a:t>               </a:t>
                </a:r>
                <a:r>
                  <a:rPr lang="en-US" kern="0" dirty="0" err="1" smtClean="0">
                    <a:solidFill>
                      <a:srgbClr val="008000"/>
                    </a:solidFill>
                  </a:rPr>
                  <a:t>SubStr</a:t>
                </a:r>
                <a:r>
                  <a:rPr lang="en-US" kern="0" dirty="0" smtClean="0"/>
                  <a:t>(X, P, P’)</a:t>
                </a:r>
              </a:p>
              <a:p>
                <a:pPr marL="0" indent="0">
                  <a:buFontTx/>
                  <a:buNone/>
                </a:pPr>
                <a:endParaRPr lang="en-US" sz="1000" kern="0" dirty="0" smtClean="0"/>
              </a:p>
              <a:p>
                <a:pPr marL="0" indent="0">
                  <a:buFontTx/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position expr </a:t>
                </a:r>
                <a:r>
                  <a:rPr lang="en-US" kern="0" dirty="0" smtClean="0"/>
                  <a:t>P  := </a:t>
                </a:r>
                <a:r>
                  <a:rPr lang="en-US" kern="0" dirty="0" err="1" smtClean="0">
                    <a:solidFill>
                      <a:srgbClr val="008000"/>
                    </a:solidFill>
                  </a:rPr>
                  <a:t>Pos</a:t>
                </a:r>
                <a:r>
                  <a:rPr lang="en-US" kern="0" dirty="0" smtClean="0"/>
                  <a:t>(X, R, R, K)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                      </a:t>
                </a:r>
                <a:r>
                  <a:rPr lang="en-US" kern="0" dirty="0" smtClean="0">
                    <a:solidFill>
                      <a:srgbClr val="CC00CC"/>
                    </a:solidFill>
                  </a:rPr>
                  <a:t>| K</a:t>
                </a:r>
              </a:p>
              <a:p>
                <a:pPr marL="0" indent="0">
                  <a:buFontTx/>
                  <a:buNone/>
                </a:pPr>
                <a:endParaRPr lang="en-US" sz="700" kern="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regular expr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  </a:t>
                </a:r>
                <a:r>
                  <a:rPr lang="en-US" dirty="0">
                    <a:solidFill>
                      <a:schemeClr val="tx1"/>
                    </a:solidFill>
                  </a:rPr>
                  <a:t>:=  </a:t>
                </a:r>
                <a:r>
                  <a:rPr lang="en-US" dirty="0" err="1">
                    <a:solidFill>
                      <a:schemeClr val="tx1"/>
                    </a:solidFill>
                  </a:rPr>
                  <a:t>Seq</a:t>
                </a:r>
                <a:r>
                  <a:rPr lang="en-US" dirty="0">
                    <a:solidFill>
                      <a:schemeClr val="tx1"/>
                    </a:solidFill>
                  </a:rPr>
                  <a:t>(Token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, …, </a:t>
                </a:r>
                <a:r>
                  <a:rPr lang="en-US" dirty="0" err="1">
                    <a:solidFill>
                      <a:schemeClr val="tx1"/>
                    </a:solidFill>
                  </a:rPr>
                  <a:t>Token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</a:rPr>
                  <a:t>), where 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3.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oken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:=  Word | Number | Alphanumeric | ‘[‘ | … </a:t>
                </a:r>
              </a:p>
              <a:p>
                <a:pPr marL="0" indent="0">
                  <a:buFontTx/>
                  <a:buNone/>
                </a:pPr>
                <a:endParaRPr lang="en-US" kern="0" dirty="0" smtClean="0"/>
              </a:p>
              <a:p>
                <a:pPr marL="0" indent="0">
                  <a:buFontTx/>
                  <a:buNone/>
                </a:pPr>
                <a:endParaRPr lang="en-US" kern="0" dirty="0" smtClean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86280"/>
                <a:ext cx="8194040" cy="2491640"/>
              </a:xfrm>
              <a:prstGeom prst="rect">
                <a:avLst/>
              </a:prstGeom>
              <a:blipFill rotWithShape="0">
                <a:blip r:embed="rId3"/>
                <a:stretch>
                  <a:fillRect l="-1190" t="-1961" b="-7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280" y="4963256"/>
                <a:ext cx="9144000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 smtClean="0">
                    <a:solidFill>
                      <a:srgbClr val="C00000"/>
                    </a:solidFill>
                    <a:latin typeface="Comic Sans MS"/>
                  </a:rPr>
                  <a:t>2nd </a:t>
                </a:r>
                <a:r>
                  <a:rPr lang="en-US" sz="2400" kern="0" dirty="0">
                    <a:solidFill>
                      <a:srgbClr val="C00000"/>
                    </a:solidFill>
                    <a:latin typeface="Comic Sans MS"/>
                  </a:rPr>
                  <a:t>Word</a:t>
                </a:r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: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Comic Sans MS"/>
                  </a:rPr>
                  <a:t>SubStr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Comic Sans MS"/>
                  </a:rPr>
                  <a:t>(x,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Comic Sans MS"/>
                  </a:rPr>
                  <a:t>Pos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Comic Sans MS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,Word,2),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Comic Sans MS"/>
                  </a:rPr>
                  <a:t>Pos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Comic Sans MS"/>
                  </a:rPr>
                  <a:t>(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Comic Sans MS"/>
                  </a:rPr>
                  <a:t>x,Word</a:t>
                </a:r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2))</a:t>
                </a:r>
              </a:p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>
                    <a:solidFill>
                      <a:srgbClr val="C00000"/>
                    </a:solidFill>
                    <a:latin typeface="Comic Sans MS"/>
                  </a:rPr>
                  <a:t>Content within brackets:</a:t>
                </a:r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Comic Sans MS"/>
                  </a:rPr>
                  <a:t>SubStr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Comic Sans MS"/>
                  </a:rPr>
                  <a:t>(x,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Comic Sans MS"/>
                  </a:rPr>
                  <a:t>Pos</a:t>
                </a:r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(s,’[‘,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,1),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Comic Sans MS"/>
                  </a:rPr>
                  <a:t>Pos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Comic Sans MS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Comic Sans MS"/>
                  </a:rPr>
                  <a:t>’]’,1))</a:t>
                </a:r>
              </a:p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>
                    <a:solidFill>
                      <a:srgbClr val="C00000"/>
                    </a:solidFill>
                    <a:latin typeface="Comic Sans MS"/>
                  </a:rPr>
                  <a:t>First 7 characters</a:t>
                </a:r>
                <a:r>
                  <a:rPr lang="en-US" sz="2400" kern="0" dirty="0" smtClean="0">
                    <a:solidFill>
                      <a:srgbClr val="C00000"/>
                    </a:solidFill>
                    <a:latin typeface="Comic Sans MS"/>
                  </a:rPr>
                  <a:t>:</a:t>
                </a:r>
              </a:p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 smtClean="0">
                    <a:solidFill>
                      <a:srgbClr val="C00000"/>
                    </a:solidFill>
                    <a:latin typeface="Comic Sans MS"/>
                  </a:rPr>
                  <a:t>Last 7 characters: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Comic Sans MS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Comic Sans M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" y="4963256"/>
                <a:ext cx="9144000" cy="1791260"/>
              </a:xfrm>
              <a:prstGeom prst="rect">
                <a:avLst/>
              </a:prstGeom>
              <a:blipFill rotWithShape="0">
                <a:blip r:embed="rId4"/>
                <a:stretch>
                  <a:fillRect l="-1333" t="-6122" r="-1067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29428" y="5849652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SubStr</a:t>
            </a:r>
            <a:r>
              <a:rPr lang="en-US" sz="2400" dirty="0" smtClean="0"/>
              <a:t>(x, </a:t>
            </a:r>
            <a:r>
              <a:rPr lang="en-US" sz="2400" dirty="0"/>
              <a:t>0, 7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78628" y="6283618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SubStr</a:t>
            </a:r>
            <a:r>
              <a:rPr lang="en-US" sz="2400" dirty="0" smtClean="0"/>
              <a:t>(x, -8, -1)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160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133401</TotalTime>
  <Words>1051</Words>
  <Application>Microsoft Office PowerPoint</Application>
  <PresentationFormat>On-screen Show (4:3)</PresentationFormat>
  <Paragraphs>270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Comic Sans MS</vt:lpstr>
      <vt:lpstr>Cambria Math</vt:lpstr>
      <vt:lpstr>Default Design</vt:lpstr>
      <vt:lpstr>2_Default Design</vt:lpstr>
      <vt:lpstr>PowerPoint Presentation</vt:lpstr>
      <vt:lpstr>Lecture 2</vt:lpstr>
      <vt:lpstr>PBE Architecture</vt:lpstr>
      <vt:lpstr>Domain-specific Language (DSL)</vt:lpstr>
      <vt:lpstr>FlashFill DSL </vt:lpstr>
      <vt:lpstr>Substring Operator</vt:lpstr>
      <vt:lpstr>Substring Operator</vt:lpstr>
      <vt:lpstr>Substring Operator</vt:lpstr>
      <vt:lpstr>Substring Operator</vt:lpstr>
      <vt:lpstr>Substring Operator</vt:lpstr>
      <vt:lpstr>Substring Operator</vt:lpstr>
      <vt:lpstr>Substring Operator</vt:lpstr>
      <vt:lpstr>FlashExtract DSL </vt:lpstr>
      <vt:lpstr>FlashExtract DSL </vt:lpstr>
      <vt:lpstr>FlashExtract DSL </vt:lpstr>
      <vt:lpstr>FlashRelate DSL </vt:lpstr>
      <vt:lpstr>PowerPoint Presentation</vt:lpstr>
      <vt:lpstr>PowerPoint Presentation</vt:lpstr>
      <vt:lpstr>FlashRelate DSL </vt:lpstr>
      <vt:lpstr>Summary: Design of DSLs for Synthesis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7060</cp:revision>
  <cp:lastPrinted>2011-01-25T02:43:07Z</cp:lastPrinted>
  <dcterms:created xsi:type="dcterms:W3CDTF">1601-01-01T00:00:00Z</dcterms:created>
  <dcterms:modified xsi:type="dcterms:W3CDTF">2015-08-13T09:39:45Z</dcterms:modified>
</cp:coreProperties>
</file>