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751" r:id="rId2"/>
  </p:sldMasterIdLst>
  <p:notesMasterIdLst>
    <p:notesMasterId r:id="rId35"/>
  </p:notesMasterIdLst>
  <p:handoutMasterIdLst>
    <p:handoutMasterId r:id="rId36"/>
  </p:handoutMasterIdLst>
  <p:sldIdLst>
    <p:sldId id="976" r:id="rId3"/>
    <p:sldId id="2042" r:id="rId4"/>
    <p:sldId id="2044" r:id="rId5"/>
    <p:sldId id="2033" r:id="rId6"/>
    <p:sldId id="2006" r:id="rId7"/>
    <p:sldId id="2041" r:id="rId8"/>
    <p:sldId id="2035" r:id="rId9"/>
    <p:sldId id="2037" r:id="rId10"/>
    <p:sldId id="2038" r:id="rId11"/>
    <p:sldId id="2021" r:id="rId12"/>
    <p:sldId id="2019" r:id="rId13"/>
    <p:sldId id="2039" r:id="rId14"/>
    <p:sldId id="2040" r:id="rId15"/>
    <p:sldId id="2043" r:id="rId16"/>
    <p:sldId id="1970" r:id="rId17"/>
    <p:sldId id="2024" r:id="rId18"/>
    <p:sldId id="2025" r:id="rId19"/>
    <p:sldId id="2026" r:id="rId20"/>
    <p:sldId id="2027" r:id="rId21"/>
    <p:sldId id="1982" r:id="rId22"/>
    <p:sldId id="1983" r:id="rId23"/>
    <p:sldId id="2030" r:id="rId24"/>
    <p:sldId id="1985" r:id="rId25"/>
    <p:sldId id="2029" r:id="rId26"/>
    <p:sldId id="1987" r:id="rId27"/>
    <p:sldId id="1984" r:id="rId28"/>
    <p:sldId id="2031" r:id="rId29"/>
    <p:sldId id="2012" r:id="rId30"/>
    <p:sldId id="2032" r:id="rId31"/>
    <p:sldId id="2014" r:id="rId32"/>
    <p:sldId id="2028" r:id="rId33"/>
    <p:sldId id="2004" r:id="rId34"/>
  </p:sldIdLst>
  <p:sldSz cx="9144000" cy="6858000" type="screen4x3"/>
  <p:notesSz cx="7023100" cy="9309100"/>
  <p:embeddedFontLst>
    <p:embeddedFont>
      <p:font typeface="Comic Sans MS" panose="030F0702030302020204" pitchFamily="66" charset="0"/>
      <p:regular r:id="rId37"/>
      <p:bold r:id="rId38"/>
      <p:italic r:id="rId39"/>
      <p:boldItalic r:id="rId40"/>
    </p:embeddedFont>
    <p:embeddedFont>
      <p:font typeface="Consolas" panose="020B0609020204030204" pitchFamily="49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mbria Math" panose="02040503050406030204" pitchFamily="18" charset="0"/>
      <p:regular r:id="rId49"/>
    </p:embeddedFont>
  </p:embeddedFontLst>
  <p:custDataLst>
    <p:tags r:id="rId50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it Gulwani" initials="SG" lastIdx="1" clrIdx="0">
    <p:extLst>
      <p:ext uri="{19B8F6BF-5375-455C-9EA6-DF929625EA0E}">
        <p15:presenceInfo xmlns:p15="http://schemas.microsoft.com/office/powerpoint/2012/main" userId="S-1-5-21-2127521184-1604012920-1887927527-2477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99FF"/>
    <a:srgbClr val="009900"/>
    <a:srgbClr val="CC6600"/>
    <a:srgbClr val="008000"/>
    <a:srgbClr val="0066FF"/>
    <a:srgbClr val="FF9900"/>
    <a:srgbClr val="FFFFFF"/>
    <a:srgbClr val="FF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69045" autoAdjust="0"/>
  </p:normalViewPr>
  <p:slideViewPr>
    <p:cSldViewPr snapToGrid="0">
      <p:cViewPr varScale="1">
        <p:scale>
          <a:sx n="60" d="100"/>
          <a:sy n="60" d="100"/>
        </p:scale>
        <p:origin x="2126" y="53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285" y="-86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584"/>
            <a:ext cx="3043033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04160D-1AB6-4612-B7C0-444BA323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36" y="4421511"/>
            <a:ext cx="5149028" cy="41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499C-1D18-4228-A5AB-E405494E3CB5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141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7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28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73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59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2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4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27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1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GIF"/><Relationship Id="rId7" Type="http://schemas.openxmlformats.org/officeDocument/2006/relationships/image" Target="../media/image1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wdp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9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40.png"/><Relationship Id="rId4" Type="http://schemas.openxmlformats.org/officeDocument/2006/relationships/image" Target="../media/image1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15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3635" y="313548"/>
            <a:ext cx="91003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200" i="1" dirty="0" smtClean="0">
                <a:solidFill>
                  <a:schemeClr val="accent2"/>
                </a:solidFill>
              </a:rPr>
              <a:t>Deductive Techniques </a:t>
            </a:r>
            <a:r>
              <a:rPr lang="en-US" sz="3500" dirty="0" smtClean="0">
                <a:solidFill>
                  <a:schemeClr val="accent2"/>
                </a:solidFill>
              </a:rPr>
              <a:t>for synthesis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500" dirty="0" smtClean="0">
                <a:solidFill>
                  <a:schemeClr val="accent2"/>
                </a:solidFill>
              </a:rPr>
              <a:t>from</a:t>
            </a:r>
            <a:r>
              <a:rPr lang="en-US" sz="4200" dirty="0" smtClean="0">
                <a:solidFill>
                  <a:schemeClr val="accent2"/>
                </a:solidFill>
              </a:rPr>
              <a:t> </a:t>
            </a:r>
            <a:r>
              <a:rPr lang="en-US" sz="4200" i="1" dirty="0" smtClean="0">
                <a:solidFill>
                  <a:schemeClr val="accent2"/>
                </a:solidFill>
              </a:rPr>
              <a:t>Inductive Specifications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10911" y="5778217"/>
            <a:ext cx="4600823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3000" dirty="0" err="1" smtClean="0">
                <a:solidFill>
                  <a:schemeClr val="accent2"/>
                </a:solidFill>
              </a:rPr>
              <a:t>Dagstuhl</a:t>
            </a:r>
            <a:r>
              <a:rPr lang="en-US" sz="3000" dirty="0" smtClean="0">
                <a:solidFill>
                  <a:schemeClr val="accent2"/>
                </a:solidFill>
              </a:rPr>
              <a:t> Seminar</a:t>
            </a:r>
          </a:p>
          <a:p>
            <a:pPr algn="ctr">
              <a:spcBef>
                <a:spcPts val="500"/>
              </a:spcBef>
            </a:pPr>
            <a:r>
              <a:rPr lang="en-US" sz="3000" dirty="0" smtClean="0">
                <a:solidFill>
                  <a:schemeClr val="accent2"/>
                </a:solidFill>
              </a:rPr>
              <a:t>Oct 2015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-107502" y="5634065"/>
            <a:ext cx="3024553" cy="47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3400" kern="0" dirty="0" smtClean="0">
                <a:solidFill>
                  <a:schemeClr val="accent2"/>
                </a:solidFill>
                <a:latin typeface="Comic Sans MS"/>
              </a:rPr>
              <a:t>Sumit Gulwani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171" y="5954285"/>
            <a:ext cx="3233222" cy="1189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3" y="2053927"/>
            <a:ext cx="3523343" cy="3409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511" y="2035427"/>
            <a:ext cx="3557729" cy="357556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4006391" y="3322825"/>
            <a:ext cx="1087120" cy="358144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663687" y="950591"/>
                <a:ext cx="6561783" cy="16810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list of strings </a:t>
                </a:r>
                <a:r>
                  <a:rPr lang="en-US" dirty="0" smtClean="0"/>
                  <a:t>T := Map(L, S)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substring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fn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/>
                  <a:t>S :=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y: …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l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ist of lines</a:t>
                </a:r>
                <a:r>
                  <a:rPr lang="en-US" dirty="0" smtClean="0"/>
                  <a:t> </a:t>
                </a:r>
                <a:r>
                  <a:rPr lang="en-US" dirty="0"/>
                  <a:t>L := Filter(Split(d,”\n</a:t>
                </a:r>
                <a:r>
                  <a:rPr lang="en-US" dirty="0" smtClean="0"/>
                  <a:t>”), B)</a:t>
                </a:r>
                <a:endParaRPr lang="en-US" dirty="0" smtClean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chemeClr val="accent2"/>
                    </a:solidFill>
                  </a:rPr>
                  <a:t>boolean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fn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/>
                  <a:t>B :=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y: …       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3687" y="950591"/>
                <a:ext cx="6561783" cy="1681095"/>
              </a:xfrm>
              <a:blipFill rotWithShape="0">
                <a:blip r:embed="rId2"/>
                <a:stretch>
                  <a:fillRect l="-1487" t="-2899" b="-13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456" y="304800"/>
            <a:ext cx="9465013" cy="609600"/>
          </a:xfrm>
        </p:spPr>
        <p:txBody>
          <a:bodyPr/>
          <a:lstStyle/>
          <a:p>
            <a:r>
              <a:rPr lang="en-US" dirty="0" smtClean="0"/>
              <a:t>Problem Reduction</a:t>
            </a:r>
            <a:endParaRPr lang="en-US" dirty="0"/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46038" y="3560031"/>
            <a:ext cx="2603271" cy="7864814"/>
            <a:chOff x="119859" y="3385234"/>
            <a:chExt cx="2162476" cy="653311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59" y="3385234"/>
              <a:ext cx="2162476" cy="653311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12" y="4160652"/>
              <a:ext cx="835030" cy="2071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12" y="5204925"/>
              <a:ext cx="594276" cy="196050"/>
            </a:xfrm>
            <a:prstGeom prst="rect">
              <a:avLst/>
            </a:prstGeom>
          </p:spPr>
        </p:pic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630139" y="3555501"/>
            <a:ext cx="2629279" cy="7943385"/>
            <a:chOff x="3950727" y="2723746"/>
            <a:chExt cx="2162476" cy="653311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727" y="2723746"/>
              <a:ext cx="2162476" cy="653311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213013" y="3489325"/>
              <a:ext cx="1798680" cy="2169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42197" y="4537001"/>
              <a:ext cx="1798680" cy="2169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6677774" y="3692552"/>
            <a:ext cx="2149187" cy="1197499"/>
            <a:chOff x="6861079" y="3459078"/>
            <a:chExt cx="1557317" cy="8474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079" y="3459078"/>
              <a:ext cx="1387976" cy="26768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75" y="4048732"/>
              <a:ext cx="1489221" cy="25775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auto">
            <a:xfrm>
              <a:off x="6880535" y="3459078"/>
              <a:ext cx="1387976" cy="2374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896745" y="4058952"/>
              <a:ext cx="1387976" cy="23743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414016" y="3741830"/>
                  <a:ext cx="3210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4016" y="3741830"/>
                  <a:ext cx="321013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/>
          <p:cNvSpPr txBox="1"/>
          <p:nvPr/>
        </p:nvSpPr>
        <p:spPr>
          <a:xfrm>
            <a:off x="-160786" y="2834484"/>
            <a:ext cx="37313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/>
              <a:t>Spec for </a:t>
            </a:r>
            <a:r>
              <a:rPr lang="en-US" sz="2400" dirty="0" smtClean="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26296" y="2811928"/>
            <a:ext cx="31382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/>
              <a:t>Spec for </a:t>
            </a:r>
            <a:r>
              <a:rPr lang="en-US" sz="2400" dirty="0" smtClean="0">
                <a:solidFill>
                  <a:schemeClr val="accent2"/>
                </a:solidFill>
              </a:rPr>
              <a:t>L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83654" y="2797222"/>
            <a:ext cx="27418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/>
              <a:t>Spec for </a:t>
            </a:r>
            <a:r>
              <a:rPr lang="en-US" sz="2400" dirty="0">
                <a:solidFill>
                  <a:schemeClr val="accent2"/>
                </a:solidFill>
              </a:rPr>
              <a:t>S</a:t>
            </a:r>
            <a:endParaRPr lang="en-US" sz="2400" dirty="0" smtClean="0"/>
          </a:p>
        </p:txBody>
      </p:sp>
      <p:sp>
        <p:nvSpPr>
          <p:cNvPr id="28" name="Right Arrow 27"/>
          <p:cNvSpPr/>
          <p:nvPr/>
        </p:nvSpPr>
        <p:spPr bwMode="auto">
          <a:xfrm>
            <a:off x="2920866" y="2937232"/>
            <a:ext cx="749030" cy="292332"/>
          </a:xfrm>
          <a:prstGeom prst="rightArrow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17176" y="2751055"/>
                <a:ext cx="6939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3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176" y="2751055"/>
                <a:ext cx="693988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 bwMode="auto">
          <a:xfrm>
            <a:off x="408653" y="2704889"/>
            <a:ext cx="8338341" cy="194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 flipH="1">
            <a:off x="-33793" y="1578321"/>
            <a:ext cx="279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C00CC"/>
                </a:solidFill>
              </a:rPr>
              <a:t>FlashExtract</a:t>
            </a:r>
            <a:r>
              <a:rPr lang="en-US" sz="2400" dirty="0" smtClean="0">
                <a:solidFill>
                  <a:srgbClr val="CC00CC"/>
                </a:solidFill>
              </a:rPr>
              <a:t> DSL</a:t>
            </a:r>
            <a:endParaRPr lang="en-US" sz="24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59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0" y="4444112"/>
            <a:ext cx="2031809" cy="39184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6366" y="1237126"/>
            <a:ext cx="5608983" cy="9907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substring expr </a:t>
            </a:r>
            <a:r>
              <a:rPr lang="en-US" dirty="0" smtClean="0"/>
              <a:t>E := </a:t>
            </a:r>
            <a:r>
              <a:rPr lang="en-US" dirty="0" err="1" smtClean="0"/>
              <a:t>SubStr</a:t>
            </a:r>
            <a:r>
              <a:rPr lang="en-US" dirty="0" smtClean="0"/>
              <a:t>(y, P</a:t>
            </a:r>
            <a:r>
              <a:rPr lang="en-US" baseline="-25000" dirty="0" smtClean="0"/>
              <a:t>1</a:t>
            </a:r>
            <a:r>
              <a:rPr lang="en-US" dirty="0" smtClean="0"/>
              <a:t>, P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p</a:t>
            </a:r>
            <a:r>
              <a:rPr lang="en-US" dirty="0" smtClean="0">
                <a:solidFill>
                  <a:schemeClr val="accent2"/>
                </a:solidFill>
              </a:rPr>
              <a:t>osition expr </a:t>
            </a:r>
            <a:r>
              <a:rPr lang="en-US" dirty="0" smtClean="0"/>
              <a:t>P := K | </a:t>
            </a:r>
            <a:r>
              <a:rPr lang="en-US" dirty="0" err="1" smtClean="0"/>
              <a:t>Pos</a:t>
            </a:r>
            <a:r>
              <a:rPr lang="en-US" dirty="0" smtClean="0"/>
              <a:t>(y, R</a:t>
            </a:r>
            <a:r>
              <a:rPr lang="en-US" baseline="-25000" dirty="0" smtClean="0"/>
              <a:t>1</a:t>
            </a:r>
            <a:r>
              <a:rPr lang="en-US" dirty="0" smtClean="0"/>
              <a:t>, R</a:t>
            </a:r>
            <a:r>
              <a:rPr lang="en-US" baseline="-25000" dirty="0" smtClean="0"/>
              <a:t>2</a:t>
            </a:r>
            <a:r>
              <a:rPr lang="en-US" dirty="0" smtClean="0"/>
              <a:t>, K)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456" y="304800"/>
            <a:ext cx="9465013" cy="609600"/>
          </a:xfrm>
        </p:spPr>
        <p:txBody>
          <a:bodyPr/>
          <a:lstStyle/>
          <a:p>
            <a:r>
              <a:rPr lang="en-US" dirty="0" smtClean="0"/>
              <a:t>Problem Reduction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554446" y="3864762"/>
            <a:ext cx="19455" cy="31738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921510" y="4373932"/>
            <a:ext cx="252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Redmond, WA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3961112" y="4670776"/>
            <a:ext cx="0" cy="350196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752570" y="4373932"/>
            <a:ext cx="2481133" cy="58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Redmond, WA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8103271" y="4677835"/>
            <a:ext cx="5062" cy="34313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Right Arrow 30"/>
          <p:cNvSpPr/>
          <p:nvPr/>
        </p:nvSpPr>
        <p:spPr bwMode="auto">
          <a:xfrm>
            <a:off x="3049009" y="3611157"/>
            <a:ext cx="749030" cy="292332"/>
          </a:xfrm>
          <a:prstGeom prst="rightArrow">
            <a:avLst/>
          </a:prstGeom>
          <a:solidFill>
            <a:srgbClr val="00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71179" y="3423388"/>
            <a:ext cx="279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/>
              <a:t>Spec for </a:t>
            </a:r>
            <a:r>
              <a:rPr lang="en-US" sz="2400" dirty="0" smtClean="0">
                <a:solidFill>
                  <a:schemeClr val="accent2"/>
                </a:solidFill>
              </a:rPr>
              <a:t>P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1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00575" y="3423388"/>
            <a:ext cx="230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/>
              <a:t>Spec for </a:t>
            </a:r>
            <a:r>
              <a:rPr lang="en-US" sz="2400" dirty="0" smtClean="0">
                <a:solidFill>
                  <a:schemeClr val="accent2"/>
                </a:solidFill>
              </a:rPr>
              <a:t>P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2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1128" y="3457888"/>
            <a:ext cx="2223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/>
              <a:t>Spec for </a:t>
            </a:r>
            <a:r>
              <a:rPr lang="en-US" sz="2400" dirty="0">
                <a:solidFill>
                  <a:schemeClr val="accent2"/>
                </a:solidFill>
              </a:rPr>
              <a:t>E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113590" y="3411722"/>
                <a:ext cx="6939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30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590" y="3411722"/>
                <a:ext cx="693988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 bwMode="auto">
          <a:xfrm>
            <a:off x="187008" y="2870296"/>
            <a:ext cx="8338341" cy="194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Rectangle 47"/>
          <p:cNvSpPr/>
          <p:nvPr/>
        </p:nvSpPr>
        <p:spPr bwMode="auto">
          <a:xfrm>
            <a:off x="651171" y="4448613"/>
            <a:ext cx="1936437" cy="3873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116513" y="1430682"/>
            <a:ext cx="279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C00CC"/>
                </a:solidFill>
              </a:rPr>
              <a:t>SubStr</a:t>
            </a:r>
            <a:r>
              <a:rPr lang="en-US" sz="2400" dirty="0" smtClean="0">
                <a:solidFill>
                  <a:srgbClr val="CC00CC"/>
                </a:solidFill>
              </a:rPr>
              <a:t> grammar</a:t>
            </a:r>
            <a:endParaRPr lang="en-US" sz="24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95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1" grpId="0" animBg="1"/>
      <p:bldP spid="35" grpId="0"/>
      <p:bldP spid="36" grpId="0"/>
      <p:bldP spid="37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by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4163" y="1167319"/>
            <a:ext cx="2854260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095" y="2363550"/>
            <a:ext cx="240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Example-based specification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2514" y="2552312"/>
            <a:ext cx="165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5" idx="1"/>
          </p:cNvCxnSpPr>
          <p:nvPr/>
        </p:nvCxnSpPr>
        <p:spPr bwMode="auto">
          <a:xfrm>
            <a:off x="2472809" y="2779049"/>
            <a:ext cx="801354" cy="409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5" idx="3"/>
            <a:endCxn id="7" idx="1"/>
          </p:cNvCxnSpPr>
          <p:nvPr/>
        </p:nvCxnSpPr>
        <p:spPr bwMode="auto">
          <a:xfrm flipV="1">
            <a:off x="6128423" y="2783145"/>
            <a:ext cx="1054091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5" y="1207025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12419" y="3735755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83116" y="4549676"/>
            <a:ext cx="86308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Challenge 1: </a:t>
            </a:r>
            <a:r>
              <a:rPr lang="en-US" sz="2400" dirty="0"/>
              <a:t>Ambiguous/under-specified </a:t>
            </a:r>
            <a:r>
              <a:rPr lang="en-US" sz="2400" dirty="0" smtClean="0"/>
              <a:t>intent may result in </a:t>
            </a:r>
            <a:r>
              <a:rPr lang="en-US" sz="2400" dirty="0"/>
              <a:t>unintended programs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Challenge 2: </a:t>
            </a:r>
            <a:r>
              <a:rPr lang="en-US" sz="2400" dirty="0" smtClean="0"/>
              <a:t>Designing efficient </a:t>
            </a:r>
            <a:r>
              <a:rPr lang="en-US" sz="2400" dirty="0"/>
              <a:t>search </a:t>
            </a:r>
            <a:r>
              <a:rPr lang="en-US" sz="2400" dirty="0" smtClean="0"/>
              <a:t>strategy.</a:t>
            </a:r>
          </a:p>
          <a:p>
            <a:r>
              <a:rPr lang="en-US" sz="2400" dirty="0" smtClean="0"/>
              <a:t>Challenge 3: Lowering the barrier to design &amp; development. </a:t>
            </a:r>
          </a:p>
        </p:txBody>
      </p:sp>
    </p:spTree>
    <p:extLst>
      <p:ext uri="{BB962C8B-B14F-4D97-AF65-F5344CB8AC3E}">
        <p14:creationId xmlns:p14="http://schemas.microsoft.com/office/powerpoint/2010/main" val="2192797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40" y="982227"/>
            <a:ext cx="9457405" cy="5029200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/>
              <a:t>Developing a domain-specific robust search method </a:t>
            </a:r>
            <a:r>
              <a:rPr lang="en-US" dirty="0"/>
              <a:t>is </a:t>
            </a:r>
            <a:r>
              <a:rPr lang="en-US" dirty="0" smtClean="0"/>
              <a:t>costly:</a:t>
            </a:r>
          </a:p>
          <a:p>
            <a:pPr marL="400050"/>
            <a:r>
              <a:rPr lang="en-US" sz="2200" dirty="0" smtClean="0"/>
              <a:t>Requires domain-specific algorithmic </a:t>
            </a:r>
            <a:r>
              <a:rPr lang="en-US" sz="2200" dirty="0"/>
              <a:t>insights. </a:t>
            </a:r>
          </a:p>
          <a:p>
            <a:pPr marL="400050"/>
            <a:r>
              <a:rPr lang="en-US" sz="2200" dirty="0"/>
              <a:t>Robust implementation requires </a:t>
            </a:r>
            <a:r>
              <a:rPr lang="en-US" sz="2200" dirty="0" smtClean="0"/>
              <a:t>good engineering.</a:t>
            </a:r>
            <a:endParaRPr lang="en-US" sz="2200" dirty="0"/>
          </a:p>
          <a:p>
            <a:pPr marL="400050"/>
            <a:r>
              <a:rPr lang="en-US" sz="2200" dirty="0"/>
              <a:t>DSL extensions/modifications are not easy</a:t>
            </a:r>
            <a:r>
              <a:rPr lang="en-US" sz="2200" dirty="0" smtClean="0"/>
              <a:t>.</a:t>
            </a:r>
            <a:endParaRPr lang="en-US" sz="22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9900"/>
                </a:solidFill>
              </a:rPr>
              <a:t>Key Ideas: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PBE algorithms employ a divide </a:t>
            </a:r>
            <a:r>
              <a:rPr lang="en-US" dirty="0"/>
              <a:t>and conquer </a:t>
            </a:r>
            <a:r>
              <a:rPr lang="en-US" dirty="0" smtClean="0"/>
              <a:t>strategy, where synthesis </a:t>
            </a:r>
            <a:r>
              <a:rPr lang="en-US" dirty="0"/>
              <a:t>problem for an expression F(e1,e2) is reduced to synthesis problems for sub-expressions e1 and e2.</a:t>
            </a:r>
          </a:p>
          <a:p>
            <a:pPr lvl="1"/>
            <a:r>
              <a:rPr lang="en-US" dirty="0">
                <a:solidFill>
                  <a:srgbClr val="009900"/>
                </a:solidFill>
              </a:rPr>
              <a:t>The divide-and-conquer strategy can be refactored out</a:t>
            </a:r>
            <a:r>
              <a:rPr lang="en-US" dirty="0" smtClean="0">
                <a:solidFill>
                  <a:srgbClr val="009900"/>
                </a:solidFill>
              </a:rPr>
              <a:t>.</a:t>
            </a:r>
            <a:endParaRPr lang="en-US" sz="1500" dirty="0"/>
          </a:p>
          <a:p>
            <a:endParaRPr lang="en-US" sz="500" dirty="0" smtClean="0"/>
          </a:p>
          <a:p>
            <a:r>
              <a:rPr lang="en-US" dirty="0" smtClean="0"/>
              <a:t>Reduction </a:t>
            </a:r>
            <a:r>
              <a:rPr lang="en-US" dirty="0"/>
              <a:t>depends on the logical properties of operator F.</a:t>
            </a:r>
          </a:p>
          <a:p>
            <a:pPr lvl="1"/>
            <a:r>
              <a:rPr lang="en-US" dirty="0">
                <a:solidFill>
                  <a:srgbClr val="009900"/>
                </a:solidFill>
              </a:rPr>
              <a:t>Operator properties can be captured in a modular manner for reuse inside other DSLs.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3: Lowering the barrier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938" y="6018425"/>
            <a:ext cx="90540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“</a:t>
            </a:r>
            <a:r>
              <a:rPr lang="en-US" sz="2400" i="1" dirty="0" err="1">
                <a:solidFill>
                  <a:srgbClr val="C00000"/>
                </a:solidFill>
              </a:rPr>
              <a:t>FlashMeta</a:t>
            </a:r>
            <a:r>
              <a:rPr lang="en-US" sz="2400" i="1" dirty="0">
                <a:solidFill>
                  <a:srgbClr val="C00000"/>
                </a:solidFill>
              </a:rPr>
              <a:t>: A Framework for Inductive Program Synthesis</a:t>
            </a:r>
            <a:r>
              <a:rPr lang="en-US" sz="2200" dirty="0" smtClean="0">
                <a:solidFill>
                  <a:srgbClr val="C00000"/>
                </a:solidFill>
              </a:rPr>
              <a:t>”                     [OOPSLA 2015] Polozov, Gulwani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31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by 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4163" y="1167319"/>
            <a:ext cx="2854260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095" y="2363550"/>
            <a:ext cx="240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Example-based specification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2514" y="2552312"/>
            <a:ext cx="165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5" idx="1"/>
          </p:cNvCxnSpPr>
          <p:nvPr/>
        </p:nvCxnSpPr>
        <p:spPr bwMode="auto">
          <a:xfrm>
            <a:off x="2472809" y="2779049"/>
            <a:ext cx="801354" cy="409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5" idx="3"/>
            <a:endCxn id="7" idx="1"/>
          </p:cNvCxnSpPr>
          <p:nvPr/>
        </p:nvCxnSpPr>
        <p:spPr bwMode="auto">
          <a:xfrm flipV="1">
            <a:off x="6128423" y="2783145"/>
            <a:ext cx="1054091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45" y="1207025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12419" y="3735755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57716" y="4930676"/>
            <a:ext cx="86308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Challenge 1: </a:t>
            </a:r>
            <a:r>
              <a:rPr lang="en-US" sz="2400" dirty="0"/>
              <a:t>Ambiguous/under-specified </a:t>
            </a:r>
            <a:r>
              <a:rPr lang="en-US" sz="2400" dirty="0" smtClean="0"/>
              <a:t>intent may result in </a:t>
            </a:r>
            <a:r>
              <a:rPr lang="en-US" sz="2400" dirty="0"/>
              <a:t>unintended programs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Challenge 2: </a:t>
            </a:r>
            <a:r>
              <a:rPr lang="en-US" sz="2400" dirty="0" smtClean="0"/>
              <a:t>Designing efficient </a:t>
            </a:r>
            <a:r>
              <a:rPr lang="en-US" sz="2400" dirty="0"/>
              <a:t>search </a:t>
            </a:r>
            <a:r>
              <a:rPr lang="en-US" sz="2400" dirty="0" smtClean="0"/>
              <a:t>strategy.</a:t>
            </a:r>
          </a:p>
          <a:p>
            <a:r>
              <a:rPr lang="en-US" sz="2400" dirty="0" smtClean="0"/>
              <a:t>Challenge 3: Lowering the barrier to design &amp; development.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83000" y="4572000"/>
            <a:ext cx="88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DSL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4000500" y="4146343"/>
            <a:ext cx="12700" cy="425657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36399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19268" y="1016000"/>
                <a:ext cx="8971721" cy="5435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Goal:</a:t>
                </a:r>
                <a:r>
                  <a:rPr lang="en-US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 smtClean="0"/>
                  <a:t>Set of expr of kind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that satisfies spec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[denoted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]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: DSL </a:t>
                </a:r>
                <a:r>
                  <a:rPr lang="en-US" dirty="0" smtClean="0"/>
                  <a:t>(top-level) expression </a:t>
                </a:r>
                <a:r>
                  <a:rPr lang="en-US" dirty="0"/>
                  <a:t>				          </a:t>
                </a: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example-based </a:t>
                </a:r>
                <a:r>
                  <a:rPr lang="en-US" dirty="0" smtClean="0"/>
                  <a:t>inductive specification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Examples: </a:t>
                </a:r>
                <a:r>
                  <a:rPr lang="en-US" dirty="0" smtClean="0"/>
                  <a:t>Conjunction of (input state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output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)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  [denoted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⇝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0" dirty="0" smtClean="0"/>
                  <a:t>]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Inductive Spec: </a:t>
                </a:r>
                <a:r>
                  <a:rPr lang="en-US" dirty="0" smtClean="0"/>
                  <a:t>Conjunction </a:t>
                </a:r>
                <a:r>
                  <a:rPr lang="en-US" dirty="0"/>
                  <a:t>of (input state, output </a:t>
                </a:r>
                <a:r>
                  <a:rPr lang="en-US" dirty="0" smtClean="0">
                    <a:solidFill>
                      <a:srgbClr val="CC00CC"/>
                    </a:solidFill>
                  </a:rPr>
                  <a:t>property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Output </a:t>
                </a:r>
                <a:r>
                  <a:rPr lang="en-US" dirty="0"/>
                  <a:t>properties are easier to specify </a:t>
                </a:r>
                <a:r>
                  <a:rPr lang="en-US" dirty="0" smtClean="0"/>
                  <a:t>intent!</a:t>
                </a:r>
                <a:endParaRPr lang="en-US" dirty="0"/>
              </a:p>
              <a:p>
                <a:pPr marL="0" indent="0" algn="ctr">
                  <a:buNone/>
                </a:pPr>
                <a:endParaRPr lang="en-US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268" y="1016000"/>
                <a:ext cx="8971721" cy="5435600"/>
              </a:xfrm>
              <a:blipFill rotWithShape="0">
                <a:blip r:embed="rId2"/>
                <a:stretch>
                  <a:fillRect l="-1088" t="-786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15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properties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68" y="1082388"/>
            <a:ext cx="1553457" cy="23137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40085" y="3793757"/>
            <a:ext cx="6616192" cy="1962690"/>
          </a:xfrm>
        </p:spPr>
        <p:txBody>
          <a:bodyPr/>
          <a:lstStyle/>
          <a:p>
            <a:r>
              <a:rPr lang="en-US" dirty="0" smtClean="0"/>
              <a:t>Elements belonging to the </a:t>
            </a:r>
            <a:r>
              <a:rPr lang="en-US" dirty="0"/>
              <a:t>output </a:t>
            </a:r>
            <a:r>
              <a:rPr lang="en-US" dirty="0" smtClean="0"/>
              <a:t>list</a:t>
            </a:r>
            <a:endParaRPr lang="en-US" dirty="0"/>
          </a:p>
          <a:p>
            <a:r>
              <a:rPr lang="en-US" dirty="0"/>
              <a:t>Elements </a:t>
            </a:r>
            <a:r>
              <a:rPr lang="en-US" dirty="0" smtClean="0"/>
              <a:t>not belonging </a:t>
            </a:r>
            <a:r>
              <a:rPr lang="en-US" dirty="0"/>
              <a:t>to the output list</a:t>
            </a:r>
          </a:p>
          <a:p>
            <a:r>
              <a:rPr lang="en-US" dirty="0" smtClean="0"/>
              <a:t>Contiguous subsequence of the output list</a:t>
            </a:r>
          </a:p>
          <a:p>
            <a:r>
              <a:rPr lang="en-US" dirty="0" smtClean="0"/>
              <a:t>Prefix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/>
              <a:t>output </a:t>
            </a:r>
            <a:r>
              <a:rPr lang="en-US" dirty="0" smtClean="0"/>
              <a:t>list</a:t>
            </a:r>
          </a:p>
        </p:txBody>
      </p:sp>
      <p:cxnSp>
        <p:nvCxnSpPr>
          <p:cNvPr id="12" name="Straight Arrow Connector 11"/>
          <p:cNvCxnSpPr>
            <a:endCxn id="6" idx="1"/>
          </p:cNvCxnSpPr>
          <p:nvPr/>
        </p:nvCxnSpPr>
        <p:spPr bwMode="auto">
          <a:xfrm>
            <a:off x="1951228" y="2317798"/>
            <a:ext cx="7140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897384" y="1920204"/>
            <a:ext cx="82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2684" y="1082388"/>
            <a:ext cx="1798284" cy="5775612"/>
            <a:chOff x="82684" y="1082388"/>
            <a:chExt cx="1798284" cy="57756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84" y="1082388"/>
              <a:ext cx="1781868" cy="574904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22" y="3129688"/>
              <a:ext cx="1685846" cy="3728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077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properties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29187" y="1007084"/>
            <a:ext cx="2293694" cy="5821732"/>
            <a:chOff x="77821" y="987628"/>
            <a:chExt cx="2293694" cy="58217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1" y="987628"/>
              <a:ext cx="1962367" cy="57147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78" y="3081048"/>
              <a:ext cx="1685846" cy="372831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11694" y="3092752"/>
              <a:ext cx="459821" cy="36213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951228" y="2317798"/>
            <a:ext cx="714013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897384" y="1920204"/>
            <a:ext cx="82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</a:t>
            </a:r>
            <a:endParaRPr lang="en-US" dirty="0"/>
          </a:p>
        </p:txBody>
      </p:sp>
      <p:pic>
        <p:nvPicPr>
          <p:cNvPr id="1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4917" y="1058513"/>
            <a:ext cx="3228411" cy="251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178995" y="3813244"/>
            <a:ext cx="6849657" cy="2397868"/>
          </a:xfrm>
        </p:spPr>
        <p:txBody>
          <a:bodyPr/>
          <a:lstStyle/>
          <a:p>
            <a:r>
              <a:rPr lang="en-US" dirty="0" smtClean="0"/>
              <a:t>Prefix of the output table (</a:t>
            </a:r>
            <a:r>
              <a:rPr lang="en-US" dirty="0" err="1" smtClean="0"/>
              <a:t>seq</a:t>
            </a:r>
            <a:r>
              <a:rPr lang="en-US" dirty="0" smtClean="0"/>
              <a:t> of records)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do not require explicit (magenta) record boundaries in which case the spec is:</a:t>
            </a:r>
          </a:p>
          <a:p>
            <a:r>
              <a:rPr lang="en-US" dirty="0" smtClean="0"/>
              <a:t>Prefixes of projections of the output table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72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13361" y="1016000"/>
                <a:ext cx="8815291" cy="5435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Goal:</a:t>
                </a:r>
                <a:r>
                  <a:rPr lang="en-US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Set of expr of kind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that satisfies spec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[denoted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]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: DSL (top-level) expression 				          </a:t>
                </a: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example-based inductive specification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Strategy: </a:t>
                </a:r>
                <a:r>
                  <a:rPr lang="en-US" dirty="0" smtClean="0"/>
                  <a:t>Based on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divide-and-conquer</a:t>
                </a:r>
                <a:r>
                  <a:rPr lang="en-US" dirty="0" smtClean="0"/>
                  <a:t> style decomposition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 smtClean="0"/>
                  <a:t> is reduced to simpler problems (over sub-expressions of e or sub-constraints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Top-down (as opposed to bottom-up enumerative search).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361" y="1016000"/>
                <a:ext cx="8815291" cy="5435600"/>
              </a:xfrm>
              <a:blipFill>
                <a:blip r:embed="rId2"/>
                <a:stretch>
                  <a:fillRect l="-1383" t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87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1016000"/>
                <a:ext cx="9347200" cy="5435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Goal:</a:t>
                </a:r>
                <a:r>
                  <a:rPr lang="en-US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Set of expr of kind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that satisfies spec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[denoted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]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: DSL (top-level) expression 				          </a:t>
                </a:r>
              </a:p>
              <a:p>
                <a:pPr marL="0" indent="0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example-based inductive specification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Methodology: </a:t>
                </a:r>
                <a:r>
                  <a:rPr lang="en-US" dirty="0" smtClean="0"/>
                  <a:t>Based on 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divide-and-conquer </a:t>
                </a:r>
                <a:r>
                  <a:rPr lang="en-US" dirty="0" smtClean="0"/>
                  <a:t>style decomposition.</a:t>
                </a:r>
                <a:endParaRPr lang="en-US" dirty="0" smtClean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 smtClean="0"/>
                  <a:t> is reduced to simpler problems (over sub-expressions of e or sub-constraints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Top-down (as opposed to bottom-up enumerative search).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16000"/>
                <a:ext cx="9347200" cy="5435600"/>
              </a:xfrm>
              <a:blipFill>
                <a:blip r:embed="rId2"/>
                <a:stretch>
                  <a:fillRect l="-1305" t="-786" r="-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32" y="5817704"/>
            <a:ext cx="904990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Key concepts in problem reduction: </a:t>
            </a:r>
            <a:r>
              <a:rPr lang="en-US" sz="2400" dirty="0">
                <a:solidFill>
                  <a:srgbClr val="C00000"/>
                </a:solidFill>
              </a:rPr>
              <a:t>VSAs</a:t>
            </a:r>
            <a:r>
              <a:rPr lang="en-US" sz="2400" dirty="0"/>
              <a:t> &amp; </a:t>
            </a:r>
            <a:r>
              <a:rPr lang="en-US" sz="2400" dirty="0">
                <a:solidFill>
                  <a:srgbClr val="C00000"/>
                </a:solidFill>
              </a:rPr>
              <a:t>Witness </a:t>
            </a:r>
            <a:r>
              <a:rPr lang="en-US" sz="2400" dirty="0" smtClean="0">
                <a:solidFill>
                  <a:srgbClr val="C00000"/>
                </a:solidFill>
              </a:rPr>
              <a:t>functions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16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19105" y="1221248"/>
            <a:ext cx="1845878" cy="2245988"/>
            <a:chOff x="5598983" y="1651978"/>
            <a:chExt cx="1845878" cy="224598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8983" y="1651978"/>
              <a:ext cx="1845878" cy="184587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061551" y="3497856"/>
              <a:ext cx="920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Vu Le</a:t>
              </a:r>
              <a:endParaRPr lang="en-US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8240" y="1338981"/>
            <a:ext cx="1723703" cy="2131019"/>
            <a:chOff x="-1305892" y="2200666"/>
            <a:chExt cx="1723703" cy="213101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5892" y="2200666"/>
              <a:ext cx="1723703" cy="172370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-1232431" y="3931575"/>
              <a:ext cx="1576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Dan Barowy</a:t>
              </a:r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919" y="1393222"/>
            <a:ext cx="1514520" cy="1514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1685" y="3100464"/>
            <a:ext cx="132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Ted Hart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896197" y="5843680"/>
            <a:ext cx="1781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Alex Polozov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34" y="4043091"/>
            <a:ext cx="1621408" cy="1743357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759560" y="1429899"/>
            <a:ext cx="1752854" cy="2025320"/>
            <a:chOff x="3372154" y="3762021"/>
            <a:chExt cx="1752854" cy="202532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154" y="3762021"/>
              <a:ext cx="1717578" cy="168486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3548229" y="5387231"/>
              <a:ext cx="1576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Dileep Kini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15173" y="4026018"/>
            <a:ext cx="1940755" cy="2201447"/>
            <a:chOff x="2572369" y="4123534"/>
            <a:chExt cx="1940755" cy="220144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147" y="4123534"/>
              <a:ext cx="1454445" cy="179161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572369" y="5924871"/>
              <a:ext cx="1940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Rishabh Singh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382" y="3964435"/>
            <a:ext cx="1780162" cy="2279355"/>
            <a:chOff x="5779766" y="1052058"/>
            <a:chExt cx="1780162" cy="227935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263" y="1052058"/>
              <a:ext cx="1460612" cy="182719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5779766" y="2931303"/>
              <a:ext cx="17801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Mikael Mayer</a:t>
              </a:r>
              <a:endParaRPr lang="en-US" dirty="0"/>
            </a:p>
          </p:txBody>
        </p:sp>
      </p:grpSp>
      <p:pic>
        <p:nvPicPr>
          <p:cNvPr id="42" name="Content Placeholder 4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24" y="3923109"/>
            <a:ext cx="1286286" cy="1904244"/>
          </a:xfrm>
        </p:spPr>
      </p:pic>
      <p:sp>
        <p:nvSpPr>
          <p:cNvPr id="46" name="TextBox 45"/>
          <p:cNvSpPr txBox="1"/>
          <p:nvPr/>
        </p:nvSpPr>
        <p:spPr>
          <a:xfrm>
            <a:off x="5748840" y="5908887"/>
            <a:ext cx="2031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Gustavo Soares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672977" y="3879984"/>
            <a:ext cx="1337332" cy="2406892"/>
            <a:chOff x="1106273" y="2928344"/>
            <a:chExt cx="1337332" cy="240689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273" y="2928344"/>
              <a:ext cx="1337332" cy="200678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66749" y="4935126"/>
              <a:ext cx="1276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Ben Zorn</a:t>
              </a:r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31" y="1344782"/>
            <a:ext cx="1368262" cy="1710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2071" y="3088640"/>
            <a:ext cx="1444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 Harris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75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12146" y="1022232"/>
                <a:ext cx="8781688" cy="567186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AST based succinct representation for a set of programs</a:t>
                </a:r>
              </a:p>
              <a:p>
                <a:endParaRPr lang="en-US" sz="1200" dirty="0"/>
              </a:p>
              <a:p>
                <a:pPr marL="0" indent="0">
                  <a:buNone/>
                </a:pPr>
                <a:r>
                  <a:rPr lang="en-US" dirty="0" smtClean="0"/>
                  <a:t>A graph with 3 kinds of nodes and a unique start node.     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Each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represents a set of programs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sz="1500" dirty="0" smtClean="0"/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Leaf node</a:t>
                </a:r>
                <a:r>
                  <a:rPr lang="en-US" dirty="0" smtClean="0"/>
                  <a:t>: labelled with a set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of program expressions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] =</m:t>
                      </m:r>
                      <m:acc>
                        <m:accPr>
                          <m:chr m:val="̃"/>
                          <m:ctrlPr>
                            <a:rPr lang="en-US" b="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rgbClr val="009900"/>
                  </a:solidFill>
                </a:endParaRPr>
              </a:p>
              <a:p>
                <a:endParaRPr lang="en-US" sz="1500" dirty="0" smtClean="0"/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Union node (with k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)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∪…∪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sz="1200" dirty="0"/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Join node </a:t>
                </a:r>
                <a:r>
                  <a:rPr lang="en-US" dirty="0">
                    <a:solidFill>
                      <a:schemeClr val="accent2"/>
                    </a:solidFill>
                  </a:rPr>
                  <a:t>(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with </a:t>
                </a:r>
                <a:r>
                  <a:rPr lang="en-US" dirty="0">
                    <a:solidFill>
                      <a:schemeClr val="accent2"/>
                    </a:solidFill>
                  </a:rPr>
                  <a:t>k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ordered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): </a:t>
                </a:r>
                <a:r>
                  <a:rPr lang="en-US" dirty="0" smtClean="0"/>
                  <a:t>labelled with a k-</a:t>
                </a:r>
                <a:r>
                  <a:rPr lang="en-US" dirty="0" err="1" smtClean="0"/>
                  <a:t>ary</a:t>
                </a:r>
                <a:r>
                  <a:rPr lang="en-US" dirty="0" smtClean="0"/>
                  <a:t> operator F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dirty="0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i="1" dirty="0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i="1" dirty="0" err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err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 dirty="0" err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d>
                      <m:sSub>
                        <m:sSubPr>
                          <m:ctrlP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 dirty="0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 dirty="0" err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sSub>
                        <m:sSubPr>
                          <m:ctrlPr>
                            <a:rPr lang="en-US" i="1" dirty="0" err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] }</m:t>
                      </m:r>
                    </m:oMath>
                  </m:oMathPara>
                </a14:m>
                <a:endParaRPr lang="en-US" dirty="0" smtClean="0">
                  <a:solidFill>
                    <a:srgbClr val="0099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146" y="1022232"/>
                <a:ext cx="8781688" cy="5671865"/>
              </a:xfrm>
              <a:blipFill rotWithShape="0">
                <a:blip r:embed="rId2"/>
                <a:stretch>
                  <a:fillRect l="-1388" t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Space Algebra (VSA)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75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6265" y="970280"/>
                <a:ext cx="8942387" cy="5501640"/>
              </a:xfrm>
            </p:spPr>
            <p:txBody>
              <a:bodyPr/>
              <a:lstStyle/>
              <a:p>
                <a:endParaRPr lang="en-US" sz="1500" dirty="0" smtClean="0"/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Union: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VSA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𝑉𝑆𝐴</m:t>
                    </m:r>
                  </m:oMath>
                </a14:m>
                <a:endParaRPr lang="en-US" dirty="0"/>
              </a:p>
              <a:p>
                <a:endParaRPr lang="en-US" dirty="0" smtClean="0">
                  <a:solidFill>
                    <a:schemeClr val="accent2"/>
                  </a:solidFill>
                </a:endParaRPr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Intersect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VSA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𝑉𝑆𝐴</m:t>
                    </m:r>
                  </m:oMath>
                </a14:m>
                <a:endParaRPr lang="en-US" b="0" dirty="0" smtClean="0"/>
              </a:p>
              <a:p>
                <a:pPr lvl="1"/>
                <a:endParaRPr lang="en-US" sz="1500" b="0" dirty="0"/>
              </a:p>
              <a:p>
                <a:r>
                  <a:rPr lang="en-US" dirty="0" err="1" smtClean="0">
                    <a:solidFill>
                      <a:schemeClr val="accent2"/>
                    </a:solidFill>
                  </a:rPr>
                  <a:t>TopRank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Ranking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function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int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b="0" dirty="0" smtClean="0">
                    <a:latin typeface="Cambria Math" panose="02040503050406030204" pitchFamily="18" charset="0"/>
                  </a:rPr>
                  <a:t>Top-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 programs</a:t>
                </a:r>
              </a:p>
              <a:p>
                <a:endParaRPr lang="en-US" sz="1500" dirty="0">
                  <a:latin typeface="Cambria Math" panose="02040503050406030204" pitchFamily="18" charset="0"/>
                </a:endParaRPr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Cluster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State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𝑉𝑆𝐴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b="0" dirty="0" smtClean="0"/>
                  <a:t>The output is a smallest partitioning of the input VSA </a:t>
                </a:r>
                <a:r>
                  <a:rPr lang="en-US" b="0" dirty="0" err="1" smtClean="0"/>
                  <a:t>s.t.</a:t>
                </a:r>
                <a:r>
                  <a:rPr lang="en-US" b="0" dirty="0" smtClean="0"/>
                  <a:t> all programs in any output VSA produce the same output</a:t>
                </a:r>
                <a:r>
                  <a:rPr lang="en-US" dirty="0"/>
                  <a:t> </a:t>
                </a:r>
                <a:r>
                  <a:rPr lang="en-US" dirty="0" smtClean="0"/>
                  <a:t>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. </a:t>
                </a:r>
                <a:endParaRPr lang="en-US" b="0" dirty="0" smtClean="0"/>
              </a:p>
              <a:p>
                <a:pPr marL="457200" lvl="1" indent="0">
                  <a:buNone/>
                </a:pPr>
                <a:endParaRPr lang="en-US" sz="1500" b="0" dirty="0" smtClean="0"/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Filter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Spec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𝑉𝑆𝐴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Filter </a:t>
                </a:r>
                <a:r>
                  <a:rPr lang="en-US" dirty="0"/>
                  <a:t>the input VSA to the subset that </a:t>
                </a:r>
                <a:r>
                  <a:rPr lang="en-US" dirty="0" smtClean="0"/>
                  <a:t>satisfies spec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b="0" dirty="0" smtClean="0"/>
              </a:p>
              <a:p>
                <a:pPr lvl="1"/>
                <a:endParaRPr lang="en-US" dirty="0"/>
              </a:p>
              <a:p>
                <a:pPr lvl="1"/>
                <a:endParaRPr lang="en-US" b="0" dirty="0" smtClean="0"/>
              </a:p>
              <a:p>
                <a:pPr lvl="1"/>
                <a:endParaRPr lang="en-US" dirty="0"/>
              </a:p>
              <a:p>
                <a:endParaRPr lang="en-US" b="0" dirty="0" smtClean="0"/>
              </a:p>
              <a:p>
                <a:pPr lvl="1"/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265" y="970280"/>
                <a:ext cx="8942387" cy="5501640"/>
              </a:xfrm>
              <a:blipFill rotWithShape="0">
                <a:blip r:embed="rId2"/>
                <a:stretch>
                  <a:fillRect l="-1363" r="-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VSA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30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49959"/>
                <a:ext cx="7862248" cy="51316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 non-terminal defined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49959"/>
                <a:ext cx="7862248" cy="5131663"/>
              </a:xfrm>
              <a:blipFill rotWithShape="0">
                <a:blip r:embed="rId3"/>
                <a:stretch>
                  <a:fillRect l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Reduction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10141" y="2985830"/>
                <a:ext cx="416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41" y="2985830"/>
                <a:ext cx="41656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72456" y="1310020"/>
                <a:ext cx="4704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Unio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56" y="1310020"/>
                <a:ext cx="4704079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658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03517" y="1009291"/>
                <a:ext cx="8684884" cy="5655669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Intersect: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𝑉𝑆𝐴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57150" indent="0" algn="ctr">
                  <a:buNone/>
                </a:pPr>
                <a:r>
                  <a:rPr lang="en-US" dirty="0" smtClean="0"/>
                  <a:t>The output VSA represents the intersection of the sets of programs represented by the input VSAs.</a:t>
                </a:r>
              </a:p>
              <a:p>
                <a:pPr marL="57150" indent="0" algn="ctr">
                  <a:buNone/>
                </a:pPr>
                <a:endParaRPr lang="en-US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𝐿𝑒𝑎𝑓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𝐿𝑒𝑎𝑓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𝐿𝑒𝑎𝑓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))=</m:t>
                      </m:r>
                    </m:oMath>
                  </m:oMathPara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Union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                            </a:t>
                </a:r>
              </a:p>
              <a:p>
                <a:pPr marL="57150" indent="0">
                  <a:buNone/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  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𝐼𝑛𝑡𝑒𝑟𝑠𝑒𝑐𝑡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𝐼𝑛𝑡𝑒𝑟𝑠𝑒𝑐𝑡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:endParaRPr lang="en-US" dirty="0" smtClean="0"/>
              </a:p>
              <a:p>
                <a:pPr marL="57150" indent="0">
                  <a:buNone/>
                </a:pPr>
                <a:r>
                  <a:rPr lang="en-US" dirty="0" smtClean="0"/>
                  <a:t> 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517" y="1009291"/>
                <a:ext cx="8684884" cy="5655669"/>
              </a:xfrm>
              <a:blipFill rotWithShape="0">
                <a:blip r:embed="rId2"/>
                <a:stretch>
                  <a:fillRect l="-281" t="-863" r="-1825" b="-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 Operation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2820610"/>
                <a:ext cx="22453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𝐿𝑒𝑎𝑓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∩</m:t>
                          </m:r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20610"/>
                <a:ext cx="2245360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10054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77920" y="3606292"/>
                <a:ext cx="2448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920" y="3606292"/>
                <a:ext cx="244856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493" r="-1741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74464" y="4862761"/>
                <a:ext cx="58695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Union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464" y="4862761"/>
                <a:ext cx="5869536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744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49959"/>
                <a:ext cx="7862248" cy="51316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 non-terminal defined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49959"/>
                <a:ext cx="7862248" cy="5131663"/>
              </a:xfrm>
              <a:blipFill rotWithShape="0">
                <a:blip r:embed="rId3"/>
                <a:stretch>
                  <a:fillRect l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Reduction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10141" y="4780028"/>
                <a:ext cx="289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𝐹𝑖𝑙𝑡𝑒𝑟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41" y="4780028"/>
                <a:ext cx="28956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10141" y="2985830"/>
                <a:ext cx="416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41" y="2985830"/>
                <a:ext cx="416560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72456" y="1310020"/>
                <a:ext cx="4704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Unio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56" y="1310020"/>
                <a:ext cx="4704079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918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03516" y="1013610"/>
                <a:ext cx="9040484" cy="2021138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Cluster: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𝑉𝑆𝐴</m:t>
                        </m:r>
                      </m:sup>
                    </m:sSup>
                  </m:oMath>
                </a14:m>
                <a:endParaRPr lang="en-US" sz="1000" dirty="0" smtClean="0"/>
              </a:p>
              <a:p>
                <a:pPr marL="57150" indent="0" algn="ctr">
                  <a:buNone/>
                </a:pPr>
                <a:r>
                  <a:rPr lang="en-US" dirty="0" smtClean="0"/>
                  <a:t>Smallest partitioning </a:t>
                </a:r>
                <a:r>
                  <a:rPr lang="en-US" dirty="0"/>
                  <a:t>of the input VSA </a:t>
                </a:r>
                <a:r>
                  <a:rPr lang="en-US" dirty="0" err="1"/>
                  <a:t>s.t</a:t>
                </a:r>
                <a:r>
                  <a:rPr lang="en-US" dirty="0" err="1" smtClean="0"/>
                  <a:t>.</a:t>
                </a:r>
                <a:r>
                  <a:rPr lang="en-US" dirty="0" smtClean="0"/>
                  <a:t> </a:t>
                </a:r>
                <a:r>
                  <a:rPr lang="en-US" dirty="0"/>
                  <a:t>programs in any output </a:t>
                </a:r>
                <a:r>
                  <a:rPr lang="en-US" dirty="0" smtClean="0"/>
                  <a:t>VSA are indistinguishable over the input state.</a:t>
                </a:r>
              </a:p>
              <a:p>
                <a:pPr marL="57150" indent="0">
                  <a:buNone/>
                </a:pPr>
                <a:endParaRPr lang="en-US" sz="1200" dirty="0" smtClean="0"/>
              </a:p>
              <a:p>
                <a:pPr marL="57150" indent="0">
                  <a:buNone/>
                </a:pPr>
                <a:r>
                  <a:rPr lang="en-US" dirty="0" smtClean="0"/>
                  <a:t>Notation: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𝐶𝑙𝑢𝑠𝑡𝑒𝑟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be denoted 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∕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516" y="1013610"/>
                <a:ext cx="9040484" cy="2021138"/>
              </a:xfrm>
              <a:blipFill rotWithShape="0">
                <a:blip r:embed="rId2"/>
                <a:stretch>
                  <a:fillRect l="-472" t="-2108" b="-2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Operation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/>
              <p:cNvSpPr txBox="1">
                <a:spLocks/>
              </p:cNvSpPr>
              <p:nvPr/>
            </p:nvSpPr>
            <p:spPr bwMode="auto">
              <a:xfrm>
                <a:off x="432039" y="3366059"/>
                <a:ext cx="8383437" cy="976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5715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Union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∕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57150" indent="0">
                  <a:buNone/>
                </a:pPr>
                <a:r>
                  <a:rPr lang="en-US" dirty="0"/>
                  <a:t>     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∕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∪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∕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dirty="0" smtClean="0"/>
                  <a:t>  in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039" y="3366059"/>
                <a:ext cx="8383437" cy="976551"/>
              </a:xfrm>
              <a:prstGeom prst="rect">
                <a:avLst/>
              </a:prstGeom>
              <a:blipFill rotWithShape="0">
                <a:blip r:embed="rId3"/>
                <a:stretch>
                  <a:fillRect b="-81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23757" y="3783908"/>
                <a:ext cx="1782150" cy="47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kern="0" smtClean="0">
                        <a:latin typeface="Cambria Math" panose="02040503050406030204" pitchFamily="18" charset="0"/>
                      </a:rPr>
                      <m:t>𝑀𝑒𝑟𝑔𝑒</m:t>
                    </m:r>
                    <m:r>
                      <a:rPr lang="en-US" sz="2400" i="1" kern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2400" i="1" ker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kern="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757" y="3783908"/>
                <a:ext cx="1782150" cy="470835"/>
              </a:xfrm>
              <a:prstGeom prst="rect">
                <a:avLst/>
              </a:prstGeom>
              <a:blipFill rotWithShape="0">
                <a:blip r:embed="rId4"/>
                <a:stretch>
                  <a:fillRect l="-2730" t="-6494" r="-989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6131757"/>
                <a:ext cx="8921074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𝑀𝑒𝑟𝑔𝑒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unites VSAs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that have same behavior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31757"/>
                <a:ext cx="8921074" cy="509178"/>
              </a:xfrm>
              <a:prstGeom prst="rect">
                <a:avLst/>
              </a:prstGeom>
              <a:blipFill rotWithShape="0">
                <a:blip r:embed="rId5"/>
                <a:stretch>
                  <a:fillRect t="-3614" b="-2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/>
              <p:cNvSpPr txBox="1">
                <a:spLocks/>
              </p:cNvSpPr>
              <p:nvPr/>
            </p:nvSpPr>
            <p:spPr bwMode="auto">
              <a:xfrm>
                <a:off x="537637" y="4569639"/>
                <a:ext cx="8383437" cy="1482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57150" indent="0"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∕</m:t>
                        </m:r>
                      </m:e>
                      <m:sub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kern="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57150" indent="0">
                  <a:buFontTx/>
                  <a:buNone/>
                </a:pPr>
                <a:r>
                  <a:rPr lang="en-US" kern="0" dirty="0" smtClean="0"/>
                  <a:t>     let</a:t>
                </a:r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kern="0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kern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∕</m:t>
                        </m:r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kern="0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∕</m:t>
                        </m:r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kern="0" dirty="0" smtClean="0"/>
                  <a:t> in</a:t>
                </a:r>
              </a:p>
              <a:p>
                <a:pPr marL="57150" indent="0">
                  <a:buFontTx/>
                  <a:buNone/>
                </a:pPr>
                <a:r>
                  <a:rPr lang="en-US" kern="0" dirty="0"/>
                  <a:t> </a:t>
                </a:r>
                <a:r>
                  <a:rPr lang="en-US" kern="0" dirty="0" smtClean="0"/>
                  <a:t>  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kern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kern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kern="0" dirty="0" smtClean="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i="1" kern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kern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kern="0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kern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kern="0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kern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kern="0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kern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kern="0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r>
                          <a:rPr lang="en-US" kern="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kern="0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kern="0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kern="0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kern="0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r>
                  <a:rPr lang="en-US" kern="0" dirty="0" smtClean="0"/>
                  <a:t>  in</a:t>
                </a:r>
              </a:p>
            </p:txBody>
          </p:sp>
        </mc:Choice>
        <mc:Fallback xmlns="">
          <p:sp>
            <p:nvSpPr>
              <p:cNvPr id="9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637" y="4569639"/>
                <a:ext cx="8383437" cy="1482302"/>
              </a:xfrm>
              <a:prstGeom prst="rect">
                <a:avLst/>
              </a:prstGeom>
              <a:blipFill rotWithShape="0">
                <a:blip r:embed="rId6"/>
                <a:stretch>
                  <a:fillRect b="-12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07420" y="5425353"/>
                <a:ext cx="1782150" cy="47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kern="0" smtClean="0">
                        <a:latin typeface="Cambria Math" panose="02040503050406030204" pitchFamily="18" charset="0"/>
                      </a:rPr>
                      <m:t>𝑀𝑒𝑟𝑔𝑒</m:t>
                    </m:r>
                    <m:r>
                      <a:rPr lang="en-US" sz="2400" i="1" kern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b>
                        <m:r>
                          <a:rPr lang="en-US" sz="2400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 ker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kern="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420" y="5425353"/>
                <a:ext cx="1782150" cy="470835"/>
              </a:xfrm>
              <a:prstGeom prst="rect">
                <a:avLst/>
              </a:prstGeom>
              <a:blipFill rotWithShape="0">
                <a:blip r:embed="rId7"/>
                <a:stretch>
                  <a:fillRect l="-2740" t="-6494" r="-13699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243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57809" y="1143000"/>
                <a:ext cx="8100391" cy="502920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Filter: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𝑉𝑆𝐴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𝑉𝑆𝐴</m:t>
                    </m:r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:endParaRPr lang="en-US" b="0" dirty="0" smtClean="0"/>
              </a:p>
              <a:p>
                <a:pPr marL="457200" lvl="1" indent="0" algn="ctr">
                  <a:buNone/>
                </a:pPr>
                <a:r>
                  <a:rPr lang="en-US" sz="2400" dirty="0" smtClean="0"/>
                  <a:t>Filter the input VSA to the subset that satisfies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809" y="1143000"/>
                <a:ext cx="8100391" cy="5029200"/>
              </a:xfrm>
              <a:blipFill rotWithShape="0">
                <a:blip r:embed="rId3"/>
                <a:stretch>
                  <a:fillRect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Operation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 txBox="1">
                <a:spLocks/>
              </p:cNvSpPr>
              <p:nvPr/>
            </p:nvSpPr>
            <p:spPr bwMode="auto">
              <a:xfrm>
                <a:off x="1089475" y="3143647"/>
                <a:ext cx="7368725" cy="1969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57150" indent="0"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𝐹𝑖𝑙𝑡𝑒𝑟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kern="0" dirty="0" smtClean="0"/>
                  <a:t> </a:t>
                </a:r>
              </a:p>
              <a:p>
                <a:pPr marL="57150" indent="0">
                  <a:buNone/>
                </a:pPr>
                <a:r>
                  <a:rPr lang="en-US" kern="0" dirty="0" smtClean="0"/>
                  <a:t>     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set </a:t>
                </a:r>
                <a:r>
                  <a:rPr lang="en-US" dirty="0"/>
                  <a:t>of input states that occur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 dirty="0" smtClean="0"/>
                  <a:t>in</a:t>
                </a:r>
              </a:p>
              <a:p>
                <a:pPr marL="57150" indent="0">
                  <a:buFontTx/>
                  <a:buNone/>
                </a:pPr>
                <a:r>
                  <a:rPr lang="en-US" kern="0" dirty="0"/>
                  <a:t> </a:t>
                </a:r>
                <a:r>
                  <a:rPr lang="en-US" kern="0" dirty="0" smtClean="0"/>
                  <a:t>    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kern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dirty="0" smtClean="0">
                            <a:latin typeface="Cambria Math" panose="02040503050406030204" pitchFamily="18" charset="0"/>
                          </a:rPr>
                          <m:t>∕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kern="0" dirty="0" smtClean="0"/>
                  <a:t> in</a:t>
                </a:r>
              </a:p>
              <a:p>
                <a:pPr marL="57150" indent="0">
                  <a:buFontTx/>
                  <a:buNone/>
                </a:pPr>
                <a:r>
                  <a:rPr lang="en-US" kern="0" dirty="0"/>
                  <a:t> </a:t>
                </a:r>
                <a:r>
                  <a:rPr lang="en-US" kern="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kern="0" smtClean="0">
                        <a:latin typeface="Cambria Math" panose="02040503050406030204" pitchFamily="18" charset="0"/>
                      </a:rPr>
                      <m:t>Union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|"/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∈</m:t>
                        </m:r>
                        <m:acc>
                          <m:accPr>
                            <m:chr m:val="̃"/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′ </m:t>
                    </m:r>
                    <m:r>
                      <m:rPr>
                        <m:sty m:val="p"/>
                      </m:rPr>
                      <a:rPr lang="en-US" b="0" i="0" kern="0" smtClean="0">
                        <a:latin typeface="Cambria Math" panose="02040503050406030204" pitchFamily="18" charset="0"/>
                      </a:rPr>
                      <m:t>satisfies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endParaRPr lang="en-US" kern="0" dirty="0" smtClean="0"/>
              </a:p>
            </p:txBody>
          </p:sp>
        </mc:Choice>
        <mc:Fallback xmlns="">
          <p:sp>
            <p:nvSpPr>
              <p:cNvPr id="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9475" y="3143647"/>
                <a:ext cx="7368725" cy="19696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746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49959"/>
                <a:ext cx="7862248" cy="51316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 non-terminal defined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49959"/>
                <a:ext cx="7862248" cy="5131663"/>
              </a:xfrm>
              <a:blipFill rotWithShape="0">
                <a:blip r:embed="rId3"/>
                <a:stretch>
                  <a:fillRect l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Reduction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10141" y="4780028"/>
                <a:ext cx="289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𝐹𝑖𝑙𝑡𝑒𝑟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41" y="4780028"/>
                <a:ext cx="28956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10141" y="2985830"/>
                <a:ext cx="416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𝐼𝑛𝑡𝑒𝑟𝑠𝑒𝑐𝑡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⊨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41" y="2985830"/>
                <a:ext cx="416560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72456" y="1310020"/>
                <a:ext cx="4704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Unio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56" y="1310020"/>
                <a:ext cx="4704079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389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1440" y="949960"/>
                <a:ext cx="8937212" cy="287154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F be a binary operator.</a:t>
                </a:r>
              </a:p>
              <a:p>
                <a:pPr marL="0" lvl="0" indent="0">
                  <a:buNone/>
                </a:pPr>
                <a:r>
                  <a:rPr lang="en-US" u="sng" dirty="0" smtClean="0">
                    <a:solidFill>
                      <a:srgbClr val="000000"/>
                    </a:solidFill>
                  </a:rPr>
                  <a:t>Inverse set:</a:t>
                </a:r>
                <a:r>
                  <a:rPr lang="en-US" i="1" u="sng" dirty="0" smtClean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⇝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𝑈𝑛𝑖𝑜𝑛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({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a:rPr lang="en-US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r>
                              <a:rPr lang="en-US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i="1" baseline="-25000" dirty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⊨</m:t>
                            </m:r>
                            <m:r>
                              <a:rPr lang="en-US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r>
                              <a:rPr lang="en-US" b="0" i="1" dirty="0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})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" y="949960"/>
                <a:ext cx="8937212" cy="2871542"/>
              </a:xfrm>
              <a:blipFill rotWithShape="0">
                <a:blip r:embed="rId3"/>
                <a:stretch>
                  <a:fillRect l="-1023" t="-1699" b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Reduction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2142" y="1939784"/>
                <a:ext cx="8916510" cy="4462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</m:t>
                      </m:r>
                      <m:sSup>
                        <m:sSupPr>
                          <m:ctrlP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3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42" y="1939784"/>
                <a:ext cx="8916510" cy="4462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758" y="4054415"/>
                <a:ext cx="9011400" cy="19389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⊨(</m:t>
                      </m:r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⇝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")]</m:t>
                      </m:r>
                      <m: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Union</m:t>
                      </m:r>
                      <m: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({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𝐶𝑜𝑛𝑐𝑎𝑡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Abc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"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⊨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⇝</m:t>
                            </m:r>
                            <m:r>
                              <a:rPr lang="en-US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, </a:t>
                </a: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Ab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𝑏𝑐</m:t>
                                  </m:r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  <a:p>
                <a:pPr marL="12573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𝐶𝑜𝑛𝑐𝑎𝑡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ϵ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⇝"</m:t>
                                  </m:r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𝐴𝑏𝑐</m:t>
                                  </m:r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"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" y="4054415"/>
                <a:ext cx="9011400" cy="1938992"/>
              </a:xfrm>
              <a:prstGeom prst="rect">
                <a:avLst/>
              </a:prstGeom>
              <a:blipFill>
                <a:blip r:embed="rId5"/>
                <a:stretch>
                  <a:fillRect l="-473" b="-312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29594" y="1920317"/>
                <a:ext cx="5848709" cy="44627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en-US" sz="230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",</m:t>
                          </m:r>
                          <m:r>
                            <m:rPr>
                              <m:sty m:val="p"/>
                            </m:rPr>
                            <a:rPr lang="en-US" sz="23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e>
                      </m:d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("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𝐴𝑏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","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"), (</m:t>
                      </m:r>
                      <m:r>
                        <m:rPr>
                          <m:sty m:val="p"/>
                        </m:rP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US" sz="23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m:rPr>
                          <m:nor/>
                        </m:rPr>
                        <a:rPr lang="en-US" sz="23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")}</m:t>
                      </m:r>
                    </m:oMath>
                  </m:oMathPara>
                </a14:m>
                <a:endParaRPr lang="en-US" sz="230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594" y="1920317"/>
                <a:ext cx="5848709" cy="446276"/>
              </a:xfrm>
              <a:prstGeom prst="rect">
                <a:avLst/>
              </a:prstGeom>
              <a:blipFill rotWithShape="0">
                <a:blip r:embed="rId6"/>
                <a:stretch>
                  <a:fillRect r="-313" b="-219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67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90444" y="2021681"/>
                <a:ext cx="6323163" cy="4616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𝑆𝑢𝑏𝑆𝑡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Ab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"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cd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")=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444" y="2021681"/>
                <a:ext cx="6323163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92" b="-181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756" y="5824953"/>
                <a:ext cx="9028653" cy="9771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350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35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5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50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be the state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: “</m:t>
                        </m:r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𝐴𝑏</m:t>
                        </m:r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𝑐𝑑</m:t>
                        </m:r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𝐴𝑏</m:t>
                        </m:r>
                        <m:r>
                          <a:rPr lang="en-US" sz="235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” </m:t>
                        </m:r>
                      </m:e>
                    </m:d>
                  </m:oMath>
                </a14:m>
                <a:r>
                  <a:rPr lang="en-US" sz="2350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.</a:t>
                </a:r>
                <a:endParaRPr lang="en-US" sz="235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35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5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𝑆𝑢𝑏𝑆𝑡𝑟</m:t>
                          </m:r>
                          <m:d>
                            <m:dPr>
                              <m:ctrlPr>
                                <a:rPr lang="en-US" sz="235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5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35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35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5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35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35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35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5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35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35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d>
                            <m:dPr>
                              <m:ctrlPr>
                                <a:rPr lang="en-US" sz="235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5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35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⇝</m:t>
                              </m:r>
                              <m:r>
                                <m:rPr>
                                  <m:nor/>
                                </m:rPr>
                                <a:rPr lang="en-US" sz="235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  <m:r>
                                <m:rPr>
                                  <m:nor/>
                                </m:rPr>
                                <a:rPr lang="en-US" sz="235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cd</m:t>
                              </m:r>
                              <m:r>
                                <m:rPr>
                                  <m:nor/>
                                </m:rPr>
                                <a:rPr lang="en-US" sz="235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e>
                          </m:d>
                        </m:e>
                      </m:d>
                      <m:r>
                        <a:rPr lang="en-US" sz="235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350" dirty="0" smtClean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sz="7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6" y="5824953"/>
                <a:ext cx="9028653" cy="977191"/>
              </a:xfrm>
              <a:prstGeom prst="rect">
                <a:avLst/>
              </a:prstGeom>
              <a:blipFill rotWithShape="0">
                <a:blip r:embed="rId4"/>
                <a:stretch>
                  <a:fillRect l="-943" t="-4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3807" y="949960"/>
                <a:ext cx="9130194" cy="10204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F be an n-</a:t>
                </a:r>
                <a:r>
                  <a:rPr lang="en-US" dirty="0" err="1" smtClean="0"/>
                  <a:t>ary</a:t>
                </a:r>
                <a:r>
                  <a:rPr lang="en-US" dirty="0" smtClean="0"/>
                  <a:t> binary operator.</a:t>
                </a:r>
              </a:p>
              <a:p>
                <a:pPr marL="0" indent="0">
                  <a:buNone/>
                </a:pPr>
                <a:r>
                  <a:rPr lang="en-US" sz="2200" u="sng" dirty="0" smtClean="0"/>
                  <a:t>Dependent Inverse Set: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07" y="949960"/>
                <a:ext cx="9130194" cy="1020455"/>
              </a:xfrm>
              <a:blipFill rotWithShape="0">
                <a:blip r:embed="rId5"/>
                <a:stretch>
                  <a:fillRect l="-1001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Reduction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10553" y="1999706"/>
                <a:ext cx="16793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{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0,2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(6,8)</m:t>
                      </m:r>
                      <m:r>
                        <a:rPr lang="en-US" sz="24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553" y="1999706"/>
                <a:ext cx="167933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899" r="-2065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2257425" y="5815013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65706" y="5909259"/>
                <a:ext cx="3927541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𝑆𝑢𝑏𝑆𝑡𝑟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⊨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⇝3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⊨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⇝5</m:t>
                                      </m:r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706" y="5909259"/>
                <a:ext cx="3927541" cy="9221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7055" y="2723179"/>
                <a:ext cx="6686552" cy="27867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685800" indent="-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⇝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let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VSA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in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let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in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let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𝐸𝑣𝑎𝑙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in</m:t>
                      </m:r>
                    </m:oMath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𝑈𝑛𝑖𝑜𝑛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=1..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mr>
                      </m:m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sepChr m:val="∣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⊨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⇝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⊨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⇝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55" y="2723179"/>
                <a:ext cx="6686552" cy="2786789"/>
              </a:xfrm>
              <a:prstGeom prst="rect">
                <a:avLst/>
              </a:prstGeom>
              <a:blipFill rotWithShape="0">
                <a:blip r:embed="rId8"/>
                <a:stretch>
                  <a:fillRect r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340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600" y="2340900"/>
            <a:ext cx="90424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solidFill>
                  <a:srgbClr val="C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“</a:t>
            </a:r>
            <a:r>
              <a:rPr lang="en-US" sz="2200" i="1" dirty="0" smtClean="0">
                <a:solidFill>
                  <a:srgbClr val="C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Programming by Examples (and its applications in Data Wrangling)</a:t>
            </a:r>
            <a:r>
              <a:rPr lang="en-US" sz="2200" dirty="0" smtClean="0">
                <a:solidFill>
                  <a:srgbClr val="C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”,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solidFill>
                  <a:srgbClr val="C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Gulwani; 2016; </a:t>
            </a:r>
            <a:r>
              <a:rPr lang="en-US" sz="2200" dirty="0" smtClean="0">
                <a:solidFill>
                  <a:srgbClr val="C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In</a:t>
            </a:r>
            <a:r>
              <a:rPr lang="en-US" sz="1800" dirty="0" smtClean="0">
                <a:solidFill>
                  <a:srgbClr val="C00000"/>
                </a:solidFill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1800" i="1" dirty="0" smtClean="0">
                <a:solidFill>
                  <a:srgbClr val="C00000"/>
                </a:solidFill>
              </a:rPr>
              <a:t>Verification and Synthesis of Correct and Secure Systems</a:t>
            </a:r>
            <a:r>
              <a:rPr lang="en-US" sz="1800" dirty="0">
                <a:solidFill>
                  <a:srgbClr val="C00000"/>
                </a:solidFill>
              </a:rPr>
              <a:t>;</a:t>
            </a:r>
            <a:r>
              <a:rPr lang="en-US" sz="1800" dirty="0" smtClean="0">
                <a:solidFill>
                  <a:srgbClr val="C00000"/>
                </a:solidFill>
              </a:rPr>
              <a:t> IOS Press</a:t>
            </a:r>
            <a:endParaRPr lang="en-US" sz="1800" dirty="0" smtClean="0">
              <a:solidFill>
                <a:srgbClr val="C00000"/>
              </a:solidFill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[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based on Marktoberdorf Summer School 2015 Lecture Notes]</a:t>
            </a:r>
            <a:endParaRPr lang="en-US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4254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3806" y="949960"/>
                <a:ext cx="9225085" cy="3709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F be an n-</a:t>
                </a:r>
                <a:r>
                  <a:rPr lang="en-US" dirty="0" err="1" smtClean="0"/>
                  <a:t>ary</a:t>
                </a:r>
                <a:r>
                  <a:rPr lang="en-US" smtClean="0"/>
                  <a:t> operator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200" u="sng" dirty="0"/>
                  <a:t>Witness </a:t>
                </a:r>
                <a:r>
                  <a:rPr lang="en-US" sz="2200" u="sng" dirty="0" smtClean="0"/>
                  <a:t>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2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 ∀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}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500" dirty="0" smtClean="0"/>
              </a:p>
              <a:p>
                <a:pPr marL="0" indent="0">
                  <a:buNone/>
                </a:pPr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06" y="949960"/>
                <a:ext cx="9225085" cy="3709963"/>
              </a:xfrm>
              <a:blipFill rotWithShape="0">
                <a:blip r:embed="rId3"/>
                <a:stretch>
                  <a:fillRect l="-991" t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Reduction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419" y="1831367"/>
                <a:ext cx="9072958" cy="124649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endParaRPr lang="en-US" sz="1500" b="0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𝑖𝑡𝑒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2400" b="0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9" y="1831367"/>
                <a:ext cx="9072958" cy="1246495"/>
              </a:xfrm>
              <a:prstGeom prst="rect">
                <a:avLst/>
              </a:prstGeom>
              <a:blipFill rotWithShape="0">
                <a:blip r:embed="rId4"/>
                <a:stretch>
                  <a:fillRect l="-1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13983" y="1891215"/>
                <a:ext cx="5598158" cy="822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⇝1∧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⇝0,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⇝1∧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⇝1,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⇝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 1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983" y="1891215"/>
                <a:ext cx="5598158" cy="8220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18464" y="3499093"/>
                <a:ext cx="67876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𝑈𝑛𝑖𝑜𝑛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300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300" i="1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300" i="1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30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b>
                                      <m:r>
                                        <a:rPr lang="en-US" sz="230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300" i="1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⊨</m:t>
                                  </m:r>
                                  <m:sSub>
                                    <m:sSubPr>
                                      <m:ctrlPr>
                                        <a:rPr lang="en-US" sz="2300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300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300" i="1" dirty="0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300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300" i="1" baseline="-25000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300" i="1" dirty="0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</a:rPr>
                                    <m:t>⊨</m:t>
                                  </m:r>
                                  <m:sSub>
                                    <m:sSubPr>
                                      <m:ctrlPr>
                                        <a:rPr lang="en-US" sz="2300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2300" i="1" dirty="0">
                                          <a:solidFill>
                                            <a:srgbClr val="CC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3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300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3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3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300" i="1" dirty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3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300" i="1" dirty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3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3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n-US" sz="23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300" i="1" dirty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64" y="3499093"/>
                <a:ext cx="6787661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269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806" y="4512671"/>
                <a:ext cx="9014846" cy="152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𝐼𝑇𝐸</m:t>
                          </m:r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⊨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⇝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2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⇝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𝑈𝑛𝑖𝑜𝑛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US" sz="2200" b="0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𝐼𝑇𝐸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⊨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2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⇝1</m:t>
                                      </m:r>
                                    </m:e>
                                  </m:d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2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2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 b="0" i="0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0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⊨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</m: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⊨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eqArr>
                            </m:e>
                          </m:eqArr>
                        </m:e>
                      </m:d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𝐼𝑇𝐸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⊨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⇝1</m:t>
                                          </m:r>
                                        </m:e>
                                      </m:d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⇝1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sz="22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</m: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</m:e>
                                        <m:sub>
                                          <m:r>
                                            <a:rPr lang="en-US" sz="220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⊨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20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⇝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∧(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⇝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</m:e>
                              </m:eqArr>
                            </m: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⊨</m:t>
                                  </m:r>
                                  <m:r>
                                    <a:rPr lang="en-US" sz="2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6" y="4512671"/>
                <a:ext cx="9014846" cy="1520866"/>
              </a:xfrm>
              <a:prstGeom prst="rect">
                <a:avLst/>
              </a:prstGeom>
              <a:blipFill rotWithShape="0">
                <a:blip r:embed="rId7"/>
                <a:stretch>
                  <a:fillRect r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6964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  <p:bldP spid="5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4558" y="1129747"/>
            <a:ext cx="8628078" cy="5029200"/>
          </a:xfrm>
        </p:spPr>
        <p:txBody>
          <a:bodyPr/>
          <a:lstStyle/>
          <a:p>
            <a:r>
              <a:rPr lang="en-US" dirty="0" smtClean="0"/>
              <a:t>Provides efficient implementations of VSA operations</a:t>
            </a:r>
          </a:p>
          <a:p>
            <a:endParaRPr lang="en-US" sz="700" dirty="0"/>
          </a:p>
          <a:p>
            <a:r>
              <a:rPr lang="en-US" dirty="0" smtClean="0"/>
              <a:t>Provides a library of witness functions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Role of synthesis designer</a:t>
            </a:r>
          </a:p>
          <a:p>
            <a:r>
              <a:rPr lang="en-US" dirty="0" smtClean="0"/>
              <a:t>Can add new operators and witness functions.</a:t>
            </a:r>
          </a:p>
          <a:p>
            <a:endParaRPr lang="en-US" sz="700" dirty="0" smtClean="0"/>
          </a:p>
          <a:p>
            <a:r>
              <a:rPr lang="en-US" dirty="0" smtClean="0"/>
              <a:t>Can provide ranking strategies.</a:t>
            </a:r>
          </a:p>
          <a:p>
            <a:pPr marL="0" indent="0">
              <a:buNone/>
            </a:pPr>
            <a:endParaRPr lang="en-US" sz="700" dirty="0"/>
          </a:p>
          <a:p>
            <a:r>
              <a:rPr lang="en-US" dirty="0" smtClean="0"/>
              <a:t>Can specify tactics to resolve non-determinism in search</a:t>
            </a:r>
          </a:p>
          <a:p>
            <a:pPr lvl="1"/>
            <a:r>
              <a:rPr lang="en-US" dirty="0" smtClean="0"/>
              <a:t>Which witness function to use?</a:t>
            </a:r>
          </a:p>
          <a:p>
            <a:pPr lvl="1"/>
            <a:r>
              <a:rPr lang="en-US" dirty="0" smtClean="0"/>
              <a:t>How to order search branches?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FlashMeta</a:t>
            </a:r>
            <a:r>
              <a:rPr lang="en-US" dirty="0" smtClean="0"/>
              <a:t>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72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624432"/>
              </p:ext>
            </p:extLst>
          </p:nvPr>
        </p:nvGraphicFramePr>
        <p:xfrm>
          <a:off x="894948" y="1761294"/>
          <a:ext cx="2217906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</a:t>
                      </a:r>
                      <a:r>
                        <a:rPr lang="en-US" baseline="0" dirty="0" err="1" smtClean="0"/>
                        <a:t>Fill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FlashExtractText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FlashRelate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FlashNormalize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FlashExtractWeb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37748" y="304800"/>
            <a:ext cx="10009761" cy="609600"/>
          </a:xfrm>
        </p:spPr>
        <p:txBody>
          <a:bodyPr/>
          <a:lstStyle/>
          <a:p>
            <a:r>
              <a:rPr lang="en-US" sz="2600" dirty="0" smtClean="0"/>
              <a:t>Comparison of </a:t>
            </a:r>
            <a:r>
              <a:rPr lang="en-US" sz="2600" dirty="0" err="1" smtClean="0"/>
              <a:t>FlashMeta</a:t>
            </a:r>
            <a:r>
              <a:rPr lang="en-US" sz="2600" dirty="0" smtClean="0"/>
              <a:t> with hand-tuned implementations</a:t>
            </a:r>
            <a:endParaRPr lang="en-US" sz="2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553878"/>
              </p:ext>
            </p:extLst>
          </p:nvPr>
        </p:nvGraphicFramePr>
        <p:xfrm>
          <a:off x="3163342" y="1761294"/>
          <a:ext cx="24384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FlashMeta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361570"/>
              </p:ext>
            </p:extLst>
          </p:nvPr>
        </p:nvGraphicFramePr>
        <p:xfrm>
          <a:off x="5656401" y="1768789"/>
          <a:ext cx="2438402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FlashMeta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90091" y="1127987"/>
            <a:ext cx="1794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Lines of Code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(K)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5043" y="1127985"/>
            <a:ext cx="2449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Development time (months)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80" y="4336843"/>
            <a:ext cx="9358352" cy="163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Running time </a:t>
            </a:r>
            <a:r>
              <a:rPr lang="en-US" sz="2400" dirty="0" smtClean="0"/>
              <a:t>of </a:t>
            </a:r>
            <a:r>
              <a:rPr lang="en-US" sz="2400" dirty="0" err="1" smtClean="0"/>
              <a:t>FlashMeta</a:t>
            </a:r>
            <a:r>
              <a:rPr lang="en-US" sz="2400" dirty="0" smtClean="0"/>
              <a:t> implementations vary between 0.5-3x of the corresponding original implementation.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Faster because of some free optimizations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Slower because of larger feature sets &amp; a generalized framework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61017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119" y="1143000"/>
            <a:ext cx="8825023" cy="5511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Deductive Synthesis</a:t>
            </a:r>
          </a:p>
          <a:p>
            <a:r>
              <a:rPr lang="en-US" dirty="0" smtClean="0"/>
              <a:t>Refers to synthesis using </a:t>
            </a:r>
            <a:r>
              <a:rPr lang="en-US" dirty="0" smtClean="0">
                <a:solidFill>
                  <a:schemeClr val="accent2"/>
                </a:solidFill>
              </a:rPr>
              <a:t>deductive methods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Has traditionally been applied to synthesis in the presence of logical specifications.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Inductive Synthesis</a:t>
            </a:r>
          </a:p>
          <a:p>
            <a:r>
              <a:rPr lang="en-US" dirty="0" smtClean="0"/>
              <a:t>Refers to synthesis from </a:t>
            </a:r>
            <a:r>
              <a:rPr lang="en-US" dirty="0" smtClean="0">
                <a:solidFill>
                  <a:srgbClr val="CC00CC"/>
                </a:solidFill>
              </a:rPr>
              <a:t>inductive (example-based) specifications. </a:t>
            </a:r>
          </a:p>
          <a:p>
            <a:r>
              <a:rPr lang="en-US" dirty="0" smtClean="0"/>
              <a:t>Various kinds of techniques have been applied including constraint solving, stochastic, and enumerative search.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talk describes techniques for synthesis from </a:t>
            </a:r>
            <a:r>
              <a:rPr lang="en-US" dirty="0" smtClean="0">
                <a:solidFill>
                  <a:srgbClr val="CC00CC"/>
                </a:solidFill>
              </a:rPr>
              <a:t>inductive specifications </a:t>
            </a:r>
            <a:r>
              <a:rPr lang="en-US" dirty="0" smtClean="0"/>
              <a:t>using </a:t>
            </a:r>
            <a:r>
              <a:rPr lang="en-US" dirty="0" smtClean="0">
                <a:solidFill>
                  <a:schemeClr val="accent2"/>
                </a:solidFill>
              </a:rPr>
              <a:t>deductive methods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Deductive Synthesis vs Inductive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52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52243" y="981791"/>
            <a:ext cx="2854260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-53825" y="2178022"/>
            <a:ext cx="240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Example-based specification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31" name="Straight Arrow Connector 30"/>
          <p:cNvCxnSpPr>
            <a:stCxn id="6" idx="3"/>
            <a:endCxn id="5" idx="1"/>
          </p:cNvCxnSpPr>
          <p:nvPr/>
        </p:nvCxnSpPr>
        <p:spPr bwMode="auto">
          <a:xfrm>
            <a:off x="2350889" y="2593521"/>
            <a:ext cx="801354" cy="409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5" idx="3"/>
          </p:cNvCxnSpPr>
          <p:nvPr/>
        </p:nvCxnSpPr>
        <p:spPr bwMode="auto">
          <a:xfrm flipV="1">
            <a:off x="6006503" y="2593519"/>
            <a:ext cx="801354" cy="409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25" y="1021497"/>
            <a:ext cx="2438740" cy="24387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90499" y="3550227"/>
            <a:ext cx="263611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Search  Algorithm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98284" y="4847162"/>
            <a:ext cx="8336604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Challenge 1: </a:t>
            </a:r>
            <a:r>
              <a:rPr lang="en-US" sz="2400" dirty="0"/>
              <a:t>Ambiguous/under-specified </a:t>
            </a:r>
            <a:r>
              <a:rPr lang="en-US" sz="2400" dirty="0" smtClean="0"/>
              <a:t>intent may result in </a:t>
            </a:r>
            <a:r>
              <a:rPr lang="en-US" sz="2400" dirty="0"/>
              <a:t>unintended programs</a:t>
            </a:r>
            <a:r>
              <a:rPr lang="en-US" sz="2400" dirty="0" smtClean="0"/>
              <a:t>.</a:t>
            </a:r>
          </a:p>
          <a:p>
            <a:pPr>
              <a:spcBef>
                <a:spcPts val="0"/>
              </a:spcBef>
            </a:pPr>
            <a:endParaRPr lang="en-US" sz="7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Challenge 2: Designing efficient search strategy.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321705" y="3712262"/>
            <a:ext cx="95699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272290" y="3325014"/>
            <a:ext cx="1312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Ranking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Function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7857" y="2362686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Program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7697" y="2220445"/>
            <a:ext cx="24180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Ordered set of Programs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89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41" y="1143000"/>
            <a:ext cx="8909941" cy="5029200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/>
              <a:t>Key Ideas</a:t>
            </a:r>
          </a:p>
          <a:p>
            <a:pPr marL="400050"/>
            <a:r>
              <a:rPr lang="en-US" dirty="0" smtClean="0"/>
              <a:t>Restrict search to an appropriately designed domain-specific language (DSL) specified as a grammar.</a:t>
            </a:r>
            <a:endParaRPr lang="en-US" dirty="0"/>
          </a:p>
          <a:p>
            <a:pPr lvl="1"/>
            <a:r>
              <a:rPr lang="en-US" dirty="0"/>
              <a:t>Expressive enough to cover wide range of tasks</a:t>
            </a:r>
          </a:p>
          <a:p>
            <a:pPr lvl="1"/>
            <a:r>
              <a:rPr lang="en-US" dirty="0"/>
              <a:t>Restricted enough to enable efficient </a:t>
            </a:r>
            <a:r>
              <a:rPr lang="en-US" dirty="0" smtClean="0"/>
              <a:t>search</a:t>
            </a:r>
          </a:p>
          <a:p>
            <a:pPr marL="40005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2: Efficient search strategy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71" y="1904976"/>
            <a:ext cx="2438740" cy="2438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38" y="5929525"/>
            <a:ext cx="905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“Spreadsheet Data Manipulation using Examples”                     [CACM 2012 Research Highlights] Gulwani, Harris, Singh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89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896619"/>
                <a:ext cx="7772400" cy="5642715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𝑇𝑢𝑝𝑙𝑒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𝑆𝑡𝑟𝑖𝑛𝑔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𝑆𝑡𝑟𝑖𝑛𝑔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15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top-level </a:t>
                </a:r>
                <a:r>
                  <a:rPr lang="en-US" dirty="0">
                    <a:solidFill>
                      <a:srgbClr val="0070C0"/>
                    </a:solidFill>
                  </a:rPr>
                  <a:t>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xpr </a:t>
                </a:r>
                <a:r>
                  <a:rPr lang="en-US" dirty="0" smtClean="0"/>
                  <a:t>T :=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if-then-else</a:t>
                </a:r>
                <a:r>
                  <a:rPr lang="en-US" dirty="0" smtClean="0"/>
                  <a:t>(B,C,T)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|  C</a:t>
                </a:r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condition-free </a:t>
                </a:r>
                <a:r>
                  <a:rPr lang="en-US" dirty="0">
                    <a:solidFill>
                      <a:srgbClr val="0070C0"/>
                    </a:solidFill>
                  </a:rPr>
                  <a:t>e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xpr </a:t>
                </a:r>
                <a:r>
                  <a:rPr lang="en-US" dirty="0" smtClean="0"/>
                  <a:t>C :=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|  A</a:t>
                </a:r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tomic expression </a:t>
                </a:r>
                <a:r>
                  <a:rPr lang="en-US" dirty="0" smtClean="0"/>
                  <a:t>A :=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| </a:t>
                </a:r>
                <a:r>
                  <a:rPr lang="en-US" dirty="0" err="1" smtClean="0"/>
                  <a:t>ConstantString</a:t>
                </a:r>
                <a:endParaRPr lang="en-US" sz="1500" dirty="0" smtClean="0"/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nput string </a:t>
                </a:r>
                <a:r>
                  <a:rPr lang="en-US" dirty="0" smtClean="0"/>
                  <a:t>X :=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| 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| … </a:t>
                </a:r>
                <a:endParaRPr lang="en-US" sz="15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position </a:t>
                </a:r>
                <a:r>
                  <a:rPr lang="en-US" dirty="0">
                    <a:solidFill>
                      <a:srgbClr val="0070C0"/>
                    </a:solidFill>
                  </a:rPr>
                  <a:t>expression </a:t>
                </a:r>
                <a:r>
                  <a:rPr lang="en-US" dirty="0" smtClean="0"/>
                  <a:t>P </a:t>
                </a:r>
                <a:r>
                  <a:rPr lang="en-US" dirty="0"/>
                  <a:t>:= </a:t>
                </a:r>
                <a:r>
                  <a:rPr lang="en-US" dirty="0" smtClean="0"/>
                  <a:t>…</a:t>
                </a:r>
                <a:endParaRPr lang="en-US" sz="15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B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oolean expression </a:t>
                </a:r>
                <a:r>
                  <a:rPr lang="en-US" dirty="0" smtClean="0"/>
                  <a:t>B := …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896619"/>
                <a:ext cx="7772400" cy="5642715"/>
              </a:xfrm>
              <a:blipFill>
                <a:blip r:embed="rId2"/>
                <a:stretch>
                  <a:fillRect l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FlashFill</a:t>
            </a:r>
            <a:r>
              <a:rPr lang="en-US" dirty="0" smtClean="0"/>
              <a:t> DSL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70387" y="2773318"/>
            <a:ext cx="2885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Concatenate</a:t>
            </a:r>
            <a:r>
              <a:rPr lang="en-US" sz="2400" dirty="0"/>
              <a:t>(A, C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92880" y="3896391"/>
            <a:ext cx="239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</a:rPr>
              <a:t>SubStr</a:t>
            </a:r>
            <a:r>
              <a:rPr lang="en-US" sz="2400" dirty="0"/>
              <a:t>(X</a:t>
            </a:r>
            <a:r>
              <a:rPr lang="en-US" sz="2400" dirty="0" smtClean="0"/>
              <a:t>, P, P)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6242374"/>
            <a:ext cx="9338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C00000"/>
                </a:solidFill>
              </a:rPr>
              <a:t>“Automating string processing in spreadsheets using input-output examples”;</a:t>
            </a:r>
            <a:r>
              <a:rPr lang="en-US" dirty="0" smtClean="0">
                <a:solidFill>
                  <a:srgbClr val="C00000"/>
                </a:solidFill>
              </a:rPr>
              <a:t> POPL 2011; Gulwani</a:t>
            </a:r>
          </a:p>
        </p:txBody>
      </p:sp>
    </p:spTree>
    <p:extLst>
      <p:ext uri="{BB962C8B-B14F-4D97-AF65-F5344CB8AC3E}">
        <p14:creationId xmlns:p14="http://schemas.microsoft.com/office/powerpoint/2010/main" val="3358657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199" y="863601"/>
                <a:ext cx="9044669" cy="576463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𝐿𝑖𝑠𝑡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𝑃𝑜𝑠𝑃𝑎𝑖𝑟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0070C0"/>
                    </a:solidFill>
                  </a:rPr>
                  <a:t>Seq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expr </a:t>
                </a:r>
                <a:r>
                  <a:rPr lang="en-US" dirty="0"/>
                  <a:t>E</a:t>
                </a:r>
                <a:r>
                  <a:rPr lang="en-US" dirty="0" smtClean="0"/>
                  <a:t> :=</a:t>
                </a:r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Map</a:t>
                </a:r>
                <a:r>
                  <a:rPr lang="en-US" dirty="0" smtClean="0"/>
                  <a:t>(N,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z: S[z])</a:t>
                </a:r>
              </a:p>
              <a:p>
                <a:pPr marL="0" indent="0">
                  <a:buNone/>
                </a:pPr>
                <a:r>
                  <a:rPr lang="en-US" dirty="0" smtClean="0"/>
                  <a:t>	         | 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Merge</a:t>
                </a:r>
                <a:r>
                  <a:rPr lang="en-US" dirty="0" smtClean="0"/>
                  <a:t>(T</a:t>
                </a:r>
                <a:r>
                  <a:rPr lang="en-US" baseline="-25000" dirty="0" smtClean="0"/>
                  <a:t>1,</a:t>
                </a:r>
                <a:r>
                  <a:rPr lang="en-US" dirty="0" smtClean="0"/>
                  <a:t> T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some lines </a:t>
                </a:r>
                <a:r>
                  <a:rPr lang="en-US" dirty="0" smtClean="0"/>
                  <a:t>N :=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Filter</a:t>
                </a:r>
                <a:r>
                  <a:rPr lang="en-US" dirty="0" smtClean="0"/>
                  <a:t>(L,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z: F)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|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FilterByPosition</a:t>
                </a:r>
                <a:r>
                  <a:rPr lang="en-US" dirty="0" smtClean="0"/>
                  <a:t>(L, </a:t>
                </a:r>
                <a:r>
                  <a:rPr lang="en-US" dirty="0" err="1" smtClean="0"/>
                  <a:t>init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iter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sz="50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line filter function </a:t>
                </a:r>
                <a:r>
                  <a:rPr lang="en-US" dirty="0" smtClean="0"/>
                  <a:t>F     :=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Contains</a:t>
                </a:r>
                <a:r>
                  <a:rPr lang="en-US" dirty="0" smtClean="0"/>
                  <a:t>(</a:t>
                </a:r>
                <a:r>
                  <a:rPr lang="en-US" dirty="0" err="1"/>
                  <a:t>z</a:t>
                </a:r>
                <a:r>
                  <a:rPr lang="en-US" dirty="0" err="1" smtClean="0"/>
                  <a:t>,r,K</a:t>
                </a:r>
                <a:r>
                  <a:rPr lang="en-US" dirty="0" smtClean="0"/>
                  <a:t>) |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startsWith</a:t>
                </a:r>
                <a:r>
                  <a:rPr lang="en-US" dirty="0" smtClean="0"/>
                  <a:t>(</a:t>
                </a:r>
                <a:r>
                  <a:rPr lang="en-US" dirty="0" err="1"/>
                  <a:t>z</a:t>
                </a:r>
                <a:r>
                  <a:rPr lang="en-US" dirty="0" err="1" smtClean="0"/>
                  <a:t>,r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all </a:t>
                </a:r>
                <a:r>
                  <a:rPr lang="en-US" dirty="0">
                    <a:solidFill>
                      <a:srgbClr val="0070C0"/>
                    </a:solidFill>
                  </a:rPr>
                  <a:t>lines </a:t>
                </a:r>
                <a:r>
                  <a:rPr lang="en-US" dirty="0"/>
                  <a:t>L := </a:t>
                </a:r>
                <a:r>
                  <a:rPr lang="en-US" dirty="0">
                    <a:solidFill>
                      <a:srgbClr val="008000"/>
                    </a:solidFill>
                  </a:rPr>
                  <a:t>Split</a:t>
                </a:r>
                <a:r>
                  <a:rPr lang="en-US" dirty="0"/>
                  <a:t>(d,”\n”)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99" y="863601"/>
                <a:ext cx="9044669" cy="5764634"/>
              </a:xfrm>
              <a:blipFill>
                <a:blip r:embed="rId2"/>
                <a:stretch>
                  <a:fillRect l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FlashExtract</a:t>
            </a:r>
            <a:r>
              <a:rPr lang="en-US" dirty="0" smtClean="0"/>
              <a:t> DSL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199" y="5225176"/>
            <a:ext cx="330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solidFill>
                  <a:srgbClr val="0070C0"/>
                </a:solidFill>
              </a:rPr>
              <a:t>substr</a:t>
            </a:r>
            <a:r>
              <a:rPr lang="en-US" sz="2400" kern="0" dirty="0">
                <a:solidFill>
                  <a:srgbClr val="0070C0"/>
                </a:solidFill>
              </a:rPr>
              <a:t> expr </a:t>
            </a:r>
            <a:r>
              <a:rPr lang="en-US" sz="2400" kern="0" dirty="0" smtClean="0"/>
              <a:t>S[z]   :=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71040" y="3220752"/>
                <a:ext cx="43761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| </a:t>
                </a:r>
                <a:r>
                  <a:rPr lang="en-US" sz="2400" dirty="0">
                    <a:solidFill>
                      <a:srgbClr val="008000"/>
                    </a:solidFill>
                  </a:rPr>
                  <a:t>Filter</a:t>
                </a:r>
                <a:r>
                  <a:rPr lang="en-US" sz="2400" dirty="0"/>
                  <a:t>(L,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400" dirty="0"/>
                  <a:t>: </a:t>
                </a:r>
                <a:r>
                  <a:rPr lang="en-US" sz="2400" dirty="0" smtClean="0"/>
                  <a:t>F[</a:t>
                </a:r>
                <a:r>
                  <a:rPr lang="en-US" sz="2400" dirty="0" err="1" smtClean="0">
                    <a:solidFill>
                      <a:srgbClr val="008000"/>
                    </a:solidFill>
                  </a:rPr>
                  <a:t>prevLine</a:t>
                </a:r>
                <a:r>
                  <a:rPr lang="en-US" sz="2400" dirty="0" smtClean="0"/>
                  <a:t>(y)])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40" y="3220752"/>
                <a:ext cx="4376147" cy="461665"/>
              </a:xfrm>
              <a:prstGeom prst="rect">
                <a:avLst/>
              </a:prstGeom>
              <a:blipFill>
                <a:blip r:embed="rId3"/>
                <a:stretch>
                  <a:fillRect l="-208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91848" y="3771318"/>
            <a:ext cx="78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[z]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93733" y="2352104"/>
            <a:ext cx="7100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[z])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04862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err="1" smtClean="0">
                <a:solidFill>
                  <a:srgbClr val="C00000"/>
                </a:solidFill>
              </a:rPr>
              <a:t>FlashExtract</a:t>
            </a:r>
            <a:r>
              <a:rPr lang="en-US" i="1" dirty="0" smtClean="0">
                <a:solidFill>
                  <a:srgbClr val="C00000"/>
                </a:solidFill>
              </a:rPr>
              <a:t>: A Framework for data extraction by examples”;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PLDI 2014</a:t>
            </a:r>
            <a:r>
              <a:rPr lang="en-US" i="1" dirty="0" smtClean="0">
                <a:solidFill>
                  <a:srgbClr val="C00000"/>
                </a:solidFill>
              </a:rPr>
              <a:t>; </a:t>
            </a:r>
            <a:r>
              <a:rPr lang="en-US" dirty="0" smtClean="0">
                <a:solidFill>
                  <a:srgbClr val="C00000"/>
                </a:solidFill>
              </a:rPr>
              <a:t>Vu Le,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428146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941" y="1143000"/>
                <a:ext cx="8909941" cy="5029200"/>
              </a:xfrm>
            </p:spPr>
            <p:txBody>
              <a:bodyPr/>
              <a:lstStyle/>
              <a:p>
                <a:pPr marL="57150" indent="0">
                  <a:buNone/>
                </a:pPr>
                <a:r>
                  <a:rPr lang="en-US" dirty="0" smtClean="0"/>
                  <a:t>Key Ideas</a:t>
                </a:r>
              </a:p>
              <a:p>
                <a:pPr marL="400050"/>
                <a:r>
                  <a:rPr lang="en-US" dirty="0" smtClean="0"/>
                  <a:t>Restrict search to an appropriately designed domain-specific language (DSL) specified as a grammar.</a:t>
                </a:r>
                <a:endParaRPr lang="en-US" dirty="0"/>
              </a:p>
              <a:p>
                <a:pPr lvl="1"/>
                <a:r>
                  <a:rPr lang="en-US" dirty="0"/>
                  <a:t>Expressive enough to cover wide range of tasks</a:t>
                </a:r>
              </a:p>
              <a:p>
                <a:pPr lvl="1"/>
                <a:r>
                  <a:rPr lang="en-US" dirty="0"/>
                  <a:t>Restricted enough to enable efficient search</a:t>
                </a:r>
              </a:p>
              <a:p>
                <a:pPr marL="400050"/>
                <a:endParaRPr lang="en-US" dirty="0" smtClean="0"/>
              </a:p>
              <a:p>
                <a:pPr marL="400050"/>
                <a:r>
                  <a:rPr lang="en-US" dirty="0" smtClean="0"/>
                  <a:t>Specialize the search algorithm to the DSL.</a:t>
                </a:r>
              </a:p>
              <a:p>
                <a:pPr marL="800100" lvl="1"/>
                <a:r>
                  <a:rPr lang="en-US" dirty="0" smtClean="0"/>
                  <a:t>Leverage semantic properties of DSL operators.</a:t>
                </a:r>
              </a:p>
              <a:p>
                <a:pPr marL="800100" lvl="1"/>
                <a:r>
                  <a:rPr lang="en-US" dirty="0" smtClean="0"/>
                  <a:t>Deductive search that leverages divide-and-conquer method</a:t>
                </a:r>
              </a:p>
              <a:p>
                <a:pPr marL="1200150" lvl="2"/>
                <a:r>
                  <a:rPr lang="en-US" dirty="0" smtClean="0"/>
                  <a:t>“synthesize </a:t>
                </a:r>
                <a:r>
                  <a:rPr lang="en-US" dirty="0"/>
                  <a:t>expr of type e that satisfies spec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” is reduced to </a:t>
                </a:r>
                <a:r>
                  <a:rPr lang="en-US" dirty="0" smtClean="0"/>
                  <a:t>simpler </a:t>
                </a:r>
                <a:r>
                  <a:rPr lang="en-US" dirty="0"/>
                  <a:t>problems (over </a:t>
                </a:r>
                <a:r>
                  <a:rPr lang="en-US" dirty="0" smtClean="0"/>
                  <a:t>sub-expr </a:t>
                </a:r>
                <a:r>
                  <a:rPr lang="en-US" dirty="0"/>
                  <a:t>of e or sub-constraints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).</a:t>
                </a:r>
              </a:p>
              <a:p>
                <a:pPr marL="800100" lvl="1"/>
                <a:endParaRPr lang="en-US" dirty="0" smtClean="0"/>
              </a:p>
              <a:p>
                <a:pPr marL="400050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41" y="1143000"/>
                <a:ext cx="8909941" cy="5029200"/>
              </a:xfrm>
              <a:blipFill>
                <a:blip r:embed="rId2"/>
                <a:stretch>
                  <a:fillRect l="-821" t="-970" r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2: Efficient search strategy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71" y="1904976"/>
            <a:ext cx="2438740" cy="2438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38" y="5929525"/>
            <a:ext cx="9054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“Spreadsheet Data Manipulation using Examples”                     [CACM 2012 Research Highlights] Gulwani, Harris, Singh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14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  <p:tag name="FIRSTSUMITG@PR10562AXNJXY5K9" val="3079"/>
  <p:tag name="FIRSTSUMITG@PWS13125SVWXY5K9" val="3113"/>
  <p:tag name="FIRSTSUMITG@YFGYMLOFUVWXY5M7" val="3493"/>
  <p:tag name="FIRSTSUMITG@OMKLSHNFUVWYY57I" val="40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136343</TotalTime>
  <Words>1259</Words>
  <Application>Microsoft Office PowerPoint</Application>
  <PresentationFormat>On-screen Show (4:3)</PresentationFormat>
  <Paragraphs>473</Paragraphs>
  <Slides>32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Comic Sans MS</vt:lpstr>
      <vt:lpstr>Arial</vt:lpstr>
      <vt:lpstr>Consolas</vt:lpstr>
      <vt:lpstr>Calibri</vt:lpstr>
      <vt:lpstr>Times New Roman</vt:lpstr>
      <vt:lpstr>Cambria Math</vt:lpstr>
      <vt:lpstr>Default Design</vt:lpstr>
      <vt:lpstr>2_Default Design</vt:lpstr>
      <vt:lpstr>PowerPoint Presentation</vt:lpstr>
      <vt:lpstr>Collaborators</vt:lpstr>
      <vt:lpstr>Reference</vt:lpstr>
      <vt:lpstr>Deductive Synthesis vs Inductive Synthesis</vt:lpstr>
      <vt:lpstr>PBE Architecture</vt:lpstr>
      <vt:lpstr>Challenge 2: Efficient search strategy</vt:lpstr>
      <vt:lpstr>FlashFill DSL </vt:lpstr>
      <vt:lpstr>FlashExtract DSL </vt:lpstr>
      <vt:lpstr>Challenge 2: Efficient search strategy</vt:lpstr>
      <vt:lpstr>Problem Reduction</vt:lpstr>
      <vt:lpstr>Problem Reduction</vt:lpstr>
      <vt:lpstr>Programming by Examples</vt:lpstr>
      <vt:lpstr>Challenge 3: Lowering the barrier</vt:lpstr>
      <vt:lpstr>Programming by Examples</vt:lpstr>
      <vt:lpstr>Search Strategy</vt:lpstr>
      <vt:lpstr>Output properties</vt:lpstr>
      <vt:lpstr>Output properties</vt:lpstr>
      <vt:lpstr>Search Strategy</vt:lpstr>
      <vt:lpstr>Search Strategy</vt:lpstr>
      <vt:lpstr>Version Space Algebra (VSA)</vt:lpstr>
      <vt:lpstr>VSA Operations</vt:lpstr>
      <vt:lpstr>Problem Reduction Rules</vt:lpstr>
      <vt:lpstr>Intersect Operation</vt:lpstr>
      <vt:lpstr>Problem Reduction Rules</vt:lpstr>
      <vt:lpstr>Cluster Operation</vt:lpstr>
      <vt:lpstr>Filter Operation</vt:lpstr>
      <vt:lpstr>Problem Reduction Rules</vt:lpstr>
      <vt:lpstr>Problem Reduction Rules</vt:lpstr>
      <vt:lpstr>Problem Reduction Rules</vt:lpstr>
      <vt:lpstr>Problem Reduction Rules</vt:lpstr>
      <vt:lpstr>FlashMeta Framework</vt:lpstr>
      <vt:lpstr>Comparison of FlashMeta with hand-tuned implementations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Sumit Gulwani</dc:creator>
  <cp:lastModifiedBy>Sumit Gulwani</cp:lastModifiedBy>
  <cp:revision>7160</cp:revision>
  <cp:lastPrinted>2011-01-25T02:43:07Z</cp:lastPrinted>
  <dcterms:created xsi:type="dcterms:W3CDTF">1601-01-01T00:00:00Z</dcterms:created>
  <dcterms:modified xsi:type="dcterms:W3CDTF">2015-10-29T10:27:46Z</dcterms:modified>
</cp:coreProperties>
</file>