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35"/>
  </p:notesMasterIdLst>
  <p:handoutMasterIdLst>
    <p:handoutMasterId r:id="rId36"/>
  </p:handoutMasterIdLst>
  <p:sldIdLst>
    <p:sldId id="976" r:id="rId3"/>
    <p:sldId id="1963" r:id="rId4"/>
    <p:sldId id="1971" r:id="rId5"/>
    <p:sldId id="1956" r:id="rId6"/>
    <p:sldId id="1922" r:id="rId7"/>
    <p:sldId id="1923" r:id="rId8"/>
    <p:sldId id="1924" r:id="rId9"/>
    <p:sldId id="1970" r:id="rId10"/>
    <p:sldId id="1969" r:id="rId11"/>
    <p:sldId id="1958" r:id="rId12"/>
    <p:sldId id="1925" r:id="rId13"/>
    <p:sldId id="1926" r:id="rId14"/>
    <p:sldId id="1927" r:id="rId15"/>
    <p:sldId id="1928" r:id="rId16"/>
    <p:sldId id="1929" r:id="rId17"/>
    <p:sldId id="1930" r:id="rId18"/>
    <p:sldId id="1931" r:id="rId19"/>
    <p:sldId id="1968" r:id="rId20"/>
    <p:sldId id="1967" r:id="rId21"/>
    <p:sldId id="1932" r:id="rId22"/>
    <p:sldId id="1965" r:id="rId23"/>
    <p:sldId id="1933" r:id="rId24"/>
    <p:sldId id="1934" r:id="rId25"/>
    <p:sldId id="1959" r:id="rId26"/>
    <p:sldId id="1960" r:id="rId27"/>
    <p:sldId id="1961" r:id="rId28"/>
    <p:sldId id="1962" r:id="rId29"/>
    <p:sldId id="1942" r:id="rId30"/>
    <p:sldId id="1943" r:id="rId31"/>
    <p:sldId id="1944" r:id="rId32"/>
    <p:sldId id="1945" r:id="rId33"/>
    <p:sldId id="1964" r:id="rId34"/>
  </p:sldIdLst>
  <p:sldSz cx="9144000" cy="6858000" type="screen4x3"/>
  <p:notesSz cx="7023100" cy="9309100"/>
  <p:embeddedFontLs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Segoe UI Light" panose="020B0502040204020203" pitchFamily="34" charset="0"/>
      <p:regular r:id="rId41"/>
      <p:italic r:id="rId42"/>
    </p:embeddedFont>
    <p:embeddedFont>
      <p:font typeface="Consolas" panose="020B0609020204030204" pitchFamily="49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Segoe UI Semilight" panose="020B0402040204020203" pitchFamily="34" charset="0"/>
      <p:regular r:id="rId51"/>
      <p:italic r:id="rId52"/>
    </p:embeddedFont>
    <p:embeddedFont>
      <p:font typeface="Gill Sans MT" panose="020B0502020104020203" pitchFamily="34" charset="0"/>
      <p:regular r:id="rId53"/>
      <p:bold r:id="rId54"/>
      <p:italic r:id="rId55"/>
      <p:boldItalic r:id="rId56"/>
    </p:embeddedFont>
  </p:embeddedFontLst>
  <p:custDataLst>
    <p:tags r:id="rId57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CC"/>
    <a:srgbClr val="CC3300"/>
    <a:srgbClr val="FF9900"/>
    <a:srgbClr val="CC6600"/>
    <a:srgbClr val="008000"/>
    <a:srgbClr val="FF6600"/>
    <a:srgbClr val="FFFF00"/>
    <a:srgbClr val="FF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704" autoAdjust="0"/>
    <p:restoredTop sz="85132" autoAdjust="0"/>
  </p:normalViewPr>
  <p:slideViewPr>
    <p:cSldViewPr snapToGrid="0">
      <p:cViewPr varScale="1">
        <p:scale>
          <a:sx n="75" d="100"/>
          <a:sy n="75" d="100"/>
        </p:scale>
        <p:origin x="1526" y="43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8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6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620C-E6E7-4610-B905-850544DCF49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3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6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6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46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0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8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25873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EDE9-15DC-49DC-9340-4807A35B6536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F7B6-38A6-479D-9D6B-B0D15876F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3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D822-189C-45BA-8D89-791FA7632C4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A764-CA72-49EF-8EDB-C7059022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3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4" r:id="rId3"/>
    <p:sldLayoutId id="2147483755" r:id="rId4"/>
    <p:sldLayoutId id="2147483756" r:id="rId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wdp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03" y="1441773"/>
            <a:ext cx="4215739" cy="421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4433931" y="5778217"/>
            <a:ext cx="4600823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500"/>
              </a:spcBef>
            </a:pPr>
            <a:r>
              <a:rPr lang="en-US" sz="3000" dirty="0" err="1" smtClean="0"/>
              <a:t>Dagstuhl</a:t>
            </a:r>
            <a:r>
              <a:rPr lang="en-US" sz="3000" dirty="0" smtClean="0"/>
              <a:t> Seminar </a:t>
            </a:r>
          </a:p>
          <a:p>
            <a:pPr algn="r">
              <a:spcBef>
                <a:spcPts val="500"/>
              </a:spcBef>
            </a:pPr>
            <a:r>
              <a:rPr lang="en-US" sz="3000" dirty="0" smtClean="0"/>
              <a:t>Oct 2015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-107502" y="5634065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400" kern="0" dirty="0" smtClean="0">
                <a:latin typeface="Comic Sans MS"/>
              </a:rPr>
              <a:t>Sumit Gulwani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71" y="5954285"/>
            <a:ext cx="3233222" cy="1189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72360"/>
            <a:ext cx="9143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chemeClr val="accent2"/>
                </a:solidFill>
              </a:rPr>
              <a:t>Applications </a:t>
            </a:r>
            <a:r>
              <a:rPr lang="en-US" sz="3900" dirty="0" smtClean="0">
                <a:solidFill>
                  <a:schemeClr val="accent2"/>
                </a:solidFill>
              </a:rPr>
              <a:t>of Inductive Programming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900" dirty="0" smtClean="0">
                <a:solidFill>
                  <a:schemeClr val="accent2"/>
                </a:solidFill>
              </a:rPr>
              <a:t>in </a:t>
            </a:r>
            <a:r>
              <a:rPr lang="en-US" sz="3900" i="1" dirty="0" smtClean="0">
                <a:solidFill>
                  <a:schemeClr val="accent2"/>
                </a:solidFill>
              </a:rPr>
              <a:t>Data Wrangling</a:t>
            </a:r>
            <a:endParaRPr lang="en-US" sz="3900" i="1" dirty="0">
              <a:solidFill>
                <a:schemeClr val="accent2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the new Oil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04" y="2121795"/>
            <a:ext cx="4697508" cy="4697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925413"/>
            <a:ext cx="6461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Sources: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Digital revolution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Cloud computing, </a:t>
            </a:r>
            <a:r>
              <a:rPr lang="en-US" sz="2400" dirty="0" err="1" smtClean="0"/>
              <a:t>IoT</a:t>
            </a: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Social media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3252" y="5202880"/>
            <a:ext cx="386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Raw data needs to be extracted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and refined to enable monetization!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2323" y="1002746"/>
            <a:ext cx="511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currency of the digital world that enables business decisions, advertising,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2201463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09" y="3458352"/>
            <a:ext cx="5337033" cy="20605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Raw data locked up in many formats.</a:t>
            </a:r>
          </a:p>
          <a:p>
            <a:r>
              <a:rPr lang="en-US" sz="2000" dirty="0" smtClean="0"/>
              <a:t>Flexible organization for viewing but challenging to manipulate.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Wrangling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5" y="1033824"/>
            <a:ext cx="2428127" cy="2349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94" y="1062555"/>
            <a:ext cx="2309269" cy="232087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 bwMode="auto">
          <a:xfrm>
            <a:off x="2751666" y="2296549"/>
            <a:ext cx="3817317" cy="20148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6293" y="1119498"/>
            <a:ext cx="283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9900"/>
                </a:solidFill>
              </a:rPr>
              <a:t>Extraction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9900"/>
                </a:solidFill>
              </a:rPr>
              <a:t>Transformation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9900"/>
                </a:solidFill>
              </a:rPr>
              <a:t>Formatting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4337800" y="5168049"/>
            <a:ext cx="4857522" cy="125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009900"/>
                </a:solidFill>
              </a:rPr>
              <a:t>Inductive Programming can enable easier &amp; faster wrangling!</a:t>
            </a:r>
            <a:endParaRPr lang="en-US" kern="0" dirty="0">
              <a:solidFill>
                <a:srgbClr val="0099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65" y="5822323"/>
            <a:ext cx="1034716" cy="8916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99" y="4907765"/>
            <a:ext cx="1517087" cy="5205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2" y="4681842"/>
            <a:ext cx="979116" cy="9791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17" y="5640540"/>
            <a:ext cx="91440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5771012"/>
            <a:ext cx="877824" cy="8778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02" y="4679988"/>
            <a:ext cx="1031026" cy="1031026"/>
          </a:xfrm>
          <a:prstGeom prst="rect">
            <a:avLst/>
          </a:prstGeom>
        </p:spPr>
      </p:pic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2644443" y="2476818"/>
            <a:ext cx="4122118" cy="78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300" kern="0" dirty="0" smtClean="0">
                <a:solidFill>
                  <a:srgbClr val="C00000"/>
                </a:solidFill>
              </a:rPr>
              <a:t>Data scientists spend 80% of their time wrangling data.</a:t>
            </a:r>
            <a:endParaRPr lang="en-US" sz="2300" kern="0" dirty="0" smtClean="0"/>
          </a:p>
        </p:txBody>
      </p:sp>
      <p:sp>
        <p:nvSpPr>
          <p:cNvPr id="24" name="Content Placeholder 1"/>
          <p:cNvSpPr txBox="1">
            <a:spLocks/>
          </p:cNvSpPr>
          <p:nvPr/>
        </p:nvSpPr>
        <p:spPr bwMode="auto">
          <a:xfrm>
            <a:off x="6076501" y="3480784"/>
            <a:ext cx="3155351" cy="123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Processed data for drawing insights and driving decisions.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730400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93" y="1153606"/>
            <a:ext cx="887279" cy="692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429" y="2405279"/>
            <a:ext cx="4279106" cy="23717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24483" y="3332017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1301"/>
            <a:ext cx="8033580" cy="644372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2217" y="3827074"/>
            <a:ext cx="2292927" cy="32316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 MT" panose="020B0502020104020203" pitchFamily="34" charset="0"/>
              </a:rPr>
              <a:t>To get Started!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Class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  <a:endParaRPr lang="en-US" sz="40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40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2400" dirty="0" smtClean="0"/>
              <a:t>Recently shipped inside two Microsoft products</a:t>
            </a:r>
          </a:p>
          <a:p>
            <a:pPr lvl="1"/>
            <a:r>
              <a:rPr lang="en-US" sz="2150" dirty="0" err="1" smtClean="0">
                <a:solidFill>
                  <a:srgbClr val="009900"/>
                </a:solidFill>
              </a:rPr>
              <a:t>Powershell</a:t>
            </a:r>
            <a:r>
              <a:rPr lang="en-US" sz="2150" dirty="0" smtClean="0">
                <a:solidFill>
                  <a:srgbClr val="009900"/>
                </a:solidFill>
              </a:rPr>
              <a:t> </a:t>
            </a:r>
            <a:r>
              <a:rPr lang="en-US" sz="2150" dirty="0" err="1">
                <a:solidFill>
                  <a:srgbClr val="009900"/>
                </a:solidFill>
              </a:rPr>
              <a:t>convertFrom</a:t>
            </a:r>
            <a:r>
              <a:rPr lang="en-US" sz="2150" dirty="0">
                <a:solidFill>
                  <a:srgbClr val="009900"/>
                </a:solidFill>
              </a:rPr>
              <a:t>-string cmdlet </a:t>
            </a:r>
            <a:endParaRPr lang="en-US" sz="2150" dirty="0"/>
          </a:p>
          <a:p>
            <a:pPr lvl="1"/>
            <a:r>
              <a:rPr lang="en-US" sz="2150" dirty="0">
                <a:solidFill>
                  <a:srgbClr val="009900"/>
                </a:solidFill>
              </a:rPr>
              <a:t>Azure OMS custom field extractor</a:t>
            </a:r>
            <a:endParaRPr lang="en-US" sz="215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dirty="0" smtClean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</a:rPr>
              <a:t>FlashExtract</a:t>
            </a:r>
            <a:r>
              <a:rPr lang="en-US" i="1" dirty="0" smtClean="0">
                <a:solidFill>
                  <a:srgbClr val="C00000"/>
                </a:solidFill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2014</a:t>
            </a:r>
            <a:r>
              <a:rPr lang="en-US" i="1" dirty="0" smtClean="0">
                <a:solidFill>
                  <a:srgbClr val="C00000"/>
                </a:solidFill>
              </a:rPr>
              <a:t>; </a:t>
            </a:r>
            <a:r>
              <a:rPr lang="en-US" dirty="0" smtClean="0">
                <a:solidFill>
                  <a:srgbClr val="C00000"/>
                </a:solidFill>
              </a:rPr>
              <a:t>Vu Le,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1533637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" y="2011186"/>
            <a:ext cx="5536623" cy="36768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0" y="2008799"/>
            <a:ext cx="5803900" cy="453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endParaRPr lang="en-US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78" y="2008799"/>
            <a:ext cx="5536623" cy="36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2946" y="1085618"/>
            <a:ext cx="7886700" cy="44002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Trifacta: small, guided steps </a:t>
            </a:r>
          </a:p>
        </p:txBody>
      </p:sp>
      <p:pic>
        <p:nvPicPr>
          <p:cNvPr id="1026" name="Picture 1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00" y="1675692"/>
            <a:ext cx="2462893" cy="170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824" y="1535265"/>
            <a:ext cx="1006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with: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765507" y="1573920"/>
            <a:ext cx="3786145" cy="1314856"/>
            <a:chOff x="5999020" y="955547"/>
            <a:chExt cx="5048193" cy="1753141"/>
          </a:xfrm>
        </p:grpSpPr>
        <p:sp>
          <p:nvSpPr>
            <p:cNvPr id="8" name="TextBox 7"/>
            <p:cNvSpPr txBox="1"/>
            <p:nvPr/>
          </p:nvSpPr>
          <p:spPr>
            <a:xfrm>
              <a:off x="5999020" y="955547"/>
              <a:ext cx="12665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End goal:</a:t>
              </a:r>
            </a:p>
          </p:txBody>
        </p:sp>
        <p:pic>
          <p:nvPicPr>
            <p:cNvPr id="1027" name="Picture 2" descr="image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963" y="1013238"/>
              <a:ext cx="352425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5654" y="3579004"/>
            <a:ext cx="42812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Trifacta provides a series of small transformations: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25191"/>
            <a:ext cx="61097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From: Skills of the Agile Data Wrangler (tutorial by </a:t>
            </a:r>
            <a:r>
              <a:rPr lang="en-US" sz="15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Hellerstein</a:t>
            </a: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15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Heer</a:t>
            </a: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56729" y="3880783"/>
            <a:ext cx="2144606" cy="1527029"/>
            <a:chOff x="2850538" y="4253097"/>
            <a:chExt cx="2859475" cy="2036038"/>
          </a:xfrm>
        </p:grpSpPr>
        <p:sp>
          <p:nvSpPr>
            <p:cNvPr id="11" name="TextBox 10"/>
            <p:cNvSpPr txBox="1"/>
            <p:nvPr/>
          </p:nvSpPr>
          <p:spPr>
            <a:xfrm>
              <a:off x="2850538" y="4253097"/>
              <a:ext cx="268295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1. Split on “:” Delimiter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5527" y="4700088"/>
              <a:ext cx="2524486" cy="158904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373202" y="3894490"/>
            <a:ext cx="2250809" cy="1445231"/>
            <a:chOff x="5875100" y="4087524"/>
            <a:chExt cx="3001078" cy="1926974"/>
          </a:xfrm>
        </p:grpSpPr>
        <p:sp>
          <p:nvSpPr>
            <p:cNvPr id="19" name="TextBox 18"/>
            <p:cNvSpPr txBox="1"/>
            <p:nvPr/>
          </p:nvSpPr>
          <p:spPr>
            <a:xfrm>
              <a:off x="5875100" y="4087524"/>
              <a:ext cx="26243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2. Delete Empty Rows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75100" y="4587756"/>
              <a:ext cx="3001078" cy="142674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142153" y="3884396"/>
            <a:ext cx="2305379" cy="1441865"/>
            <a:chOff x="8988428" y="4129749"/>
            <a:chExt cx="3073839" cy="1922486"/>
          </a:xfrm>
        </p:grpSpPr>
        <p:sp>
          <p:nvSpPr>
            <p:cNvPr id="22" name="TextBox 21"/>
            <p:cNvSpPr txBox="1"/>
            <p:nvPr/>
          </p:nvSpPr>
          <p:spPr>
            <a:xfrm>
              <a:off x="8988428" y="4129749"/>
              <a:ext cx="229037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3. Fill Values Down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88428" y="4555094"/>
              <a:ext cx="3073839" cy="149714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130641" y="2986303"/>
            <a:ext cx="2240742" cy="651477"/>
            <a:chOff x="8174188" y="2838736"/>
            <a:chExt cx="2987655" cy="868635"/>
          </a:xfrm>
        </p:grpSpPr>
        <p:sp>
          <p:nvSpPr>
            <p:cNvPr id="24" name="TextBox 23"/>
            <p:cNvSpPr txBox="1"/>
            <p:nvPr/>
          </p:nvSpPr>
          <p:spPr>
            <a:xfrm>
              <a:off x="8174188" y="3276485"/>
              <a:ext cx="298765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4. Pivot Number on Type</a:t>
              </a:r>
            </a:p>
          </p:txBody>
        </p:sp>
        <p:sp>
          <p:nvSpPr>
            <p:cNvPr id="26" name="Up Arrow 25"/>
            <p:cNvSpPr/>
            <p:nvPr/>
          </p:nvSpPr>
          <p:spPr>
            <a:xfrm>
              <a:off x="9286495" y="2838736"/>
              <a:ext cx="387801" cy="437749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4246296" y="2404444"/>
            <a:ext cx="1053298" cy="335313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1982" y="2690592"/>
            <a:ext cx="160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FlashRelate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Title 5"/>
          <p:cNvSpPr txBox="1">
            <a:spLocks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/>
              <a:t>Table Re-formatting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326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FlashRelate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37685"/>
            <a:ext cx="902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“</a:t>
            </a:r>
            <a:r>
              <a:rPr lang="en-US" i="1" dirty="0" err="1">
                <a:solidFill>
                  <a:srgbClr val="C00000"/>
                </a:solidFill>
              </a:rPr>
              <a:t>FlashRelate</a:t>
            </a:r>
            <a:r>
              <a:rPr lang="en-US" i="1" dirty="0">
                <a:solidFill>
                  <a:srgbClr val="C00000"/>
                </a:solidFill>
              </a:rPr>
              <a:t>: Extracting Relational Data from </a:t>
            </a:r>
            <a:r>
              <a:rPr lang="en-US" i="1" dirty="0" smtClean="0">
                <a:solidFill>
                  <a:srgbClr val="C00000"/>
                </a:solidFill>
              </a:rPr>
              <a:t>Semi-Structured Spreadsheets </a:t>
            </a:r>
            <a:r>
              <a:rPr lang="en-US" i="1" dirty="0">
                <a:solidFill>
                  <a:srgbClr val="C00000"/>
                </a:solidFill>
              </a:rPr>
              <a:t>Using </a:t>
            </a:r>
            <a:r>
              <a:rPr lang="en-US" i="1" dirty="0" smtClean="0">
                <a:solidFill>
                  <a:srgbClr val="C00000"/>
                </a:solidFill>
              </a:rPr>
              <a:t>Examples”;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2015; Barowy, Gulwani, Hart, Zorn</a:t>
            </a:r>
          </a:p>
        </p:txBody>
      </p:sp>
    </p:spTree>
    <p:extLst>
      <p:ext uri="{BB962C8B-B14F-4D97-AF65-F5344CB8AC3E}">
        <p14:creationId xmlns:p14="http://schemas.microsoft.com/office/powerpoint/2010/main" val="1618883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523642"/>
              </p:ext>
            </p:extLst>
          </p:nvPr>
        </p:nvGraphicFramePr>
        <p:xfrm>
          <a:off x="571500" y="98806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57555308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399909587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47373927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9687034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21372644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68359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946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Infiniti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19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Infiniti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575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690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85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Infiniti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4079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Layout Transformations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746077"/>
              </p:ext>
            </p:extLst>
          </p:nvPr>
        </p:nvGraphicFramePr>
        <p:xfrm>
          <a:off x="1524000" y="323088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24896679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2991126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456732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73883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62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3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6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Infiniti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4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Infiniti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13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75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Infiniti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18712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760" y="3185408"/>
            <a:ext cx="8092440" cy="3909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124960" y="3235960"/>
            <a:ext cx="203200" cy="472440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1760" y="6543134"/>
            <a:ext cx="925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C00000"/>
                </a:solidFill>
              </a:rPr>
              <a:t>“Spreadsheet </a:t>
            </a:r>
            <a:r>
              <a:rPr lang="en-US" sz="1800" i="1" dirty="0">
                <a:solidFill>
                  <a:srgbClr val="C00000"/>
                </a:solidFill>
              </a:rPr>
              <a:t>Table Transformations from </a:t>
            </a:r>
            <a:r>
              <a:rPr lang="en-US" sz="1800" i="1" dirty="0" smtClean="0">
                <a:solidFill>
                  <a:srgbClr val="C00000"/>
                </a:solidFill>
              </a:rPr>
              <a:t>Examples”,</a:t>
            </a:r>
            <a:r>
              <a:rPr lang="en-US" sz="1800" dirty="0" smtClean="0">
                <a:solidFill>
                  <a:srgbClr val="C00000"/>
                </a:solidFill>
              </a:rPr>
              <a:t> PLDI 2011; Harris, Gulwani</a:t>
            </a:r>
          </a:p>
        </p:txBody>
      </p:sp>
    </p:spTree>
    <p:extLst>
      <p:ext uri="{BB962C8B-B14F-4D97-AF65-F5344CB8AC3E}">
        <p14:creationId xmlns:p14="http://schemas.microsoft.com/office/powerpoint/2010/main" val="195617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Layout Transformations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24270"/>
              </p:ext>
            </p:extLst>
          </p:nvPr>
        </p:nvGraphicFramePr>
        <p:xfrm>
          <a:off x="2795493" y="3020643"/>
          <a:ext cx="309879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194">
                  <a:extLst>
                    <a:ext uri="{9D8B030D-6E8A-4147-A177-3AD203B41FA5}">
                      <a16:colId xmlns:a16="http://schemas.microsoft.com/office/drawing/2014/main" val="1723027855"/>
                    </a:ext>
                  </a:extLst>
                </a:gridCol>
                <a:gridCol w="1628671">
                  <a:extLst>
                    <a:ext uri="{9D8B030D-6E8A-4147-A177-3AD203B41FA5}">
                      <a16:colId xmlns:a16="http://schemas.microsoft.com/office/drawing/2014/main" val="1759546787"/>
                    </a:ext>
                  </a:extLst>
                </a:gridCol>
                <a:gridCol w="590933">
                  <a:extLst>
                    <a:ext uri="{9D8B030D-6E8A-4147-A177-3AD203B41FA5}">
                      <a16:colId xmlns:a16="http://schemas.microsoft.com/office/drawing/2014/main" val="1744906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00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Art&amp;Des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21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CreateArt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51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58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8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Art&amp;Des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5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CreateArt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8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37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49978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12784"/>
              </p:ext>
            </p:extLst>
          </p:nvPr>
        </p:nvGraphicFramePr>
        <p:xfrm>
          <a:off x="1898026" y="1121701"/>
          <a:ext cx="509693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540">
                  <a:extLst>
                    <a:ext uri="{9D8B030D-6E8A-4147-A177-3AD203B41FA5}">
                      <a16:colId xmlns:a16="http://schemas.microsoft.com/office/drawing/2014/main" val="1730254774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18161292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08891082"/>
                    </a:ext>
                  </a:extLst>
                </a:gridCol>
                <a:gridCol w="1049866">
                  <a:extLst>
                    <a:ext uri="{9D8B030D-6E8A-4147-A177-3AD203B41FA5}">
                      <a16:colId xmlns:a16="http://schemas.microsoft.com/office/drawing/2014/main" val="1513616679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938324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Art&amp;Des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CreateArt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93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94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570294"/>
                  </a:ext>
                </a:extLst>
              </a:tr>
            </a:tbl>
          </a:graphicData>
        </a:graphic>
      </p:graphicFrame>
      <p:sp>
        <p:nvSpPr>
          <p:cNvPr id="12" name="Down Arrow 11"/>
          <p:cNvSpPr/>
          <p:nvPr/>
        </p:nvSpPr>
        <p:spPr bwMode="auto">
          <a:xfrm>
            <a:off x="4243292" y="2363272"/>
            <a:ext cx="203200" cy="472440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11760" y="6492334"/>
            <a:ext cx="925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C00000"/>
                </a:solidFill>
              </a:rPr>
              <a:t>“Spreadsheet </a:t>
            </a:r>
            <a:r>
              <a:rPr lang="en-US" sz="1800" i="1" dirty="0">
                <a:solidFill>
                  <a:srgbClr val="C00000"/>
                </a:solidFill>
              </a:rPr>
              <a:t>Table Transformations from </a:t>
            </a:r>
            <a:r>
              <a:rPr lang="en-US" sz="1800" i="1" dirty="0" smtClean="0">
                <a:solidFill>
                  <a:srgbClr val="C00000"/>
                </a:solidFill>
              </a:rPr>
              <a:t>Examples”,</a:t>
            </a:r>
            <a:r>
              <a:rPr lang="en-US" sz="1800" dirty="0" smtClean="0">
                <a:solidFill>
                  <a:srgbClr val="C00000"/>
                </a:solidFill>
              </a:rPr>
              <a:t> PLDI 2011; Harris, Gulwani</a:t>
            </a:r>
          </a:p>
        </p:txBody>
      </p:sp>
    </p:spTree>
    <p:extLst>
      <p:ext uri="{BB962C8B-B14F-4D97-AF65-F5344CB8AC3E}">
        <p14:creationId xmlns:p14="http://schemas.microsoft.com/office/powerpoint/2010/main" val="1446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19105" y="1221248"/>
            <a:ext cx="1845878" cy="2245988"/>
            <a:chOff x="5598983" y="1651978"/>
            <a:chExt cx="1845878" cy="22459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983" y="1651978"/>
              <a:ext cx="1845878" cy="184587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061551" y="3497856"/>
              <a:ext cx="920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Vu Le</a:t>
              </a:r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8240" y="1338981"/>
            <a:ext cx="1723703" cy="2131019"/>
            <a:chOff x="-1305892" y="2200666"/>
            <a:chExt cx="1723703" cy="21310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5892" y="2200666"/>
              <a:ext cx="1723703" cy="172370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-1232431" y="3931575"/>
              <a:ext cx="157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Dan Barowy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19" y="1393222"/>
            <a:ext cx="1514520" cy="1514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1685" y="3100464"/>
            <a:ext cx="132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Ted Hart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896197" y="5843680"/>
            <a:ext cx="1781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 Polozov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34" y="4043091"/>
            <a:ext cx="1621408" cy="174335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759560" y="1429899"/>
            <a:ext cx="1752854" cy="2025320"/>
            <a:chOff x="3372154" y="3762021"/>
            <a:chExt cx="1752854" cy="202532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154" y="3762021"/>
              <a:ext cx="1717578" cy="168486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548229" y="5387231"/>
              <a:ext cx="157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Dileep Kini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15173" y="4026018"/>
            <a:ext cx="1940755" cy="2201447"/>
            <a:chOff x="2572369" y="4123534"/>
            <a:chExt cx="1940755" cy="220144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147" y="4123534"/>
              <a:ext cx="1454445" cy="179161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572369" y="5924871"/>
              <a:ext cx="194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Rishabh Singh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382" y="3964435"/>
            <a:ext cx="1780162" cy="2279355"/>
            <a:chOff x="5779766" y="1052058"/>
            <a:chExt cx="1780162" cy="227935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263" y="1052058"/>
              <a:ext cx="1460612" cy="182719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779766" y="2931303"/>
              <a:ext cx="1780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Mikael Mayer</a:t>
              </a:r>
              <a:endParaRPr lang="en-US" dirty="0"/>
            </a:p>
          </p:txBody>
        </p:sp>
      </p:grpSp>
      <p:pic>
        <p:nvPicPr>
          <p:cNvPr id="42" name="Content Placeholder 4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24" y="3923109"/>
            <a:ext cx="1286286" cy="1904244"/>
          </a:xfrm>
        </p:spPr>
      </p:pic>
      <p:sp>
        <p:nvSpPr>
          <p:cNvPr id="46" name="TextBox 45"/>
          <p:cNvSpPr txBox="1"/>
          <p:nvPr/>
        </p:nvSpPr>
        <p:spPr>
          <a:xfrm>
            <a:off x="5748840" y="5908887"/>
            <a:ext cx="2031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Gustavo Soares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72977" y="3879984"/>
            <a:ext cx="1337332" cy="2406892"/>
            <a:chOff x="1106273" y="2928344"/>
            <a:chExt cx="1337332" cy="240689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273" y="2928344"/>
              <a:ext cx="1337332" cy="200678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66749" y="4935126"/>
              <a:ext cx="1276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Ben Zorn</a:t>
              </a:r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31" y="1344782"/>
            <a:ext cx="1368262" cy="1710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2071" y="3088640"/>
            <a:ext cx="1444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Harris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1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0338" y="909588"/>
            <a:ext cx="9214338" cy="573844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Extraction</a:t>
            </a:r>
          </a:p>
          <a:p>
            <a:r>
              <a:rPr lang="en-US" sz="2150" dirty="0" err="1" smtClean="0"/>
              <a:t>FlashExtract</a:t>
            </a:r>
            <a:r>
              <a:rPr lang="en-US" sz="2150" dirty="0" smtClean="0"/>
              <a:t>: </a:t>
            </a:r>
            <a:r>
              <a:rPr lang="en-US" sz="2150" dirty="0"/>
              <a:t>E</a:t>
            </a:r>
            <a:r>
              <a:rPr lang="en-US" sz="2150" dirty="0" smtClean="0"/>
              <a:t>xtract data from text files, web pages </a:t>
            </a:r>
            <a:r>
              <a:rPr lang="en-US" sz="2150" dirty="0">
                <a:solidFill>
                  <a:srgbClr val="C00000"/>
                </a:solidFill>
              </a:rPr>
              <a:t>[</a:t>
            </a:r>
            <a:r>
              <a:rPr lang="en-US" sz="2150" dirty="0" smtClean="0">
                <a:solidFill>
                  <a:srgbClr val="C00000"/>
                </a:solidFill>
              </a:rPr>
              <a:t>PLDI 2014]</a:t>
            </a:r>
          </a:p>
          <a:p>
            <a:pPr lvl="1"/>
            <a:r>
              <a:rPr lang="en-US" sz="2150" dirty="0" err="1" smtClean="0">
                <a:solidFill>
                  <a:srgbClr val="009900"/>
                </a:solidFill>
              </a:rPr>
              <a:t>Powershell</a:t>
            </a:r>
            <a:r>
              <a:rPr lang="en-US" sz="2150" dirty="0" smtClean="0">
                <a:solidFill>
                  <a:srgbClr val="009900"/>
                </a:solidFill>
              </a:rPr>
              <a:t> </a:t>
            </a:r>
            <a:r>
              <a:rPr lang="en-US" sz="2150" dirty="0" err="1" smtClean="0">
                <a:solidFill>
                  <a:srgbClr val="009900"/>
                </a:solidFill>
              </a:rPr>
              <a:t>convertFrom</a:t>
            </a:r>
            <a:r>
              <a:rPr lang="en-US" sz="2150" dirty="0" smtClean="0">
                <a:solidFill>
                  <a:srgbClr val="009900"/>
                </a:solidFill>
              </a:rPr>
              <a:t>-string cmdlet </a:t>
            </a:r>
            <a:endParaRPr lang="en-US" sz="2150" dirty="0"/>
          </a:p>
          <a:p>
            <a:pPr lvl="1"/>
            <a:r>
              <a:rPr lang="en-US" sz="2150" dirty="0" smtClean="0">
                <a:solidFill>
                  <a:srgbClr val="009900"/>
                </a:solidFill>
              </a:rPr>
              <a:t>Azure OMS custom field extractor</a:t>
            </a:r>
            <a:endParaRPr lang="en-US" sz="215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u="sng" dirty="0" smtClean="0"/>
              <a:t>Transformation</a:t>
            </a:r>
          </a:p>
          <a:p>
            <a:r>
              <a:rPr lang="en-US" sz="2200" dirty="0" smtClean="0"/>
              <a:t>Flash Fill: </a:t>
            </a:r>
            <a:r>
              <a:rPr lang="en-US" sz="2200" dirty="0" smtClean="0">
                <a:solidFill>
                  <a:srgbClr val="009900"/>
                </a:solidFill>
              </a:rPr>
              <a:t>Excel 2013 feature </a:t>
            </a:r>
            <a:r>
              <a:rPr lang="en-US" sz="2200" dirty="0" smtClean="0"/>
              <a:t>for Syntactic String Transforms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POPL 2011, CAV 2015]</a:t>
            </a:r>
          </a:p>
          <a:p>
            <a:r>
              <a:rPr lang="en-US" sz="2200" dirty="0" smtClean="0"/>
              <a:t>Semantic String Transformations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VLDB 2012]</a:t>
            </a:r>
          </a:p>
          <a:p>
            <a:r>
              <a:rPr lang="en-US" sz="2200" dirty="0" smtClean="0"/>
              <a:t>Number Transformations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CAV 2013]</a:t>
            </a:r>
          </a:p>
          <a:p>
            <a:r>
              <a:rPr lang="en-US" sz="2200" dirty="0" err="1" smtClean="0"/>
              <a:t>FlashNormalize</a:t>
            </a:r>
            <a:r>
              <a:rPr lang="en-US" sz="2200" dirty="0" smtClean="0"/>
              <a:t>: Text normalization </a:t>
            </a:r>
            <a:r>
              <a:rPr lang="en-US" sz="1900" dirty="0" smtClean="0">
                <a:solidFill>
                  <a:srgbClr val="C00000"/>
                </a:solidFill>
              </a:rPr>
              <a:t>[IJCAI 2015]</a:t>
            </a:r>
          </a:p>
          <a:p>
            <a:pPr marL="457200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 smtClean="0"/>
              <a:t>Formatting</a:t>
            </a:r>
          </a:p>
          <a:p>
            <a:r>
              <a:rPr lang="en-US" sz="2200" dirty="0" err="1"/>
              <a:t>FlashRelate</a:t>
            </a:r>
            <a:r>
              <a:rPr lang="en-US" sz="2200" dirty="0"/>
              <a:t>: Extract data from spreadsheets </a:t>
            </a:r>
            <a:r>
              <a:rPr lang="en-US" sz="1900" dirty="0">
                <a:solidFill>
                  <a:srgbClr val="C00000"/>
                </a:solidFill>
              </a:rPr>
              <a:t>[PLDI </a:t>
            </a:r>
            <a:r>
              <a:rPr lang="en-US" sz="1900" dirty="0" smtClean="0">
                <a:solidFill>
                  <a:srgbClr val="C00000"/>
                </a:solidFill>
              </a:rPr>
              <a:t>2015] </a:t>
            </a:r>
          </a:p>
          <a:p>
            <a:r>
              <a:rPr lang="en-US" sz="2200" dirty="0" smtClean="0"/>
              <a:t>Table layout transformations </a:t>
            </a:r>
            <a:r>
              <a:rPr lang="en-US" sz="1900" dirty="0" smtClean="0">
                <a:solidFill>
                  <a:srgbClr val="C00000"/>
                </a:solidFill>
              </a:rPr>
              <a:t>[PLDI 2011]</a:t>
            </a:r>
            <a:endParaRPr lang="en-US" sz="1900" dirty="0"/>
          </a:p>
          <a:p>
            <a:r>
              <a:rPr lang="en-US" sz="2200" dirty="0" err="1" smtClean="0"/>
              <a:t>FlashFormat</a:t>
            </a:r>
            <a:r>
              <a:rPr lang="en-US" sz="2200" dirty="0" smtClean="0"/>
              <a:t>: a </a:t>
            </a:r>
            <a:r>
              <a:rPr lang="en-US" sz="2200" dirty="0" err="1" smtClean="0"/>
              <a:t>Powerpoint</a:t>
            </a:r>
            <a:r>
              <a:rPr lang="en-US" sz="2200" dirty="0" smtClean="0"/>
              <a:t> add-in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AAAI 2014]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tools for Data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71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Data wrangling is a killer application for inductive programming today!</a:t>
            </a:r>
          </a:p>
          <a:p>
            <a:endParaRPr lang="en-US" dirty="0"/>
          </a:p>
          <a:p>
            <a:r>
              <a:rPr lang="en-US" dirty="0"/>
              <a:t>Ambiguity resolution needs to be an integral part of inductive programming techniques.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key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03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Programming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167319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095" y="2363550"/>
            <a:ext cx="24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Example-based specification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4" y="2552312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472809" y="2779049"/>
            <a:ext cx="801354" cy="40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2783145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207025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735755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03698" y="4968858"/>
            <a:ext cx="8336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Ambiguous/under-specified intent may result in </a:t>
            </a:r>
            <a:r>
              <a:rPr lang="en-US" sz="2400" dirty="0">
                <a:solidFill>
                  <a:srgbClr val="C00000"/>
                </a:solidFill>
              </a:rPr>
              <a:t>unintended </a:t>
            </a:r>
            <a:r>
              <a:rPr lang="en-US" sz="2400" dirty="0" smtClean="0">
                <a:solidFill>
                  <a:srgbClr val="C00000"/>
                </a:solidFill>
              </a:rPr>
              <a:t>programs!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1176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Synthesize multiple programs and rank them.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Ambiguity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52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Prefer programs with simpler Kolmogorov complexity</a:t>
            </a:r>
          </a:p>
          <a:p>
            <a:r>
              <a:rPr lang="en-US" dirty="0" smtClean="0"/>
              <a:t>Prefer fewer constants.</a:t>
            </a:r>
          </a:p>
          <a:p>
            <a:r>
              <a:rPr lang="en-US" dirty="0"/>
              <a:t>Prefer smaller constants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ranking scheme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97381"/>
              </p:ext>
            </p:extLst>
          </p:nvPr>
        </p:nvGraphicFramePr>
        <p:xfrm>
          <a:off x="1979579" y="2680174"/>
          <a:ext cx="395429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Rishabh Singh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Rishabh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Ben Zorn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4226872"/>
            <a:ext cx="8234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1</a:t>
            </a:r>
            <a:r>
              <a:rPr lang="en-US" sz="2400" baseline="30000" dirty="0" smtClean="0">
                <a:solidFill>
                  <a:srgbClr val="CC00CC"/>
                </a:solidFill>
              </a:rPr>
              <a:t>st</a:t>
            </a:r>
            <a:r>
              <a:rPr lang="en-US" sz="2400" dirty="0" smtClean="0"/>
              <a:t> 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(input = </a:t>
            </a:r>
            <a:r>
              <a:rPr lang="en-US" sz="2400" dirty="0" smtClean="0">
                <a:solidFill>
                  <a:srgbClr val="CC00CC"/>
                </a:solidFill>
              </a:rPr>
              <a:t>“Rishabh Singh”</a:t>
            </a:r>
            <a:r>
              <a:rPr lang="en-US" sz="2400" dirty="0" smtClean="0"/>
              <a:t>) then </a:t>
            </a:r>
            <a:r>
              <a:rPr lang="en-US" sz="2400" dirty="0" smtClean="0">
                <a:solidFill>
                  <a:srgbClr val="CC00CC"/>
                </a:solidFill>
              </a:rPr>
              <a:t>“Rishabh” </a:t>
            </a:r>
            <a:r>
              <a:rPr lang="en-US" sz="2400" dirty="0" smtClean="0"/>
              <a:t>else </a:t>
            </a:r>
            <a:r>
              <a:rPr lang="en-US" sz="2400" dirty="0" smtClean="0">
                <a:solidFill>
                  <a:srgbClr val="CC00CC"/>
                </a:solidFill>
              </a:rPr>
              <a:t>“Ben”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“Rishabh”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49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Prefer programs with simpler Kolmogorov complexity</a:t>
            </a:r>
          </a:p>
          <a:p>
            <a:r>
              <a:rPr lang="en-US" dirty="0" smtClean="0"/>
              <a:t>Prefer fewer constants.</a:t>
            </a:r>
          </a:p>
          <a:p>
            <a:r>
              <a:rPr lang="en-US" dirty="0"/>
              <a:t>Prefer smaller constants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Basic ranking scheme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386679"/>
              </p:ext>
            </p:extLst>
          </p:nvPr>
        </p:nvGraphicFramePr>
        <p:xfrm>
          <a:off x="813888" y="2491877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Rishabh Singh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Singh,</a:t>
                      </a:r>
                      <a:r>
                        <a:rPr lang="en-US" sz="2400" baseline="0" dirty="0" smtClean="0"/>
                        <a:t>   Rishabh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Ben</a:t>
                      </a:r>
                      <a:r>
                        <a:rPr lang="en-US" sz="2400" baseline="0" dirty="0" smtClean="0"/>
                        <a:t> Zorn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Zorn,</a:t>
                      </a:r>
                      <a:r>
                        <a:rPr lang="en-US" sz="2400" baseline="0" dirty="0" smtClean="0"/>
                        <a:t>   Ben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8078" y="3980645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2</a:t>
            </a:r>
            <a:r>
              <a:rPr lang="en-US" sz="2400" baseline="30000" dirty="0" smtClean="0">
                <a:solidFill>
                  <a:srgbClr val="CC00CC"/>
                </a:solidFill>
              </a:rPr>
              <a:t>nd</a:t>
            </a:r>
            <a:r>
              <a:rPr lang="en-US" sz="2400" dirty="0" smtClean="0"/>
              <a:t> Word + </a:t>
            </a:r>
            <a:r>
              <a:rPr lang="en-US" sz="2400" dirty="0" smtClean="0">
                <a:solidFill>
                  <a:srgbClr val="CC00CC"/>
                </a:solidFill>
              </a:rPr>
              <a:t>“,    ‘’ </a:t>
            </a:r>
            <a:r>
              <a:rPr lang="en-US" sz="2400" dirty="0" smtClean="0"/>
              <a:t>+ </a:t>
            </a:r>
            <a:r>
              <a:rPr lang="en-US" sz="2400" dirty="0" smtClean="0">
                <a:solidFill>
                  <a:srgbClr val="CC00CC"/>
                </a:solidFill>
              </a:rPr>
              <a:t>1</a:t>
            </a:r>
            <a:r>
              <a:rPr lang="en-US" sz="2400" baseline="30000" dirty="0" smtClean="0">
                <a:solidFill>
                  <a:srgbClr val="CC00CC"/>
                </a:solidFill>
              </a:rPr>
              <a:t>st</a:t>
            </a:r>
            <a:r>
              <a:rPr lang="en-US" sz="2400" dirty="0" smtClean="0"/>
              <a:t> Word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“Singh,     Rishabh”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243" y="5146371"/>
            <a:ext cx="7850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How to select between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Fewer larger </a:t>
            </a:r>
            <a:r>
              <a:rPr lang="en-US" sz="2400" dirty="0">
                <a:solidFill>
                  <a:srgbClr val="C00000"/>
                </a:solidFill>
              </a:rPr>
              <a:t>constants vs. </a:t>
            </a:r>
            <a:r>
              <a:rPr lang="en-US" sz="2400" dirty="0" smtClean="0">
                <a:solidFill>
                  <a:srgbClr val="C00000"/>
                </a:solidFill>
              </a:rPr>
              <a:t>More smaller constants?</a:t>
            </a:r>
          </a:p>
          <a:p>
            <a:pPr lvl="1"/>
            <a:r>
              <a:rPr lang="en-US" sz="2400" u="sng" dirty="0" smtClean="0">
                <a:solidFill>
                  <a:schemeClr val="accent6"/>
                </a:solidFill>
              </a:rPr>
              <a:t>Idea:</a:t>
            </a:r>
            <a:r>
              <a:rPr lang="en-US" sz="2400" dirty="0" smtClean="0">
                <a:solidFill>
                  <a:schemeClr val="accent6"/>
                </a:solidFill>
              </a:rPr>
              <a:t> Associate </a:t>
            </a:r>
            <a:r>
              <a:rPr lang="en-US" sz="2400" dirty="0">
                <a:solidFill>
                  <a:schemeClr val="accent6"/>
                </a:solidFill>
              </a:rPr>
              <a:t>numeric weights with constants.</a:t>
            </a:r>
          </a:p>
        </p:txBody>
      </p:sp>
    </p:spTree>
    <p:extLst>
      <p:ext uri="{BB962C8B-B14F-4D97-AF65-F5344CB8AC3E}">
        <p14:creationId xmlns:p14="http://schemas.microsoft.com/office/powerpoint/2010/main" val="2029491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Prefer programs with simpler Kolmogorov complexity</a:t>
            </a:r>
          </a:p>
          <a:p>
            <a:r>
              <a:rPr lang="en-US" dirty="0" smtClean="0"/>
              <a:t>Prefer fewer constants.</a:t>
            </a:r>
          </a:p>
          <a:p>
            <a:r>
              <a:rPr lang="en-US" dirty="0"/>
              <a:t>Prefer smaller constants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Basic ranking scheme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880775"/>
            <a:ext cx="9168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How to select between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Same number of same-sized </a:t>
            </a:r>
            <a:r>
              <a:rPr lang="en-US" sz="2400" dirty="0" smtClean="0">
                <a:solidFill>
                  <a:srgbClr val="C00000"/>
                </a:solidFill>
              </a:rPr>
              <a:t>constants?</a:t>
            </a:r>
            <a:endParaRPr lang="en-US" sz="2400" dirty="0">
              <a:solidFill>
                <a:srgbClr val="C00000"/>
              </a:solidFill>
            </a:endParaRPr>
          </a:p>
          <a:p>
            <a:pPr lvl="0" algn="ctr">
              <a:spcBef>
                <a:spcPts val="0"/>
              </a:spcBef>
            </a:pPr>
            <a:endParaRPr lang="en-US" sz="2400" u="sng" dirty="0" smtClean="0">
              <a:solidFill>
                <a:srgbClr val="0066FF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en-US" sz="2400" u="sng" dirty="0" smtClean="0">
                <a:solidFill>
                  <a:schemeClr val="accent6"/>
                </a:solidFill>
              </a:rPr>
              <a:t>Idea: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Examine </a:t>
            </a:r>
            <a:r>
              <a:rPr lang="en-US" sz="2400" dirty="0" smtClean="0">
                <a:solidFill>
                  <a:schemeClr val="accent6"/>
                </a:solidFill>
              </a:rPr>
              <a:t>data features (in </a:t>
            </a:r>
            <a:r>
              <a:rPr lang="en-US" sz="2400" dirty="0">
                <a:solidFill>
                  <a:schemeClr val="accent6"/>
                </a:solidFill>
              </a:rPr>
              <a:t>addition to </a:t>
            </a:r>
            <a:r>
              <a:rPr lang="en-US" sz="2400" dirty="0" smtClean="0">
                <a:solidFill>
                  <a:schemeClr val="accent6"/>
                </a:solidFill>
              </a:rPr>
              <a:t>program features)</a:t>
            </a:r>
            <a:endParaRPr lang="en-US" sz="2400" dirty="0">
              <a:solidFill>
                <a:schemeClr val="accent6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50360" y="2486298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Missing page numbers, 1993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1993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64-67, 1995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1995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0262" y="3858333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1</a:t>
            </a:r>
            <a:r>
              <a:rPr lang="en-US" sz="2400" baseline="30000" dirty="0" smtClean="0">
                <a:solidFill>
                  <a:srgbClr val="CC00CC"/>
                </a:solidFill>
              </a:rPr>
              <a:t>st</a:t>
            </a:r>
            <a:r>
              <a:rPr lang="en-US" sz="2400" dirty="0" smtClean="0"/>
              <a:t> Number from the beginning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1</a:t>
            </a:r>
            <a:r>
              <a:rPr lang="en-US" sz="2400" baseline="30000" dirty="0" smtClean="0">
                <a:solidFill>
                  <a:srgbClr val="CC00CC"/>
                </a:solidFill>
              </a:rPr>
              <a:t>st</a:t>
            </a:r>
            <a:r>
              <a:rPr lang="en-US" sz="2400" dirty="0" smtClean="0"/>
              <a:t> Number from the end</a:t>
            </a:r>
          </a:p>
        </p:txBody>
      </p:sp>
    </p:spTree>
    <p:extLst>
      <p:ext uri="{BB962C8B-B14F-4D97-AF65-F5344CB8AC3E}">
        <p14:creationId xmlns:p14="http://schemas.microsoft.com/office/powerpoint/2010/main" val="3070294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based ranking scheme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59455" y="1022636"/>
            <a:ext cx="7792239" cy="55310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Rank score of a program: </a:t>
            </a:r>
            <a:r>
              <a:rPr lang="en-US" dirty="0" smtClean="0">
                <a:solidFill>
                  <a:schemeClr val="accent2"/>
                </a:solidFill>
              </a:rPr>
              <a:t>Weighted combination of various features.</a:t>
            </a:r>
          </a:p>
          <a:p>
            <a:r>
              <a:rPr lang="en-US" dirty="0" smtClean="0"/>
              <a:t>Weights are learned using machine learning.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Program features</a:t>
            </a:r>
          </a:p>
          <a:p>
            <a:r>
              <a:rPr lang="en-US" sz="2200" dirty="0" smtClean="0"/>
              <a:t>Number of constants</a:t>
            </a:r>
          </a:p>
          <a:p>
            <a:r>
              <a:rPr lang="en-US" sz="2200" dirty="0" smtClean="0"/>
              <a:t>Size of constants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Features over user data: </a:t>
            </a:r>
            <a:r>
              <a:rPr lang="en-US" sz="2200" dirty="0" smtClean="0"/>
              <a:t>Similarity of generated output (or even intermediate values) over various user inputs</a:t>
            </a:r>
          </a:p>
          <a:p>
            <a:r>
              <a:rPr lang="en-US" sz="2200" dirty="0" err="1" smtClean="0"/>
              <a:t>IsYear</a:t>
            </a:r>
            <a:r>
              <a:rPr lang="en-US" sz="2200" dirty="0" smtClean="0"/>
              <a:t>, Numeric Deviation, Number of characters</a:t>
            </a:r>
          </a:p>
          <a:p>
            <a:r>
              <a:rPr lang="en-US" sz="2200" dirty="0" err="1" smtClean="0"/>
              <a:t>IsPersonName</a:t>
            </a:r>
            <a:endParaRPr lang="en-US" sz="2200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790" y="6101081"/>
            <a:ext cx="748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Predicting a correct program in Programming by Example</a:t>
            </a:r>
            <a:r>
              <a:rPr lang="en-US" dirty="0" smtClean="0">
                <a:solidFill>
                  <a:srgbClr val="C00000"/>
                </a:solidFill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 smtClean="0">
                <a:solidFill>
                  <a:srgbClr val="C00000"/>
                </a:solidFill>
              </a:rPr>
              <a:t>CAV 2015] Rishabh Singh,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860753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9463" y="1030615"/>
            <a:ext cx="6624537" cy="172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“It's </a:t>
            </a:r>
            <a:r>
              <a:rPr lang="en-US" dirty="0"/>
              <a:t>a great concept, but it can also lead to lots of bad data. </a:t>
            </a:r>
            <a:r>
              <a:rPr lang="en-US" dirty="0" smtClean="0"/>
              <a:t>I </a:t>
            </a:r>
            <a:r>
              <a:rPr lang="en-US" dirty="0"/>
              <a:t>think many users will look at a few "flash filled" cells, </a:t>
            </a:r>
            <a:r>
              <a:rPr lang="en-US" dirty="0" smtClean="0"/>
              <a:t>and just </a:t>
            </a:r>
            <a:r>
              <a:rPr lang="en-US" dirty="0"/>
              <a:t>assume that it </a:t>
            </a:r>
            <a:r>
              <a:rPr lang="en-US" dirty="0" smtClean="0"/>
              <a:t>worked. … Be </a:t>
            </a:r>
            <a:r>
              <a:rPr lang="en-US" dirty="0"/>
              <a:t>very </a:t>
            </a:r>
            <a:r>
              <a:rPr lang="en-US" dirty="0" smtClean="0"/>
              <a:t>careful.”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 </a:t>
            </a:r>
            <a:r>
              <a:rPr lang="en-US" dirty="0" err="1" smtClean="0"/>
              <a:t>fall-back</a:t>
            </a:r>
            <a:r>
              <a:rPr lang="en-US" dirty="0" smtClean="0"/>
              <a:t> mechanism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88" y="2874398"/>
            <a:ext cx="20320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" y="1021690"/>
            <a:ext cx="1867710" cy="2354258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42630" y="5354993"/>
            <a:ext cx="7108757" cy="12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“most of the extracted data will be fine. But there might be exceptions that you don't notice unless you examine the results very carefully.”</a:t>
            </a:r>
            <a:endParaRPr lang="en-US" kern="0" dirty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2441642" y="1061666"/>
            <a:ext cx="6587009" cy="1449421"/>
          </a:xfrm>
          <a:prstGeom prst="wedgeRectCallout">
            <a:avLst>
              <a:gd name="adj1" fmla="val 1530"/>
              <a:gd name="adj2" fmla="val 1074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42630" y="5207727"/>
            <a:ext cx="7013644" cy="1449421"/>
          </a:xfrm>
          <a:prstGeom prst="wedgeRectCallout">
            <a:avLst>
              <a:gd name="adj1" fmla="val -833"/>
              <a:gd name="adj2" fmla="val -1039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33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Synthesize multiple programs and rank them.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User Interaction Models</a:t>
            </a:r>
          </a:p>
          <a:p>
            <a:pPr lvl="1"/>
            <a:r>
              <a:rPr lang="en-US" dirty="0" smtClean="0"/>
              <a:t>Communicate actionable information to the user.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Ambiguity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18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600" y="2340900"/>
            <a:ext cx="9042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2200" i="1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Programming by Examples (and its applications in Data Wrangling)</a:t>
            </a:r>
            <a:r>
              <a:rPr lang="en-US" sz="2200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”,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Gulwani; 2016; </a:t>
            </a:r>
            <a:r>
              <a:rPr lang="en-US" sz="2200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In</a:t>
            </a:r>
            <a:r>
              <a:rPr lang="en-US" sz="1800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i="1" dirty="0" smtClean="0">
                <a:solidFill>
                  <a:srgbClr val="C00000"/>
                </a:solidFill>
              </a:rPr>
              <a:t>Verification and Synthesis of Correct and Secure Systems</a:t>
            </a:r>
            <a:r>
              <a:rPr lang="en-US" sz="1800" dirty="0">
                <a:solidFill>
                  <a:srgbClr val="C00000"/>
                </a:solidFill>
              </a:rPr>
              <a:t>;</a:t>
            </a:r>
            <a:r>
              <a:rPr lang="en-US" sz="1800" dirty="0" smtClean="0">
                <a:solidFill>
                  <a:srgbClr val="C00000"/>
                </a:solidFill>
              </a:rPr>
              <a:t> IOS Press</a:t>
            </a:r>
            <a:endParaRPr lang="en-US" sz="1800" dirty="0" smtClean="0">
              <a:solidFill>
                <a:srgbClr val="C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[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based on Marktoberdorf Summer School 2015 Lecture Notes]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3062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11" y="970327"/>
            <a:ext cx="2247089" cy="280523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9" y="1106515"/>
            <a:ext cx="8564368" cy="52077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Make it easy to inspect output correctness</a:t>
            </a:r>
          </a:p>
          <a:p>
            <a:pPr lvl="1"/>
            <a:r>
              <a:rPr lang="en-US" dirty="0" smtClean="0"/>
              <a:t>User can accordingly provide more examples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Show programs</a:t>
            </a:r>
          </a:p>
          <a:p>
            <a:pPr lvl="1"/>
            <a:r>
              <a:rPr lang="en-US" dirty="0"/>
              <a:t>in any desired </a:t>
            </a:r>
            <a:r>
              <a:rPr lang="en-US" dirty="0" smtClean="0"/>
              <a:t>programming language; in English</a:t>
            </a:r>
          </a:p>
          <a:p>
            <a:pPr lvl="1"/>
            <a:r>
              <a:rPr lang="en-US" dirty="0" smtClean="0"/>
              <a:t>Enable effective navigation between programs</a:t>
            </a:r>
          </a:p>
          <a:p>
            <a:endParaRPr lang="en-US" dirty="0" smtClean="0"/>
          </a:p>
          <a:p>
            <a:r>
              <a:rPr lang="en-US" dirty="0" smtClean="0"/>
              <a:t>Computer initiated interactivity (Active learning)</a:t>
            </a:r>
          </a:p>
          <a:p>
            <a:pPr lvl="1"/>
            <a:r>
              <a:rPr lang="en-US" dirty="0" smtClean="0"/>
              <a:t>Highlight less confident entries in the output.</a:t>
            </a:r>
          </a:p>
          <a:p>
            <a:pPr lvl="1"/>
            <a:r>
              <a:rPr lang="en-US" dirty="0" smtClean="0"/>
              <a:t>Ask directed questions based on </a:t>
            </a:r>
            <a:r>
              <a:rPr lang="en-US" i="1" dirty="0" smtClean="0"/>
              <a:t>distinguishing inputs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887" y="304800"/>
            <a:ext cx="8886765" cy="609600"/>
          </a:xfrm>
        </p:spPr>
        <p:txBody>
          <a:bodyPr/>
          <a:lstStyle/>
          <a:p>
            <a:r>
              <a:rPr lang="en-US" dirty="0" smtClean="0"/>
              <a:t>User Interaction Models for Ambiguity Resolution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6699" y="6143374"/>
            <a:ext cx="9484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21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User </a:t>
            </a:r>
            <a:r>
              <a:rPr lang="en-US" sz="21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Interaction Models for Disambiguation in Programming by </a:t>
            </a:r>
            <a:r>
              <a:rPr lang="en-US" sz="21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Example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”,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[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UIST 2015] Mayer, Soares, Grechkin, Le, Marron, Polozov, Singh, Zorn, Gulwani</a:t>
            </a:r>
            <a:endParaRPr lang="en-US" sz="2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650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(User Interaction Models)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89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Data wrangling is a killer application for inductive programming today!</a:t>
            </a:r>
          </a:p>
          <a:p>
            <a:pPr lvl="1"/>
            <a:r>
              <a:rPr lang="en-US" dirty="0"/>
              <a:t>99% of end users are non-programmers.</a:t>
            </a:r>
          </a:p>
          <a:p>
            <a:pPr lvl="1"/>
            <a:r>
              <a:rPr lang="en-US" dirty="0"/>
              <a:t>Data scientists spend 80% time in cleaning data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Ambiguity resolution needs to be an integral part of inductive programming techniques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Cross-disciplinary inspiration from ML and HCI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key messages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6699" y="6082414"/>
            <a:ext cx="93327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5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205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Programming by Examples (and its applications in Data Wrangling)</a:t>
            </a:r>
            <a:r>
              <a:rPr lang="en-US" sz="205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”, 2016; Gulwani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5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[based on Marktoberdorf Summer School 2015 Lecture Notes]</a:t>
            </a:r>
            <a:endParaRPr lang="en-US" sz="2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42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2" y="4369700"/>
            <a:ext cx="3481016" cy="2220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Opportunity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5" y="2577937"/>
            <a:ext cx="2879387" cy="2873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71" y="1759988"/>
            <a:ext cx="1988090" cy="1988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43" y="3592675"/>
            <a:ext cx="1900982" cy="1684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8" y="3791421"/>
            <a:ext cx="1479366" cy="1456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38260" y="5381807"/>
            <a:ext cx="581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400" dirty="0" smtClean="0">
                <a:solidFill>
                  <a:srgbClr val="009900"/>
                </a:solidFill>
              </a:rPr>
              <a:t>End Users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(non-programmers with access to computers)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417" y="6402357"/>
            <a:ext cx="301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Software developer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80" y="1019240"/>
            <a:ext cx="7939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Two orders of magnitude more End </a:t>
            </a:r>
            <a:r>
              <a:rPr lang="en-US" sz="2400" dirty="0"/>
              <a:t>U</a:t>
            </a:r>
            <a:r>
              <a:rPr lang="en-US" sz="2400" dirty="0" smtClean="0"/>
              <a:t>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Struggle with simple repetitive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Inductive </a:t>
            </a:r>
            <a:r>
              <a:rPr lang="en-US" sz="2400" dirty="0">
                <a:solidFill>
                  <a:schemeClr val="accent2"/>
                </a:solidFill>
              </a:rPr>
              <a:t>Programming </a:t>
            </a:r>
            <a:r>
              <a:rPr lang="en-US" sz="2400" dirty="0"/>
              <a:t>can play </a:t>
            </a:r>
            <a:r>
              <a:rPr lang="en-US" sz="2400" dirty="0" smtClean="0"/>
              <a:t>a significant </a:t>
            </a:r>
            <a:r>
              <a:rPr lang="en-US" sz="2400" dirty="0"/>
              <a:t>role! </a:t>
            </a:r>
            <a:r>
              <a:rPr lang="en-US" sz="2400" dirty="0" smtClean="0"/>
              <a:t>(</a:t>
            </a:r>
            <a:r>
              <a:rPr lang="en-US" sz="2400" dirty="0"/>
              <a:t>in conjunction with </a:t>
            </a:r>
            <a:r>
              <a:rPr lang="en-US" sz="2400" dirty="0">
                <a:solidFill>
                  <a:schemeClr val="accent2"/>
                </a:solidFill>
              </a:rPr>
              <a:t>ML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HCI</a:t>
            </a:r>
            <a:r>
              <a:rPr lang="en-US" sz="2400" dirty="0"/>
              <a:t>)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82686" y="4031649"/>
            <a:ext cx="381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Traditional customer for PL technology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-48640" y="4078509"/>
            <a:ext cx="3638144" cy="279183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79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2" y="228601"/>
            <a:ext cx="8753374" cy="666387"/>
          </a:xfrm>
        </p:spPr>
        <p:txBody>
          <a:bodyPr/>
          <a:lstStyle/>
          <a:p>
            <a:r>
              <a:rPr lang="en-US" dirty="0" smtClean="0"/>
              <a:t>Spreadsheet help forums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41" y="1342656"/>
            <a:ext cx="5117418" cy="140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3336877"/>
            <a:ext cx="8039100" cy="982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03494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4930009"/>
            <a:ext cx="537210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25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help-forum interaction</a:t>
            </a:r>
            <a:endParaRPr lang="en-US" dirty="0"/>
          </a:p>
        </p:txBody>
      </p:sp>
      <p:pic>
        <p:nvPicPr>
          <p:cNvPr id="4" name="Picture 2" descr="http://media02.hongkiat.com/geek-is-new-cool/g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2752713"/>
            <a:ext cx="2317518" cy="23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Down Arrow 4"/>
          <p:cNvSpPr/>
          <p:nvPr/>
        </p:nvSpPr>
        <p:spPr>
          <a:xfrm>
            <a:off x="3793524" y="2654716"/>
            <a:ext cx="4243630" cy="745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0800000">
            <a:off x="3843022" y="4658496"/>
            <a:ext cx="3874815" cy="810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211" y="2090113"/>
            <a:ext cx="425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300_w5_aniSh_c1_b </a:t>
            </a:r>
            <a:r>
              <a:rPr lang="en-US" sz="2400" dirty="0" smtClean="0">
                <a:sym typeface="Wingdings" panose="05000000000000000000" pitchFamily="2" charset="2"/>
              </a:rPr>
              <a:t> w5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=MID(B1,5,2)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-156897" y="2694460"/>
            <a:ext cx="3950421" cy="2375772"/>
            <a:chOff x="595628" y="2489008"/>
            <a:chExt cx="6588792" cy="3734543"/>
          </a:xfrm>
        </p:grpSpPr>
        <p:pic>
          <p:nvPicPr>
            <p:cNvPr id="10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2583899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287" y="2711916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6" y="248900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1" y="26170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48" y="31995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183" y="3327612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28" y="37329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47" y="400771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411962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497" y="38592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690272" y="1581524"/>
            <a:ext cx="449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300_w30_aniSh_c1_b </a:t>
            </a:r>
            <a:r>
              <a:rPr lang="en-US" sz="2400" dirty="0" smtClean="0">
                <a:sym typeface="Wingdings" panose="05000000000000000000" pitchFamily="2" charset="2"/>
              </a:rPr>
              <a:t> w30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03753" y="5619039"/>
            <a:ext cx="77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=MID(B1,FIND(“_”,$B:$B)+1, FIND(“_”,REPLACE($B:$B,1,FIND(“_”,$B:$B),””))-1)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522" y="3379925"/>
            <a:ext cx="4097710" cy="610839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=MID(B1,5,2)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92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Fill (Excel 2013 feature) demo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18" y="959411"/>
            <a:ext cx="5993965" cy="532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204274"/>
            <a:ext cx="933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“Automating string processing in spreadsheets using input-output examples”;</a:t>
            </a:r>
            <a:r>
              <a:rPr lang="en-US" dirty="0" smtClean="0">
                <a:solidFill>
                  <a:srgbClr val="C00000"/>
                </a:solidFill>
              </a:rPr>
              <a:t> POPL 2011; Sumit Gulwani</a:t>
            </a:r>
          </a:p>
        </p:txBody>
      </p:sp>
    </p:spTree>
    <p:extLst>
      <p:ext uri="{BB962C8B-B14F-4D97-AF65-F5344CB8AC3E}">
        <p14:creationId xmlns:p14="http://schemas.microsoft.com/office/powerpoint/2010/main" val="3875747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74519" y="3859478"/>
          <a:ext cx="497332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1">
                  <a:extLst>
                    <a:ext uri="{9D8B030D-6E8A-4147-A177-3AD203B41FA5}">
                      <a16:colId xmlns:a16="http://schemas.microsoft.com/office/drawing/2014/main" val="1288786668"/>
                    </a:ext>
                  </a:extLst>
                </a:gridCol>
                <a:gridCol w="3495040">
                  <a:extLst>
                    <a:ext uri="{9D8B030D-6E8A-4147-A177-3AD203B41FA5}">
                      <a16:colId xmlns:a16="http://schemas.microsoft.com/office/drawing/2014/main" val="1226431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</a:t>
                      </a:r>
                    </a:p>
                    <a:p>
                      <a:r>
                        <a:rPr lang="en-US" dirty="0" smtClean="0"/>
                        <a:t>(N</a:t>
                      </a:r>
                      <a:r>
                        <a:rPr lang="en-US" baseline="0" dirty="0" smtClean="0"/>
                        <a:t>earest lower half hour)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4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0d 5h 26m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5:00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0d 4h 57m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4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0d 4h 27m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0d 3h 57m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135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Transformations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85224"/>
            <a:ext cx="902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rgbClr val="C00000"/>
                </a:solidFill>
              </a:rPr>
              <a:t>Synthesizing Number Transformations from Input-Output </a:t>
            </a:r>
            <a:r>
              <a:rPr lang="en-US" i="1" dirty="0" smtClean="0">
                <a:solidFill>
                  <a:srgbClr val="C00000"/>
                </a:solidFill>
              </a:rPr>
              <a:t>Examples;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CAV 2012; Singh, Gulwani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120" y="1384299"/>
          <a:ext cx="4534646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880">
                  <a:extLst>
                    <a:ext uri="{9D8B030D-6E8A-4147-A177-3AD203B41FA5}">
                      <a16:colId xmlns:a16="http://schemas.microsoft.com/office/drawing/2014/main" val="3624971444"/>
                    </a:ext>
                  </a:extLst>
                </a:gridCol>
                <a:gridCol w="3335766">
                  <a:extLst>
                    <a:ext uri="{9D8B030D-6E8A-4147-A177-3AD203B41FA5}">
                      <a16:colId xmlns:a16="http://schemas.microsoft.com/office/drawing/2014/main" val="2352811520"/>
                    </a:ext>
                  </a:extLst>
                </a:gridCol>
              </a:tblGrid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</a:t>
                      </a:r>
                    </a:p>
                    <a:p>
                      <a:r>
                        <a:rPr lang="en-US" dirty="0" smtClean="0"/>
                        <a:t>(Round to 2 decimal places)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123.4567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123.46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8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123.40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239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78.234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8346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32400" y="1611579"/>
            <a:ext cx="1442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Excel/C#:</a:t>
            </a:r>
          </a:p>
          <a:p>
            <a:pPr algn="r"/>
            <a:r>
              <a:rPr lang="en-US" dirty="0" smtClean="0"/>
              <a:t>Python/C: </a:t>
            </a:r>
            <a:endParaRPr lang="en-US" dirty="0" smtClean="0">
              <a:solidFill>
                <a:schemeClr val="accent2"/>
              </a:solidFill>
            </a:endParaRPr>
          </a:p>
          <a:p>
            <a:pPr algn="r"/>
            <a:r>
              <a:rPr lang="en-US" dirty="0" smtClean="0"/>
              <a:t>Java: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0243" y="1611580"/>
            <a:ext cx="1049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#.00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.2f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#.##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0889" y="304800"/>
            <a:ext cx="8023485" cy="609600"/>
          </a:xfrm>
        </p:spPr>
        <p:txBody>
          <a:bodyPr/>
          <a:lstStyle/>
          <a:p>
            <a:r>
              <a:rPr lang="en-US" dirty="0" smtClean="0"/>
              <a:t>Semantic String Transformations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21706" y="2277922"/>
          <a:ext cx="562925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v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 v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</a:t>
                      </a:r>
                    </a:p>
                    <a:p>
                      <a:r>
                        <a:rPr lang="en-US" dirty="0" smtClean="0"/>
                        <a:t>(Price </a:t>
                      </a:r>
                      <a:r>
                        <a:rPr lang="en-US" baseline="0" dirty="0" smtClean="0"/>
                        <a:t>+ Markup*Price)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10/12/2010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</a:rPr>
                        <a:t>$145.67 + 0.30*145.67</a:t>
                      </a:r>
                      <a:endParaRPr lang="en-US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23/12/2010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</a:rPr>
                        <a:t>$3.56 + 0.45*3.56</a:t>
                      </a:r>
                      <a:endParaRPr lang="en-US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Diapers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21/1/2011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2/4/2009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Aspirator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23/2/2010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593" y="1276380"/>
          <a:ext cx="2971800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786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Markup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 smtClean="0"/>
                        <a:t>S33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 smtClean="0"/>
                        <a:t>B56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 smtClean="0"/>
                        <a:t>D32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Diapers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 smtClean="0"/>
                        <a:t>W98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 smtClean="0"/>
                        <a:t>A46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Aspirator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0800" y="3850640"/>
          <a:ext cx="2858548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615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$145.67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$142.38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$3.56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$21.45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593" y="3526790"/>
            <a:ext cx="190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CostRec</a:t>
            </a:r>
            <a:r>
              <a:rPr lang="en-US" dirty="0" smtClean="0"/>
              <a:t> Table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5273" y="914400"/>
            <a:ext cx="251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MarkupRec</a:t>
            </a:r>
            <a:r>
              <a:rPr lang="en-US" dirty="0" smtClean="0"/>
              <a:t> Table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205544"/>
            <a:ext cx="902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rgbClr val="C00000"/>
                </a:solidFill>
              </a:rPr>
              <a:t>Learning Semantic String Transformations from </a:t>
            </a:r>
            <a:r>
              <a:rPr lang="en-US" i="1" dirty="0" smtClean="0">
                <a:solidFill>
                  <a:srgbClr val="C00000"/>
                </a:solidFill>
              </a:rPr>
              <a:t>Examples;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VLDB 2012; Singh, Gulwani</a:t>
            </a:r>
          </a:p>
        </p:txBody>
      </p:sp>
    </p:spTree>
    <p:extLst>
      <p:ext uri="{BB962C8B-B14F-4D97-AF65-F5344CB8AC3E}">
        <p14:creationId xmlns:p14="http://schemas.microsoft.com/office/powerpoint/2010/main" val="570039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30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125389</TotalTime>
  <Words>1397</Words>
  <Application>Microsoft Office PowerPoint</Application>
  <PresentationFormat>On-screen Show (4:3)</PresentationFormat>
  <Paragraphs>429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Comic Sans MS</vt:lpstr>
      <vt:lpstr>Arial</vt:lpstr>
      <vt:lpstr>Wingdings</vt:lpstr>
      <vt:lpstr>Segoe UI Light</vt:lpstr>
      <vt:lpstr>Consolas</vt:lpstr>
      <vt:lpstr>Calibri</vt:lpstr>
      <vt:lpstr>Segoe UI Semilight</vt:lpstr>
      <vt:lpstr>Times New Roman</vt:lpstr>
      <vt:lpstr>Gill Sans MT</vt:lpstr>
      <vt:lpstr>Default Design</vt:lpstr>
      <vt:lpstr>2_Default Design</vt:lpstr>
      <vt:lpstr>PowerPoint Presentation</vt:lpstr>
      <vt:lpstr>Collaborators</vt:lpstr>
      <vt:lpstr>Reference</vt:lpstr>
      <vt:lpstr>The New Opportunity</vt:lpstr>
      <vt:lpstr>Spreadsheet help forums</vt:lpstr>
      <vt:lpstr>Typical help-forum interaction</vt:lpstr>
      <vt:lpstr>Flash Fill (Excel 2013 feature) demo</vt:lpstr>
      <vt:lpstr>Number Transformations</vt:lpstr>
      <vt:lpstr>Semantic String Transformations</vt:lpstr>
      <vt:lpstr>Data is the new Oil</vt:lpstr>
      <vt:lpstr>Data Wrangling</vt:lpstr>
      <vt:lpstr>Data Science Class Assignment</vt:lpstr>
      <vt:lpstr>PowerPoint Presentation</vt:lpstr>
      <vt:lpstr>FlashExtract</vt:lpstr>
      <vt:lpstr>FlashExtract</vt:lpstr>
      <vt:lpstr>Trifacta: small, guided steps </vt:lpstr>
      <vt:lpstr>PowerPoint Presentation</vt:lpstr>
      <vt:lpstr>Table Layout Transformations</vt:lpstr>
      <vt:lpstr>Table Layout Transformations</vt:lpstr>
      <vt:lpstr>PBE tools for Data Manipulation</vt:lpstr>
      <vt:lpstr>Two key messages</vt:lpstr>
      <vt:lpstr>Inductive Programming</vt:lpstr>
      <vt:lpstr>Dealing with Ambiguity</vt:lpstr>
      <vt:lpstr>Basic ranking scheme</vt:lpstr>
      <vt:lpstr>Challenges with Basic ranking scheme</vt:lpstr>
      <vt:lpstr>Challenges with Basic ranking scheme</vt:lpstr>
      <vt:lpstr>Machine learning based ranking scheme</vt:lpstr>
      <vt:lpstr>Need for a fall-back mechanism</vt:lpstr>
      <vt:lpstr>Dealing with Ambiguity</vt:lpstr>
      <vt:lpstr>User Interaction Models for Ambiguity Resolution</vt:lpstr>
      <vt:lpstr>PowerPoint Presentation</vt:lpstr>
      <vt:lpstr>Two key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Sumit Gulwani</cp:lastModifiedBy>
  <cp:revision>6798</cp:revision>
  <cp:lastPrinted>2011-01-25T02:43:07Z</cp:lastPrinted>
  <dcterms:created xsi:type="dcterms:W3CDTF">1601-01-01T00:00:00Z</dcterms:created>
  <dcterms:modified xsi:type="dcterms:W3CDTF">2015-10-29T10:28:02Z</dcterms:modified>
</cp:coreProperties>
</file>