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38"/>
  </p:notesMasterIdLst>
  <p:handoutMasterIdLst>
    <p:handoutMasterId r:id="rId39"/>
  </p:handoutMasterIdLst>
  <p:sldIdLst>
    <p:sldId id="976" r:id="rId3"/>
    <p:sldId id="1872" r:id="rId4"/>
    <p:sldId id="1873" r:id="rId5"/>
    <p:sldId id="1874" r:id="rId6"/>
    <p:sldId id="1875" r:id="rId7"/>
    <p:sldId id="1876" r:id="rId8"/>
    <p:sldId id="1877" r:id="rId9"/>
    <p:sldId id="1878" r:id="rId10"/>
    <p:sldId id="1879" r:id="rId11"/>
    <p:sldId id="1666" r:id="rId12"/>
    <p:sldId id="1667" r:id="rId13"/>
    <p:sldId id="1668" r:id="rId14"/>
    <p:sldId id="1669" r:id="rId15"/>
    <p:sldId id="1670" r:id="rId16"/>
    <p:sldId id="1671" r:id="rId17"/>
    <p:sldId id="1880" r:id="rId18"/>
    <p:sldId id="1674" r:id="rId19"/>
    <p:sldId id="1881" r:id="rId20"/>
    <p:sldId id="1882" r:id="rId21"/>
    <p:sldId id="1883" r:id="rId22"/>
    <p:sldId id="1884" r:id="rId23"/>
    <p:sldId id="1885" r:id="rId24"/>
    <p:sldId id="1698" r:id="rId25"/>
    <p:sldId id="1886" r:id="rId26"/>
    <p:sldId id="1701" r:id="rId27"/>
    <p:sldId id="1702" r:id="rId28"/>
    <p:sldId id="1887" r:id="rId29"/>
    <p:sldId id="1704" r:id="rId30"/>
    <p:sldId id="1706" r:id="rId31"/>
    <p:sldId id="1892" r:id="rId32"/>
    <p:sldId id="1891" r:id="rId33"/>
    <p:sldId id="1889" r:id="rId34"/>
    <p:sldId id="1890" r:id="rId35"/>
    <p:sldId id="1893" r:id="rId36"/>
    <p:sldId id="1888" r:id="rId37"/>
  </p:sldIdLst>
  <p:sldSz cx="9144000" cy="6858000" type="screen4x3"/>
  <p:notesSz cx="7023100" cy="9309100"/>
  <p:embeddedFontLst>
    <p:embeddedFont>
      <p:font typeface="Tahoma" panose="020B0604030504040204" pitchFamily="3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  <p:embeddedFont>
      <p:font typeface="Gill Sans MT" panose="020B0502020104020203" pitchFamily="34" charset="0"/>
      <p:regular r:id="rId55"/>
      <p:bold r:id="rId56"/>
      <p:italic r:id="rId57"/>
      <p:boldItalic r:id="rId58"/>
    </p:embeddedFont>
    <p:embeddedFont>
      <p:font typeface="MT Extra" panose="05050102010205020202" pitchFamily="18" charset="2"/>
      <p:regular r:id="rId59"/>
    </p:embeddedFont>
  </p:embeddedFontLst>
  <p:custDataLst>
    <p:tags r:id="rId6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009900"/>
    <a:srgbClr val="FF9900"/>
    <a:srgbClr val="FF6600"/>
    <a:srgbClr val="FFFF00"/>
    <a:srgbClr val="FF99FF"/>
    <a:srgbClr val="0099FF"/>
    <a:srgbClr val="FF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0" autoAdjust="0"/>
    <p:restoredTop sz="72657" autoAdjust="0"/>
  </p:normalViewPr>
  <p:slideViewPr>
    <p:cSldViewPr snapToGrid="0">
      <p:cViewPr varScale="1">
        <p:scale>
          <a:sx n="91" d="100"/>
          <a:sy n="91" d="100"/>
        </p:scale>
        <p:origin x="96" y="6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42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5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7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4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3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../clipboard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_masthead_lt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49108"/>
            <a:ext cx="2619269" cy="8088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44382" y="556616"/>
            <a:ext cx="970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accent2"/>
                </a:solidFill>
              </a:rPr>
              <a:t>Problem Generation </a:t>
            </a:r>
            <a:r>
              <a:rPr lang="en-US" sz="3200" dirty="0" smtClean="0">
                <a:solidFill>
                  <a:schemeClr val="accent2"/>
                </a:solidFill>
              </a:rPr>
              <a:t>&amp; Feedback Generation</a:t>
            </a:r>
            <a:endParaRPr lang="en-US" sz="3200" dirty="0" smtClean="0">
              <a:solidFill>
                <a:schemeClr val="accent2"/>
              </a:solidFill>
            </a:endParaRPr>
          </a:p>
          <a:p>
            <a:pPr algn="ctr">
              <a:spcBef>
                <a:spcPts val="0"/>
              </a:spcBef>
            </a:pPr>
            <a:endParaRPr lang="en-US" sz="8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73" y="5522153"/>
            <a:ext cx="3449553" cy="17247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912" y="2883813"/>
            <a:ext cx="6294120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2400" dirty="0" smtClean="0"/>
              <a:t>Invited </a:t>
            </a:r>
            <a:r>
              <a:rPr lang="en-US" sz="2400" dirty="0" smtClean="0"/>
              <a:t>Talk </a:t>
            </a:r>
            <a:r>
              <a:rPr lang="en-US" sz="2400" dirty="0" smtClean="0"/>
              <a:t>@ </a:t>
            </a:r>
            <a:r>
              <a:rPr lang="en-US" sz="2400" dirty="0" smtClean="0"/>
              <a:t>ASSESS 2014</a:t>
            </a:r>
          </a:p>
          <a:p>
            <a:pPr algn="ctr">
              <a:spcBef>
                <a:spcPts val="500"/>
              </a:spcBef>
            </a:pPr>
            <a:r>
              <a:rPr lang="en-US" sz="2400" dirty="0" smtClean="0"/>
              <a:t>Workshop collocated with KDD 2014</a:t>
            </a:r>
          </a:p>
          <a:p>
            <a:pPr algn="ctr">
              <a:spcBef>
                <a:spcPts val="500"/>
              </a:spcBef>
            </a:pPr>
            <a:endParaRPr lang="en-US" sz="24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825" y="4363044"/>
            <a:ext cx="8880231" cy="87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Sumit Gulwani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Microsoft Research, Redmond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5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0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Problem Synthesis: Algebra (Trigonometry)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36" y="6140385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AAAI 2012: “</a:t>
            </a:r>
            <a:r>
              <a:rPr lang="en-US" i="1" dirty="0" smtClean="0">
                <a:solidFill>
                  <a:srgbClr val="C00000"/>
                </a:solidFill>
              </a:rPr>
              <a:t>Automatically generating algebra problems</a:t>
            </a:r>
            <a:r>
              <a:rPr lang="en-US" dirty="0" smtClean="0">
                <a:solidFill>
                  <a:srgbClr val="C00000"/>
                </a:solidFill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Singh, Gulwani, Rajamani.</a:t>
            </a:r>
          </a:p>
        </p:txBody>
      </p:sp>
    </p:spTree>
    <p:extLst>
      <p:ext uri="{BB962C8B-B14F-4D97-AF65-F5344CB8AC3E}">
        <p14:creationId xmlns:p14="http://schemas.microsoft.com/office/powerpoint/2010/main" val="138499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0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36" y="6140385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AAAI 2012: “</a:t>
            </a:r>
            <a:r>
              <a:rPr lang="en-US" i="1" dirty="0" smtClean="0">
                <a:solidFill>
                  <a:srgbClr val="C00000"/>
                </a:solidFill>
              </a:rPr>
              <a:t>Automatically generating algebra problems</a:t>
            </a:r>
            <a:r>
              <a:rPr lang="en-US" dirty="0" smtClean="0">
                <a:solidFill>
                  <a:srgbClr val="C00000"/>
                </a:solidFill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Singh, Gulwani, Rajamani.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Algebra (Trigonometry)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limLow>
                            <m:limLow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m:rPr>
                              <m:sty m:val="p"/>
                            </m:r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≠0  ∧  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nary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             </m:t>
                          </m:r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   </m:t>
                              </m:r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0"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Algebra (Limits)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 (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) 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𝑑𝑥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= 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nary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∧ 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 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= </m:t>
                                      </m:r>
                                      <m:func>
                                        <m:funcPr>
                                          <m:ctrlP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0">
                <a:blip r:embed="rId2"/>
                <a:stretch>
                  <a:fillRect l="-1255" r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Algebra (Integration)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39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𝑥𝑦𝑧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700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Query</m:t>
                          </m:r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99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∈{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4,0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8,4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5,1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,…} </m:t>
                      </m:r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𝑦𝑧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𝑧𝑥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  <a:blipFill rotWithShape="0">
                <a:blip r:embed="rId3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Algebra (Determinant)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3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354" y="1025769"/>
            <a:ext cx="8747298" cy="5584371"/>
          </a:xfrm>
        </p:spPr>
        <p:txBody>
          <a:bodyPr/>
          <a:lstStyle/>
          <a:p>
            <a:r>
              <a:rPr lang="en-US" dirty="0" smtClean="0"/>
              <a:t>Enumerate all possible choices for the various holes.</a:t>
            </a:r>
          </a:p>
          <a:p>
            <a:r>
              <a:rPr lang="en-US" dirty="0" smtClean="0"/>
              <a:t>Test the validity of an instantiation using random testing.</a:t>
            </a:r>
          </a:p>
          <a:p>
            <a:r>
              <a:rPr lang="en-US" dirty="0" smtClean="0"/>
              <a:t>Why does this work?</a:t>
            </a:r>
          </a:p>
          <a:p>
            <a:pPr marL="457200" lvl="1" indent="0">
              <a:buNone/>
            </a:pPr>
            <a:r>
              <a:rPr lang="en-US" u="sng" dirty="0" smtClean="0"/>
              <a:t>Background: Classic Polynomial Identity Testing </a:t>
            </a:r>
          </a:p>
          <a:p>
            <a:pPr lvl="1"/>
            <a:r>
              <a:rPr lang="en-US" dirty="0" smtClean="0"/>
              <a:t>Problem: Given two polynomials P1 and P2, determine whether they are equivalent.</a:t>
            </a:r>
          </a:p>
          <a:p>
            <a:pPr lvl="1"/>
            <a:r>
              <a:rPr lang="en-US" dirty="0" smtClean="0"/>
              <a:t>The naïve deterministic algorithm of expanding polynomials to compare them term-wise is exponential.</a:t>
            </a:r>
          </a:p>
          <a:p>
            <a:pPr lvl="1"/>
            <a:r>
              <a:rPr lang="en-US" dirty="0" smtClean="0"/>
              <a:t>A simple randomized test is probabilistically sufficient:</a:t>
            </a:r>
          </a:p>
          <a:p>
            <a:pPr lvl="2"/>
            <a:r>
              <a:rPr lang="en-US" dirty="0" smtClean="0"/>
              <a:t>Choose random values r for polynomial variables x</a:t>
            </a:r>
          </a:p>
          <a:p>
            <a:pPr lvl="2"/>
            <a:r>
              <a:rPr lang="en-US" dirty="0" smtClean="0"/>
              <a:t>If P1(r) ≠ P2(r), then P1 is not equivalent to P2.</a:t>
            </a:r>
          </a:p>
          <a:p>
            <a:pPr lvl="2"/>
            <a:r>
              <a:rPr lang="en-US" dirty="0" smtClean="0"/>
              <a:t>Otherwise P1 is equivalent to P2 with high probability.</a:t>
            </a:r>
          </a:p>
          <a:p>
            <a:pPr marL="457200" lvl="1" indent="0">
              <a:buNone/>
            </a:pPr>
            <a:r>
              <a:rPr lang="en-US" u="sng" dirty="0" smtClean="0"/>
              <a:t>New Result</a:t>
            </a:r>
          </a:p>
          <a:p>
            <a:pPr lvl="1"/>
            <a:r>
              <a:rPr lang="en-US" dirty="0" smtClean="0"/>
              <a:t>Above approach also extends to analytic functions.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678" y="304800"/>
            <a:ext cx="8071338" cy="609600"/>
          </a:xfrm>
        </p:spPr>
        <p:txBody>
          <a:bodyPr/>
          <a:lstStyle/>
          <a:p>
            <a:r>
              <a:rPr lang="en-US" dirty="0" smtClean="0"/>
              <a:t>Synthesis Algorithm for Finding </a:t>
            </a:r>
            <a:r>
              <a:rPr lang="en-US" dirty="0"/>
              <a:t>I</a:t>
            </a:r>
            <a:r>
              <a:rPr lang="en-US" dirty="0" smtClean="0"/>
              <a:t>nstantiations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35406"/>
      </p:ext>
    </p:extLst>
  </p:cSld>
  <p:clrMapOvr>
    <a:masterClrMapping/>
  </p:clrMapOvr>
  <p:transition advTm="2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 marL="400050"/>
            <a:r>
              <a:rPr lang="en-US" dirty="0" smtClean="0"/>
              <a:t>Procedural Content: Test input generation techniques</a:t>
            </a:r>
          </a:p>
          <a:p>
            <a:pPr marL="400050"/>
            <a:r>
              <a:rPr lang="en-US" dirty="0" smtClean="0"/>
              <a:t>Conceptual Content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Template 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0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593" y="946327"/>
            <a:ext cx="9049407" cy="5780293"/>
          </a:xfrm>
        </p:spPr>
        <p:txBody>
          <a:bodyPr/>
          <a:lstStyle/>
          <a:p>
            <a:pPr marL="342991" indent="-342991">
              <a:buFont typeface="+mj-lt"/>
              <a:buAutoNum type="arabicPeriod"/>
            </a:pPr>
            <a:r>
              <a:rPr lang="en-US" sz="2000" dirty="0"/>
              <a:t>The principal characterized his pupils as _________ </a:t>
            </a:r>
            <a:r>
              <a:rPr lang="en-US" sz="2000" baseline="-25000" dirty="0"/>
              <a:t> </a:t>
            </a:r>
            <a:r>
              <a:rPr lang="en-US" sz="2000" dirty="0"/>
              <a:t> </a:t>
            </a:r>
            <a:r>
              <a:rPr lang="en-US" sz="2000" dirty="0" smtClean="0"/>
              <a:t>               because </a:t>
            </a:r>
            <a:r>
              <a:rPr lang="en-US" sz="2000" dirty="0"/>
              <a:t>they were pampered and spoiled by their indulgent parents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91" indent="-342991">
              <a:buFont typeface="+mj-lt"/>
              <a:buAutoNum type="arabicPeriod"/>
            </a:pPr>
            <a:r>
              <a:rPr lang="en-US" sz="2000" dirty="0"/>
              <a:t>The commentator characterized the electorate as _________  because it was unpredictable and given to constantly shifting moods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101" dirty="0" smtClean="0"/>
              <a:t>(</a:t>
            </a:r>
            <a:r>
              <a:rPr lang="en-US" sz="2101" dirty="0"/>
              <a:t>a) c</a:t>
            </a:r>
            <a:r>
              <a:rPr lang="en-US" sz="2101" dirty="0" smtClean="0"/>
              <a:t>osseted                   (b</a:t>
            </a:r>
            <a:r>
              <a:rPr lang="en-US" sz="2101" dirty="0"/>
              <a:t>) </a:t>
            </a:r>
            <a:r>
              <a:rPr lang="en-US" sz="2101" dirty="0" smtClean="0"/>
              <a:t>disingenuous           (c</a:t>
            </a:r>
            <a:r>
              <a:rPr lang="en-US" sz="2101" dirty="0"/>
              <a:t>) c</a:t>
            </a:r>
            <a:r>
              <a:rPr lang="en-US" sz="2101" dirty="0" smtClean="0"/>
              <a:t>orrosive                              </a:t>
            </a:r>
            <a:r>
              <a:rPr lang="en-US" sz="2101" dirty="0" smtClean="0"/>
              <a:t>    (</a:t>
            </a:r>
            <a:r>
              <a:rPr lang="en-US" sz="2101" dirty="0" smtClean="0"/>
              <a:t>d</a:t>
            </a:r>
            <a:r>
              <a:rPr lang="en-US" sz="2101" dirty="0"/>
              <a:t>) </a:t>
            </a:r>
            <a:r>
              <a:rPr lang="en-US" sz="2101" dirty="0" smtClean="0"/>
              <a:t>laconic                      (e</a:t>
            </a:r>
            <a:r>
              <a:rPr lang="en-US" sz="2101" dirty="0"/>
              <a:t>) </a:t>
            </a:r>
            <a:r>
              <a:rPr lang="en-US" sz="2101" dirty="0" smtClean="0"/>
              <a:t>mercurial</a:t>
            </a:r>
            <a:endParaRPr lang="en-US" sz="1125" dirty="0"/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>
                <a:solidFill>
                  <a:srgbClr val="CC00CC"/>
                </a:solidFill>
              </a:rPr>
              <a:t>One of </a:t>
            </a:r>
            <a:r>
              <a:rPr lang="en-US" sz="2251" dirty="0" smtClean="0">
                <a:solidFill>
                  <a:srgbClr val="CC00CC"/>
                </a:solidFill>
              </a:rPr>
              <a:t>the problems </a:t>
            </a:r>
            <a:r>
              <a:rPr lang="en-US" sz="2251" dirty="0">
                <a:solidFill>
                  <a:srgbClr val="CC00CC"/>
                </a:solidFill>
              </a:rPr>
              <a:t>is a real </a:t>
            </a:r>
            <a:r>
              <a:rPr lang="en-US" sz="2251" dirty="0" smtClean="0">
                <a:solidFill>
                  <a:srgbClr val="CC00CC"/>
                </a:solidFill>
              </a:rPr>
              <a:t>problem from SAT </a:t>
            </a:r>
            <a:r>
              <a:rPr lang="en-US" sz="1700" dirty="0" smtClean="0">
                <a:solidFill>
                  <a:srgbClr val="CC00CC"/>
                </a:solidFill>
              </a:rPr>
              <a:t>(standardized </a:t>
            </a:r>
            <a:r>
              <a:rPr lang="en-US" sz="1700" dirty="0" smtClean="0">
                <a:solidFill>
                  <a:srgbClr val="CC00CC"/>
                </a:solidFill>
              </a:rPr>
              <a:t>exam</a:t>
            </a:r>
            <a:r>
              <a:rPr lang="en-US" sz="1700" dirty="0" smtClean="0">
                <a:solidFill>
                  <a:srgbClr val="CC00CC"/>
                </a:solidFill>
              </a:rPr>
              <a:t>), </a:t>
            </a:r>
            <a:endParaRPr lang="en-US" sz="1700" dirty="0">
              <a:solidFill>
                <a:srgbClr val="CC00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 smtClean="0">
                <a:solidFill>
                  <a:srgbClr val="CC00CC"/>
                </a:solidFill>
              </a:rPr>
              <a:t>while </a:t>
            </a:r>
            <a:r>
              <a:rPr lang="en-US" sz="2251" dirty="0">
                <a:solidFill>
                  <a:srgbClr val="CC00CC"/>
                </a:solidFill>
              </a:rPr>
              <a:t>the other one was automatically </a:t>
            </a:r>
            <a:r>
              <a:rPr lang="en-US" sz="2251" dirty="0" smtClean="0">
                <a:solidFill>
                  <a:srgbClr val="CC00CC"/>
                </a:solidFill>
              </a:rPr>
              <a:t>generated!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From problem 1, we </a:t>
            </a:r>
            <a:r>
              <a:rPr lang="en-US" sz="1900" dirty="0" smtClean="0"/>
              <a:t>get </a:t>
            </a:r>
            <a:r>
              <a:rPr lang="en-US" sz="1900" dirty="0" smtClean="0"/>
              <a:t>template T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: </a:t>
            </a:r>
            <a:r>
              <a:rPr lang="en-US" sz="1900" dirty="0" smtClean="0">
                <a:solidFill>
                  <a:schemeClr val="accent2"/>
                </a:solidFill>
              </a:rPr>
              <a:t>*</a:t>
            </a:r>
            <a:r>
              <a:rPr lang="en-US" sz="1900" baseline="-25000" dirty="0" smtClean="0">
                <a:solidFill>
                  <a:schemeClr val="accent2"/>
                </a:solidFill>
              </a:rPr>
              <a:t>1</a:t>
            </a:r>
            <a:r>
              <a:rPr lang="en-US" sz="1900" dirty="0" smtClean="0">
                <a:solidFill>
                  <a:schemeClr val="accent2"/>
                </a:solidFill>
              </a:rPr>
              <a:t> characterized *</a:t>
            </a:r>
            <a:r>
              <a:rPr lang="en-US" sz="19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900" dirty="0" smtClean="0">
                <a:solidFill>
                  <a:schemeClr val="accent2"/>
                </a:solidFill>
              </a:rPr>
              <a:t> as *</a:t>
            </a:r>
            <a:r>
              <a:rPr lang="en-US" sz="1900" baseline="-25000" dirty="0" smtClean="0">
                <a:solidFill>
                  <a:schemeClr val="accent2"/>
                </a:solidFill>
              </a:rPr>
              <a:t>3</a:t>
            </a:r>
            <a:r>
              <a:rPr lang="en-US" sz="1900" dirty="0" smtClean="0">
                <a:solidFill>
                  <a:schemeClr val="accent2"/>
                </a:solidFill>
              </a:rPr>
              <a:t> because *4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We </a:t>
            </a:r>
            <a:r>
              <a:rPr lang="en-US" sz="1900" dirty="0" smtClean="0"/>
              <a:t>specialize T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 to </a:t>
            </a:r>
            <a:r>
              <a:rPr lang="en-US" sz="1900" dirty="0" smtClean="0"/>
              <a:t>template T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>
                <a:solidFill>
                  <a:schemeClr val="accent2"/>
                </a:solidFill>
              </a:rPr>
              <a:t> characterized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as mercurial because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Problem </a:t>
            </a:r>
            <a:r>
              <a:rPr lang="en-US" sz="1900" dirty="0" smtClean="0"/>
              <a:t>2 is an instance of T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Sentence Completion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3091" y="5040169"/>
            <a:ext cx="3113903" cy="40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f</a:t>
            </a:r>
            <a:r>
              <a:rPr lang="en-US" dirty="0" smtClean="0">
                <a:solidFill>
                  <a:srgbClr val="CC00CC"/>
                </a:solidFill>
              </a:rPr>
              <a:t>ound using web search!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181" y="6197288"/>
            <a:ext cx="9249267" cy="6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80" dirty="0" smtClean="0">
                <a:solidFill>
                  <a:srgbClr val="C00000"/>
                </a:solidFill>
              </a:rPr>
              <a:t>KDD 2014</a:t>
            </a:r>
            <a:r>
              <a:rPr lang="en-US" sz="1780" dirty="0" smtClean="0">
                <a:solidFill>
                  <a:srgbClr val="C00000"/>
                </a:solidFill>
              </a:rPr>
              <a:t>: “</a:t>
            </a:r>
            <a:r>
              <a:rPr lang="en-US" sz="1780" dirty="0" err="1" smtClean="0">
                <a:solidFill>
                  <a:srgbClr val="C00000"/>
                </a:solidFill>
              </a:rPr>
              <a:t>LaSEWeb</a:t>
            </a:r>
            <a:r>
              <a:rPr lang="en-US" sz="1780" dirty="0">
                <a:solidFill>
                  <a:srgbClr val="C00000"/>
                </a:solidFill>
              </a:rPr>
              <a:t>: Automating search strategies over </a:t>
            </a:r>
            <a:r>
              <a:rPr lang="en-US" sz="1780" dirty="0" smtClean="0">
                <a:solidFill>
                  <a:srgbClr val="C00000"/>
                </a:solidFill>
              </a:rPr>
              <a:t>semi-structured web data” </a:t>
            </a:r>
            <a:endParaRPr lang="en-US" sz="178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Alex Polozov, Sumit Gulwani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6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 marL="400050"/>
            <a:r>
              <a:rPr lang="en-US" dirty="0" smtClean="0"/>
              <a:t>Procedural Content: Test input generation techniques</a:t>
            </a:r>
          </a:p>
          <a:p>
            <a:pPr marL="400050"/>
            <a:r>
              <a:rPr lang="en-US" dirty="0" smtClean="0"/>
              <a:t>Conceptual Content</a:t>
            </a:r>
          </a:p>
          <a:p>
            <a:pPr marL="800100" lvl="1"/>
            <a:r>
              <a:rPr lang="en-US" dirty="0" smtClean="0"/>
              <a:t>Template based generalization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Symbolic methods (solution generation in reverse)</a:t>
            </a:r>
            <a:endParaRPr lang="en-US" dirty="0">
              <a:solidFill>
                <a:srgbClr val="009900"/>
              </a:solidFill>
            </a:endParaRP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00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239847" y="2195766"/>
              <a:ext cx="858936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42215"/>
                    <a:gridCol w="2428404"/>
                    <a:gridCol w="191874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Inference Rule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Premises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Conclusion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Modus Ponens (MP)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Hypothetical</a:t>
                          </a:r>
                          <a:r>
                            <a:rPr lang="en-US" sz="1800" baseline="0" dirty="0" smtClean="0"/>
                            <a:t> Syllogism (HS)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Disjunctive Syllogism (DS)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dirty="0" smtClean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Simplification (</a:t>
                          </a:r>
                          <a:r>
                            <a:rPr lang="en-US" sz="1800" dirty="0" err="1" smtClean="0"/>
                            <a:t>Simp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239847" y="2195766"/>
              <a:ext cx="858936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42215"/>
                    <a:gridCol w="2428404"/>
                    <a:gridCol w="191874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Inference Rule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Premises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Conclusion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Modus Ponens (MP)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4687" t="-106557" r="-79950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937" t="-106557" r="-1270" b="-3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Hypothetical</a:t>
                          </a:r>
                          <a:r>
                            <a:rPr lang="en-US" sz="1800" baseline="0" dirty="0" smtClean="0"/>
                            <a:t> Syllogism (HS)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4687" t="-206557" r="-7995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937" t="-206557" r="-1270" b="-2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Disjunctive Syllogism (DS)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4687" t="-306557" r="-7995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937" t="-306557" r="-1270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Simplification (</a:t>
                          </a:r>
                          <a:r>
                            <a:rPr lang="en-US" sz="1800" dirty="0" err="1" smtClean="0"/>
                            <a:t>Simp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4687" t="-406557" r="-7995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937" t="-406557" r="-1270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28652" cy="609600"/>
          </a:xfrm>
        </p:spPr>
        <p:txBody>
          <a:bodyPr/>
          <a:lstStyle/>
          <a:p>
            <a:r>
              <a:rPr lang="en-US" dirty="0" smtClean="0"/>
              <a:t>Natural Deduction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209770" y="4205863"/>
              <a:ext cx="882872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68"/>
                    <a:gridCol w="2110154"/>
                    <a:gridCol w="3429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Replacement Rule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Proposition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Equiv. Proposition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Distribution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∨(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∧(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Double Negation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¬¬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Implication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Equivalence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∧(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209770" y="4205863"/>
              <a:ext cx="882872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68"/>
                    <a:gridCol w="2110154"/>
                    <a:gridCol w="3429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Replacement Rule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Proposition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Equiv. Proposition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Distribution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358" t="-106557" r="-163873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549" t="-106557" r="-710" b="-3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Double Negation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358" t="-203226" r="-163873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549" t="-203226" r="-710" b="-22096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Implication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358" t="-308197" r="-16387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549" t="-308197" r="-71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Equivalence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358" t="-408197" r="-16387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549" t="-408197" r="-71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-18181" y="6197288"/>
            <a:ext cx="924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50" dirty="0" smtClean="0">
                <a:solidFill>
                  <a:srgbClr val="C00000"/>
                </a:solidFill>
              </a:rPr>
              <a:t>IJCAI 2013</a:t>
            </a:r>
            <a:r>
              <a:rPr lang="en-US" sz="1750" dirty="0" smtClean="0">
                <a:solidFill>
                  <a:srgbClr val="C00000"/>
                </a:solidFill>
              </a:rPr>
              <a:t>: “Automatically </a:t>
            </a:r>
            <a:r>
              <a:rPr lang="en-US" sz="1750" dirty="0">
                <a:solidFill>
                  <a:srgbClr val="C00000"/>
                </a:solidFill>
              </a:rPr>
              <a:t>Generating Problems and Solutions for Natural </a:t>
            </a:r>
            <a:r>
              <a:rPr lang="en-US" sz="1750" dirty="0" smtClean="0">
                <a:solidFill>
                  <a:srgbClr val="C00000"/>
                </a:solidFill>
              </a:rPr>
              <a:t>Deduction” </a:t>
            </a:r>
            <a:r>
              <a:rPr lang="en-US" sz="1750" dirty="0" smtClean="0">
                <a:solidFill>
                  <a:srgbClr val="C00000"/>
                </a:solidFill>
              </a:rPr>
              <a:t>Umair Ahmed, Sumit Gulwani, Amey Karkare</a:t>
            </a:r>
            <a:endParaRPr lang="en-US" sz="175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09074" y="1049315"/>
                <a:ext cx="346272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200" dirty="0" smtClean="0"/>
                  <a:t>Prove that: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200" b="0" dirty="0" smtClean="0"/>
                  <a:t>           and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2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74" y="1049315"/>
                <a:ext cx="3462727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2289"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812354" y="1426345"/>
                <a:ext cx="2192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54" y="1426345"/>
                <a:ext cx="2192109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3611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769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Various tasks</a:t>
            </a:r>
          </a:p>
          <a:p>
            <a:r>
              <a:rPr lang="en-US" dirty="0" smtClean="0"/>
              <a:t>Problem Generation</a:t>
            </a:r>
          </a:p>
          <a:p>
            <a:r>
              <a:rPr lang="en-US" dirty="0" smtClean="0"/>
              <a:t>Solution Generation</a:t>
            </a:r>
          </a:p>
          <a:p>
            <a:r>
              <a:rPr lang="en-US" dirty="0" smtClean="0"/>
              <a:t>Feedback Generation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Various subject-domains</a:t>
            </a:r>
          </a:p>
          <a:p>
            <a:r>
              <a:rPr lang="en-US" dirty="0" smtClean="0"/>
              <a:t>Arithmetic, Algebra, Geometry</a:t>
            </a:r>
          </a:p>
          <a:p>
            <a:r>
              <a:rPr lang="en-US" dirty="0" smtClean="0"/>
              <a:t>Programming</a:t>
            </a:r>
            <a:r>
              <a:rPr lang="en-US" dirty="0"/>
              <a:t>, Automata, Logic</a:t>
            </a:r>
          </a:p>
          <a:p>
            <a:r>
              <a:rPr lang="en-US" dirty="0" smtClean="0"/>
              <a:t>Language Learning</a:t>
            </a:r>
          </a:p>
          <a:p>
            <a:r>
              <a:rPr lang="en-US" dirty="0" smtClean="0"/>
              <a:t>...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Computer-aided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63" y="1143000"/>
            <a:ext cx="3143689" cy="36581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492"/>
            <a:ext cx="90286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CACM 2014; “Example-based </a:t>
            </a:r>
            <a:r>
              <a:rPr lang="en-US" sz="1900" dirty="0">
                <a:solidFill>
                  <a:srgbClr val="C00000"/>
                </a:solidFill>
              </a:rPr>
              <a:t>Learning in Computer-aided STEM </a:t>
            </a:r>
            <a:r>
              <a:rPr lang="en-US" sz="1900" dirty="0" smtClean="0">
                <a:solidFill>
                  <a:srgbClr val="C00000"/>
                </a:solidFill>
              </a:rPr>
              <a:t>Education”; Gulwani</a:t>
            </a:r>
          </a:p>
        </p:txBody>
      </p:sp>
    </p:spTree>
    <p:extLst>
      <p:ext uri="{BB962C8B-B14F-4D97-AF65-F5344CB8AC3E}">
        <p14:creationId xmlns:p14="http://schemas.microsoft.com/office/powerpoint/2010/main" val="935114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19457" y="3911382"/>
              <a:ext cx="8705087" cy="2586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967"/>
                    <a:gridCol w="2194560"/>
                    <a:gridCol w="2139696"/>
                    <a:gridCol w="234086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∧(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≡¬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19457" y="3911382"/>
              <a:ext cx="8705087" cy="2586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967"/>
                    <a:gridCol w="2194560"/>
                    <a:gridCol w="2139696"/>
                    <a:gridCol w="2340864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53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102667" r="-330330" b="-3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102667" r="-205556" b="-3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102667" r="-110826" b="-3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102667" r="-1302" b="-37733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217143" r="-330330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217143" r="-205556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217143" r="-110826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217143" r="-1302" b="-304286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317143" r="-330330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317143" r="-205556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317143" r="-110826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317143" r="-1302" b="-204286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417143" r="-330330" b="-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417143" r="-205556" b="-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417143" r="-110826" b="-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417143" r="-1302" b="-104286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517143" r="-330330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517143" r="-205556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517143" r="-110826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517143" r="-1302" b="-4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674" y="304800"/>
            <a:ext cx="8128416" cy="609600"/>
          </a:xfrm>
        </p:spPr>
        <p:txBody>
          <a:bodyPr/>
          <a:lstStyle/>
          <a:p>
            <a:r>
              <a:rPr lang="en-US" dirty="0" smtClean="0"/>
              <a:t>Similar Problem Generation: Natural Deduction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4"/>
              <p:cNvGraphicFramePr>
                <a:graphicFrameLocks/>
              </p:cNvGraphicFramePr>
              <p:nvPr/>
            </p:nvGraphicFramePr>
            <p:xfrm>
              <a:off x="188977" y="2134848"/>
              <a:ext cx="8705087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967"/>
                    <a:gridCol w="2194560"/>
                    <a:gridCol w="2139696"/>
                    <a:gridCol w="234086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∨(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4"/>
              <p:cNvGraphicFramePr>
                <a:graphicFrameLocks/>
              </p:cNvGraphicFramePr>
              <p:nvPr/>
            </p:nvGraphicFramePr>
            <p:xfrm>
              <a:off x="188977" y="2134848"/>
              <a:ext cx="8705087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967"/>
                    <a:gridCol w="2194560"/>
                    <a:gridCol w="2139696"/>
                    <a:gridCol w="2340864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1" t="-112857" r="-330330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3056" t="-112857" r="-205556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8006" t="-112857" r="-110826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2396" t="-112857" r="-1302" b="-1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Down Arrow 7"/>
          <p:cNvSpPr/>
          <p:nvPr/>
        </p:nvSpPr>
        <p:spPr bwMode="auto">
          <a:xfrm>
            <a:off x="4272196" y="3127756"/>
            <a:ext cx="284816" cy="649760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2022" y="3217696"/>
            <a:ext cx="258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Similar Problems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852" y="944382"/>
            <a:ext cx="839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Problems = those that have a minimal proof with the same sequence of inference rules as used by a minimal proof of given problem.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506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Parameters: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# of premises = 3, Size of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4</a:t>
                </a:r>
              </a:p>
              <a:p>
                <a:pPr marL="0" indent="0">
                  <a:buNone/>
                </a:pPr>
                <a:r>
                  <a:rPr lang="en-US" dirty="0" smtClean="0"/>
                  <a:t># of variables = 3, # of inference steps = 2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Inference rules = { DS, HS }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9900" y="304800"/>
            <a:ext cx="9433386" cy="609600"/>
          </a:xfrm>
        </p:spPr>
        <p:txBody>
          <a:bodyPr/>
          <a:lstStyle/>
          <a:p>
            <a:r>
              <a:rPr lang="en-US" dirty="0" smtClean="0"/>
              <a:t>Parameterized Problem Generation: Natural Deduction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/>
              </p:cNvGraphicFramePr>
              <p:nvPr/>
            </p:nvGraphicFramePr>
            <p:xfrm>
              <a:off x="502920" y="3794760"/>
              <a:ext cx="8065007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2927"/>
                    <a:gridCol w="2029968"/>
                    <a:gridCol w="1554480"/>
                    <a:gridCol w="162763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≡¬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/>
              </p:cNvGraphicFramePr>
              <p:nvPr/>
            </p:nvGraphicFramePr>
            <p:xfrm>
              <a:off x="502920" y="3794760"/>
              <a:ext cx="8065007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2927"/>
                    <a:gridCol w="2029968"/>
                    <a:gridCol w="1554480"/>
                    <a:gridCol w="1627632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110000" r="-183761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110000" r="-157485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110000" r="-106275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110000" r="-1498" b="-404286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207042" r="-183761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207042" r="-157485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207042" r="-106275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207042" r="-1498" b="-298592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311429" r="-183761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311429" r="-157485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311429" r="-106275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311429" r="-1498" b="-202857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411429" r="-183761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411429" r="-157485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411429" r="-106275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411429" r="-1498" b="-102857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511429" r="-18376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511429" r="-15748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511429" r="-10627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511429" r="-1498" b="-28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Down Arrow 5"/>
          <p:cNvSpPr/>
          <p:nvPr/>
        </p:nvSpPr>
        <p:spPr bwMode="auto">
          <a:xfrm>
            <a:off x="3760132" y="3036764"/>
            <a:ext cx="284816" cy="649760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958" y="3126704"/>
            <a:ext cx="387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Parameterized Problems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04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490" y="992100"/>
            <a:ext cx="9397334" cy="536448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Procedural Content: Use PBE techniques to learn buggy procedures in a student’s mind.</a:t>
            </a:r>
          </a:p>
          <a:p>
            <a:r>
              <a:rPr lang="en-US" dirty="0" smtClean="0"/>
              <a:t>Conceptual Content: Various feedback metrics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Counterexamples: Inputs on which the solution is not correct</a:t>
            </a:r>
            <a:endParaRPr lang="en-US" sz="2000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2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ill Sans MT" panose="020B0502020104020203" pitchFamily="34" charset="0"/>
              </a:rPr>
              <a:t>"</a:t>
            </a:r>
            <a:r>
              <a:rPr lang="en-US" i="1" dirty="0">
                <a:latin typeface="Gill Sans MT" panose="020B0502020104020203" pitchFamily="34" charset="0"/>
              </a:rPr>
              <a:t>Not only did it take </a:t>
            </a:r>
            <a:r>
              <a:rPr lang="en-US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1-2 weeks </a:t>
            </a:r>
            <a:r>
              <a:rPr lang="en-US" i="1" dirty="0">
                <a:latin typeface="Gill Sans MT" panose="020B0502020104020203" pitchFamily="34" charset="0"/>
              </a:rPr>
              <a:t>to grade problem, but the comments were </a:t>
            </a:r>
            <a:r>
              <a:rPr lang="en-US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entirely unhelpful </a:t>
            </a:r>
            <a:r>
              <a:rPr lang="en-US" i="1" dirty="0">
                <a:latin typeface="Gill Sans MT" panose="020B0502020104020203" pitchFamily="34" charset="0"/>
              </a:rPr>
              <a:t>in actually helping us fix our errors. …. Apparently they don't read the code -- they just ran their tests and docked points mercilessly. What if I just had </a:t>
            </a:r>
            <a:r>
              <a:rPr lang="en-US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a simple typo</a:t>
            </a:r>
            <a:r>
              <a:rPr lang="en-US" i="1" dirty="0">
                <a:latin typeface="Gill Sans MT" panose="020B0502020104020203" pitchFamily="34" charset="0"/>
              </a:rPr>
              <a:t>, but my </a:t>
            </a:r>
            <a:r>
              <a:rPr lang="en-US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algorithm was fine</a:t>
            </a:r>
            <a:r>
              <a:rPr lang="en-US" i="1" dirty="0">
                <a:latin typeface="Gill Sans MT" panose="020B0502020104020203" pitchFamily="34" charset="0"/>
              </a:rPr>
              <a:t>? </a:t>
            </a:r>
            <a:r>
              <a:rPr lang="en-US" i="1" dirty="0" smtClean="0">
                <a:latin typeface="Gill Sans MT" panose="020B0502020104020203" pitchFamily="34" charset="0"/>
              </a:rPr>
              <a:t>....“</a:t>
            </a: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- Student Feedback from MIT 6.00 course, 2013.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Counterexamples are not sufficient!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36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490" y="992100"/>
            <a:ext cx="9397334" cy="536448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Procedural Content: Use PBE techniques to learn buggy procedures in a student’s mind.</a:t>
            </a:r>
          </a:p>
          <a:p>
            <a:r>
              <a:rPr lang="en-US" dirty="0" smtClean="0"/>
              <a:t>Conceptual Content: Various feedback metrics</a:t>
            </a:r>
            <a:endParaRPr lang="en-US" dirty="0"/>
          </a:p>
          <a:p>
            <a:pPr lvl="1"/>
            <a:r>
              <a:rPr lang="en-US" dirty="0" smtClean="0"/>
              <a:t>Counterexamples: Inputs on which the solution is not correct.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9900"/>
                </a:solidFill>
              </a:rPr>
              <a:t>Nearest </a:t>
            </a:r>
            <a:r>
              <a:rPr lang="en-US" sz="2000" dirty="0" smtClean="0">
                <a:solidFill>
                  <a:srgbClr val="009900"/>
                </a:solidFill>
              </a:rPr>
              <a:t>correct solution.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1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/>
              <a:t>Feedback Synthesis: Programming (Array Reverse)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5714"/>
            <a:ext cx="43243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2244"/>
            <a:ext cx="40661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608080" y="2742606"/>
            <a:ext cx="662689" cy="32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55004" y="2722507"/>
            <a:ext cx="1302610" cy="358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5459" y="4012190"/>
            <a:ext cx="101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= 1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4024" y="4462946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&lt;=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a.Length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12" name="Curved Connector 11"/>
          <p:cNvCxnSpPr>
            <a:stCxn id="8" idx="4"/>
            <a:endCxn id="10" idx="0"/>
          </p:cNvCxnSpPr>
          <p:nvPr/>
        </p:nvCxnSpPr>
        <p:spPr>
          <a:xfrm rot="16200000" flipH="1">
            <a:off x="1696754" y="3308060"/>
            <a:ext cx="946800" cy="46145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4"/>
            <a:endCxn id="11" idx="0"/>
          </p:cNvCxnSpPr>
          <p:nvPr/>
        </p:nvCxnSpPr>
        <p:spPr>
          <a:xfrm rot="16200000" flipH="1">
            <a:off x="2313368" y="3674097"/>
            <a:ext cx="1381790" cy="19590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260424" y="4261794"/>
            <a:ext cx="777769" cy="383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02133" y="3402678"/>
            <a:ext cx="1439645" cy="379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79335" y="5607718"/>
            <a:ext cx="115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--back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4024" y="4331059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front &lt;= 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30" name="Curved Connector 29"/>
          <p:cNvCxnSpPr>
            <a:stCxn id="26" idx="4"/>
            <a:endCxn id="28" idx="0"/>
          </p:cNvCxnSpPr>
          <p:nvPr/>
        </p:nvCxnSpPr>
        <p:spPr>
          <a:xfrm rot="16200000" flipH="1">
            <a:off x="5421749" y="4872711"/>
            <a:ext cx="962567" cy="50744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7" idx="6"/>
            <a:endCxn id="29" idx="0"/>
          </p:cNvCxnSpPr>
          <p:nvPr/>
        </p:nvCxnSpPr>
        <p:spPr>
          <a:xfrm>
            <a:off x="7141778" y="3592432"/>
            <a:ext cx="530439" cy="73862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8450" y="6673718"/>
            <a:ext cx="889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u="sng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8873" y="6310726"/>
            <a:ext cx="92044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60" dirty="0" smtClean="0">
                <a:solidFill>
                  <a:srgbClr val="C00000"/>
                </a:solidFill>
              </a:rPr>
              <a:t>PLDI 2013: </a:t>
            </a:r>
            <a:r>
              <a:rPr lang="en-US" sz="1660" dirty="0" smtClean="0">
                <a:solidFill>
                  <a:srgbClr val="C00000"/>
                </a:solidFill>
              </a:rPr>
              <a:t>“</a:t>
            </a:r>
            <a:r>
              <a:rPr lang="en-US" sz="1660" i="1" dirty="0" smtClean="0">
                <a:solidFill>
                  <a:srgbClr val="C00000"/>
                </a:solidFill>
              </a:rPr>
              <a:t>Automated </a:t>
            </a:r>
            <a:r>
              <a:rPr lang="en-US" sz="1660" i="1" dirty="0">
                <a:solidFill>
                  <a:srgbClr val="C00000"/>
                </a:solidFill>
              </a:rPr>
              <a:t>Feedback Generation for </a:t>
            </a:r>
            <a:r>
              <a:rPr lang="en-US" sz="1660" i="1" dirty="0" smtClean="0">
                <a:solidFill>
                  <a:srgbClr val="C00000"/>
                </a:solidFill>
              </a:rPr>
              <a:t>Introductory Programming Assignments”</a:t>
            </a:r>
            <a:r>
              <a:rPr lang="en-US" sz="1660" dirty="0" smtClean="0">
                <a:solidFill>
                  <a:srgbClr val="C00000"/>
                </a:solidFill>
              </a:rPr>
              <a:t> </a:t>
            </a:r>
            <a:r>
              <a:rPr lang="en-US" sz="1660" dirty="0" smtClean="0">
                <a:solidFill>
                  <a:srgbClr val="C00000"/>
                </a:solidFill>
              </a:rPr>
              <a:t>Singh, Gulwani, Solar-Lezama</a:t>
            </a:r>
            <a:endParaRPr lang="en-US" sz="166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8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6" grpId="0" animBg="1"/>
      <p:bldP spid="27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13,365 incorrect attempts for 13 Python problems.</a:t>
            </a:r>
          </a:p>
          <a:p>
            <a:pPr marL="0" indent="0">
              <a:buNone/>
            </a:pPr>
            <a:r>
              <a:rPr lang="en-US" dirty="0" smtClean="0"/>
              <a:t>(obtained from Introductory Programming course at MIT and its MOOC version on the </a:t>
            </a:r>
            <a:r>
              <a:rPr lang="en-US" dirty="0" err="1" smtClean="0"/>
              <a:t>EdX</a:t>
            </a:r>
            <a:r>
              <a:rPr lang="en-US" dirty="0" smtClean="0"/>
              <a:t> platform)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Average time for feedback = 10 </a:t>
            </a:r>
            <a:r>
              <a:rPr lang="en-US" dirty="0" smtClean="0"/>
              <a:t>seconds</a:t>
            </a:r>
          </a:p>
          <a:p>
            <a:r>
              <a:rPr lang="en-US" dirty="0" smtClean="0"/>
              <a:t>Feedback generated for 64% of those attempts.</a:t>
            </a:r>
          </a:p>
          <a:p>
            <a:r>
              <a:rPr lang="en-US" dirty="0" smtClean="0"/>
              <a:t>Reasons for failure to generate feedback</a:t>
            </a:r>
          </a:p>
          <a:p>
            <a:pPr lvl="1"/>
            <a:r>
              <a:rPr lang="en-US" dirty="0" smtClean="0"/>
              <a:t>Completely incorrect solutions</a:t>
            </a:r>
          </a:p>
          <a:p>
            <a:pPr lvl="1"/>
            <a:r>
              <a:rPr lang="en-US" dirty="0" smtClean="0"/>
              <a:t>Big conceptual errors</a:t>
            </a:r>
          </a:p>
          <a:p>
            <a:pPr lvl="1"/>
            <a:r>
              <a:rPr lang="en-US" dirty="0" smtClean="0"/>
              <a:t>Timeout (4 min)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2819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http://sketch1.csail.mit.edu/python-autofeedback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8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490" y="902159"/>
            <a:ext cx="9042142" cy="585432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Procedural Content: Use PBE techniques to learn buggy procedures in a student’s mind.</a:t>
            </a:r>
          </a:p>
          <a:p>
            <a:r>
              <a:rPr lang="en-US" dirty="0" smtClean="0"/>
              <a:t>Conceptual Content: Various feedback metrics</a:t>
            </a:r>
            <a:endParaRPr lang="en-US" dirty="0"/>
          </a:p>
          <a:p>
            <a:pPr lvl="1"/>
            <a:r>
              <a:rPr lang="en-US" dirty="0" smtClean="0"/>
              <a:t>Counterexamples: Inputs on which the solution is not correct.</a:t>
            </a:r>
          </a:p>
          <a:p>
            <a:pPr lvl="1"/>
            <a:r>
              <a:rPr lang="en-US" sz="2000" dirty="0" smtClean="0"/>
              <a:t>Nearest correct solution.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9900"/>
                </a:solidFill>
              </a:rPr>
              <a:t>Nearest problem description (corresponding to student solution</a:t>
            </a:r>
            <a:r>
              <a:rPr lang="en-US" sz="2000" dirty="0" smtClean="0">
                <a:solidFill>
                  <a:srgbClr val="009900"/>
                </a:solidFill>
              </a:rPr>
              <a:t>).</a:t>
            </a:r>
            <a:endParaRPr lang="en-US" sz="2000" dirty="0">
              <a:solidFill>
                <a:srgbClr val="0099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50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Synthesis: Finite State Automata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4871" y="1023053"/>
            <a:ext cx="872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Draw a</a:t>
            </a:r>
            <a:r>
              <a:rPr lang="en-US" sz="2200" dirty="0" smtClean="0"/>
              <a:t> </a:t>
            </a:r>
            <a:r>
              <a:rPr lang="en-US" sz="2200" dirty="0"/>
              <a:t>DFA </a:t>
            </a:r>
            <a:r>
              <a:rPr lang="en-US" sz="2200" dirty="0" smtClean="0"/>
              <a:t>that accepts: { </a:t>
            </a:r>
            <a:r>
              <a:rPr lang="en-US" sz="2200" i="1" dirty="0"/>
              <a:t>s</a:t>
            </a:r>
            <a:r>
              <a:rPr lang="en-US" sz="2200" dirty="0"/>
              <a:t> | ‘</a:t>
            </a:r>
            <a:r>
              <a:rPr lang="en-US" sz="2200" i="1" dirty="0" err="1"/>
              <a:t>ab</a:t>
            </a:r>
            <a:r>
              <a:rPr lang="en-US" sz="2200" dirty="0"/>
              <a:t>’ appears in </a:t>
            </a:r>
            <a:r>
              <a:rPr lang="en-US" sz="2200" i="1" dirty="0"/>
              <a:t>s</a:t>
            </a:r>
            <a:r>
              <a:rPr lang="en-US" sz="2200" dirty="0"/>
              <a:t> exactly </a:t>
            </a:r>
            <a:r>
              <a:rPr lang="en-US" sz="2200" i="1" dirty="0"/>
              <a:t>2</a:t>
            </a:r>
            <a:r>
              <a:rPr lang="en-US" sz="2200" dirty="0"/>
              <a:t> times }</a:t>
            </a:r>
          </a:p>
        </p:txBody>
      </p:sp>
      <p:pic>
        <p:nvPicPr>
          <p:cNvPr id="12" name="Picture 11" descr="Screen Shot 2013-05-29 at 11.2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3223381"/>
            <a:ext cx="4945673" cy="1004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57695" y="3164519"/>
            <a:ext cx="389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Grade:</a:t>
            </a:r>
            <a:r>
              <a:rPr lang="en-US" dirty="0"/>
              <a:t> 6/10</a:t>
            </a:r>
          </a:p>
          <a:p>
            <a:pPr>
              <a:spcBef>
                <a:spcPts val="0"/>
              </a:spcBef>
            </a:pPr>
            <a:r>
              <a:rPr lang="en-US" b="1" dirty="0"/>
              <a:t>Feedback: </a:t>
            </a:r>
            <a:r>
              <a:rPr lang="en-US" dirty="0"/>
              <a:t>The DFA is incorrect on the string ‘</a:t>
            </a:r>
            <a:r>
              <a:rPr lang="en-US" i="1" dirty="0" err="1"/>
              <a:t>ababb</a:t>
            </a:r>
            <a:r>
              <a:rPr lang="en-US" dirty="0"/>
              <a:t>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7837" y="1490189"/>
            <a:ext cx="350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9/10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One more state should be made final</a:t>
            </a:r>
          </a:p>
        </p:txBody>
      </p:sp>
      <p:pic>
        <p:nvPicPr>
          <p:cNvPr id="10" name="Picture 9" descr="Screen Shot 2013-05-29 at 11.0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" y="4710490"/>
            <a:ext cx="4260954" cy="10460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1981" y="4660855"/>
            <a:ext cx="455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5/10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The DFA accepts          {</a:t>
            </a:r>
            <a:r>
              <a:rPr lang="en-US" i="1" dirty="0" smtClean="0"/>
              <a:t>s </a:t>
            </a:r>
            <a:r>
              <a:rPr lang="en-US" dirty="0" smtClean="0"/>
              <a:t>| ‘</a:t>
            </a:r>
            <a:r>
              <a:rPr lang="en-US" i="1" dirty="0" err="1"/>
              <a:t>ab</a:t>
            </a:r>
            <a:r>
              <a:rPr lang="en-US" dirty="0"/>
              <a:t>’ appears in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>
                <a:solidFill>
                  <a:srgbClr val="3366FF"/>
                </a:solidFill>
              </a:rPr>
              <a:t>at least</a:t>
            </a:r>
            <a:r>
              <a:rPr lang="en-US" dirty="0" smtClean="0"/>
              <a:t> </a:t>
            </a:r>
            <a:r>
              <a:rPr lang="en-US" i="1" dirty="0" smtClean="0"/>
              <a:t>2</a:t>
            </a:r>
            <a:r>
              <a:rPr lang="en-US" dirty="0" smtClean="0"/>
              <a:t> times}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19526" y="5754682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8058" y="2573320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058" y="4150208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2055" y="2554278"/>
            <a:ext cx="562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nearest correct solution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7006" y="4159766"/>
            <a:ext cx="3461646" cy="39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counterexamples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2823" y="5776287"/>
            <a:ext cx="474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nearest problem description</a:t>
            </a:r>
            <a:endParaRPr lang="en-US" dirty="0">
              <a:solidFill>
                <a:srgbClr val="0099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3528" y="147653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Screen Shot 2013-05-29 at 11.13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1561262"/>
            <a:ext cx="4945672" cy="86565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 bwMode="auto">
          <a:xfrm>
            <a:off x="109758" y="3081752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09758" y="460912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-60403" y="6230285"/>
            <a:ext cx="772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IJCAI 2013: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Automated </a:t>
            </a:r>
            <a:r>
              <a:rPr lang="en-US" i="1" dirty="0" smtClean="0">
                <a:solidFill>
                  <a:srgbClr val="C00000"/>
                </a:solidFill>
              </a:rPr>
              <a:t>Grading of DFA Constructions”;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Alur, </a:t>
            </a:r>
            <a:r>
              <a:rPr lang="en-US" dirty="0" err="1" smtClean="0">
                <a:solidFill>
                  <a:srgbClr val="C00000"/>
                </a:solidFill>
              </a:rPr>
              <a:t>d’Antoni</a:t>
            </a:r>
            <a:r>
              <a:rPr lang="en-US" dirty="0" smtClean="0">
                <a:solidFill>
                  <a:srgbClr val="C00000"/>
                </a:solidFill>
              </a:rPr>
              <a:t>, Gulwani, Kini, Viswanathan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4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71" y="978110"/>
            <a:ext cx="9099029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800+ attempts to 6 automata problems (obtained from automata course at UIUC) graded by tool and 2 instructors.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95% problems graded in &lt;6 seconds each</a:t>
            </a:r>
          </a:p>
          <a:p>
            <a:r>
              <a:rPr lang="en-US" sz="2300" dirty="0" smtClean="0"/>
              <a:t>Out of 131 attempts for one of those problems:</a:t>
            </a:r>
          </a:p>
          <a:p>
            <a:pPr lvl="1"/>
            <a:r>
              <a:rPr lang="en-US" dirty="0" smtClean="0"/>
              <a:t>6 attempts: instructors were </a:t>
            </a:r>
            <a:r>
              <a:rPr lang="en-US" dirty="0" smtClean="0">
                <a:solidFill>
                  <a:schemeClr val="accent2"/>
                </a:solidFill>
              </a:rPr>
              <a:t>incorrect </a:t>
            </a:r>
            <a:r>
              <a:rPr lang="en-US" dirty="0" smtClean="0"/>
              <a:t>(gave full marks to an incorrect attempt) </a:t>
            </a:r>
          </a:p>
          <a:p>
            <a:pPr lvl="1"/>
            <a:r>
              <a:rPr lang="en-US" dirty="0" smtClean="0"/>
              <a:t>20 attempts: instructors were </a:t>
            </a:r>
            <a:r>
              <a:rPr lang="en-US" dirty="0" smtClean="0">
                <a:solidFill>
                  <a:schemeClr val="accent2"/>
                </a:solidFill>
              </a:rPr>
              <a:t>inconsistent </a:t>
            </a:r>
            <a:r>
              <a:rPr lang="en-US" dirty="0" smtClean="0"/>
              <a:t>(gave different marks to syntactically equivalent attempts)</a:t>
            </a:r>
          </a:p>
          <a:p>
            <a:pPr lvl="1"/>
            <a:r>
              <a:rPr lang="en-US" dirty="0" smtClean="0"/>
              <a:t>34 attempts: &gt;= 3 point discrepancy between instructor &amp; tool; in 20 of those, </a:t>
            </a:r>
            <a:r>
              <a:rPr lang="en-US" dirty="0" smtClean="0">
                <a:solidFill>
                  <a:schemeClr val="accent2"/>
                </a:solidFill>
              </a:rPr>
              <a:t>instructor agreed that tool was more fair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Instructors concluded </a:t>
            </a:r>
            <a:r>
              <a:rPr lang="en-US" dirty="0"/>
              <a:t>that </a:t>
            </a:r>
            <a:r>
              <a:rPr lang="en-US" dirty="0" smtClean="0"/>
              <a:t>tool should be </a:t>
            </a:r>
            <a:r>
              <a:rPr lang="en-US" dirty="0"/>
              <a:t>preferred </a:t>
            </a:r>
            <a:r>
              <a:rPr lang="en-US" dirty="0" smtClean="0"/>
              <a:t>over humans for </a:t>
            </a:r>
            <a:r>
              <a:rPr lang="en-US" dirty="0"/>
              <a:t>consistency &amp; scalability.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8815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http://www.automatatutor.com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6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862" y="1023079"/>
            <a:ext cx="8818790" cy="5647543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Procedural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Mathematical Procedures</a:t>
            </a:r>
          </a:p>
          <a:p>
            <a:pPr lvl="2"/>
            <a:r>
              <a:rPr lang="en-US" dirty="0" smtClean="0"/>
              <a:t>Addition, Long division, GCD/LCM, Gaussian Elimination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Algorithmic Procedures </a:t>
            </a:r>
          </a:p>
          <a:p>
            <a:pPr lvl="2"/>
            <a:r>
              <a:rPr lang="en-US" dirty="0" smtClean="0"/>
              <a:t>Students asked to show understanding of classical algorithms on specific inputs.</a:t>
            </a:r>
          </a:p>
          <a:p>
            <a:pPr lvl="3"/>
            <a:r>
              <a:rPr lang="en-US" dirty="0" smtClean="0"/>
              <a:t>BFS, insertion sort, shortest path</a:t>
            </a:r>
          </a:p>
          <a:p>
            <a:pPr lvl="3"/>
            <a:r>
              <a:rPr lang="en-US" dirty="0" smtClean="0"/>
              <a:t>translating regular expression into an automaton.</a:t>
            </a:r>
            <a:endParaRPr lang="en-US" dirty="0"/>
          </a:p>
          <a:p>
            <a:r>
              <a:rPr lang="en-US" u="sng" dirty="0" smtClean="0">
                <a:solidFill>
                  <a:schemeClr val="accent2"/>
                </a:solidFill>
              </a:rPr>
              <a:t>Conceptual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Proofs</a:t>
            </a:r>
          </a:p>
          <a:p>
            <a:pPr lvl="2"/>
            <a:r>
              <a:rPr lang="en-US" dirty="0" smtClean="0"/>
              <a:t>Algebraic theorems, Natural deduction, Non-regularity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Constructions</a:t>
            </a:r>
          </a:p>
          <a:p>
            <a:pPr lvl="2"/>
            <a:r>
              <a:rPr lang="en-US" dirty="0" smtClean="0"/>
              <a:t>Geometric ruler/compass based constructions, Automata constructions,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7962" y="2866696"/>
            <a:ext cx="6808076" cy="6332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directions in Computer-aided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3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903" y="1143000"/>
            <a:ext cx="8418787" cy="5029200"/>
          </a:xfrm>
        </p:spPr>
        <p:txBody>
          <a:bodyPr/>
          <a:lstStyle/>
          <a:p>
            <a:r>
              <a:rPr lang="en-US" dirty="0"/>
              <a:t>Dealing with word problems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Dealing with subject domains with more textual content as in language learning and social sciences.</a:t>
            </a:r>
          </a:p>
          <a:p>
            <a:endParaRPr lang="en-US" dirty="0"/>
          </a:p>
          <a:p>
            <a:r>
              <a:rPr lang="en-US" dirty="0" smtClean="0"/>
              <a:t>Conversational interaction with students.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likely borrow techniques from domain-specific NL understanding developed for end-user programming:</a:t>
            </a:r>
          </a:p>
          <a:p>
            <a:r>
              <a:rPr lang="en-US" dirty="0" smtClean="0"/>
              <a:t>Spreadsheet Formulas </a:t>
            </a:r>
            <a:r>
              <a:rPr lang="en-US" sz="2200" dirty="0" smtClean="0">
                <a:solidFill>
                  <a:srgbClr val="C00000"/>
                </a:solidFill>
              </a:rPr>
              <a:t>[SIGMOD 2014]</a:t>
            </a:r>
          </a:p>
          <a:p>
            <a:r>
              <a:rPr lang="en-US" dirty="0" smtClean="0"/>
              <a:t>Smartphone Scripts </a:t>
            </a:r>
            <a:r>
              <a:rPr lang="en-US" sz="2200" dirty="0" smtClean="0">
                <a:solidFill>
                  <a:srgbClr val="C00000"/>
                </a:solidFill>
              </a:rPr>
              <a:t>[</a:t>
            </a:r>
            <a:r>
              <a:rPr lang="en-US" sz="2200" dirty="0" err="1" smtClean="0">
                <a:solidFill>
                  <a:srgbClr val="C00000"/>
                </a:solidFill>
              </a:rPr>
              <a:t>MobiSys</a:t>
            </a:r>
            <a:r>
              <a:rPr lang="en-US" sz="2200" dirty="0" smtClean="0">
                <a:solidFill>
                  <a:srgbClr val="C00000"/>
                </a:solidFill>
              </a:rPr>
              <a:t> 2013]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68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Leverage large amounts of student data</a:t>
            </a:r>
          </a:p>
          <a:p>
            <a:endParaRPr lang="en-US" dirty="0"/>
          </a:p>
          <a:p>
            <a:r>
              <a:rPr lang="en-US" dirty="0" smtClean="0"/>
              <a:t>Gather sample solutions</a:t>
            </a:r>
          </a:p>
          <a:p>
            <a:endParaRPr lang="en-US" dirty="0"/>
          </a:p>
          <a:p>
            <a:r>
              <a:rPr lang="en-US" dirty="0" smtClean="0"/>
              <a:t>Identify commonly made mistakes</a:t>
            </a:r>
          </a:p>
          <a:p>
            <a:endParaRPr lang="en-US" dirty="0"/>
          </a:p>
          <a:p>
            <a:r>
              <a:rPr lang="en-US" dirty="0" smtClean="0"/>
              <a:t>Identify effective learning pathways</a:t>
            </a:r>
          </a:p>
          <a:p>
            <a:pPr lvl="1"/>
            <a:r>
              <a:rPr lang="en-US" dirty="0" smtClean="0"/>
              <a:t>Concept ordering</a:t>
            </a:r>
          </a:p>
          <a:p>
            <a:pPr lvl="1"/>
            <a:r>
              <a:rPr lang="en-US" dirty="0" smtClean="0"/>
              <a:t>Nature of feedback</a:t>
            </a:r>
          </a:p>
          <a:p>
            <a:pPr lvl="1"/>
            <a:r>
              <a:rPr lang="en-US" dirty="0" smtClean="0"/>
              <a:t>Personalized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6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Leverage large populations of students and teachers</a:t>
            </a:r>
          </a:p>
          <a:p>
            <a:endParaRPr lang="en-US" dirty="0"/>
          </a:p>
          <a:p>
            <a:r>
              <a:rPr lang="en-US" dirty="0" smtClean="0"/>
              <a:t>Peer grading</a:t>
            </a:r>
          </a:p>
          <a:p>
            <a:endParaRPr lang="en-US" dirty="0"/>
          </a:p>
          <a:p>
            <a:r>
              <a:rPr lang="en-US" dirty="0" smtClean="0"/>
              <a:t>Tutoring</a:t>
            </a:r>
          </a:p>
          <a:p>
            <a:endParaRPr lang="en-US" dirty="0"/>
          </a:p>
          <a:p>
            <a:r>
              <a:rPr lang="en-US" dirty="0" smtClean="0"/>
              <a:t>Problem collection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3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</a:p>
          <a:p>
            <a:pPr lvl="1"/>
            <a:r>
              <a:rPr lang="en-US" dirty="0" smtClean="0"/>
              <a:t>Faster, Better, More, Happier?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Cost of developing an intelligent tutoring system</a:t>
            </a:r>
          </a:p>
          <a:p>
            <a:pPr lvl="1"/>
            <a:r>
              <a:rPr lang="en-US" dirty="0" smtClean="0"/>
              <a:t>Build general frameworks that alleviate the cost of development of domain-specific content and 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11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2648" y="1142999"/>
            <a:ext cx="9219199" cy="530743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Computer-aided Education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Aspects:</a:t>
            </a:r>
            <a:r>
              <a:rPr lang="en-US" dirty="0"/>
              <a:t> </a:t>
            </a:r>
            <a:r>
              <a:rPr lang="en-US" dirty="0" smtClean="0"/>
              <a:t>Problem/Solution/Feedback Generation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Domains:</a:t>
            </a:r>
            <a:r>
              <a:rPr lang="en-US" dirty="0"/>
              <a:t> </a:t>
            </a:r>
            <a:r>
              <a:rPr lang="en-US" dirty="0" smtClean="0"/>
              <a:t>Math, </a:t>
            </a:r>
            <a:r>
              <a:rPr lang="en-US" dirty="0"/>
              <a:t>Programming, </a:t>
            </a:r>
            <a:r>
              <a:rPr lang="en-US" dirty="0" smtClean="0"/>
              <a:t>Logic, Language Learning, ...</a:t>
            </a:r>
          </a:p>
          <a:p>
            <a:pPr lvl="1"/>
            <a:endParaRPr lang="en-US" sz="1000" dirty="0"/>
          </a:p>
          <a:p>
            <a:r>
              <a:rPr lang="en-US" dirty="0" smtClean="0">
                <a:solidFill>
                  <a:schemeClr val="accent6"/>
                </a:solidFill>
              </a:rPr>
              <a:t>Inter-disciplinary research area</a:t>
            </a:r>
          </a:p>
          <a:p>
            <a:pPr lvl="1"/>
            <a:r>
              <a:rPr lang="en-US" dirty="0" smtClean="0"/>
              <a:t>Logical reasoning and search </a:t>
            </a:r>
            <a:r>
              <a:rPr lang="en-US" dirty="0" smtClean="0"/>
              <a:t>techniques</a:t>
            </a:r>
          </a:p>
          <a:p>
            <a:pPr lvl="1"/>
            <a:r>
              <a:rPr lang="en-US" dirty="0"/>
              <a:t>Natural language </a:t>
            </a:r>
            <a:r>
              <a:rPr lang="en-US" dirty="0" smtClean="0"/>
              <a:t>understanding</a:t>
            </a:r>
            <a:r>
              <a:rPr lang="en-US" dirty="0" smtClean="0"/>
              <a:t> </a:t>
            </a:r>
            <a:r>
              <a:rPr lang="en-US" dirty="0"/>
              <a:t>(for word problems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Machine learning (leverage large amounts of student data</a:t>
            </a:r>
            <a:r>
              <a:rPr lang="en-US" dirty="0" smtClean="0"/>
              <a:t>)</a:t>
            </a:r>
          </a:p>
          <a:p>
            <a:pPr lvl="1"/>
            <a:r>
              <a:rPr lang="en-US" sz="2150" dirty="0" smtClean="0"/>
              <a:t>Crowdsourcing</a:t>
            </a:r>
            <a:r>
              <a:rPr lang="en-US" sz="2150" dirty="0" smtClean="0"/>
              <a:t> </a:t>
            </a:r>
            <a:r>
              <a:rPr lang="en-US" sz="2150" dirty="0" smtClean="0"/>
              <a:t>(leverage large populations of </a:t>
            </a:r>
            <a:r>
              <a:rPr lang="en-US" sz="2150" dirty="0" smtClean="0"/>
              <a:t>students/teachers</a:t>
            </a:r>
            <a:r>
              <a:rPr lang="en-US" sz="2150" dirty="0" smtClean="0"/>
              <a:t>) 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CACM 2014: “</a:t>
            </a:r>
            <a:r>
              <a:rPr lang="en-US" sz="2000" dirty="0">
                <a:solidFill>
                  <a:srgbClr val="C00000"/>
                </a:solidFill>
              </a:rPr>
              <a:t>Example-based Learning in Computer-aided STEM Education”; </a:t>
            </a:r>
            <a:r>
              <a:rPr lang="en-US" sz="1800" dirty="0" smtClean="0">
                <a:solidFill>
                  <a:srgbClr val="C00000"/>
                </a:solidFill>
              </a:rPr>
              <a:t>Gulwani</a:t>
            </a:r>
            <a:endParaRPr lang="en-US" sz="18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35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Problem Generation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078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Procedural Content: Test input generation techniques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" y="3872060"/>
            <a:ext cx="7179217" cy="250722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60700" y="963120"/>
          <a:ext cx="392018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82"/>
              </a:tblGrid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digit addition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digit w/o carry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 carries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Triple carry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Extra digit in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/p</a:t>
                      </a:r>
                      <a:r>
                        <a:rPr lang="en-US" baseline="0" dirty="0" smtClean="0"/>
                        <a:t> &amp; new digit in </a:t>
                      </a:r>
                      <a:r>
                        <a:rPr lang="en-US" dirty="0" smtClean="0"/>
                        <a:t>o/p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Addition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180" y="6263276"/>
            <a:ext cx="9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CHI 2013</a:t>
            </a:r>
            <a:r>
              <a:rPr lang="en-US" sz="1800" dirty="0" smtClean="0">
                <a:solidFill>
                  <a:srgbClr val="C00000"/>
                </a:solidFill>
              </a:rPr>
              <a:t>: “A </a:t>
            </a:r>
            <a:r>
              <a:rPr lang="en-US" sz="1800" dirty="0">
                <a:solidFill>
                  <a:srgbClr val="C00000"/>
                </a:solidFill>
              </a:rPr>
              <a:t>Trace-based Framework for Analyzing and </a:t>
            </a:r>
            <a:r>
              <a:rPr lang="en-US" sz="1800" dirty="0" smtClean="0">
                <a:solidFill>
                  <a:srgbClr val="C00000"/>
                </a:solidFill>
              </a:rPr>
              <a:t>Synthesizing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Educational </a:t>
            </a:r>
            <a:r>
              <a:rPr lang="en-US" sz="1800" dirty="0" smtClean="0">
                <a:solidFill>
                  <a:srgbClr val="C00000"/>
                </a:solidFill>
              </a:rPr>
              <a:t>Progressions”; </a:t>
            </a:r>
            <a:r>
              <a:rPr lang="en-US" sz="1800" dirty="0" smtClean="0">
                <a:solidFill>
                  <a:srgbClr val="C00000"/>
                </a:solidFill>
              </a:rPr>
              <a:t>Andersen, Gulwani, Popovic.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3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" y="3872060"/>
            <a:ext cx="7179217" cy="250722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60700" y="963120"/>
          <a:ext cx="651907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82"/>
                <a:gridCol w="2598889"/>
              </a:tblGrid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 Characteristic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digit addition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digit w/o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LL+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L*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 carries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L+ (LC) L*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(LCLC) L*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Triple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(LCLCLCLC)</a:t>
                      </a:r>
                      <a:r>
                        <a:rPr lang="en-US" baseline="0" dirty="0" smtClean="0"/>
                        <a:t> L*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Extra digit in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/p</a:t>
                      </a:r>
                      <a:r>
                        <a:rPr lang="en-US" baseline="0" dirty="0" smtClean="0"/>
                        <a:t> &amp; new digit in </a:t>
                      </a:r>
                      <a:r>
                        <a:rPr lang="en-US" dirty="0" smtClean="0"/>
                        <a:t>o/p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CLDCE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Addition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180" y="6263276"/>
            <a:ext cx="9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CHI 2013</a:t>
            </a:r>
            <a:r>
              <a:rPr lang="en-US" sz="1800" dirty="0" smtClean="0">
                <a:solidFill>
                  <a:srgbClr val="C00000"/>
                </a:solidFill>
              </a:rPr>
              <a:t>: “A </a:t>
            </a:r>
            <a:r>
              <a:rPr lang="en-US" sz="1800" dirty="0">
                <a:solidFill>
                  <a:srgbClr val="C00000"/>
                </a:solidFill>
              </a:rPr>
              <a:t>Trace-based Framework for Analyzing and </a:t>
            </a:r>
            <a:r>
              <a:rPr lang="en-US" sz="1800" dirty="0" smtClean="0">
                <a:solidFill>
                  <a:srgbClr val="C00000"/>
                </a:solidFill>
              </a:rPr>
              <a:t>Synthesizing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Educational </a:t>
            </a:r>
            <a:r>
              <a:rPr lang="en-US" sz="1800" dirty="0" smtClean="0">
                <a:solidFill>
                  <a:srgbClr val="C00000"/>
                </a:solidFill>
              </a:rPr>
              <a:t>Progressions”; </a:t>
            </a:r>
            <a:r>
              <a:rPr lang="en-US" sz="1800" dirty="0" smtClean="0">
                <a:solidFill>
                  <a:srgbClr val="C00000"/>
                </a:solidFill>
              </a:rPr>
              <a:t>Andersen, Gulwani, Popovic.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25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" y="3872060"/>
            <a:ext cx="7179217" cy="250722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60700" y="963120"/>
          <a:ext cx="839141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82"/>
                <a:gridCol w="2598889"/>
                <a:gridCol w="1872343"/>
              </a:tblGrid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 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Input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digit addition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3+2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digit w/o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+8765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+ 8757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 carries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L+ (LC)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+ 8857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+ 8667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Triple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(LCLCLCLC)</a:t>
                      </a:r>
                      <a:r>
                        <a:rPr lang="en-US" baseline="0" dirty="0" smtClean="0"/>
                        <a:t>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</a:t>
                      </a:r>
                      <a:r>
                        <a:rPr lang="en-US" baseline="0" dirty="0" smtClean="0"/>
                        <a:t> + 8767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Extra digit in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/p</a:t>
                      </a:r>
                      <a:r>
                        <a:rPr lang="en-US" baseline="0" dirty="0" smtClean="0"/>
                        <a:t> &amp; new digit in </a:t>
                      </a:r>
                      <a:r>
                        <a:rPr lang="en-US" dirty="0" smtClean="0"/>
                        <a:t>o/p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CLDCE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9234 + 900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Addition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180" y="6263276"/>
            <a:ext cx="9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CHI 2013</a:t>
            </a:r>
            <a:r>
              <a:rPr lang="en-US" sz="1800" dirty="0" smtClean="0">
                <a:solidFill>
                  <a:srgbClr val="C00000"/>
                </a:solidFill>
              </a:rPr>
              <a:t>: “A </a:t>
            </a:r>
            <a:r>
              <a:rPr lang="en-US" sz="1800" dirty="0">
                <a:solidFill>
                  <a:srgbClr val="C00000"/>
                </a:solidFill>
              </a:rPr>
              <a:t>Trace-based Framework for Analyzing and </a:t>
            </a:r>
            <a:r>
              <a:rPr lang="en-US" sz="1800" dirty="0" smtClean="0">
                <a:solidFill>
                  <a:srgbClr val="C00000"/>
                </a:solidFill>
              </a:rPr>
              <a:t>Synthesizing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Educational </a:t>
            </a:r>
            <a:r>
              <a:rPr lang="en-US" sz="1800" dirty="0" smtClean="0">
                <a:solidFill>
                  <a:srgbClr val="C00000"/>
                </a:solidFill>
              </a:rPr>
              <a:t>Progressions”; </a:t>
            </a:r>
            <a:r>
              <a:rPr lang="en-US" sz="1800" dirty="0" smtClean="0">
                <a:solidFill>
                  <a:srgbClr val="C00000"/>
                </a:solidFill>
              </a:rPr>
              <a:t>Andersen, Gulwani, Popovic.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7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 marL="400050"/>
            <a:r>
              <a:rPr lang="en-US" dirty="0" smtClean="0"/>
              <a:t>Procedural Content: Test input generation techniques</a:t>
            </a:r>
          </a:p>
          <a:p>
            <a:pPr marL="400050"/>
            <a:r>
              <a:rPr lang="en-US" dirty="0" smtClean="0"/>
              <a:t>Conceptual Content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Template 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0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111041</TotalTime>
  <Words>2022</Words>
  <Application>Microsoft Office PowerPoint</Application>
  <PresentationFormat>On-screen Show (4:3)</PresentationFormat>
  <Paragraphs>517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Tahoma</vt:lpstr>
      <vt:lpstr>Wingdings</vt:lpstr>
      <vt:lpstr>Calibri</vt:lpstr>
      <vt:lpstr>Consolas</vt:lpstr>
      <vt:lpstr>Cambria Math</vt:lpstr>
      <vt:lpstr>Times New Roman</vt:lpstr>
      <vt:lpstr>Comic Sans MS</vt:lpstr>
      <vt:lpstr>Gill Sans MT</vt:lpstr>
      <vt:lpstr>MT Extra</vt:lpstr>
      <vt:lpstr>Default Design</vt:lpstr>
      <vt:lpstr>2_Default Design</vt:lpstr>
      <vt:lpstr>PowerPoint Presentation</vt:lpstr>
      <vt:lpstr>Computer-aided Education</vt:lpstr>
      <vt:lpstr>Content Classification</vt:lpstr>
      <vt:lpstr>Problem Generation</vt:lpstr>
      <vt:lpstr>Problem Generation</vt:lpstr>
      <vt:lpstr>Problem Generation: Addition Procedure</vt:lpstr>
      <vt:lpstr>Problem Generation: Addition Procedure</vt:lpstr>
      <vt:lpstr>Problem Generation: Addition Procedure</vt:lpstr>
      <vt:lpstr>Problem Generation</vt:lpstr>
      <vt:lpstr>Problem Synthesis: Algebra (Trigonometry)</vt:lpstr>
      <vt:lpstr>Problem Synthesis: Algebra (Trigonometry)</vt:lpstr>
      <vt:lpstr>Problem Synthesis: Algebra (Limits)</vt:lpstr>
      <vt:lpstr>Problem Synthesis: Algebra (Integration)</vt:lpstr>
      <vt:lpstr>Problem Synthesis: Algebra (Determinant)</vt:lpstr>
      <vt:lpstr>Synthesis Algorithm for Finding Instantiations</vt:lpstr>
      <vt:lpstr>Problem Generation</vt:lpstr>
      <vt:lpstr>Problem Synthesis: Sentence Completion</vt:lpstr>
      <vt:lpstr>Problem Generation</vt:lpstr>
      <vt:lpstr>Natural Deduction</vt:lpstr>
      <vt:lpstr>Similar Problem Generation: Natural Deduction</vt:lpstr>
      <vt:lpstr>Parameterized Problem Generation: Natural Deduction</vt:lpstr>
      <vt:lpstr>Feedback Generation</vt:lpstr>
      <vt:lpstr>Counterexamples are not sufficient!</vt:lpstr>
      <vt:lpstr>Feedback Generation</vt:lpstr>
      <vt:lpstr>Feedback Synthesis: Programming (Array Reverse)</vt:lpstr>
      <vt:lpstr>Experimental Results</vt:lpstr>
      <vt:lpstr>Feedback Synthesis</vt:lpstr>
      <vt:lpstr>Feedback Synthesis: Finite State Automata</vt:lpstr>
      <vt:lpstr>Experimental Results</vt:lpstr>
      <vt:lpstr>PowerPoint Presentation</vt:lpstr>
      <vt:lpstr>Natural Language Understanding</vt:lpstr>
      <vt:lpstr>Machine Learning</vt:lpstr>
      <vt:lpstr>Crowdsourcing</vt:lpstr>
      <vt:lpstr>Evaluating Impact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Sumit Gulwani</cp:lastModifiedBy>
  <cp:revision>6572</cp:revision>
  <cp:lastPrinted>2011-01-25T02:43:07Z</cp:lastPrinted>
  <dcterms:created xsi:type="dcterms:W3CDTF">1601-01-01T00:00:00Z</dcterms:created>
  <dcterms:modified xsi:type="dcterms:W3CDTF">2014-08-23T02:54:07Z</dcterms:modified>
</cp:coreProperties>
</file>