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786" r:id="rId2"/>
    <p:sldId id="999" r:id="rId3"/>
    <p:sldId id="1000" r:id="rId4"/>
    <p:sldId id="987" r:id="rId5"/>
    <p:sldId id="788" r:id="rId6"/>
    <p:sldId id="821" r:id="rId7"/>
    <p:sldId id="845" r:id="rId8"/>
    <p:sldId id="829" r:id="rId9"/>
    <p:sldId id="830" r:id="rId10"/>
    <p:sldId id="831" r:id="rId11"/>
    <p:sldId id="832" r:id="rId12"/>
    <p:sldId id="833" r:id="rId13"/>
    <p:sldId id="834" r:id="rId14"/>
    <p:sldId id="835" r:id="rId15"/>
    <p:sldId id="836" r:id="rId16"/>
    <p:sldId id="944" r:id="rId17"/>
    <p:sldId id="1001" r:id="rId18"/>
    <p:sldId id="1002" r:id="rId19"/>
    <p:sldId id="1003" r:id="rId20"/>
    <p:sldId id="1004" r:id="rId21"/>
    <p:sldId id="1005" r:id="rId22"/>
    <p:sldId id="1006" r:id="rId23"/>
    <p:sldId id="1007" r:id="rId24"/>
    <p:sldId id="1008" r:id="rId25"/>
    <p:sldId id="1009" r:id="rId26"/>
    <p:sldId id="1010" r:id="rId27"/>
    <p:sldId id="1011" r:id="rId28"/>
    <p:sldId id="1012" r:id="rId29"/>
    <p:sldId id="1013" r:id="rId30"/>
    <p:sldId id="1014" r:id="rId31"/>
    <p:sldId id="1015" r:id="rId32"/>
    <p:sldId id="1016" r:id="rId33"/>
    <p:sldId id="1017" r:id="rId34"/>
    <p:sldId id="1018" r:id="rId35"/>
    <p:sldId id="1019" r:id="rId36"/>
    <p:sldId id="1020" r:id="rId37"/>
    <p:sldId id="1021" r:id="rId38"/>
    <p:sldId id="1022" r:id="rId39"/>
    <p:sldId id="1023" r:id="rId40"/>
    <p:sldId id="1024" r:id="rId41"/>
    <p:sldId id="1025" r:id="rId42"/>
    <p:sldId id="1026" r:id="rId43"/>
    <p:sldId id="1027" r:id="rId44"/>
    <p:sldId id="1028" r:id="rId45"/>
    <p:sldId id="1029" r:id="rId46"/>
    <p:sldId id="1030" r:id="rId47"/>
    <p:sldId id="1031" r:id="rId48"/>
    <p:sldId id="839" r:id="rId49"/>
    <p:sldId id="998" r:id="rId50"/>
    <p:sldId id="907" r:id="rId51"/>
    <p:sldId id="976" r:id="rId52"/>
    <p:sldId id="946" r:id="rId53"/>
    <p:sldId id="903" r:id="rId54"/>
    <p:sldId id="904" r:id="rId55"/>
    <p:sldId id="905" r:id="rId56"/>
    <p:sldId id="906" r:id="rId57"/>
    <p:sldId id="908" r:id="rId58"/>
    <p:sldId id="910" r:id="rId59"/>
    <p:sldId id="909" r:id="rId60"/>
    <p:sldId id="947" r:id="rId61"/>
    <p:sldId id="952" r:id="rId62"/>
    <p:sldId id="963" r:id="rId63"/>
    <p:sldId id="953" r:id="rId64"/>
    <p:sldId id="954" r:id="rId65"/>
    <p:sldId id="955" r:id="rId66"/>
    <p:sldId id="964" r:id="rId67"/>
    <p:sldId id="948" r:id="rId68"/>
    <p:sldId id="951" r:id="rId69"/>
    <p:sldId id="989" r:id="rId70"/>
    <p:sldId id="966" r:id="rId71"/>
    <p:sldId id="988" r:id="rId72"/>
    <p:sldId id="994" r:id="rId73"/>
    <p:sldId id="991" r:id="rId74"/>
    <p:sldId id="992" r:id="rId75"/>
    <p:sldId id="993" r:id="rId76"/>
    <p:sldId id="990" r:id="rId77"/>
    <p:sldId id="950" r:id="rId78"/>
    <p:sldId id="945" r:id="rId79"/>
    <p:sldId id="927" r:id="rId80"/>
    <p:sldId id="928" r:id="rId81"/>
    <p:sldId id="940" r:id="rId82"/>
    <p:sldId id="941" r:id="rId83"/>
    <p:sldId id="942" r:id="rId84"/>
    <p:sldId id="968" r:id="rId85"/>
    <p:sldId id="967" r:id="rId86"/>
    <p:sldId id="969" r:id="rId87"/>
    <p:sldId id="970" r:id="rId88"/>
    <p:sldId id="971" r:id="rId89"/>
    <p:sldId id="972" r:id="rId90"/>
    <p:sldId id="973" r:id="rId91"/>
    <p:sldId id="974" r:id="rId92"/>
    <p:sldId id="975" r:id="rId93"/>
    <p:sldId id="977" r:id="rId94"/>
    <p:sldId id="978" r:id="rId95"/>
    <p:sldId id="979" r:id="rId96"/>
    <p:sldId id="980" r:id="rId97"/>
    <p:sldId id="981" r:id="rId98"/>
    <p:sldId id="982" r:id="rId99"/>
    <p:sldId id="983" r:id="rId100"/>
    <p:sldId id="984" r:id="rId101"/>
    <p:sldId id="985" r:id="rId102"/>
    <p:sldId id="986"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10" autoAdjust="0"/>
    <p:restoredTop sz="90284" autoAdjust="0"/>
  </p:normalViewPr>
  <p:slideViewPr>
    <p:cSldViewPr>
      <p:cViewPr varScale="1">
        <p:scale>
          <a:sx n="79" d="100"/>
          <a:sy n="79" d="100"/>
        </p:scale>
        <p:origin x="110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3d1" qsCatId="3D" csTypeId="urn:microsoft.com/office/officeart/2005/8/colors/colorful2" csCatId="colorful" phldr="1"/>
      <dgm:spPr/>
    </dgm:pt>
    <dgm:pt modelId="{DA3693D4-BCA6-4C29-AF4C-85A989E68FA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SAT</a:t>
          </a:r>
          <a:endParaRPr lang="en-US" dirty="0"/>
        </a:p>
      </dgm:t>
    </dgm:pt>
    <dgm:pt modelId="{EC4085D4-E8C4-456B-AF0D-9A9E9823371D}" type="parTrans" cxnId="{201E6FF8-392D-4CAD-8D84-AA0D71F14938}">
      <dgm:prSet/>
      <dgm:spPr/>
      <dgm:t>
        <a:bodyPr/>
        <a:lstStyle/>
        <a:p>
          <a:endParaRPr lang="en-US"/>
        </a:p>
      </dgm:t>
    </dgm:pt>
    <dgm:pt modelId="{B9633CDC-1820-4C3E-9CDA-0F72AA78B4DE}" type="sibTrans" cxnId="{201E6FF8-392D-4CAD-8D84-AA0D71F14938}">
      <dgm:prSet/>
      <dgm:spPr/>
      <dgm:t>
        <a:bodyPr/>
        <a:lstStyle/>
        <a:p>
          <a:endParaRPr lang="en-US"/>
        </a:p>
      </dgm:t>
    </dgm:pt>
    <dgm:pt modelId="{F15F4BAA-E03C-4FBB-8DC5-D8199E2B5B25}">
      <dgm:prSet phldrT="[Text]"/>
      <dgm:spPr/>
      <dgm:t>
        <a:bodyPr/>
        <a:lstStyle/>
        <a:p>
          <a:r>
            <a:rPr lang="en-US" dirty="0" smtClean="0"/>
            <a:t>Theory</a:t>
          </a:r>
        </a:p>
        <a:p>
          <a:r>
            <a:rPr lang="en-US" dirty="0" smtClean="0"/>
            <a:t>Solvers</a:t>
          </a:r>
          <a:endParaRPr lang="en-US" dirty="0"/>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dirty="0" smtClean="0"/>
            <a:t>SMT</a:t>
          </a:r>
          <a:endParaRPr lang="en-US" dirty="0"/>
        </a:p>
      </dgm:t>
    </dgm:pt>
    <dgm:pt modelId="{95E2A059-062E-452C-BAAF-08FFE4536FC1}" type="sibTrans" cxnId="{93D0229E-3A28-4D46-ACC9-5ED2613219DA}">
      <dgm:prSet/>
      <dgm:spPr/>
      <dgm:t>
        <a:bodyPr/>
        <a:lstStyle/>
        <a:p>
          <a:endParaRPr lang="en-US"/>
        </a:p>
      </dgm:t>
    </dgm:pt>
    <dgm:pt modelId="{B5D4A5EF-207F-4110-A849-E8DB71D88473}" type="parTrans" cxnId="{93D0229E-3A28-4D46-ACC9-5ED2613219DA}">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t>
        <a:bodyPr/>
        <a:lstStyle/>
        <a:p>
          <a:endParaRPr lang="en-US"/>
        </a:p>
      </dgm:t>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t>
        <a:bodyPr/>
        <a:lstStyle/>
        <a:p>
          <a:endParaRPr lang="en-US"/>
        </a:p>
      </dgm:t>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t>
        <a:bodyPr/>
        <a:lstStyle/>
        <a:p>
          <a:endParaRPr lang="en-US"/>
        </a:p>
      </dgm:t>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t>
        <a:bodyPr/>
        <a:lstStyle/>
        <a:p>
          <a:endParaRPr lang="en-US"/>
        </a:p>
      </dgm:t>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t>
        <a:bodyPr/>
        <a:lstStyle/>
        <a:p>
          <a:endParaRPr lang="en-US"/>
        </a:p>
      </dgm:t>
    </dgm:pt>
  </dgm:ptLst>
  <dgm:cxnLst>
    <dgm:cxn modelId="{7806099C-BC2F-44DB-81CE-DAEE103B3CDB}" type="presOf" srcId="{3F78C612-AE92-4725-8E75-52CBDD374727}" destId="{00071994-6C1D-412F-AFD2-B5C1F45A44A4}" srcOrd="0" destOrd="0" presId="urn:microsoft.com/office/officeart/2005/8/layout/equation1"/>
    <dgm:cxn modelId="{93D0229E-3A28-4D46-ACC9-5ED2613219DA}" srcId="{C08D946E-1C49-4552-BB82-75F81120E61F}" destId="{3A35AE93-9501-44D1-A4A6-35BD5B8F1FCA}" srcOrd="2" destOrd="0" parTransId="{B5D4A5EF-207F-4110-A849-E8DB71D88473}" sibTransId="{95E2A059-062E-452C-BAAF-08FFE4536FC1}"/>
    <dgm:cxn modelId="{40B86FDB-37F9-4BF3-BB8C-A8E386AEDDF2}" srcId="{C08D946E-1C49-4552-BB82-75F81120E61F}" destId="{F15F4BAA-E03C-4FBB-8DC5-D8199E2B5B25}" srcOrd="1" destOrd="0" parTransId="{C7085F6C-0AEA-4855-8854-C46927E8BEB7}" sibTransId="{3F78C612-AE92-4725-8E75-52CBDD374727}"/>
    <dgm:cxn modelId="{100C939A-9F1E-495B-BF99-5C4E9056D488}" type="presOf" srcId="{3A35AE93-9501-44D1-A4A6-35BD5B8F1FCA}" destId="{D289497B-AAA3-4A46-B5EB-832082DE316D}" srcOrd="0" destOrd="0" presId="urn:microsoft.com/office/officeart/2005/8/layout/equation1"/>
    <dgm:cxn modelId="{D9C81EED-80D4-4FBB-90D5-A42EDB260044}" type="presOf" srcId="{F15F4BAA-E03C-4FBB-8DC5-D8199E2B5B25}" destId="{B00C9963-3894-4A20-9671-30E6C998310C}" srcOrd="0" destOrd="0" presId="urn:microsoft.com/office/officeart/2005/8/layout/equation1"/>
    <dgm:cxn modelId="{68C63F69-DC70-461E-8D58-97FB343F7EAD}" type="presOf" srcId="{DA3693D4-BCA6-4C29-AF4C-85A989E68FAA}" destId="{4D781F7A-8DA0-4054-B089-AE82ED11AA58}" srcOrd="0" destOrd="0" presId="urn:microsoft.com/office/officeart/2005/8/layout/equation1"/>
    <dgm:cxn modelId="{201E6FF8-392D-4CAD-8D84-AA0D71F14938}" srcId="{C08D946E-1C49-4552-BB82-75F81120E61F}" destId="{DA3693D4-BCA6-4C29-AF4C-85A989E68FAA}" srcOrd="0" destOrd="0" parTransId="{EC4085D4-E8C4-456B-AF0D-9A9E9823371D}" sibTransId="{B9633CDC-1820-4C3E-9CDA-0F72AA78B4DE}"/>
    <dgm:cxn modelId="{E76B6AEB-E6FB-4DD1-910E-F3E65189E1EA}" type="presOf" srcId="{B9633CDC-1820-4C3E-9CDA-0F72AA78B4DE}" destId="{09C4BBFD-C2FB-40E1-B00C-9D790D4F33B0}" srcOrd="0" destOrd="0" presId="urn:microsoft.com/office/officeart/2005/8/layout/equation1"/>
    <dgm:cxn modelId="{555E1008-95A2-4884-8A78-3E21FF48190F}" type="presOf" srcId="{C08D946E-1C49-4552-BB82-75F81120E61F}" destId="{C86CAA3B-F2D5-4490-AA38-6E9CB829F4B9}" srcOrd="0" destOrd="0" presId="urn:microsoft.com/office/officeart/2005/8/layout/equation1"/>
    <dgm:cxn modelId="{D4F15D7B-828B-47E1-B658-59B155423A3D}" type="presParOf" srcId="{C86CAA3B-F2D5-4490-AA38-6E9CB829F4B9}" destId="{4D781F7A-8DA0-4054-B089-AE82ED11AA58}" srcOrd="0" destOrd="0" presId="urn:microsoft.com/office/officeart/2005/8/layout/equation1"/>
    <dgm:cxn modelId="{B06CA154-CB90-4C2A-99C3-02984B8AF7B8}" type="presParOf" srcId="{C86CAA3B-F2D5-4490-AA38-6E9CB829F4B9}" destId="{AFDF1215-3A76-4C55-AA10-D0A3D79B3211}" srcOrd="1" destOrd="0" presId="urn:microsoft.com/office/officeart/2005/8/layout/equation1"/>
    <dgm:cxn modelId="{E5207898-635D-4931-A39D-F6ACD9D1CC43}" type="presParOf" srcId="{C86CAA3B-F2D5-4490-AA38-6E9CB829F4B9}" destId="{09C4BBFD-C2FB-40E1-B00C-9D790D4F33B0}" srcOrd="2" destOrd="0" presId="urn:microsoft.com/office/officeart/2005/8/layout/equation1"/>
    <dgm:cxn modelId="{F7C0411D-DE48-48A2-A74A-DB80ACBA8AD8}" type="presParOf" srcId="{C86CAA3B-F2D5-4490-AA38-6E9CB829F4B9}" destId="{06C5B2FA-7C04-4BDA-BF4A-58C5514187D3}" srcOrd="3" destOrd="0" presId="urn:microsoft.com/office/officeart/2005/8/layout/equation1"/>
    <dgm:cxn modelId="{3BA95DF5-9D7A-46CD-B5DB-B45A0B762CF3}" type="presParOf" srcId="{C86CAA3B-F2D5-4490-AA38-6E9CB829F4B9}" destId="{B00C9963-3894-4A20-9671-30E6C998310C}" srcOrd="4" destOrd="0" presId="urn:microsoft.com/office/officeart/2005/8/layout/equation1"/>
    <dgm:cxn modelId="{A81244FC-1CCF-4F7C-90F1-0494EF46E843}" type="presParOf" srcId="{C86CAA3B-F2D5-4490-AA38-6E9CB829F4B9}" destId="{00EC796A-7198-4762-8B58-85EEE3C46FE2}" srcOrd="5" destOrd="0" presId="urn:microsoft.com/office/officeart/2005/8/layout/equation1"/>
    <dgm:cxn modelId="{D5883EE7-DAA2-4DDA-81D5-5A5E0188146E}" type="presParOf" srcId="{C86CAA3B-F2D5-4490-AA38-6E9CB829F4B9}" destId="{00071994-6C1D-412F-AFD2-B5C1F45A44A4}" srcOrd="6" destOrd="0" presId="urn:microsoft.com/office/officeart/2005/8/layout/equation1"/>
    <dgm:cxn modelId="{71C1C1D2-0523-4DAB-B4A6-642890A4041E}" type="presParOf" srcId="{C86CAA3B-F2D5-4490-AA38-6E9CB829F4B9}" destId="{86DB068B-DF58-4654-A59C-CB83BA021B6C}" srcOrd="7" destOrd="0" presId="urn:microsoft.com/office/officeart/2005/8/layout/equation1"/>
    <dgm:cxn modelId="{76C39A53-473C-4314-AF0D-FFCC02D6406E}" type="presParOf" srcId="{C86CAA3B-F2D5-4490-AA38-6E9CB829F4B9}" destId="{D289497B-AAA3-4A46-B5EB-832082DE31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1F7A-8DA0-4054-B089-AE82ED11AA58}">
      <dsp:nvSpPr>
        <dsp:cNvPr id="0" name=""/>
        <dsp:cNvSpPr/>
      </dsp:nvSpPr>
      <dsp:spPr>
        <a:xfrm>
          <a:off x="1452" y="2115996"/>
          <a:ext cx="1924967" cy="1924967"/>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SAT</a:t>
          </a:r>
          <a:endParaRPr lang="en-US" sz="3400" kern="1200" dirty="0"/>
        </a:p>
      </dsp:txBody>
      <dsp:txXfrm>
        <a:off x="283357" y="2397901"/>
        <a:ext cx="1361157" cy="1361157"/>
      </dsp:txXfrm>
    </dsp:sp>
    <dsp:sp modelId="{09C4BBFD-C2FB-40E1-B00C-9D790D4F33B0}">
      <dsp:nvSpPr>
        <dsp:cNvPr id="0" name=""/>
        <dsp:cNvSpPr/>
      </dsp:nvSpPr>
      <dsp:spPr>
        <a:xfrm>
          <a:off x="2082727" y="2520239"/>
          <a:ext cx="1116481" cy="1116481"/>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230717" y="2947181"/>
        <a:ext cx="820501" cy="262597"/>
      </dsp:txXfrm>
    </dsp:sp>
    <dsp:sp modelId="{B00C9963-3894-4A20-9671-30E6C998310C}">
      <dsp:nvSpPr>
        <dsp:cNvPr id="0" name=""/>
        <dsp:cNvSpPr/>
      </dsp:nvSpPr>
      <dsp:spPr>
        <a:xfrm>
          <a:off x="3355516" y="2115996"/>
          <a:ext cx="1924967" cy="1924967"/>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Theory</a:t>
          </a:r>
        </a:p>
        <a:p>
          <a:pPr lvl="0" algn="ctr" defTabSz="1511300">
            <a:lnSpc>
              <a:spcPct val="90000"/>
            </a:lnSpc>
            <a:spcBef>
              <a:spcPct val="0"/>
            </a:spcBef>
            <a:spcAft>
              <a:spcPct val="35000"/>
            </a:spcAft>
          </a:pPr>
          <a:r>
            <a:rPr lang="en-US" sz="3400" kern="1200" dirty="0" smtClean="0"/>
            <a:t>Solvers</a:t>
          </a:r>
          <a:endParaRPr lang="en-US" sz="3400" kern="1200" dirty="0"/>
        </a:p>
      </dsp:txBody>
      <dsp:txXfrm>
        <a:off x="3637421" y="2397901"/>
        <a:ext cx="1361157" cy="1361157"/>
      </dsp:txXfrm>
    </dsp:sp>
    <dsp:sp modelId="{00071994-6C1D-412F-AFD2-B5C1F45A44A4}">
      <dsp:nvSpPr>
        <dsp:cNvPr id="0" name=""/>
        <dsp:cNvSpPr/>
      </dsp:nvSpPr>
      <dsp:spPr>
        <a:xfrm>
          <a:off x="5436791" y="2520239"/>
          <a:ext cx="1116481" cy="1116481"/>
        </a:xfrm>
        <a:prstGeom prst="mathEqual">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en-US" sz="4700" kern="1200"/>
        </a:p>
      </dsp:txBody>
      <dsp:txXfrm>
        <a:off x="5584781" y="2750234"/>
        <a:ext cx="820501" cy="656491"/>
      </dsp:txXfrm>
    </dsp:sp>
    <dsp:sp modelId="{D289497B-AAA3-4A46-B5EB-832082DE316D}">
      <dsp:nvSpPr>
        <dsp:cNvPr id="0" name=""/>
        <dsp:cNvSpPr/>
      </dsp:nvSpPr>
      <dsp:spPr>
        <a:xfrm>
          <a:off x="6709579" y="2115996"/>
          <a:ext cx="1924967" cy="1924967"/>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SMT</a:t>
          </a:r>
          <a:endParaRPr lang="en-US" sz="3400" kern="1200" dirty="0"/>
        </a:p>
      </dsp:txBody>
      <dsp:txXfrm>
        <a:off x="6991484" y="2397901"/>
        <a:ext cx="1361157" cy="13611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8.08511" units="1/cm"/>
          <inkml:channelProperty channel="Y" name="resolution" value="65.45454" units="1/cm"/>
          <inkml:channelProperty channel="T" name="resolution" value="1" units="1/dev"/>
        </inkml:channelProperties>
      </inkml:inkSource>
      <inkml:timestamp xml:id="ts0" timeString="2015-08-12T12:51:29.244"/>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D49E25D7-1D3F-4D2B-BD49-B4BEAECBB4C4}" emma:medium="tactile" emma:mode="ink">
          <msink:context xmlns:msink="http://schemas.microsoft.com/ink/2010/main" type="inkDrawing" rotatedBoundingBox="4158,5331 15210,5311 15213,6645 4161,6665" semanticType="callout" shapeName="Other">
            <msink:sourceLink direction="to" ref="{DB2A4E0B-85C6-423D-BDAD-2AC14054914B}"/>
          </msink:context>
        </emma:interpretation>
      </emma:emma>
    </inkml:annotationXML>
    <inkml:trace contextRef="#ctx0" brushRef="#br0">0 1245 0,'28'0'47,"0"0"-32,29 0 1,-29-27 0,0 27-1,28-27-15,-56 0 16,84 0-16,1 27 16,-29-27-16,56-27 15,-27 27-15,27 0 16,-28-27-16,57 27 15,-57-27-15,57-27 16,-57 54-16,29 0 16,-1-27-16,0 27 15,1-27-15,84-27 16,-85 27-16,85 0 16,-85 54-16,29-54 15,55 27-15,-27 0 16,-28 27-16,-29-54 15,113 54-15,-56-81 16,55 81-16,-27-28 16,56 1-16,-56-54 15,84 81-15,-84 0 16,27 0 0,-27 0-1,0-27-15,56 27 16,-84 0-16,84 0 15,-57 0-15,85 0 16,-140 0-16,56 0 16,27 0-16,-27 0 15,-56 0-15,56 0 16,-1 0-16,-111 0 16,83 54-16,1-54 15,-57 0-15,1 0 16,-1 54-16,29-54 15,-29 27-15,29 28 16,27-55-16,-55 54 16,27 0-16,85 0 15,-28 27-15,-85-54 16,-27 0-16,83 54 16,-83-81-16,-1 54 15,0-27-15,-28 0 16,-27-27-1,27 27-15,-28-27 16,0 27-16,28 0 16,0 27-16,1-27 15,-1 0-15,-28 27 16,28-27-16,-28 0 16,28 0-1,-27-27-15,-1 54 16,0-27-1,28 0 1,-56 0 0,28-27-1,0 27 48,0 27-63,0-54 109,1 27-109,-1 27 63,0-54-48,0 0 17,-28 27-32</inkml:trace>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8.08511" units="1/cm"/>
          <inkml:channelProperty channel="Y" name="resolution" value="65.45454" units="1/cm"/>
          <inkml:channelProperty channel="T" name="resolution" value="1" units="1/dev"/>
        </inkml:channelProperties>
      </inkml:inkSource>
      <inkml:timestamp xml:id="ts0" timeString="2015-08-12T12:51:32.825"/>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DB639F69-08A0-46E9-BABC-EC9C4769011E}" emma:medium="tactile" emma:mode="ink">
          <msink:context xmlns:msink="http://schemas.microsoft.com/ink/2010/main" type="writingRegion" rotatedBoundingBox="14539,6662 14985,6116 15359,6422 14912,6968"/>
        </emma:interpretation>
      </emma:emma>
    </inkml:annotationXML>
    <inkml:traceGroup>
      <inkml:annotationXML>
        <emma:emma xmlns:emma="http://www.w3.org/2003/04/emma" version="1.0">
          <emma:interpretation id="{30CDDC14-DDA2-4C01-A11E-1FC70351E64E}" emma:medium="tactile" emma:mode="ink">
            <msink:context xmlns:msink="http://schemas.microsoft.com/ink/2010/main" type="paragraph" rotatedBoundingBox="14539,6662 14985,6116 15359,6422 14912,6968" alignmentLevel="1"/>
          </emma:interpretation>
        </emma:emma>
      </inkml:annotationXML>
      <inkml:traceGroup>
        <inkml:annotationXML>
          <emma:emma xmlns:emma="http://www.w3.org/2003/04/emma" version="1.0">
            <emma:interpretation id="{F9155445-789E-49D9-8437-D5B6C718911D}" emma:medium="tactile" emma:mode="ink">
              <msink:context xmlns:msink="http://schemas.microsoft.com/ink/2010/main" type="line" rotatedBoundingBox="14539,6662 14985,6116 15359,6422 14912,6968"/>
            </emma:interpretation>
          </emma:emma>
        </inkml:annotationXML>
        <inkml:traceGroup>
          <inkml:annotationXML>
            <emma:emma xmlns:emma="http://www.w3.org/2003/04/emma" version="1.0">
              <emma:interpretation id="{DB2A4E0B-85C6-423D-BDAD-2AC14054914B}" emma:medium="tactile" emma:mode="ink">
                <msink:context xmlns:msink="http://schemas.microsoft.com/ink/2010/main" type="inkWord" rotatedBoundingBox="14539,6662 14985,6116 15359,6422 14912,6968">
                  <msink:destinationLink direction="to" ref="{D49E25D7-1D3F-4D2B-BD49-B4BEAECBB4C4}"/>
                </msink:context>
              </emma:interpretation>
              <emma:one-of disjunction-type="recognition" id="oneOf0">
                <emma:interpretation id="interp0" emma:lang="" emma:confidence="0">
                  <emma:literal>&amp;</emma:literal>
                </emma:interpretation>
                <emma:interpretation id="interp1" emma:lang="" emma:confidence="0">
                  <emma:literal>•</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514 486 0,'-27'-27'141,"27"0"-126,0-27 1,0 27-16,0-27 16,0 0-16,0 0 15,0 27 1,0-27-16,0 0 16,0 27 30,0 0 95,0 54 0,0 0-126,0 27 1,0-27-16,-54-27 16,54 27-16,0 27 15,0-27 1,0 0-1,0 0 1,-27 0 187,27 0-125,0 0 47,-54 0-109,54 0 0,-27-27-1,0 0 16,0 27-15,0-27 31,0 0-47,0 0 16,27 27-16,-27 0 15,0-27-15,-28 0 16,28 0 15,0 0 0,0 0 32,54-27 249,-27 0-296,27 27 0,0-27-16,-27 0 15,27 0-15,-27-27 16,28 0-1,-1 54 1,-27-27-16,0 0 16,27 27-16,-27-27 15,27 0 1,0 0-16,-27 0 31,0-27-31,27 54 31,-27-27-15,27 0 47,0 27-17,0 0 1,0 0 31,0 0-15,-27 27 31,0 0 15,0 27-62,0-27-31,0 0-1,-27 0-15,0-27 16,0 81-1,27-54 1,-54 0 0,54 0-16,-27 0 15,0-27-15,54 0 172,0 0-172,-27-27 16,27 27-16,0-27 15,-27 0-15,27 0 16,27 27 0,-54-54-16,0 0 15,54 54 1,-54 27 125,-27-27-126,27 27 1,0 0-16,-27-27 15,27 27 1</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57.14286" units="1/cm"/>
          <inkml:channelProperty channel="Y" name="resolution" value="56.25" units="1/cm"/>
        </inkml:channelProperties>
      </inkml:inkSource>
      <inkml:timestamp xml:id="ts0" timeString="2013-06-12T20:41:31.34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0 235,'0'31,"30"-31,31 0,-31 0,0 0,1 30,29-30,-30 0,1 0,-1 0,0 30,31 0,-31-30,0 0,30 0,-29 0,-1 0,0 0,0 0,1 0,-1 0,0 0,31 0,-31 0,0 0,0 0,1 0,29 0,-30 0,1 0,-1 0,0 0,0 0,31 0,-31 0,61 0,-1 0,-59 0,59 0,-29 0,30 0,-61 0,0 0,0 0,31 0,-31 0,30 0,-29 0,29 0,1 0,-1 0,-30 0,-30 30,31-30,29 0,1 0,-31 0,30 0,1 0,-1 0,-30 0,1 0,29 0,31 0,-61 0,0 0,1 0,29 0,-30 0,1 0,59 0,-29-30,-31 30,0 0,31 0,-1 0,1 0,-31 0,0 0,31 0,-31-30,0 30,0 0,1 0,-1 0,0 0,30 0,-29 0,-1 0,30 0,-29 0,-1 0,30 0,-29 0,-1 0,30 0,-29 0,-1 0,0 0,31 0,-31 0,0 0,30 0,-29 0,29 0,1 0,29 30,-29-30,-31 0,0 0,31 0,-1 0,1 0,-31 0,30 0,1 0,30 0,-1 0,1 0,-30 0,-31 0,30 0,-29 0,59 0,-60 0,31 0,-31 0,31 0,29 0,-59 0,-1 0,61 0,-61 0,61 30,-1-30,-29 0,-1 0,1 0,29 0,1 0,0 0,-61 0,61 31,-31-31,31 0,0 0,-31 0,31 0,-61 0,0 0,61 0,-30 0,-1 0,31 0,-31 0,1 0,29 0,-29 30,30-30,-31 0,31 0,-1 0,1 0,-30 0,-1 0,31 0,0 0,-1 0,-29 0,29 0,31 0,-30 0,0 0,30 0,-30 0,-31 0,0 0,31 0,0 0,-31 0,-29 0,-1 0,61 0,-31 0,1 0,-1 0,-30 0,31 0,-1-30,1 30,-61 60,60-60,1 0,29 0,31 0,-30 0,30 0,-30 0,-1 30,1-30,60 0,-60 0,30 0,0 0,-30 0,-31 0,31 0,0 0,-31 0,0 0,1-30,-1 30,1 0,-31-30,0 30,1 0,29 0,-30 0,1 0,-1 0,30 0,1 0,-1 0,1 0,-1-30,31 30,-31 0,31 0,0 0,-31 0,-29 0,-1 0,0 0,30-31,-29 31,-1 0,30 0,1 0,-31 0,0-30,31 30,-31 0,31 0,-1-30,-30 30,31 0,-1 0,-30 0,61 0,-61 0,1 0,-1 0,0 0,31 0,-31 0,0 0,31 0,29 0,-29 0,-1 0,61 0,0 0,-60 0,29 0,-59 0,-1 0,61 0,-61 0,0 0,0 0,0 0,1-30,-1 30,0 0,0 0,31 0,-31 0,0 0,31 0,-31 0,0 0,31 0,-1 0,-29 0,-1 0,-30-30,30 30,0 0,-30-31,61 31,-31 0,30 0,-29 0,-1 0,0 0,0 0,1 0,-31-30,30 30,0 0,0 0,1 0,-1 0,0 0,0 0,1 0,-1 0,0 0,0 0,0 0,-60 0,0 0,0 0,-31 0,31 0,-30 0,-1-30,31 30,-31 0,-60 0,31 0,-31 0,30 0,31 0,29 0,-29 0,-1 0,-90 0,91 0,-1 0,-60 0,31 0,-1 0,0 0,61 0,0 0,-31 0,1 0,-31 0,31 0,-1 0,-90-30,121 30,-31 0,-30 0,61 0,-30 0,-31 0,0 0,1 0,-1 0,0 0,0 0,1 0,29 0,-29 0,59-31,-59 31,-1 0,30 0,1 0,-1 0,1 0,30 0,-31 0,31 0,-30 0,-1 0,-30 0,31 0,-31 0,31 0,-31 0,30 0,31 0,0 0,-30 0,-1 0,31 0,0 0,-31 0,-30 0,1 0,29 0,1 0,-1 0,1 0,-31 0,31 0,-31 0,30 0,31 0,0 0,0 0,-61 0,0 0,31 0,30 0,-1 0,1 0,-30 0,29 0,1 0,-30 0,-31 0,0 0,31 0,-1 0,-60-30,31 30,-31 0,0 0,60 0,-30 0,1 0,-31 0,30 0,0 0,1 0,-31 0,0 0,0 0,30 0,0 0,1 0,29 0,31 0,-31 0,1 0,0 0,29 0,-29 0,30 0,-31 0,1 0,29 0,-29 0,-1 0,1 0,-31-30,1 30,59 0,-29 0,-1 0,1 0,-1 0,31 0,-61 0,61 0,-30 0,-31 0,61 0,-31 0,-29 0,29 0,1 0,-1 0,1 0,-1 0,-30 0,1 0,-1 0,31 0,29 0,1 0,0 0,-61 0,31 0,-31 0,30 0,1-30,0 30,-31 0,30 0,-29 0,-1 0,0 0,0 0,1 0,-1 0,0 0,1 0,-31 0,60 0,1 0,-61 0,30 0,61 0,-61 0,31 0,-1 0,-30 0,61 0,-30 0,-31 0,31 0,29 0,1 0,0 0,-31 0,31 0,-30 0,29 0,1 0,0 0,-31 0,31 0,-30 0,29 0,1 0,0 0,0 0,-31 0,31 0,-30 0,29 0,1 0,0 0,-61 0,61 0,-61 0,31 0,29 0,-29 0,30 0,0 0,-31 0,31 0,0 0,-31 0,1 0,-1 0,1 0,29 0,-29 0,-1 0,31 30,-30-30,60 30,-61-30,1 0,30 0,-31 0,1 0,-1 0,31 0,0 0,-1 0,1 0,0 0,0 0,-1 0,1 0,0 0,0 0,0 0,-1 0,1 0,0 0,0 0,-1 0,1 0,0 0,0 0,-1 0,1 0,0 0,0 0,-1 0,1 0,0 0,0 0,30 30,-31-30,1 0,0 0,-30 0,-1 0,31 0,0 0,-1 0,1 0,0 0,30 31,-30-31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8CFAC-2348-48B5-816A-F8CB4527AE1B}" type="datetimeFigureOut">
              <a:rPr lang="zh-CN" altLang="en-US" smtClean="0"/>
              <a:t>2015/8/13</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077D0-F8CE-46B1-8A92-128A52D7F692}" type="slidenum">
              <a:rPr lang="zh-CN" altLang="en-US" smtClean="0"/>
              <a:t>‹#›</a:t>
            </a:fld>
            <a:endParaRPr lang="zh-CN" altLang="en-US"/>
          </a:p>
        </p:txBody>
      </p:sp>
    </p:spTree>
    <p:extLst>
      <p:ext uri="{BB962C8B-B14F-4D97-AF65-F5344CB8AC3E}">
        <p14:creationId xmlns:p14="http://schemas.microsoft.com/office/powerpoint/2010/main" val="281223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ln>
            <a:solidFill>
              <a:srgbClr val="000000"/>
            </a:solidFill>
            <a:miter lim="800000"/>
            <a:headEnd/>
            <a:tailEnd/>
          </a:ln>
          <a:extLst/>
        </p:spPr>
      </p:sp>
      <p:sp>
        <p:nvSpPr>
          <p:cNvPr id="27651"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8/13/2015 2:36 PM</a:t>
            </a:fld>
            <a:endParaRPr lang="en-US">
              <a:latin typeface="Calibri" pitchFamily="34" charset="0"/>
            </a:endParaRPr>
          </a:p>
        </p:txBody>
      </p:sp>
      <p:sp>
        <p:nvSpPr>
          <p:cNvPr id="27654" name="Footer Placeholder 5"/>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extLst>
      <p:ext uri="{BB962C8B-B14F-4D97-AF65-F5344CB8AC3E}">
        <p14:creationId xmlns:p14="http://schemas.microsoft.com/office/powerpoint/2010/main" val="393781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8/13/2015 2:36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val="194360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8/13/2015 2:36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extLst>
      <p:ext uri="{BB962C8B-B14F-4D97-AF65-F5344CB8AC3E}">
        <p14:creationId xmlns:p14="http://schemas.microsoft.com/office/powerpoint/2010/main" val="3590837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8/13/2015 2:36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extLst>
      <p:ext uri="{BB962C8B-B14F-4D97-AF65-F5344CB8AC3E}">
        <p14:creationId xmlns:p14="http://schemas.microsoft.com/office/powerpoint/2010/main" val="188508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8/13/2015 2:36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extLst>
      <p:ext uri="{BB962C8B-B14F-4D97-AF65-F5344CB8AC3E}">
        <p14:creationId xmlns:p14="http://schemas.microsoft.com/office/powerpoint/2010/main" val="318590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8/13/2015 2:36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extLst>
      <p:ext uri="{BB962C8B-B14F-4D97-AF65-F5344CB8AC3E}">
        <p14:creationId xmlns:p14="http://schemas.microsoft.com/office/powerpoint/2010/main" val="271363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8/13/2015 2:36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extLst>
      <p:ext uri="{BB962C8B-B14F-4D97-AF65-F5344CB8AC3E}">
        <p14:creationId xmlns:p14="http://schemas.microsoft.com/office/powerpoint/2010/main" val="1210580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63608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8/13/2015 2:36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3079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8/13/2015 2:36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920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8/13/2015 2:36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48276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8/13/2015 2:36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3846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8/13/2015 2:36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06762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8/13/2015 2:36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58547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8/13/2015 2:36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57032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8/13/2015 2:36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02035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8/13/2015</a:t>
            </a:fld>
            <a:endParaRPr lang="en-US"/>
          </a:p>
        </p:txBody>
      </p:sp>
      <p:sp>
        <p:nvSpPr>
          <p:cNvPr id="5" name="Footer Placeholder 4"/>
          <p:cNvSpPr>
            <a:spLocks noGrp="1"/>
          </p:cNvSpPr>
          <p:nvPr>
            <p:ph type="ftr" sz="quarter" idx="11"/>
          </p:nvPr>
        </p:nvSpPr>
        <p:spPr/>
        <p:txBody>
          <a:bodyPr/>
          <a:lstStyle/>
          <a:p>
            <a:r>
              <a:rPr lang="en-US" dirty="0" smtClean="0"/>
              <a:t>Hello</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emf"/><Relationship Id="rId5" Type="http://schemas.openxmlformats.org/officeDocument/2006/relationships/image" Target="../media/image4.png"/><Relationship Id="rId10" Type="http://schemas.openxmlformats.org/officeDocument/2006/relationships/customXml" Target="../ink/ink2.xml"/><Relationship Id="rId4" Type="http://schemas.openxmlformats.org/officeDocument/2006/relationships/image" Target="../media/image3.jpg"/><Relationship Id="rId9" Type="http://schemas.openxmlformats.org/officeDocument/2006/relationships/image" Target="../media/image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34.emf"/><Relationship Id="rId4" Type="http://schemas.openxmlformats.org/officeDocument/2006/relationships/customXml" Target="../ink/ink3.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41.pn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hyperlink" Target="../tutorial/ex1.py.txt" TargetMode="External"/><Relationship Id="rId4" Type="http://schemas.openxmlformats.org/officeDocument/2006/relationships/hyperlink" Target="../tutorial/ex1.py"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6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smtClean="0"/>
              <a:t>Satisfiability Modulo Theories</a:t>
            </a:r>
            <a:endParaRPr lang="en-US" dirty="0"/>
          </a:p>
        </p:txBody>
      </p:sp>
      <p:sp>
        <p:nvSpPr>
          <p:cNvPr id="11267" name="Subtitle 2"/>
          <p:cNvSpPr>
            <a:spLocks noGrp="1"/>
          </p:cNvSpPr>
          <p:nvPr>
            <p:ph type="subTitle" idx="1"/>
          </p:nvPr>
        </p:nvSpPr>
        <p:spPr/>
        <p:txBody>
          <a:bodyPr>
            <a:normAutofit fontScale="85000" lnSpcReduction="20000"/>
          </a:bodyPr>
          <a:lstStyle/>
          <a:p>
            <a:r>
              <a:rPr lang="en-US" dirty="0" smtClean="0"/>
              <a:t>Nikolaj Bjørner </a:t>
            </a:r>
          </a:p>
          <a:p>
            <a:r>
              <a:rPr lang="en-US" dirty="0" smtClean="0"/>
              <a:t>Microsoft Research</a:t>
            </a:r>
          </a:p>
          <a:p>
            <a:r>
              <a:rPr lang="en-US" dirty="0" err="1" smtClean="0"/>
              <a:t>Marktoberdorf</a:t>
            </a:r>
            <a:r>
              <a:rPr lang="en-US" dirty="0" smtClean="0"/>
              <a:t>  </a:t>
            </a:r>
          </a:p>
          <a:p>
            <a:r>
              <a:rPr lang="en-US" dirty="0" smtClean="0"/>
              <a:t>August 12 &amp; 13, 2015</a:t>
            </a:r>
          </a:p>
        </p:txBody>
      </p:sp>
    </p:spTree>
    <p:extLst>
      <p:ext uri="{BB962C8B-B14F-4D97-AF65-F5344CB8AC3E}">
        <p14:creationId xmlns:p14="http://schemas.microsoft.com/office/powerpoint/2010/main" val="398753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1430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sym typeface="Symbol"/>
              </a:rPr>
              <a:t>p</a:t>
            </a:r>
            <a:r>
              <a:rPr lang="en-US" sz="2400" baseline="-25000" dirty="0" smtClean="0">
                <a:solidFill>
                  <a:srgbClr val="FF0000"/>
                </a:solidFill>
                <a:sym typeface="Symbol"/>
              </a:rPr>
              <a:t>1</a:t>
            </a:r>
            <a:r>
              <a:rPr lang="en-US" sz="2400" dirty="0" smtClean="0">
                <a:solidFill>
                  <a:srgbClr val="FF0000"/>
                </a:solidFill>
                <a:sym typeface="Symbol"/>
              </a:rPr>
              <a:t>,  p</a:t>
            </a:r>
            <a:r>
              <a:rPr lang="en-US" sz="2400" baseline="-25000" dirty="0" smtClean="0">
                <a:solidFill>
                  <a:srgbClr val="FF0000"/>
                </a:solidFill>
                <a:sym typeface="Symbol"/>
              </a:rPr>
              <a:t>2</a:t>
            </a:r>
            <a:r>
              <a:rPr lang="en-US" sz="2400" dirty="0" smtClean="0">
                <a:solidFill>
                  <a:srgbClr val="FF0000"/>
                </a:solidFill>
                <a:sym typeface="Symbol"/>
              </a:rPr>
              <a:t>, (p</a:t>
            </a:r>
            <a:r>
              <a:rPr lang="en-US" sz="2400" baseline="-25000" dirty="0" smtClean="0">
                <a:solidFill>
                  <a:srgbClr val="FF0000"/>
                </a:solidFill>
                <a:sym typeface="Symbol"/>
              </a:rPr>
              <a:t>3</a:t>
            </a:r>
            <a:r>
              <a:rPr lang="en-US" sz="2400" dirty="0" smtClean="0">
                <a:solidFill>
                  <a:srgbClr val="FF0000"/>
                </a:solidFill>
                <a:sym typeface="Symbol"/>
              </a:rPr>
              <a:t>  p</a:t>
            </a:r>
            <a:r>
              <a:rPr lang="en-US" sz="2400" baseline="-25000" dirty="0" smtClean="0">
                <a:solidFill>
                  <a:srgbClr val="FF0000"/>
                </a:solidFill>
                <a:sym typeface="Symbol"/>
              </a:rPr>
              <a:t>4</a:t>
            </a:r>
            <a:r>
              <a:rPr lang="en-US" sz="2400" dirty="0" smtClean="0">
                <a:solidFill>
                  <a:srgbClr val="FF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4" y="2389892"/>
            <a:ext cx="422879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sym typeface="Symbol"/>
              </a:rPr>
              <a:t>Assignment</a:t>
            </a:r>
          </a:p>
          <a:p>
            <a:pPr marL="384954" indent="-384954" defTabSz="914363">
              <a:lnSpc>
                <a:spcPct val="90000"/>
              </a:lnSpc>
              <a:buSzPct val="90000"/>
            </a:pPr>
            <a:r>
              <a:rPr lang="en-US" sz="2400" dirty="0" smtClean="0">
                <a:solidFill>
                  <a:srgbClr val="0070C0"/>
                </a:solidFill>
                <a:sym typeface="Symbol"/>
              </a:rPr>
              <a:t>p</a:t>
            </a:r>
            <a:r>
              <a:rPr lang="en-US" sz="2400" baseline="-25000" dirty="0" smtClean="0">
                <a:solidFill>
                  <a:srgbClr val="0070C0"/>
                </a:solidFill>
                <a:sym typeface="Symbol"/>
              </a:rPr>
              <a:t>1</a:t>
            </a:r>
            <a:r>
              <a:rPr lang="en-US" sz="2400" dirty="0" smtClean="0">
                <a:solidFill>
                  <a:srgbClr val="0070C0"/>
                </a:solidFill>
                <a:sym typeface="Symbol"/>
              </a:rPr>
              <a:t>,  p</a:t>
            </a:r>
            <a:r>
              <a:rPr lang="en-US" sz="2400" baseline="-25000" dirty="0" smtClean="0">
                <a:solidFill>
                  <a:srgbClr val="0070C0"/>
                </a:solidFill>
                <a:sym typeface="Symbol"/>
              </a:rPr>
              <a:t>2</a:t>
            </a:r>
            <a:r>
              <a:rPr lang="en-US" sz="2400" dirty="0" smtClean="0">
                <a:solidFill>
                  <a:srgbClr val="0070C0"/>
                </a:solidFill>
                <a:sym typeface="Symbol"/>
              </a:rPr>
              <a:t>, p</a:t>
            </a:r>
            <a:r>
              <a:rPr lang="en-US" sz="2400" baseline="-25000" dirty="0" smtClean="0">
                <a:solidFill>
                  <a:srgbClr val="0070C0"/>
                </a:solidFill>
                <a:sym typeface="Symbol"/>
              </a:rPr>
              <a:t>3</a:t>
            </a:r>
            <a:r>
              <a:rPr lang="en-US" sz="2400" dirty="0" smtClean="0">
                <a:solidFill>
                  <a:srgbClr val="0070C0"/>
                </a:solidFill>
                <a:sym typeface="Symbol"/>
              </a:rPr>
              <a:t>, p</a:t>
            </a:r>
            <a:r>
              <a:rPr lang="en-US" sz="2400" baseline="-25000" dirty="0" smtClean="0">
                <a:solidFill>
                  <a:srgbClr val="0070C0"/>
                </a:solidFill>
                <a:sym typeface="Symbol"/>
              </a:rPr>
              <a:t>4</a:t>
            </a:r>
            <a:endParaRPr lang="en-US" sz="2400" dirty="0" smtClean="0">
              <a:solidFill>
                <a:srgbClr val="0070C0"/>
              </a:solidFill>
              <a:sym typeface="Symbol"/>
            </a:endParaRPr>
          </a:p>
        </p:txBody>
      </p:sp>
    </p:spTree>
    <p:extLst>
      <p:ext uri="{BB962C8B-B14F-4D97-AF65-F5344CB8AC3E}">
        <p14:creationId xmlns:p14="http://schemas.microsoft.com/office/powerpoint/2010/main" val="296289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619685" y="1799664"/>
            <a:ext cx="7886700" cy="4800600"/>
          </a:xfrm>
          <a:prstGeom prst="rect">
            <a:avLst/>
          </a:prstGeom>
          <a:noFill/>
          <a:ln w="9525">
            <a:noFill/>
            <a:miter lim="800000"/>
            <a:headEnd/>
            <a:tailEnd/>
          </a:ln>
          <a:effectLst/>
        </p:spPr>
      </p:pic>
    </p:spTree>
    <p:extLst>
      <p:ext uri="{BB962C8B-B14F-4D97-AF65-F5344CB8AC3E}">
        <p14:creationId xmlns:p14="http://schemas.microsoft.com/office/powerpoint/2010/main" val="33485942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693925" y="1818715"/>
            <a:ext cx="7648575" cy="4762500"/>
          </a:xfrm>
          <a:prstGeom prst="rect">
            <a:avLst/>
          </a:prstGeom>
          <a:noFill/>
          <a:ln w="9525">
            <a:noFill/>
            <a:miter lim="800000"/>
            <a:headEnd/>
            <a:tailEnd/>
          </a:ln>
          <a:effectLst/>
        </p:spPr>
      </p:pic>
    </p:spTree>
    <p:extLst>
      <p:ext uri="{BB962C8B-B14F-4D97-AF65-F5344CB8AC3E}">
        <p14:creationId xmlns:p14="http://schemas.microsoft.com/office/powerpoint/2010/main" val="19602888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Main SMT solvers apply CDCL style refinement search of </a:t>
            </a:r>
            <a:r>
              <a:rPr lang="en-US" b="1" i="1" dirty="0" smtClean="0"/>
              <a:t>models &amp; proofs</a:t>
            </a:r>
            <a:r>
              <a:rPr lang="en-US" dirty="0" smtClean="0"/>
              <a:t>.</a:t>
            </a:r>
          </a:p>
          <a:p>
            <a:pPr marL="0" indent="0">
              <a:buNone/>
            </a:pPr>
            <a:endParaRPr lang="en-US" dirty="0"/>
          </a:p>
          <a:p>
            <a:pPr marL="0" indent="0">
              <a:buNone/>
            </a:pPr>
            <a:r>
              <a:rPr lang="en-US" dirty="0" smtClean="0"/>
              <a:t>Efficient SMT solvers rely on </a:t>
            </a:r>
            <a:r>
              <a:rPr lang="en-US" b="1" i="1" dirty="0" smtClean="0"/>
              <a:t>propagation</a:t>
            </a:r>
            <a:r>
              <a:rPr lang="en-US" i="1" dirty="0" smtClean="0"/>
              <a:t> </a:t>
            </a:r>
            <a:r>
              <a:rPr lang="en-US" dirty="0" smtClean="0"/>
              <a:t>and </a:t>
            </a:r>
            <a:r>
              <a:rPr lang="en-US" b="1" i="1" dirty="0" smtClean="0"/>
              <a:t>filters</a:t>
            </a:r>
            <a:r>
              <a:rPr lang="en-US" dirty="0" smtClean="0"/>
              <a:t> to control theory reasoning (instantiating theory axioms).</a:t>
            </a:r>
          </a:p>
          <a:p>
            <a:pPr marL="0" indent="0">
              <a:buNone/>
            </a:pPr>
            <a:endParaRPr lang="en-US" dirty="0" smtClean="0"/>
          </a:p>
          <a:p>
            <a:pPr marL="0" indent="0">
              <a:buNone/>
            </a:pPr>
            <a:r>
              <a:rPr lang="en-US" dirty="0" smtClean="0"/>
              <a:t>Combining solvers rely on </a:t>
            </a:r>
            <a:r>
              <a:rPr lang="en-US" b="1" i="1" dirty="0" smtClean="0"/>
              <a:t>compositional glue </a:t>
            </a:r>
            <a:r>
              <a:rPr lang="en-US" dirty="0" smtClean="0"/>
              <a:t>(e.g., by sharing equalities).</a:t>
            </a:r>
            <a:endParaRPr lang="en-US" dirty="0"/>
          </a:p>
          <a:p>
            <a:pPr marL="0" indent="0">
              <a:buNone/>
            </a:pPr>
            <a:endParaRPr lang="en-US" dirty="0"/>
          </a:p>
        </p:txBody>
      </p:sp>
    </p:spTree>
    <p:extLst>
      <p:ext uri="{BB962C8B-B14F-4D97-AF65-F5344CB8AC3E}">
        <p14:creationId xmlns:p14="http://schemas.microsoft.com/office/powerpoint/2010/main" val="1333421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9906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 p</a:t>
            </a:r>
            <a:r>
              <a:rPr lang="en-US" sz="2400" baseline="-25000" dirty="0" smtClean="0">
                <a:solidFill>
                  <a:srgbClr val="000000"/>
                </a:solidFill>
                <a:sym typeface="Symbol"/>
              </a:rPr>
              <a:t>4</a:t>
            </a:r>
            <a:r>
              <a:rPr lang="en-US" sz="2400" dirty="0" smtClean="0">
                <a:solidFill>
                  <a:srgbClr val="00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5" y="2389892"/>
            <a:ext cx="4103434"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sym typeface="Symbol"/>
              </a:rPr>
              <a:t>p</a:t>
            </a:r>
            <a:r>
              <a:rPr lang="en-US" sz="2400" baseline="-25000" dirty="0" smtClean="0">
                <a:solidFill>
                  <a:srgbClr val="FF0000"/>
                </a:solidFill>
                <a:sym typeface="Symbol"/>
              </a:rPr>
              <a:t>1 </a:t>
            </a:r>
            <a:r>
              <a:rPr lang="en-US" sz="2400" dirty="0" smtClean="0">
                <a:solidFill>
                  <a:srgbClr val="FF0000"/>
                </a:solidFill>
                <a:sym typeface="Symbol"/>
              </a:rPr>
              <a:t> (</a:t>
            </a:r>
            <a:r>
              <a:rPr lang="en-US" sz="2400" dirty="0" smtClean="0">
                <a:solidFill>
                  <a:srgbClr val="FF0000"/>
                </a:solidFill>
              </a:rPr>
              <a:t>x </a:t>
            </a:r>
            <a:r>
              <a:rPr lang="en-US" sz="2400" dirty="0" smtClean="0">
                <a:solidFill>
                  <a:srgbClr val="FF0000"/>
                </a:solidFill>
                <a:sym typeface="Symbol"/>
              </a:rPr>
              <a:t> 0), p</a:t>
            </a:r>
            <a:r>
              <a:rPr lang="en-US" sz="2400" baseline="-25000" dirty="0" smtClean="0">
                <a:solidFill>
                  <a:srgbClr val="FF0000"/>
                </a:solidFill>
                <a:sym typeface="Symbol"/>
              </a:rPr>
              <a:t>2 </a:t>
            </a:r>
            <a:r>
              <a:rPr lang="en-US" sz="2400" dirty="0" smtClean="0">
                <a:solidFill>
                  <a:srgbClr val="FF0000"/>
                </a:solidFill>
                <a:sym typeface="Symbol"/>
              </a:rPr>
              <a:t> (y = x + 1), </a:t>
            </a:r>
          </a:p>
          <a:p>
            <a:pPr marL="384954" indent="-384954" defTabSz="914363">
              <a:lnSpc>
                <a:spcPct val="90000"/>
              </a:lnSpc>
              <a:spcBef>
                <a:spcPct val="20000"/>
              </a:spcBef>
              <a:buSzPct val="90000"/>
            </a:pPr>
            <a:r>
              <a:rPr lang="en-US" sz="2400" dirty="0" smtClean="0">
                <a:solidFill>
                  <a:srgbClr val="FF0000"/>
                </a:solidFill>
                <a:sym typeface="Symbol"/>
              </a:rPr>
              <a:t>p</a:t>
            </a:r>
            <a:r>
              <a:rPr lang="en-US" sz="2400" baseline="-25000" dirty="0" smtClean="0">
                <a:solidFill>
                  <a:srgbClr val="FF0000"/>
                </a:solidFill>
                <a:sym typeface="Symbol"/>
              </a:rPr>
              <a:t>3 </a:t>
            </a:r>
            <a:r>
              <a:rPr lang="en-US" sz="2400" dirty="0" smtClean="0">
                <a:solidFill>
                  <a:srgbClr val="FF0000"/>
                </a:solidFill>
                <a:sym typeface="Symbol"/>
              </a:rPr>
              <a:t> (y</a:t>
            </a:r>
            <a:r>
              <a:rPr lang="en-US" sz="2400" dirty="0" smtClean="0">
                <a:solidFill>
                  <a:srgbClr val="FF0000"/>
                </a:solidFill>
              </a:rPr>
              <a:t> </a:t>
            </a:r>
            <a:r>
              <a:rPr lang="en-US" sz="2400" dirty="0" smtClean="0">
                <a:solidFill>
                  <a:srgbClr val="FF0000"/>
                </a:solidFill>
                <a:sym typeface="Symbol"/>
              </a:rPr>
              <a:t>&gt; 2), p</a:t>
            </a:r>
            <a:r>
              <a:rPr lang="en-US" sz="2400" baseline="-25000" dirty="0" smtClean="0">
                <a:solidFill>
                  <a:srgbClr val="FF0000"/>
                </a:solidFill>
                <a:sym typeface="Symbol"/>
              </a:rPr>
              <a:t>4 </a:t>
            </a:r>
            <a:r>
              <a:rPr lang="en-US" sz="2400" dirty="0" smtClean="0">
                <a:solidFill>
                  <a:srgbClr val="FF0000"/>
                </a:solidFill>
                <a:sym typeface="Symbol"/>
              </a:rPr>
              <a:t> (y</a:t>
            </a:r>
            <a:r>
              <a:rPr lang="en-US" sz="2400" dirty="0" smtClean="0">
                <a:solidFill>
                  <a:srgbClr val="FF0000"/>
                </a:solidFill>
              </a:rPr>
              <a:t> &lt; 1</a:t>
            </a:r>
            <a:r>
              <a:rPr lang="en-US" sz="2400" dirty="0" smtClean="0">
                <a:solidFill>
                  <a:srgbClr val="FF0000"/>
                </a:solidFill>
                <a:sym typeface="Symbol"/>
              </a:rPr>
              <a:t>)</a:t>
            </a:r>
            <a:endParaRPr lang="en-US" sz="2400" dirty="0" smtClean="0">
              <a:solidFill>
                <a:srgbClr val="FF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sym typeface="Symbol"/>
              </a:rPr>
              <a:t>Assignment</a:t>
            </a:r>
          </a:p>
          <a:p>
            <a:pPr marL="384954" indent="-384954" defTabSz="914363">
              <a:lnSpc>
                <a:spcPct val="90000"/>
              </a:lnSpc>
              <a:buSzPct val="90000"/>
            </a:pPr>
            <a:r>
              <a:rPr lang="en-US" sz="2400" dirty="0" smtClean="0">
                <a:solidFill>
                  <a:srgbClr val="FF0000"/>
                </a:solidFill>
                <a:sym typeface="Symbol"/>
              </a:rPr>
              <a:t>p</a:t>
            </a:r>
            <a:r>
              <a:rPr lang="en-US" sz="2400" baseline="-25000" dirty="0" smtClean="0">
                <a:solidFill>
                  <a:srgbClr val="FF0000"/>
                </a:solidFill>
                <a:sym typeface="Symbol"/>
              </a:rPr>
              <a:t>1</a:t>
            </a:r>
            <a:r>
              <a:rPr lang="en-US" sz="2400" dirty="0" smtClean="0">
                <a:solidFill>
                  <a:srgbClr val="FF0000"/>
                </a:solidFill>
                <a:sym typeface="Symbol"/>
              </a:rPr>
              <a:t>,  p</a:t>
            </a:r>
            <a:r>
              <a:rPr lang="en-US" sz="2400" baseline="-25000" dirty="0" smtClean="0">
                <a:solidFill>
                  <a:srgbClr val="FF0000"/>
                </a:solidFill>
                <a:sym typeface="Symbol"/>
              </a:rPr>
              <a:t>2</a:t>
            </a:r>
            <a:r>
              <a:rPr lang="en-US" sz="2400" dirty="0" smtClean="0">
                <a:solidFill>
                  <a:srgbClr val="FF0000"/>
                </a:solidFill>
                <a:sym typeface="Symbol"/>
              </a:rPr>
              <a:t>, p</a:t>
            </a:r>
            <a:r>
              <a:rPr lang="en-US" sz="2400" baseline="-25000" dirty="0" smtClean="0">
                <a:solidFill>
                  <a:srgbClr val="FF0000"/>
                </a:solidFill>
                <a:sym typeface="Symbol"/>
              </a:rPr>
              <a:t>3</a:t>
            </a:r>
            <a:r>
              <a:rPr lang="en-US" sz="2400" dirty="0" smtClean="0">
                <a:solidFill>
                  <a:srgbClr val="FF0000"/>
                </a:solidFill>
                <a:sym typeface="Symbol"/>
              </a:rPr>
              <a:t>, p</a:t>
            </a:r>
            <a:r>
              <a:rPr lang="en-US" sz="2400" baseline="-25000" dirty="0" smtClean="0">
                <a:solidFill>
                  <a:srgbClr val="FF0000"/>
                </a:solidFill>
                <a:sym typeface="Symbol"/>
              </a:rPr>
              <a:t>4</a:t>
            </a:r>
            <a:endParaRPr lang="en-US" sz="2400" dirty="0" smtClean="0">
              <a:solidFill>
                <a:srgbClr val="FF0000"/>
              </a:solidFill>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70C0"/>
                </a:solidFill>
              </a:rPr>
              <a:t>x </a:t>
            </a:r>
            <a:r>
              <a:rPr lang="en-US" sz="2400" dirty="0" smtClean="0">
                <a:solidFill>
                  <a:srgbClr val="0070C0"/>
                </a:solidFill>
                <a:sym typeface="Symbol"/>
              </a:rPr>
              <a:t> 0, y = x + 1, </a:t>
            </a:r>
          </a:p>
          <a:p>
            <a:pPr marL="384954" indent="-384954" defTabSz="914363">
              <a:lnSpc>
                <a:spcPct val="90000"/>
              </a:lnSpc>
              <a:spcBef>
                <a:spcPct val="20000"/>
              </a:spcBef>
              <a:buSzPct val="90000"/>
            </a:pPr>
            <a:r>
              <a:rPr lang="en-US" sz="2400" dirty="0" smtClean="0">
                <a:solidFill>
                  <a:srgbClr val="0070C0"/>
                </a:solidFill>
                <a:sym typeface="Symbol"/>
              </a:rPr>
              <a:t>(y</a:t>
            </a:r>
            <a:r>
              <a:rPr lang="en-US" sz="2400" dirty="0" smtClean="0">
                <a:solidFill>
                  <a:srgbClr val="0070C0"/>
                </a:solidFill>
              </a:rPr>
              <a:t> </a:t>
            </a:r>
            <a:r>
              <a:rPr lang="en-US" sz="2400" dirty="0" smtClean="0">
                <a:solidFill>
                  <a:srgbClr val="0070C0"/>
                </a:solidFill>
                <a:sym typeface="Symbol"/>
              </a:rPr>
              <a:t>&gt; 2), y</a:t>
            </a:r>
            <a:r>
              <a:rPr lang="en-US" sz="2400" dirty="0" smtClean="0">
                <a:solidFill>
                  <a:srgbClr val="0070C0"/>
                </a:solidFill>
              </a:rPr>
              <a:t> &lt; 1</a:t>
            </a:r>
          </a:p>
        </p:txBody>
      </p:sp>
    </p:spTree>
    <p:extLst>
      <p:ext uri="{BB962C8B-B14F-4D97-AF65-F5344CB8AC3E}">
        <p14:creationId xmlns:p14="http://schemas.microsoft.com/office/powerpoint/2010/main" val="323507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065212"/>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 p</a:t>
            </a:r>
            <a:r>
              <a:rPr lang="en-US" sz="2400" baseline="-25000" dirty="0" smtClean="0">
                <a:solidFill>
                  <a:srgbClr val="000000"/>
                </a:solidFill>
                <a:sym typeface="Symbol"/>
              </a:rPr>
              <a:t>4</a:t>
            </a:r>
            <a:r>
              <a:rPr lang="en-US" sz="2400" dirty="0" smtClean="0">
                <a:solidFill>
                  <a:srgbClr val="00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5" y="2389892"/>
            <a:ext cx="4037066"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sym typeface="Symbol"/>
              </a:rPr>
              <a:t>Assignment</a:t>
            </a:r>
          </a:p>
          <a:p>
            <a:pPr marL="384954" indent="-384954" defTabSz="914363">
              <a:lnSpc>
                <a:spcPct val="90000"/>
              </a:lnSpc>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p</a:t>
            </a:r>
            <a:r>
              <a:rPr lang="en-US" sz="2400" baseline="-25000" dirty="0" smtClean="0">
                <a:solidFill>
                  <a:srgbClr val="000000"/>
                </a:solidFill>
                <a:sym typeface="Symbol"/>
              </a:rPr>
              <a:t>4</a:t>
            </a:r>
            <a:endParaRPr lang="en-US" sz="2400" dirty="0" smtClean="0">
              <a:solidFill>
                <a:srgbClr val="000000"/>
              </a:solidFill>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rPr>
              <a:t>x </a:t>
            </a:r>
            <a:r>
              <a:rPr lang="en-US" sz="2400" dirty="0" smtClean="0">
                <a:solidFill>
                  <a:srgbClr val="FF0000"/>
                </a:solidFill>
                <a:sym typeface="Symbol"/>
              </a:rPr>
              <a:t> 0, y = x + 1, </a:t>
            </a:r>
          </a:p>
          <a:p>
            <a:pPr marL="384954" indent="-384954" defTabSz="914363">
              <a:lnSpc>
                <a:spcPct val="90000"/>
              </a:lnSpc>
              <a:spcBef>
                <a:spcPct val="20000"/>
              </a:spcBef>
              <a:buSzPct val="90000"/>
            </a:pPr>
            <a:r>
              <a:rPr lang="en-US" sz="2400" dirty="0" smtClean="0">
                <a:solidFill>
                  <a:srgbClr val="FF0000"/>
                </a:solidFill>
                <a:sym typeface="Symbol"/>
              </a:rPr>
              <a:t>(y</a:t>
            </a:r>
            <a:r>
              <a:rPr lang="en-US" sz="2400" dirty="0" smtClean="0">
                <a:solidFill>
                  <a:srgbClr val="FF0000"/>
                </a:solidFill>
              </a:rPr>
              <a:t> </a:t>
            </a:r>
            <a:r>
              <a:rPr lang="en-US" sz="2400" dirty="0" smtClean="0">
                <a:solidFill>
                  <a:srgbClr val="FF0000"/>
                </a:solidFill>
                <a:sym typeface="Symbol"/>
              </a:rPr>
              <a:t>&gt; 2), y</a:t>
            </a:r>
            <a:r>
              <a:rPr lang="en-US" sz="2400" dirty="0" smtClean="0">
                <a:solidFill>
                  <a:srgbClr val="FF0000"/>
                </a:solidFill>
              </a:rPr>
              <a:t> &lt; 1</a:t>
            </a:r>
          </a:p>
        </p:txBody>
      </p:sp>
      <p:sp>
        <p:nvSpPr>
          <p:cNvPr id="18" name="Down Arrow 17"/>
          <p:cNvSpPr/>
          <p:nvPr/>
        </p:nvSpPr>
        <p:spPr bwMode="auto">
          <a:xfrm>
            <a:off x="6192592" y="5193075"/>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9" name="Rounded Rectangle 18"/>
          <p:cNvSpPr/>
          <p:nvPr/>
        </p:nvSpPr>
        <p:spPr bwMode="auto">
          <a:xfrm>
            <a:off x="5549305" y="5686216"/>
            <a:ext cx="1799539" cy="10021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Theory</a:t>
            </a:r>
          </a:p>
          <a:p>
            <a:pPr algn="ctr" defTabSz="1096963" fontAlgn="base">
              <a:spcBef>
                <a:spcPct val="0"/>
              </a:spcBef>
              <a:spcAft>
                <a:spcPct val="0"/>
              </a:spcAft>
            </a:pPr>
            <a:r>
              <a:rPr lang="en-US" sz="2400" dirty="0" smtClean="0">
                <a:solidFill>
                  <a:srgbClr val="000000"/>
                </a:solidFill>
              </a:rPr>
              <a:t>Solver</a:t>
            </a:r>
          </a:p>
        </p:txBody>
      </p:sp>
      <p:sp>
        <p:nvSpPr>
          <p:cNvPr id="20" name="Left Arrow 19"/>
          <p:cNvSpPr/>
          <p:nvPr/>
        </p:nvSpPr>
        <p:spPr bwMode="auto">
          <a:xfrm>
            <a:off x="4984951" y="5936226"/>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2492471" y="5803213"/>
            <a:ext cx="2497393"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err="1" smtClean="0">
                <a:solidFill>
                  <a:srgbClr val="000000"/>
                </a:solidFill>
              </a:rPr>
              <a:t>Unsatisfiable</a:t>
            </a:r>
            <a:endParaRPr lang="en-US" sz="2400" dirty="0" smtClean="0">
              <a:solidFill>
                <a:srgbClr val="000000"/>
              </a:solidFill>
            </a:endParaRPr>
          </a:p>
          <a:p>
            <a:pPr marL="384954" indent="-384954" defTabSz="914363">
              <a:lnSpc>
                <a:spcPct val="90000"/>
              </a:lnSpc>
              <a:spcBef>
                <a:spcPct val="20000"/>
              </a:spcBef>
              <a:buSzPct val="90000"/>
            </a:pPr>
            <a:r>
              <a:rPr lang="en-US" sz="2400" dirty="0" smtClean="0">
                <a:solidFill>
                  <a:srgbClr val="0070C0"/>
                </a:solidFill>
              </a:rPr>
              <a:t>x </a:t>
            </a:r>
            <a:r>
              <a:rPr lang="en-US" sz="2400" dirty="0" smtClean="0">
                <a:solidFill>
                  <a:srgbClr val="0070C0"/>
                </a:solidFill>
                <a:sym typeface="Symbol"/>
              </a:rPr>
              <a:t> 0, y = x + 1, y</a:t>
            </a:r>
            <a:r>
              <a:rPr lang="en-US" sz="2400" dirty="0" smtClean="0">
                <a:solidFill>
                  <a:srgbClr val="0070C0"/>
                </a:solidFill>
              </a:rPr>
              <a:t> &lt; 1</a:t>
            </a:r>
          </a:p>
        </p:txBody>
      </p:sp>
    </p:spTree>
    <p:extLst>
      <p:ext uri="{BB962C8B-B14F-4D97-AF65-F5344CB8AC3E}">
        <p14:creationId xmlns:p14="http://schemas.microsoft.com/office/powerpoint/2010/main" val="211979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1430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 p</a:t>
            </a:r>
            <a:r>
              <a:rPr lang="en-US" sz="2400" baseline="-25000" dirty="0" smtClean="0">
                <a:solidFill>
                  <a:srgbClr val="000000"/>
                </a:solidFill>
                <a:sym typeface="Symbol"/>
              </a:rPr>
              <a:t>4</a:t>
            </a:r>
            <a:r>
              <a:rPr lang="en-US" sz="2400" dirty="0" smtClean="0">
                <a:solidFill>
                  <a:srgbClr val="00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4" y="2389892"/>
            <a:ext cx="422879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sym typeface="Symbol"/>
              </a:rPr>
              <a:t>Assignment</a:t>
            </a:r>
          </a:p>
          <a:p>
            <a:pPr marL="384954" indent="-384954" defTabSz="914363">
              <a:lnSpc>
                <a:spcPct val="90000"/>
              </a:lnSpc>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p</a:t>
            </a:r>
            <a:r>
              <a:rPr lang="en-US" sz="2400" baseline="-25000" dirty="0" smtClean="0">
                <a:solidFill>
                  <a:srgbClr val="000000"/>
                </a:solidFill>
                <a:sym typeface="Symbol"/>
              </a:rPr>
              <a:t>4</a:t>
            </a:r>
            <a:endParaRPr lang="en-US" sz="2400" dirty="0" smtClean="0">
              <a:solidFill>
                <a:srgbClr val="000000"/>
              </a:solidFill>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rPr>
              <a:t>x </a:t>
            </a:r>
            <a:r>
              <a:rPr lang="en-US" sz="2400" dirty="0" smtClean="0">
                <a:solidFill>
                  <a:srgbClr val="000000"/>
                </a:solidFill>
                <a:sym typeface="Symbol"/>
              </a:rPr>
              <a:t> 0, y = x + 1, </a:t>
            </a:r>
          </a:p>
          <a:p>
            <a:pPr marL="384954" indent="-384954" defTabSz="914363">
              <a:lnSpc>
                <a:spcPct val="90000"/>
              </a:lnSpc>
              <a:spcBef>
                <a:spcPct val="20000"/>
              </a:spcBef>
              <a:buSzPct val="90000"/>
            </a:pPr>
            <a:r>
              <a:rPr lang="en-US" sz="2400" dirty="0" smtClean="0">
                <a:solidFill>
                  <a:srgbClr val="000000"/>
                </a:solidFill>
                <a:sym typeface="Symbol"/>
              </a:rPr>
              <a:t>(y</a:t>
            </a:r>
            <a:r>
              <a:rPr lang="en-US" sz="2400" dirty="0" smtClean="0">
                <a:solidFill>
                  <a:srgbClr val="000000"/>
                </a:solidFill>
              </a:rPr>
              <a:t> </a:t>
            </a:r>
            <a:r>
              <a:rPr lang="en-US" sz="2400" dirty="0" smtClean="0">
                <a:solidFill>
                  <a:srgbClr val="000000"/>
                </a:solidFill>
                <a:sym typeface="Symbol"/>
              </a:rPr>
              <a:t>&gt; 2), y</a:t>
            </a:r>
            <a:r>
              <a:rPr lang="en-US" sz="2400" dirty="0" smtClean="0">
                <a:solidFill>
                  <a:srgbClr val="000000"/>
                </a:solidFill>
              </a:rPr>
              <a:t> &lt; 1</a:t>
            </a:r>
          </a:p>
        </p:txBody>
      </p:sp>
      <p:sp>
        <p:nvSpPr>
          <p:cNvPr id="18" name="Down Arrow 17"/>
          <p:cNvSpPr/>
          <p:nvPr/>
        </p:nvSpPr>
        <p:spPr bwMode="auto">
          <a:xfrm>
            <a:off x="6192592" y="5193075"/>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9" name="Rounded Rectangle 18"/>
          <p:cNvSpPr/>
          <p:nvPr/>
        </p:nvSpPr>
        <p:spPr bwMode="auto">
          <a:xfrm>
            <a:off x="5549305" y="5686216"/>
            <a:ext cx="1799539" cy="10021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Theory</a:t>
            </a:r>
          </a:p>
          <a:p>
            <a:pPr algn="ctr" defTabSz="1096963" fontAlgn="base">
              <a:spcBef>
                <a:spcPct val="0"/>
              </a:spcBef>
              <a:spcAft>
                <a:spcPct val="0"/>
              </a:spcAft>
            </a:pPr>
            <a:r>
              <a:rPr lang="en-US" sz="2400" dirty="0" smtClean="0">
                <a:solidFill>
                  <a:srgbClr val="000000"/>
                </a:solidFill>
              </a:rPr>
              <a:t>Solver</a:t>
            </a:r>
          </a:p>
        </p:txBody>
      </p:sp>
      <p:sp>
        <p:nvSpPr>
          <p:cNvPr id="20" name="Left Arrow 19"/>
          <p:cNvSpPr/>
          <p:nvPr/>
        </p:nvSpPr>
        <p:spPr bwMode="auto">
          <a:xfrm>
            <a:off x="4984951" y="5936226"/>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2492471" y="5803213"/>
            <a:ext cx="2497393"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err="1" smtClean="0">
                <a:solidFill>
                  <a:srgbClr val="000000"/>
                </a:solidFill>
              </a:rPr>
              <a:t>Unsatisfiable</a:t>
            </a:r>
            <a:endParaRPr lang="en-US" sz="2400" dirty="0" smtClean="0">
              <a:solidFill>
                <a:srgbClr val="000000"/>
              </a:solidFill>
            </a:endParaRPr>
          </a:p>
          <a:p>
            <a:pPr marL="384954" indent="-384954" defTabSz="914363">
              <a:lnSpc>
                <a:spcPct val="90000"/>
              </a:lnSpc>
              <a:spcBef>
                <a:spcPct val="20000"/>
              </a:spcBef>
              <a:buSzPct val="90000"/>
            </a:pPr>
            <a:r>
              <a:rPr lang="en-US" sz="2400" dirty="0" smtClean="0">
                <a:solidFill>
                  <a:srgbClr val="FF0000"/>
                </a:solidFill>
              </a:rPr>
              <a:t>x </a:t>
            </a:r>
            <a:r>
              <a:rPr lang="en-US" sz="2400" dirty="0" smtClean="0">
                <a:solidFill>
                  <a:srgbClr val="FF0000"/>
                </a:solidFill>
                <a:sym typeface="Symbol"/>
              </a:rPr>
              <a:t> 0, y = x + 1, y</a:t>
            </a:r>
            <a:r>
              <a:rPr lang="en-US" sz="2400" dirty="0" smtClean="0">
                <a:solidFill>
                  <a:srgbClr val="FF0000"/>
                </a:solidFill>
              </a:rPr>
              <a:t> &lt; 1</a:t>
            </a:r>
          </a:p>
        </p:txBody>
      </p:sp>
      <p:sp>
        <p:nvSpPr>
          <p:cNvPr id="22" name="Left Arrow 21"/>
          <p:cNvSpPr/>
          <p:nvPr/>
        </p:nvSpPr>
        <p:spPr bwMode="auto">
          <a:xfrm>
            <a:off x="1988568" y="5926393"/>
            <a:ext cx="371171"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3" name="Content Placeholder 2"/>
          <p:cNvSpPr txBox="1">
            <a:spLocks/>
          </p:cNvSpPr>
          <p:nvPr/>
        </p:nvSpPr>
        <p:spPr>
          <a:xfrm>
            <a:off x="100774" y="5803213"/>
            <a:ext cx="2497393" cy="155119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rPr>
              <a:t>New Lemma</a:t>
            </a:r>
          </a:p>
          <a:p>
            <a:pPr marL="384954" indent="-384954" defTabSz="914363">
              <a:lnSpc>
                <a:spcPct val="90000"/>
              </a:lnSpc>
              <a:spcBef>
                <a:spcPct val="20000"/>
              </a:spcBef>
              <a:buSzPct val="90000"/>
            </a:pPr>
            <a:r>
              <a:rPr lang="en-US" sz="2400" dirty="0" smtClean="0">
                <a:solidFill>
                  <a:srgbClr val="0070C0"/>
                </a:solidFill>
                <a:sym typeface="Symbol"/>
              </a:rPr>
              <a:t>p</a:t>
            </a:r>
            <a:r>
              <a:rPr lang="en-US" sz="2400" baseline="-25000" dirty="0" smtClean="0">
                <a:solidFill>
                  <a:srgbClr val="0070C0"/>
                </a:solidFill>
                <a:sym typeface="Symbol"/>
              </a:rPr>
              <a:t>1</a:t>
            </a:r>
            <a:r>
              <a:rPr lang="en-US" sz="2400" dirty="0" smtClean="0">
                <a:solidFill>
                  <a:srgbClr val="0070C0"/>
                </a:solidFill>
                <a:sym typeface="Symbol"/>
              </a:rPr>
              <a:t>p</a:t>
            </a:r>
            <a:r>
              <a:rPr lang="en-US" sz="2400" baseline="-25000" dirty="0" smtClean="0">
                <a:solidFill>
                  <a:srgbClr val="0070C0"/>
                </a:solidFill>
                <a:sym typeface="Symbol"/>
              </a:rPr>
              <a:t>2</a:t>
            </a:r>
            <a:r>
              <a:rPr lang="en-US" sz="2400" dirty="0" smtClean="0">
                <a:solidFill>
                  <a:srgbClr val="0070C0"/>
                </a:solidFill>
                <a:sym typeface="Symbol"/>
              </a:rPr>
              <a:t>p</a:t>
            </a:r>
            <a:r>
              <a:rPr lang="en-US" sz="2400" baseline="-25000" dirty="0" smtClean="0">
                <a:solidFill>
                  <a:srgbClr val="0070C0"/>
                </a:solidFill>
                <a:sym typeface="Symbol"/>
              </a:rPr>
              <a:t>4</a:t>
            </a:r>
            <a:endParaRPr lang="en-US" sz="2400" dirty="0" smtClean="0">
              <a:solidFill>
                <a:srgbClr val="0070C0"/>
              </a:solidFill>
              <a:sym typeface="Symbol"/>
            </a:endParaRPr>
          </a:p>
          <a:p>
            <a:pPr marL="384954" indent="-384954" defTabSz="914363">
              <a:lnSpc>
                <a:spcPct val="90000"/>
              </a:lnSpc>
              <a:spcBef>
                <a:spcPct val="20000"/>
              </a:spcBef>
              <a:buSzPct val="90000"/>
            </a:pPr>
            <a:endParaRPr lang="en-US" sz="2400" dirty="0" smtClean="0">
              <a:solidFill>
                <a:srgbClr val="000000"/>
              </a:solidFill>
            </a:endParaRPr>
          </a:p>
          <a:p>
            <a:pPr marL="384954" indent="-384954" defTabSz="914363">
              <a:lnSpc>
                <a:spcPct val="90000"/>
              </a:lnSpc>
              <a:spcBef>
                <a:spcPct val="20000"/>
              </a:spcBef>
              <a:buSzPct val="90000"/>
            </a:pPr>
            <a:endParaRPr lang="en-US" sz="2400" dirty="0" smtClean="0">
              <a:solidFill>
                <a:srgbClr val="000000"/>
              </a:solidFill>
            </a:endParaRPr>
          </a:p>
        </p:txBody>
      </p:sp>
    </p:spTree>
    <p:extLst>
      <p:ext uri="{BB962C8B-B14F-4D97-AF65-F5344CB8AC3E}">
        <p14:creationId xmlns:p14="http://schemas.microsoft.com/office/powerpoint/2010/main" val="1035148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9" name="Rounded Rectangle 18"/>
          <p:cNvSpPr/>
          <p:nvPr/>
        </p:nvSpPr>
        <p:spPr bwMode="auto">
          <a:xfrm>
            <a:off x="6552195" y="2271964"/>
            <a:ext cx="1799539" cy="10021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Theory</a:t>
            </a:r>
          </a:p>
          <a:p>
            <a:pPr algn="ctr" defTabSz="1096963" fontAlgn="base">
              <a:spcBef>
                <a:spcPct val="0"/>
              </a:spcBef>
              <a:spcAft>
                <a:spcPct val="0"/>
              </a:spcAft>
            </a:pPr>
            <a:r>
              <a:rPr lang="en-US" sz="2400" dirty="0" smtClean="0">
                <a:solidFill>
                  <a:srgbClr val="000000"/>
                </a:solidFill>
              </a:rPr>
              <a:t>Solver</a:t>
            </a:r>
          </a:p>
        </p:txBody>
      </p:sp>
      <p:sp>
        <p:nvSpPr>
          <p:cNvPr id="20" name="Left Arrow 19"/>
          <p:cNvSpPr/>
          <p:nvPr/>
        </p:nvSpPr>
        <p:spPr bwMode="auto">
          <a:xfrm>
            <a:off x="5987841" y="2521974"/>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3495361" y="2388961"/>
            <a:ext cx="2497393"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err="1" smtClean="0">
                <a:solidFill>
                  <a:srgbClr val="000000"/>
                </a:solidFill>
              </a:rPr>
              <a:t>Unsatisfiable</a:t>
            </a:r>
            <a:endParaRPr lang="en-US" sz="2400" dirty="0" smtClean="0">
              <a:solidFill>
                <a:srgbClr val="000000"/>
              </a:solidFill>
            </a:endParaRPr>
          </a:p>
          <a:p>
            <a:pPr marL="384954" indent="-384954" defTabSz="914363">
              <a:lnSpc>
                <a:spcPct val="90000"/>
              </a:lnSpc>
              <a:spcBef>
                <a:spcPct val="20000"/>
              </a:spcBef>
              <a:buSzPct val="90000"/>
            </a:pPr>
            <a:r>
              <a:rPr lang="en-US" sz="2400" dirty="0" smtClean="0">
                <a:solidFill>
                  <a:srgbClr val="FF0000"/>
                </a:solidFill>
              </a:rPr>
              <a:t>x </a:t>
            </a:r>
            <a:r>
              <a:rPr lang="en-US" sz="2400" dirty="0" smtClean="0">
                <a:solidFill>
                  <a:srgbClr val="FF0000"/>
                </a:solidFill>
                <a:sym typeface="Symbol"/>
              </a:rPr>
              <a:t> 0, y = x + 1, y</a:t>
            </a:r>
            <a:r>
              <a:rPr lang="en-US" sz="2400" dirty="0" smtClean="0">
                <a:solidFill>
                  <a:srgbClr val="FF0000"/>
                </a:solidFill>
              </a:rPr>
              <a:t> &lt; 1</a:t>
            </a:r>
          </a:p>
        </p:txBody>
      </p:sp>
      <p:sp>
        <p:nvSpPr>
          <p:cNvPr id="22" name="Left Arrow 21"/>
          <p:cNvSpPr/>
          <p:nvPr/>
        </p:nvSpPr>
        <p:spPr bwMode="auto">
          <a:xfrm>
            <a:off x="2991458" y="2512141"/>
            <a:ext cx="371171"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3" name="Content Placeholder 2"/>
          <p:cNvSpPr txBox="1">
            <a:spLocks/>
          </p:cNvSpPr>
          <p:nvPr/>
        </p:nvSpPr>
        <p:spPr>
          <a:xfrm>
            <a:off x="1103664" y="2388961"/>
            <a:ext cx="2497393" cy="155119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rPr>
              <a:t>New Lemma</a:t>
            </a:r>
          </a:p>
          <a:p>
            <a:pPr marL="384954" indent="-384954" defTabSz="914363">
              <a:lnSpc>
                <a:spcPct val="90000"/>
              </a:lnSpc>
              <a:spcBef>
                <a:spcPct val="20000"/>
              </a:spcBef>
              <a:buSzPct val="90000"/>
            </a:pPr>
            <a:r>
              <a:rPr lang="en-US" sz="2400" dirty="0" smtClean="0">
                <a:solidFill>
                  <a:srgbClr val="0070C0"/>
                </a:solidFill>
                <a:sym typeface="Symbol"/>
              </a:rPr>
              <a:t>p</a:t>
            </a:r>
            <a:r>
              <a:rPr lang="en-US" sz="2400" baseline="-25000" dirty="0" smtClean="0">
                <a:solidFill>
                  <a:srgbClr val="0070C0"/>
                </a:solidFill>
                <a:sym typeface="Symbol"/>
              </a:rPr>
              <a:t>1</a:t>
            </a:r>
            <a:r>
              <a:rPr lang="en-US" sz="2400" dirty="0" smtClean="0">
                <a:solidFill>
                  <a:srgbClr val="0070C0"/>
                </a:solidFill>
                <a:sym typeface="Symbol"/>
              </a:rPr>
              <a:t>p</a:t>
            </a:r>
            <a:r>
              <a:rPr lang="en-US" sz="2400" baseline="-25000" dirty="0" smtClean="0">
                <a:solidFill>
                  <a:srgbClr val="0070C0"/>
                </a:solidFill>
                <a:sym typeface="Symbol"/>
              </a:rPr>
              <a:t>2</a:t>
            </a:r>
            <a:r>
              <a:rPr lang="en-US" sz="2400" dirty="0" smtClean="0">
                <a:solidFill>
                  <a:srgbClr val="0070C0"/>
                </a:solidFill>
                <a:sym typeface="Symbol"/>
              </a:rPr>
              <a:t>p</a:t>
            </a:r>
            <a:r>
              <a:rPr lang="en-US" sz="2400" baseline="-25000" dirty="0" smtClean="0">
                <a:solidFill>
                  <a:srgbClr val="0070C0"/>
                </a:solidFill>
                <a:sym typeface="Symbol"/>
              </a:rPr>
              <a:t>4</a:t>
            </a:r>
            <a:endParaRPr lang="en-US" sz="2400" dirty="0" smtClean="0">
              <a:solidFill>
                <a:srgbClr val="0070C0"/>
              </a:solidFill>
              <a:sym typeface="Symbol"/>
            </a:endParaRPr>
          </a:p>
          <a:p>
            <a:pPr marL="384954" indent="-384954" defTabSz="914363">
              <a:lnSpc>
                <a:spcPct val="90000"/>
              </a:lnSpc>
              <a:spcBef>
                <a:spcPct val="20000"/>
              </a:spcBef>
              <a:buSzPct val="90000"/>
            </a:pPr>
            <a:endParaRPr lang="en-US" sz="2400" dirty="0" smtClean="0">
              <a:solidFill>
                <a:srgbClr val="000000"/>
              </a:solidFill>
            </a:endParaRPr>
          </a:p>
          <a:p>
            <a:pPr marL="384954" indent="-384954" defTabSz="914363">
              <a:lnSpc>
                <a:spcPct val="90000"/>
              </a:lnSpc>
              <a:spcBef>
                <a:spcPct val="20000"/>
              </a:spcBef>
              <a:buSzPct val="90000"/>
            </a:pPr>
            <a:endParaRPr lang="en-US" sz="2400" dirty="0" smtClean="0">
              <a:solidFill>
                <a:srgbClr val="000000"/>
              </a:solidFill>
            </a:endParaRPr>
          </a:p>
        </p:txBody>
      </p:sp>
      <p:sp>
        <p:nvSpPr>
          <p:cNvPr id="25" name="Rectangular Callout 24"/>
          <p:cNvSpPr/>
          <p:nvPr/>
        </p:nvSpPr>
        <p:spPr bwMode="auto">
          <a:xfrm>
            <a:off x="2168013" y="3554361"/>
            <a:ext cx="2521974" cy="1260987"/>
          </a:xfrm>
          <a:prstGeom prst="wedgeRectCallout">
            <a:avLst>
              <a:gd name="adj1" fmla="val -42827"/>
              <a:gd name="adj2" fmla="val -7870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rgbClr val="000000"/>
                </a:solidFill>
              </a:rPr>
              <a:t>AKA</a:t>
            </a:r>
          </a:p>
          <a:p>
            <a:pPr algn="ctr" defTabSz="1096963" fontAlgn="base">
              <a:spcBef>
                <a:spcPct val="0"/>
              </a:spcBef>
              <a:spcAft>
                <a:spcPct val="0"/>
              </a:spcAft>
            </a:pPr>
            <a:r>
              <a:rPr lang="en-US" sz="2800" dirty="0" smtClean="0">
                <a:solidFill>
                  <a:srgbClr val="000000"/>
                </a:solidFill>
              </a:rPr>
              <a:t>Theory conflict</a:t>
            </a:r>
          </a:p>
        </p:txBody>
      </p:sp>
    </p:spTree>
    <p:extLst>
      <p:ext uri="{BB962C8B-B14F-4D97-AF65-F5344CB8AC3E}">
        <p14:creationId xmlns:p14="http://schemas.microsoft.com/office/powerpoint/2010/main" val="69442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1800"/>
            <a:ext cx="7772400" cy="1362075"/>
          </a:xfrm>
        </p:spPr>
        <p:txBody>
          <a:bodyPr>
            <a:normAutofit fontScale="90000"/>
          </a:bodyPr>
          <a:lstStyle/>
          <a:p>
            <a:r>
              <a:rPr lang="en-US" dirty="0" smtClean="0"/>
              <a:t>SAT/SMT solving using DPLL(T)/CDCL</a:t>
            </a:r>
            <a:r>
              <a:rPr lang="en-US" dirty="0"/>
              <a:t/>
            </a:r>
            <a:br>
              <a:rPr lang="en-US" dirty="0"/>
            </a:br>
            <a:endParaRPr lang="en-US" dirty="0"/>
          </a:p>
        </p:txBody>
      </p:sp>
    </p:spTree>
    <p:extLst>
      <p:ext uri="{BB962C8B-B14F-4D97-AF65-F5344CB8AC3E}">
        <p14:creationId xmlns:p14="http://schemas.microsoft.com/office/powerpoint/2010/main" val="231713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bwMode="auto">
          <a:xfrm rot="5400000">
            <a:off x="2374178" y="3377184"/>
            <a:ext cx="2895600" cy="1932432"/>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Proofs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Clauses</a:t>
            </a:r>
          </a:p>
        </p:txBody>
      </p:sp>
      <p:sp>
        <p:nvSpPr>
          <p:cNvPr id="8" name="Left Arrow 7"/>
          <p:cNvSpPr/>
          <p:nvPr/>
        </p:nvSpPr>
        <p:spPr bwMode="auto">
          <a:xfrm rot="16200000">
            <a:off x="3821978" y="2386584"/>
            <a:ext cx="2895600"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Models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literal assignments</a:t>
            </a:r>
          </a:p>
        </p:txBody>
      </p:sp>
      <p:sp>
        <p:nvSpPr>
          <p:cNvPr id="9" name="Rectangle 8"/>
          <p:cNvSpPr/>
          <p:nvPr/>
        </p:nvSpPr>
        <p:spPr bwMode="auto">
          <a:xfrm rot="2771272">
            <a:off x="2720307" y="3500175"/>
            <a:ext cx="3657600" cy="685800"/>
          </a:xfrm>
          <a:prstGeom prst="rect">
            <a:avLst/>
          </a:prstGeom>
          <a:gradFill flip="none" rotWithShape="1">
            <a:gsLst>
              <a:gs pos="0">
                <a:srgbClr val="1F6E12">
                  <a:tint val="66000"/>
                  <a:satMod val="160000"/>
                </a:srgbClr>
              </a:gs>
              <a:gs pos="50000">
                <a:srgbClr val="1F6E12">
                  <a:tint val="44500"/>
                  <a:satMod val="160000"/>
                </a:srgbClr>
              </a:gs>
              <a:gs pos="100000">
                <a:srgbClr val="1F6E12">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Resolution</a:t>
            </a:r>
          </a:p>
        </p:txBody>
      </p:sp>
      <p:sp>
        <p:nvSpPr>
          <p:cNvPr id="10" name="Left Arrow 9"/>
          <p:cNvSpPr/>
          <p:nvPr/>
        </p:nvSpPr>
        <p:spPr bwMode="auto">
          <a:xfrm rot="5400000">
            <a:off x="2849275" y="1130211"/>
            <a:ext cx="1908212" cy="1825270"/>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Segoe"/>
              </a:rPr>
              <a:t>Backjump</a:t>
            </a: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11" name="Left Arrow 10"/>
          <p:cNvSpPr/>
          <p:nvPr/>
        </p:nvSpPr>
        <p:spPr bwMode="auto">
          <a:xfrm rot="16200000">
            <a:off x="4331807" y="4617081"/>
            <a:ext cx="2004338"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Propagate</a:t>
            </a:r>
          </a:p>
        </p:txBody>
      </p:sp>
      <p:sp>
        <p:nvSpPr>
          <p:cNvPr id="12" name="Title 1"/>
          <p:cNvSpPr txBox="1">
            <a:spLocks/>
          </p:cNvSpPr>
          <p:nvPr/>
        </p:nvSpPr>
        <p:spPr>
          <a:xfrm>
            <a:off x="381000" y="230188"/>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Mile High: </a:t>
            </a:r>
            <a:r>
              <a:rPr lang="en-US" sz="4000" dirty="0" smtClean="0"/>
              <a:t>Modern SAT/SMT search</a:t>
            </a:r>
            <a:endParaRPr lang="en-US" sz="4000" dirty="0"/>
          </a:p>
        </p:txBody>
      </p:sp>
    </p:spTree>
    <p:extLst>
      <p:ext uri="{BB962C8B-B14F-4D97-AF65-F5344CB8AC3E}">
        <p14:creationId xmlns:p14="http://schemas.microsoft.com/office/powerpoint/2010/main" val="25861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Resolution</a:t>
            </a:r>
            <a:endParaRPr lang="en-US" sz="4800" dirty="0"/>
          </a:p>
        </p:txBody>
      </p:sp>
      <mc:AlternateContent xmlns:mc="http://schemas.openxmlformats.org/markup-compatibility/2006" xmlns:a14="http://schemas.microsoft.com/office/drawing/2010/main">
        <mc:Choice Requires="a14">
          <p:sp>
            <p:nvSpPr>
              <p:cNvPr id="2" name="TextBox 1"/>
              <p:cNvSpPr txBox="1"/>
              <p:nvPr/>
            </p:nvSpPr>
            <p:spPr>
              <a:xfrm>
                <a:off x="609600" y="1206068"/>
                <a:ext cx="8153400" cy="5242397"/>
              </a:xfrm>
              <a:prstGeom prst="rect">
                <a:avLst/>
              </a:prstGeom>
              <a:noFill/>
            </p:spPr>
            <p:txBody>
              <a:bodyPr wrap="square" rtlCol="0">
                <a:spAutoFit/>
              </a:bodyPr>
              <a:lstStyle/>
              <a:p>
                <a:r>
                  <a:rPr lang="en-US" sz="2400" dirty="0" smtClean="0"/>
                  <a:t>Formula must be in CNF</a:t>
                </a:r>
              </a:p>
              <a:p>
                <a:endParaRPr lang="en-US" sz="2400" dirty="0"/>
              </a:p>
              <a:p>
                <a:r>
                  <a:rPr lang="en-US" sz="2400" b="1" dirty="0" smtClean="0">
                    <a:solidFill>
                      <a:schemeClr val="tx2">
                        <a:lumMod val="75000"/>
                      </a:schemeClr>
                    </a:solidFill>
                  </a:rPr>
                  <a:t>Resolution rule</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𝐷</m:t>
                        </m:r>
                        <m:r>
                          <a:rPr lang="en-US" sz="2400" b="0" i="1" smtClean="0">
                            <a:latin typeface="Cambria Math" panose="02040503050406030204" pitchFamily="18" charset="0"/>
                          </a:rPr>
                          <m:t>∨¬</m:t>
                        </m:r>
                        <m:r>
                          <a:rPr lang="en-US" sz="2400" b="0" i="1" smtClean="0">
                            <a:latin typeface="Cambria Math" panose="02040503050406030204" pitchFamily="18" charset="0"/>
                          </a:rPr>
                          <m:t>𝑝</m:t>
                        </m:r>
                      </m:num>
                      <m:den>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𝐷</m:t>
                        </m:r>
                      </m:den>
                    </m:f>
                  </m:oMath>
                </a14:m>
                <a:r>
                  <a:rPr lang="en-US" sz="2400" dirty="0" smtClean="0"/>
                  <a:t> </a:t>
                </a:r>
              </a:p>
              <a:p>
                <a:endParaRPr lang="en-US" sz="2400" dirty="0" smtClean="0"/>
              </a:p>
              <a:p>
                <a:r>
                  <a:rPr lang="en-US" sz="2400" b="1" dirty="0">
                    <a:solidFill>
                      <a:schemeClr val="tx2">
                        <a:lumMod val="75000"/>
                      </a:schemeClr>
                    </a:solidFill>
                  </a:rPr>
                  <a:t>Example</a:t>
                </a:r>
                <a:r>
                  <a:rPr lang="en-US" sz="2400" dirty="0"/>
                  <a:t>: 	</a:t>
                </a:r>
                <a:r>
                  <a:rPr lang="en-US" sz="2400" dirty="0" smtClean="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𝑝</m:t>
                        </m:r>
                        <m:r>
                          <a:rPr lang="en-US" sz="2400" i="1">
                            <a:latin typeface="Cambria Math" panose="02040503050406030204" pitchFamily="18" charset="0"/>
                          </a:rPr>
                          <m:t>        </m:t>
                        </m:r>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𝑝</m:t>
                        </m:r>
                      </m:num>
                      <m:den>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𝑟</m:t>
                        </m:r>
                      </m:den>
                    </m:f>
                  </m:oMath>
                </a14:m>
                <a:endParaRPr lang="en-US" sz="2400" dirty="0" smtClean="0"/>
              </a:p>
              <a:p>
                <a:endParaRPr lang="en-US" sz="2400" dirty="0"/>
              </a:p>
              <a:p>
                <a:r>
                  <a:rPr lang="en-US" sz="2400" dirty="0" smtClean="0"/>
                  <a:t>The result of resolution is the </a:t>
                </a:r>
                <a:r>
                  <a:rPr lang="en-US" sz="2400" dirty="0" err="1" smtClean="0"/>
                  <a:t>resolvent</a:t>
                </a:r>
                <a:r>
                  <a:rPr lang="en-US" sz="2400" dirty="0"/>
                  <a:t> </a:t>
                </a:r>
                <a:r>
                  <a:rPr lang="en-US" sz="2400" dirty="0" smtClean="0"/>
                  <a:t>(clause).</a:t>
                </a:r>
              </a:p>
              <a:p>
                <a:r>
                  <a:rPr lang="en-US" sz="2400" dirty="0" smtClean="0"/>
                  <a:t>Original clauses are kept (not deleted).</a:t>
                </a:r>
              </a:p>
              <a:p>
                <a:r>
                  <a:rPr lang="en-US" sz="2400" dirty="0" smtClean="0"/>
                  <a:t>Duplicate literals are deleted from the </a:t>
                </a:r>
                <a:r>
                  <a:rPr lang="en-US" sz="2400" dirty="0" err="1" smtClean="0"/>
                  <a:t>resolvent</a:t>
                </a:r>
                <a:r>
                  <a:rPr lang="en-US" sz="2400" dirty="0" smtClean="0"/>
                  <a:t>.</a:t>
                </a:r>
              </a:p>
              <a:p>
                <a:endParaRPr lang="en-US" sz="2400" dirty="0"/>
              </a:p>
              <a:p>
                <a:r>
                  <a:rPr lang="en-US" sz="2400" b="1" dirty="0" smtClean="0">
                    <a:solidFill>
                      <a:schemeClr val="tx2">
                        <a:lumMod val="75000"/>
                      </a:schemeClr>
                    </a:solidFill>
                  </a:rPr>
                  <a:t>Note</a:t>
                </a:r>
                <a:r>
                  <a:rPr lang="en-US" sz="2400" dirty="0" smtClean="0"/>
                  <a:t>: 		No branching.</a:t>
                </a:r>
              </a:p>
              <a:p>
                <a:endParaRPr lang="en-US" sz="2400" dirty="0" smtClean="0"/>
              </a:p>
              <a:p>
                <a:r>
                  <a:rPr lang="en-US" sz="2400" b="1" dirty="0" smtClean="0">
                    <a:solidFill>
                      <a:schemeClr val="tx2">
                        <a:lumMod val="75000"/>
                      </a:schemeClr>
                    </a:solidFill>
                  </a:rPr>
                  <a:t>Termination</a:t>
                </a:r>
                <a:r>
                  <a:rPr lang="en-US" sz="2400" dirty="0" smtClean="0"/>
                  <a:t>: 	Only finite number of possible derived clauses.</a:t>
                </a:r>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09600" y="1206068"/>
                <a:ext cx="8153400" cy="5242397"/>
              </a:xfrm>
              <a:prstGeom prst="rect">
                <a:avLst/>
              </a:prstGeom>
              <a:blipFill rotWithShape="0">
                <a:blip r:embed="rId2"/>
                <a:stretch>
                  <a:fillRect l="-1121" t="-930" b="-1628"/>
                </a:stretch>
              </a:blipFill>
            </p:spPr>
            <p:txBody>
              <a:bodyPr/>
              <a:lstStyle/>
              <a:p>
                <a:r>
                  <a:rPr lang="en-US">
                    <a:noFill/>
                  </a:rPr>
                  <a:t> </a:t>
                </a:r>
              </a:p>
            </p:txBody>
          </p:sp>
        </mc:Fallback>
      </mc:AlternateContent>
    </p:spTree>
    <p:extLst>
      <p:ext uri="{BB962C8B-B14F-4D97-AF65-F5344CB8AC3E}">
        <p14:creationId xmlns:p14="http://schemas.microsoft.com/office/powerpoint/2010/main" val="234859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Resolution (example)</a:t>
            </a:r>
            <a:endParaRPr lang="en-US" sz="4800" dirty="0"/>
          </a:p>
        </p:txBody>
      </p:sp>
      <p:pic>
        <p:nvPicPr>
          <p:cNvPr id="17410" name="Picture 2"/>
          <p:cNvPicPr>
            <a:picLocks noChangeAspect="1" noChangeArrowheads="1"/>
          </p:cNvPicPr>
          <p:nvPr/>
        </p:nvPicPr>
        <p:blipFill>
          <a:blip r:embed="rId2" cstate="print">
            <a:extLst/>
          </a:blip>
          <a:srcRect/>
          <a:stretch>
            <a:fillRect/>
          </a:stretch>
        </p:blipFill>
        <p:spPr bwMode="auto">
          <a:xfrm>
            <a:off x="1145589" y="2198055"/>
            <a:ext cx="6781800" cy="3829050"/>
          </a:xfrm>
          <a:prstGeom prst="rect">
            <a:avLst/>
          </a:prstGeom>
          <a:extLst/>
        </p:spPr>
      </p:pic>
    </p:spTree>
    <p:extLst>
      <p:ext uri="{BB962C8B-B14F-4D97-AF65-F5344CB8AC3E}">
        <p14:creationId xmlns:p14="http://schemas.microsoft.com/office/powerpoint/2010/main" val="217232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64797"/>
          </a:xfrm>
        </p:spPr>
        <p:txBody>
          <a:bodyPr>
            <a:normAutofit fontScale="90000"/>
          </a:bodyPr>
          <a:lstStyle/>
          <a:p>
            <a:r>
              <a:rPr lang="en-US" sz="4800" dirty="0" smtClean="0"/>
              <a:t>Unit &amp; Input Resolution</a:t>
            </a:r>
            <a:endParaRPr lang="en-US" sz="4800" dirty="0"/>
          </a:p>
        </p:txBody>
      </p:sp>
      <mc:AlternateContent xmlns:mc="http://schemas.openxmlformats.org/markup-compatibility/2006" xmlns:a14="http://schemas.microsoft.com/office/drawing/2010/main">
        <mc:Choice Requires="a14">
          <p:sp>
            <p:nvSpPr>
              <p:cNvPr id="4" name="TextBox 3"/>
              <p:cNvSpPr txBox="1"/>
              <p:nvPr/>
            </p:nvSpPr>
            <p:spPr>
              <a:xfrm>
                <a:off x="609600" y="1728768"/>
                <a:ext cx="8153400" cy="3757632"/>
              </a:xfrm>
              <a:prstGeom prst="rect">
                <a:avLst/>
              </a:prstGeom>
              <a:noFill/>
            </p:spPr>
            <p:txBody>
              <a:bodyPr wrap="square" rtlCol="0">
                <a:spAutoFit/>
              </a:bodyPr>
              <a:lstStyle/>
              <a:p>
                <a:endParaRPr lang="en-US" sz="2400" dirty="0" smtClean="0"/>
              </a:p>
              <a:p>
                <a:r>
                  <a:rPr lang="en-US" sz="2400" b="1" dirty="0" smtClean="0">
                    <a:solidFill>
                      <a:schemeClr val="tx2">
                        <a:lumMod val="75000"/>
                      </a:schemeClr>
                    </a:solidFill>
                  </a:rPr>
                  <a:t>Unit resolution</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𝐶</m:t>
                        </m:r>
                        <m:r>
                          <a:rPr lang="en-US" sz="2400" b="0" i="1" smtClean="0">
                            <a:latin typeface="Cambria Math" panose="02040503050406030204" pitchFamily="18" charset="0"/>
                          </a:rPr>
                          <m:t>∨ℓ        ¬ℓ</m:t>
                        </m:r>
                      </m:num>
                      <m:den>
                        <m:r>
                          <a:rPr lang="en-US" sz="2400" b="0" i="1" smtClean="0">
                            <a:latin typeface="Cambria Math" panose="02040503050406030204" pitchFamily="18" charset="0"/>
                          </a:rPr>
                          <m:t>𝐶</m:t>
                        </m:r>
                        <m:r>
                          <a:rPr lang="en-US" sz="2400" b="0" i="1" smtClean="0">
                            <a:latin typeface="Cambria Math" panose="02040503050406030204" pitchFamily="18" charset="0"/>
                          </a:rPr>
                          <m:t>         ¬ℓ</m:t>
                        </m:r>
                      </m:den>
                    </m:f>
                  </m:oMath>
                </a14:m>
                <a:r>
                  <a:rPr lang="en-US" sz="2400" dirty="0" smtClean="0"/>
                  <a:t> 	</a:t>
                </a:r>
                <a:r>
                  <a:rPr lang="en-US" sz="2400" dirty="0"/>
                  <a:t> (</a:t>
                </a:r>
                <a14:m>
                  <m:oMath xmlns:m="http://schemas.openxmlformats.org/officeDocument/2006/math">
                    <m:r>
                      <a:rPr lang="en-US" sz="2400" i="1">
                        <a:latin typeface="Cambria Math" panose="02040503050406030204" pitchFamily="18" charset="0"/>
                      </a:rPr>
                      <m:t>𝐶</m:t>
                    </m:r>
                    <m:r>
                      <a:rPr lang="en-US" sz="2400" i="1">
                        <a:latin typeface="Cambria Math" panose="02040503050406030204" pitchFamily="18" charset="0"/>
                      </a:rPr>
                      <m:t>∨ℓ </m:t>
                    </m:r>
                  </m:oMath>
                </a14:m>
                <a:r>
                  <a:rPr lang="en-US" sz="2400" dirty="0" smtClean="0"/>
                  <a:t>is subsumed by </a:t>
                </a:r>
                <a14:m>
                  <m:oMath xmlns:m="http://schemas.openxmlformats.org/officeDocument/2006/math">
                    <m:r>
                      <a:rPr lang="en-US" sz="2400" i="1">
                        <a:latin typeface="Cambria Math" panose="02040503050406030204" pitchFamily="18" charset="0"/>
                      </a:rPr>
                      <m:t>𝐶</m:t>
                    </m:r>
                    <m:r>
                      <a:rPr lang="en-US" sz="2400" b="0" i="1" smtClean="0">
                        <a:latin typeface="Cambria Math" panose="02040503050406030204" pitchFamily="18" charset="0"/>
                      </a:rPr>
                      <m:t>)</m:t>
                    </m:r>
                  </m:oMath>
                </a14:m>
                <a:endParaRPr lang="en-US" sz="2400" dirty="0" smtClean="0"/>
              </a:p>
              <a:p>
                <a:endParaRPr lang="en-US" sz="2400" dirty="0" smtClean="0"/>
              </a:p>
              <a:p>
                <a:r>
                  <a:rPr lang="en-US" sz="2400" b="1" dirty="0" smtClean="0">
                    <a:solidFill>
                      <a:schemeClr val="tx2">
                        <a:lumMod val="75000"/>
                      </a:schemeClr>
                    </a:solidFill>
                  </a:rPr>
                  <a:t>Input resolution</a:t>
                </a:r>
                <a:r>
                  <a:rPr lang="en-US" sz="2400" dirty="0" smtClean="0"/>
                  <a:t>: </a:t>
                </a:r>
                <a:r>
                  <a:rPr lang="en-US" sz="24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𝐶</m:t>
                        </m:r>
                        <m:r>
                          <a:rPr lang="en-US" sz="2400" i="1">
                            <a:latin typeface="Cambria Math" panose="02040503050406030204" pitchFamily="18" charset="0"/>
                          </a:rPr>
                          <m:t>∨ℓ        </m:t>
                        </m:r>
                        <m:r>
                          <a:rPr lang="en-US" sz="2400" b="0" i="1" smtClean="0">
                            <a:latin typeface="Cambria Math" panose="02040503050406030204" pitchFamily="18" charset="0"/>
                          </a:rPr>
                          <m:t>𝐷</m:t>
                        </m:r>
                        <m:r>
                          <a:rPr lang="en-US" sz="2400" b="0" i="1" smtClean="0">
                            <a:latin typeface="Cambria Math" panose="02040503050406030204" pitchFamily="18" charset="0"/>
                          </a:rPr>
                          <m:t>∨¬ℓ</m:t>
                        </m:r>
                      </m:num>
                      <m:den>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𝐷</m:t>
                        </m:r>
                      </m:den>
                    </m:f>
                  </m:oMath>
                </a14:m>
                <a:r>
                  <a:rPr lang="en-US" sz="2400" dirty="0" smtClean="0"/>
                  <a:t>	(</a:t>
                </a:r>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∨ℓ</m:t>
                    </m:r>
                  </m:oMath>
                </a14:m>
                <a:r>
                  <a:rPr lang="en-US" sz="2400" dirty="0" smtClean="0"/>
                  <a:t> member of input  </a:t>
                </a:r>
                <a:r>
                  <a:rPr lang="en-US" sz="2400" i="1" dirty="0"/>
                  <a:t>F</a:t>
                </a:r>
                <a:r>
                  <a:rPr lang="en-US" sz="2400" dirty="0" smtClean="0"/>
                  <a:t>).</a:t>
                </a:r>
              </a:p>
              <a:p>
                <a:endParaRPr lang="en-US" sz="2400" dirty="0" smtClean="0"/>
              </a:p>
              <a:p>
                <a:endParaRPr lang="en-US" sz="2400" dirty="0"/>
              </a:p>
              <a:p>
                <a:r>
                  <a:rPr lang="en-US" sz="2400" dirty="0" smtClean="0"/>
                  <a:t>Exercise: </a:t>
                </a:r>
              </a:p>
              <a:p>
                <a:r>
                  <a:rPr lang="en-US" sz="2400" dirty="0" smtClean="0"/>
                  <a:t>    Set of clauses </a:t>
                </a:r>
                <a:r>
                  <a:rPr lang="en-US" sz="2400" i="1" dirty="0" smtClean="0"/>
                  <a:t>F:</a:t>
                </a:r>
                <a:br>
                  <a:rPr lang="en-US" sz="2400" i="1" dirty="0" smtClean="0"/>
                </a:br>
                <a:r>
                  <a:rPr lang="en-US" sz="2400" i="1" dirty="0" smtClean="0"/>
                  <a:t>	F </a:t>
                </a:r>
                <a:r>
                  <a:rPr lang="en-US" sz="2400" dirty="0" smtClean="0"/>
                  <a:t>has an input refutation </a:t>
                </a:r>
                <a:r>
                  <a:rPr lang="en-US" sz="2400" dirty="0" err="1" smtClean="0"/>
                  <a:t>iff</a:t>
                </a:r>
                <a:r>
                  <a:rPr lang="en-US" sz="2400" dirty="0" smtClean="0"/>
                  <a:t> </a:t>
                </a:r>
                <a:r>
                  <a:rPr lang="en-US" sz="2400" i="1" dirty="0" smtClean="0"/>
                  <a:t>F </a:t>
                </a:r>
                <a:r>
                  <a:rPr lang="en-US" sz="2400" dirty="0" smtClean="0"/>
                  <a:t>has a unit refutation.</a:t>
                </a:r>
              </a:p>
            </p:txBody>
          </p:sp>
        </mc:Choice>
        <mc:Fallback xmlns="">
          <p:sp>
            <p:nvSpPr>
              <p:cNvPr id="4" name="TextBox 3"/>
              <p:cNvSpPr txBox="1">
                <a:spLocks noRot="1" noChangeAspect="1" noMove="1" noResize="1" noEditPoints="1" noAdjustHandles="1" noChangeArrowheads="1" noChangeShapeType="1" noTextEdit="1"/>
              </p:cNvSpPr>
              <p:nvPr/>
            </p:nvSpPr>
            <p:spPr>
              <a:xfrm>
                <a:off x="609600" y="1728768"/>
                <a:ext cx="8153400" cy="3757632"/>
              </a:xfrm>
              <a:prstGeom prst="rect">
                <a:avLst/>
              </a:prstGeom>
              <a:blipFill rotWithShape="0">
                <a:blip r:embed="rId2"/>
                <a:stretch>
                  <a:fillRect l="-1121" r="-822" b="-2760"/>
                </a:stretch>
              </a:blipFill>
            </p:spPr>
            <p:txBody>
              <a:bodyPr/>
              <a:lstStyle/>
              <a:p>
                <a:r>
                  <a:rPr lang="en-US">
                    <a:noFill/>
                  </a:rPr>
                  <a:t> </a:t>
                </a:r>
              </a:p>
            </p:txBody>
          </p:sp>
        </mc:Fallback>
      </mc:AlternateContent>
    </p:spTree>
    <p:extLst>
      <p:ext uri="{BB962C8B-B14F-4D97-AF65-F5344CB8AC3E}">
        <p14:creationId xmlns:p14="http://schemas.microsoft.com/office/powerpoint/2010/main" val="67622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Lectures</a:t>
            </a:r>
            <a:endParaRPr lang="zh-CN" altLang="en-US" dirty="0"/>
          </a:p>
        </p:txBody>
      </p:sp>
      <p:sp>
        <p:nvSpPr>
          <p:cNvPr id="3" name="Content Placeholder 2"/>
          <p:cNvSpPr>
            <a:spLocks noGrp="1"/>
          </p:cNvSpPr>
          <p:nvPr>
            <p:ph idx="1"/>
          </p:nvPr>
        </p:nvSpPr>
        <p:spPr>
          <a:xfrm>
            <a:off x="457200" y="1600200"/>
            <a:ext cx="8686800" cy="4953000"/>
          </a:xfrm>
        </p:spPr>
        <p:txBody>
          <a:bodyPr>
            <a:normAutofit/>
          </a:bodyPr>
          <a:lstStyle/>
          <a:p>
            <a:pPr marL="0" indent="0">
              <a:buNone/>
            </a:pPr>
            <a:r>
              <a:rPr lang="en-US" altLang="zh-CN" b="1" dirty="0" smtClean="0"/>
              <a:t>Mon:  </a:t>
            </a:r>
            <a:r>
              <a:rPr lang="en-US" b="1" dirty="0" smtClean="0"/>
              <a:t>An Introduction to SMT with Z3</a:t>
            </a:r>
          </a:p>
          <a:p>
            <a:pPr marL="0" indent="0">
              <a:buNone/>
            </a:pPr>
            <a:endParaRPr lang="en-US" altLang="zh-CN" b="1" dirty="0" smtClean="0">
              <a:solidFill>
                <a:schemeClr val="bg1">
                  <a:lumMod val="50000"/>
                </a:schemeClr>
              </a:solidFill>
            </a:endParaRPr>
          </a:p>
          <a:p>
            <a:pPr marL="0" indent="0">
              <a:buNone/>
            </a:pPr>
            <a:r>
              <a:rPr lang="en-US" altLang="zh-CN" b="1" dirty="0" smtClean="0">
                <a:solidFill>
                  <a:srgbClr val="FF0000"/>
                </a:solidFill>
              </a:rPr>
              <a:t>Wed:</a:t>
            </a:r>
            <a:r>
              <a:rPr lang="en-US" altLang="zh-CN" b="1" dirty="0">
                <a:solidFill>
                  <a:srgbClr val="FF0000"/>
                </a:solidFill>
              </a:rPr>
              <a:t>	</a:t>
            </a:r>
            <a:r>
              <a:rPr lang="en-US" altLang="zh-CN" b="1" dirty="0" smtClean="0">
                <a:solidFill>
                  <a:srgbClr val="FF0000"/>
                </a:solidFill>
              </a:rPr>
              <a:t>  </a:t>
            </a:r>
            <a:r>
              <a:rPr lang="en-US" altLang="zh-CN" dirty="0" smtClean="0">
                <a:solidFill>
                  <a:srgbClr val="FF0000"/>
                </a:solidFill>
              </a:rPr>
              <a:t>Algorithmic underpinnings</a:t>
            </a:r>
            <a:r>
              <a:rPr lang="en-US" altLang="zh-CN" dirty="0">
                <a:solidFill>
                  <a:srgbClr val="FF0000"/>
                </a:solidFill>
              </a:rPr>
              <a:t> </a:t>
            </a:r>
            <a:r>
              <a:rPr lang="en-US" altLang="zh-CN" dirty="0" smtClean="0">
                <a:solidFill>
                  <a:srgbClr val="FF0000"/>
                </a:solidFill>
              </a:rPr>
              <a:t>of</a:t>
            </a:r>
            <a:r>
              <a:rPr lang="en-US" dirty="0" smtClean="0">
                <a:solidFill>
                  <a:srgbClr val="FF0000"/>
                </a:solidFill>
              </a:rPr>
              <a:t> </a:t>
            </a:r>
            <a:r>
              <a:rPr lang="en-US" dirty="0">
                <a:solidFill>
                  <a:srgbClr val="FF0000"/>
                </a:solidFill>
              </a:rPr>
              <a:t>SAT/SMT</a:t>
            </a:r>
            <a:endParaRPr lang="en-US" altLang="zh-CN" b="1" dirty="0" smtClean="0">
              <a:solidFill>
                <a:srgbClr val="FF0000"/>
              </a:solidFill>
            </a:endParaRPr>
          </a:p>
          <a:p>
            <a:pPr marL="0" indent="0">
              <a:buNone/>
            </a:pPr>
            <a:endParaRPr lang="en-US" altLang="zh-CN" b="1" dirty="0" smtClean="0">
              <a:solidFill>
                <a:schemeClr val="bg1">
                  <a:lumMod val="50000"/>
                </a:schemeClr>
              </a:solidFill>
            </a:endParaRPr>
          </a:p>
          <a:p>
            <a:pPr marL="0" indent="0">
              <a:buNone/>
            </a:pPr>
            <a:r>
              <a:rPr lang="en-US" altLang="zh-CN" b="1" dirty="0" smtClean="0">
                <a:solidFill>
                  <a:schemeClr val="accent6">
                    <a:lumMod val="75000"/>
                  </a:schemeClr>
                </a:solidFill>
              </a:rPr>
              <a:t>Thu:   </a:t>
            </a:r>
            <a:r>
              <a:rPr lang="en-US" dirty="0" smtClean="0">
                <a:solidFill>
                  <a:schemeClr val="accent6">
                    <a:lumMod val="75000"/>
                  </a:schemeClr>
                </a:solidFill>
              </a:rPr>
              <a:t>Theories, Solvers and Applications</a:t>
            </a:r>
          </a:p>
          <a:p>
            <a:pPr marL="0" indent="0">
              <a:buNone/>
            </a:pPr>
            <a:endParaRPr lang="en-US" b="1" dirty="0"/>
          </a:p>
          <a:p>
            <a:pPr marL="0" indent="0">
              <a:buNone/>
            </a:pPr>
            <a:r>
              <a:rPr lang="en-US" altLang="zh-CN" b="1" dirty="0" smtClean="0">
                <a:solidFill>
                  <a:schemeClr val="bg1">
                    <a:lumMod val="50000"/>
                  </a:schemeClr>
                </a:solidFill>
              </a:rPr>
              <a:t>Fri:   	  </a:t>
            </a:r>
            <a:r>
              <a:rPr lang="en-US" dirty="0" smtClean="0"/>
              <a:t>Topics: </a:t>
            </a:r>
            <a:r>
              <a:rPr lang="en-US" sz="2800" dirty="0" smtClean="0"/>
              <a:t>Horn Clauses, Quantifiers, Optimization</a:t>
            </a:r>
            <a:endParaRPr lang="en-US" sz="2800" dirty="0"/>
          </a:p>
        </p:txBody>
      </p:sp>
    </p:spTree>
    <p:extLst>
      <p:ext uri="{BB962C8B-B14F-4D97-AF65-F5344CB8AC3E}">
        <p14:creationId xmlns:p14="http://schemas.microsoft.com/office/powerpoint/2010/main" val="1313673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7"/>
            <a:ext cx="8382000" cy="609398"/>
          </a:xfrm>
        </p:spPr>
        <p:txBody>
          <a:bodyPr>
            <a:normAutofit fontScale="90000"/>
          </a:bodyPr>
          <a:lstStyle/>
          <a:p>
            <a:r>
              <a:rPr lang="en-US" sz="4400" dirty="0" smtClean="0"/>
              <a:t>DPLL</a:t>
            </a:r>
            <a:endParaRPr lang="en-US" sz="4400" dirty="0"/>
          </a:p>
        </p:txBody>
      </p:sp>
      <p:sp>
        <p:nvSpPr>
          <p:cNvPr id="3" name="TextBox 2"/>
          <p:cNvSpPr txBox="1"/>
          <p:nvPr/>
        </p:nvSpPr>
        <p:spPr>
          <a:xfrm>
            <a:off x="429820" y="1752600"/>
            <a:ext cx="8714180" cy="461665"/>
          </a:xfrm>
          <a:prstGeom prst="rect">
            <a:avLst/>
          </a:prstGeom>
          <a:noFill/>
        </p:spPr>
        <p:txBody>
          <a:bodyPr wrap="none" rtlCol="0">
            <a:spAutoFit/>
          </a:bodyPr>
          <a:lstStyle/>
          <a:p>
            <a:r>
              <a:rPr lang="en-US" sz="2400" dirty="0" smtClean="0"/>
              <a:t>DPLL: David Putnam </a:t>
            </a:r>
            <a:r>
              <a:rPr lang="en-US" sz="2400" dirty="0" err="1" smtClean="0"/>
              <a:t>Logeman</a:t>
            </a:r>
            <a:r>
              <a:rPr lang="en-US" sz="2400" dirty="0" smtClean="0"/>
              <a:t> Loveland = Unit resolution + split rule.</a:t>
            </a:r>
            <a:endParaRPr lang="en-US" sz="2400" dirty="0"/>
          </a:p>
        </p:txBody>
      </p:sp>
      <mc:AlternateContent xmlns:mc="http://schemas.openxmlformats.org/markup-compatibility/2006" xmlns:a14="http://schemas.microsoft.com/office/drawing/2010/main">
        <mc:Choice Requires="a14">
          <p:sp>
            <p:nvSpPr>
              <p:cNvPr id="2" name="TextBox 1"/>
              <p:cNvSpPr txBox="1"/>
              <p:nvPr/>
            </p:nvSpPr>
            <p:spPr>
              <a:xfrm>
                <a:off x="1253122" y="2652949"/>
                <a:ext cx="7067576" cy="2500364"/>
              </a:xfrm>
              <a:prstGeom prst="rect">
                <a:avLst/>
              </a:prstGeom>
              <a:noFill/>
            </p:spPr>
            <p:txBody>
              <a:bodyPr wrap="none" lIns="0" tIns="0" rIns="0" bIns="0" rtlCol="0">
                <a:spAutoFit/>
              </a:bodyPr>
              <a:lstStyle/>
              <a:p>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𝐹</m:t>
                        </m:r>
                      </m:num>
                      <m:den>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𝑝</m:t>
                        </m:r>
                        <m:r>
                          <a:rPr lang="en-US" sz="3200" b="0" i="1" smtClean="0">
                            <a:latin typeface="Cambria Math" panose="02040503050406030204" pitchFamily="18" charset="0"/>
                          </a:rPr>
                          <m:t>     |     </m:t>
                        </m:r>
                        <m:r>
                          <a:rPr lang="en-US" sz="3200" b="0" i="1" smtClean="0">
                            <a:latin typeface="Cambria Math" panose="02040503050406030204" pitchFamily="18" charset="0"/>
                          </a:rPr>
                          <m:t>𝐹</m:t>
                        </m:r>
                        <m:r>
                          <a:rPr lang="en-US" sz="3200" b="0" i="1" smtClean="0">
                            <a:latin typeface="Cambria Math" panose="02040503050406030204" pitchFamily="18" charset="0"/>
                          </a:rPr>
                          <m:t>, ¬</m:t>
                        </m:r>
                        <m:r>
                          <a:rPr lang="en-US" sz="3200" b="0" i="1" smtClean="0">
                            <a:latin typeface="Cambria Math" panose="02040503050406030204" pitchFamily="18" charset="0"/>
                          </a:rPr>
                          <m:t>𝑝</m:t>
                        </m:r>
                      </m:den>
                    </m:f>
                  </m:oMath>
                </a14:m>
                <a:r>
                  <a:rPr lang="en-US" sz="3200" dirty="0" smtClean="0"/>
                  <a:t> split    </a:t>
                </a:r>
                <a14:m>
                  <m:oMath xmlns:m="http://schemas.openxmlformats.org/officeDocument/2006/math">
                    <m:r>
                      <a:rPr lang="en-US" sz="3200" b="0" i="1" smtClean="0">
                        <a:latin typeface="Cambria Math" panose="02040503050406030204" pitchFamily="18" charset="0"/>
                      </a:rPr>
                      <m:t>𝑝</m:t>
                    </m:r>
                    <m:r>
                      <a:rPr lang="en-US" sz="3200" b="0" i="1" smtClean="0">
                        <a:latin typeface="Cambria Math" panose="02040503050406030204" pitchFamily="18" charset="0"/>
                      </a:rPr>
                      <m:t> </m:t>
                    </m:r>
                    <m:r>
                      <a:rPr lang="en-US" sz="3200" b="0" i="1" smtClean="0">
                        <a:latin typeface="Cambria Math" panose="02040503050406030204" pitchFamily="18" charset="0"/>
                      </a:rPr>
                      <m:t>𝑎𝑛𝑑</m:t>
                    </m:r>
                    <m:r>
                      <a:rPr lang="en-US" sz="3200" b="0" i="1" smtClean="0">
                        <a:latin typeface="Cambria Math" panose="02040503050406030204" pitchFamily="18" charset="0"/>
                      </a:rPr>
                      <m:t> ¬</m:t>
                    </m:r>
                    <m:r>
                      <a:rPr lang="en-US" sz="3200" b="0" i="1" smtClean="0">
                        <a:latin typeface="Cambria Math" panose="02040503050406030204" pitchFamily="18" charset="0"/>
                      </a:rPr>
                      <m:t>𝑝</m:t>
                    </m:r>
                    <m:r>
                      <a:rPr lang="en-US" sz="3200" b="0" i="1" smtClean="0">
                        <a:latin typeface="Cambria Math" panose="02040503050406030204" pitchFamily="18" charset="0"/>
                      </a:rPr>
                      <m:t> </m:t>
                    </m:r>
                    <m:r>
                      <a:rPr lang="en-US" sz="3200" b="0" i="1" smtClean="0">
                        <a:latin typeface="Cambria Math" panose="02040503050406030204" pitchFamily="18" charset="0"/>
                      </a:rPr>
                      <m:t>𝑎𝑟𝑒</m:t>
                    </m:r>
                    <m:r>
                      <a:rPr lang="en-US" sz="3200" b="0" i="1" smtClean="0">
                        <a:latin typeface="Cambria Math" panose="02040503050406030204" pitchFamily="18" charset="0"/>
                      </a:rPr>
                      <m:t> </m:t>
                    </m:r>
                    <m:r>
                      <a:rPr lang="en-US" sz="3200" b="0" i="1" smtClean="0">
                        <a:latin typeface="Cambria Math" panose="02040503050406030204" pitchFamily="18" charset="0"/>
                      </a:rPr>
                      <m:t>𝑛𝑜𝑡</m:t>
                    </m:r>
                    <m:r>
                      <a:rPr lang="en-US" sz="3200" b="0" i="1" smtClean="0">
                        <a:latin typeface="Cambria Math" panose="02040503050406030204" pitchFamily="18" charset="0"/>
                      </a:rPr>
                      <m:t> </m:t>
                    </m:r>
                    <m:r>
                      <a:rPr lang="en-US" sz="3200" b="0" i="1" smtClean="0">
                        <a:latin typeface="Cambria Math" panose="02040503050406030204" pitchFamily="18" charset="0"/>
                      </a:rPr>
                      <m:t>𝑖𝑛</m:t>
                    </m:r>
                    <m:r>
                      <a:rPr lang="en-US" sz="3200" b="0" i="1" smtClean="0">
                        <a:latin typeface="Cambria Math" panose="02040503050406030204" pitchFamily="18" charset="0"/>
                      </a:rPr>
                      <m:t> </m:t>
                    </m:r>
                    <m:r>
                      <a:rPr lang="en-US" sz="3200" b="0" i="1" smtClean="0">
                        <a:latin typeface="Cambria Math" panose="02040503050406030204" pitchFamily="18" charset="0"/>
                      </a:rPr>
                      <m:t>𝐹</m:t>
                    </m:r>
                    <m:r>
                      <a:rPr lang="en-US" sz="3200" b="0" i="1" smtClean="0">
                        <a:latin typeface="Cambria Math" panose="02040503050406030204" pitchFamily="18" charset="0"/>
                      </a:rPr>
                      <m:t> </m:t>
                    </m:r>
                  </m:oMath>
                </a14:m>
                <a:endParaRPr lang="en-US" sz="3200" dirty="0" smtClean="0"/>
              </a:p>
              <a:p>
                <a:endParaRPr lang="en-US" sz="3200" dirty="0"/>
              </a:p>
              <a:p>
                <a:r>
                  <a:rPr lang="en-US" sz="3200" dirty="0" smtClean="0"/>
                  <a:t>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𝐹</m:t>
                        </m:r>
                        <m:r>
                          <a:rPr lang="en-US" sz="3200" b="0" i="1" smtClean="0">
                            <a:latin typeface="Cambria Math" panose="02040503050406030204" pitchFamily="18" charset="0"/>
                          </a:rPr>
                          <m:t>,    </m:t>
                        </m:r>
                        <m:r>
                          <a:rPr lang="en-US" sz="3200" i="1">
                            <a:latin typeface="Cambria Math" panose="02040503050406030204" pitchFamily="18" charset="0"/>
                          </a:rPr>
                          <m:t>𝐶</m:t>
                        </m:r>
                        <m:r>
                          <a:rPr lang="en-US" sz="3200" i="1">
                            <a:latin typeface="Cambria Math" panose="02040503050406030204" pitchFamily="18" charset="0"/>
                          </a:rPr>
                          <m:t>∨ℓ , ¬ℓ</m:t>
                        </m:r>
                      </m:num>
                      <m:den>
                        <m:r>
                          <a:rPr lang="en-US" sz="3200" b="0" i="1" smtClean="0">
                            <a:latin typeface="Cambria Math" panose="02040503050406030204" pitchFamily="18" charset="0"/>
                          </a:rPr>
                          <m:t>𝐹</m:t>
                        </m:r>
                        <m:r>
                          <a:rPr lang="en-US" sz="3200" b="0" i="1" smtClean="0">
                            <a:latin typeface="Cambria Math" panose="02040503050406030204" pitchFamily="18" charset="0"/>
                          </a:rPr>
                          <m:t>,  </m:t>
                        </m:r>
                        <m:r>
                          <a:rPr lang="en-US" sz="3200" i="1">
                            <a:latin typeface="Cambria Math" panose="02040503050406030204" pitchFamily="18" charset="0"/>
                          </a:rPr>
                          <m:t>𝐶</m:t>
                        </m:r>
                        <m:r>
                          <a:rPr lang="en-US" sz="3200" b="0" i="1" smtClean="0">
                            <a:latin typeface="Cambria Math" panose="02040503050406030204" pitchFamily="18" charset="0"/>
                          </a:rPr>
                          <m:t>, </m:t>
                        </m:r>
                        <m:r>
                          <a:rPr lang="en-US" sz="3200" i="1">
                            <a:latin typeface="Cambria Math" panose="02040503050406030204" pitchFamily="18" charset="0"/>
                          </a:rPr>
                          <m:t> ¬ℓ</m:t>
                        </m:r>
                      </m:den>
                    </m:f>
                  </m:oMath>
                </a14:m>
                <a:r>
                  <a:rPr lang="en-US" sz="3200" b="0" dirty="0" smtClean="0"/>
                  <a:t>unit</a:t>
                </a:r>
              </a:p>
              <a:p>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253122" y="2652949"/>
                <a:ext cx="7067576" cy="2500364"/>
              </a:xfrm>
              <a:prstGeom prst="rect">
                <a:avLst/>
              </a:prstGeom>
              <a:blipFill rotWithShape="0">
                <a:blip r:embed="rId2"/>
                <a:stretch>
                  <a:fillRect l="-86" t="-488"/>
                </a:stretch>
              </a:blipFill>
            </p:spPr>
            <p:txBody>
              <a:bodyPr/>
              <a:lstStyle/>
              <a:p>
                <a:r>
                  <a:rPr lang="en-US">
                    <a:noFill/>
                  </a:rPr>
                  <a:t> </a:t>
                </a:r>
              </a:p>
            </p:txBody>
          </p:sp>
        </mc:Fallback>
      </mc:AlternateContent>
      <p:sp>
        <p:nvSpPr>
          <p:cNvPr id="6" name="TextBox 5"/>
          <p:cNvSpPr txBox="1"/>
          <p:nvPr/>
        </p:nvSpPr>
        <p:spPr>
          <a:xfrm>
            <a:off x="429820" y="5115750"/>
            <a:ext cx="5033109" cy="461665"/>
          </a:xfrm>
          <a:prstGeom prst="rect">
            <a:avLst/>
          </a:prstGeom>
          <a:noFill/>
        </p:spPr>
        <p:txBody>
          <a:bodyPr wrap="none" rtlCol="0">
            <a:spAutoFit/>
          </a:bodyPr>
          <a:lstStyle/>
          <a:p>
            <a:r>
              <a:rPr lang="en-US" sz="2400" dirty="0" smtClean="0"/>
              <a:t>Ingredient of most efficient SAT solvers</a:t>
            </a:r>
            <a:endParaRPr lang="en-US" sz="2400" dirty="0"/>
          </a:p>
        </p:txBody>
      </p:sp>
    </p:spTree>
    <p:extLst>
      <p:ext uri="{BB962C8B-B14F-4D97-AF65-F5344CB8AC3E}">
        <p14:creationId xmlns:p14="http://schemas.microsoft.com/office/powerpoint/2010/main" val="137695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lang="en-US" dirty="0" smtClean="0"/>
              <a:t>Pure Literals</a:t>
            </a:r>
            <a:endParaRPr lang="en-US" dirty="0"/>
          </a:p>
        </p:txBody>
      </p:sp>
      <p:sp>
        <p:nvSpPr>
          <p:cNvPr id="3" name="Content Placeholder 2"/>
          <p:cNvSpPr>
            <a:spLocks noGrp="1"/>
          </p:cNvSpPr>
          <p:nvPr>
            <p:ph idx="1"/>
          </p:nvPr>
        </p:nvSpPr>
        <p:spPr>
          <a:xfrm>
            <a:off x="381000" y="1412875"/>
            <a:ext cx="8382000" cy="1335750"/>
          </a:xfrm>
        </p:spPr>
        <p:txBody>
          <a:bodyPr/>
          <a:lstStyle/>
          <a:p>
            <a:pPr marL="0" indent="0">
              <a:buNone/>
            </a:pPr>
            <a:r>
              <a:rPr lang="en-US" dirty="0" smtClean="0"/>
              <a:t>A literal is </a:t>
            </a:r>
            <a:r>
              <a:rPr lang="en-US" dirty="0" smtClean="0">
                <a:solidFill>
                  <a:srgbClr val="FF0000"/>
                </a:solidFill>
              </a:rPr>
              <a:t>pure</a:t>
            </a:r>
            <a:r>
              <a:rPr lang="en-US" dirty="0" smtClean="0"/>
              <a:t> if only occurs positively or negatively.</a:t>
            </a:r>
          </a:p>
          <a:p>
            <a:pPr marL="0" indent="0">
              <a:buNone/>
            </a:pPr>
            <a:endParaRPr lang="en-US" dirty="0"/>
          </a:p>
          <a:p>
            <a:pPr marL="0" indent="0">
              <a:buNone/>
            </a:pPr>
            <a:endParaRPr lang="en-US" dirty="0"/>
          </a:p>
        </p:txBody>
      </p:sp>
      <p:pic>
        <p:nvPicPr>
          <p:cNvPr id="27652" name="Picture 4"/>
          <p:cNvPicPr>
            <a:picLocks noChangeAspect="1" noChangeArrowheads="1"/>
          </p:cNvPicPr>
          <p:nvPr/>
        </p:nvPicPr>
        <p:blipFill>
          <a:blip r:embed="rId2" cstate="print">
            <a:extLst/>
          </a:blip>
          <a:srcRect/>
          <a:stretch>
            <a:fillRect/>
          </a:stretch>
        </p:blipFill>
        <p:spPr bwMode="auto">
          <a:xfrm>
            <a:off x="457200" y="3714750"/>
            <a:ext cx="7734300" cy="1314450"/>
          </a:xfrm>
          <a:prstGeom prst="rect">
            <a:avLst/>
          </a:prstGeom>
          <a:extLst/>
        </p:spPr>
      </p:pic>
      <p:pic>
        <p:nvPicPr>
          <p:cNvPr id="27653" name="Picture 5"/>
          <p:cNvPicPr>
            <a:picLocks noChangeAspect="1" noChangeArrowheads="1"/>
          </p:cNvPicPr>
          <p:nvPr/>
        </p:nvPicPr>
        <p:blipFill>
          <a:blip r:embed="rId3" cstate="print">
            <a:extLst/>
          </a:blip>
          <a:srcRect/>
          <a:stretch>
            <a:fillRect/>
          </a:stretch>
        </p:blipFill>
        <p:spPr bwMode="auto">
          <a:xfrm>
            <a:off x="1129499" y="6076950"/>
            <a:ext cx="6210300" cy="476250"/>
          </a:xfrm>
          <a:prstGeom prst="rect">
            <a:avLst/>
          </a:prstGeom>
          <a:extLst/>
        </p:spPr>
      </p:pic>
      <p:pic>
        <p:nvPicPr>
          <p:cNvPr id="27654" name="Picture 6"/>
          <p:cNvPicPr>
            <a:picLocks noChangeAspect="1" noChangeArrowheads="1"/>
          </p:cNvPicPr>
          <p:nvPr/>
        </p:nvPicPr>
        <p:blipFill>
          <a:blip r:embed="rId4" cstate="print">
            <a:extLst/>
          </a:blip>
          <a:srcRect/>
          <a:stretch>
            <a:fillRect/>
          </a:stretch>
        </p:blipFill>
        <p:spPr bwMode="auto">
          <a:xfrm>
            <a:off x="1758565" y="5248275"/>
            <a:ext cx="4810125" cy="619125"/>
          </a:xfrm>
          <a:prstGeom prst="rect">
            <a:avLst/>
          </a:prstGeom>
          <a:extLst/>
        </p:spPr>
      </p:pic>
      <p:pic>
        <p:nvPicPr>
          <p:cNvPr id="27655" name="Picture 7"/>
          <p:cNvPicPr>
            <a:picLocks noChangeAspect="1" noChangeArrowheads="1"/>
          </p:cNvPicPr>
          <p:nvPr/>
        </p:nvPicPr>
        <p:blipFill>
          <a:blip r:embed="rId5" cstate="print">
            <a:extLst/>
          </a:blip>
          <a:srcRect/>
          <a:stretch>
            <a:fillRect/>
          </a:stretch>
        </p:blipFill>
        <p:spPr bwMode="auto">
          <a:xfrm>
            <a:off x="381000" y="2505075"/>
            <a:ext cx="7153275" cy="1152525"/>
          </a:xfrm>
          <a:prstGeom prst="rect">
            <a:avLst/>
          </a:prstGeom>
          <a:extLst/>
        </p:spPr>
      </p:pic>
    </p:spTree>
    <p:extLst>
      <p:ext uri="{BB962C8B-B14F-4D97-AF65-F5344CB8AC3E}">
        <p14:creationId xmlns:p14="http://schemas.microsoft.com/office/powerpoint/2010/main" val="2133754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lang="en-US" dirty="0" smtClean="0"/>
              <a:t>DPLL (as a procedure)</a:t>
            </a:r>
            <a:endParaRPr lang="en-US" dirty="0"/>
          </a:p>
        </p:txBody>
      </p:sp>
      <p:pic>
        <p:nvPicPr>
          <p:cNvPr id="28674" name="Picture 2"/>
          <p:cNvPicPr>
            <a:picLocks noChangeAspect="1" noChangeArrowheads="1"/>
          </p:cNvPicPr>
          <p:nvPr/>
        </p:nvPicPr>
        <p:blipFill>
          <a:blip r:embed="rId2" cstate="print">
            <a:extLst/>
          </a:blip>
          <a:srcRect/>
          <a:stretch>
            <a:fillRect/>
          </a:stretch>
        </p:blipFill>
        <p:spPr bwMode="auto">
          <a:xfrm>
            <a:off x="1378258" y="1937736"/>
            <a:ext cx="5943600" cy="3390900"/>
          </a:xfrm>
          <a:prstGeom prst="rect">
            <a:avLst/>
          </a:prstGeom>
          <a:extLst/>
        </p:spPr>
      </p:pic>
    </p:spTree>
    <p:extLst>
      <p:ext uri="{BB962C8B-B14F-4D97-AF65-F5344CB8AC3E}">
        <p14:creationId xmlns:p14="http://schemas.microsoft.com/office/powerpoint/2010/main" val="2909739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lstStyle/>
          <a:p>
            <a:pPr algn="ctr">
              <a:buNone/>
            </a:pPr>
            <a:r>
              <a:rPr lang="en-US" sz="3200" dirty="0" smtClean="0">
                <a:latin typeface="Calibri" pitchFamily="34" charset="0"/>
                <a:sym typeface="Symbol"/>
              </a:rPr>
              <a:t>M | F</a:t>
            </a:r>
          </a:p>
          <a:p>
            <a:pPr algn="ctr">
              <a:buNone/>
            </a:pPr>
            <a:endParaRPr lang="en-US" sz="2800" dirty="0" smtClean="0">
              <a:latin typeface="Calibri" pitchFamily="34" charset="0"/>
              <a:sym typeface="Symbol"/>
            </a:endParaRPr>
          </a:p>
        </p:txBody>
      </p:sp>
      <p:sp>
        <p:nvSpPr>
          <p:cNvPr id="5" name="Rounded Rectangular Callout 4"/>
          <p:cNvSpPr/>
          <p:nvPr/>
        </p:nvSpPr>
        <p:spPr bwMode="auto">
          <a:xfrm>
            <a:off x="1625600" y="2357120"/>
            <a:ext cx="2479040" cy="843280"/>
          </a:xfrm>
          <a:prstGeom prst="wedgeRoundRectCallout">
            <a:avLst>
              <a:gd name="adj1" fmla="val 49411"/>
              <a:gd name="adj2" fmla="val -9022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P</a:t>
            </a:r>
            <a:r>
              <a:rPr kumimoji="0" lang="en-US" sz="2800" b="0" i="0" u="none" strike="noStrike" cap="none" normalizeH="0" baseline="0" dirty="0" smtClean="0">
                <a:solidFill>
                  <a:schemeClr val="bg1"/>
                </a:solidFill>
                <a:latin typeface="Segoe" pitchFamily="34" charset="0"/>
              </a:rPr>
              <a:t>artial model</a:t>
            </a:r>
          </a:p>
        </p:txBody>
      </p:sp>
      <p:sp>
        <p:nvSpPr>
          <p:cNvPr id="6" name="Rounded Rectangular Callout 5"/>
          <p:cNvSpPr/>
          <p:nvPr/>
        </p:nvSpPr>
        <p:spPr bwMode="auto">
          <a:xfrm>
            <a:off x="4856480" y="2570480"/>
            <a:ext cx="3037840" cy="843280"/>
          </a:xfrm>
          <a:prstGeom prst="wedgeRoundRectCallout">
            <a:avLst>
              <a:gd name="adj1" fmla="val -46491"/>
              <a:gd name="adj2" fmla="val -12034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Set of clauses</a:t>
            </a:r>
            <a:endParaRPr kumimoji="0" lang="en-US" sz="2800" b="0" i="0" u="none" strike="noStrike" cap="none" normalizeH="0" baseline="0" dirty="0" smtClean="0">
              <a:solidFill>
                <a:schemeClr val="bg1"/>
              </a:solidFill>
              <a:latin typeface="Segoe" pitchFamily="34" charset="0"/>
            </a:endParaRPr>
          </a:p>
        </p:txBody>
      </p:sp>
    </p:spTree>
    <p:extLst>
      <p:ext uri="{BB962C8B-B14F-4D97-AF65-F5344CB8AC3E}">
        <p14:creationId xmlns:p14="http://schemas.microsoft.com/office/powerpoint/2010/main" val="2837540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normAutofit/>
          </a:bodyPr>
          <a:lstStyle/>
          <a:p>
            <a:pPr>
              <a:buNone/>
            </a:pPr>
            <a:r>
              <a:rPr lang="en-US" sz="3100" dirty="0" smtClean="0">
                <a:solidFill>
                  <a:srgbClr val="FF0000"/>
                </a:solidFill>
                <a:latin typeface="Calibri" pitchFamily="34" charset="0"/>
                <a:sym typeface="Symbol"/>
              </a:rPr>
              <a:t>Guessing</a:t>
            </a:r>
          </a:p>
        </p:txBody>
      </p:sp>
      <p:sp>
        <p:nvSpPr>
          <p:cNvPr id="5" name="Rectangle 4"/>
          <p:cNvSpPr/>
          <p:nvPr/>
        </p:nvSpPr>
        <p:spPr>
          <a:xfrm>
            <a:off x="0" y="3764747"/>
            <a:ext cx="4094480" cy="523220"/>
          </a:xfrm>
          <a:prstGeom prst="rect">
            <a:avLst/>
          </a:prstGeom>
        </p:spPr>
        <p:txBody>
          <a:bodyPr wrap="square">
            <a:spAutoFit/>
          </a:bodyPr>
          <a:lstStyle/>
          <a:p>
            <a:pPr lvl="1">
              <a:buNone/>
            </a:pPr>
            <a:r>
              <a:rPr lang="en-US" sz="2800" dirty="0" smtClean="0">
                <a:solidFill>
                  <a:schemeClr val="bg1">
                    <a:lumMod val="50000"/>
                  </a:schemeClr>
                </a:solidFill>
                <a:latin typeface="Calibri" pitchFamily="34" charset="0"/>
                <a:sym typeface="Symbol"/>
              </a:rPr>
              <a:t> p, </a:t>
            </a:r>
            <a:r>
              <a:rPr lang="en-US" sz="2800" dirty="0" smtClean="0">
                <a:solidFill>
                  <a:srgbClr val="FF0000"/>
                </a:solidFill>
                <a:latin typeface="Calibri" pitchFamily="34" charset="0"/>
                <a:sym typeface="Symbol"/>
              </a:rPr>
              <a:t>q </a:t>
            </a:r>
            <a:r>
              <a:rPr lang="en-US" sz="2800" dirty="0" smtClean="0">
                <a:solidFill>
                  <a:schemeClr val="bg1">
                    <a:lumMod val="50000"/>
                  </a:schemeClr>
                </a:solidFill>
                <a:latin typeface="Calibri" pitchFamily="34" charset="0"/>
                <a:sym typeface="Symbol"/>
              </a:rPr>
              <a:t>| p  q, q  r</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861478"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p  |  p  q, q  r</a:t>
            </a:r>
          </a:p>
          <a:p>
            <a:pPr lvl="1">
              <a:buNone/>
            </a:pPr>
            <a:endParaRPr lang="en-US" sz="2800" dirty="0" smtClean="0">
              <a:solidFill>
                <a:schemeClr val="bg1"/>
              </a:solidFill>
              <a:latin typeface="Calibri" pitchFamily="34" charset="0"/>
              <a:sym typeface="Symbol"/>
            </a:endParaRPr>
          </a:p>
        </p:txBody>
      </p:sp>
    </p:spTree>
    <p:extLst>
      <p:ext uri="{BB962C8B-B14F-4D97-AF65-F5344CB8AC3E}">
        <p14:creationId xmlns:p14="http://schemas.microsoft.com/office/powerpoint/2010/main" val="226309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normAutofit/>
          </a:bodyPr>
          <a:lstStyle/>
          <a:p>
            <a:pPr>
              <a:buNone/>
            </a:pPr>
            <a:r>
              <a:rPr lang="en-US" sz="3100" dirty="0" smtClean="0">
                <a:solidFill>
                  <a:srgbClr val="FF0000"/>
                </a:solidFill>
                <a:latin typeface="Calibri" pitchFamily="34" charset="0"/>
                <a:sym typeface="Symbol"/>
              </a:rPr>
              <a:t>Deducing</a:t>
            </a:r>
          </a:p>
        </p:txBody>
      </p:sp>
      <p:sp>
        <p:nvSpPr>
          <p:cNvPr id="5" name="Rectangle 4"/>
          <p:cNvSpPr/>
          <p:nvPr/>
        </p:nvSpPr>
        <p:spPr>
          <a:xfrm>
            <a:off x="335280" y="3734267"/>
            <a:ext cx="4094480" cy="523220"/>
          </a:xfrm>
          <a:prstGeom prst="rect">
            <a:avLst/>
          </a:prstGeom>
        </p:spPr>
        <p:txBody>
          <a:bodyPr wrap="square">
            <a:spAutoFit/>
          </a:bodyPr>
          <a:lstStyle/>
          <a:p>
            <a:pPr lvl="1">
              <a:buNone/>
            </a:pPr>
            <a:r>
              <a:rPr lang="en-US" sz="2800" dirty="0" smtClean="0">
                <a:solidFill>
                  <a:schemeClr val="bg1">
                    <a:lumMod val="50000"/>
                  </a:schemeClr>
                </a:solidFill>
                <a:latin typeface="Calibri" pitchFamily="34" charset="0"/>
                <a:sym typeface="Symbol"/>
              </a:rPr>
              <a:t> p, </a:t>
            </a:r>
            <a:r>
              <a:rPr lang="en-US" sz="2800" dirty="0" smtClean="0">
                <a:solidFill>
                  <a:srgbClr val="FF0000"/>
                </a:solidFill>
                <a:latin typeface="Calibri" pitchFamily="34" charset="0"/>
                <a:sym typeface="Symbol"/>
              </a:rPr>
              <a:t>s</a:t>
            </a:r>
            <a:r>
              <a:rPr lang="en-US" sz="2800" dirty="0" smtClean="0">
                <a:solidFill>
                  <a:schemeClr val="bg1">
                    <a:lumMod val="50000"/>
                  </a:schemeClr>
                </a:solidFill>
                <a:latin typeface="Calibri" pitchFamily="34" charset="0"/>
                <a:sym typeface="Symbol"/>
              </a:rPr>
              <a:t>| p  q, p  s</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328078" cy="954107"/>
          </a:xfrm>
          <a:prstGeom prst="rect">
            <a:avLst/>
          </a:prstGeom>
        </p:spPr>
        <p:txBody>
          <a:bodyPr wrap="square">
            <a:spAutoFit/>
          </a:bodyPr>
          <a:lstStyle/>
          <a:p>
            <a:pPr lvl="1"/>
            <a:r>
              <a:rPr lang="en-US" sz="2800" dirty="0" smtClean="0">
                <a:solidFill>
                  <a:schemeClr val="bg1"/>
                </a:solidFill>
                <a:latin typeface="Calibri" pitchFamily="34" charset="0"/>
                <a:sym typeface="Symbol"/>
              </a:rPr>
              <a:t> </a:t>
            </a:r>
            <a:r>
              <a:rPr lang="en-US" sz="2800" dirty="0" smtClean="0">
                <a:solidFill>
                  <a:srgbClr val="FF0000"/>
                </a:solidFill>
                <a:latin typeface="Calibri" pitchFamily="34" charset="0"/>
                <a:sym typeface="Symbol"/>
              </a:rPr>
              <a:t>p </a:t>
            </a:r>
            <a:r>
              <a:rPr lang="en-US" sz="2800" dirty="0" smtClean="0">
                <a:solidFill>
                  <a:schemeClr val="bg1"/>
                </a:solidFill>
                <a:latin typeface="Calibri" pitchFamily="34" charset="0"/>
                <a:sym typeface="Symbol"/>
              </a:rPr>
              <a:t> </a:t>
            </a:r>
            <a:r>
              <a:rPr lang="en-US" sz="2800" dirty="0" smtClean="0">
                <a:solidFill>
                  <a:schemeClr val="bg1">
                    <a:lumMod val="50000"/>
                  </a:schemeClr>
                </a:solidFill>
                <a:latin typeface="Calibri" pitchFamily="34" charset="0"/>
                <a:sym typeface="Symbol"/>
              </a:rPr>
              <a:t>|  p  q, </a:t>
            </a:r>
            <a:r>
              <a:rPr lang="en-US" sz="2800" dirty="0" smtClean="0">
                <a:solidFill>
                  <a:srgbClr val="FF0000"/>
                </a:solidFill>
                <a:latin typeface="Calibri" pitchFamily="34" charset="0"/>
                <a:sym typeface="Symbol"/>
              </a:rPr>
              <a:t>p</a:t>
            </a:r>
            <a:r>
              <a:rPr lang="en-US" sz="2800" dirty="0" smtClean="0">
                <a:solidFill>
                  <a:schemeClr val="bg1">
                    <a:lumMod val="50000"/>
                  </a:schemeClr>
                </a:solidFill>
                <a:latin typeface="Calibri" pitchFamily="34" charset="0"/>
                <a:sym typeface="Symbol"/>
              </a:rPr>
              <a:t>  s</a:t>
            </a:r>
          </a:p>
          <a:p>
            <a:pPr lvl="1">
              <a:buNone/>
            </a:pPr>
            <a:endParaRPr lang="en-US" sz="2800" dirty="0" smtClean="0">
              <a:solidFill>
                <a:schemeClr val="bg1"/>
              </a:solidFill>
              <a:latin typeface="Calibri" pitchFamily="34" charset="0"/>
              <a:sym typeface="Symbol"/>
            </a:endParaRPr>
          </a:p>
        </p:txBody>
      </p:sp>
    </p:spTree>
    <p:extLst>
      <p:ext uri="{BB962C8B-B14F-4D97-AF65-F5344CB8AC3E}">
        <p14:creationId xmlns:p14="http://schemas.microsoft.com/office/powerpoint/2010/main" val="2102932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normAutofit/>
          </a:bodyPr>
          <a:lstStyle/>
          <a:p>
            <a:pPr>
              <a:buNone/>
            </a:pPr>
            <a:r>
              <a:rPr lang="en-US" sz="3100" dirty="0" smtClean="0">
                <a:solidFill>
                  <a:srgbClr val="FF0000"/>
                </a:solidFill>
                <a:latin typeface="Calibri" pitchFamily="34" charset="0"/>
                <a:sym typeface="Symbol"/>
              </a:rPr>
              <a:t>Backtracking</a:t>
            </a:r>
          </a:p>
        </p:txBody>
      </p:sp>
      <p:sp>
        <p:nvSpPr>
          <p:cNvPr id="5" name="Rectangle 4"/>
          <p:cNvSpPr/>
          <p:nvPr/>
        </p:nvSpPr>
        <p:spPr>
          <a:xfrm>
            <a:off x="934719" y="3785067"/>
            <a:ext cx="4823529" cy="523220"/>
          </a:xfrm>
          <a:prstGeom prst="rect">
            <a:avLst/>
          </a:prstGeom>
        </p:spPr>
        <p:txBody>
          <a:bodyPr wrap="square">
            <a:spAutoFit/>
          </a:bodyPr>
          <a:lstStyle/>
          <a:p>
            <a:pPr lvl="1">
              <a:buNone/>
            </a:pPr>
            <a:r>
              <a:rPr lang="en-US" sz="2800" dirty="0" smtClean="0">
                <a:solidFill>
                  <a:schemeClr val="bg1">
                    <a:lumMod val="50000"/>
                  </a:schemeClr>
                </a:solidFill>
                <a:latin typeface="Calibri" pitchFamily="34" charset="0"/>
                <a:sym typeface="Symbol"/>
              </a:rPr>
              <a:t> p, </a:t>
            </a:r>
            <a:r>
              <a:rPr lang="en-US" sz="2800" dirty="0" smtClean="0">
                <a:solidFill>
                  <a:srgbClr val="FF0000"/>
                </a:solidFill>
                <a:latin typeface="Calibri" pitchFamily="34" charset="0"/>
                <a:sym typeface="Symbol"/>
              </a:rPr>
              <a:t>s</a:t>
            </a:r>
            <a:r>
              <a:rPr lang="en-US" sz="2800" dirty="0" smtClean="0">
                <a:solidFill>
                  <a:schemeClr val="bg1">
                    <a:lumMod val="50000"/>
                  </a:schemeClr>
                </a:solidFill>
                <a:latin typeface="Calibri" pitchFamily="34" charset="0"/>
                <a:sym typeface="Symbol"/>
              </a:rPr>
              <a:t> | p  q, </a:t>
            </a:r>
            <a:r>
              <a:rPr lang="en-US" sz="2800" dirty="0">
                <a:solidFill>
                  <a:schemeClr val="bg1">
                    <a:lumMod val="50000"/>
                  </a:schemeClr>
                </a:solidFill>
                <a:latin typeface="Calibri" pitchFamily="34" charset="0"/>
                <a:sym typeface="Symbol"/>
              </a:rPr>
              <a:t>s  </a:t>
            </a:r>
            <a:r>
              <a:rPr lang="en-US" sz="2800" dirty="0" smtClean="0">
                <a:solidFill>
                  <a:schemeClr val="bg1">
                    <a:lumMod val="50000"/>
                  </a:schemeClr>
                </a:solidFill>
                <a:latin typeface="Calibri" pitchFamily="34" charset="0"/>
                <a:sym typeface="Symbol"/>
              </a:rPr>
              <a:t>q, p q</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lumMod val="50000"/>
                </a:schemeClr>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440528" cy="954107"/>
          </a:xfrm>
          <a:prstGeom prst="rect">
            <a:avLst/>
          </a:prstGeom>
        </p:spPr>
        <p:txBody>
          <a:bodyPr wrap="none">
            <a:spAutoFit/>
          </a:bodyPr>
          <a:lstStyle/>
          <a:p>
            <a:pPr lvl="1"/>
            <a:r>
              <a:rPr lang="en-US" sz="2800" dirty="0" smtClean="0">
                <a:solidFill>
                  <a:schemeClr val="bg1">
                    <a:lumMod val="50000"/>
                  </a:schemeClr>
                </a:solidFill>
                <a:latin typeface="Calibri" pitchFamily="34" charset="0"/>
                <a:sym typeface="Symbol"/>
              </a:rPr>
              <a:t> p, s,  q  |  p  q, s  q, </a:t>
            </a:r>
            <a:r>
              <a:rPr lang="en-US" sz="2800" dirty="0" smtClean="0">
                <a:solidFill>
                  <a:srgbClr val="FF0000"/>
                </a:solidFill>
                <a:latin typeface="Calibri" pitchFamily="34" charset="0"/>
                <a:sym typeface="Symbol"/>
              </a:rPr>
              <a:t>p q</a:t>
            </a:r>
          </a:p>
          <a:p>
            <a:pPr lvl="1">
              <a:buNone/>
            </a:pPr>
            <a:endParaRPr lang="en-US" sz="2800" dirty="0" smtClean="0">
              <a:solidFill>
                <a:schemeClr val="bg1">
                  <a:lumMod val="50000"/>
                </a:schemeClr>
              </a:solidFill>
              <a:latin typeface="Calibri" pitchFamily="34" charset="0"/>
              <a:sym typeface="Symbol"/>
            </a:endParaRPr>
          </a:p>
        </p:txBody>
      </p:sp>
    </p:spTree>
    <p:extLst>
      <p:ext uri="{BB962C8B-B14F-4D97-AF65-F5344CB8AC3E}">
        <p14:creationId xmlns:p14="http://schemas.microsoft.com/office/powerpoint/2010/main" val="1865547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ym typeface="Symbol"/>
              </a:rPr>
              <a:t>Modern </a:t>
            </a:r>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lstStyle/>
          <a:p>
            <a:r>
              <a:rPr lang="en-US" sz="3100" dirty="0" smtClean="0">
                <a:latin typeface="Calibri" pitchFamily="34" charset="0"/>
                <a:sym typeface="Symbol"/>
              </a:rPr>
              <a:t>Non-chronological backtracking (</a:t>
            </a:r>
            <a:r>
              <a:rPr lang="en-US" sz="3100" dirty="0" err="1" smtClean="0">
                <a:latin typeface="Calibri" pitchFamily="34" charset="0"/>
                <a:sym typeface="Symbol"/>
              </a:rPr>
              <a:t>backjumping</a:t>
            </a:r>
            <a:r>
              <a:rPr lang="en-US" sz="3100" dirty="0" smtClean="0">
                <a:latin typeface="Calibri" pitchFamily="34" charset="0"/>
                <a:sym typeface="Symbol"/>
              </a:rPr>
              <a:t>)</a:t>
            </a:r>
          </a:p>
          <a:p>
            <a:r>
              <a:rPr lang="en-US" sz="3100" dirty="0" smtClean="0">
                <a:sym typeface="Symbol"/>
              </a:rPr>
              <a:t>L</a:t>
            </a:r>
            <a:r>
              <a:rPr lang="en-US" sz="3100" dirty="0" smtClean="0">
                <a:latin typeface="Calibri" pitchFamily="34" charset="0"/>
                <a:sym typeface="Symbol"/>
              </a:rPr>
              <a:t>emma learning</a:t>
            </a:r>
          </a:p>
          <a:p>
            <a:endParaRPr lang="en-US" sz="3100" dirty="0">
              <a:latin typeface="Calibri" pitchFamily="34" charset="0"/>
              <a:sym typeface="Symbol"/>
            </a:endParaRPr>
          </a:p>
          <a:p>
            <a:pPr marL="0" indent="0">
              <a:buNone/>
            </a:pPr>
            <a:r>
              <a:rPr lang="en-US" sz="3100" dirty="0" smtClean="0">
                <a:latin typeface="Calibri" pitchFamily="34" charset="0"/>
                <a:sym typeface="Symbol"/>
              </a:rPr>
              <a:t>and</a:t>
            </a:r>
          </a:p>
          <a:p>
            <a:pPr marL="0" indent="0">
              <a:buNone/>
            </a:pPr>
            <a:r>
              <a:rPr lang="en-US" sz="3100" dirty="0" smtClean="0">
                <a:latin typeface="Calibri" pitchFamily="34" charset="0"/>
                <a:sym typeface="Symbol"/>
              </a:rPr>
              <a:t> </a:t>
            </a:r>
          </a:p>
          <a:p>
            <a:r>
              <a:rPr lang="en-US" sz="3100" dirty="0">
                <a:latin typeface="Calibri" pitchFamily="34" charset="0"/>
                <a:sym typeface="Symbol"/>
              </a:rPr>
              <a:t>Efficien</a:t>
            </a:r>
            <a:r>
              <a:rPr lang="en-US" sz="3100" dirty="0">
                <a:sym typeface="Symbol"/>
              </a:rPr>
              <a:t>t indexing (two-watch literal)</a:t>
            </a:r>
          </a:p>
          <a:p>
            <a:r>
              <a:rPr lang="en-US" sz="3100" dirty="0" smtClean="0">
                <a:latin typeface="Calibri" pitchFamily="34" charset="0"/>
                <a:sym typeface="Symbol"/>
              </a:rPr>
              <a:t>…</a:t>
            </a:r>
          </a:p>
          <a:p>
            <a:pPr marL="0" indent="0">
              <a:buNone/>
            </a:pPr>
            <a:endParaRPr lang="en-US" sz="3100" dirty="0">
              <a:sym typeface="Symbol"/>
            </a:endParaRPr>
          </a:p>
        </p:txBody>
      </p:sp>
    </p:spTree>
    <p:extLst>
      <p:ext uri="{BB962C8B-B14F-4D97-AF65-F5344CB8AC3E}">
        <p14:creationId xmlns:p14="http://schemas.microsoft.com/office/powerpoint/2010/main" val="2051630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CDCL – </a:t>
            </a:r>
            <a:r>
              <a:rPr lang="en-US" sz="4400" dirty="0" smtClean="0">
                <a:sym typeface="Symbol"/>
              </a:rPr>
              <a:t>Conflict Directed Clause Learning</a:t>
            </a:r>
            <a:endParaRPr sz="4400" spc="-167" dirty="0">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762000" y="1536700"/>
            <a:ext cx="8382000" cy="428625"/>
          </a:xfrm>
        </p:spPr>
        <p:txBody>
          <a:bodyPr>
            <a:normAutofit fontScale="85000" lnSpcReduction="20000"/>
          </a:bodyPr>
          <a:lstStyle/>
          <a:p>
            <a:pPr>
              <a:buNone/>
            </a:pPr>
            <a:r>
              <a:rPr lang="en-US" sz="3100" dirty="0" smtClean="0">
                <a:solidFill>
                  <a:srgbClr val="FF0000"/>
                </a:solidFill>
                <a:latin typeface="Calibri" pitchFamily="34" charset="0"/>
                <a:sym typeface="Symbol"/>
              </a:rPr>
              <a:t>Lemma learning</a:t>
            </a:r>
          </a:p>
        </p:txBody>
      </p:sp>
      <p:sp>
        <p:nvSpPr>
          <p:cNvPr id="5" name="Rectangle 4"/>
          <p:cNvSpPr/>
          <p:nvPr/>
        </p:nvSpPr>
        <p:spPr>
          <a:xfrm>
            <a:off x="0" y="3387144"/>
            <a:ext cx="9144000"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 p, q, s | t  p  q, q </a:t>
            </a:r>
            <a:r>
              <a:rPr lang="en-US" sz="2800" dirty="0">
                <a:solidFill>
                  <a:schemeClr val="bg1"/>
                </a:solidFill>
                <a:latin typeface="Calibri" pitchFamily="34" charset="0"/>
                <a:sym typeface="Symbol"/>
              </a:rPr>
              <a:t> </a:t>
            </a:r>
            <a:r>
              <a:rPr lang="en-US" sz="2800" dirty="0">
                <a:solidFill>
                  <a:srgbClr val="C00000"/>
                </a:solidFill>
                <a:latin typeface="Calibri" pitchFamily="34" charset="0"/>
                <a:sym typeface="Symbol"/>
              </a:rPr>
              <a:t>s</a:t>
            </a:r>
            <a:r>
              <a:rPr lang="en-US" sz="2800" dirty="0">
                <a:solidFill>
                  <a:schemeClr val="bg1">
                    <a:lumMod val="50000"/>
                  </a:schemeClr>
                </a:solidFill>
                <a:latin typeface="Calibri" pitchFamily="34" charset="0"/>
                <a:sym typeface="Symbol"/>
              </a:rPr>
              <a:t>, p </a:t>
            </a:r>
            <a:r>
              <a:rPr lang="en-US" sz="2800" dirty="0" smtClean="0">
                <a:solidFill>
                  <a:schemeClr val="bg1">
                    <a:lumMod val="50000"/>
                  </a:schemeClr>
                </a:solidFill>
                <a:latin typeface="Calibri" pitchFamily="34" charset="0"/>
                <a:sym typeface="Symbol"/>
              </a:rPr>
              <a:t>s |</a:t>
            </a:r>
            <a:r>
              <a:rPr lang="en-US" sz="2800" dirty="0">
                <a:solidFill>
                  <a:srgbClr val="FF0000"/>
                </a:solidFill>
                <a:latin typeface="Calibri" pitchFamily="34" charset="0"/>
                <a:sym typeface="Symbol"/>
              </a:rPr>
              <a:t>p s</a:t>
            </a:r>
          </a:p>
          <a:p>
            <a:pPr lvl="1">
              <a:buNone/>
            </a:pPr>
            <a:endParaRPr lang="en-US" sz="2800" dirty="0" smtClean="0">
              <a:solidFill>
                <a:schemeClr val="bg1"/>
              </a:solidFill>
              <a:latin typeface="Calibri" pitchFamily="34" charset="0"/>
              <a:sym typeface="Symbol"/>
            </a:endParaRPr>
          </a:p>
        </p:txBody>
      </p:sp>
      <p:sp>
        <p:nvSpPr>
          <p:cNvPr id="7" name="Down Arrow 6"/>
          <p:cNvSpPr/>
          <p:nvPr/>
        </p:nvSpPr>
        <p:spPr bwMode="auto">
          <a:xfrm>
            <a:off x="2082800" y="2763520"/>
            <a:ext cx="538480" cy="62362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7614078"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t, </a:t>
            </a:r>
            <a:r>
              <a:rPr lang="en-US" sz="2800" dirty="0" smtClean="0">
                <a:solidFill>
                  <a:srgbClr val="FF0000"/>
                </a:solidFill>
                <a:latin typeface="Calibri" pitchFamily="34" charset="0"/>
                <a:sym typeface="Symbol"/>
              </a:rPr>
              <a:t>p</a:t>
            </a:r>
            <a:r>
              <a:rPr lang="en-US" sz="2800" dirty="0" smtClean="0">
                <a:solidFill>
                  <a:schemeClr val="bg1">
                    <a:lumMod val="50000"/>
                  </a:schemeClr>
                </a:solidFill>
                <a:latin typeface="Calibri" pitchFamily="34" charset="0"/>
                <a:sym typeface="Symbol"/>
              </a:rPr>
              <a:t>, </a:t>
            </a:r>
            <a:r>
              <a:rPr lang="en-US" sz="2800" dirty="0" smtClean="0">
                <a:solidFill>
                  <a:srgbClr val="FF0000"/>
                </a:solidFill>
                <a:latin typeface="Calibri" pitchFamily="34" charset="0"/>
                <a:sym typeface="Symbol"/>
              </a:rPr>
              <a:t>q, s</a:t>
            </a:r>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a:t>
            </a:r>
            <a:r>
              <a:rPr lang="en-US" sz="2800" dirty="0" smtClean="0">
                <a:solidFill>
                  <a:schemeClr val="bg1">
                    <a:lumMod val="50000"/>
                  </a:schemeClr>
                </a:solidFill>
                <a:latin typeface="Calibri" pitchFamily="34" charset="0"/>
                <a:sym typeface="Symbol"/>
              </a:rPr>
              <a:t>  p  q, q  s, </a:t>
            </a:r>
            <a:r>
              <a:rPr lang="en-US" sz="2800" dirty="0" smtClean="0">
                <a:solidFill>
                  <a:srgbClr val="FF0000"/>
                </a:solidFill>
                <a:latin typeface="Calibri" pitchFamily="34" charset="0"/>
                <a:sym typeface="Symbol"/>
              </a:rPr>
              <a:t>p s</a:t>
            </a:r>
          </a:p>
          <a:p>
            <a:pPr lvl="1">
              <a:buNone/>
            </a:pPr>
            <a:endParaRPr lang="en-US" sz="2800" dirty="0" smtClean="0">
              <a:solidFill>
                <a:schemeClr val="bg1"/>
              </a:solidFill>
              <a:latin typeface="Calibri" pitchFamily="34" charset="0"/>
              <a:sym typeface="Symbol"/>
            </a:endParaRPr>
          </a:p>
        </p:txBody>
      </p:sp>
      <p:sp>
        <p:nvSpPr>
          <p:cNvPr id="9" name="Down Arrow 8"/>
          <p:cNvSpPr/>
          <p:nvPr/>
        </p:nvSpPr>
        <p:spPr bwMode="auto">
          <a:xfrm>
            <a:off x="2088738" y="4029439"/>
            <a:ext cx="538480" cy="62362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a:xfrm>
            <a:off x="0" y="4677745"/>
            <a:ext cx="9144000"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 p, q, s | t  p  </a:t>
            </a:r>
            <a:r>
              <a:rPr lang="en-US" sz="2800" dirty="0">
                <a:solidFill>
                  <a:srgbClr val="C00000"/>
                </a:solidFill>
                <a:latin typeface="Calibri" pitchFamily="34" charset="0"/>
                <a:sym typeface="Symbol"/>
              </a:rPr>
              <a:t>q</a:t>
            </a:r>
            <a:r>
              <a:rPr lang="en-US" sz="2800" dirty="0">
                <a:solidFill>
                  <a:schemeClr val="bg1">
                    <a:lumMod val="50000"/>
                  </a:schemeClr>
                </a:solidFill>
                <a:latin typeface="Calibri" pitchFamily="34" charset="0"/>
                <a:sym typeface="Symbol"/>
              </a:rPr>
              <a:t>, q  s, p </a:t>
            </a:r>
            <a:r>
              <a:rPr lang="en-US" sz="2800" dirty="0" smtClean="0">
                <a:solidFill>
                  <a:schemeClr val="bg1">
                    <a:lumMod val="50000"/>
                  </a:schemeClr>
                </a:solidFill>
                <a:latin typeface="Calibri" pitchFamily="34" charset="0"/>
                <a:sym typeface="Symbol"/>
              </a:rPr>
              <a:t>s |</a:t>
            </a:r>
            <a:r>
              <a:rPr lang="en-US" sz="2800" dirty="0">
                <a:solidFill>
                  <a:srgbClr val="FF0000"/>
                </a:solidFill>
                <a:latin typeface="Calibri" pitchFamily="34" charset="0"/>
                <a:sym typeface="Symbol"/>
              </a:rPr>
              <a:t>p </a:t>
            </a:r>
            <a:r>
              <a:rPr lang="en-US" sz="2800" dirty="0" smtClean="0">
                <a:solidFill>
                  <a:srgbClr val="FF0000"/>
                </a:solidFill>
                <a:latin typeface="Calibri" pitchFamily="34" charset="0"/>
                <a:sym typeface="Symbol"/>
              </a:rPr>
              <a:t>q</a:t>
            </a:r>
            <a:endParaRPr lang="en-US" sz="2800" dirty="0">
              <a:solidFill>
                <a:srgbClr val="FF0000"/>
              </a:solidFill>
              <a:latin typeface="Calibri" pitchFamily="34" charset="0"/>
              <a:sym typeface="Symbol"/>
            </a:endParaRPr>
          </a:p>
          <a:p>
            <a:pPr lvl="1">
              <a:buNone/>
            </a:pPr>
            <a:endParaRPr lang="en-US" sz="2800" dirty="0" smtClean="0">
              <a:solidFill>
                <a:schemeClr val="bg1"/>
              </a:solidFill>
              <a:latin typeface="Calibri" pitchFamily="34" charset="0"/>
              <a:sym typeface="Symbol"/>
            </a:endParaRPr>
          </a:p>
        </p:txBody>
      </p:sp>
      <p:sp>
        <p:nvSpPr>
          <p:cNvPr id="11" name="Rectangle 10"/>
          <p:cNvSpPr/>
          <p:nvPr/>
        </p:nvSpPr>
        <p:spPr>
          <a:xfrm>
            <a:off x="0" y="5710228"/>
            <a:ext cx="9144000" cy="954107"/>
          </a:xfrm>
          <a:prstGeom prst="rect">
            <a:avLst/>
          </a:prstGeom>
        </p:spPr>
        <p:txBody>
          <a:bodyPr wrap="square">
            <a:spAutoFit/>
          </a:bodyPr>
          <a:lstStyle/>
          <a:p>
            <a:pPr lvl="1"/>
            <a:r>
              <a:rPr lang="en-US" sz="2800" dirty="0" smtClean="0">
                <a:solidFill>
                  <a:schemeClr val="bg1">
                    <a:lumMod val="50000"/>
                  </a:schemeClr>
                </a:solidFill>
                <a:latin typeface="Calibri" pitchFamily="34" charset="0"/>
                <a:sym typeface="Symbol"/>
              </a:rPr>
              <a:t> </a:t>
            </a:r>
            <a:r>
              <a:rPr lang="en-US" sz="2800" dirty="0">
                <a:solidFill>
                  <a:schemeClr val="bg1">
                    <a:lumMod val="50000"/>
                  </a:schemeClr>
                </a:solidFill>
                <a:latin typeface="Calibri" pitchFamily="34" charset="0"/>
                <a:sym typeface="Symbol"/>
              </a:rPr>
              <a:t> t, p, q, s | t  p  q, q  s, p </a:t>
            </a:r>
            <a:r>
              <a:rPr lang="en-US" sz="2800" dirty="0" smtClean="0">
                <a:solidFill>
                  <a:schemeClr val="bg1">
                    <a:lumMod val="50000"/>
                  </a:schemeClr>
                </a:solidFill>
                <a:latin typeface="Calibri" pitchFamily="34" charset="0"/>
                <a:sym typeface="Symbol"/>
              </a:rPr>
              <a:t>s |</a:t>
            </a:r>
            <a:r>
              <a:rPr lang="en-US" sz="2800" dirty="0">
                <a:solidFill>
                  <a:srgbClr val="FF0000"/>
                </a:solidFill>
                <a:latin typeface="Calibri" pitchFamily="34" charset="0"/>
                <a:sym typeface="Symbol"/>
              </a:rPr>
              <a:t>p t</a:t>
            </a:r>
          </a:p>
          <a:p>
            <a:pPr lvl="1">
              <a:buNone/>
            </a:pPr>
            <a:endParaRPr lang="en-US" sz="2800" dirty="0" smtClean="0">
              <a:solidFill>
                <a:schemeClr val="bg1"/>
              </a:solidFill>
              <a:latin typeface="Calibri" pitchFamily="34" charset="0"/>
              <a:sym typeface="Symbol"/>
            </a:endParaRPr>
          </a:p>
        </p:txBody>
      </p:sp>
      <p:sp>
        <p:nvSpPr>
          <p:cNvPr id="12" name="Down Arrow 11"/>
          <p:cNvSpPr/>
          <p:nvPr/>
        </p:nvSpPr>
        <p:spPr bwMode="auto">
          <a:xfrm>
            <a:off x="2088738" y="5130111"/>
            <a:ext cx="538480" cy="62362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670159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P spid="11"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15516" y="4834553"/>
            <a:ext cx="8388932" cy="956647"/>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7" name="Rounded Rectangle 6"/>
          <p:cNvSpPr/>
          <p:nvPr/>
        </p:nvSpPr>
        <p:spPr bwMode="auto">
          <a:xfrm>
            <a:off x="215516" y="3462953"/>
            <a:ext cx="8388932" cy="133764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3" name="Rounded Rectangle 2"/>
          <p:cNvSpPr/>
          <p:nvPr/>
        </p:nvSpPr>
        <p:spPr bwMode="auto">
          <a:xfrm>
            <a:off x="215516" y="2024844"/>
            <a:ext cx="8388932" cy="140415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idx="4294967295"/>
          </p:nvPr>
        </p:nvSpPr>
        <p:spPr>
          <a:xfrm>
            <a:off x="0" y="325438"/>
            <a:ext cx="8382000" cy="665162"/>
          </a:xfrm>
        </p:spPr>
        <p:txBody>
          <a:bodyPr>
            <a:normAutofit fontScale="90000"/>
          </a:bodyPr>
          <a:lstStyle/>
          <a:p>
            <a:r>
              <a:rPr lang="en-US" sz="4800" dirty="0" smtClean="0"/>
              <a:t>Core Engine in Z3: </a:t>
            </a:r>
            <a:br>
              <a:rPr lang="en-US" sz="4800" dirty="0" smtClean="0"/>
            </a:br>
            <a:r>
              <a:rPr lang="en-US" sz="4800" dirty="0" smtClean="0"/>
              <a:t>Modern DPLL/CDCL</a:t>
            </a:r>
            <a:endParaRPr lang="en-US" sz="4800" dirty="0"/>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609600" y="1484343"/>
              <a:ext cx="7924800" cy="5373657"/>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78261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78664">
                    <a:tc>
                      <a:txBody>
                        <a:bodyPr/>
                        <a:lstStyle/>
                        <a:p>
                          <a:pPr algn="l"/>
                          <a:r>
                            <a:rPr lang="en-US" dirty="0" smtClean="0">
                              <a:solidFill>
                                <a:schemeClr val="tx1"/>
                              </a:solidFill>
                            </a:rPr>
                            <a:t>Initialize</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𝜖</m:t>
                              </m:r>
                              <m:r>
                                <a:rPr lang="en-US" b="0" i="1" smtClean="0">
                                  <a:solidFill>
                                    <a:schemeClr val="tx1"/>
                                  </a:solidFill>
                                  <a:latin typeface="Cambria Math"/>
                                </a:rPr>
                                <m:t>| </m:t>
                              </m:r>
                              <m:r>
                                <a:rPr lang="en-US" b="0" i="1" smtClean="0">
                                  <a:solidFill>
                                    <a:schemeClr val="tx1"/>
                                  </a:solidFill>
                                  <a:latin typeface="Cambria Math"/>
                                </a:rPr>
                                <m:t>𝐹</m:t>
                              </m:r>
                            </m:oMath>
                          </a14:m>
                          <a:r>
                            <a:rPr lang="en-US" dirty="0" smtClean="0">
                              <a:solidFill>
                                <a:schemeClr val="tx1"/>
                              </a:solidFill>
                            </a:rPr>
                            <a:t> </a:t>
                          </a:r>
                          <a:endParaRPr lang="en-US" dirty="0" err="1" smtClean="0">
                            <a:solidFill>
                              <a:schemeClr val="tx1"/>
                            </a:solidFill>
                          </a:endParaRPr>
                        </a:p>
                      </a:txBody>
                      <a:tcPr/>
                    </a:tc>
                    <a:tc>
                      <a:txBody>
                        <a:bodyPr/>
                        <a:lstStyle/>
                        <a:p>
                          <a14:m>
                            <m:oMath xmlns:m="http://schemas.openxmlformats.org/officeDocument/2006/math">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𝑎</m:t>
                              </m:r>
                              <m:r>
                                <a:rPr lang="en-US" b="0" i="1" smtClean="0">
                                  <a:solidFill>
                                    <a:schemeClr val="tx1"/>
                                  </a:solidFill>
                                  <a:latin typeface="Cambria Math"/>
                                </a:rPr>
                                <m:t> </m:t>
                              </m:r>
                              <m:r>
                                <a:rPr lang="en-US" b="0" i="1" smtClean="0">
                                  <a:solidFill>
                                    <a:schemeClr val="tx1"/>
                                  </a:solidFill>
                                  <a:latin typeface="Cambria Math"/>
                                </a:rPr>
                                <m:t>𝑠𝑒𝑡</m:t>
                              </m:r>
                              <m:r>
                                <a:rPr lang="en-US" b="0" i="1" smtClean="0">
                                  <a:solidFill>
                                    <a:schemeClr val="tx1"/>
                                  </a:solidFill>
                                  <a:latin typeface="Cambria Math"/>
                                </a:rPr>
                                <m:t> </m:t>
                              </m:r>
                              <m:r>
                                <a:rPr lang="en-US" b="0" i="1" smtClean="0">
                                  <a:solidFill>
                                    <a:schemeClr val="tx1"/>
                                  </a:solidFill>
                                  <a:latin typeface="Cambria Math"/>
                                </a:rPr>
                                <m:t>𝑜𝑓</m:t>
                              </m:r>
                              <m:r>
                                <a:rPr lang="en-US" b="0" i="1" smtClean="0">
                                  <a:solidFill>
                                    <a:schemeClr val="tx1"/>
                                  </a:solidFill>
                                  <a:latin typeface="Cambria Math"/>
                                </a:rPr>
                                <m:t> </m:t>
                              </m:r>
                              <m:r>
                                <a:rPr lang="en-US" b="0" i="1" smtClean="0">
                                  <a:solidFill>
                                    <a:schemeClr val="tx1"/>
                                  </a:solidFill>
                                  <a:latin typeface="Cambria Math"/>
                                </a:rPr>
                                <m:t>𝑐𝑙𝑎𝑢𝑠𝑒𝑠</m:t>
                              </m:r>
                            </m:oMath>
                          </a14:m>
                          <a:r>
                            <a:rPr lang="en-US" dirty="0" smtClean="0">
                              <a:solidFill>
                                <a:schemeClr val="tx1"/>
                              </a:solidFill>
                            </a:rPr>
                            <a:t> </a:t>
                          </a:r>
                          <a:endParaRPr lang="en-US" dirty="0">
                            <a:solidFill>
                              <a:schemeClr val="tx1"/>
                            </a:solidFill>
                          </a:endParaRPr>
                        </a:p>
                      </a:txBody>
                      <a:tcPr/>
                    </a:tc>
                    <a:extLst>
                      <a:ext uri="{0D108BD9-81ED-4DB2-BD59-A6C34878D82A}">
                        <a16:rowId xmlns:a16="http://schemas.microsoft.com/office/drawing/2014/main" val="10000"/>
                      </a:ext>
                    </a:extLst>
                  </a:tr>
                  <a:tr h="478664">
                    <a:tc>
                      <a:txBody>
                        <a:bodyPr/>
                        <a:lstStyle/>
                        <a:p>
                          <a:pPr algn="l"/>
                          <a:r>
                            <a:rPr lang="en-US" dirty="0" smtClean="0">
                              <a:solidFill>
                                <a:schemeClr val="tx1"/>
                              </a:solidFill>
                            </a:rPr>
                            <a:t>Decide</a:t>
                          </a:r>
                          <a:endParaRPr lang="en-US" dirty="0">
                            <a:solidFill>
                              <a:schemeClr val="tx1"/>
                            </a:solidFill>
                          </a:endParaRPr>
                        </a:p>
                      </a:txBody>
                      <a:tcPr/>
                    </a:tc>
                    <a:tc>
                      <a:txBody>
                        <a:bodyPr/>
                        <a:lstStyle/>
                        <a:p>
                          <a:pPr algn="l"/>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i="1" smtClean="0">
                                      <a:solidFill>
                                        <a:schemeClr val="tx1"/>
                                      </a:solidFill>
                                      <a:latin typeface="Cambria Math"/>
                                    </a:rPr>
                                    <m:t>𝐹</m:t>
                                  </m:r>
                                  <m:r>
                                    <a:rPr lang="en-US"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ℓ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r>
                                <a:rPr lang="en-US" b="0" i="1" smtClean="0">
                                  <a:solidFill>
                                    <a:schemeClr val="tx1"/>
                                  </a:solidFill>
                                  <a:latin typeface="Cambria Math"/>
                                </a:rPr>
                                <m:t>ℓ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𝑢𝑛𝑎𝑠𝑠𝑖𝑔𝑛𝑒𝑑</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extLst>
                      <a:ext uri="{0D108BD9-81ED-4DB2-BD59-A6C34878D82A}">
                        <a16:rowId xmlns:a16="http://schemas.microsoft.com/office/drawing/2014/main" val="10001"/>
                      </a:ext>
                    </a:extLst>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Propagate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∨ℓ ⟹</m:t>
                                  </m:r>
                                  <m:r>
                                    <a:rPr lang="en-US" b="0" i="1" smtClean="0">
                                      <a:solidFill>
                                        <a:schemeClr val="tx1"/>
                                      </a:solidFill>
                                      <a:latin typeface="Cambria Math"/>
                                    </a:rPr>
                                    <m:t>𝑀</m:t>
                                  </m:r>
                                  <m:r>
                                    <a:rPr lang="en-US" b="0" i="1" smtClean="0">
                                      <a:solidFill>
                                        <a:schemeClr val="tx1"/>
                                      </a:solidFill>
                                      <a:latin typeface="Cambria Math"/>
                                    </a:rPr>
                                    <m:t>, </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∨ℓ</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𝑓𝑎𝑙𝑠𝑒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p>
                      </a:txBody>
                      <a:tcPr/>
                    </a:tc>
                    <a:extLst>
                      <a:ext uri="{0D108BD9-81ED-4DB2-BD59-A6C34878D82A}">
                        <a16:rowId xmlns:a16="http://schemas.microsoft.com/office/drawing/2014/main" val="10002"/>
                      </a:ext>
                    </a:extLst>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Sat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r>
                                <a:rPr lang="en-US" i="1" smtClean="0">
                                  <a:solidFill>
                                    <a:schemeClr val="tx1"/>
                                  </a:solidFill>
                                  <a:latin typeface="Cambria Math"/>
                                </a:rPr>
                                <m:t>𝐹</m:t>
                              </m:r>
                              <m:r>
                                <a:rPr lang="en-US"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𝑡𝑟𝑢𝑒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m:t>
                              </m:r>
                            </m:oMath>
                          </a14:m>
                          <a:r>
                            <a:rPr lang="en-US" b="0" i="1" dirty="0" smtClean="0">
                              <a:solidFill>
                                <a:schemeClr val="tx1"/>
                              </a:solidFill>
                              <a:latin typeface="Cambria Math"/>
                            </a:rPr>
                            <a:t> </a:t>
                          </a:r>
                          <a:endParaRPr lang="en-US" dirty="0" err="1" smtClean="0">
                            <a:solidFill>
                              <a:schemeClr val="tx1"/>
                            </a:solidFill>
                          </a:endParaRPr>
                        </a:p>
                      </a:txBody>
                      <a:tcPr/>
                    </a:tc>
                    <a:extLst>
                      <a:ext uri="{0D108BD9-81ED-4DB2-BD59-A6C34878D82A}">
                        <a16:rowId xmlns:a16="http://schemas.microsoft.com/office/drawing/2014/main" val="10003"/>
                      </a:ext>
                    </a:extLst>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Conflict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𝑓𝑎𝑙𝑠𝑒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endParaRPr lang="en-US" dirty="0" err="1" smtClean="0">
                            <a:solidFill>
                              <a:schemeClr val="tx1"/>
                            </a:solidFill>
                          </a:endParaRPr>
                        </a:p>
                      </a:txBody>
                      <a:tcPr/>
                    </a:tc>
                    <a:extLst>
                      <a:ext uri="{0D108BD9-81ED-4DB2-BD59-A6C34878D82A}">
                        <a16:rowId xmlns:a16="http://schemas.microsoft.com/office/drawing/2014/main" val="10004"/>
                      </a:ext>
                    </a:extLst>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Learn</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err="1" smtClean="0">
                            <a:solidFill>
                              <a:schemeClr val="tx1"/>
                            </a:solidFill>
                          </a:endParaRPr>
                        </a:p>
                      </a:txBody>
                      <a:tcPr/>
                    </a:tc>
                    <a:extLst>
                      <a:ext uri="{0D108BD9-81ED-4DB2-BD59-A6C34878D82A}">
                        <a16:rowId xmlns:a16="http://schemas.microsoft.com/office/drawing/2014/main" val="10005"/>
                      </a:ext>
                    </a:extLst>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Unsat</a:t>
                          </a:r>
                          <a:endParaRPr lang="en-US"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𝑈𝑛𝑠𝑎𝑡</m:t>
                              </m:r>
                            </m:oMath>
                          </a14:m>
                          <a:r>
                            <a:rPr lang="en-US" dirty="0" smtClean="0">
                              <a:solidFill>
                                <a:schemeClr val="tx1"/>
                              </a:solidFill>
                            </a:rPr>
                            <a:t> </a:t>
                          </a:r>
                          <a:endParaRPr lang="en-US" dirty="0">
                            <a:solidFill>
                              <a:schemeClr val="tx1"/>
                            </a:solidFill>
                          </a:endParaRPr>
                        </a:p>
                      </a:txBody>
                      <a:tcPr/>
                    </a:tc>
                    <a:tc>
                      <a:txBody>
                        <a:bodyPr/>
                        <a:lstStyle/>
                        <a:p>
                          <a:endParaRPr lang="en-US" dirty="0" smtClean="0">
                            <a:solidFill>
                              <a:schemeClr val="tx1"/>
                            </a:solidFill>
                          </a:endParaRPr>
                        </a:p>
                      </a:txBody>
                      <a:tcPr/>
                    </a:tc>
                    <a:extLst>
                      <a:ext uri="{0D108BD9-81ED-4DB2-BD59-A6C34878D82A}">
                        <a16:rowId xmlns:a16="http://schemas.microsoft.com/office/drawing/2014/main" val="10006"/>
                      </a:ext>
                    </a:extLst>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Backjump</a:t>
                          </a:r>
                          <a:endParaRPr lang="en-US"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∨ℓ⟹</m:t>
                                  </m:r>
                                  <m:r>
                                    <a:rPr lang="en-US" b="0" i="1" smtClean="0">
                                      <a:solidFill>
                                        <a:schemeClr val="tx1"/>
                                      </a:solidFill>
                                      <a:latin typeface="Cambria Math"/>
                                    </a:rPr>
                                    <m:t>𝑀</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r>
                            <a:rPr lang="en-US" b="0" dirty="0" smtClean="0">
                              <a:solidFill>
                                <a:schemeClr val="tx1"/>
                              </a:solidFill>
                            </a:rPr>
                            <a:t> </a:t>
                          </a:r>
                          <a14:m>
                            <m:oMath xmlns:m="http://schemas.openxmlformats.org/officeDocument/2006/math">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𝐶</m:t>
                                  </m:r>
                                </m:e>
                              </m:acc>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 ¬ℓ∈</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m:t>
                              </m:r>
                            </m:oMath>
                          </a14:m>
                          <a:endParaRPr lang="en-US" i="1" dirty="0" smtClean="0">
                            <a:solidFill>
                              <a:schemeClr val="tx1"/>
                            </a:solidFill>
                          </a:endParaRPr>
                        </a:p>
                      </a:txBody>
                      <a:tcPr/>
                    </a:tc>
                    <a:extLst>
                      <a:ext uri="{0D108BD9-81ED-4DB2-BD59-A6C34878D82A}">
                        <a16:rowId xmlns:a16="http://schemas.microsoft.com/office/drawing/2014/main" val="10007"/>
                      </a:ext>
                    </a:extLst>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Resolve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′∨¬ℓ⟹</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𝐶</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m:t>
                              </m:r>
                              <m:r>
                                <a:rPr lang="en-US" b="0" i="1" smtClean="0">
                                  <a:solidFill>
                                    <a:schemeClr val="tx1"/>
                                  </a:solidFill>
                                  <a:latin typeface="Cambria Math"/>
                                </a:rPr>
                                <m:t>𝑀</m:t>
                              </m:r>
                              <m:r>
                                <a:rPr lang="en-US" b="0" i="1" smtClean="0">
                                  <a:solidFill>
                                    <a:schemeClr val="tx1"/>
                                  </a:solidFill>
                                  <a:latin typeface="Cambria Math"/>
                                </a:rPr>
                                <m:t> </m:t>
                              </m:r>
                            </m:oMath>
                          </a14:m>
                          <a:r>
                            <a:rPr lang="en-US" dirty="0" smtClean="0">
                              <a:solidFill>
                                <a:schemeClr val="tx1"/>
                              </a:solidFill>
                            </a:rPr>
                            <a:t> </a:t>
                          </a:r>
                        </a:p>
                      </a:txBody>
                      <a:tcPr/>
                    </a:tc>
                    <a:extLst>
                      <a:ext uri="{0D108BD9-81ED-4DB2-BD59-A6C34878D82A}">
                        <a16:rowId xmlns:a16="http://schemas.microsoft.com/office/drawing/2014/main" val="10008"/>
                      </a:ext>
                    </a:extLst>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Forget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𝐶</m:t>
                                  </m:r>
                                  <m:r>
                                    <a:rPr lang="en-US" b="0" i="1" smtClean="0">
                                      <a:solidFill>
                                        <a:schemeClr val="tx1"/>
                                      </a:solidFill>
                                      <a:latin typeface="Cambria Math"/>
                                    </a:rPr>
                                    <m:t>⟹</m:t>
                                  </m:r>
                                  <m:r>
                                    <a:rPr lang="en-US" b="0" i="1" smtClean="0">
                                      <a:solidFill>
                                        <a:schemeClr val="tx1"/>
                                      </a:solidFill>
                                      <a:latin typeface="Cambria Math" panose="02040503050406030204" pitchFamily="18" charset="0"/>
                                    </a:rPr>
                                    <m:t>𝑀</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 </m:t>
                              </m:r>
                            </m:oMath>
                          </a14:m>
                          <a:r>
                            <a:rPr lang="en-US" dirty="0" smtClean="0">
                              <a:solidFill>
                                <a:schemeClr val="tx1"/>
                              </a:solidFill>
                            </a:rPr>
                            <a:t>is a learned clause</a:t>
                          </a:r>
                        </a:p>
                      </a:txBody>
                      <a:tcPr/>
                    </a:tc>
                    <a:extLst>
                      <a:ext uri="{0D108BD9-81ED-4DB2-BD59-A6C34878D82A}">
                        <a16:rowId xmlns:a16="http://schemas.microsoft.com/office/drawing/2014/main" val="10009"/>
                      </a:ext>
                    </a:extLst>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Restart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𝜖</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extLst>
                      <a:ext uri="{0D108BD9-81ED-4DB2-BD59-A6C34878D82A}">
                        <a16:rowId xmlns:a16="http://schemas.microsoft.com/office/drawing/2014/main" val="10010"/>
                      </a:ext>
                    </a:extLst>
                  </a:tr>
                </a:tbl>
              </a:graphicData>
            </a:graphic>
          </p:graphicFrame>
        </mc:Choice>
        <mc:Fallback xmlns="">
          <p:graphicFrame>
            <p:nvGraphicFramePr>
              <p:cNvPr id="11" name="Table 10"/>
              <p:cNvGraphicFramePr>
                <a:graphicFrameLocks noGrp="1"/>
              </p:cNvGraphicFramePr>
              <p:nvPr>
                <p:extLst/>
              </p:nvPr>
            </p:nvGraphicFramePr>
            <p:xfrm>
              <a:off x="609600" y="1484343"/>
              <a:ext cx="7924800" cy="5373657"/>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dirty="0" smtClean="0">
                              <a:solidFill>
                                <a:schemeClr val="tx1"/>
                              </a:solidFill>
                            </a:rPr>
                            <a:t>Initialize</a:t>
                          </a:r>
                          <a:endParaRPr lang="en-US" dirty="0">
                            <a:solidFill>
                              <a:schemeClr val="tx1"/>
                            </a:solidFill>
                          </a:endParaRPr>
                        </a:p>
                      </a:txBody>
                      <a:tcPr/>
                    </a:tc>
                    <a:tc>
                      <a:txBody>
                        <a:bodyPr/>
                        <a:lstStyle/>
                        <a:p>
                          <a:endParaRPr lang="en-US"/>
                        </a:p>
                      </a:txBody>
                      <a:tcPr>
                        <a:blipFill rotWithShape="0">
                          <a:blip r:embed="rId3"/>
                          <a:stretch>
                            <a:fillRect l="-38969" t="-6329" r="-70370" b="-1016456"/>
                          </a:stretch>
                        </a:blipFill>
                      </a:tcPr>
                    </a:tc>
                    <a:tc>
                      <a:txBody>
                        <a:bodyPr/>
                        <a:lstStyle/>
                        <a:p>
                          <a:endParaRPr lang="en-US"/>
                        </a:p>
                      </a:txBody>
                      <a:tcPr>
                        <a:blipFill rotWithShape="0">
                          <a:blip r:embed="rId3"/>
                          <a:stretch>
                            <a:fillRect l="-197483" t="-6329" b="-1016456"/>
                          </a:stretch>
                        </a:blipFill>
                      </a:tcPr>
                    </a:tc>
                  </a:tr>
                  <a:tr h="478664">
                    <a:tc>
                      <a:txBody>
                        <a:bodyPr/>
                        <a:lstStyle/>
                        <a:p>
                          <a:pPr algn="l"/>
                          <a:r>
                            <a:rPr lang="en-US" dirty="0" smtClean="0">
                              <a:solidFill>
                                <a:schemeClr val="tx1"/>
                              </a:solidFill>
                            </a:rPr>
                            <a:t>Decide</a:t>
                          </a:r>
                          <a:endParaRPr lang="en-US" dirty="0">
                            <a:solidFill>
                              <a:schemeClr val="tx1"/>
                            </a:solidFill>
                          </a:endParaRPr>
                        </a:p>
                      </a:txBody>
                      <a:tcPr/>
                    </a:tc>
                    <a:tc>
                      <a:txBody>
                        <a:bodyPr/>
                        <a:lstStyle/>
                        <a:p>
                          <a:endParaRPr lang="en-US"/>
                        </a:p>
                      </a:txBody>
                      <a:tcPr>
                        <a:blipFill rotWithShape="0">
                          <a:blip r:embed="rId3"/>
                          <a:stretch>
                            <a:fillRect l="-38969" t="-107692" r="-70370" b="-929487"/>
                          </a:stretch>
                        </a:blipFill>
                      </a:tcPr>
                    </a:tc>
                    <a:tc>
                      <a:txBody>
                        <a:bodyPr/>
                        <a:lstStyle/>
                        <a:p>
                          <a:endParaRPr lang="en-US"/>
                        </a:p>
                      </a:txBody>
                      <a:tcPr>
                        <a:blipFill rotWithShape="0">
                          <a:blip r:embed="rId3"/>
                          <a:stretch>
                            <a:fillRect l="-197483" t="-107692" b="-929487"/>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Propagate</a:t>
                          </a:r>
                        </a:p>
                      </a:txBody>
                      <a:tcPr/>
                    </a:tc>
                    <a:tc>
                      <a:txBody>
                        <a:bodyPr/>
                        <a:lstStyle/>
                        <a:p>
                          <a:endParaRPr lang="en-US"/>
                        </a:p>
                      </a:txBody>
                      <a:tcPr>
                        <a:blipFill rotWithShape="0">
                          <a:blip r:embed="rId3"/>
                          <a:stretch>
                            <a:fillRect l="-38969" t="-190588" r="-70370" b="-752941"/>
                          </a:stretch>
                        </a:blipFill>
                      </a:tcPr>
                    </a:tc>
                    <a:tc>
                      <a:txBody>
                        <a:bodyPr/>
                        <a:lstStyle/>
                        <a:p>
                          <a:endParaRPr lang="en-US"/>
                        </a:p>
                      </a:txBody>
                      <a:tcPr>
                        <a:blipFill rotWithShape="0">
                          <a:blip r:embed="rId3"/>
                          <a:stretch>
                            <a:fillRect l="-197483" t="-190588" b="-752941"/>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Sat</a:t>
                          </a:r>
                        </a:p>
                      </a:txBody>
                      <a:tcPr/>
                    </a:tc>
                    <a:tc>
                      <a:txBody>
                        <a:bodyPr/>
                        <a:lstStyle/>
                        <a:p>
                          <a:endParaRPr lang="en-US"/>
                        </a:p>
                      </a:txBody>
                      <a:tcPr>
                        <a:blipFill rotWithShape="0">
                          <a:blip r:embed="rId3"/>
                          <a:stretch>
                            <a:fillRect l="-38969" t="-290588" r="-70370" b="-652941"/>
                          </a:stretch>
                        </a:blipFill>
                      </a:tcPr>
                    </a:tc>
                    <a:tc>
                      <a:txBody>
                        <a:bodyPr/>
                        <a:lstStyle/>
                        <a:p>
                          <a:endParaRPr lang="en-US"/>
                        </a:p>
                      </a:txBody>
                      <a:tcPr>
                        <a:blipFill rotWithShape="0">
                          <a:blip r:embed="rId3"/>
                          <a:stretch>
                            <a:fillRect l="-197483" t="-290588" b="-652941"/>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Conflict</a:t>
                          </a:r>
                        </a:p>
                      </a:txBody>
                      <a:tcPr/>
                    </a:tc>
                    <a:tc>
                      <a:txBody>
                        <a:bodyPr/>
                        <a:lstStyle/>
                        <a:p>
                          <a:endParaRPr lang="en-US"/>
                        </a:p>
                      </a:txBody>
                      <a:tcPr>
                        <a:blipFill rotWithShape="0">
                          <a:blip r:embed="rId3"/>
                          <a:stretch>
                            <a:fillRect l="-38969" t="-420253" r="-70370" b="-602532"/>
                          </a:stretch>
                        </a:blipFill>
                      </a:tcPr>
                    </a:tc>
                    <a:tc>
                      <a:txBody>
                        <a:bodyPr/>
                        <a:lstStyle/>
                        <a:p>
                          <a:endParaRPr lang="en-US"/>
                        </a:p>
                      </a:txBody>
                      <a:tcPr>
                        <a:blipFill rotWithShape="0">
                          <a:blip r:embed="rId3"/>
                          <a:stretch>
                            <a:fillRect l="-197483" t="-420253" b="-602532"/>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Learn</a:t>
                          </a:r>
                        </a:p>
                      </a:txBody>
                      <a:tcPr/>
                    </a:tc>
                    <a:tc>
                      <a:txBody>
                        <a:bodyPr/>
                        <a:lstStyle/>
                        <a:p>
                          <a:endParaRPr lang="en-US"/>
                        </a:p>
                      </a:txBody>
                      <a:tcPr>
                        <a:blipFill rotWithShape="0">
                          <a:blip r:embed="rId3"/>
                          <a:stretch>
                            <a:fillRect l="-38969" t="-526923" r="-70370" b="-510256"/>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err="1"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Unsat</a:t>
                          </a:r>
                          <a:endParaRPr lang="en-US" dirty="0" smtClean="0">
                            <a:solidFill>
                              <a:schemeClr val="tx1"/>
                            </a:solidFill>
                          </a:endParaRPr>
                        </a:p>
                      </a:txBody>
                      <a:tcPr/>
                    </a:tc>
                    <a:tc>
                      <a:txBody>
                        <a:bodyPr/>
                        <a:lstStyle/>
                        <a:p>
                          <a:endParaRPr lang="en-US"/>
                        </a:p>
                      </a:txBody>
                      <a:tcPr>
                        <a:blipFill rotWithShape="0">
                          <a:blip r:embed="rId3"/>
                          <a:stretch>
                            <a:fillRect l="-38969" t="-611250" r="-70370" b="-397500"/>
                          </a:stretch>
                        </a:blipFill>
                      </a:tcPr>
                    </a:tc>
                    <a:tc>
                      <a:txBody>
                        <a:bodyPr/>
                        <a:lstStyle/>
                        <a:p>
                          <a:endParaRPr lang="en-US" dirty="0"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Backjump</a:t>
                          </a:r>
                          <a:endParaRPr lang="en-US" dirty="0" smtClean="0">
                            <a:solidFill>
                              <a:schemeClr val="tx1"/>
                            </a:solidFill>
                          </a:endParaRPr>
                        </a:p>
                      </a:txBody>
                      <a:tcPr/>
                    </a:tc>
                    <a:tc>
                      <a:txBody>
                        <a:bodyPr/>
                        <a:lstStyle/>
                        <a:p>
                          <a:endParaRPr lang="en-US"/>
                        </a:p>
                      </a:txBody>
                      <a:tcPr>
                        <a:blipFill rotWithShape="0">
                          <a:blip r:embed="rId3"/>
                          <a:stretch>
                            <a:fillRect l="-38969" t="-720253" r="-70370" b="-302532"/>
                          </a:stretch>
                        </a:blipFill>
                      </a:tcPr>
                    </a:tc>
                    <a:tc>
                      <a:txBody>
                        <a:bodyPr/>
                        <a:lstStyle/>
                        <a:p>
                          <a:endParaRPr lang="en-US"/>
                        </a:p>
                      </a:txBody>
                      <a:tcPr>
                        <a:blipFill rotWithShape="0">
                          <a:blip r:embed="rId3"/>
                          <a:stretch>
                            <a:fillRect l="-197483" t="-720253" b="-302532"/>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Resolve</a:t>
                          </a:r>
                        </a:p>
                      </a:txBody>
                      <a:tcPr/>
                    </a:tc>
                    <a:tc>
                      <a:txBody>
                        <a:bodyPr/>
                        <a:lstStyle/>
                        <a:p>
                          <a:endParaRPr lang="en-US"/>
                        </a:p>
                      </a:txBody>
                      <a:tcPr>
                        <a:blipFill rotWithShape="0">
                          <a:blip r:embed="rId3"/>
                          <a:stretch>
                            <a:fillRect l="-38969" t="-810000" r="-70370" b="-198750"/>
                          </a:stretch>
                        </a:blipFill>
                      </a:tcPr>
                    </a:tc>
                    <a:tc>
                      <a:txBody>
                        <a:bodyPr/>
                        <a:lstStyle/>
                        <a:p>
                          <a:endParaRPr lang="en-US"/>
                        </a:p>
                      </a:txBody>
                      <a:tcPr>
                        <a:blipFill rotWithShape="0">
                          <a:blip r:embed="rId3"/>
                          <a:stretch>
                            <a:fillRect l="-197483" t="-810000" b="-198750"/>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Forget</a:t>
                          </a:r>
                        </a:p>
                      </a:txBody>
                      <a:tcPr/>
                    </a:tc>
                    <a:tc>
                      <a:txBody>
                        <a:bodyPr/>
                        <a:lstStyle/>
                        <a:p>
                          <a:endParaRPr lang="en-US"/>
                        </a:p>
                      </a:txBody>
                      <a:tcPr>
                        <a:blipFill rotWithShape="0">
                          <a:blip r:embed="rId3"/>
                          <a:stretch>
                            <a:fillRect l="-38969" t="-921519" r="-70370" b="-101266"/>
                          </a:stretch>
                        </a:blipFill>
                      </a:tcPr>
                    </a:tc>
                    <a:tc>
                      <a:txBody>
                        <a:bodyPr/>
                        <a:lstStyle/>
                        <a:p>
                          <a:endParaRPr lang="en-US"/>
                        </a:p>
                      </a:txBody>
                      <a:tcPr>
                        <a:blipFill rotWithShape="0">
                          <a:blip r:embed="rId3"/>
                          <a:stretch>
                            <a:fillRect l="-197483" t="-921519" b="-101266"/>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Restart</a:t>
                          </a:r>
                        </a:p>
                      </a:txBody>
                      <a:tcPr/>
                    </a:tc>
                    <a:tc>
                      <a:txBody>
                        <a:bodyPr/>
                        <a:lstStyle/>
                        <a:p>
                          <a:endParaRPr lang="en-US"/>
                        </a:p>
                      </a:txBody>
                      <a:tcPr>
                        <a:blipFill rotWithShape="0">
                          <a:blip r:embed="rId3"/>
                          <a:stretch>
                            <a:fillRect l="-38969" t="-1008750" r="-70370"/>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tr>
                </a:tbl>
              </a:graphicData>
            </a:graphic>
          </p:graphicFrame>
        </mc:Fallback>
      </mc:AlternateContent>
      <p:sp>
        <p:nvSpPr>
          <p:cNvPr id="4" name="TextBox 3"/>
          <p:cNvSpPr txBox="1"/>
          <p:nvPr/>
        </p:nvSpPr>
        <p:spPr>
          <a:xfrm>
            <a:off x="4038601" y="6400800"/>
            <a:ext cx="5105400" cy="369332"/>
          </a:xfrm>
          <a:prstGeom prst="rect">
            <a:avLst/>
          </a:prstGeom>
          <a:noFill/>
        </p:spPr>
        <p:txBody>
          <a:bodyPr wrap="square" rtlCol="0">
            <a:spAutoFit/>
          </a:bodyPr>
          <a:lstStyle/>
          <a:p>
            <a:r>
              <a:rPr lang="en-US" dirty="0" smtClean="0">
                <a:solidFill>
                  <a:srgbClr val="0B891A"/>
                </a:solidFill>
              </a:rPr>
              <a:t>[</a:t>
            </a:r>
            <a:r>
              <a:rPr lang="en-US" dirty="0" err="1" smtClean="0">
                <a:solidFill>
                  <a:srgbClr val="0B891A"/>
                </a:solidFill>
              </a:rPr>
              <a:t>Nieuwenhuis</a:t>
            </a:r>
            <a:r>
              <a:rPr lang="en-US" dirty="0">
                <a:solidFill>
                  <a:srgbClr val="0B891A"/>
                </a:solidFill>
              </a:rPr>
              <a:t>, </a:t>
            </a:r>
            <a:r>
              <a:rPr lang="en-US" dirty="0" err="1" smtClean="0">
                <a:solidFill>
                  <a:srgbClr val="0B891A"/>
                </a:solidFill>
              </a:rPr>
              <a:t>Oliveras</a:t>
            </a:r>
            <a:r>
              <a:rPr lang="en-US" dirty="0">
                <a:solidFill>
                  <a:srgbClr val="0B891A"/>
                </a:solidFill>
              </a:rPr>
              <a:t>, </a:t>
            </a:r>
            <a:r>
              <a:rPr lang="en-US" dirty="0" err="1" smtClean="0">
                <a:solidFill>
                  <a:srgbClr val="0B891A"/>
                </a:solidFill>
              </a:rPr>
              <a:t>Tinelli</a:t>
            </a:r>
            <a:r>
              <a:rPr lang="en-US" dirty="0" smtClean="0">
                <a:solidFill>
                  <a:srgbClr val="0B891A"/>
                </a:solidFill>
              </a:rPr>
              <a:t> J.ACM 06] </a:t>
            </a:r>
            <a:r>
              <a:rPr lang="en-US" dirty="0" smtClean="0">
                <a:solidFill>
                  <a:srgbClr val="0070C0"/>
                </a:solidFill>
              </a:rPr>
              <a:t>customized</a:t>
            </a:r>
          </a:p>
        </p:txBody>
      </p:sp>
      <p:sp>
        <p:nvSpPr>
          <p:cNvPr id="5" name="TextBox 4"/>
          <p:cNvSpPr txBox="1"/>
          <p:nvPr/>
        </p:nvSpPr>
        <p:spPr>
          <a:xfrm rot="2237366">
            <a:off x="7975477" y="2042111"/>
            <a:ext cx="813043" cy="369332"/>
          </a:xfrm>
          <a:prstGeom prst="rect">
            <a:avLst/>
          </a:prstGeom>
          <a:solidFill>
            <a:srgbClr val="FFCCCC"/>
          </a:solidFill>
          <a:ln>
            <a:solidFill>
              <a:schemeClr val="tx1"/>
            </a:solidFill>
          </a:ln>
          <a:effectLst/>
        </p:spPr>
        <p:txBody>
          <a:bodyPr wrap="none" rtlCol="0">
            <a:spAutoFit/>
          </a:bodyPr>
          <a:lstStyle/>
          <a:p>
            <a:r>
              <a:rPr lang="en-US" dirty="0" smtClean="0">
                <a:solidFill>
                  <a:prstClr val="black"/>
                </a:solidFill>
              </a:rPr>
              <a:t>Model</a:t>
            </a:r>
            <a:endParaRPr lang="en-US" dirty="0">
              <a:solidFill>
                <a:prstClr val="black"/>
              </a:solidFill>
            </a:endParaRPr>
          </a:p>
        </p:txBody>
      </p:sp>
      <p:sp>
        <p:nvSpPr>
          <p:cNvPr id="9" name="TextBox 8"/>
          <p:cNvSpPr txBox="1"/>
          <p:nvPr/>
        </p:nvSpPr>
        <p:spPr>
          <a:xfrm rot="2237366">
            <a:off x="8066457" y="3484036"/>
            <a:ext cx="736099" cy="369332"/>
          </a:xfrm>
          <a:prstGeom prst="rect">
            <a:avLst/>
          </a:prstGeom>
          <a:solidFill>
            <a:schemeClr val="accent5">
              <a:lumMod val="40000"/>
              <a:lumOff val="60000"/>
            </a:schemeClr>
          </a:solidFill>
          <a:ln>
            <a:solidFill>
              <a:schemeClr val="tx1"/>
            </a:solidFill>
          </a:ln>
          <a:effectLst/>
        </p:spPr>
        <p:txBody>
          <a:bodyPr wrap="none" rtlCol="0">
            <a:spAutoFit/>
          </a:bodyPr>
          <a:lstStyle/>
          <a:p>
            <a:r>
              <a:rPr lang="en-US" dirty="0" smtClean="0">
                <a:solidFill>
                  <a:prstClr val="black"/>
                </a:solidFill>
              </a:rPr>
              <a:t>Proof</a:t>
            </a:r>
            <a:endParaRPr lang="en-US" dirty="0">
              <a:solidFill>
                <a:prstClr val="black"/>
              </a:solidFill>
            </a:endParaRPr>
          </a:p>
        </p:txBody>
      </p:sp>
      <p:sp>
        <p:nvSpPr>
          <p:cNvPr id="10" name="TextBox 9"/>
          <p:cNvSpPr txBox="1"/>
          <p:nvPr/>
        </p:nvSpPr>
        <p:spPr>
          <a:xfrm rot="2237366">
            <a:off x="7837903" y="4434876"/>
            <a:ext cx="1274708" cy="646331"/>
          </a:xfrm>
          <a:prstGeom prst="rect">
            <a:avLst/>
          </a:prstGeom>
          <a:solidFill>
            <a:schemeClr val="accent3">
              <a:lumMod val="40000"/>
              <a:lumOff val="60000"/>
            </a:schemeClr>
          </a:solidFill>
          <a:ln>
            <a:solidFill>
              <a:schemeClr val="tx1"/>
            </a:solidFill>
          </a:ln>
          <a:effectLst/>
        </p:spPr>
        <p:txBody>
          <a:bodyPr wrap="none" rtlCol="0">
            <a:spAutoFit/>
          </a:bodyPr>
          <a:lstStyle/>
          <a:p>
            <a:r>
              <a:rPr lang="en-US" dirty="0" smtClean="0">
                <a:solidFill>
                  <a:prstClr val="black"/>
                </a:solidFill>
              </a:rPr>
              <a:t>Conflict</a:t>
            </a:r>
          </a:p>
          <a:p>
            <a:r>
              <a:rPr lang="en-US" dirty="0" smtClean="0">
                <a:solidFill>
                  <a:prstClr val="black"/>
                </a:solidFill>
              </a:rPr>
              <a:t>Resolution</a:t>
            </a:r>
            <a:endParaRPr lang="en-US" dirty="0">
              <a:solidFill>
                <a:prstClr val="black"/>
              </a:solidFill>
            </a:endParaRPr>
          </a:p>
        </p:txBody>
      </p:sp>
      <p:sp>
        <p:nvSpPr>
          <p:cNvPr id="13" name="Rounded Rectangular Callout 12"/>
          <p:cNvSpPr/>
          <p:nvPr/>
        </p:nvSpPr>
        <p:spPr bwMode="auto">
          <a:xfrm>
            <a:off x="5875042" y="1196752"/>
            <a:ext cx="3356181" cy="2412268"/>
          </a:xfrm>
          <a:prstGeom prst="wedgeRoundRectCallout">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000" kern="0" dirty="0" smtClean="0">
                <a:solidFill>
                  <a:srgbClr val="FFFFFF"/>
                </a:solidFill>
                <a:effectLst>
                  <a:outerShdw blurRad="38100" dist="38100" dir="2700000" algn="tl">
                    <a:srgbClr val="000000">
                      <a:alpha val="43137"/>
                    </a:srgbClr>
                  </a:outerShdw>
                </a:effectLst>
                <a:latin typeface="Segoe" pitchFamily="34" charset="0"/>
              </a:rPr>
              <a:t>“It took me a year to understand the Mini-SAT FUIP code”</a:t>
            </a:r>
          </a:p>
          <a:p>
            <a:pPr defTabSz="1096963" fontAlgn="base">
              <a:spcBef>
                <a:spcPct val="0"/>
              </a:spcBef>
              <a:spcAft>
                <a:spcPct val="0"/>
              </a:spcAft>
            </a:pPr>
            <a:r>
              <a:rPr lang="en-US" sz="2000" kern="0" dirty="0" smtClean="0">
                <a:solidFill>
                  <a:srgbClr val="FFFFFF"/>
                </a:solidFill>
                <a:effectLst>
                  <a:outerShdw blurRad="38100" dist="38100" dir="2700000" algn="tl">
                    <a:srgbClr val="000000">
                      <a:alpha val="43137"/>
                    </a:srgbClr>
                  </a:outerShdw>
                </a:effectLst>
                <a:latin typeface="Segoe" pitchFamily="34" charset="0"/>
              </a:rPr>
              <a:t>Mate </a:t>
            </a:r>
            <a:r>
              <a:rPr lang="en-US" sz="2000" kern="0" dirty="0" err="1" smtClean="0">
                <a:solidFill>
                  <a:srgbClr val="FFFFFF"/>
                </a:solidFill>
                <a:effectLst>
                  <a:outerShdw blurRad="38100" dist="38100" dir="2700000" algn="tl">
                    <a:srgbClr val="000000">
                      <a:alpha val="43137"/>
                    </a:srgbClr>
                  </a:outerShdw>
                </a:effectLst>
                <a:latin typeface="Segoe" pitchFamily="34" charset="0"/>
              </a:rPr>
              <a:t>Soos</a:t>
            </a:r>
            <a:r>
              <a:rPr lang="en-US" sz="2000" kern="0" dirty="0" smtClean="0">
                <a:solidFill>
                  <a:srgbClr val="FFFFFF"/>
                </a:solidFill>
                <a:effectLst>
                  <a:outerShdw blurRad="38100" dist="38100" dir="2700000" algn="tl">
                    <a:srgbClr val="000000">
                      <a:alpha val="43137"/>
                    </a:srgbClr>
                  </a:outerShdw>
                </a:effectLst>
                <a:latin typeface="Segoe" pitchFamily="34" charset="0"/>
              </a:rPr>
              <a:t> to </a:t>
            </a:r>
          </a:p>
          <a:p>
            <a:pPr defTabSz="1096963" fontAlgn="base">
              <a:spcBef>
                <a:spcPct val="0"/>
              </a:spcBef>
              <a:spcAft>
                <a:spcPct val="0"/>
              </a:spcAft>
            </a:pPr>
            <a:r>
              <a:rPr lang="en-US" sz="2000" kern="0" dirty="0" err="1" smtClean="0">
                <a:solidFill>
                  <a:srgbClr val="FFFFFF"/>
                </a:solidFill>
                <a:effectLst>
                  <a:outerShdw blurRad="38100" dist="38100" dir="2700000" algn="tl">
                    <a:srgbClr val="000000">
                      <a:alpha val="43137"/>
                    </a:srgbClr>
                  </a:outerShdw>
                </a:effectLst>
                <a:latin typeface="Segoe" pitchFamily="34" charset="0"/>
              </a:rPr>
              <a:t>Niklas</a:t>
            </a:r>
            <a:r>
              <a:rPr lang="en-US" sz="2000" kern="0" dirty="0" smtClean="0">
                <a:solidFill>
                  <a:srgbClr val="FFFFFF"/>
                </a:solidFill>
                <a:effectLst>
                  <a:outerShdw blurRad="38100" dist="38100" dir="2700000" algn="tl">
                    <a:srgbClr val="000000">
                      <a:alpha val="43137"/>
                    </a:srgbClr>
                  </a:outerShdw>
                </a:effectLst>
                <a:latin typeface="Segoe" pitchFamily="34" charset="0"/>
              </a:rPr>
              <a:t> </a:t>
            </a:r>
            <a:r>
              <a:rPr lang="en-US" sz="2000" kern="0" dirty="0" err="1" smtClean="0">
                <a:solidFill>
                  <a:srgbClr val="FFFFFF"/>
                </a:solidFill>
                <a:effectLst>
                  <a:outerShdw blurRad="38100" dist="38100" dir="2700000" algn="tl">
                    <a:srgbClr val="000000">
                      <a:alpha val="43137"/>
                    </a:srgbClr>
                  </a:outerShdw>
                </a:effectLst>
                <a:latin typeface="Segoe" pitchFamily="34" charset="0"/>
              </a:rPr>
              <a:t>Sörenson</a:t>
            </a:r>
            <a:r>
              <a:rPr lang="en-US" sz="2000" kern="0" dirty="0" smtClean="0">
                <a:solidFill>
                  <a:srgbClr val="FFFFFF"/>
                </a:solidFill>
                <a:effectLst>
                  <a:outerShdw blurRad="38100" dist="38100" dir="2700000" algn="tl">
                    <a:srgbClr val="000000">
                      <a:alpha val="43137"/>
                    </a:srgbClr>
                  </a:outerShdw>
                </a:effectLst>
                <a:latin typeface="Segoe" pitchFamily="34" charset="0"/>
              </a:rPr>
              <a:t> </a:t>
            </a:r>
          </a:p>
          <a:p>
            <a:pPr defTabSz="1096963" fontAlgn="base">
              <a:spcBef>
                <a:spcPct val="0"/>
              </a:spcBef>
              <a:spcAft>
                <a:spcPct val="0"/>
              </a:spcAft>
            </a:pPr>
            <a:r>
              <a:rPr lang="en-US" sz="2000" kern="0" dirty="0" smtClean="0">
                <a:solidFill>
                  <a:srgbClr val="FFFFFF"/>
                </a:solidFill>
                <a:effectLst>
                  <a:outerShdw blurRad="38100" dist="38100" dir="2700000" algn="tl">
                    <a:srgbClr val="000000">
                      <a:alpha val="43137"/>
                    </a:srgbClr>
                  </a:outerShdw>
                </a:effectLst>
                <a:latin typeface="Segoe" pitchFamily="34" charset="0"/>
              </a:rPr>
              <a:t>over ice-cream in Trento  </a:t>
            </a:r>
          </a:p>
        </p:txBody>
      </p:sp>
      <p:sp>
        <p:nvSpPr>
          <p:cNvPr id="6" name="Cloud Callout 5"/>
          <p:cNvSpPr/>
          <p:nvPr/>
        </p:nvSpPr>
        <p:spPr>
          <a:xfrm>
            <a:off x="-609600" y="3886200"/>
            <a:ext cx="3899284" cy="218218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prstClr val="black"/>
                </a:solidFill>
              </a:rPr>
              <a:t>We will </a:t>
            </a:r>
            <a:r>
              <a:rPr lang="en-US" b="1" dirty="0" smtClean="0">
                <a:solidFill>
                  <a:srgbClr val="FF0000"/>
                </a:solidFill>
              </a:rPr>
              <a:t>now</a:t>
            </a:r>
            <a:r>
              <a:rPr lang="en-US" dirty="0" smtClean="0">
                <a:solidFill>
                  <a:srgbClr val="FF0000"/>
                </a:solidFill>
              </a:rPr>
              <a:t> </a:t>
            </a:r>
            <a:r>
              <a:rPr lang="en-US" dirty="0" smtClean="0">
                <a:solidFill>
                  <a:prstClr val="black"/>
                </a:solidFill>
              </a:rPr>
              <a:t>motivate the CDCL algorithm</a:t>
            </a:r>
          </a:p>
          <a:p>
            <a:pPr algn="ctr"/>
            <a:r>
              <a:rPr lang="en-US" dirty="0">
                <a:solidFill>
                  <a:prstClr val="black"/>
                </a:solidFill>
              </a:rPr>
              <a:t>a</a:t>
            </a:r>
            <a:r>
              <a:rPr lang="en-US" dirty="0" smtClean="0">
                <a:solidFill>
                  <a:prstClr val="black"/>
                </a:solidFill>
              </a:rPr>
              <a:t>s a cooperative procedure between model and proof search</a:t>
            </a:r>
            <a:endParaRPr lang="en-US" dirty="0">
              <a:solidFill>
                <a:prstClr val="black"/>
              </a:solidFill>
            </a:endParaRPr>
          </a:p>
        </p:txBody>
      </p:sp>
    </p:spTree>
    <p:extLst>
      <p:ext uri="{BB962C8B-B14F-4D97-AF65-F5344CB8AC3E}">
        <p14:creationId xmlns:p14="http://schemas.microsoft.com/office/powerpoint/2010/main" val="2448284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5" grpId="0" animBg="1"/>
      <p:bldP spid="9" grpId="0" animBg="1"/>
      <p:bldP spid="10" grpId="0" animBg="1"/>
      <p:bldP spid="1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707318" y="5715000"/>
            <a:ext cx="932894" cy="1366616"/>
            <a:chOff x="2675145" y="1981200"/>
            <a:chExt cx="932894" cy="1366616"/>
          </a:xfrm>
        </p:grpSpPr>
        <p:pic>
          <p:nvPicPr>
            <p:cNvPr id="12" name="Picture 10" descr="Description: C:\Users\nbjorner\AppData\Local\Microsoft\Windows\Temporary Internet Files\Content.IE5\T0ZPJOKX\MP9004486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145" y="2215013"/>
              <a:ext cx="572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rot="5400000">
              <a:off x="2724676" y="2464453"/>
              <a:ext cx="136661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cs typeface="Arial" charset="0"/>
                </a:rPr>
                <a:t>SecGuru</a:t>
              </a:r>
              <a:endPar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cs typeface="Arial" charset="0"/>
              </a:endParaRPr>
            </a:p>
          </p:txBody>
        </p:sp>
      </p:grpSp>
      <p:pic>
        <p:nvPicPr>
          <p:cNvPr id="8" name="Picture 7"/>
          <p:cNvPicPr>
            <a:picLocks noChangeAspect="1"/>
          </p:cNvPicPr>
          <p:nvPr/>
        </p:nvPicPr>
        <p:blipFill rotWithShape="1">
          <a:blip r:embed="rId3"/>
          <a:srcRect l="12500" t="30000" r="59584" b="38148"/>
          <a:stretch/>
        </p:blipFill>
        <p:spPr>
          <a:xfrm>
            <a:off x="6374858" y="2874902"/>
            <a:ext cx="2552701" cy="1638301"/>
          </a:xfrm>
          <a:prstGeom prst="rect">
            <a:avLst/>
          </a:prstGeom>
        </p:spPr>
      </p:pic>
      <p:sp>
        <p:nvSpPr>
          <p:cNvPr id="2" name="Title 1"/>
          <p:cNvSpPr>
            <a:spLocks noGrp="1"/>
          </p:cNvSpPr>
          <p:nvPr>
            <p:ph type="title"/>
          </p:nvPr>
        </p:nvSpPr>
        <p:spPr/>
        <p:txBody>
          <a:bodyPr/>
          <a:lstStyle/>
          <a:p>
            <a:r>
              <a:rPr lang="en-US" dirty="0" smtClean="0"/>
              <a:t>… a brief bio</a:t>
            </a:r>
            <a:endParaRPr lang="en-US" dirty="0"/>
          </a:p>
        </p:txBody>
      </p:sp>
      <p:sp>
        <p:nvSpPr>
          <p:cNvPr id="3" name="Content Placeholder 2"/>
          <p:cNvSpPr>
            <a:spLocks noGrp="1"/>
          </p:cNvSpPr>
          <p:nvPr>
            <p:ph idx="1"/>
          </p:nvPr>
        </p:nvSpPr>
        <p:spPr/>
        <p:txBody>
          <a:bodyPr>
            <a:normAutofit/>
          </a:bodyPr>
          <a:lstStyle/>
          <a:p>
            <a:r>
              <a:rPr lang="en-US" dirty="0" smtClean="0"/>
              <a:t>90’s: DTU, DIKU, Stanford</a:t>
            </a:r>
          </a:p>
          <a:p>
            <a:r>
              <a:rPr lang="en-US" dirty="0" smtClean="0"/>
              <a:t>This is me a week before </a:t>
            </a:r>
            <a:br>
              <a:rPr lang="en-US" dirty="0" smtClean="0"/>
            </a:br>
            <a:r>
              <a:rPr lang="en-US" dirty="0" smtClean="0"/>
              <a:t>fixing my thesis topic </a:t>
            </a:r>
            <a:br>
              <a:rPr lang="en-US" dirty="0" smtClean="0"/>
            </a:br>
            <a:r>
              <a:rPr lang="en-US" dirty="0" smtClean="0"/>
              <a:t>Decision Procedures (</a:t>
            </a:r>
            <a:r>
              <a:rPr lang="en-US" dirty="0" err="1" smtClean="0"/>
              <a:t>STeP</a:t>
            </a:r>
            <a:r>
              <a:rPr lang="en-US" dirty="0" smtClean="0"/>
              <a:t>)</a:t>
            </a:r>
          </a:p>
          <a:p>
            <a:r>
              <a:rPr lang="en-US" dirty="0" smtClean="0"/>
              <a:t>Late 90’s: Kestrel Institute</a:t>
            </a:r>
          </a:p>
          <a:p>
            <a:r>
              <a:rPr lang="en-US" dirty="0" smtClean="0"/>
              <a:t>Early 2000s: </a:t>
            </a:r>
            <a:r>
              <a:rPr lang="en-US" dirty="0" err="1" smtClean="0"/>
              <a:t>XDegrees</a:t>
            </a:r>
            <a:r>
              <a:rPr lang="en-US" dirty="0" smtClean="0"/>
              <a:t> </a:t>
            </a:r>
            <a:r>
              <a:rPr lang="en-US" sz="2400" dirty="0" smtClean="0"/>
              <a:t>(file sharing startup)</a:t>
            </a:r>
            <a:endParaRPr lang="en-US" dirty="0" smtClean="0"/>
          </a:p>
          <a:p>
            <a:r>
              <a:rPr lang="en-US" dirty="0" smtClean="0"/>
              <a:t>2002-06: Core Windows DFSR/RDC</a:t>
            </a:r>
          </a:p>
          <a:p>
            <a:r>
              <a:rPr lang="en-US" dirty="0" smtClean="0"/>
              <a:t>2006: MSR: Z3, Network Verification</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170" y="1811186"/>
            <a:ext cx="1543050" cy="15430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6170" y="3468243"/>
            <a:ext cx="838201" cy="838201"/>
          </a:xfrm>
          <a:prstGeom prst="rect">
            <a:avLst/>
          </a:prstGeom>
        </p:spPr>
      </p:pic>
      <p:pic>
        <p:nvPicPr>
          <p:cNvPr id="9" name="Picture 3"/>
          <p:cNvPicPr>
            <a:picLocks noChangeAspect="1" noChangeArrowheads="1"/>
          </p:cNvPicPr>
          <p:nvPr/>
        </p:nvPicPr>
        <p:blipFill>
          <a:blip r:embed="rId6" cstate="print">
            <a:clrChange>
              <a:clrFrom>
                <a:srgbClr val="C4E5E4"/>
              </a:clrFrom>
              <a:clrTo>
                <a:srgbClr val="C4E5E4">
                  <a:alpha val="0"/>
                </a:srgbClr>
              </a:clrTo>
            </a:clrChange>
            <a:extLst>
              <a:ext uri="{28A0092B-C50C-407E-A947-70E740481C1C}">
                <a14:useLocalDpi xmlns:a14="http://schemas.microsoft.com/office/drawing/2010/main" val="0"/>
              </a:ext>
            </a:extLst>
          </a:blip>
          <a:srcRect l="7272" b="7272"/>
          <a:stretch>
            <a:fillRect/>
          </a:stretch>
        </p:blipFill>
        <p:spPr bwMode="auto">
          <a:xfrm>
            <a:off x="7182403" y="4417737"/>
            <a:ext cx="1982725" cy="148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cstate="print">
            <a:clrChange>
              <a:clrFrom>
                <a:srgbClr val="FFFFED"/>
              </a:clrFrom>
              <a:clrTo>
                <a:srgbClr val="FFFFED">
                  <a:alpha val="0"/>
                </a:srgbClr>
              </a:clrTo>
            </a:clrChange>
            <a:extLst>
              <a:ext uri="{28A0092B-C50C-407E-A947-70E740481C1C}">
                <a14:useLocalDpi xmlns:a14="http://schemas.microsoft.com/office/drawing/2010/main" val="0"/>
              </a:ext>
            </a:extLst>
          </a:blip>
          <a:srcRect/>
          <a:stretch>
            <a:fillRect/>
          </a:stretch>
        </p:blipFill>
        <p:spPr bwMode="auto">
          <a:xfrm>
            <a:off x="6397582" y="6176703"/>
            <a:ext cx="949505" cy="57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8">
            <p14:nvContentPartPr>
              <p14:cNvPr id="14" name="Ink 13"/>
              <p14:cNvContentPartPr/>
              <p14:nvPr/>
            </p14:nvContentPartPr>
            <p14:xfrm>
              <a:off x="1499642" y="1723662"/>
              <a:ext cx="4139158" cy="477720"/>
            </p14:xfrm>
          </p:contentPart>
        </mc:Choice>
        <mc:Fallback xmlns="">
          <p:pic>
            <p:nvPicPr>
              <p:cNvPr id="14" name="Ink 13"/>
              <p:cNvPicPr/>
              <p:nvPr/>
            </p:nvPicPr>
            <p:blipFill>
              <a:blip r:embed="rId9"/>
              <a:stretch>
                <a:fillRect/>
              </a:stretch>
            </p:blipFill>
            <p:spPr>
              <a:xfrm>
                <a:off x="1484521" y="1708542"/>
                <a:ext cx="416940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p14:cNvContentPartPr/>
              <p14:nvPr/>
            </p14:nvContentPartPr>
            <p14:xfrm>
              <a:off x="5481079" y="2050751"/>
              <a:ext cx="185400" cy="187920"/>
            </p14:xfrm>
          </p:contentPart>
        </mc:Choice>
        <mc:Fallback xmlns="">
          <p:pic>
            <p:nvPicPr>
              <p:cNvPr id="16" name="Ink 15"/>
              <p:cNvPicPr/>
              <p:nvPr/>
            </p:nvPicPr>
            <p:blipFill>
              <a:blip r:embed="rId11"/>
              <a:stretch>
                <a:fillRect/>
              </a:stretch>
            </p:blipFill>
            <p:spPr>
              <a:xfrm>
                <a:off x="5465959" y="2035631"/>
                <a:ext cx="215640" cy="218160"/>
              </a:xfrm>
              <a:prstGeom prst="rect">
                <a:avLst/>
              </a:prstGeom>
            </p:spPr>
          </p:pic>
        </mc:Fallback>
      </mc:AlternateContent>
    </p:spTree>
    <p:extLst>
      <p:ext uri="{BB962C8B-B14F-4D97-AF65-F5344CB8AC3E}">
        <p14:creationId xmlns:p14="http://schemas.microsoft.com/office/powerpoint/2010/main" val="2224800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bwMode="auto">
          <a:xfrm rot="5400000">
            <a:off x="2374178" y="3377184"/>
            <a:ext cx="2895600" cy="1932432"/>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Proofs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Clauses</a:t>
            </a:r>
          </a:p>
        </p:txBody>
      </p:sp>
      <p:sp>
        <p:nvSpPr>
          <p:cNvPr id="8" name="Left Arrow 7"/>
          <p:cNvSpPr/>
          <p:nvPr/>
        </p:nvSpPr>
        <p:spPr bwMode="auto">
          <a:xfrm rot="16200000">
            <a:off x="3821978" y="2386584"/>
            <a:ext cx="2895600"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Models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literal assignments</a:t>
            </a:r>
          </a:p>
        </p:txBody>
      </p:sp>
      <p:sp>
        <p:nvSpPr>
          <p:cNvPr id="9" name="Rectangle 8"/>
          <p:cNvSpPr/>
          <p:nvPr/>
        </p:nvSpPr>
        <p:spPr bwMode="auto">
          <a:xfrm rot="2771272">
            <a:off x="2720307" y="3500175"/>
            <a:ext cx="3657600" cy="685800"/>
          </a:xfrm>
          <a:prstGeom prst="rect">
            <a:avLst/>
          </a:prstGeom>
          <a:gradFill flip="none" rotWithShape="1">
            <a:gsLst>
              <a:gs pos="0">
                <a:srgbClr val="1F6E12">
                  <a:tint val="66000"/>
                  <a:satMod val="160000"/>
                </a:srgbClr>
              </a:gs>
              <a:gs pos="50000">
                <a:srgbClr val="1F6E12">
                  <a:tint val="44500"/>
                  <a:satMod val="160000"/>
                </a:srgbClr>
              </a:gs>
              <a:gs pos="100000">
                <a:srgbClr val="1F6E12">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Resolution</a:t>
            </a:r>
          </a:p>
        </p:txBody>
      </p:sp>
      <p:sp>
        <p:nvSpPr>
          <p:cNvPr id="10" name="Left Arrow 9"/>
          <p:cNvSpPr/>
          <p:nvPr/>
        </p:nvSpPr>
        <p:spPr bwMode="auto">
          <a:xfrm rot="5400000">
            <a:off x="2849275" y="1130211"/>
            <a:ext cx="1908212" cy="1825270"/>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Segoe"/>
              </a:rPr>
              <a:t>Backjump</a:t>
            </a: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11" name="Left Arrow 10"/>
          <p:cNvSpPr/>
          <p:nvPr/>
        </p:nvSpPr>
        <p:spPr bwMode="auto">
          <a:xfrm rot="16200000">
            <a:off x="4331807" y="4617081"/>
            <a:ext cx="2004338"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Propagate</a:t>
            </a:r>
          </a:p>
        </p:txBody>
      </p:sp>
      <p:sp>
        <p:nvSpPr>
          <p:cNvPr id="12" name="Title 1"/>
          <p:cNvSpPr txBox="1">
            <a:spLocks/>
          </p:cNvSpPr>
          <p:nvPr/>
        </p:nvSpPr>
        <p:spPr>
          <a:xfrm>
            <a:off x="381000" y="230188"/>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Mile High: </a:t>
            </a:r>
            <a:r>
              <a:rPr lang="en-US" sz="4000" dirty="0" smtClean="0"/>
              <a:t>Modern SAT/SMT search</a:t>
            </a:r>
            <a:endParaRPr lang="en-US" sz="4000" dirty="0"/>
          </a:p>
        </p:txBody>
      </p:sp>
    </p:spTree>
    <p:extLst>
      <p:ext uri="{BB962C8B-B14F-4D97-AF65-F5344CB8AC3E}">
        <p14:creationId xmlns:p14="http://schemas.microsoft.com/office/powerpoint/2010/main" val="49612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Farkas</a:t>
            </a:r>
            <a:r>
              <a:rPr lang="en-US" dirty="0" smtClean="0"/>
              <a:t> Lemma Dichotomy</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201878" y="2057400"/>
                <a:ext cx="6769738" cy="3108543"/>
              </a:xfrm>
              <a:prstGeom prst="rect">
                <a:avLst/>
              </a:prstGeom>
              <a:noFill/>
            </p:spPr>
            <p:txBody>
              <a:bodyPr wrap="none" rtlCol="0">
                <a:spAutoFit/>
              </a:bodyPr>
              <a:lstStyle/>
              <a:p>
                <a:endParaRPr lang="en-US" sz="2800" dirty="0" smtClean="0"/>
              </a:p>
              <a:p>
                <a:pPr marL="514350" indent="-514350">
                  <a:buFont typeface="+mj-lt"/>
                  <a:buAutoNum type="arabicPeriod"/>
                </a:pPr>
                <a:r>
                  <a:rPr lang="en-US" sz="2800" dirty="0" smtClean="0"/>
                  <a:t>There is an </a:t>
                </a:r>
                <a14:m>
                  <m:oMath xmlns:m="http://schemas.openxmlformats.org/officeDocument/2006/math">
                    <m:r>
                      <a:rPr lang="en-US" sz="2800" i="1" dirty="0" smtClean="0">
                        <a:latin typeface="Cambria Math" panose="02040503050406030204" pitchFamily="18" charset="0"/>
                      </a:rPr>
                      <m:t>𝑥</m:t>
                    </m:r>
                  </m:oMath>
                </a14:m>
                <a:r>
                  <a:rPr lang="en-US" sz="2800" dirty="0" smtClean="0"/>
                  <a:t> such that:  </a:t>
                </a:r>
                <a14:m>
                  <m:oMath xmlns:m="http://schemas.openxmlformats.org/officeDocument/2006/math">
                    <m:r>
                      <a:rPr lang="en-US" sz="2800" i="1">
                        <a:latin typeface="Cambria Math" panose="02040503050406030204" pitchFamily="18" charset="0"/>
                      </a:rPr>
                      <m:t>𝐴𝑥</m:t>
                    </m:r>
                    <m:r>
                      <a:rPr lang="en-US" sz="2800" i="1">
                        <a:latin typeface="Cambria Math" panose="02040503050406030204" pitchFamily="18" charset="0"/>
                      </a:rPr>
                      <m:t>=</m:t>
                    </m:r>
                    <m:r>
                      <a:rPr lang="en-US" sz="2800" i="1">
                        <a:latin typeface="Cambria Math" panose="02040503050406030204" pitchFamily="18" charset="0"/>
                      </a:rPr>
                      <m:t>𝑏</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≥0</m:t>
                    </m:r>
                  </m:oMath>
                </a14:m>
                <a:endParaRPr lang="en-US" sz="2800" dirty="0" smtClean="0"/>
              </a:p>
              <a:p>
                <a:pPr marL="514350" indent="-514350">
                  <a:buFont typeface="+mj-lt"/>
                  <a:buAutoNum type="arabicPeriod"/>
                </a:pPr>
                <a:endParaRPr lang="en-US" sz="2800" dirty="0" smtClean="0"/>
              </a:p>
              <a:p>
                <a:pPr marL="514350" indent="-514350">
                  <a:buFont typeface="+mj-lt"/>
                  <a:buAutoNum type="arabicPeriod"/>
                </a:pPr>
                <a:r>
                  <a:rPr lang="en-US" sz="2800" dirty="0" smtClean="0"/>
                  <a:t>There </a:t>
                </a:r>
                <a:r>
                  <a:rPr lang="en-US" sz="2800" dirty="0"/>
                  <a:t>is a </a:t>
                </a:r>
                <a14:m>
                  <m:oMath xmlns:m="http://schemas.openxmlformats.org/officeDocument/2006/math">
                    <m:r>
                      <a:rPr lang="en-US" sz="2800" i="1" dirty="0" smtClean="0">
                        <a:latin typeface="Cambria Math" panose="02040503050406030204" pitchFamily="18" charset="0"/>
                      </a:rPr>
                      <m:t>𝑦</m:t>
                    </m:r>
                  </m:oMath>
                </a14:m>
                <a:r>
                  <a:rPr lang="en-US" sz="2800" dirty="0"/>
                  <a:t> such that:  </a:t>
                </a:r>
                <a14:m>
                  <m:oMath xmlns:m="http://schemas.openxmlformats.org/officeDocument/2006/math">
                    <m:r>
                      <a:rPr lang="en-US" sz="2800" i="1">
                        <a:latin typeface="Cambria Math" panose="02040503050406030204" pitchFamily="18" charset="0"/>
                      </a:rPr>
                      <m:t>𝑦𝐴</m:t>
                    </m:r>
                    <m:r>
                      <a:rPr lang="en-US" sz="2800" i="1">
                        <a:latin typeface="Cambria Math" panose="02040503050406030204" pitchFamily="18" charset="0"/>
                      </a:rPr>
                      <m:t>≥0∧</m:t>
                    </m:r>
                    <m:r>
                      <a:rPr lang="en-US" sz="2800" i="1">
                        <a:latin typeface="Cambria Math" panose="02040503050406030204" pitchFamily="18" charset="0"/>
                      </a:rPr>
                      <m:t>𝑦𝑏</m:t>
                    </m:r>
                    <m:r>
                      <a:rPr lang="en-US" sz="2800" i="1">
                        <a:latin typeface="Cambria Math" panose="02040503050406030204" pitchFamily="18" charset="0"/>
                      </a:rPr>
                      <m:t>&lt;0</m:t>
                    </m:r>
                  </m:oMath>
                </a14:m>
                <a:endParaRPr lang="en-US" sz="2800" dirty="0" smtClean="0"/>
              </a:p>
              <a:p>
                <a:pPr marL="514350" indent="-514350">
                  <a:buFont typeface="+mj-lt"/>
                  <a:buAutoNum type="arabicPeriod"/>
                </a:pPr>
                <a:endParaRPr lang="en-US" sz="2800" dirty="0" smtClean="0"/>
              </a:p>
              <a:p>
                <a:r>
                  <a:rPr lang="en-US" sz="2800" dirty="0"/>
                  <a:t>For every matrix </a:t>
                </a:r>
                <a14:m>
                  <m:oMath xmlns:m="http://schemas.openxmlformats.org/officeDocument/2006/math">
                    <m:r>
                      <a:rPr lang="en-US" sz="2800" i="1" dirty="0" smtClean="0">
                        <a:latin typeface="Cambria Math" panose="02040503050406030204" pitchFamily="18" charset="0"/>
                      </a:rPr>
                      <m:t>𝐴</m:t>
                    </m:r>
                  </m:oMath>
                </a14:m>
                <a:r>
                  <a:rPr lang="en-US" sz="2800" i="1" dirty="0"/>
                  <a:t>, </a:t>
                </a:r>
                <a:r>
                  <a:rPr lang="en-US" sz="2800" dirty="0"/>
                  <a:t>vector </a:t>
                </a:r>
                <a14:m>
                  <m:oMath xmlns:m="http://schemas.openxmlformats.org/officeDocument/2006/math">
                    <m:r>
                      <a:rPr lang="en-US" sz="2800" i="1" dirty="0" smtClean="0">
                        <a:latin typeface="Cambria Math" panose="02040503050406030204" pitchFamily="18" charset="0"/>
                      </a:rPr>
                      <m:t>𝑏</m:t>
                    </m:r>
                  </m:oMath>
                </a14:m>
                <a:r>
                  <a:rPr lang="en-US" sz="2800" i="1" dirty="0"/>
                  <a:t> </a:t>
                </a:r>
                <a:r>
                  <a:rPr lang="en-US" sz="2800" dirty="0"/>
                  <a:t>it is the case that</a:t>
                </a:r>
              </a:p>
              <a:p>
                <a:r>
                  <a:rPr lang="en-US" sz="2800" dirty="0"/>
                  <a:t>either (1) or (2) holds (and not both</a:t>
                </a:r>
                <a:r>
                  <a:rPr lang="en-US" sz="2800" dirty="0" smtClean="0"/>
                  <a:t>). </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201878" y="2057400"/>
                <a:ext cx="6769738" cy="3108543"/>
              </a:xfrm>
              <a:prstGeom prst="rect">
                <a:avLst/>
              </a:prstGeom>
              <a:blipFill rotWithShape="0">
                <a:blip r:embed="rId2"/>
                <a:stretch>
                  <a:fillRect l="-1890" r="-1260" b="-4715"/>
                </a:stretch>
              </a:blipFill>
            </p:spPr>
            <p:txBody>
              <a:bodyPr/>
              <a:lstStyle/>
              <a:p>
                <a:r>
                  <a:rPr lang="en-US">
                    <a:noFill/>
                  </a:rPr>
                  <a:t> </a:t>
                </a:r>
              </a:p>
            </p:txBody>
          </p:sp>
        </mc:Fallback>
      </mc:AlternateContent>
    </p:spTree>
    <p:extLst>
      <p:ext uri="{BB962C8B-B14F-4D97-AF65-F5344CB8AC3E}">
        <p14:creationId xmlns:p14="http://schemas.microsoft.com/office/powerpoint/2010/main" val="3919261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62000" y="2286000"/>
                <a:ext cx="7827592" cy="3108543"/>
              </a:xfrm>
              <a:prstGeom prst="rect">
                <a:avLst/>
              </a:prstGeom>
              <a:noFill/>
            </p:spPr>
            <p:txBody>
              <a:bodyPr wrap="none" rtlCol="0">
                <a:spAutoFit/>
              </a:bodyPr>
              <a:lstStyle/>
              <a:p>
                <a:pPr marL="514350" indent="-514350">
                  <a:buFont typeface="+mj-lt"/>
                  <a:buAutoNum type="arabicPeriod"/>
                </a:pPr>
                <a:r>
                  <a:rPr lang="en-US" sz="2800" dirty="0" smtClean="0"/>
                  <a:t>There is a model </a:t>
                </a:r>
                <a:r>
                  <a:rPr lang="en-US" sz="2800" i="1" dirty="0" smtClean="0"/>
                  <a:t>M </a:t>
                </a:r>
                <a:r>
                  <a:rPr lang="en-US" sz="2800" dirty="0" smtClean="0"/>
                  <a:t>such that  </a:t>
                </a:r>
                <a14:m>
                  <m:oMath xmlns:m="http://schemas.openxmlformats.org/officeDocument/2006/math">
                    <m:r>
                      <a:rPr lang="en-US" sz="2800" i="1">
                        <a:latin typeface="Cambria Math" panose="02040503050406030204" pitchFamily="18" charset="0"/>
                      </a:rPr>
                      <m:t>𝑀</m:t>
                    </m:r>
                    <m:r>
                      <a:rPr lang="en-US" sz="2800" i="1">
                        <a:latin typeface="Cambria Math" panose="02040503050406030204" pitchFamily="18" charset="0"/>
                      </a:rPr>
                      <m:t>⊨</m:t>
                    </m:r>
                    <m:r>
                      <a:rPr lang="en-US" sz="2800" i="1">
                        <a:latin typeface="Cambria Math" panose="02040503050406030204" pitchFamily="18" charset="0"/>
                      </a:rPr>
                      <m:t>𝐹</m:t>
                    </m:r>
                  </m:oMath>
                </a14:m>
                <a:endParaRPr lang="en-US" sz="2800" dirty="0" smtClean="0"/>
              </a:p>
              <a:p>
                <a:pPr marL="514350" indent="-514350">
                  <a:buFont typeface="+mj-lt"/>
                  <a:buAutoNum type="arabicPeriod"/>
                </a:pPr>
                <a:endParaRPr lang="en-US" sz="2800" dirty="0" smtClean="0"/>
              </a:p>
              <a:p>
                <a:pPr marL="514350" indent="-514350">
                  <a:buFont typeface="+mj-lt"/>
                  <a:buAutoNum type="arabicPeriod"/>
                </a:pPr>
                <a:r>
                  <a:rPr lang="en-US" sz="2800" dirty="0"/>
                  <a:t>There is a proof </a:t>
                </a:r>
                <a14:m>
                  <m:oMath xmlns:m="http://schemas.openxmlformats.org/officeDocument/2006/math">
                    <m:r>
                      <m:rPr>
                        <m:sty m:val="p"/>
                      </m:rPr>
                      <a:rPr lang="en-US" sz="2800">
                        <a:latin typeface="Cambria Math" panose="02040503050406030204" pitchFamily="18" charset="0"/>
                      </a:rPr>
                      <m:t>Π</m:t>
                    </m:r>
                  </m:oMath>
                </a14:m>
                <a:r>
                  <a:rPr lang="en-US" sz="2800" dirty="0"/>
                  <a:t> such that   </a:t>
                </a:r>
                <a14:m>
                  <m:oMath xmlns:m="http://schemas.openxmlformats.org/officeDocument/2006/math">
                    <m:r>
                      <a:rPr lang="en-US" sz="2800" i="1">
                        <a:latin typeface="Cambria Math" panose="02040503050406030204" pitchFamily="18" charset="0"/>
                      </a:rPr>
                      <m:t>𝐹</m:t>
                    </m:r>
                    <m:sSub>
                      <m:sSubPr>
                        <m:ctrlPr>
                          <a:rPr lang="en-US" sz="2800" i="1">
                            <a:latin typeface="Cambria Math" panose="02040503050406030204" pitchFamily="18" charset="0"/>
                          </a:rPr>
                        </m:ctrlPr>
                      </m:sSubPr>
                      <m:e>
                        <m:r>
                          <a:rPr lang="en-US" sz="2800" i="1">
                            <a:latin typeface="Cambria Math" panose="02040503050406030204" pitchFamily="18" charset="0"/>
                          </a:rPr>
                          <m:t>⊢</m:t>
                        </m:r>
                      </m:e>
                      <m:sub>
                        <m:r>
                          <m:rPr>
                            <m:sty m:val="p"/>
                          </m:rPr>
                          <a:rPr lang="en-US" sz="2800">
                            <a:latin typeface="Cambria Math" panose="02040503050406030204" pitchFamily="18" charset="0"/>
                          </a:rPr>
                          <m:t>Π</m:t>
                        </m:r>
                      </m:sub>
                    </m:sSub>
                    <m:r>
                      <a:rPr lang="en-US" sz="2800" b="0" i="1" smtClean="0">
                        <a:latin typeface="Cambria Math" panose="02040503050406030204" pitchFamily="18" charset="0"/>
                      </a:rPr>
                      <m:t>∅</m:t>
                    </m:r>
                  </m:oMath>
                </a14:m>
                <a:endParaRPr lang="en-US" sz="2800" dirty="0" smtClean="0"/>
              </a:p>
              <a:p>
                <a:pPr marL="514350" indent="-514350">
                  <a:buFont typeface="+mj-lt"/>
                  <a:buAutoNum type="arabicPeriod"/>
                </a:pPr>
                <a:endParaRPr lang="en-US" sz="2800" dirty="0" smtClean="0"/>
              </a:p>
              <a:p>
                <a:pPr marL="514350" indent="-514350">
                  <a:buFont typeface="+mj-lt"/>
                  <a:buAutoNum type="arabicPeriod"/>
                </a:pPr>
                <a:endParaRPr lang="en-US" sz="2800" dirty="0"/>
              </a:p>
              <a:p>
                <a:r>
                  <a:rPr lang="en-US" sz="2800" dirty="0"/>
                  <a:t>For every formula </a:t>
                </a:r>
                <a:r>
                  <a:rPr lang="en-US" sz="2800" i="1" dirty="0"/>
                  <a:t>F </a:t>
                </a:r>
                <a:r>
                  <a:rPr lang="en-US" sz="2800" dirty="0"/>
                  <a:t>(set of clauses) it is the case that</a:t>
                </a:r>
              </a:p>
              <a:p>
                <a:r>
                  <a:rPr lang="en-US" sz="2800" dirty="0"/>
                  <a:t>either (1) or (2) holds (and not both</a:t>
                </a:r>
                <a:r>
                  <a:rPr lang="en-US" sz="2800" dirty="0" smtClean="0"/>
                  <a:t>). </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0" y="2286000"/>
                <a:ext cx="7827592" cy="3108543"/>
              </a:xfrm>
              <a:prstGeom prst="rect">
                <a:avLst/>
              </a:prstGeom>
              <a:blipFill rotWithShape="0">
                <a:blip r:embed="rId2"/>
                <a:stretch>
                  <a:fillRect l="-1636" t="-2157" r="-467" b="-4706"/>
                </a:stretch>
              </a:blipFill>
            </p:spPr>
            <p:txBody>
              <a:bodyPr/>
              <a:lstStyle/>
              <a:p>
                <a:r>
                  <a:rPr lang="en-US">
                    <a:noFill/>
                  </a:rPr>
                  <a:t> </a:t>
                </a:r>
              </a:p>
            </p:txBody>
          </p:sp>
        </mc:Fallback>
      </mc:AlternateContent>
    </p:spTree>
    <p:extLst>
      <p:ext uri="{BB962C8B-B14F-4D97-AF65-F5344CB8AC3E}">
        <p14:creationId xmlns:p14="http://schemas.microsoft.com/office/powerpoint/2010/main" val="2526765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37538" y="1828800"/>
                <a:ext cx="8326767" cy="3573158"/>
              </a:xfrm>
              <a:prstGeom prst="rect">
                <a:avLst/>
              </a:prstGeom>
              <a:noFill/>
            </p:spPr>
            <p:txBody>
              <a:bodyPr wrap="none" rtlCol="0">
                <a:spAutoFit/>
              </a:bodyPr>
              <a:lstStyle/>
              <a:p>
                <a:endParaRPr lang="en-US" sz="2800" dirty="0" smtClean="0"/>
              </a:p>
              <a:p>
                <a:pPr marL="514350" indent="-514350">
                  <a:buFont typeface="+mj-lt"/>
                  <a:buAutoNum type="arabicPeriod"/>
                </a:pPr>
                <a:r>
                  <a:rPr lang="en-US" sz="2800" dirty="0" smtClean="0"/>
                  <a:t>There is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𝑀</m:t>
                    </m:r>
                  </m:oMath>
                </a14:m>
                <a:r>
                  <a:rPr lang="en-US" sz="2800" i="1" dirty="0" smtClean="0"/>
                  <a:t> </a:t>
                </a:r>
                <a:r>
                  <a:rPr lang="en-US" sz="2800" dirty="0" smtClean="0"/>
                  <a:t>such that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𝐹</m:t>
                    </m:r>
                  </m:oMath>
                </a14:m>
                <a:endParaRPr lang="en-US" sz="2800" dirty="0" smtClean="0"/>
              </a:p>
              <a:p>
                <a:pPr marL="514350" indent="-514350">
                  <a:buFont typeface="+mj-lt"/>
                  <a:buAutoNum type="arabicPeriod"/>
                </a:pPr>
                <a:endParaRPr lang="en-US" sz="2800" dirty="0"/>
              </a:p>
              <a:p>
                <a:pPr marL="514350" indent="-514350">
                  <a:buFont typeface="+mj-lt"/>
                  <a:buAutoNum type="arabicPeriod"/>
                </a:pPr>
                <a:r>
                  <a:rPr lang="en-US" sz="2800" dirty="0"/>
                  <a:t>There is </a:t>
                </a:r>
                <a14:m>
                  <m:oMath xmlns:m="http://schemas.openxmlformats.org/officeDocument/2006/math">
                    <m:r>
                      <a:rPr lang="en-US" sz="280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rPr>
                      <m:t>𝑀</m:t>
                    </m:r>
                  </m:oMath>
                </a14:m>
                <a:r>
                  <a:rPr lang="en-US" sz="2800" i="1" dirty="0"/>
                  <a:t> </a:t>
                </a:r>
                <a:r>
                  <a:rPr lang="en-US" sz="2800" dirty="0"/>
                  <a:t>and proof </a:t>
                </a:r>
                <a14:m>
                  <m:oMath xmlns:m="http://schemas.openxmlformats.org/officeDocument/2006/math">
                    <m:r>
                      <m:rPr>
                        <m:sty m:val="p"/>
                      </m:rPr>
                      <a:rPr lang="en-US" sz="2800">
                        <a:latin typeface="Cambria Math" panose="02040503050406030204" pitchFamily="18" charset="0"/>
                      </a:rPr>
                      <m:t>Π</m:t>
                    </m:r>
                  </m:oMath>
                </a14:m>
                <a:r>
                  <a:rPr lang="en-US" sz="2800" dirty="0"/>
                  <a:t> such that  </a:t>
                </a:r>
                <a14:m>
                  <m:oMath xmlns:m="http://schemas.openxmlformats.org/officeDocument/2006/math">
                    <m:r>
                      <a:rPr lang="en-US" sz="2800" i="1">
                        <a:latin typeface="Cambria Math" panose="02040503050406030204" pitchFamily="18" charset="0"/>
                      </a:rPr>
                      <m:t>𝐹</m:t>
                    </m:r>
                    <m:sSub>
                      <m:sSubPr>
                        <m:ctrlPr>
                          <a:rPr lang="en-US" sz="2800" i="1">
                            <a:latin typeface="Cambria Math" panose="02040503050406030204" pitchFamily="18" charset="0"/>
                          </a:rPr>
                        </m:ctrlPr>
                      </m:sSubPr>
                      <m:e>
                        <m:r>
                          <a:rPr lang="en-US" sz="2800" i="1">
                            <a:latin typeface="Cambria Math" panose="02040503050406030204" pitchFamily="18" charset="0"/>
                          </a:rPr>
                          <m:t>⊢</m:t>
                        </m:r>
                      </m:e>
                      <m:sub>
                        <m:r>
                          <m:rPr>
                            <m:sty m:val="p"/>
                          </m:rPr>
                          <a:rPr lang="en-US" sz="2800">
                            <a:latin typeface="Cambria Math" panose="02040503050406030204" pitchFamily="18" charset="0"/>
                          </a:rPr>
                          <m:t>Π</m:t>
                        </m:r>
                      </m:sub>
                    </m:sSub>
                    <m:acc>
                      <m:accPr>
                        <m:chr m:val="̅"/>
                        <m:ctrlPr>
                          <a:rPr lang="en-US" sz="2800" i="1">
                            <a:latin typeface="Cambria Math" panose="02040503050406030204" pitchFamily="18" charset="0"/>
                          </a:rPr>
                        </m:ctrlPr>
                      </m:accPr>
                      <m:e>
                        <m:r>
                          <a:rPr lang="en-US" sz="2800" i="1">
                            <a:latin typeface="Cambria Math" panose="02040503050406030204" pitchFamily="18" charset="0"/>
                          </a:rPr>
                          <m:t>𝑀</m:t>
                        </m:r>
                        <m:r>
                          <m:rPr>
                            <m:nor/>
                          </m:rPr>
                          <a:rPr lang="en-US" sz="2800" b="0" i="0" smtClean="0">
                            <a:latin typeface="Cambria Math" panose="02040503050406030204" pitchFamily="18" charset="0"/>
                          </a:rPr>
                          <m:t>′</m:t>
                        </m:r>
                        <m:r>
                          <m:rPr>
                            <m:nor/>
                          </m:rPr>
                          <a:rPr lang="en-US" sz="2800" dirty="0"/>
                          <m:t> </m:t>
                        </m:r>
                      </m:e>
                    </m:acc>
                  </m:oMath>
                </a14:m>
                <a:endParaRPr lang="en-US" sz="2800" dirty="0"/>
              </a:p>
              <a:p>
                <a:r>
                  <a:rPr lang="en-US" sz="2800" dirty="0" smtClean="0"/>
                  <a:t> </a:t>
                </a:r>
              </a:p>
              <a:p>
                <a:endParaRPr lang="en-US" sz="2800" dirty="0" smtClean="0"/>
              </a:p>
              <a:p>
                <a:r>
                  <a:rPr lang="en-US" sz="2800" dirty="0"/>
                  <a:t>For every formula </a:t>
                </a:r>
                <a:r>
                  <a:rPr lang="en-US" sz="2800" i="1" dirty="0"/>
                  <a:t>F </a:t>
                </a:r>
                <a:r>
                  <a:rPr lang="en-US" sz="2800" dirty="0"/>
                  <a:t>(set of clauses) and partial model </a:t>
                </a:r>
                <a14:m>
                  <m:oMath xmlns:m="http://schemas.openxmlformats.org/officeDocument/2006/math">
                    <m:r>
                      <a:rPr lang="en-US" sz="2800" i="1" dirty="0" smtClean="0">
                        <a:latin typeface="Cambria Math" panose="02040503050406030204" pitchFamily="18" charset="0"/>
                      </a:rPr>
                      <m:t>𝑀</m:t>
                    </m:r>
                  </m:oMath>
                </a14:m>
                <a:endParaRPr lang="en-US" sz="2800" i="1" dirty="0"/>
              </a:p>
              <a:p>
                <a:r>
                  <a:rPr lang="en-US" sz="2800" dirty="0"/>
                  <a:t>it is the case that either (1) or (2) holds (and not both</a:t>
                </a:r>
                <a:r>
                  <a:rPr lang="en-US" sz="2800" dirty="0" smtClean="0"/>
                  <a:t>).</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37538" y="1828800"/>
                <a:ext cx="8326767" cy="3573158"/>
              </a:xfrm>
              <a:prstGeom prst="rect">
                <a:avLst/>
              </a:prstGeom>
              <a:blipFill rotWithShape="0">
                <a:blip r:embed="rId2"/>
                <a:stretch>
                  <a:fillRect l="-1537" b="-3925"/>
                </a:stretch>
              </a:blipFill>
            </p:spPr>
            <p:txBody>
              <a:bodyPr/>
              <a:lstStyle/>
              <a:p>
                <a:r>
                  <a:rPr lang="en-US">
                    <a:noFill/>
                  </a:rPr>
                  <a:t> </a:t>
                </a:r>
              </a:p>
            </p:txBody>
          </p:sp>
        </mc:Fallback>
      </mc:AlternateContent>
    </p:spTree>
    <p:extLst>
      <p:ext uri="{BB962C8B-B14F-4D97-AF65-F5344CB8AC3E}">
        <p14:creationId xmlns:p14="http://schemas.microsoft.com/office/powerpoint/2010/main" val="3675409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37538" y="1752600"/>
                <a:ext cx="7904472" cy="4865819"/>
              </a:xfrm>
              <a:prstGeom prst="rect">
                <a:avLst/>
              </a:prstGeom>
              <a:noFill/>
            </p:spPr>
            <p:txBody>
              <a:bodyPr wrap="none" rtlCol="0">
                <a:spAutoFit/>
              </a:bodyPr>
              <a:lstStyle/>
              <a:p>
                <a:endParaRPr lang="en-US" sz="2800" dirty="0" smtClean="0"/>
              </a:p>
              <a:p>
                <a:pPr marL="514350" indent="-514350">
                  <a:buFont typeface="+mj-lt"/>
                  <a:buAutoNum type="arabicPeriod"/>
                </a:pPr>
                <a:r>
                  <a:rPr lang="en-US" sz="2800" dirty="0" smtClean="0"/>
                  <a:t>There is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𝑀</m:t>
                    </m:r>
                  </m:oMath>
                </a14:m>
                <a:r>
                  <a:rPr lang="en-US" sz="2800" i="1" dirty="0" smtClean="0"/>
                  <a:t> </a:t>
                </a:r>
                <a:r>
                  <a:rPr lang="en-US" sz="2800" dirty="0" smtClean="0"/>
                  <a:t>such that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𝐹</m:t>
                    </m:r>
                  </m:oMath>
                </a14:m>
                <a:endParaRPr lang="en-US" sz="2800" dirty="0" smtClean="0"/>
              </a:p>
              <a:p>
                <a:pPr marL="514350" indent="-514350">
                  <a:buFont typeface="+mj-lt"/>
                  <a:buAutoNum type="arabicPeriod"/>
                </a:pPr>
                <a:endParaRPr lang="en-US" sz="2800" dirty="0"/>
              </a:p>
              <a:p>
                <a:pPr marL="514350" indent="-514350">
                  <a:buFont typeface="+mj-lt"/>
                  <a:buAutoNum type="arabicPeriod"/>
                </a:pPr>
                <a:r>
                  <a:rPr lang="en-US" sz="2800" dirty="0"/>
                  <a:t>There is</a:t>
                </a:r>
                <a14:m>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𝑀</m:t>
                    </m:r>
                  </m:oMath>
                </a14:m>
                <a:r>
                  <a:rPr lang="en-US" sz="2800" i="1" dirty="0"/>
                  <a:t> </a:t>
                </a:r>
                <a:r>
                  <a:rPr lang="en-US" sz="2800" dirty="0"/>
                  <a:t>and proof </a:t>
                </a:r>
                <a14:m>
                  <m:oMath xmlns:m="http://schemas.openxmlformats.org/officeDocument/2006/math">
                    <m:r>
                      <m:rPr>
                        <m:sty m:val="p"/>
                      </m:rPr>
                      <a:rPr lang="en-US" sz="2800">
                        <a:latin typeface="Cambria Math" panose="02040503050406030204" pitchFamily="18" charset="0"/>
                      </a:rPr>
                      <m:t>Π</m:t>
                    </m:r>
                  </m:oMath>
                </a14:m>
                <a:r>
                  <a:rPr lang="en-US" sz="2800" dirty="0"/>
                  <a:t> such that  </a:t>
                </a:r>
                <a14:m>
                  <m:oMath xmlns:m="http://schemas.openxmlformats.org/officeDocument/2006/math">
                    <m:r>
                      <a:rPr lang="en-US" sz="2800" i="1">
                        <a:latin typeface="Cambria Math" panose="02040503050406030204" pitchFamily="18" charset="0"/>
                      </a:rPr>
                      <m:t>𝐹</m:t>
                    </m:r>
                    <m:sSub>
                      <m:sSubPr>
                        <m:ctrlPr>
                          <a:rPr lang="en-US" sz="2800" i="1">
                            <a:latin typeface="Cambria Math" panose="02040503050406030204" pitchFamily="18" charset="0"/>
                          </a:rPr>
                        </m:ctrlPr>
                      </m:sSubPr>
                      <m:e>
                        <m:r>
                          <a:rPr lang="en-US" sz="2800" i="1">
                            <a:latin typeface="Cambria Math" panose="02040503050406030204" pitchFamily="18" charset="0"/>
                          </a:rPr>
                          <m:t>⊢</m:t>
                        </m:r>
                      </m:e>
                      <m:sub>
                        <m:r>
                          <m:rPr>
                            <m:sty m:val="p"/>
                          </m:rPr>
                          <a:rPr lang="en-US" sz="2800">
                            <a:latin typeface="Cambria Math" panose="02040503050406030204" pitchFamily="18" charset="0"/>
                          </a:rPr>
                          <m:t>Π</m:t>
                        </m:r>
                      </m:sub>
                    </m:sSub>
                    <m:acc>
                      <m:accPr>
                        <m:chr m:val="̅"/>
                        <m:ctrlPr>
                          <a:rPr lang="en-US" sz="2800" i="1">
                            <a:latin typeface="Cambria Math" panose="02040503050406030204" pitchFamily="18" charset="0"/>
                          </a:rPr>
                        </m:ctrlPr>
                      </m:accPr>
                      <m:e>
                        <m:r>
                          <a:rPr lang="en-US" sz="2800" i="1">
                            <a:latin typeface="Cambria Math" panose="02040503050406030204" pitchFamily="18" charset="0"/>
                          </a:rPr>
                          <m:t>𝑀</m:t>
                        </m:r>
                        <m:r>
                          <m:rPr>
                            <m:nor/>
                          </m:rPr>
                          <a:rPr lang="en-US" sz="2800">
                            <a:latin typeface="Cambria Math" panose="02040503050406030204" pitchFamily="18" charset="0"/>
                          </a:rPr>
                          <m:t>′</m:t>
                        </m:r>
                        <m:r>
                          <m:rPr>
                            <m:nor/>
                          </m:rPr>
                          <a:rPr lang="en-US" sz="2800" dirty="0"/>
                          <m:t> </m:t>
                        </m:r>
                      </m:e>
                    </m:acc>
                  </m:oMath>
                </a14:m>
                <a:endParaRPr lang="en-US" sz="2800" dirty="0"/>
              </a:p>
              <a:p>
                <a:r>
                  <a:rPr lang="en-US" sz="2800" dirty="0" smtClean="0"/>
                  <a:t> </a:t>
                </a:r>
              </a:p>
              <a:p>
                <a:endParaRPr lang="en-US" sz="2800" dirty="0" smtClean="0"/>
              </a:p>
              <a:p>
                <a:r>
                  <a:rPr lang="en-US" sz="2800" dirty="0" smtClean="0"/>
                  <a:t>Given </a:t>
                </a:r>
                <a14:m>
                  <m:oMath xmlns:m="http://schemas.openxmlformats.org/officeDocument/2006/math">
                    <m:r>
                      <a:rPr lang="en-US" sz="2800" i="1" dirty="0" smtClean="0">
                        <a:latin typeface="Cambria Math" panose="02040503050406030204" pitchFamily="18" charset="0"/>
                      </a:rPr>
                      <m:t>𝑀</m:t>
                    </m:r>
                  </m:oMath>
                </a14:m>
                <a:r>
                  <a:rPr lang="en-US" sz="2800" dirty="0" smtClean="0"/>
                  <a:t> can it be extended to </a:t>
                </a:r>
                <a14:m>
                  <m:oMath xmlns:m="http://schemas.openxmlformats.org/officeDocument/2006/math">
                    <m:r>
                      <a:rPr lang="en-US" sz="2800" i="1" dirty="0">
                        <a:latin typeface="Cambria Math" panose="02040503050406030204" pitchFamily="18" charset="0"/>
                      </a:rPr>
                      <m:t>𝑀</m:t>
                    </m:r>
                  </m:oMath>
                </a14:m>
                <a:r>
                  <a:rPr lang="en-US" sz="2800" i="1" dirty="0" smtClean="0"/>
                  <a:t>’ </a:t>
                </a:r>
                <a:r>
                  <a:rPr lang="en-US" sz="2800" dirty="0" smtClean="0"/>
                  <a:t>to satisfy (1)?</a:t>
                </a:r>
              </a:p>
              <a:p>
                <a:r>
                  <a:rPr lang="en-US" sz="2800" dirty="0" smtClean="0"/>
                  <a:t>If not, find subset </a:t>
                </a:r>
                <a14:m>
                  <m:oMath xmlns:m="http://schemas.openxmlformats.org/officeDocument/2006/math">
                    <m:r>
                      <a:rPr lang="en-US" sz="2800" i="1" dirty="0">
                        <a:latin typeface="Cambria Math" panose="02040503050406030204" pitchFamily="18" charset="0"/>
                      </a:rPr>
                      <m:t>𝑀</m:t>
                    </m:r>
                    <m:r>
                      <a:rPr lang="en-US" sz="2800" b="0" i="1" dirty="0" smtClean="0">
                        <a:latin typeface="Cambria Math" panose="02040503050406030204" pitchFamily="18" charset="0"/>
                      </a:rPr>
                      <m:t>′</m:t>
                    </m:r>
                  </m:oMath>
                </a14:m>
                <a:r>
                  <a:rPr lang="en-US" sz="2800" dirty="0" smtClean="0"/>
                  <a:t> to establish (2). </a:t>
                </a:r>
              </a:p>
              <a:p>
                <a:r>
                  <a:rPr lang="en-US" sz="2800" dirty="0" smtClean="0"/>
                  <a:t>(that is inconsistent with </a:t>
                </a:r>
                <a:r>
                  <a:rPr lang="en-US" sz="2800" i="1" dirty="0" smtClean="0"/>
                  <a:t>F</a:t>
                </a:r>
                <a:r>
                  <a:rPr lang="en-US" sz="2800" dirty="0" smtClean="0"/>
                  <a:t>)</a:t>
                </a:r>
              </a:p>
              <a:p>
                <a:endParaRPr lang="en-US" sz="2800" dirty="0" smtClean="0"/>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37538" y="1752600"/>
                <a:ext cx="7904472" cy="4865819"/>
              </a:xfrm>
              <a:prstGeom prst="rect">
                <a:avLst/>
              </a:prstGeom>
              <a:blipFill rotWithShape="0">
                <a:blip r:embed="rId2"/>
                <a:stretch>
                  <a:fillRect l="-1620"/>
                </a:stretch>
              </a:blipFill>
            </p:spPr>
            <p:txBody>
              <a:bodyPr/>
              <a:lstStyle/>
              <a:p>
                <a:r>
                  <a:rPr lang="en-US">
                    <a:noFill/>
                  </a:rPr>
                  <a:t> </a:t>
                </a:r>
              </a:p>
            </p:txBody>
          </p:sp>
        </mc:Fallback>
      </mc:AlternateContent>
    </p:spTree>
    <p:extLst>
      <p:ext uri="{BB962C8B-B14F-4D97-AF65-F5344CB8AC3E}">
        <p14:creationId xmlns:p14="http://schemas.microsoft.com/office/powerpoint/2010/main" val="3260111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Dichotomy of Models and Proofs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789682" y="1981200"/>
                <a:ext cx="7101046" cy="4287007"/>
              </a:xfrm>
              <a:prstGeom prst="rect">
                <a:avLst/>
              </a:prstGeom>
              <a:noFill/>
            </p:spPr>
            <p:txBody>
              <a:bodyPr wrap="none" rtlCol="0">
                <a:spAutoFit/>
              </a:bodyPr>
              <a:lstStyle/>
              <a:p>
                <a:r>
                  <a:rPr lang="en-US" sz="2800" b="1" dirty="0" smtClean="0"/>
                  <a:t>Corollary</a:t>
                </a:r>
                <a:r>
                  <a:rPr lang="en-US" sz="2800" dirty="0" smtClean="0"/>
                  <a:t>: </a:t>
                </a:r>
              </a:p>
              <a:p>
                <a:r>
                  <a:rPr lang="en-US" sz="2400" dirty="0" smtClean="0"/>
                  <a:t>If </a:t>
                </a:r>
                <a14:m>
                  <m:oMath xmlns:m="http://schemas.openxmlformats.org/officeDocument/2006/math">
                    <m:r>
                      <a:rPr lang="en-US" sz="2400" b="0" i="1" smtClean="0">
                        <a:latin typeface="Cambria Math" panose="02040503050406030204" pitchFamily="18" charset="0"/>
                      </a:rPr>
                      <m:t>𝐹</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m:rPr>
                            <m:sty m:val="p"/>
                          </m:rPr>
                          <a:rPr lang="en-US" sz="2400" b="0" i="0" smtClean="0">
                            <a:latin typeface="Cambria Math" panose="02040503050406030204" pitchFamily="18" charset="0"/>
                          </a:rPr>
                          <m:t>Π</m:t>
                        </m:r>
                      </m:sub>
                    </m:sSub>
                    <m:r>
                      <a:rPr lang="en-US" sz="2400" b="0" i="1" smtClean="0">
                        <a:latin typeface="Cambria Math" panose="02040503050406030204" pitchFamily="18" charset="0"/>
                      </a:rPr>
                      <m:t>𝐶</m:t>
                    </m:r>
                  </m:oMath>
                </a14:m>
                <a:r>
                  <a:rPr lang="en-US" sz="2400" dirty="0" smtClean="0"/>
                  <a:t> then it is not possible to extend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𝐶</m:t>
                        </m:r>
                      </m:e>
                    </m:acc>
                  </m:oMath>
                </a14:m>
                <a:r>
                  <a:rPr lang="en-US" sz="2400" dirty="0" smtClean="0"/>
                  <a:t> to satisfy </a:t>
                </a:r>
                <a14:m>
                  <m:oMath xmlns:m="http://schemas.openxmlformats.org/officeDocument/2006/math">
                    <m:r>
                      <a:rPr lang="en-US" sz="2400" b="0" i="1" smtClean="0">
                        <a:latin typeface="Cambria Math" panose="02040503050406030204" pitchFamily="18" charset="0"/>
                      </a:rPr>
                      <m:t>𝐹</m:t>
                    </m:r>
                  </m:oMath>
                </a14:m>
                <a:endParaRPr lang="en-US" sz="2400" dirty="0" smtClean="0"/>
              </a:p>
              <a:p>
                <a:endParaRPr lang="en-US" sz="2400" dirty="0"/>
              </a:p>
              <a:p>
                <a:endParaRPr lang="en-US" sz="2400" dirty="0"/>
              </a:p>
              <a:p>
                <a:r>
                  <a:rPr lang="en-US" sz="2800" b="1" dirty="0" smtClean="0"/>
                  <a:t>Corollary</a:t>
                </a:r>
                <a:r>
                  <a:rPr lang="en-US" sz="2800" dirty="0" smtClean="0"/>
                  <a:t>: </a:t>
                </a:r>
              </a:p>
              <a:p>
                <a:r>
                  <a:rPr lang="en-US" sz="2400" dirty="0" smtClean="0"/>
                  <a:t>If  </a:t>
                </a:r>
                <a14:m>
                  <m:oMath xmlns:m="http://schemas.openxmlformats.org/officeDocument/2006/math">
                    <m: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𝐹</m:t>
                    </m:r>
                  </m:oMath>
                </a14:m>
                <a:r>
                  <a:rPr lang="en-US" sz="2400" dirty="0" smtClean="0"/>
                  <a:t> then </a:t>
                </a:r>
              </a:p>
              <a:p>
                <a:r>
                  <a:rPr lang="en-US" sz="2400" dirty="0" smtClean="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𝐶</m:t>
                        </m:r>
                        <m:r>
                          <a:rPr lang="en-US" sz="2400" b="0" i="1" smtClean="0">
                            <a:latin typeface="Cambria Math" panose="02040503050406030204" pitchFamily="18" charset="0"/>
                          </a:rPr>
                          <m:t>,ℓ </m:t>
                        </m:r>
                      </m:e>
                    </m:acc>
                    <m:r>
                      <a:rPr lang="en-US" sz="2400" b="0" i="1" smtClean="0">
                        <a:latin typeface="Cambria Math" panose="02040503050406030204" pitchFamily="18" charset="0"/>
                      </a:rPr>
                      <m:t>⊆</m:t>
                    </m:r>
                    <m:r>
                      <a:rPr lang="en-US" sz="2400" b="0" i="1" smtClean="0">
                        <a:latin typeface="Cambria Math" panose="02040503050406030204" pitchFamily="18" charset="0"/>
                      </a:rPr>
                      <m:t>𝑀</m:t>
                    </m:r>
                  </m:oMath>
                </a14:m>
                <a:r>
                  <a:rPr lang="en-US" sz="2400" dirty="0" smtClean="0"/>
                  <a:t> for some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∨ℓ</m:t>
                    </m:r>
                  </m:oMath>
                </a14:m>
                <a:r>
                  <a:rPr lang="en-US" sz="2400" b="0" dirty="0" smtClean="0"/>
                  <a:t> (or </a:t>
                </a:r>
                <a14:m>
                  <m:oMath xmlns:m="http://schemas.openxmlformats.org/officeDocument/2006/math">
                    <m:r>
                      <a:rPr lang="en-US" sz="2400" i="1">
                        <a:latin typeface="Cambria Math" panose="02040503050406030204" pitchFamily="18" charset="0"/>
                      </a:rPr>
                      <m:t>𝐹</m:t>
                    </m:r>
                  </m:oMath>
                </a14:m>
                <a:r>
                  <a:rPr lang="en-US" sz="2400" b="0" dirty="0" smtClean="0"/>
                  <a:t> contains </a:t>
                </a:r>
                <a14:m>
                  <m:oMath xmlns:m="http://schemas.openxmlformats.org/officeDocument/2006/math">
                    <m:r>
                      <a:rPr lang="en-US" sz="2400" b="0" i="1" smtClean="0">
                        <a:latin typeface="Cambria Math" panose="02040503050406030204" pitchFamily="18" charset="0"/>
                      </a:rPr>
                      <m:t>∅</m:t>
                    </m:r>
                  </m:oMath>
                </a14:m>
                <a:r>
                  <a:rPr lang="en-US" sz="2400" b="0" dirty="0" smtClean="0"/>
                  <a:t>)</a:t>
                </a:r>
              </a:p>
              <a:p>
                <a:r>
                  <a:rPr lang="en-US" sz="2400" dirty="0" smtClean="0"/>
                  <a:t>-  for every </a:t>
                </a:r>
                <a14:m>
                  <m:oMath xmlns:m="http://schemas.openxmlformats.org/officeDocument/2006/math">
                    <m:r>
                      <a:rPr lang="en-US" sz="2400" i="1">
                        <a:latin typeface="Cambria Math" panose="02040503050406030204" pitchFamily="18" charset="0"/>
                      </a:rPr>
                      <m:t>𝐷</m:t>
                    </m:r>
                  </m:oMath>
                </a14:m>
                <a:r>
                  <a:rPr lang="en-US" sz="2400" dirty="0" smtClean="0"/>
                  <a:t>, where </a:t>
                </a:r>
              </a:p>
              <a:p>
                <a:r>
                  <a:rPr lang="en-US" sz="2400" dirty="0"/>
                  <a:t>	</a:t>
                </a:r>
                <a:r>
                  <a:rPr lang="en-US" sz="2400" dirty="0" smtClean="0"/>
                  <a:t>-  </a:t>
                </a:r>
                <a14:m>
                  <m:oMath xmlns:m="http://schemas.openxmlformats.org/officeDocument/2006/math">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𝐷</m:t>
                        </m:r>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𝐶</m:t>
                        </m:r>
                      </m:e>
                    </m:acc>
                    <m:r>
                      <a:rPr lang="en-US" sz="2400" i="1" smtClean="0">
                        <a:latin typeface="Cambria Math" panose="02040503050406030204" pitchFamily="18" charset="0"/>
                      </a:rPr>
                      <m:t> </m:t>
                    </m:r>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𝑀</m:t>
                    </m:r>
                  </m:oMath>
                </a14:m>
                <a:r>
                  <a:rPr lang="en-US" sz="2400" dirty="0" smtClean="0"/>
                  <a:t>,  </a:t>
                </a:r>
              </a:p>
              <a:p>
                <a:r>
                  <a:rPr lang="en-US" sz="2400" b="0" dirty="0"/>
                  <a:t>	</a:t>
                </a:r>
                <a:r>
                  <a:rPr lang="en-US" sz="2400" b="0" dirty="0" smtClean="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𝑀</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∨¬ℓ)</m:t>
                    </m:r>
                  </m:oMath>
                </a14:m>
                <a:endParaRPr lang="en-US" sz="2400" dirty="0" smtClean="0"/>
              </a:p>
              <a:p>
                <a:r>
                  <a:rPr lang="en-US" sz="2400" dirty="0" smtClean="0"/>
                  <a:t>    it is not possible to extend</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 </m:t>
                        </m:r>
                        <m:r>
                          <a:rPr lang="en-US" sz="2400" i="1">
                            <a:latin typeface="Cambria Math" panose="02040503050406030204" pitchFamily="18" charset="0"/>
                          </a:rPr>
                          <m:t>𝑀</m:t>
                        </m:r>
                      </m:e>
                      <m:sup>
                        <m:r>
                          <a:rPr lang="en-US" sz="2400" i="1">
                            <a:latin typeface="Cambria Math" panose="02040503050406030204" pitchFamily="18" charset="0"/>
                          </a:rPr>
                          <m:t>′</m:t>
                        </m:r>
                      </m:sup>
                    </m:sSup>
                  </m:oMath>
                </a14:m>
                <a:r>
                  <a:rPr lang="en-US" sz="2400" dirty="0" smtClean="0"/>
                  <a:t> to satisfy </a:t>
                </a:r>
                <a14:m>
                  <m:oMath xmlns:m="http://schemas.openxmlformats.org/officeDocument/2006/math">
                    <m:r>
                      <a:rPr lang="en-US" sz="2400" i="1">
                        <a:latin typeface="Cambria Math" panose="02040503050406030204" pitchFamily="18" charset="0"/>
                      </a:rPr>
                      <m:t>𝐹</m:t>
                    </m:r>
                  </m:oMath>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789682" y="1981200"/>
                <a:ext cx="7101046" cy="4287007"/>
              </a:xfrm>
              <a:prstGeom prst="rect">
                <a:avLst/>
              </a:prstGeom>
              <a:blipFill rotWithShape="0">
                <a:blip r:embed="rId2"/>
                <a:stretch>
                  <a:fillRect l="-1804" t="-1280" b="-2276"/>
                </a:stretch>
              </a:blipFill>
            </p:spPr>
            <p:txBody>
              <a:bodyPr/>
              <a:lstStyle/>
              <a:p>
                <a:r>
                  <a:rPr lang="en-US">
                    <a:noFill/>
                  </a:rPr>
                  <a:t> </a:t>
                </a:r>
              </a:p>
            </p:txBody>
          </p:sp>
        </mc:Fallback>
      </mc:AlternateContent>
    </p:spTree>
    <p:extLst>
      <p:ext uri="{BB962C8B-B14F-4D97-AF65-F5344CB8AC3E}">
        <p14:creationId xmlns:p14="http://schemas.microsoft.com/office/powerpoint/2010/main" val="1817099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Search – Data structures</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0" y="4039921"/>
                <a:ext cx="9144000" cy="2781724"/>
              </a:xfrm>
              <a:prstGeom prst="rect">
                <a:avLst/>
              </a:prstGeom>
            </p:spPr>
            <p:txBody>
              <a:bodyPr wrap="square">
                <a:spAutoFit/>
              </a:bodyPr>
              <a:lstStyle/>
              <a:p>
                <a:r>
                  <a:rPr lang="en-US" sz="2800" b="1" dirty="0" smtClean="0"/>
                  <a:t>Invariant:   </a:t>
                </a:r>
              </a:p>
              <a:p>
                <a:endParaRPr lang="en-US" sz="2000" b="1" dirty="0"/>
              </a:p>
              <a:p>
                <a:r>
                  <a:rPr lang="en-US" sz="2000" b="1" dirty="0"/>
                  <a:t> </a:t>
                </a:r>
                <a:r>
                  <a:rPr lang="en-US" sz="2000" dirty="0" smtClean="0"/>
                  <a:t>For state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 </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 </m:t>
                        </m:r>
                        <m:r>
                          <a:rPr lang="en-US" sz="2000" b="0" i="1" smtClean="0">
                            <a:latin typeface="Cambria Math" panose="02040503050406030204" pitchFamily="18" charset="0"/>
                          </a:rPr>
                          <m:t>𝐹</m:t>
                        </m:r>
                        <m:r>
                          <a:rPr lang="en-US" sz="2000" b="0" i="1" smtClean="0">
                            <a:latin typeface="Cambria Math" panose="02040503050406030204" pitchFamily="18" charset="0"/>
                          </a:rPr>
                          <m:t> </m:t>
                        </m:r>
                      </m:e>
                    </m:d>
                    <m:r>
                      <a:rPr lang="en-US" sz="2000" b="0" i="1" smtClean="0">
                        <a:latin typeface="Cambria Math" panose="02040503050406030204" pitchFamily="18" charset="0"/>
                      </a:rPr>
                      <m:t> </m:t>
                    </m:r>
                    <m:r>
                      <a:rPr lang="en-US" sz="2000" b="0" i="1" smtClean="0">
                        <a:latin typeface="Cambria Math" panose="02040503050406030204" pitchFamily="18" charset="0"/>
                      </a:rPr>
                      <m:t>𝐶</m:t>
                    </m:r>
                  </m:oMath>
                </a14:m>
                <a:r>
                  <a:rPr lang="en-US" sz="2000" dirty="0" smtClean="0"/>
                  <a:t>  :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r>
                      <a:rPr lang="en-US" sz="2000" b="0" i="1" smtClean="0">
                        <a:latin typeface="Cambria Math" panose="02040503050406030204" pitchFamily="18" charset="0"/>
                      </a:rPr>
                      <m:t>𝑀</m:t>
                    </m:r>
                    <m:r>
                      <m:rPr>
                        <m:nor/>
                      </m:rPr>
                      <a:rPr lang="en-US" sz="2000" b="0" i="0" smtClean="0">
                        <a:latin typeface="Cambria Math" panose="02040503050406030204" pitchFamily="18" charset="0"/>
                      </a:rPr>
                      <m:t>     </m:t>
                    </m:r>
                    <m:r>
                      <a:rPr lang="en-US" sz="2000" b="0" i="1" dirty="0" smtClean="0">
                        <a:latin typeface="Cambria Math" panose="02040503050406030204" pitchFamily="18" charset="0"/>
                      </a:rPr>
                      <m:t> </m:t>
                    </m:r>
                    <m:r>
                      <a:rPr lang="en-US" sz="2000" b="0" i="1" smtClean="0">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𝐶</m:t>
                    </m:r>
                  </m:oMath>
                </a14:m>
                <a:endParaRPr lang="en-US" sz="2000" b="0" dirty="0" smtClean="0"/>
              </a:p>
              <a:p>
                <a:endParaRPr lang="en-US" sz="2000" dirty="0" smtClean="0"/>
              </a:p>
              <a:p>
                <a:r>
                  <a:rPr lang="en-US" sz="2800" b="1" dirty="0"/>
                  <a:t>Invariant:   </a:t>
                </a:r>
                <a:endParaRPr lang="en-US" sz="2800" b="1" dirty="0" smtClean="0"/>
              </a:p>
              <a:p>
                <a:endParaRPr lang="en-US" sz="2000" b="1" dirty="0"/>
              </a:p>
              <a:p>
                <a:r>
                  <a:rPr lang="en-US" sz="2000" b="1" dirty="0"/>
                  <a:t> </a:t>
                </a:r>
                <a:r>
                  <a:rPr lang="en-US" sz="2000" b="1" dirty="0" smtClean="0"/>
                  <a:t> </a:t>
                </a:r>
                <a:r>
                  <a:rPr lang="en-US" sz="2000" dirty="0" smtClean="0"/>
                  <a:t>For states </a:t>
                </a:r>
                <a14:m>
                  <m:oMath xmlns:m="http://schemas.openxmlformats.org/officeDocument/2006/math">
                    <m:r>
                      <a:rPr lang="en-US" sz="2000" i="1">
                        <a:latin typeface="Cambria Math" panose="02040503050406030204" pitchFamily="18" charset="0"/>
                      </a:rPr>
                      <m:t>𝑀</m:t>
                    </m:r>
                    <m:r>
                      <a:rPr lang="en-US" sz="2000" b="0" i="1" smtClean="0">
                        <a:latin typeface="Cambria Math" panose="02040503050406030204" pitchFamily="18" charset="0"/>
                      </a:rPr>
                      <m:t> | </m:t>
                    </m:r>
                    <m:r>
                      <a:rPr lang="en-US" sz="2000" b="0" i="1" smtClean="0">
                        <a:latin typeface="Cambria Math" panose="02040503050406030204" pitchFamily="18" charset="0"/>
                      </a:rPr>
                      <m:t>𝐹</m:t>
                    </m:r>
                    <m:r>
                      <a:rPr lang="en-US" sz="2000" i="1">
                        <a:latin typeface="Cambria Math" panose="02040503050406030204" pitchFamily="18" charset="0"/>
                      </a:rPr>
                      <m:t> </m:t>
                    </m:r>
                  </m:oMath>
                </a14:m>
                <a:r>
                  <a:rPr lang="en-US" sz="2000" dirty="0" smtClean="0"/>
                  <a:t>and </a:t>
                </a:r>
                <a14:m>
                  <m:oMath xmlns:m="http://schemas.openxmlformats.org/officeDocument/2006/math">
                    <m:r>
                      <a:rPr lang="en-US" sz="2000" i="1">
                        <a:latin typeface="Cambria Math" panose="02040503050406030204" pitchFamily="18" charset="0"/>
                      </a:rPr>
                      <m:t>𝑀</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 </m:t>
                        </m:r>
                        <m:r>
                          <a:rPr lang="en-US" sz="2000" i="1">
                            <a:latin typeface="Cambria Math" panose="02040503050406030204" pitchFamily="18" charset="0"/>
                          </a:rPr>
                          <m:t>𝐹</m:t>
                        </m:r>
                        <m:r>
                          <a:rPr lang="en-US" sz="2000" i="1">
                            <a:latin typeface="Cambria Math" panose="02040503050406030204" pitchFamily="18" charset="0"/>
                          </a:rPr>
                          <m:t> </m:t>
                        </m:r>
                      </m:e>
                    </m:d>
                    <m:r>
                      <a:rPr lang="en-US" sz="2000" i="1">
                        <a:latin typeface="Cambria Math" panose="02040503050406030204" pitchFamily="18" charset="0"/>
                      </a:rPr>
                      <m:t> </m:t>
                    </m:r>
                    <m:r>
                      <a:rPr lang="en-US" sz="2000" b="0" i="1" smtClean="0">
                        <a:latin typeface="Cambria Math" panose="02040503050406030204" pitchFamily="18" charset="0"/>
                      </a:rPr>
                      <m:t>𝐷</m:t>
                    </m:r>
                  </m:oMath>
                </a14:m>
                <a:r>
                  <a:rPr lang="en-US" sz="2000" dirty="0"/>
                  <a:t> w</a:t>
                </a:r>
                <a:r>
                  <a:rPr lang="en-US" sz="2000" dirty="0" smtClean="0"/>
                  <a:t>here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𝑀</m:t>
                        </m:r>
                        <m:r>
                          <a:rPr lang="en-US" sz="2000" b="0" i="1" smtClean="0">
                            <a:latin typeface="Cambria Math" panose="02040503050406030204" pitchFamily="18" charset="0"/>
                          </a:rPr>
                          <m:t>= </m:t>
                        </m:r>
                        <m:r>
                          <a:rPr lang="en-US" sz="2000" i="1">
                            <a:latin typeface="Cambria Math" panose="02040503050406030204" pitchFamily="18" charset="0"/>
                          </a:rPr>
                          <m:t>𝑀</m:t>
                        </m:r>
                      </m:e>
                      <m:sub>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ℓ</m:t>
                        </m:r>
                      </m:e>
                      <m:sup>
                        <m:r>
                          <a:rPr lang="en-US" sz="2000" i="1">
                            <a:latin typeface="Cambria Math" panose="02040503050406030204" pitchFamily="18" charset="0"/>
                          </a:rPr>
                          <m:t>𝐶</m:t>
                        </m:r>
                        <m:r>
                          <a:rPr lang="en-US" sz="2000" i="1">
                            <a:latin typeface="Cambria Math" panose="02040503050406030204" pitchFamily="18" charset="0"/>
                          </a:rPr>
                          <m:t>∨ℓ</m:t>
                        </m:r>
                      </m:sup>
                    </m:sSup>
                    <m:sSub>
                      <m:sSubPr>
                        <m:ctrlPr>
                          <a:rPr lang="en-US" sz="2000" i="1">
                            <a:latin typeface="Cambria Math" panose="02040503050406030204" pitchFamily="18" charset="0"/>
                          </a:rPr>
                        </m:ctrlPr>
                      </m:sSubPr>
                      <m:e>
                        <m:r>
                          <a:rPr lang="en-US" sz="2000" i="1">
                            <a:latin typeface="Cambria Math" panose="02040503050406030204" pitchFamily="18" charset="0"/>
                          </a:rPr>
                          <m:t>𝑀</m:t>
                        </m:r>
                      </m:e>
                      <m:sub>
                        <m:r>
                          <a:rPr lang="en-US" sz="2000" i="1">
                            <a:latin typeface="Cambria Math" panose="02040503050406030204" pitchFamily="18" charset="0"/>
                          </a:rPr>
                          <m:t>2</m:t>
                        </m:r>
                      </m:sub>
                    </m:sSub>
                  </m:oMath>
                </a14:m>
                <a:r>
                  <a:rPr lang="en-US" sz="2000" dirty="0" smtClean="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r>
                      <a:rPr lang="en-US" sz="2000" i="1">
                        <a:latin typeface="Cambria Math" panose="02040503050406030204" pitchFamily="18" charset="0"/>
                      </a:rPr>
                      <m:t>⊆</m:t>
                    </m:r>
                    <m:sSub>
                      <m:sSubPr>
                        <m:ctrlPr>
                          <a:rPr lang="en-US" sz="2000" b="0" i="1" smtClean="0">
                            <a:latin typeface="Cambria Math" panose="02040503050406030204" pitchFamily="18" charset="0"/>
                          </a:rPr>
                        </m:ctrlPr>
                      </m:sSubPr>
                      <m:e>
                        <m:r>
                          <a:rPr lang="en-US" sz="2000" i="1">
                            <a:latin typeface="Cambria Math" panose="02040503050406030204" pitchFamily="18" charset="0"/>
                          </a:rPr>
                          <m:t>𝑀</m:t>
                        </m:r>
                      </m:e>
                      <m:sub>
                        <m:r>
                          <a:rPr lang="en-US" sz="2000" b="0" i="1" smtClean="0">
                            <a:latin typeface="Cambria Math" panose="02040503050406030204" pitchFamily="18" charset="0"/>
                          </a:rPr>
                          <m:t>1</m:t>
                        </m:r>
                      </m:sub>
                    </m:sSub>
                    <m:r>
                      <m:rPr>
                        <m:nor/>
                      </m:rPr>
                      <a:rPr lang="en-US" sz="2000">
                        <a:latin typeface="Cambria Math" panose="02040503050406030204" pitchFamily="18" charset="0"/>
                      </a:rPr>
                      <m:t>     </m:t>
                    </m:r>
                    <m:r>
                      <a:rPr lang="en-US" sz="2000" i="1" dirty="0">
                        <a:latin typeface="Cambria Math" panose="02040503050406030204" pitchFamily="18" charset="0"/>
                      </a:rPr>
                      <m:t> </m:t>
                    </m:r>
                    <m:r>
                      <a:rPr lang="en-US" sz="2000" i="1">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𝐶</m:t>
                    </m:r>
                    <m:r>
                      <a:rPr lang="en-US" sz="2000" b="0" i="1" smtClean="0">
                        <a:latin typeface="Cambria Math" panose="02040503050406030204" pitchFamily="18" charset="0"/>
                      </a:rPr>
                      <m:t>∨ℓ</m:t>
                    </m:r>
                  </m:oMath>
                </a14:m>
                <a:endParaRPr lang="en-US" sz="2000" dirty="0"/>
              </a:p>
              <a:p>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0" y="4039921"/>
                <a:ext cx="9144000" cy="2781724"/>
              </a:xfrm>
              <a:prstGeom prst="rect">
                <a:avLst/>
              </a:prstGeom>
              <a:blipFill>
                <a:blip r:embed="rId2"/>
                <a:stretch>
                  <a:fillRect l="-1333" t="-21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05200" y="1753905"/>
                <a:ext cx="140012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𝑀</m:t>
                      </m:r>
                      <m:r>
                        <a:rPr lang="en-US" sz="2800" i="1">
                          <a:latin typeface="Cambria Math" panose="02040503050406030204" pitchFamily="18" charset="0"/>
                        </a:rPr>
                        <m:t> </m:t>
                      </m:r>
                      <m:r>
                        <a:rPr lang="en-US" sz="2800" b="0" i="1" smtClean="0">
                          <a:latin typeface="Cambria Math" panose="02040503050406030204" pitchFamily="18" charset="0"/>
                        </a:rPr>
                        <m:t> </m:t>
                      </m:r>
                      <m:r>
                        <a:rPr lang="en-US" sz="2800" i="1">
                          <a:latin typeface="Cambria Math" panose="02040503050406030204" pitchFamily="18" charset="0"/>
                        </a:rPr>
                        <m:t>|</m:t>
                      </m:r>
                      <m:r>
                        <a:rPr lang="en-US" sz="2800" b="0" i="1" smtClean="0">
                          <a:latin typeface="Cambria Math" panose="02040503050406030204" pitchFamily="18" charset="0"/>
                        </a:rPr>
                        <m:t>   </m:t>
                      </m:r>
                      <m:r>
                        <a:rPr lang="en-US" sz="2800" i="1">
                          <a:latin typeface="Cambria Math" panose="02040503050406030204" pitchFamily="18" charset="0"/>
                        </a:rPr>
                        <m:t>𝐹</m:t>
                      </m:r>
                      <m:r>
                        <a:rPr lang="en-US" sz="2800" i="1">
                          <a:latin typeface="Cambria Math" panose="02040503050406030204" pitchFamily="18" charset="0"/>
                        </a:rPr>
                        <m:t> </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3505200" y="1753905"/>
                <a:ext cx="1400127" cy="523220"/>
              </a:xfrm>
              <a:prstGeom prst="rect">
                <a:avLst/>
              </a:prstGeom>
              <a:blipFill rotWithShape="0">
                <a:blip r:embed="rId3"/>
                <a:stretch>
                  <a:fillRect/>
                </a:stretch>
              </a:blipFill>
            </p:spPr>
            <p:txBody>
              <a:bodyPr/>
              <a:lstStyle/>
              <a:p>
                <a:r>
                  <a:rPr lang="en-US">
                    <a:noFill/>
                  </a:rPr>
                  <a:t> </a:t>
                </a:r>
              </a:p>
            </p:txBody>
          </p:sp>
        </mc:Fallback>
      </mc:AlternateContent>
      <p:sp>
        <p:nvSpPr>
          <p:cNvPr id="5" name="Rounded Rectangular Callout 4"/>
          <p:cNvSpPr/>
          <p:nvPr/>
        </p:nvSpPr>
        <p:spPr>
          <a:xfrm>
            <a:off x="6019800" y="1406567"/>
            <a:ext cx="1981200" cy="694675"/>
          </a:xfrm>
          <a:prstGeom prst="wedgeRoundRectCallout">
            <a:avLst>
              <a:gd name="adj1" fmla="val -109881"/>
              <a:gd name="adj2" fmla="val 34433"/>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Formula</a:t>
            </a:r>
            <a:r>
              <a:rPr lang="en-US" sz="2400" dirty="0" smtClean="0"/>
              <a:t>: </a:t>
            </a:r>
          </a:p>
          <a:p>
            <a:pPr algn="ctr"/>
            <a:r>
              <a:rPr lang="en-US" sz="2400" dirty="0" smtClean="0"/>
              <a:t>set of clauses</a:t>
            </a:r>
            <a:endParaRPr lang="en-US" sz="2400" dirty="0"/>
          </a:p>
        </p:txBody>
      </p:sp>
      <p:sp>
        <p:nvSpPr>
          <p:cNvPr id="6" name="Rounded Rectangular Callout 5"/>
          <p:cNvSpPr/>
          <p:nvPr/>
        </p:nvSpPr>
        <p:spPr>
          <a:xfrm>
            <a:off x="152400" y="1219201"/>
            <a:ext cx="2971800" cy="2785032"/>
          </a:xfrm>
          <a:prstGeom prst="wedgeRoundRectCallout">
            <a:avLst>
              <a:gd name="adj1" fmla="val 63334"/>
              <a:gd name="adj2" fmla="val -24427"/>
              <a:gd name="adj3" fmla="val 16667"/>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     </a:t>
            </a:r>
            <a:r>
              <a:rPr lang="en-US" sz="2400" b="1" dirty="0" smtClean="0"/>
              <a:t>Partial Model</a:t>
            </a:r>
            <a:r>
              <a:rPr lang="en-US" sz="2400" dirty="0" smtClean="0"/>
              <a:t>: </a:t>
            </a:r>
          </a:p>
          <a:p>
            <a:r>
              <a:rPr lang="en-US" sz="2400" b="1" i="1" dirty="0" smtClean="0">
                <a:solidFill>
                  <a:srgbClr val="FF0000"/>
                </a:solidFill>
              </a:rPr>
              <a:t>Sequence</a:t>
            </a:r>
            <a:r>
              <a:rPr lang="en-US" sz="2400" i="1" dirty="0" smtClean="0"/>
              <a:t> </a:t>
            </a:r>
            <a:r>
              <a:rPr lang="en-US" sz="2400" dirty="0" smtClean="0"/>
              <a:t>of literals</a:t>
            </a:r>
          </a:p>
          <a:p>
            <a:r>
              <a:rPr lang="en-US" sz="2400" i="1" dirty="0" smtClean="0"/>
              <a:t>Decision </a:t>
            </a:r>
            <a:r>
              <a:rPr lang="en-US" sz="2400" i="1" dirty="0" err="1" smtClean="0"/>
              <a:t>lits</a:t>
            </a:r>
            <a:r>
              <a:rPr lang="en-US" sz="2400" i="1" dirty="0" smtClean="0"/>
              <a:t>: </a:t>
            </a:r>
          </a:p>
          <a:p>
            <a:r>
              <a:rPr lang="en-US" sz="2400" dirty="0" smtClean="0"/>
              <a:t>   case splits</a:t>
            </a:r>
          </a:p>
          <a:p>
            <a:r>
              <a:rPr lang="en-US" sz="2400" i="1" dirty="0" smtClean="0"/>
              <a:t>Propagation </a:t>
            </a:r>
            <a:r>
              <a:rPr lang="en-US" sz="2400" i="1" dirty="0" err="1" smtClean="0"/>
              <a:t>lits</a:t>
            </a:r>
            <a:r>
              <a:rPr lang="en-US" sz="2400" i="1" dirty="0" smtClean="0"/>
              <a:t>:</a:t>
            </a:r>
          </a:p>
          <a:p>
            <a:r>
              <a:rPr lang="en-US" sz="2400" i="1" dirty="0"/>
              <a:t> </a:t>
            </a:r>
            <a:r>
              <a:rPr lang="en-US" sz="2400" i="1" dirty="0" smtClean="0"/>
              <a:t>  </a:t>
            </a:r>
            <a:r>
              <a:rPr lang="en-US" sz="2400" dirty="0" smtClean="0"/>
              <a:t>only one case</a:t>
            </a:r>
          </a:p>
          <a:p>
            <a:r>
              <a:rPr lang="en-US" sz="2400" dirty="0"/>
              <a:t> </a:t>
            </a:r>
            <a:r>
              <a:rPr lang="en-US" sz="2400" dirty="0" smtClean="0"/>
              <a:t>  makes sense.</a:t>
            </a:r>
          </a:p>
        </p:txBody>
      </p:sp>
      <p:sp>
        <p:nvSpPr>
          <p:cNvPr id="7" name="Rounded Rectangular Callout 6"/>
          <p:cNvSpPr/>
          <p:nvPr/>
        </p:nvSpPr>
        <p:spPr>
          <a:xfrm>
            <a:off x="5334000" y="2470103"/>
            <a:ext cx="3654669" cy="1534129"/>
          </a:xfrm>
          <a:prstGeom prst="wedgeRoundRectCallout">
            <a:avLst>
              <a:gd name="adj1" fmla="val -77748"/>
              <a:gd name="adj2" fmla="val -17999"/>
              <a:gd name="adj3" fmla="val 1666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Proof</a:t>
            </a:r>
            <a:r>
              <a:rPr lang="en-US" sz="2400" dirty="0" smtClean="0"/>
              <a:t>:  Implicit</a:t>
            </a:r>
          </a:p>
          <a:p>
            <a:pPr algn="ctr"/>
            <a:r>
              <a:rPr lang="en-US" sz="2400" dirty="0" smtClean="0"/>
              <a:t>Consequences added to </a:t>
            </a:r>
            <a:r>
              <a:rPr lang="en-US" sz="2400" i="1" dirty="0" smtClean="0"/>
              <a:t>F</a:t>
            </a:r>
            <a:endParaRPr lang="en-US" sz="2400" dirty="0"/>
          </a:p>
        </p:txBody>
      </p:sp>
      <p:sp>
        <p:nvSpPr>
          <p:cNvPr id="8" name="Explosion 1 7"/>
          <p:cNvSpPr/>
          <p:nvPr/>
        </p:nvSpPr>
        <p:spPr>
          <a:xfrm>
            <a:off x="4032348" y="2642700"/>
            <a:ext cx="533400" cy="6847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203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744414" y="2286000"/>
              <a:ext cx="8170985" cy="478664"/>
            </p:xfrm>
            <a:graphic>
              <a:graphicData uri="http://schemas.openxmlformats.org/drawingml/2006/table">
                <a:tbl>
                  <a:tblPr firstRow="1" bandRow="1">
                    <a:tableStyleId>{2D5ABB26-0587-4C30-8999-92F81FD0307C}</a:tableStyleId>
                  </a:tblPr>
                  <a:tblGrid>
                    <a:gridCol w="1521017">
                      <a:extLst>
                        <a:ext uri="{9D8B030D-6E8A-4147-A177-3AD203B41FA5}">
                          <a16:colId xmlns:a16="http://schemas.microsoft.com/office/drawing/2014/main" val="20000"/>
                        </a:ext>
                      </a:extLst>
                    </a:gridCol>
                    <a:gridCol w="3678169">
                      <a:extLst>
                        <a:ext uri="{9D8B030D-6E8A-4147-A177-3AD203B41FA5}">
                          <a16:colId xmlns:a16="http://schemas.microsoft.com/office/drawing/2014/main" val="20001"/>
                        </a:ext>
                      </a:extLst>
                    </a:gridCol>
                    <a:gridCol w="2971799">
                      <a:extLst>
                        <a:ext uri="{9D8B030D-6E8A-4147-A177-3AD203B41FA5}">
                          <a16:colId xmlns:a16="http://schemas.microsoft.com/office/drawing/2014/main" val="20002"/>
                        </a:ext>
                      </a:extLst>
                    </a:gridCol>
                  </a:tblGrid>
                  <a:tr h="478664">
                    <a:tc>
                      <a:txBody>
                        <a:bodyPr/>
                        <a:lstStyle/>
                        <a:p>
                          <a:pPr algn="l"/>
                          <a:r>
                            <a:rPr lang="en-US" sz="2400" dirty="0" smtClean="0">
                              <a:solidFill>
                                <a:schemeClr val="tx1"/>
                              </a:solidFill>
                            </a:rPr>
                            <a:t>Initialize</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𝜖</m:t>
                              </m:r>
                              <m:r>
                                <a:rPr lang="en-US" sz="2400" b="0" i="1" smtClean="0">
                                  <a:solidFill>
                                    <a:schemeClr val="tx1"/>
                                  </a:solidFill>
                                  <a:latin typeface="Cambria Math"/>
                                </a:rPr>
                                <m:t>| </m:t>
                              </m:r>
                              <m:r>
                                <a:rPr lang="en-US" sz="2400" b="0" i="1" smtClean="0">
                                  <a:solidFill>
                                    <a:schemeClr val="tx1"/>
                                  </a:solidFill>
                                  <a:latin typeface="Cambria Math"/>
                                </a:rPr>
                                <m:t>𝐹</m:t>
                              </m:r>
                            </m:oMath>
                          </a14:m>
                          <a:r>
                            <a:rPr lang="en-US" sz="2400" dirty="0" smtClean="0">
                              <a:solidFill>
                                <a:schemeClr val="tx1"/>
                              </a:solidFill>
                            </a:rPr>
                            <a:t> </a:t>
                          </a:r>
                          <a:endParaRPr lang="en-US" sz="2400" dirty="0" err="1" smtClean="0">
                            <a:solidFill>
                              <a:schemeClr val="tx1"/>
                            </a:solidFill>
                          </a:endParaRPr>
                        </a:p>
                      </a:txBody>
                      <a:tcPr/>
                    </a:tc>
                    <a:tc>
                      <a:txBody>
                        <a:bodyPr/>
                        <a:lstStyle/>
                        <a:p>
                          <a14:m>
                            <m:oMath xmlns:m="http://schemas.openxmlformats.org/officeDocument/2006/math">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𝑖𝑠</m:t>
                              </m:r>
                              <m:r>
                                <a:rPr lang="en-US" sz="2400" b="0" i="1" smtClean="0">
                                  <a:solidFill>
                                    <a:schemeClr val="tx1"/>
                                  </a:solidFill>
                                  <a:latin typeface="Cambria Math"/>
                                </a:rPr>
                                <m:t> </m:t>
                              </m:r>
                              <m:r>
                                <a:rPr lang="en-US" sz="2400" b="0" i="1" smtClean="0">
                                  <a:solidFill>
                                    <a:schemeClr val="tx1"/>
                                  </a:solidFill>
                                  <a:latin typeface="Cambria Math"/>
                                </a:rPr>
                                <m:t>𝑎</m:t>
                              </m:r>
                              <m:r>
                                <a:rPr lang="en-US" sz="2400" b="0" i="1" smtClean="0">
                                  <a:solidFill>
                                    <a:schemeClr val="tx1"/>
                                  </a:solidFill>
                                  <a:latin typeface="Cambria Math"/>
                                </a:rPr>
                                <m:t> </m:t>
                              </m:r>
                              <m:r>
                                <a:rPr lang="en-US" sz="2400" b="0" i="1" smtClean="0">
                                  <a:solidFill>
                                    <a:schemeClr val="tx1"/>
                                  </a:solidFill>
                                  <a:latin typeface="Cambria Math"/>
                                </a:rPr>
                                <m:t>𝑠𝑒𝑡</m:t>
                              </m:r>
                              <m:r>
                                <a:rPr lang="en-US" sz="2400" b="0" i="1" smtClean="0">
                                  <a:solidFill>
                                    <a:schemeClr val="tx1"/>
                                  </a:solidFill>
                                  <a:latin typeface="Cambria Math"/>
                                </a:rPr>
                                <m:t> </m:t>
                              </m:r>
                              <m:r>
                                <a:rPr lang="en-US" sz="2400" b="0" i="1" smtClean="0">
                                  <a:solidFill>
                                    <a:schemeClr val="tx1"/>
                                  </a:solidFill>
                                  <a:latin typeface="Cambria Math"/>
                                </a:rPr>
                                <m:t>𝑜𝑓</m:t>
                              </m:r>
                              <m:r>
                                <a:rPr lang="en-US" sz="2400" b="0" i="1" smtClean="0">
                                  <a:solidFill>
                                    <a:schemeClr val="tx1"/>
                                  </a:solidFill>
                                  <a:latin typeface="Cambria Math"/>
                                </a:rPr>
                                <m:t> </m:t>
                              </m:r>
                              <m:r>
                                <a:rPr lang="en-US" sz="2400" b="0" i="1" smtClean="0">
                                  <a:solidFill>
                                    <a:schemeClr val="tx1"/>
                                  </a:solidFill>
                                  <a:latin typeface="Cambria Math"/>
                                </a:rPr>
                                <m:t>𝑐𝑙𝑎𝑢𝑠𝑒𝑠</m:t>
                              </m:r>
                            </m:oMath>
                          </a14:m>
                          <a:r>
                            <a:rPr lang="en-US" sz="2400" dirty="0" smtClean="0">
                              <a:solidFill>
                                <a:schemeClr val="tx1"/>
                              </a:solidFill>
                            </a:rPr>
                            <a:t> </a:t>
                          </a:r>
                          <a:endParaRPr lang="en-US" sz="2400" dirty="0">
                            <a:solidFill>
                              <a:schemeClr val="tx1"/>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278406601"/>
                  </p:ext>
                </p:extLst>
              </p:nvPr>
            </p:nvGraphicFramePr>
            <p:xfrm>
              <a:off x="744414" y="2286000"/>
              <a:ext cx="8170985" cy="478664"/>
            </p:xfrm>
            <a:graphic>
              <a:graphicData uri="http://schemas.openxmlformats.org/drawingml/2006/table">
                <a:tbl>
                  <a:tblPr firstRow="1" bandRow="1">
                    <a:tableStyleId>{2D5ABB26-0587-4C30-8999-92F81FD0307C}</a:tableStyleId>
                  </a:tblPr>
                  <a:tblGrid>
                    <a:gridCol w="1521017"/>
                    <a:gridCol w="3678169"/>
                    <a:gridCol w="2971799"/>
                  </a:tblGrid>
                  <a:tr h="478664">
                    <a:tc>
                      <a:txBody>
                        <a:bodyPr/>
                        <a:lstStyle/>
                        <a:p>
                          <a:pPr algn="l"/>
                          <a:r>
                            <a:rPr lang="en-US" sz="2400" dirty="0" smtClean="0">
                              <a:solidFill>
                                <a:schemeClr val="tx1"/>
                              </a:solidFill>
                            </a:rPr>
                            <a:t>Initialize</a:t>
                          </a:r>
                          <a:endParaRPr lang="en-US" sz="2400" dirty="0">
                            <a:solidFill>
                              <a:schemeClr val="tx1"/>
                            </a:solidFill>
                          </a:endParaRPr>
                        </a:p>
                      </a:txBody>
                      <a:tcPr/>
                    </a:tc>
                    <a:tc>
                      <a:txBody>
                        <a:bodyPr/>
                        <a:lstStyle/>
                        <a:p>
                          <a:endParaRPr lang="en-US"/>
                        </a:p>
                      </a:txBody>
                      <a:tcPr>
                        <a:blipFill rotWithShape="0">
                          <a:blip r:embed="rId2"/>
                          <a:stretch>
                            <a:fillRect l="-41459" t="-10127" r="-80929" b="-24051"/>
                          </a:stretch>
                        </a:blipFill>
                      </a:tcPr>
                    </a:tc>
                    <a:tc>
                      <a:txBody>
                        <a:bodyPr/>
                        <a:lstStyle/>
                        <a:p>
                          <a:endParaRPr lang="en-US"/>
                        </a:p>
                      </a:txBody>
                      <a:tcPr>
                        <a:blipFill rotWithShape="0">
                          <a:blip r:embed="rId2"/>
                          <a:stretch>
                            <a:fillRect l="-174795" t="-10127" b="-24051"/>
                          </a:stretch>
                        </a:blipFill>
                      </a:tcPr>
                    </a:tc>
                  </a:tr>
                </a:tbl>
              </a:graphicData>
            </a:graphic>
          </p:graphicFrame>
        </mc:Fallback>
      </mc:AlternateContent>
      <p:sp>
        <p:nvSpPr>
          <p:cNvPr id="4" name="TextBox 3"/>
          <p:cNvSpPr txBox="1"/>
          <p:nvPr/>
        </p:nvSpPr>
        <p:spPr>
          <a:xfrm>
            <a:off x="1295400" y="3733800"/>
            <a:ext cx="4579202" cy="461665"/>
          </a:xfrm>
          <a:prstGeom prst="rect">
            <a:avLst/>
          </a:prstGeom>
          <a:noFill/>
        </p:spPr>
        <p:txBody>
          <a:bodyPr wrap="none" rtlCol="0">
            <a:spAutoFit/>
          </a:bodyPr>
          <a:lstStyle/>
          <a:p>
            <a:r>
              <a:rPr lang="en-US" sz="2400" dirty="0" smtClean="0"/>
              <a:t>No model candidate has been fixed</a:t>
            </a:r>
            <a:endParaRPr lang="en-US" sz="2400" dirty="0"/>
          </a:p>
        </p:txBody>
      </p:sp>
    </p:spTree>
    <p:extLst>
      <p:ext uri="{BB962C8B-B14F-4D97-AF65-F5344CB8AC3E}">
        <p14:creationId xmlns:p14="http://schemas.microsoft.com/office/powerpoint/2010/main" val="956530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609600" y="1807336"/>
              <a:ext cx="7924800" cy="478664"/>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78261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78664">
                    <a:tc>
                      <a:txBody>
                        <a:bodyPr/>
                        <a:lstStyle/>
                        <a:p>
                          <a:pPr algn="l"/>
                          <a:r>
                            <a:rPr lang="en-US" sz="2400" dirty="0" smtClean="0">
                              <a:solidFill>
                                <a:schemeClr val="tx1"/>
                              </a:solidFill>
                            </a:rPr>
                            <a:t>Decide</a:t>
                          </a:r>
                          <a:endParaRPr lang="en-US" sz="2400" dirty="0">
                            <a:solidFill>
                              <a:schemeClr val="tx1"/>
                            </a:solidFill>
                          </a:endParaRPr>
                        </a:p>
                      </a:txBody>
                      <a:tcPr/>
                    </a:tc>
                    <a:tc>
                      <a:txBody>
                        <a:bodyPr/>
                        <a:lstStyle/>
                        <a:p>
                          <a:pPr algn="l"/>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i="1" smtClean="0">
                                      <a:solidFill>
                                        <a:schemeClr val="tx1"/>
                                      </a:solidFill>
                                      <a:latin typeface="Cambria Math"/>
                                    </a:rPr>
                                    <m:t>𝐹</m:t>
                                  </m:r>
                                  <m:r>
                                    <a:rPr lang="en-US" sz="2400" i="1" smtClean="0">
                                      <a:solidFill>
                                        <a:schemeClr val="tx1"/>
                                      </a:solidFill>
                                      <a:latin typeface="Cambria Math"/>
                                    </a:rPr>
                                    <m:t> ⟹</m:t>
                                  </m:r>
                                  <m:r>
                                    <a:rPr lang="en-US" sz="2400" b="0" i="1" smtClean="0">
                                      <a:solidFill>
                                        <a:schemeClr val="tx1"/>
                                      </a:solidFill>
                                      <a:latin typeface="Cambria Math"/>
                                    </a:rPr>
                                    <m:t>𝑀</m:t>
                                  </m:r>
                                  <m:r>
                                    <a:rPr lang="en-US" sz="2400" b="0" i="1" smtClean="0">
                                      <a:solidFill>
                                        <a:schemeClr val="tx1"/>
                                      </a:solidFill>
                                      <a:latin typeface="Cambria Math"/>
                                    </a:rPr>
                                    <m:t>, ℓ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14:m>
                            <m:oMath xmlns:m="http://schemas.openxmlformats.org/officeDocument/2006/math">
                              <m:r>
                                <a:rPr lang="en-US" sz="2400" b="0" i="1" smtClean="0">
                                  <a:solidFill>
                                    <a:schemeClr val="tx1"/>
                                  </a:solidFill>
                                  <a:latin typeface="Cambria Math"/>
                                </a:rPr>
                                <m:t>ℓ </m:t>
                              </m:r>
                              <m:r>
                                <a:rPr lang="en-US" sz="2400" b="0" i="1" smtClean="0">
                                  <a:solidFill>
                                    <a:schemeClr val="tx1"/>
                                  </a:solidFill>
                                  <a:latin typeface="Cambria Math"/>
                                </a:rPr>
                                <m:t>𝑖𝑠</m:t>
                              </m:r>
                              <m:r>
                                <a:rPr lang="en-US" sz="2400" b="0" i="1" smtClean="0">
                                  <a:solidFill>
                                    <a:schemeClr val="tx1"/>
                                  </a:solidFill>
                                  <a:latin typeface="Cambria Math"/>
                                </a:rPr>
                                <m:t> </m:t>
                              </m:r>
                              <m:r>
                                <a:rPr lang="en-US" sz="2400" b="0" i="1" smtClean="0">
                                  <a:solidFill>
                                    <a:schemeClr val="tx1"/>
                                  </a:solidFill>
                                  <a:latin typeface="Cambria Math"/>
                                </a:rPr>
                                <m:t>𝑢𝑛𝑎𝑠𝑠𝑖𝑔𝑛𝑒𝑑</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927252625"/>
                  </p:ext>
                </p:extLst>
              </p:nvPr>
            </p:nvGraphicFramePr>
            <p:xfrm>
              <a:off x="609600" y="1807336"/>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sz="2400" dirty="0" smtClean="0">
                              <a:solidFill>
                                <a:schemeClr val="tx1"/>
                              </a:solidFill>
                            </a:rPr>
                            <a:t>Decide</a:t>
                          </a:r>
                          <a:endParaRPr lang="en-US" sz="2400" dirty="0">
                            <a:solidFill>
                              <a:schemeClr val="tx1"/>
                            </a:solidFill>
                          </a:endParaRPr>
                        </a:p>
                      </a:txBody>
                      <a:tcPr/>
                    </a:tc>
                    <a:tc>
                      <a:txBody>
                        <a:bodyPr/>
                        <a:lstStyle/>
                        <a:p>
                          <a:endParaRPr lang="en-US"/>
                        </a:p>
                      </a:txBody>
                      <a:tcPr>
                        <a:blipFill rotWithShape="0">
                          <a:blip r:embed="rId2"/>
                          <a:stretch>
                            <a:fillRect l="-38969" t="-10127" r="-70370" b="-24051"/>
                          </a:stretch>
                        </a:blipFill>
                      </a:tcPr>
                    </a:tc>
                    <a:tc>
                      <a:txBody>
                        <a:bodyPr/>
                        <a:lstStyle/>
                        <a:p>
                          <a:endParaRPr lang="en-US"/>
                        </a:p>
                      </a:txBody>
                      <a:tcPr>
                        <a:blipFill rotWithShape="0">
                          <a:blip r:embed="rId2"/>
                          <a:stretch>
                            <a:fillRect l="-197483" t="-10127" b="-24051"/>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1295400" y="3581400"/>
                <a:ext cx="5609036" cy="1200329"/>
              </a:xfrm>
              <a:prstGeom prst="rect">
                <a:avLst/>
              </a:prstGeom>
              <a:noFill/>
            </p:spPr>
            <p:txBody>
              <a:bodyPr wrap="none" rtlCol="0">
                <a:spAutoFit/>
              </a:bodyPr>
              <a:lstStyle/>
              <a:p>
                <a:r>
                  <a:rPr lang="en-US" sz="2400" dirty="0" smtClean="0"/>
                  <a:t>Case split on </a:t>
                </a:r>
                <a14:m>
                  <m:oMath xmlns:m="http://schemas.openxmlformats.org/officeDocument/2006/math">
                    <m:r>
                      <a:rPr lang="en-US" sz="2400" b="0" i="1" smtClean="0">
                        <a:latin typeface="Cambria Math" panose="02040503050406030204" pitchFamily="18" charset="0"/>
                      </a:rPr>
                      <m:t>ℓ</m:t>
                    </m:r>
                  </m:oMath>
                </a14:m>
                <a:endParaRPr lang="en-US" sz="2400" dirty="0" smtClean="0"/>
              </a:p>
              <a:p>
                <a:r>
                  <a:rPr lang="en-US" sz="2400" dirty="0" smtClean="0"/>
                  <a:t>If </a:t>
                </a:r>
                <a14:m>
                  <m:oMath xmlns:m="http://schemas.openxmlformats.org/officeDocument/2006/math">
                    <m:r>
                      <a:rPr lang="en-US" sz="2400" b="0" i="1" smtClean="0">
                        <a:latin typeface="Cambria Math" panose="02040503050406030204" pitchFamily="18" charset="0"/>
                      </a:rPr>
                      <m:t>𝑀</m:t>
                    </m:r>
                  </m:oMath>
                </a14:m>
                <a:r>
                  <a:rPr lang="en-US" sz="2400" dirty="0" smtClean="0"/>
                  <a:t>can be extended to satisfy </a:t>
                </a:r>
                <a14:m>
                  <m:oMath xmlns:m="http://schemas.openxmlformats.org/officeDocument/2006/math">
                    <m:r>
                      <a:rPr lang="en-US" sz="2400" b="0" i="1" smtClean="0">
                        <a:latin typeface="Cambria Math" panose="02040503050406030204" pitchFamily="18" charset="0"/>
                      </a:rPr>
                      <m:t>𝐹</m:t>
                    </m:r>
                  </m:oMath>
                </a14:m>
                <a:r>
                  <a:rPr lang="en-US" sz="2400" dirty="0" smtClean="0"/>
                  <a:t>, </a:t>
                </a:r>
              </a:p>
              <a:p>
                <a:r>
                  <a:rPr lang="en-US" sz="2400" dirty="0" smtClean="0"/>
                  <a:t>then the extension contains </a:t>
                </a:r>
                <a14:m>
                  <m:oMath xmlns:m="http://schemas.openxmlformats.org/officeDocument/2006/math">
                    <m:r>
                      <a:rPr lang="en-US" sz="2400" i="1">
                        <a:latin typeface="Cambria Math" panose="02040503050406030204" pitchFamily="18" charset="0"/>
                      </a:rPr>
                      <m:t>𝑀</m:t>
                    </m:r>
                    <m:r>
                      <a:rPr lang="en-US" sz="2400" b="0" i="1" smtClean="0">
                        <a:latin typeface="Cambria Math" panose="02040503050406030204" pitchFamily="18" charset="0"/>
                      </a:rPr>
                      <m:t>, </m:t>
                    </m:r>
                    <m:r>
                      <a:rPr lang="en-US" sz="2400" b="0" i="1" smtClean="0">
                        <a:latin typeface="Cambria Math" panose="02040503050406030204" pitchFamily="18" charset="0"/>
                      </a:rPr>
                      <m:t>𝑝</m:t>
                    </m:r>
                  </m:oMath>
                </a14:m>
                <a:r>
                  <a:rPr lang="en-US" sz="2400" dirty="0" smtClean="0"/>
                  <a:t> or </a:t>
                </a:r>
                <a14:m>
                  <m:oMath xmlns:m="http://schemas.openxmlformats.org/officeDocument/2006/math">
                    <m:r>
                      <a:rPr lang="en-US" sz="2400" i="1">
                        <a:latin typeface="Cambria Math" panose="02040503050406030204" pitchFamily="18" charset="0"/>
                      </a:rPr>
                      <m:t>𝑀</m:t>
                    </m:r>
                    <m:r>
                      <a:rPr lang="en-US" sz="2400" i="1">
                        <a:latin typeface="Cambria Math" panose="02040503050406030204" pitchFamily="18" charset="0"/>
                      </a:rPr>
                      <m:t>, ¬</m:t>
                    </m:r>
                    <m:r>
                      <a:rPr lang="en-US" sz="2400" i="1">
                        <a:latin typeface="Cambria Math" panose="02040503050406030204" pitchFamily="18" charset="0"/>
                      </a:rPr>
                      <m:t>𝑝</m:t>
                    </m:r>
                  </m:oMath>
                </a14:m>
                <a:r>
                  <a:rPr lang="en-US" sz="2400" dirty="0" smtClean="0"/>
                  <a:t>  </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3581400"/>
                <a:ext cx="5609036" cy="1200329"/>
              </a:xfrm>
              <a:prstGeom prst="rect">
                <a:avLst/>
              </a:prstGeom>
              <a:blipFill rotWithShape="0">
                <a:blip r:embed="rId3"/>
                <a:stretch>
                  <a:fillRect l="-1739" t="-4082" b="-10714"/>
                </a:stretch>
              </a:blipFill>
            </p:spPr>
            <p:txBody>
              <a:bodyPr/>
              <a:lstStyle/>
              <a:p>
                <a:r>
                  <a:rPr lang="en-US">
                    <a:noFill/>
                  </a:rPr>
                  <a:t> </a:t>
                </a:r>
              </a:p>
            </p:txBody>
          </p:sp>
        </mc:Fallback>
      </mc:AlternateContent>
    </p:spTree>
    <p:extLst>
      <p:ext uri="{BB962C8B-B14F-4D97-AF65-F5344CB8AC3E}">
        <p14:creationId xmlns:p14="http://schemas.microsoft.com/office/powerpoint/2010/main" val="2177689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0" y="1539722"/>
              <a:ext cx="8991600" cy="517678"/>
            </p:xfrm>
            <a:graphic>
              <a:graphicData uri="http://schemas.openxmlformats.org/drawingml/2006/table">
                <a:tbl>
                  <a:tblPr firstRow="1" bandRow="1">
                    <a:tableStyleId>{2D5ABB26-0587-4C30-8999-92F81FD0307C}</a:tableStyleId>
                  </a:tblPr>
                  <a:tblGrid>
                    <a:gridCol w="1673773">
                      <a:extLst>
                        <a:ext uri="{9D8B030D-6E8A-4147-A177-3AD203B41FA5}">
                          <a16:colId xmlns:a16="http://schemas.microsoft.com/office/drawing/2014/main" val="20000"/>
                        </a:ext>
                      </a:extLst>
                    </a:gridCol>
                    <a:gridCol w="4291808">
                      <a:extLst>
                        <a:ext uri="{9D8B030D-6E8A-4147-A177-3AD203B41FA5}">
                          <a16:colId xmlns:a16="http://schemas.microsoft.com/office/drawing/2014/main" val="20001"/>
                        </a:ext>
                      </a:extLst>
                    </a:gridCol>
                    <a:gridCol w="3026019">
                      <a:extLst>
                        <a:ext uri="{9D8B030D-6E8A-4147-A177-3AD203B41FA5}">
                          <a16:colId xmlns:a16="http://schemas.microsoft.com/office/drawing/2014/main" val="20002"/>
                        </a:ext>
                      </a:extLst>
                    </a:gridCol>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Propagate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000" b="0" i="1" smtClean="0">
                                  <a:solidFill>
                                    <a:schemeClr val="tx1"/>
                                  </a:solidFill>
                                  <a:latin typeface="Cambria Math"/>
                                </a:rPr>
                                <m:t>𝑀</m:t>
                              </m:r>
                              <m:r>
                                <a:rPr lang="en-US" sz="2000" b="0" i="1" smtClean="0">
                                  <a:solidFill>
                                    <a:schemeClr val="tx1"/>
                                  </a:solidFill>
                                  <a:latin typeface="Cambria Math"/>
                                </a:rPr>
                                <m:t> </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a:rPr>
                                    <m:t> </m:t>
                                  </m:r>
                                  <m:r>
                                    <a:rPr lang="en-US" sz="2000" b="0" i="1" smtClean="0">
                                      <a:solidFill>
                                        <a:schemeClr val="tx1"/>
                                      </a:solidFill>
                                      <a:latin typeface="Cambria Math"/>
                                    </a:rPr>
                                    <m:t>𝐹</m:t>
                                  </m:r>
                                  <m:r>
                                    <a:rPr lang="en-US" sz="2000" b="0" i="1" smtClean="0">
                                      <a:solidFill>
                                        <a:schemeClr val="tx1"/>
                                      </a:solidFill>
                                      <a:latin typeface="Cambria Math"/>
                                    </a:rPr>
                                    <m:t>, </m:t>
                                  </m:r>
                                  <m:r>
                                    <a:rPr lang="en-US" sz="2000" b="0" i="1" smtClean="0">
                                      <a:solidFill>
                                        <a:schemeClr val="tx1"/>
                                      </a:solidFill>
                                      <a:latin typeface="Cambria Math"/>
                                    </a:rPr>
                                    <m:t>𝐶</m:t>
                                  </m:r>
                                  <m:r>
                                    <a:rPr lang="en-US" sz="2000" b="0" i="1" smtClean="0">
                                      <a:solidFill>
                                        <a:schemeClr val="tx1"/>
                                      </a:solidFill>
                                      <a:latin typeface="Cambria Math"/>
                                    </a:rPr>
                                    <m:t>∨ℓ ⟹</m:t>
                                  </m:r>
                                  <m:r>
                                    <a:rPr lang="en-US" sz="2000" b="0" i="1" smtClean="0">
                                      <a:solidFill>
                                        <a:schemeClr val="tx1"/>
                                      </a:solidFill>
                                      <a:latin typeface="Cambria Math"/>
                                    </a:rPr>
                                    <m:t>𝑀</m:t>
                                  </m:r>
                                  <m:r>
                                    <a:rPr lang="en-US" sz="2000" b="0" i="1" smtClean="0">
                                      <a:solidFill>
                                        <a:schemeClr val="tx1"/>
                                      </a:solidFill>
                                      <a:latin typeface="Cambria Math"/>
                                    </a:rPr>
                                    <m:t>, </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a:rPr>
                                        <m:t>ℓ</m:t>
                                      </m:r>
                                    </m:e>
                                    <m:sup>
                                      <m:r>
                                        <a:rPr lang="en-US" sz="2000" b="0" i="1" smtClean="0">
                                          <a:solidFill>
                                            <a:schemeClr val="tx1"/>
                                          </a:solidFill>
                                          <a:latin typeface="Cambria Math"/>
                                        </a:rPr>
                                        <m:t>𝐶</m:t>
                                      </m:r>
                                      <m:r>
                                        <a:rPr lang="en-US" sz="2000" b="0" i="1" smtClean="0">
                                          <a:solidFill>
                                            <a:schemeClr val="tx1"/>
                                          </a:solidFill>
                                          <a:latin typeface="Cambria Math"/>
                                        </a:rPr>
                                        <m:t>∨ℓ</m:t>
                                      </m:r>
                                    </m:sup>
                                  </m:sSup>
                                  <m:r>
                                    <a:rPr lang="en-US" sz="2000" b="0" i="1" smtClean="0">
                                      <a:solidFill>
                                        <a:schemeClr val="tx1"/>
                                      </a:solidFill>
                                      <a:latin typeface="Cambria Math"/>
                                    </a:rPr>
                                    <m:t>   </m:t>
                                  </m:r>
                                </m:e>
                              </m:d>
                              <m:r>
                                <a:rPr lang="en-US" sz="2000" b="0" i="1" smtClean="0">
                                  <a:solidFill>
                                    <a:schemeClr val="tx1"/>
                                  </a:solidFill>
                                  <a:latin typeface="Cambria Math"/>
                                </a:rPr>
                                <m:t>  </m:t>
                              </m:r>
                              <m:r>
                                <a:rPr lang="en-US" sz="2000" b="0" i="1" smtClean="0">
                                  <a:solidFill>
                                    <a:schemeClr val="tx1"/>
                                  </a:solidFill>
                                  <a:latin typeface="Cambria Math"/>
                                </a:rPr>
                                <m:t>𝐹</m:t>
                              </m:r>
                              <m:r>
                                <a:rPr lang="en-US" sz="2000" b="0" i="1" smtClean="0">
                                  <a:solidFill>
                                    <a:schemeClr val="tx1"/>
                                  </a:solidFill>
                                  <a:latin typeface="Cambria Math"/>
                                </a:rPr>
                                <m:t>,</m:t>
                              </m:r>
                              <m:r>
                                <a:rPr lang="en-US" sz="2000" b="0" i="1" smtClean="0">
                                  <a:solidFill>
                                    <a:schemeClr val="tx1"/>
                                  </a:solidFill>
                                  <a:latin typeface="Cambria Math"/>
                                </a:rPr>
                                <m:t>𝐶</m:t>
                              </m:r>
                              <m:r>
                                <a:rPr lang="en-US" sz="2000" b="0" i="1" smtClean="0">
                                  <a:solidFill>
                                    <a:schemeClr val="tx1"/>
                                  </a:solidFill>
                                  <a:latin typeface="Cambria Math"/>
                                </a:rPr>
                                <m:t>∨ℓ</m:t>
                              </m:r>
                            </m:oMath>
                          </a14:m>
                          <a:r>
                            <a:rPr lang="en-US" sz="2000" dirty="0" smtClean="0">
                              <a:solidFill>
                                <a:schemeClr val="tx1"/>
                              </a:solidFill>
                            </a:rPr>
                            <a:t> </a:t>
                          </a:r>
                          <a:endParaRPr lang="en-US" sz="20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000" b="0" i="1" smtClean="0">
                                  <a:solidFill>
                                    <a:schemeClr val="tx1"/>
                                  </a:solidFill>
                                  <a:latin typeface="Cambria Math"/>
                                </a:rPr>
                                <m:t>𝐶</m:t>
                              </m:r>
                              <m:r>
                                <a:rPr lang="en-US" sz="2000" b="0" i="1" smtClean="0">
                                  <a:solidFill>
                                    <a:schemeClr val="tx1"/>
                                  </a:solidFill>
                                  <a:latin typeface="Cambria Math"/>
                                </a:rPr>
                                <m:t> </m:t>
                              </m:r>
                              <m:r>
                                <a:rPr lang="en-US" sz="2000" b="0" i="1" smtClean="0">
                                  <a:solidFill>
                                    <a:schemeClr val="tx1"/>
                                  </a:solidFill>
                                  <a:latin typeface="Cambria Math"/>
                                </a:rPr>
                                <m:t>𝑖𝑠</m:t>
                              </m:r>
                              <m:r>
                                <a:rPr lang="en-US" sz="2000" b="0" i="1" smtClean="0">
                                  <a:solidFill>
                                    <a:schemeClr val="tx1"/>
                                  </a:solidFill>
                                  <a:latin typeface="Cambria Math"/>
                                </a:rPr>
                                <m:t> </m:t>
                              </m:r>
                              <m:r>
                                <a:rPr lang="en-US" sz="2000" b="0" i="1" smtClean="0">
                                  <a:solidFill>
                                    <a:schemeClr val="tx1"/>
                                  </a:solidFill>
                                  <a:latin typeface="Cambria Math"/>
                                </a:rPr>
                                <m:t>𝑓𝑎𝑙𝑠𝑒</m:t>
                              </m:r>
                              <m:r>
                                <a:rPr lang="en-US" sz="2000" b="0" i="1" smtClean="0">
                                  <a:solidFill>
                                    <a:schemeClr val="tx1"/>
                                  </a:solidFill>
                                  <a:latin typeface="Cambria Math"/>
                                </a:rPr>
                                <m:t> </m:t>
                              </m:r>
                              <m:r>
                                <a:rPr lang="en-US" sz="2000" b="0" i="1" smtClean="0">
                                  <a:solidFill>
                                    <a:schemeClr val="tx1"/>
                                  </a:solidFill>
                                  <a:latin typeface="Cambria Math"/>
                                </a:rPr>
                                <m:t>𝑢𝑛𝑑𝑒𝑟</m:t>
                              </m:r>
                              <m:r>
                                <a:rPr lang="en-US" sz="2000" b="0" i="1" smtClean="0">
                                  <a:solidFill>
                                    <a:schemeClr val="tx1"/>
                                  </a:solidFill>
                                  <a:latin typeface="Cambria Math"/>
                                </a:rPr>
                                <m:t> </m:t>
                              </m:r>
                              <m:r>
                                <a:rPr lang="en-US" sz="2000" b="0" i="1" smtClean="0">
                                  <a:solidFill>
                                    <a:schemeClr val="tx1"/>
                                  </a:solidFill>
                                  <a:latin typeface="Cambria Math"/>
                                </a:rPr>
                                <m:t>𝑀</m:t>
                              </m:r>
                            </m:oMath>
                          </a14:m>
                          <a:r>
                            <a:rPr lang="en-US" sz="2000" dirty="0" smtClean="0">
                              <a:solidFill>
                                <a:schemeClr val="tx1"/>
                              </a:solidFill>
                            </a:rPr>
                            <a:t> </a:t>
                          </a: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50621320"/>
                  </p:ext>
                </p:extLst>
              </p:nvPr>
            </p:nvGraphicFramePr>
            <p:xfrm>
              <a:off x="0" y="1539722"/>
              <a:ext cx="8991600" cy="517678"/>
            </p:xfrm>
            <a:graphic>
              <a:graphicData uri="http://schemas.openxmlformats.org/drawingml/2006/table">
                <a:tbl>
                  <a:tblPr firstRow="1" bandRow="1">
                    <a:tableStyleId>{2D5ABB26-0587-4C30-8999-92F81FD0307C}</a:tableStyleId>
                  </a:tblPr>
                  <a:tblGrid>
                    <a:gridCol w="1673773"/>
                    <a:gridCol w="4291808"/>
                    <a:gridCol w="3026019"/>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Propagate</a:t>
                          </a:r>
                        </a:p>
                      </a:txBody>
                      <a:tcPr/>
                    </a:tc>
                    <a:tc>
                      <a:txBody>
                        <a:bodyPr/>
                        <a:lstStyle/>
                        <a:p>
                          <a:endParaRPr lang="en-US"/>
                        </a:p>
                      </a:txBody>
                      <a:tcPr>
                        <a:blipFill rotWithShape="0">
                          <a:blip r:embed="rId2"/>
                          <a:stretch>
                            <a:fillRect l="-39063" t="-5814" r="-70455"/>
                          </a:stretch>
                        </a:blipFill>
                      </a:tcPr>
                    </a:tc>
                    <a:tc>
                      <a:txBody>
                        <a:bodyPr/>
                        <a:lstStyle/>
                        <a:p>
                          <a:endParaRPr lang="en-US"/>
                        </a:p>
                      </a:txBody>
                      <a:tcPr>
                        <a:blipFill rotWithShape="0">
                          <a:blip r:embed="rId2"/>
                          <a:stretch>
                            <a:fillRect l="-197379" t="-5814"/>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1295400" y="3581400"/>
                <a:ext cx="4623317" cy="830997"/>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ℓ</m:t>
                    </m:r>
                  </m:oMath>
                </a14:m>
                <a:r>
                  <a:rPr lang="en-US" sz="2400" dirty="0" smtClean="0"/>
                  <a:t> must be true if </a:t>
                </a:r>
                <a14:m>
                  <m:oMath xmlns:m="http://schemas.openxmlformats.org/officeDocument/2006/math">
                    <m:r>
                      <a:rPr lang="en-US" sz="2400" b="0" i="1" smtClean="0">
                        <a:latin typeface="Cambria Math" panose="02040503050406030204" pitchFamily="18" charset="0"/>
                      </a:rPr>
                      <m:t>𝑀</m:t>
                    </m:r>
                  </m:oMath>
                </a14:m>
                <a:r>
                  <a:rPr lang="en-US" sz="2400" dirty="0" smtClean="0"/>
                  <a:t> has any chance </a:t>
                </a:r>
              </a:p>
              <a:p>
                <a:r>
                  <a:rPr lang="en-US" sz="2400" dirty="0" smtClean="0"/>
                  <a:t>of being a model for </a:t>
                </a:r>
                <a14:m>
                  <m:oMath xmlns:m="http://schemas.openxmlformats.org/officeDocument/2006/math">
                    <m:r>
                      <a:rPr lang="en-US" sz="2400" i="1">
                        <a:latin typeface="Cambria Math"/>
                      </a:rPr>
                      <m:t>𝐹</m:t>
                    </m:r>
                    <m:r>
                      <a:rPr lang="en-US" sz="2400" i="1">
                        <a:latin typeface="Cambria Math"/>
                      </a:rPr>
                      <m:t>, </m:t>
                    </m:r>
                    <m:r>
                      <a:rPr lang="en-US" sz="2400" i="1">
                        <a:latin typeface="Cambria Math"/>
                      </a:rPr>
                      <m:t>𝐶</m:t>
                    </m:r>
                    <m:r>
                      <a:rPr lang="en-US" sz="2400" i="1">
                        <a:latin typeface="Cambria Math"/>
                      </a:rPr>
                      <m:t>∨ℓ </m:t>
                    </m:r>
                  </m:oMath>
                </a14:m>
                <a:r>
                  <a:rPr lang="en-US" sz="2400" dirty="0" smtClean="0"/>
                  <a:t> </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3581400"/>
                <a:ext cx="4623317" cy="830997"/>
              </a:xfrm>
              <a:prstGeom prst="rect">
                <a:avLst/>
              </a:prstGeom>
              <a:blipFill rotWithShape="0">
                <a:blip r:embed="rId3"/>
                <a:stretch>
                  <a:fillRect l="-2111" t="-5882" r="-1187" b="-15441"/>
                </a:stretch>
              </a:blipFill>
            </p:spPr>
            <p:txBody>
              <a:bodyPr/>
              <a:lstStyle/>
              <a:p>
                <a:r>
                  <a:rPr lang="en-US">
                    <a:noFill/>
                  </a:rPr>
                  <a:t> </a:t>
                </a:r>
              </a:p>
            </p:txBody>
          </p:sp>
        </mc:Fallback>
      </mc:AlternateContent>
    </p:spTree>
    <p:extLst>
      <p:ext uri="{BB962C8B-B14F-4D97-AF65-F5344CB8AC3E}">
        <p14:creationId xmlns:p14="http://schemas.microsoft.com/office/powerpoint/2010/main" val="444917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lstStyle/>
          <a:p>
            <a:r>
              <a:rPr lang="en-US" dirty="0" smtClean="0"/>
              <a:t>SMT in a nutshell</a:t>
            </a:r>
          </a:p>
          <a:p>
            <a:r>
              <a:rPr lang="en-US" dirty="0" smtClean="0"/>
              <a:t>SMT solving walkthrough by example</a:t>
            </a:r>
          </a:p>
          <a:p>
            <a:r>
              <a:rPr lang="en-US" dirty="0" smtClean="0"/>
              <a:t>Selected Theory solvers</a:t>
            </a:r>
          </a:p>
          <a:p>
            <a:pPr lvl="1"/>
            <a:r>
              <a:rPr lang="en-US" dirty="0" smtClean="0"/>
              <a:t>Equalities</a:t>
            </a:r>
          </a:p>
          <a:p>
            <a:pPr lvl="1"/>
            <a:r>
              <a:rPr lang="en-US" dirty="0" smtClean="0"/>
              <a:t>Arrays</a:t>
            </a:r>
          </a:p>
          <a:p>
            <a:pPr lvl="1"/>
            <a:r>
              <a:rPr lang="en-US" dirty="0" smtClean="0"/>
              <a:t>Arithmetic</a:t>
            </a:r>
          </a:p>
          <a:p>
            <a:r>
              <a:rPr lang="en-US" dirty="0" smtClean="0"/>
              <a:t>Combining Solvers</a:t>
            </a:r>
          </a:p>
          <a:p>
            <a:endParaRPr lang="en-US" dirty="0"/>
          </a:p>
        </p:txBody>
      </p:sp>
    </p:spTree>
    <p:extLst>
      <p:ext uri="{BB962C8B-B14F-4D97-AF65-F5344CB8AC3E}">
        <p14:creationId xmlns:p14="http://schemas.microsoft.com/office/powerpoint/2010/main" val="997475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609600" y="1615922"/>
              <a:ext cx="7924800" cy="1035356"/>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78261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Sat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r>
                                <a:rPr lang="en-US" sz="2400" i="1" smtClean="0">
                                  <a:solidFill>
                                    <a:schemeClr val="tx1"/>
                                  </a:solidFill>
                                  <a:latin typeface="Cambria Math"/>
                                </a:rPr>
                                <m:t>𝐹</m:t>
                              </m:r>
                              <m:r>
                                <a:rPr lang="en-US" sz="2400" i="1" smtClean="0">
                                  <a:solidFill>
                                    <a:schemeClr val="tx1"/>
                                  </a:solidFill>
                                  <a:latin typeface="Cambria Math"/>
                                </a:rPr>
                                <m:t> ⟹</m:t>
                              </m:r>
                              <m:r>
                                <a:rPr lang="en-US" sz="2400" b="0" i="1" smtClean="0">
                                  <a:solidFill>
                                    <a:schemeClr val="tx1"/>
                                  </a:solidFill>
                                  <a:latin typeface="Cambria Math"/>
                                </a:rPr>
                                <m:t>𝑀</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𝑡𝑟𝑢𝑒</m:t>
                              </m:r>
                              <m:r>
                                <a:rPr lang="en-US" sz="2400" b="0" i="1" smtClean="0">
                                  <a:solidFill>
                                    <a:schemeClr val="tx1"/>
                                  </a:solidFill>
                                  <a:latin typeface="Cambria Math"/>
                                </a:rPr>
                                <m:t> </m:t>
                              </m:r>
                              <m:r>
                                <a:rPr lang="en-US" sz="2400" b="0" i="1" smtClean="0">
                                  <a:solidFill>
                                    <a:schemeClr val="tx1"/>
                                  </a:solidFill>
                                  <a:latin typeface="Cambria Math"/>
                                </a:rPr>
                                <m:t>𝑢𝑛𝑑𝑒𝑟</m:t>
                              </m:r>
                              <m:r>
                                <a:rPr lang="en-US" sz="2400" b="0" i="1" smtClean="0">
                                  <a:solidFill>
                                    <a:schemeClr val="tx1"/>
                                  </a:solidFill>
                                  <a:latin typeface="Cambria Math"/>
                                </a:rPr>
                                <m:t> </m:t>
                              </m:r>
                              <m:r>
                                <a:rPr lang="en-US" sz="2400" b="0" i="1" smtClean="0">
                                  <a:solidFill>
                                    <a:schemeClr val="tx1"/>
                                  </a:solidFill>
                                  <a:latin typeface="Cambria Math"/>
                                </a:rPr>
                                <m:t>𝑀</m:t>
                              </m:r>
                              <m:r>
                                <a:rPr lang="en-US" sz="2400" b="0" i="1" smtClean="0">
                                  <a:solidFill>
                                    <a:schemeClr val="tx1"/>
                                  </a:solidFill>
                                  <a:latin typeface="Cambria Math"/>
                                </a:rPr>
                                <m:t>  </m:t>
                              </m:r>
                            </m:oMath>
                          </a14:m>
                          <a:r>
                            <a:rPr lang="en-US" sz="2400" b="0" i="1" dirty="0" smtClean="0">
                              <a:solidFill>
                                <a:schemeClr val="tx1"/>
                              </a:solidFill>
                              <a:latin typeface="Cambria Math"/>
                            </a:rPr>
                            <a:t> </a:t>
                          </a:r>
                          <a:endParaRPr lang="en-US" sz="2400" dirty="0" err="1" smtClean="0">
                            <a:solidFill>
                              <a:schemeClr val="tx1"/>
                            </a:solidFill>
                          </a:endParaRPr>
                        </a:p>
                      </a:txBody>
                      <a:tcPr/>
                    </a:tc>
                    <a:extLst>
                      <a:ext uri="{0D108BD9-81ED-4DB2-BD59-A6C34878D82A}">
                        <a16:rowId xmlns:a16="http://schemas.microsoft.com/office/drawing/2014/main" val="10000"/>
                      </a:ext>
                    </a:extLst>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Unsat</a:t>
                          </a:r>
                          <a:endParaRPr lang="en-US" sz="2400"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𝑈𝑛𝑠𝑎𝑡</m:t>
                              </m:r>
                            </m:oMath>
                          </a14:m>
                          <a:r>
                            <a:rPr lang="en-US" sz="2400" dirty="0" smtClean="0">
                              <a:solidFill>
                                <a:schemeClr val="tx1"/>
                              </a:solidFill>
                            </a:rPr>
                            <a:t> </a:t>
                          </a:r>
                          <a:endParaRPr lang="en-US" sz="2400" dirty="0">
                            <a:solidFill>
                              <a:schemeClr val="tx1"/>
                            </a:solidFill>
                          </a:endParaRPr>
                        </a:p>
                      </a:txBody>
                      <a:tcPr/>
                    </a:tc>
                    <a:tc>
                      <a:txBody>
                        <a:bodyPr/>
                        <a:lstStyle/>
                        <a:p>
                          <a:endParaRPr lang="en-US" sz="2400" dirty="0" smtClean="0">
                            <a:solidFill>
                              <a:schemeClr val="tx1"/>
                            </a:solidFill>
                          </a:endParaRPr>
                        </a:p>
                      </a:txBody>
                      <a:tcPr/>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214673145"/>
                  </p:ext>
                </p:extLst>
              </p:nvPr>
            </p:nvGraphicFramePr>
            <p:xfrm>
              <a:off x="609600" y="1615922"/>
              <a:ext cx="7924800" cy="1035356"/>
            </p:xfrm>
            <a:graphic>
              <a:graphicData uri="http://schemas.openxmlformats.org/drawingml/2006/table">
                <a:tbl>
                  <a:tblPr firstRow="1" bandRow="1">
                    <a:tableStyleId>{2D5ABB26-0587-4C30-8999-92F81FD0307C}</a:tableStyleId>
                  </a:tblPr>
                  <a:tblGrid>
                    <a:gridCol w="1475190"/>
                    <a:gridCol w="3782610"/>
                    <a:gridCol w="2667000"/>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Sat</a:t>
                          </a:r>
                        </a:p>
                      </a:txBody>
                      <a:tcPr/>
                    </a:tc>
                    <a:tc>
                      <a:txBody>
                        <a:bodyPr/>
                        <a:lstStyle/>
                        <a:p>
                          <a:endParaRPr lang="en-US"/>
                        </a:p>
                      </a:txBody>
                      <a:tcPr>
                        <a:blipFill rotWithShape="0">
                          <a:blip r:embed="rId2"/>
                          <a:stretch>
                            <a:fillRect l="-38969" t="-9412" r="-70370" b="-115294"/>
                          </a:stretch>
                        </a:blipFill>
                      </a:tcPr>
                    </a:tc>
                    <a:tc>
                      <a:txBody>
                        <a:bodyPr/>
                        <a:lstStyle/>
                        <a:p>
                          <a:endParaRPr lang="en-US"/>
                        </a:p>
                      </a:txBody>
                      <a:tcPr>
                        <a:blipFill rotWithShape="0">
                          <a:blip r:embed="rId2"/>
                          <a:stretch>
                            <a:fillRect l="-197483" t="-9412" b="-115294"/>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Unsat</a:t>
                          </a:r>
                          <a:endParaRPr lang="en-US" sz="2400" dirty="0" smtClean="0">
                            <a:solidFill>
                              <a:schemeClr val="tx1"/>
                            </a:solidFill>
                          </a:endParaRPr>
                        </a:p>
                      </a:txBody>
                      <a:tcPr/>
                    </a:tc>
                    <a:tc>
                      <a:txBody>
                        <a:bodyPr/>
                        <a:lstStyle/>
                        <a:p>
                          <a:endParaRPr lang="en-US"/>
                        </a:p>
                      </a:txBody>
                      <a:tcPr>
                        <a:blipFill rotWithShape="0">
                          <a:blip r:embed="rId2"/>
                          <a:stretch>
                            <a:fillRect l="-38969" t="-109412" r="-70370" b="-15294"/>
                          </a:stretch>
                        </a:blipFill>
                      </a:tcPr>
                    </a:tc>
                    <a:tc>
                      <a:txBody>
                        <a:bodyPr/>
                        <a:lstStyle/>
                        <a:p>
                          <a:endParaRPr lang="en-US" sz="2400" dirty="0" smtClean="0">
                            <a:solidFill>
                              <a:schemeClr val="tx1"/>
                            </a:solidFill>
                          </a:endParaRPr>
                        </a:p>
                      </a:txBody>
                      <a:tcPr/>
                    </a:tc>
                  </a:tr>
                </a:tbl>
              </a:graphicData>
            </a:graphic>
          </p:graphicFrame>
        </mc:Fallback>
      </mc:AlternateContent>
    </p:spTree>
    <p:extLst>
      <p:ext uri="{BB962C8B-B14F-4D97-AF65-F5344CB8AC3E}">
        <p14:creationId xmlns:p14="http://schemas.microsoft.com/office/powerpoint/2010/main" val="3041419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78261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Conflict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𝐶</m:t>
                                  </m:r>
                                  <m:r>
                                    <a:rPr lang="en-US" sz="2400" b="0" i="1" smtClean="0">
                                      <a:solidFill>
                                        <a:schemeClr val="tx1"/>
                                      </a:solidFill>
                                      <a:latin typeface="Cambria Math"/>
                                    </a:rPr>
                                    <m:t> ⟹</m:t>
                                  </m:r>
                                  <m:r>
                                    <a:rPr lang="en-US" sz="2400" b="0" i="1" smtClean="0">
                                      <a:solidFill>
                                        <a:schemeClr val="tx1"/>
                                      </a:solidFill>
                                      <a:latin typeface="Cambria Math"/>
                                    </a:rPr>
                                    <m:t>𝑀</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m:t>
                              </m:r>
                              <m:r>
                                <a:rPr lang="en-US" sz="2400" b="0" i="1" smtClean="0">
                                  <a:solidFill>
                                    <a:schemeClr val="tx1"/>
                                  </a:solidFill>
                                  <a:latin typeface="Cambria Math"/>
                                </a:rPr>
                                <m:t>𝐶</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 </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𝐶</m:t>
                              </m:r>
                              <m:r>
                                <a:rPr lang="en-US" sz="2400" b="0" i="1" smtClean="0">
                                  <a:solidFill>
                                    <a:schemeClr val="tx1"/>
                                  </a:solidFill>
                                  <a:latin typeface="Cambria Math"/>
                                </a:rPr>
                                <m:t> </m:t>
                              </m:r>
                              <m:r>
                                <a:rPr lang="en-US" sz="2400" b="0" i="1" smtClean="0">
                                  <a:solidFill>
                                    <a:schemeClr val="tx1"/>
                                  </a:solidFill>
                                  <a:latin typeface="Cambria Math"/>
                                </a:rPr>
                                <m:t>𝑖𝑠</m:t>
                              </m:r>
                              <m:r>
                                <a:rPr lang="en-US" sz="2400" b="0" i="1" smtClean="0">
                                  <a:solidFill>
                                    <a:schemeClr val="tx1"/>
                                  </a:solidFill>
                                  <a:latin typeface="Cambria Math"/>
                                </a:rPr>
                                <m:t> </m:t>
                              </m:r>
                              <m:r>
                                <a:rPr lang="en-US" sz="2400" b="0" i="1" smtClean="0">
                                  <a:solidFill>
                                    <a:schemeClr val="tx1"/>
                                  </a:solidFill>
                                  <a:latin typeface="Cambria Math"/>
                                </a:rPr>
                                <m:t>𝑓𝑎𝑙𝑠𝑒</m:t>
                              </m:r>
                              <m:r>
                                <a:rPr lang="en-US" sz="2400" b="0" i="1" smtClean="0">
                                  <a:solidFill>
                                    <a:schemeClr val="tx1"/>
                                  </a:solidFill>
                                  <a:latin typeface="Cambria Math"/>
                                </a:rPr>
                                <m:t> </m:t>
                              </m:r>
                              <m:r>
                                <a:rPr lang="en-US" sz="2400" b="0" i="1" smtClean="0">
                                  <a:solidFill>
                                    <a:schemeClr val="tx1"/>
                                  </a:solidFill>
                                  <a:latin typeface="Cambria Math"/>
                                </a:rPr>
                                <m:t>𝑢𝑛𝑑𝑒𝑟</m:t>
                              </m:r>
                              <m:r>
                                <a:rPr lang="en-US" sz="2400" b="0" i="1" smtClean="0">
                                  <a:solidFill>
                                    <a:schemeClr val="tx1"/>
                                  </a:solidFill>
                                  <a:latin typeface="Cambria Math"/>
                                </a:rPr>
                                <m:t> </m:t>
                              </m:r>
                              <m:r>
                                <a:rPr lang="en-US" sz="2400" b="0" i="1" smtClean="0">
                                  <a:solidFill>
                                    <a:schemeClr val="tx1"/>
                                  </a:solidFill>
                                  <a:latin typeface="Cambria Math"/>
                                </a:rPr>
                                <m:t>𝑀</m:t>
                              </m:r>
                            </m:oMath>
                          </a14:m>
                          <a:r>
                            <a:rPr lang="en-US" sz="2400" dirty="0" smtClean="0">
                              <a:solidFill>
                                <a:schemeClr val="tx1"/>
                              </a:solidFill>
                            </a:rPr>
                            <a:t> </a:t>
                          </a:r>
                          <a:endParaRPr lang="en-US" sz="2400" dirty="0" err="1" smtClean="0">
                            <a:solidFill>
                              <a:schemeClr val="tx1"/>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0814522"/>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Conflict</a:t>
                          </a:r>
                        </a:p>
                      </a:txBody>
                      <a:tcPr/>
                    </a:tc>
                    <a:tc>
                      <a:txBody>
                        <a:bodyPr/>
                        <a:lstStyle/>
                        <a:p>
                          <a:endParaRPr lang="en-US"/>
                        </a:p>
                      </a:txBody>
                      <a:tcPr>
                        <a:blipFill rotWithShape="0">
                          <a:blip r:embed="rId2"/>
                          <a:stretch>
                            <a:fillRect l="-38969" t="-10000" r="-70370" b="-22500"/>
                          </a:stretch>
                        </a:blipFill>
                      </a:tcPr>
                    </a:tc>
                    <a:tc>
                      <a:txBody>
                        <a:bodyPr/>
                        <a:lstStyle/>
                        <a:p>
                          <a:endParaRPr lang="en-US"/>
                        </a:p>
                      </a:txBody>
                      <a:tcPr>
                        <a:blipFill rotWithShape="0">
                          <a:blip r:embed="rId2"/>
                          <a:stretch>
                            <a:fillRect l="-197483" t="-10000" b="-22500"/>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1295400" y="3581400"/>
                <a:ext cx="6999930"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𝐶</m:t>
                    </m:r>
                  </m:oMath>
                </a14:m>
                <a:r>
                  <a:rPr lang="en-US" sz="2400" dirty="0" smtClean="0"/>
                  <a:t> is a </a:t>
                </a:r>
                <a:r>
                  <a:rPr lang="en-US" sz="2400" b="1" dirty="0" smtClean="0"/>
                  <a:t>sufficient </a:t>
                </a:r>
                <a:r>
                  <a:rPr lang="en-US" sz="2400" dirty="0" smtClean="0"/>
                  <a:t>explanation why </a:t>
                </a:r>
                <a14:m>
                  <m:oMath xmlns:m="http://schemas.openxmlformats.org/officeDocument/2006/math">
                    <m:r>
                      <a:rPr lang="en-US" sz="2400" i="1">
                        <a:latin typeface="Cambria Math"/>
                      </a:rPr>
                      <m:t>𝑀</m:t>
                    </m:r>
                  </m:oMath>
                </a14:m>
                <a:r>
                  <a:rPr lang="en-US" sz="2400" dirty="0" smtClean="0"/>
                  <a:t> is not a model of </a:t>
                </a:r>
                <a14:m>
                  <m:oMath xmlns:m="http://schemas.openxmlformats.org/officeDocument/2006/math">
                    <m:r>
                      <a:rPr lang="en-US" sz="2400" b="0" i="1" smtClean="0">
                        <a:latin typeface="Cambria Math" panose="02040503050406030204" pitchFamily="18" charset="0"/>
                      </a:rPr>
                      <m:t>𝐹</m:t>
                    </m:r>
                  </m:oMath>
                </a14:m>
                <a:endParaRPr lang="en-US" sz="24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1295400" y="3581400"/>
                <a:ext cx="6999930" cy="461665"/>
              </a:xfrm>
              <a:prstGeom prst="rect">
                <a:avLst/>
              </a:prstGeom>
              <a:blipFill rotWithShape="0">
                <a:blip r:embed="rId3"/>
                <a:stretch>
                  <a:fillRect l="-261" t="-10667" b="-29333"/>
                </a:stretch>
              </a:blipFill>
            </p:spPr>
            <p:txBody>
              <a:bodyPr/>
              <a:lstStyle/>
              <a:p>
                <a:r>
                  <a:rPr lang="en-US">
                    <a:noFill/>
                  </a:rPr>
                  <a:t> </a:t>
                </a:r>
              </a:p>
            </p:txBody>
          </p:sp>
        </mc:Fallback>
      </mc:AlternateContent>
    </p:spTree>
    <p:extLst>
      <p:ext uri="{BB962C8B-B14F-4D97-AF65-F5344CB8AC3E}">
        <p14:creationId xmlns:p14="http://schemas.microsoft.com/office/powerpoint/2010/main" val="3491443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609599" y="1484343"/>
              <a:ext cx="8410201" cy="484729"/>
            </p:xfrm>
            <a:graphic>
              <a:graphicData uri="http://schemas.openxmlformats.org/drawingml/2006/table">
                <a:tbl>
                  <a:tblPr firstRow="1" bandRow="1">
                    <a:tableStyleId>{2D5ABB26-0587-4C30-8999-92F81FD0307C}</a:tableStyleId>
                  </a:tblPr>
                  <a:tblGrid>
                    <a:gridCol w="1565547">
                      <a:extLst>
                        <a:ext uri="{9D8B030D-6E8A-4147-A177-3AD203B41FA5}">
                          <a16:colId xmlns:a16="http://schemas.microsoft.com/office/drawing/2014/main" val="20000"/>
                        </a:ext>
                      </a:extLst>
                    </a:gridCol>
                    <a:gridCol w="4987654">
                      <a:extLst>
                        <a:ext uri="{9D8B030D-6E8A-4147-A177-3AD203B41FA5}">
                          <a16:colId xmlns:a16="http://schemas.microsoft.com/office/drawing/2014/main" val="20001"/>
                        </a:ext>
                      </a:extLst>
                    </a:gridCol>
                    <a:gridCol w="1857000">
                      <a:extLst>
                        <a:ext uri="{9D8B030D-6E8A-4147-A177-3AD203B41FA5}">
                          <a16:colId xmlns:a16="http://schemas.microsoft.com/office/drawing/2014/main" val="20002"/>
                        </a:ext>
                      </a:extLst>
                    </a:gridCol>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Resolve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∨¬ℓ⟹</m:t>
                                  </m:r>
                                  <m:r>
                                    <a:rPr lang="en-US" sz="2400" b="0" i="1" smtClean="0">
                                      <a:solidFill>
                                        <a:schemeClr val="tx1"/>
                                      </a:solidFill>
                                      <a:latin typeface="Cambria Math"/>
                                    </a:rPr>
                                    <m:t>𝑀</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m:t>
                              </m:r>
                              <m:r>
                                <a:rPr lang="en-US" sz="2400" b="0" i="1" smtClean="0">
                                  <a:solidFill>
                                    <a:schemeClr val="tx1"/>
                                  </a:solidFill>
                                  <a:latin typeface="Cambria Math" panose="02040503050406030204" pitchFamily="18" charset="0"/>
                                </a:rPr>
                                <m:t>𝐷</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a:rPr>
                                    <m:t>ℓ</m:t>
                                  </m:r>
                                </m:e>
                                <m:sup>
                                  <m:r>
                                    <a:rPr lang="en-US" sz="2400" b="0" i="1" smtClean="0">
                                      <a:solidFill>
                                        <a:schemeClr val="tx1"/>
                                      </a:solidFill>
                                      <a:latin typeface="Cambria Math" panose="02040503050406030204" pitchFamily="18" charset="0"/>
                                    </a:rPr>
                                    <m:t>𝐷</m:t>
                                  </m:r>
                                  <m:r>
                                    <a:rPr lang="en-US" sz="2400" b="0" i="1" smtClean="0">
                                      <a:solidFill>
                                        <a:schemeClr val="tx1"/>
                                      </a:solidFill>
                                      <a:latin typeface="Cambria Math"/>
                                    </a:rPr>
                                    <m:t>∨ℓ</m:t>
                                  </m:r>
                                </m:sup>
                              </m:sSup>
                              <m:r>
                                <a:rPr lang="en-US" sz="2400" b="0" i="1" smtClean="0">
                                  <a:solidFill>
                                    <a:schemeClr val="tx1"/>
                                  </a:solidFill>
                                  <a:latin typeface="Cambria Math"/>
                                </a:rPr>
                                <m:t>∈</m:t>
                              </m:r>
                              <m:r>
                                <a:rPr lang="en-US" sz="2400" b="0" i="1" smtClean="0">
                                  <a:solidFill>
                                    <a:schemeClr val="tx1"/>
                                  </a:solidFill>
                                  <a:latin typeface="Cambria Math"/>
                                </a:rPr>
                                <m:t>𝑀</m:t>
                              </m:r>
                              <m:r>
                                <a:rPr lang="en-US" sz="2400" b="0" i="1" smtClean="0">
                                  <a:solidFill>
                                    <a:schemeClr val="tx1"/>
                                  </a:solidFill>
                                  <a:latin typeface="Cambria Math"/>
                                </a:rPr>
                                <m:t> </m:t>
                              </m:r>
                            </m:oMath>
                          </a14:m>
                          <a:r>
                            <a:rPr lang="en-US" sz="2400" dirty="0" smtClean="0">
                              <a:solidFill>
                                <a:schemeClr val="tx1"/>
                              </a:solidFill>
                            </a:rPr>
                            <a:t> </a:t>
                          </a: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715893666"/>
                  </p:ext>
                </p:extLst>
              </p:nvPr>
            </p:nvGraphicFramePr>
            <p:xfrm>
              <a:off x="609599" y="1484343"/>
              <a:ext cx="8410201" cy="484729"/>
            </p:xfrm>
            <a:graphic>
              <a:graphicData uri="http://schemas.openxmlformats.org/drawingml/2006/table">
                <a:tbl>
                  <a:tblPr firstRow="1" bandRow="1">
                    <a:tableStyleId>{2D5ABB26-0587-4C30-8999-92F81FD0307C}</a:tableStyleId>
                  </a:tblPr>
                  <a:tblGrid>
                    <a:gridCol w="1565547"/>
                    <a:gridCol w="4987654"/>
                    <a:gridCol w="18570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Resolve</a:t>
                          </a:r>
                        </a:p>
                      </a:txBody>
                      <a:tcPr/>
                    </a:tc>
                    <a:tc>
                      <a:txBody>
                        <a:bodyPr/>
                        <a:lstStyle/>
                        <a:p>
                          <a:endParaRPr lang="en-US"/>
                        </a:p>
                      </a:txBody>
                      <a:tcPr>
                        <a:blipFill rotWithShape="0">
                          <a:blip r:embed="rId2"/>
                          <a:stretch>
                            <a:fillRect l="-31258" t="-9877" r="-37241" b="-20988"/>
                          </a:stretch>
                        </a:blipFill>
                      </a:tcPr>
                    </a:tc>
                    <a:tc>
                      <a:txBody>
                        <a:bodyPr/>
                        <a:lstStyle/>
                        <a:p>
                          <a:endParaRPr lang="en-US"/>
                        </a:p>
                      </a:txBody>
                      <a:tcPr>
                        <a:blipFill rotWithShape="0">
                          <a:blip r:embed="rId2"/>
                          <a:stretch>
                            <a:fillRect l="-352459" t="-9877" b="-20988"/>
                          </a:stretch>
                        </a:blipFill>
                      </a:tcPr>
                    </a:tc>
                  </a:tr>
                </a:tbl>
              </a:graphicData>
            </a:graphic>
          </p:graphicFrame>
        </mc:Fallback>
      </mc:AlternateContent>
      <p:grpSp>
        <p:nvGrpSpPr>
          <p:cNvPr id="4" name="Group 3"/>
          <p:cNvGrpSpPr/>
          <p:nvPr/>
        </p:nvGrpSpPr>
        <p:grpSpPr>
          <a:xfrm>
            <a:off x="609600" y="2286000"/>
            <a:ext cx="4589929" cy="2888796"/>
            <a:chOff x="896471" y="2210216"/>
            <a:chExt cx="4589929" cy="2888796"/>
          </a:xfrm>
        </p:grpSpPr>
        <mc:AlternateContent xmlns:mc="http://schemas.openxmlformats.org/markup-compatibility/2006" xmlns:a14="http://schemas.microsoft.com/office/drawing/2010/main">
          <mc:Choice Requires="a14">
            <p:sp>
              <p:nvSpPr>
                <p:cNvPr id="5" name="Rectangle 4"/>
                <p:cNvSpPr/>
                <p:nvPr/>
              </p:nvSpPr>
              <p:spPr>
                <a:xfrm>
                  <a:off x="914400" y="2667000"/>
                  <a:ext cx="4572000" cy="2432012"/>
                </a:xfrm>
                <a:prstGeom prst="rect">
                  <a:avLst/>
                </a:prstGeom>
                <a:ln>
                  <a:solidFill>
                    <a:schemeClr val="accent2">
                      <a:lumMod val="50000"/>
                    </a:schemeClr>
                  </a:solidFill>
                </a:ln>
              </p:spPr>
              <p:txBody>
                <a:bodyPr>
                  <a:spAutoFit/>
                </a:bodyPr>
                <a:lstStyle/>
                <a:p>
                  <a:r>
                    <a:rPr lang="en-US" sz="2000" b="1" dirty="0"/>
                    <a:t>Corollary</a:t>
                  </a:r>
                  <a:r>
                    <a:rPr lang="en-US" sz="2000" dirty="0"/>
                    <a:t>: </a:t>
                  </a:r>
                </a:p>
                <a:p>
                  <a:r>
                    <a:rPr lang="en-US" dirty="0"/>
                    <a:t>If  </a:t>
                  </a:r>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 ⊨¬</m:t>
                      </m:r>
                      <m:r>
                        <a:rPr lang="en-US" i="1">
                          <a:latin typeface="Cambria Math" panose="02040503050406030204" pitchFamily="18" charset="0"/>
                        </a:rPr>
                        <m:t>𝐹</m:t>
                      </m:r>
                    </m:oMath>
                  </a14:m>
                  <a:r>
                    <a:rPr lang="en-US" dirty="0"/>
                    <a:t> then </a:t>
                  </a:r>
                </a:p>
                <a:p>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𝐶</m:t>
                          </m:r>
                          <m:r>
                            <a:rPr lang="en-US" i="1">
                              <a:latin typeface="Cambria Math" panose="02040503050406030204" pitchFamily="18" charset="0"/>
                            </a:rPr>
                            <m:t>,ℓ </m:t>
                          </m:r>
                        </m:e>
                      </m:acc>
                      <m:r>
                        <a:rPr lang="en-US" i="1">
                          <a:latin typeface="Cambria Math" panose="02040503050406030204" pitchFamily="18" charset="0"/>
                        </a:rPr>
                        <m:t>⊆</m:t>
                      </m:r>
                      <m:r>
                        <a:rPr lang="en-US" i="1">
                          <a:latin typeface="Cambria Math" panose="02040503050406030204" pitchFamily="18" charset="0"/>
                        </a:rPr>
                        <m:t>𝑀</m:t>
                      </m:r>
                    </m:oMath>
                  </a14:m>
                  <a:r>
                    <a:rPr lang="en-US" dirty="0"/>
                    <a:t> for some</a:t>
                  </a:r>
                  <a:r>
                    <a:rPr lang="en-US" dirty="0" smtClean="0"/>
                    <a:t>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∨ℓ</m:t>
                      </m:r>
                    </m:oMath>
                  </a14:m>
                  <a:r>
                    <a:rPr lang="en-US" dirty="0" smtClean="0"/>
                    <a:t/>
                  </a:r>
                  <a:br>
                    <a:rPr lang="en-US" dirty="0" smtClean="0"/>
                  </a:br>
                  <a:r>
                    <a:rPr lang="en-US" dirty="0" smtClean="0"/>
                    <a:t>  (</a:t>
                  </a:r>
                  <a:r>
                    <a:rPr lang="en-US" dirty="0"/>
                    <a:t>or </a:t>
                  </a:r>
                  <a14:m>
                    <m:oMath xmlns:m="http://schemas.openxmlformats.org/officeDocument/2006/math">
                      <m:r>
                        <a:rPr lang="en-US" i="1">
                          <a:latin typeface="Cambria Math" panose="02040503050406030204" pitchFamily="18" charset="0"/>
                        </a:rPr>
                        <m:t>𝐹</m:t>
                      </m:r>
                    </m:oMath>
                  </a14:m>
                  <a:r>
                    <a:rPr lang="en-US" dirty="0"/>
                    <a:t> contains </a:t>
                  </a:r>
                  <a14:m>
                    <m:oMath xmlns:m="http://schemas.openxmlformats.org/officeDocument/2006/math">
                      <m:r>
                        <a:rPr lang="en-US" i="1">
                          <a:latin typeface="Cambria Math" panose="02040503050406030204" pitchFamily="18" charset="0"/>
                        </a:rPr>
                        <m:t>∅</m:t>
                      </m:r>
                    </m:oMath>
                  </a14:m>
                  <a:r>
                    <a:rPr lang="en-US" dirty="0"/>
                    <a:t>)</a:t>
                  </a:r>
                </a:p>
                <a:p>
                  <a:r>
                    <a:rPr lang="en-US" dirty="0"/>
                    <a:t>-  for every </a:t>
                  </a:r>
                  <a14:m>
                    <m:oMath xmlns:m="http://schemas.openxmlformats.org/officeDocument/2006/math">
                      <m:r>
                        <a:rPr lang="en-US" i="1">
                          <a:latin typeface="Cambria Math" panose="02040503050406030204" pitchFamily="18" charset="0"/>
                        </a:rPr>
                        <m:t>𝐷</m:t>
                      </m:r>
                    </m:oMath>
                  </a14:m>
                  <a:r>
                    <a:rPr lang="en-US" dirty="0"/>
                    <a:t>, where </a:t>
                  </a:r>
                </a:p>
                <a:p>
                  <a:r>
                    <a:rPr lang="en-US" dirty="0"/>
                    <a:t>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𝐷</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𝐶</m:t>
                          </m:r>
                        </m:e>
                      </m:acc>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𝑀</m:t>
                      </m:r>
                    </m:oMath>
                  </a14:m>
                  <a:r>
                    <a:rPr lang="en-US" dirty="0"/>
                    <a:t>,  </a:t>
                  </a:r>
                </a:p>
                <a:p>
                  <a:r>
                    <a:rPr lang="en-US" dirty="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𝐷</m:t>
                      </m:r>
                      <m:r>
                        <a:rPr lang="en-US" i="1">
                          <a:latin typeface="Cambria Math" panose="02040503050406030204" pitchFamily="18" charset="0"/>
                        </a:rPr>
                        <m:t>∨¬ℓ)</m:t>
                      </m:r>
                    </m:oMath>
                  </a14:m>
                  <a:endParaRPr lang="en-US" dirty="0"/>
                </a:p>
                <a:p>
                  <a:r>
                    <a:rPr lang="en-US" dirty="0"/>
                    <a:t>    it is not possible to extend</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𝑀</m:t>
                          </m:r>
                        </m:e>
                        <m:sup>
                          <m:r>
                            <a:rPr lang="en-US" i="1">
                              <a:latin typeface="Cambria Math" panose="02040503050406030204" pitchFamily="18" charset="0"/>
                            </a:rPr>
                            <m:t>′</m:t>
                          </m:r>
                        </m:sup>
                      </m:sSup>
                    </m:oMath>
                  </a14:m>
                  <a:r>
                    <a:rPr lang="en-US" dirty="0"/>
                    <a:t> to satisfy </a:t>
                  </a:r>
                  <a14:m>
                    <m:oMath xmlns:m="http://schemas.openxmlformats.org/officeDocument/2006/math">
                      <m:r>
                        <a:rPr lang="en-US" i="1">
                          <a:latin typeface="Cambria Math" panose="02040503050406030204" pitchFamily="18" charset="0"/>
                        </a:rPr>
                        <m:t>𝐹</m:t>
                      </m:r>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914400" y="2667000"/>
                  <a:ext cx="4572000" cy="2432012"/>
                </a:xfrm>
                <a:prstGeom prst="rect">
                  <a:avLst/>
                </a:prstGeom>
                <a:blipFill rotWithShape="0">
                  <a:blip r:embed="rId3"/>
                  <a:stretch>
                    <a:fillRect l="-1330" t="-1247"/>
                  </a:stretch>
                </a:blipFill>
                <a:ln>
                  <a:solidFill>
                    <a:schemeClr val="accent2">
                      <a:lumMod val="50000"/>
                    </a:schemeClr>
                  </a:solidFill>
                </a:ln>
              </p:spPr>
              <p:txBody>
                <a:bodyPr/>
                <a:lstStyle/>
                <a:p>
                  <a:r>
                    <a:rPr lang="en-US">
                      <a:noFill/>
                    </a:rPr>
                    <a:t> </a:t>
                  </a:r>
                </a:p>
              </p:txBody>
            </p:sp>
          </mc:Fallback>
        </mc:AlternateContent>
        <p:sp>
          <p:nvSpPr>
            <p:cNvPr id="6" name="TextBox 5"/>
            <p:cNvSpPr txBox="1"/>
            <p:nvPr/>
          </p:nvSpPr>
          <p:spPr>
            <a:xfrm>
              <a:off x="896471" y="2210216"/>
              <a:ext cx="1007135" cy="461665"/>
            </a:xfrm>
            <a:prstGeom prst="rect">
              <a:avLst/>
            </a:prstGeom>
            <a:noFill/>
          </p:spPr>
          <p:txBody>
            <a:bodyPr wrap="none" rtlCol="0">
              <a:spAutoFit/>
            </a:bodyPr>
            <a:lstStyle/>
            <a:p>
              <a:r>
                <a:rPr lang="en-US" sz="2400" b="1" dirty="0" smtClean="0">
                  <a:solidFill>
                    <a:srgbClr val="00B0F0"/>
                  </a:solidFill>
                </a:rPr>
                <a:t>Recall </a:t>
              </a:r>
              <a:endParaRPr lang="en-US" sz="2400" b="1" dirty="0">
                <a:solidFill>
                  <a:srgbClr val="00B0F0"/>
                </a:solidFill>
              </a:endParaRPr>
            </a:p>
          </p:txBody>
        </p:sp>
      </p:grpSp>
      <mc:AlternateContent xmlns:mc="http://schemas.openxmlformats.org/markup-compatibility/2006" xmlns:a14="http://schemas.microsoft.com/office/drawing/2010/main">
        <mc:Choice Requires="a14">
          <p:sp>
            <p:nvSpPr>
              <p:cNvPr id="7" name="TextBox 6"/>
              <p:cNvSpPr txBox="1"/>
              <p:nvPr/>
            </p:nvSpPr>
            <p:spPr>
              <a:xfrm>
                <a:off x="3352800" y="5582127"/>
                <a:ext cx="5667001" cy="830997"/>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𝐷</m:t>
                    </m:r>
                  </m:oMath>
                </a14:m>
                <a:r>
                  <a:rPr lang="en-US" sz="2400" dirty="0" smtClean="0"/>
                  <a:t> is a sufficient</a:t>
                </a:r>
                <a:r>
                  <a:rPr lang="en-US" sz="2400" b="1" dirty="0" smtClean="0"/>
                  <a:t> </a:t>
                </a:r>
                <a:r>
                  <a:rPr lang="en-US" sz="2400" dirty="0" smtClean="0"/>
                  <a:t>and</a:t>
                </a:r>
                <a:r>
                  <a:rPr lang="en-US" sz="2400" b="1" dirty="0" smtClean="0"/>
                  <a:t> earlier </a:t>
                </a:r>
                <a:r>
                  <a:rPr lang="en-US" sz="2400" dirty="0" smtClean="0"/>
                  <a:t>explanation </a:t>
                </a:r>
              </a:p>
              <a:p>
                <a:r>
                  <a:rPr lang="en-US" sz="2400" dirty="0" smtClean="0"/>
                  <a:t>why </a:t>
                </a:r>
                <a14:m>
                  <m:oMath xmlns:m="http://schemas.openxmlformats.org/officeDocument/2006/math">
                    <m:r>
                      <a:rPr lang="en-US" sz="2400" i="1">
                        <a:latin typeface="Cambria Math"/>
                      </a:rPr>
                      <m:t>𝑀</m:t>
                    </m:r>
                  </m:oMath>
                </a14:m>
                <a:r>
                  <a:rPr lang="en-US" sz="2400" dirty="0" smtClean="0"/>
                  <a:t> is not a model of </a:t>
                </a:r>
                <a14:m>
                  <m:oMath xmlns:m="http://schemas.openxmlformats.org/officeDocument/2006/math">
                    <m:r>
                      <a:rPr lang="en-US" sz="2400" b="0" i="1" smtClean="0">
                        <a:latin typeface="Cambria Math" panose="02040503050406030204" pitchFamily="18" charset="0"/>
                      </a:rPr>
                      <m:t>𝐹</m:t>
                    </m:r>
                  </m:oMath>
                </a14:m>
                <a:endParaRPr lang="en-US" sz="2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3352800" y="5582127"/>
                <a:ext cx="5667001" cy="830997"/>
              </a:xfrm>
              <a:prstGeom prst="rect">
                <a:avLst/>
              </a:prstGeom>
              <a:blipFill rotWithShape="0">
                <a:blip r:embed="rId4"/>
                <a:stretch>
                  <a:fillRect l="-1613" t="-5882" r="-645" b="-16176"/>
                </a:stretch>
              </a:blipFill>
            </p:spPr>
            <p:txBody>
              <a:bodyPr/>
              <a:lstStyle/>
              <a:p>
                <a:r>
                  <a:rPr lang="en-US">
                    <a:noFill/>
                  </a:rPr>
                  <a:t> </a:t>
                </a:r>
              </a:p>
            </p:txBody>
          </p:sp>
        </mc:Fallback>
      </mc:AlternateContent>
    </p:spTree>
    <p:extLst>
      <p:ext uri="{BB962C8B-B14F-4D97-AF65-F5344CB8AC3E}">
        <p14:creationId xmlns:p14="http://schemas.microsoft.com/office/powerpoint/2010/main" val="2613158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609600" y="1484343"/>
              <a:ext cx="8295190" cy="504254"/>
            </p:xfrm>
            <a:graphic>
              <a:graphicData uri="http://schemas.openxmlformats.org/drawingml/2006/table">
                <a:tbl>
                  <a:tblPr firstRow="1" bandRow="1">
                    <a:tableStyleId>{2D5ABB26-0587-4C30-8999-92F81FD0307C}</a:tableStyleId>
                  </a:tblPr>
                  <a:tblGrid>
                    <a:gridCol w="1544138">
                      <a:extLst>
                        <a:ext uri="{9D8B030D-6E8A-4147-A177-3AD203B41FA5}">
                          <a16:colId xmlns:a16="http://schemas.microsoft.com/office/drawing/2014/main" val="20000"/>
                        </a:ext>
                      </a:extLst>
                    </a:gridCol>
                    <a:gridCol w="4094662">
                      <a:extLst>
                        <a:ext uri="{9D8B030D-6E8A-4147-A177-3AD203B41FA5}">
                          <a16:colId xmlns:a16="http://schemas.microsoft.com/office/drawing/2014/main" val="20001"/>
                        </a:ext>
                      </a:extLst>
                    </a:gridCol>
                    <a:gridCol w="2656390">
                      <a:extLst>
                        <a:ext uri="{9D8B030D-6E8A-4147-A177-3AD203B41FA5}">
                          <a16:colId xmlns:a16="http://schemas.microsoft.com/office/drawing/2014/main" val="20002"/>
                        </a:ext>
                      </a:extLst>
                    </a:gridCol>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Backjump</a:t>
                          </a:r>
                          <a:endParaRPr lang="en-US" sz="2400"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∨ℓ⟹</m:t>
                                  </m:r>
                                  <m:r>
                                    <a:rPr lang="en-US" sz="2400" b="0" i="1" smtClean="0">
                                      <a:solidFill>
                                        <a:schemeClr val="tx1"/>
                                      </a:solidFill>
                                      <a:latin typeface="Cambria Math"/>
                                    </a:rPr>
                                    <m:t>𝑀</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a:rPr>
                                        <m:t>ℓ</m:t>
                                      </m:r>
                                    </m:e>
                                    <m:sup>
                                      <m:r>
                                        <a:rPr lang="en-US" sz="2400" b="0" i="1" smtClean="0">
                                          <a:solidFill>
                                            <a:schemeClr val="tx1"/>
                                          </a:solidFill>
                                          <a:latin typeface="Cambria Math"/>
                                        </a:rPr>
                                        <m:t>𝐶</m:t>
                                      </m:r>
                                      <m:r>
                                        <a:rPr lang="en-US" sz="2400" b="0" i="1" smtClean="0">
                                          <a:solidFill>
                                            <a:schemeClr val="tx1"/>
                                          </a:solidFill>
                                          <a:latin typeface="Cambria Math"/>
                                        </a:rPr>
                                        <m:t>∨ℓ</m:t>
                                      </m:r>
                                    </m:sup>
                                  </m:sSup>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r>
                            <a:rPr lang="en-US" sz="2400" b="0" dirty="0" smtClean="0">
                              <a:solidFill>
                                <a:schemeClr val="tx1"/>
                              </a:solidFill>
                            </a:rPr>
                            <a:t> </a:t>
                          </a:r>
                          <a14:m>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𝐶</m:t>
                                  </m:r>
                                </m:e>
                              </m:acc>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 ¬ℓ∈</m:t>
                              </m:r>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m:t>
                              </m:r>
                            </m:oMath>
                          </a14:m>
                          <a:endParaRPr lang="en-US" sz="2400" i="1" dirty="0" smtClean="0">
                            <a:solidFill>
                              <a:schemeClr val="tx1"/>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670934925"/>
                  </p:ext>
                </p:extLst>
              </p:nvPr>
            </p:nvGraphicFramePr>
            <p:xfrm>
              <a:off x="609600" y="1484343"/>
              <a:ext cx="8295190" cy="504254"/>
            </p:xfrm>
            <a:graphic>
              <a:graphicData uri="http://schemas.openxmlformats.org/drawingml/2006/table">
                <a:tbl>
                  <a:tblPr firstRow="1" bandRow="1">
                    <a:tableStyleId>{2D5ABB26-0587-4C30-8999-92F81FD0307C}</a:tableStyleId>
                  </a:tblPr>
                  <a:tblGrid>
                    <a:gridCol w="1544138"/>
                    <a:gridCol w="4094662"/>
                    <a:gridCol w="2656390"/>
                  </a:tblGrid>
                  <a:tr h="50425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rPr>
                            <a:t>Backjump</a:t>
                          </a:r>
                          <a:endParaRPr lang="en-US" sz="2400" dirty="0" smtClean="0">
                            <a:solidFill>
                              <a:schemeClr val="tx1"/>
                            </a:solidFill>
                          </a:endParaRPr>
                        </a:p>
                      </a:txBody>
                      <a:tcPr/>
                    </a:tc>
                    <a:tc>
                      <a:txBody>
                        <a:bodyPr/>
                        <a:lstStyle/>
                        <a:p>
                          <a:endParaRPr lang="en-US"/>
                        </a:p>
                      </a:txBody>
                      <a:tcPr>
                        <a:blipFill rotWithShape="0">
                          <a:blip r:embed="rId2"/>
                          <a:stretch>
                            <a:fillRect l="-37649" t="-9524" r="-64881" b="-16667"/>
                          </a:stretch>
                        </a:blipFill>
                      </a:tcPr>
                    </a:tc>
                    <a:tc>
                      <a:txBody>
                        <a:bodyPr/>
                        <a:lstStyle/>
                        <a:p>
                          <a:endParaRPr lang="en-US"/>
                        </a:p>
                      </a:txBody>
                      <a:tcPr>
                        <a:blipFill rotWithShape="0">
                          <a:blip r:embed="rId2"/>
                          <a:stretch>
                            <a:fillRect l="-212156" t="-9524" b="-16667"/>
                          </a:stretch>
                        </a:blipFill>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446590" y="2438400"/>
                <a:ext cx="8458200" cy="1200329"/>
              </a:xfrm>
              <a:prstGeom prst="rect">
                <a:avLst/>
              </a:prstGeom>
              <a:noFill/>
            </p:spPr>
            <p:txBody>
              <a:bodyPr wrap="square" rtlCol="0">
                <a:spAutoFit/>
              </a:bodyPr>
              <a:lstStyle/>
              <a:p>
                <a:pPr marL="342900" indent="-342900">
                  <a:buFontTx/>
                  <a:buChar char="-"/>
                </a:pPr>
                <a14:m>
                  <m:oMath xmlns:m="http://schemas.openxmlformats.org/officeDocument/2006/math">
                    <m:r>
                      <a:rPr lang="en-US" sz="2400" i="1" smtClean="0">
                        <a:latin typeface="Cambria Math"/>
                      </a:rPr>
                      <m:t>𝐶</m:t>
                    </m:r>
                    <m:r>
                      <a:rPr lang="en-US" sz="2400" i="1" smtClean="0">
                        <a:latin typeface="Cambria Math"/>
                      </a:rPr>
                      <m:t>∨ℓ</m:t>
                    </m:r>
                  </m:oMath>
                </a14:m>
                <a:r>
                  <a:rPr lang="en-US" sz="2400" dirty="0" smtClean="0"/>
                  <a:t> is a sufficient</a:t>
                </a:r>
                <a:r>
                  <a:rPr lang="en-US" sz="2400" b="1" dirty="0" smtClean="0"/>
                  <a:t> </a:t>
                </a:r>
                <a:r>
                  <a:rPr lang="en-US" sz="2400" dirty="0" smtClean="0"/>
                  <a:t>explanation why </a:t>
                </a:r>
                <a14:m>
                  <m:oMath xmlns:m="http://schemas.openxmlformats.org/officeDocument/2006/math">
                    <m:r>
                      <a:rPr lang="en-US" sz="2400" i="1">
                        <a:latin typeface="Cambria Math"/>
                      </a:rPr>
                      <m:t>𝑀</m:t>
                    </m:r>
                  </m:oMath>
                </a14:m>
                <a:r>
                  <a:rPr lang="en-US" sz="2400" dirty="0" smtClean="0"/>
                  <a:t> is not a model of </a:t>
                </a:r>
                <a14:m>
                  <m:oMath xmlns:m="http://schemas.openxmlformats.org/officeDocument/2006/math">
                    <m:r>
                      <a:rPr lang="en-US" sz="2400" b="0" i="1" smtClean="0">
                        <a:latin typeface="Cambria Math" panose="02040503050406030204" pitchFamily="18" charset="0"/>
                      </a:rPr>
                      <m:t>𝐹</m:t>
                    </m:r>
                  </m:oMath>
                </a14:m>
                <a:endParaRPr lang="en-US" sz="2400" b="0" dirty="0" smtClean="0"/>
              </a:p>
              <a:p>
                <a:endParaRPr lang="en-US" sz="2400" b="0" dirty="0" smtClean="0"/>
              </a:p>
              <a:p>
                <a:pPr marL="342900" indent="-342900">
                  <a:buFontTx/>
                  <a:buChar char="-"/>
                </a:pPr>
                <a:r>
                  <a:rPr lang="en-US" sz="2400" dirty="0" smtClean="0"/>
                  <a:t>Prefixes of </a:t>
                </a:r>
                <a14:m>
                  <m:oMath xmlns:m="http://schemas.openxmlformats.org/officeDocument/2006/math">
                    <m:r>
                      <a:rPr lang="en-US" sz="2400" i="1">
                        <a:latin typeface="Cambria Math" panose="02040503050406030204" pitchFamily="18" charset="0"/>
                      </a:rPr>
                      <m:t>𝑀</m:t>
                    </m:r>
                    <m:r>
                      <a:rPr lang="en-US" sz="2400" b="0" i="1" smtClean="0">
                        <a:latin typeface="Cambria Math" panose="02040503050406030204" pitchFamily="18" charset="0"/>
                      </a:rPr>
                      <m:t>𝑀</m:t>
                    </m:r>
                    <m:r>
                      <a:rPr lang="en-US" sz="2400" b="0" i="1" smtClean="0">
                        <a:latin typeface="Cambria Math" panose="02040503050406030204" pitchFamily="18" charset="0"/>
                      </a:rPr>
                      <m:t>′</m:t>
                    </m:r>
                  </m:oMath>
                </a14:m>
                <a:r>
                  <a:rPr lang="en-US" sz="2400" dirty="0" smtClean="0"/>
                  <a:t> that contain </a:t>
                </a:r>
                <a14:m>
                  <m:oMath xmlns:m="http://schemas.openxmlformats.org/officeDocument/2006/math">
                    <m:r>
                      <a:rPr lang="en-US" sz="2400" b="0" i="1" smtClean="0">
                        <a:latin typeface="Cambria Math" panose="02040503050406030204" pitchFamily="18" charset="0"/>
                      </a:rPr>
                      <m:t>¬ℓ</m:t>
                    </m:r>
                  </m:oMath>
                </a14:m>
                <a:r>
                  <a:rPr lang="en-US" sz="2400" dirty="0" smtClean="0"/>
                  <a:t> cannot become a model of </a:t>
                </a:r>
                <a14:m>
                  <m:oMath xmlns:m="http://schemas.openxmlformats.org/officeDocument/2006/math">
                    <m:r>
                      <a:rPr lang="en-US" sz="2400" i="1">
                        <a:latin typeface="Cambria Math" panose="02040503050406030204" pitchFamily="18" charset="0"/>
                      </a:rPr>
                      <m:t>𝐹</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46590" y="2438400"/>
                <a:ext cx="8458200" cy="1200329"/>
              </a:xfrm>
              <a:prstGeom prst="rect">
                <a:avLst/>
              </a:prstGeom>
              <a:blipFill rotWithShape="0">
                <a:blip r:embed="rId3"/>
                <a:stretch>
                  <a:fillRect l="-1153" t="-4569"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00" y="4191000"/>
                <a:ext cx="8277844" cy="2532425"/>
              </a:xfrm>
              <a:prstGeom prst="rect">
                <a:avLst/>
              </a:prstGeom>
              <a:noFill/>
            </p:spPr>
            <p:txBody>
              <a:bodyPr wrap="none" rtlCol="0">
                <a:spAutoFit/>
              </a:bodyPr>
              <a:lstStyle/>
              <a:p>
                <a:r>
                  <a:rPr lang="en-US" b="1" dirty="0"/>
                  <a:t>FUIP</a:t>
                </a:r>
                <a:r>
                  <a:rPr lang="en-US" dirty="0"/>
                  <a:t> </a:t>
                </a:r>
                <a:r>
                  <a:rPr lang="en-US" i="1" dirty="0"/>
                  <a:t>First Unique Implication Point</a:t>
                </a:r>
                <a:r>
                  <a:rPr lang="en-US" dirty="0"/>
                  <a:t> </a:t>
                </a:r>
                <a:r>
                  <a:rPr lang="en-US" dirty="0" smtClean="0"/>
                  <a:t>strategy when # of decision literals in </a:t>
                </a:r>
                <a14:m>
                  <m:oMath xmlns:m="http://schemas.openxmlformats.org/officeDocument/2006/math">
                    <m:r>
                      <a:rPr lang="en-US" b="0" i="1" smtClean="0">
                        <a:latin typeface="Cambria Math" panose="02040503050406030204" pitchFamily="18" charset="0"/>
                      </a:rPr>
                      <m:t>𝑀</m:t>
                    </m:r>
                  </m:oMath>
                </a14:m>
                <a:r>
                  <a:rPr lang="en-US" dirty="0" smtClean="0"/>
                  <a:t> is minimal.</a:t>
                </a:r>
              </a:p>
              <a:p>
                <a:endParaRPr lang="en-US" dirty="0" smtClean="0"/>
              </a:p>
              <a:p>
                <a:r>
                  <a:rPr lang="en-US" sz="2400" dirty="0" smtClean="0"/>
                  <a:t>Why </a:t>
                </a:r>
                <a:r>
                  <a:rPr lang="en-US" sz="2400" dirty="0"/>
                  <a:t>is </a:t>
                </a:r>
                <a:r>
                  <a:rPr lang="en-US" sz="2400" b="1" dirty="0"/>
                  <a:t>FUIP</a:t>
                </a:r>
                <a:r>
                  <a:rPr lang="en-US" sz="2400" dirty="0"/>
                  <a:t> better? </a:t>
                </a:r>
              </a:p>
              <a:p>
                <a:pPr marL="285750" indent="-285750">
                  <a:buFontTx/>
                  <a:buChar char="-"/>
                </a:pPr>
                <a:r>
                  <a:rPr lang="en-US" sz="2400" dirty="0" smtClean="0"/>
                  <a:t>Minimizes # of backtracking points before learned </a:t>
                </a:r>
                <a:r>
                  <a:rPr lang="en-US" sz="2400" dirty="0"/>
                  <a:t>fact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ℓ</m:t>
                        </m:r>
                      </m:e>
                      <m:sup>
                        <m:r>
                          <a:rPr lang="en-US" sz="2400" i="1">
                            <a:latin typeface="Cambria Math"/>
                          </a:rPr>
                          <m:t>𝐶</m:t>
                        </m:r>
                        <m:r>
                          <a:rPr lang="en-US" sz="2400" i="1">
                            <a:latin typeface="Cambria Math"/>
                          </a:rPr>
                          <m:t>∨ℓ</m:t>
                        </m:r>
                      </m:sup>
                    </m:sSup>
                  </m:oMath>
                </a14:m>
                <a:endParaRPr lang="en-US" sz="2400" dirty="0" smtClean="0"/>
              </a:p>
              <a:p>
                <a:pPr marL="285750" indent="-285750">
                  <a:buFontTx/>
                  <a:buChar char="-"/>
                </a:pPr>
                <a:r>
                  <a:rPr lang="en-US" sz="2400" dirty="0" smtClean="0"/>
                  <a:t>What if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ℓ</m:t>
                        </m:r>
                      </m:e>
                      <m:sup>
                        <m:r>
                          <a:rPr lang="en-US" sz="2400" i="1">
                            <a:latin typeface="Cambria Math"/>
                          </a:rPr>
                          <m:t>𝐶</m:t>
                        </m:r>
                        <m:r>
                          <a:rPr lang="en-US" sz="2400" i="1">
                            <a:latin typeface="Cambria Math"/>
                          </a:rPr>
                          <m:t>∨ℓ</m:t>
                        </m:r>
                      </m:sup>
                    </m:sSup>
                  </m:oMath>
                </a14:m>
                <a:r>
                  <a:rPr lang="en-US" sz="2400" dirty="0" smtClean="0"/>
                  <a:t> implies negation of removed backtracking point? </a:t>
                </a:r>
              </a:p>
              <a:p>
                <a:pPr marL="742950" lvl="1" indent="-285750">
                  <a:buFontTx/>
                  <a:buChar char="-"/>
                </a:pPr>
                <a:r>
                  <a:rPr lang="en-US" sz="2400" dirty="0" smtClean="0"/>
                  <a:t>We would </a:t>
                </a:r>
                <a:r>
                  <a:rPr lang="en-US" sz="2400" i="1" dirty="0" smtClean="0"/>
                  <a:t>forget </a:t>
                </a:r>
                <a:r>
                  <a:rPr lang="en-US" sz="2400" dirty="0" smtClean="0"/>
                  <a:t>the learned fact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a:rPr>
                          <m:t>ℓ</m:t>
                        </m:r>
                      </m:e>
                      <m:sup>
                        <m:r>
                          <a:rPr lang="en-US" sz="2400" i="1">
                            <a:latin typeface="Cambria Math"/>
                          </a:rPr>
                          <m:t>𝐶</m:t>
                        </m:r>
                        <m:r>
                          <a:rPr lang="en-US" sz="2400" i="1">
                            <a:latin typeface="Cambria Math"/>
                          </a:rPr>
                          <m:t>∨ℓ</m:t>
                        </m:r>
                      </m:sup>
                    </m:sSup>
                  </m:oMath>
                </a14:m>
                <a:r>
                  <a:rPr lang="en-US" sz="2400" dirty="0" smtClean="0"/>
                  <a:t>during </a:t>
                </a:r>
                <a:r>
                  <a:rPr lang="en-US" sz="2400" dirty="0" err="1" smtClean="0"/>
                  <a:t>backjumping</a:t>
                </a:r>
                <a:r>
                  <a:rPr lang="en-US" sz="2400" dirty="0" smtClean="0"/>
                  <a:t>.</a:t>
                </a:r>
              </a:p>
              <a:p>
                <a:pPr marL="742950" lvl="1" indent="-285750">
                  <a:buFontTx/>
                  <a:buChar char="-"/>
                </a:pPr>
                <a:r>
                  <a:rPr lang="en-US" sz="2400" dirty="0" smtClean="0"/>
                  <a:t>… only to then re-learn it.</a:t>
                </a:r>
              </a:p>
            </p:txBody>
          </p:sp>
        </mc:Choice>
        <mc:Fallback xmlns="">
          <p:sp>
            <p:nvSpPr>
              <p:cNvPr id="8" name="TextBox 7"/>
              <p:cNvSpPr txBox="1">
                <a:spLocks noRot="1" noChangeAspect="1" noMove="1" noResize="1" noEditPoints="1" noAdjustHandles="1" noChangeArrowheads="1" noChangeShapeType="1" noTextEdit="1"/>
              </p:cNvSpPr>
              <p:nvPr/>
            </p:nvSpPr>
            <p:spPr>
              <a:xfrm>
                <a:off x="381000" y="4191000"/>
                <a:ext cx="8277844" cy="2532425"/>
              </a:xfrm>
              <a:prstGeom prst="rect">
                <a:avLst/>
              </a:prstGeom>
              <a:blipFill rotWithShape="0">
                <a:blip r:embed="rId4"/>
                <a:stretch>
                  <a:fillRect l="-1179" t="-1446" b="-4578"/>
                </a:stretch>
              </a:blipFill>
            </p:spPr>
            <p:txBody>
              <a:bodyPr/>
              <a:lstStyle/>
              <a:p>
                <a:r>
                  <a:rPr lang="en-US">
                    <a:noFill/>
                  </a:rPr>
                  <a:t> </a:t>
                </a:r>
              </a:p>
            </p:txBody>
          </p:sp>
        </mc:Fallback>
      </mc:AlternateContent>
    </p:spTree>
    <p:extLst>
      <p:ext uri="{BB962C8B-B14F-4D97-AF65-F5344CB8AC3E}">
        <p14:creationId xmlns:p14="http://schemas.microsoft.com/office/powerpoint/2010/main" val="32310447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78261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Learn</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m:t>
                                  </m:r>
                                  <m:r>
                                    <a:rPr lang="en-US" sz="2400" b="0" i="1" smtClean="0">
                                      <a:solidFill>
                                        <a:schemeClr val="tx1"/>
                                      </a:solidFill>
                                      <a:latin typeface="Cambria Math"/>
                                    </a:rPr>
                                    <m:t>𝑀</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𝐶</m:t>
                              </m:r>
                              <m:r>
                                <a:rPr lang="en-US" sz="2400" b="0" i="1" smtClean="0">
                                  <a:solidFill>
                                    <a:schemeClr val="tx1"/>
                                  </a:solidFill>
                                  <a:latin typeface="Cambria Math"/>
                                </a:rPr>
                                <m:t> | </m:t>
                              </m:r>
                              <m:r>
                                <a:rPr lang="en-US" sz="2400" b="0" i="1" smtClean="0">
                                  <a:solidFill>
                                    <a:schemeClr val="tx1"/>
                                  </a:solidFill>
                                  <a:latin typeface="Cambria Math"/>
                                </a:rPr>
                                <m:t>𝐶</m:t>
                              </m:r>
                              <m:r>
                                <a:rPr lang="en-US" sz="2400" b="0" i="1" smtClean="0">
                                  <a:solidFill>
                                    <a:schemeClr val="tx1"/>
                                  </a:solidFill>
                                  <a:latin typeface="Cambria Math"/>
                                </a:rPr>
                                <m:t> </m:t>
                              </m:r>
                              <m:r>
                                <a:rPr lang="en-US" sz="2400" b="0" i="0"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err="1" smtClean="0">
                            <a:solidFill>
                              <a:schemeClr val="tx1"/>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103010935"/>
                  </p:ext>
                </p:extLst>
              </p:nvPr>
            </p:nvGraphicFramePr>
            <p:xfrm>
              <a:off x="609600" y="1484343"/>
              <a:ext cx="7924800" cy="478664"/>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Learn</a:t>
                          </a:r>
                        </a:p>
                      </a:txBody>
                      <a:tcPr/>
                    </a:tc>
                    <a:tc>
                      <a:txBody>
                        <a:bodyPr/>
                        <a:lstStyle/>
                        <a:p>
                          <a:endParaRPr lang="en-US"/>
                        </a:p>
                      </a:txBody>
                      <a:tcPr>
                        <a:blipFill rotWithShape="0">
                          <a:blip r:embed="rId2"/>
                          <a:stretch>
                            <a:fillRect l="-38969" t="-10000" r="-70370" b="-22500"/>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err="1" smtClean="0">
                            <a:solidFill>
                              <a:schemeClr val="tx1"/>
                            </a:solidFill>
                          </a:endParaRPr>
                        </a:p>
                      </a:txBody>
                      <a:tcPr/>
                    </a:tc>
                  </a:tr>
                </a:tbl>
              </a:graphicData>
            </a:graphic>
          </p:graphicFrame>
        </mc:Fallback>
      </mc:AlternateContent>
      <p:sp>
        <p:nvSpPr>
          <p:cNvPr id="4" name="TextBox 3"/>
          <p:cNvSpPr txBox="1"/>
          <p:nvPr/>
        </p:nvSpPr>
        <p:spPr>
          <a:xfrm>
            <a:off x="533400" y="3810000"/>
            <a:ext cx="8351645" cy="461665"/>
          </a:xfrm>
          <a:prstGeom prst="rect">
            <a:avLst/>
          </a:prstGeom>
          <a:noFill/>
        </p:spPr>
        <p:txBody>
          <a:bodyPr wrap="none" rtlCol="0">
            <a:spAutoFit/>
          </a:bodyPr>
          <a:lstStyle/>
          <a:p>
            <a:r>
              <a:rPr lang="en-US" sz="2400" dirty="0" smtClean="0"/>
              <a:t>Re-use proof step for later: build DAG proof instead of TREE proof</a:t>
            </a:r>
            <a:endParaRPr lang="en-US" sz="2400" dirty="0"/>
          </a:p>
        </p:txBody>
      </p:sp>
    </p:spTree>
    <p:extLst>
      <p:ext uri="{BB962C8B-B14F-4D97-AF65-F5344CB8AC3E}">
        <p14:creationId xmlns:p14="http://schemas.microsoft.com/office/powerpoint/2010/main" val="39187037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47781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Forget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𝐶</m:t>
                                  </m:r>
                                  <m:r>
                                    <a:rPr lang="en-US" sz="2400" b="0" i="1" smtClean="0">
                                      <a:solidFill>
                                        <a:schemeClr val="tx1"/>
                                      </a:solidFill>
                                      <a:latin typeface="Cambria Math"/>
                                    </a:rPr>
                                    <m:t>⟹</m:t>
                                  </m:r>
                                  <m:r>
                                    <a:rPr lang="en-US" sz="2400" b="0" i="1" smtClean="0">
                                      <a:solidFill>
                                        <a:schemeClr val="tx1"/>
                                      </a:solidFill>
                                      <a:latin typeface="Cambria Math" panose="02040503050406030204" pitchFamily="18" charset="0"/>
                                    </a:rPr>
                                    <m:t>𝑀</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14:m>
                            <m:oMath xmlns:m="http://schemas.openxmlformats.org/officeDocument/2006/math">
                              <m:r>
                                <a:rPr lang="en-US" sz="2400" b="0" i="1" smtClean="0">
                                  <a:solidFill>
                                    <a:schemeClr val="tx1"/>
                                  </a:solidFill>
                                  <a:latin typeface="Cambria Math" panose="02040503050406030204" pitchFamily="18" charset="0"/>
                                </a:rPr>
                                <m:t>𝐶</m:t>
                              </m:r>
                              <m:r>
                                <a:rPr lang="en-US" sz="2400" b="0" i="1" smtClean="0">
                                  <a:solidFill>
                                    <a:schemeClr val="tx1"/>
                                  </a:solidFill>
                                  <a:latin typeface="Cambria Math" panose="02040503050406030204" pitchFamily="18" charset="0"/>
                                </a:rPr>
                                <m:t> </m:t>
                              </m:r>
                            </m:oMath>
                          </a14:m>
                          <a:r>
                            <a:rPr lang="en-US" sz="2400" dirty="0" smtClean="0">
                              <a:solidFill>
                                <a:schemeClr val="tx1"/>
                              </a:solidFill>
                            </a:rPr>
                            <a:t>is a learned clause</a:t>
                          </a: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13748737"/>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gridCol w="3477810"/>
                    <a:gridCol w="29718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Forget</a:t>
                          </a:r>
                        </a:p>
                      </a:txBody>
                      <a:tcPr/>
                    </a:tc>
                    <a:tc>
                      <a:txBody>
                        <a:bodyPr/>
                        <a:lstStyle/>
                        <a:p>
                          <a:endParaRPr lang="en-US"/>
                        </a:p>
                      </a:txBody>
                      <a:tcPr>
                        <a:blipFill rotWithShape="0">
                          <a:blip r:embed="rId2"/>
                          <a:stretch>
                            <a:fillRect l="-42382" t="-9877" r="-85289" b="-20988"/>
                          </a:stretch>
                        </a:blipFill>
                      </a:tcPr>
                    </a:tc>
                    <a:tc>
                      <a:txBody>
                        <a:bodyPr/>
                        <a:lstStyle/>
                        <a:p>
                          <a:endParaRPr lang="en-US"/>
                        </a:p>
                      </a:txBody>
                      <a:tcPr>
                        <a:blipFill rotWithShape="0">
                          <a:blip r:embed="rId2"/>
                          <a:stretch>
                            <a:fillRect l="-166940" t="-9877" b="-20988"/>
                          </a:stretch>
                        </a:blipFill>
                      </a:tcPr>
                    </a:tc>
                  </a:tr>
                </a:tbl>
              </a:graphicData>
            </a:graphic>
          </p:graphicFrame>
        </mc:Fallback>
      </mc:AlternateContent>
      <p:pic>
        <p:nvPicPr>
          <p:cNvPr id="5" name="Picture 4"/>
          <p:cNvPicPr>
            <a:picLocks noChangeAspect="1"/>
          </p:cNvPicPr>
          <p:nvPr/>
        </p:nvPicPr>
        <p:blipFill rotWithShape="1">
          <a:blip r:embed="rId3"/>
          <a:srcRect l="11001" t="14445" r="17000" b="13555"/>
          <a:stretch/>
        </p:blipFill>
        <p:spPr>
          <a:xfrm>
            <a:off x="228600" y="2362200"/>
            <a:ext cx="7857067" cy="4419600"/>
          </a:xfrm>
          <a:prstGeom prst="rect">
            <a:avLst/>
          </a:prstGeom>
        </p:spPr>
      </p:pic>
      <p:sp>
        <p:nvSpPr>
          <p:cNvPr id="4" name="TextBox 3"/>
          <p:cNvSpPr txBox="1"/>
          <p:nvPr/>
        </p:nvSpPr>
        <p:spPr>
          <a:xfrm>
            <a:off x="3011359" y="2514600"/>
            <a:ext cx="6132641" cy="2308324"/>
          </a:xfrm>
          <a:prstGeom prst="rect">
            <a:avLst/>
          </a:prstGeom>
          <a:solidFill>
            <a:schemeClr val="bg1">
              <a:lumMod val="95000"/>
            </a:schemeClr>
          </a:solidFill>
        </p:spPr>
        <p:txBody>
          <a:bodyPr wrap="none" rtlCol="0">
            <a:spAutoFit/>
          </a:bodyPr>
          <a:lstStyle/>
          <a:p>
            <a:r>
              <a:rPr lang="en-US" sz="2400" dirty="0" smtClean="0"/>
              <a:t>Don’t forget to forget: </a:t>
            </a:r>
          </a:p>
          <a:p>
            <a:pPr marL="342900" indent="-342900">
              <a:buFontTx/>
              <a:buChar char="-"/>
            </a:pPr>
            <a:r>
              <a:rPr lang="en-US" sz="2400" dirty="0" smtClean="0"/>
              <a:t>Learned clauses could turn out to be useless.</a:t>
            </a:r>
          </a:p>
          <a:p>
            <a:pPr marL="342900" indent="-342900">
              <a:buFontTx/>
              <a:buChar char="-"/>
            </a:pPr>
            <a:r>
              <a:rPr lang="en-US" sz="2400" dirty="0" smtClean="0"/>
              <a:t>They could hog resources</a:t>
            </a:r>
          </a:p>
          <a:p>
            <a:pPr marL="342900" indent="-342900">
              <a:buFontTx/>
              <a:buChar char="-"/>
            </a:pPr>
            <a:endParaRPr lang="en-US" sz="2400" dirty="0"/>
          </a:p>
          <a:p>
            <a:r>
              <a:rPr lang="en-US" sz="2400" dirty="0" smtClean="0"/>
              <a:t>Blocked Clause Elimination:</a:t>
            </a:r>
          </a:p>
          <a:p>
            <a:r>
              <a:rPr lang="en-US" sz="2400" dirty="0" smtClean="0"/>
              <a:t>- Remove clauses that will not be used in proofs</a:t>
            </a:r>
          </a:p>
        </p:txBody>
      </p:sp>
      <p:pic>
        <p:nvPicPr>
          <p:cNvPr id="7" name="Picture 6"/>
          <p:cNvPicPr>
            <a:picLocks noChangeAspect="1"/>
          </p:cNvPicPr>
          <p:nvPr/>
        </p:nvPicPr>
        <p:blipFill rotWithShape="1">
          <a:blip r:embed="rId3"/>
          <a:srcRect l="59029" t="62859" r="17000" b="21924"/>
          <a:stretch/>
        </p:blipFill>
        <p:spPr>
          <a:xfrm>
            <a:off x="3962400" y="4953000"/>
            <a:ext cx="4876683" cy="1741309"/>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2928189" y="5706497"/>
              <a:ext cx="5910840" cy="183600"/>
            </p14:xfrm>
          </p:contentPart>
        </mc:Choice>
        <mc:Fallback xmlns="">
          <p:pic>
            <p:nvPicPr>
              <p:cNvPr id="10" name="Ink 9"/>
              <p:cNvPicPr/>
              <p:nvPr/>
            </p:nvPicPr>
            <p:blipFill>
              <a:blip r:embed="rId5"/>
              <a:stretch>
                <a:fillRect/>
              </a:stretch>
            </p:blipFill>
            <p:spPr>
              <a:xfrm>
                <a:off x="2880309" y="5610377"/>
                <a:ext cx="6006960" cy="375840"/>
              </a:xfrm>
              <a:prstGeom prst="rect">
                <a:avLst/>
              </a:prstGeom>
            </p:spPr>
          </p:pic>
        </mc:Fallback>
      </mc:AlternateContent>
    </p:spTree>
    <p:extLst>
      <p:ext uri="{BB962C8B-B14F-4D97-AF65-F5344CB8AC3E}">
        <p14:creationId xmlns:p14="http://schemas.microsoft.com/office/powerpoint/2010/main" val="239023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9500" t="10889" r="29000" b="63333"/>
          <a:stretch/>
        </p:blipFill>
        <p:spPr>
          <a:xfrm>
            <a:off x="260610" y="5173746"/>
            <a:ext cx="7054590" cy="1643531"/>
          </a:xfrm>
          <a:prstGeom prst="rect">
            <a:avLst/>
          </a:prstGeom>
        </p:spPr>
      </p:pic>
      <p:sp>
        <p:nvSpPr>
          <p:cNvPr id="9" name="Cloud Callout 8"/>
          <p:cNvSpPr/>
          <p:nvPr/>
        </p:nvSpPr>
        <p:spPr>
          <a:xfrm>
            <a:off x="1524000" y="5257800"/>
            <a:ext cx="5638800" cy="1066800"/>
          </a:xfrm>
          <a:prstGeom prst="cloudCallout">
            <a:avLst>
              <a:gd name="adj1" fmla="val -55003"/>
              <a:gd name="adj2" fmla="val -11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CDCL steps</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extLst>
                        <a:ext uri="{9D8B030D-6E8A-4147-A177-3AD203B41FA5}">
                          <a16:colId xmlns:a16="http://schemas.microsoft.com/office/drawing/2014/main" val="20000"/>
                        </a:ext>
                      </a:extLst>
                    </a:gridCol>
                    <a:gridCol w="378261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Restart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1"/>
                                  </a:solidFill>
                                  <a:latin typeface="Cambria Math"/>
                                </a:rPr>
                                <m:t>𝑀</m:t>
                              </m:r>
                              <m:r>
                                <a:rPr lang="en-US" sz="2400" b="0" i="1" smtClean="0">
                                  <a:solidFill>
                                    <a:schemeClr val="tx1"/>
                                  </a:solidFill>
                                  <a:latin typeface="Cambria Math"/>
                                </a:rPr>
                                <m:t> </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r>
                                    <a:rPr lang="en-US" sz="2400" b="0" i="1" smtClean="0">
                                      <a:solidFill>
                                        <a:schemeClr val="tx1"/>
                                      </a:solidFill>
                                      <a:latin typeface="Cambria Math"/>
                                    </a:rPr>
                                    <m:t>𝜖</m:t>
                                  </m:r>
                                  <m:r>
                                    <a:rPr lang="en-US" sz="2400" b="0" i="1" smtClean="0">
                                      <a:solidFill>
                                        <a:schemeClr val="tx1"/>
                                      </a:solidFill>
                                      <a:latin typeface="Cambria Math"/>
                                    </a:rPr>
                                    <m:t>  </m:t>
                                  </m:r>
                                </m:e>
                              </m:d>
                              <m:r>
                                <a:rPr lang="en-US" sz="2400" b="0" i="1" smtClean="0">
                                  <a:solidFill>
                                    <a:schemeClr val="tx1"/>
                                  </a:solidFill>
                                  <a:latin typeface="Cambria Math"/>
                                </a:rPr>
                                <m:t>  </m:t>
                              </m:r>
                              <m:r>
                                <a:rPr lang="en-US" sz="2400" b="0" i="1" smtClean="0">
                                  <a:solidFill>
                                    <a:schemeClr val="tx1"/>
                                  </a:solidFill>
                                  <a:latin typeface="Cambria Math"/>
                                </a:rPr>
                                <m:t>𝐹</m:t>
                              </m:r>
                              <m:r>
                                <a:rPr lang="en-US" sz="2400" b="0" i="1" smtClean="0">
                                  <a:solidFill>
                                    <a:schemeClr val="tx1"/>
                                  </a:solidFill>
                                  <a:latin typeface="Cambria Math"/>
                                </a:rPr>
                                <m:t>  </m:t>
                              </m:r>
                            </m:oMath>
                          </a14:m>
                          <a:r>
                            <a:rPr lang="en-US" sz="2400" dirty="0" smtClean="0">
                              <a:solidFill>
                                <a:schemeClr val="tx1"/>
                              </a:solidFill>
                            </a:rPr>
                            <a:t> </a:t>
                          </a:r>
                          <a:endParaRPr lang="en-US" sz="2400"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553728308"/>
                  </p:ext>
                </p:extLst>
              </p:nvPr>
            </p:nvGraphicFramePr>
            <p:xfrm>
              <a:off x="609600" y="1484343"/>
              <a:ext cx="7924800" cy="484729"/>
            </p:xfrm>
            <a:graphic>
              <a:graphicData uri="http://schemas.openxmlformats.org/drawingml/2006/table">
                <a:tbl>
                  <a:tblPr firstRow="1" bandRow="1">
                    <a:tableStyleId>{2D5ABB26-0587-4C30-8999-92F81FD0307C}</a:tableStyleId>
                  </a:tblPr>
                  <a:tblGrid>
                    <a:gridCol w="1475190"/>
                    <a:gridCol w="3782610"/>
                    <a:gridCol w="2667000"/>
                  </a:tblGrid>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Restart</a:t>
                          </a:r>
                        </a:p>
                      </a:txBody>
                      <a:tcPr/>
                    </a:tc>
                    <a:tc>
                      <a:txBody>
                        <a:bodyPr/>
                        <a:lstStyle/>
                        <a:p>
                          <a:endParaRPr lang="en-US"/>
                        </a:p>
                      </a:txBody>
                      <a:tcPr>
                        <a:blipFill rotWithShape="0">
                          <a:blip r:embed="rId3"/>
                          <a:stretch>
                            <a:fillRect l="-38969" t="-9877" r="-70370" b="-20988"/>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endParaRPr>
                        </a:p>
                      </a:txBody>
                      <a:tcPr/>
                    </a:tc>
                  </a:tr>
                </a:tbl>
              </a:graphicData>
            </a:graphic>
          </p:graphicFrame>
        </mc:Fallback>
      </mc:AlternateContent>
      <p:sp>
        <p:nvSpPr>
          <p:cNvPr id="4" name="TextBox 3"/>
          <p:cNvSpPr txBox="1"/>
          <p:nvPr/>
        </p:nvSpPr>
        <p:spPr>
          <a:xfrm>
            <a:off x="921206" y="2637472"/>
            <a:ext cx="6393994" cy="1200329"/>
          </a:xfrm>
          <a:prstGeom prst="rect">
            <a:avLst/>
          </a:prstGeom>
          <a:noFill/>
        </p:spPr>
        <p:txBody>
          <a:bodyPr wrap="none" rtlCol="0">
            <a:spAutoFit/>
          </a:bodyPr>
          <a:lstStyle/>
          <a:p>
            <a:r>
              <a:rPr lang="en-US" sz="2400" dirty="0" smtClean="0"/>
              <a:t>Avoid getting trapped in one part of search space.</a:t>
            </a:r>
          </a:p>
          <a:p>
            <a:r>
              <a:rPr lang="en-US" sz="2400" dirty="0" smtClean="0"/>
              <a:t>Restart with increased delay:</a:t>
            </a:r>
          </a:p>
          <a:p>
            <a:endParaRPr lang="en-US" sz="2400" dirty="0"/>
          </a:p>
        </p:txBody>
      </p:sp>
      <mc:AlternateContent xmlns:mc="http://schemas.openxmlformats.org/markup-compatibility/2006" xmlns:a14="http://schemas.microsoft.com/office/drawing/2010/main">
        <mc:Choice Requires="a14">
          <p:sp>
            <p:nvSpPr>
              <p:cNvPr id="6" name="TextBox 5"/>
              <p:cNvSpPr txBox="1"/>
              <p:nvPr/>
            </p:nvSpPr>
            <p:spPr>
              <a:xfrm>
                <a:off x="649160" y="3805535"/>
                <a:ext cx="850572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𝑆</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𝑆</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 =1,1,2,1,1,2,4,1,1,2,1,1,2,4,8,1,1,2,1,1,2,4,1,1,2,4,8,1,…</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49160" y="3805535"/>
                <a:ext cx="8505726" cy="461665"/>
              </a:xfrm>
              <a:prstGeom prst="rect">
                <a:avLst/>
              </a:prstGeom>
              <a:blipFill rotWithShape="0">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731246" y="5617498"/>
                <a:ext cx="5532861"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solidFill>
                                <a:schemeClr val="bg1"/>
                              </a:solidFill>
                              <a:latin typeface="Cambria Math" panose="02040503050406030204" pitchFamily="18" charset="0"/>
                            </a:rPr>
                          </m:ctrlPr>
                        </m:d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r>
                                <a:rPr lang="en-US" sz="2000" b="0" i="1" smtClean="0">
                                  <a:solidFill>
                                    <a:schemeClr val="bg1"/>
                                  </a:solidFill>
                                  <a:latin typeface="Cambria Math" panose="02040503050406030204" pitchFamily="18" charset="0"/>
                                </a:rPr>
                                <m:t>+1</m:t>
                              </m:r>
                            </m:sub>
                          </m:sSub>
                          <m:r>
                            <a:rPr lang="en-US" sz="2000" b="0" i="1" smtClean="0">
                              <a:solidFill>
                                <a:schemeClr val="bg1"/>
                              </a:solidFill>
                              <a:latin typeface="Cambria Math" panose="02040503050406030204" pitchFamily="18" charset="0"/>
                            </a:rPr>
                            <m:t>, </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𝑣</m:t>
                              </m:r>
                            </m:e>
                            <m:sub>
                              <m:r>
                                <a:rPr lang="en-US" sz="2000" b="0" i="1" smtClean="0">
                                  <a:solidFill>
                                    <a:schemeClr val="bg1"/>
                                  </a:solidFill>
                                  <a:latin typeface="Cambria Math" panose="02040503050406030204" pitchFamily="18" charset="0"/>
                                </a:rPr>
                                <m:t>𝑛</m:t>
                              </m:r>
                              <m:r>
                                <a:rPr lang="en-US" sz="2000" b="0" i="1" smtClean="0">
                                  <a:solidFill>
                                    <a:schemeClr val="bg1"/>
                                  </a:solidFill>
                                  <a:latin typeface="Cambria Math" panose="02040503050406030204" pitchFamily="18" charset="0"/>
                                </a:rPr>
                                <m:t>+1</m:t>
                              </m:r>
                            </m:sub>
                          </m:sSub>
                        </m:e>
                      </m:d>
                      <m:r>
                        <a:rPr lang="en-US" sz="2000" b="0" i="1" smtClean="0">
                          <a:solidFill>
                            <a:schemeClr val="bg1"/>
                          </a:solidFill>
                          <a:latin typeface="Cambria Math" panose="02040503050406030204" pitchFamily="18" charset="0"/>
                        </a:rPr>
                        <m:t>=</m:t>
                      </m:r>
                      <m:d>
                        <m:dPr>
                          <m:ctrlPr>
                            <a:rPr lang="en-US" sz="2000" b="0" i="1" smtClean="0">
                              <a:solidFill>
                                <a:schemeClr val="bg1"/>
                              </a:solidFill>
                              <a:latin typeface="Cambria Math" panose="02040503050406030204" pitchFamily="18" charset="0"/>
                            </a:rPr>
                          </m:ctrlPr>
                        </m:d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sub>
                          </m:sSub>
                          <m:r>
                            <a:rPr lang="en-US" sz="2000" b="0" i="1" smtClean="0">
                              <a:solidFill>
                                <a:schemeClr val="bg1"/>
                              </a:solidFill>
                              <a:latin typeface="Cambria Math" panose="02040503050406030204" pitchFamily="18" charset="0"/>
                            </a:rPr>
                            <m:t>&amp; −</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sub>
                          </m:sSub>
                          <m:r>
                            <a:rPr lang="en-US" sz="2000" b="0" i="1" smtClean="0">
                              <a:solidFill>
                                <a:schemeClr val="bg1"/>
                              </a:solidFill>
                              <a:latin typeface="Cambria Math" panose="02040503050406030204" pitchFamily="18" charset="0"/>
                            </a:rPr>
                            <m:t>?</m:t>
                          </m:r>
                          <m:d>
                            <m:dPr>
                              <m:ctrlPr>
                                <a:rPr lang="en-US" sz="2000" b="0" i="1" smtClean="0">
                                  <a:solidFill>
                                    <a:schemeClr val="bg1"/>
                                  </a:solidFill>
                                  <a:latin typeface="Cambria Math" panose="02040503050406030204" pitchFamily="18" charset="0"/>
                                </a:rPr>
                              </m:ctrlPr>
                            </m:d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sub>
                              </m:sSub>
                              <m:r>
                                <a:rPr lang="en-US" sz="2000" b="0" i="1" smtClean="0">
                                  <a:solidFill>
                                    <a:schemeClr val="bg1"/>
                                  </a:solidFill>
                                  <a:latin typeface="Cambria Math" panose="02040503050406030204" pitchFamily="18" charset="0"/>
                                </a:rPr>
                                <m:t>+1,1</m:t>
                              </m:r>
                            </m:e>
                          </m:d>
                          <m:r>
                            <a:rPr lang="en-US" sz="2000" b="0" i="1" smtClean="0">
                              <a:solidFill>
                                <a:schemeClr val="bg1"/>
                              </a:solidFill>
                              <a:latin typeface="Cambria Math" panose="02040503050406030204" pitchFamily="18" charset="0"/>
                            </a:rPr>
                            <m:t>:</m:t>
                          </m:r>
                          <m:d>
                            <m:dPr>
                              <m:ctrlPr>
                                <a:rPr lang="en-US" sz="2000" b="0" i="1" smtClean="0">
                                  <a:solidFill>
                                    <a:schemeClr val="bg1"/>
                                  </a:solidFill>
                                  <a:latin typeface="Cambria Math" panose="02040503050406030204" pitchFamily="18" charset="0"/>
                                </a:rPr>
                              </m:ctrlPr>
                            </m:dPr>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𝑢</m:t>
                                  </m:r>
                                </m:e>
                                <m:sub>
                                  <m:r>
                                    <a:rPr lang="en-US" sz="2000" b="0" i="1" smtClean="0">
                                      <a:solidFill>
                                        <a:schemeClr val="bg1"/>
                                      </a:solidFill>
                                      <a:latin typeface="Cambria Math" panose="02040503050406030204" pitchFamily="18" charset="0"/>
                                    </a:rPr>
                                    <m:t>𝑛</m:t>
                                  </m:r>
                                </m:sub>
                              </m:sSub>
                              <m:r>
                                <a:rPr lang="en-US" sz="2000" b="0" i="1" smtClean="0">
                                  <a:solidFill>
                                    <a:schemeClr val="bg1"/>
                                  </a:solidFill>
                                  <a:latin typeface="Cambria Math" panose="02040503050406030204" pitchFamily="18" charset="0"/>
                                </a:rPr>
                                <m:t>, 2</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𝑣</m:t>
                                  </m:r>
                                </m:e>
                                <m:sub>
                                  <m:r>
                                    <a:rPr lang="en-US" sz="2000" b="0" i="1" smtClean="0">
                                      <a:solidFill>
                                        <a:schemeClr val="bg1"/>
                                      </a:solidFill>
                                      <a:latin typeface="Cambria Math" panose="02040503050406030204" pitchFamily="18" charset="0"/>
                                    </a:rPr>
                                    <m:t>𝑛</m:t>
                                  </m:r>
                                </m:sub>
                              </m:sSub>
                            </m:e>
                          </m:d>
                        </m:e>
                      </m:d>
                      <m:r>
                        <a:rPr lang="en-US" sz="2000"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731246" y="5617498"/>
                <a:ext cx="5532861" cy="347403"/>
              </a:xfrm>
              <a:prstGeom prst="rect">
                <a:avLst/>
              </a:prstGeom>
              <a:blipFill rotWithShape="0">
                <a:blip r:embed="rId5"/>
                <a:stretch>
                  <a:fillRect b="-10714"/>
                </a:stretch>
              </a:blipFill>
            </p:spPr>
            <p:txBody>
              <a:bodyPr/>
              <a:lstStyle/>
              <a:p>
                <a:r>
                  <a:rPr lang="en-US">
                    <a:noFill/>
                  </a:rPr>
                  <a:t> </a:t>
                </a:r>
              </a:p>
            </p:txBody>
          </p:sp>
        </mc:Fallback>
      </mc:AlternateContent>
      <p:sp>
        <p:nvSpPr>
          <p:cNvPr id="10" name="TextBox 9"/>
          <p:cNvSpPr txBox="1"/>
          <p:nvPr/>
        </p:nvSpPr>
        <p:spPr>
          <a:xfrm>
            <a:off x="7522446" y="5257800"/>
            <a:ext cx="1487587" cy="1200329"/>
          </a:xfrm>
          <a:prstGeom prst="rect">
            <a:avLst/>
          </a:prstGeom>
          <a:noFill/>
        </p:spPr>
        <p:txBody>
          <a:bodyPr wrap="none" rtlCol="0">
            <a:spAutoFit/>
          </a:bodyPr>
          <a:lstStyle/>
          <a:p>
            <a:r>
              <a:rPr lang="en-US" dirty="0" smtClean="0"/>
              <a:t>Generating </a:t>
            </a:r>
          </a:p>
          <a:p>
            <a:r>
              <a:rPr lang="en-US" dirty="0" smtClean="0"/>
              <a:t>function</a:t>
            </a:r>
          </a:p>
          <a:p>
            <a:r>
              <a:rPr lang="en-US" dirty="0" smtClean="0"/>
              <a:t>[Art .. chapter</a:t>
            </a:r>
          </a:p>
          <a:p>
            <a:r>
              <a:rPr lang="en-US" dirty="0"/>
              <a:t>o</a:t>
            </a:r>
            <a:r>
              <a:rPr lang="en-US" dirty="0" smtClean="0"/>
              <a:t>n SAT]</a:t>
            </a:r>
            <a:endParaRPr lang="en-US" dirty="0"/>
          </a:p>
        </p:txBody>
      </p:sp>
      <p:sp>
        <p:nvSpPr>
          <p:cNvPr id="11" name="TextBox 10"/>
          <p:cNvSpPr txBox="1"/>
          <p:nvPr/>
        </p:nvSpPr>
        <p:spPr>
          <a:xfrm>
            <a:off x="3048000" y="4239399"/>
            <a:ext cx="6172524" cy="369332"/>
          </a:xfrm>
          <a:prstGeom prst="rect">
            <a:avLst/>
          </a:prstGeom>
          <a:noFill/>
        </p:spPr>
        <p:txBody>
          <a:bodyPr wrap="none" rtlCol="0">
            <a:spAutoFit/>
          </a:bodyPr>
          <a:lstStyle/>
          <a:p>
            <a:r>
              <a:rPr lang="en-US" dirty="0" smtClean="0"/>
              <a:t>[Reluctant doubling sequence: </a:t>
            </a:r>
            <a:r>
              <a:rPr lang="en-US" dirty="0" err="1"/>
              <a:t>L</a:t>
            </a:r>
            <a:r>
              <a:rPr lang="en-US" dirty="0" err="1" smtClean="0"/>
              <a:t>uby</a:t>
            </a:r>
            <a:r>
              <a:rPr lang="en-US" dirty="0" smtClean="0"/>
              <a:t>, Sinclair, Zuckerman, IPL 47]</a:t>
            </a:r>
            <a:endParaRPr lang="en-US" dirty="0"/>
          </a:p>
        </p:txBody>
      </p:sp>
    </p:spTree>
    <p:extLst>
      <p:ext uri="{BB962C8B-B14F-4D97-AF65-F5344CB8AC3E}">
        <p14:creationId xmlns:p14="http://schemas.microsoft.com/office/powerpoint/2010/main" val="25343005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normAutofit fontScale="90000"/>
          </a:bodyPr>
          <a:lstStyle/>
          <a:p>
            <a:r>
              <a:rPr smtClean="0"/>
              <a:t>Modern DPLL - tuning</a:t>
            </a:r>
            <a:endParaRPr lang="en-US" dirty="0"/>
          </a:p>
        </p:txBody>
      </p:sp>
      <p:sp>
        <p:nvSpPr>
          <p:cNvPr id="3" name="Content Placeholder 2"/>
          <p:cNvSpPr>
            <a:spLocks noGrp="1"/>
          </p:cNvSpPr>
          <p:nvPr>
            <p:ph idx="1"/>
          </p:nvPr>
        </p:nvSpPr>
        <p:spPr>
          <a:xfrm>
            <a:off x="381000" y="1412875"/>
            <a:ext cx="8382000" cy="5262979"/>
          </a:xfrm>
        </p:spPr>
        <p:txBody>
          <a:bodyPr>
            <a:normAutofit/>
          </a:bodyPr>
          <a:lstStyle/>
          <a:p>
            <a:r>
              <a:rPr lang="en-US" dirty="0" smtClean="0"/>
              <a:t>Restart frequency</a:t>
            </a:r>
          </a:p>
          <a:p>
            <a:pPr lvl="1"/>
            <a:r>
              <a:rPr lang="en-US" dirty="0" smtClean="0"/>
              <a:t>Why is restarting good?</a:t>
            </a:r>
          </a:p>
          <a:p>
            <a:pPr lvl="1"/>
            <a:r>
              <a:rPr lang="en-US" dirty="0" smtClean="0"/>
              <a:t>Efficient replay trick for frequent restart</a:t>
            </a:r>
          </a:p>
          <a:p>
            <a:r>
              <a:rPr lang="en-US" dirty="0" smtClean="0"/>
              <a:t>Which variable to split on</a:t>
            </a:r>
          </a:p>
          <a:p>
            <a:r>
              <a:rPr lang="en-US" dirty="0" smtClean="0"/>
              <a:t>Which branch to explore first</a:t>
            </a:r>
          </a:p>
          <a:p>
            <a:r>
              <a:rPr lang="en-US" dirty="0" smtClean="0"/>
              <a:t>Which lemmas to learn</a:t>
            </a:r>
          </a:p>
          <a:p>
            <a:r>
              <a:rPr lang="en-US" dirty="0" smtClean="0"/>
              <a:t>Blocked clause elimination</a:t>
            </a:r>
          </a:p>
          <a:p>
            <a:r>
              <a:rPr lang="en-US" dirty="0" smtClean="0"/>
              <a:t>Cache binary propagations</a:t>
            </a:r>
          </a:p>
          <a:p>
            <a:pPr lvl="1"/>
            <a:r>
              <a:rPr lang="en-US" dirty="0" smtClean="0"/>
              <a:t>This is just scratching the surface</a:t>
            </a:r>
          </a:p>
        </p:txBody>
      </p:sp>
    </p:spTree>
    <p:extLst>
      <p:ext uri="{BB962C8B-B14F-4D97-AF65-F5344CB8AC3E}">
        <p14:creationId xmlns:p14="http://schemas.microsoft.com/office/powerpoint/2010/main" val="2977413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0886" y="2514600"/>
            <a:ext cx="9041152" cy="3785944"/>
          </a:xfrm>
          <a:prstGeom prst="rect">
            <a:avLst/>
          </a:prstGeom>
        </p:spPr>
      </p:pic>
      <p:sp>
        <p:nvSpPr>
          <p:cNvPr id="24" name="Title 1"/>
          <p:cNvSpPr txBox="1">
            <a:spLocks/>
          </p:cNvSpPr>
          <p:nvPr/>
        </p:nvSpPr>
        <p:spPr>
          <a:xfrm>
            <a:off x="381000" y="230189"/>
            <a:ext cx="8382000" cy="750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DPLL(</a:t>
            </a:r>
            <a:r>
              <a:rPr lang="en-US" b="1" i="1" smtClean="0"/>
              <a:t>T</a:t>
            </a:r>
            <a:r>
              <a:rPr lang="en-US" smtClean="0"/>
              <a:t>) solver interaction</a:t>
            </a:r>
            <a:endParaRPr lang="en-US" dirty="0"/>
          </a:p>
        </p:txBody>
      </p:sp>
    </p:spTree>
    <p:extLst>
      <p:ext uri="{BB962C8B-B14F-4D97-AF65-F5344CB8AC3E}">
        <p14:creationId xmlns:p14="http://schemas.microsoft.com/office/powerpoint/2010/main" val="21359388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US" dirty="0" err="1" smtClean="0"/>
              <a:t>MCSat</a:t>
            </a:r>
            <a:r>
              <a:rPr lang="en-US" dirty="0" smtClean="0"/>
              <a:t>        </a:t>
            </a:r>
            <a:r>
              <a:rPr lang="en-US" sz="1600" dirty="0" smtClean="0"/>
              <a:t>[</a:t>
            </a:r>
            <a:r>
              <a:rPr lang="en-US" sz="1600" dirty="0" err="1" smtClean="0"/>
              <a:t>Jojanovich</a:t>
            </a:r>
            <a:r>
              <a:rPr lang="en-US" sz="1600" dirty="0" smtClean="0"/>
              <a:t>, de Moura]    (Cotton, McMillan</a:t>
            </a:r>
            <a:r>
              <a:rPr lang="en-US" sz="1600" dirty="0"/>
              <a:t>, </a:t>
            </a:r>
            <a:r>
              <a:rPr lang="en-US" sz="1600" dirty="0" smtClean="0"/>
              <a:t>Nieuwenhuis, Voronkov</a:t>
            </a:r>
            <a:r>
              <a:rPr lang="en-US" sz="1600" dirty="0"/>
              <a:t>,,…</a:t>
            </a:r>
            <a:r>
              <a:rPr lang="en-US" sz="1600" dirty="0" smtClean="0"/>
              <a:t>)</a:t>
            </a:r>
            <a:endParaRPr lang="en-US" sz="1600" dirty="0"/>
          </a:p>
        </p:txBody>
      </p:sp>
      <p:sp>
        <p:nvSpPr>
          <p:cNvPr id="3" name="Content Placeholder 2"/>
          <p:cNvSpPr>
            <a:spLocks noGrp="1"/>
          </p:cNvSpPr>
          <p:nvPr>
            <p:ph idx="1"/>
          </p:nvPr>
        </p:nvSpPr>
        <p:spPr/>
        <p:txBody>
          <a:bodyPr/>
          <a:lstStyle/>
          <a:p>
            <a:pPr marL="0" indent="0">
              <a:buNone/>
            </a:pPr>
            <a:r>
              <a:rPr lang="en-US" sz="2400" dirty="0" smtClean="0"/>
              <a:t>Search</a:t>
            </a:r>
          </a:p>
          <a:p>
            <a:pPr lvl="1"/>
            <a:r>
              <a:rPr lang="en-US" sz="2000" i="1" dirty="0" smtClean="0"/>
              <a:t>Trail:</a:t>
            </a:r>
            <a:r>
              <a:rPr lang="en-US" sz="2000" dirty="0" smtClean="0"/>
              <a:t> </a:t>
            </a:r>
            <a:r>
              <a:rPr lang="en-US" sz="2000" i="1" dirty="0" smtClean="0">
                <a:solidFill>
                  <a:srgbClr val="FF0000"/>
                </a:solidFill>
              </a:rPr>
              <a:t>values</a:t>
            </a:r>
            <a:r>
              <a:rPr lang="en-US" sz="2000" dirty="0" smtClean="0">
                <a:solidFill>
                  <a:srgbClr val="FF0000"/>
                </a:solidFill>
              </a:rPr>
              <a:t> </a:t>
            </a:r>
            <a:r>
              <a:rPr lang="en-US" sz="2000" dirty="0" smtClean="0"/>
              <a:t>guessed for </a:t>
            </a:r>
            <a:r>
              <a:rPr lang="en-US" sz="2000" i="1" dirty="0" smtClean="0">
                <a:solidFill>
                  <a:srgbClr val="00B050"/>
                </a:solidFill>
              </a:rPr>
              <a:t>sub-terms</a:t>
            </a:r>
          </a:p>
          <a:p>
            <a:pPr lvl="1"/>
            <a:r>
              <a:rPr lang="en-US" sz="2000" i="1" dirty="0" smtClean="0"/>
              <a:t>Propagate </a:t>
            </a:r>
            <a:r>
              <a:rPr lang="en-US" sz="2000" dirty="0" smtClean="0">
                <a:solidFill>
                  <a:srgbClr val="FF0000"/>
                </a:solidFill>
              </a:rPr>
              <a:t>values</a:t>
            </a:r>
            <a:r>
              <a:rPr lang="en-US" sz="2000" dirty="0" smtClean="0"/>
              <a:t>, derive consequences</a:t>
            </a:r>
          </a:p>
          <a:p>
            <a:pPr lvl="1"/>
            <a:r>
              <a:rPr lang="en-US" sz="2000" i="1" dirty="0" smtClean="0"/>
              <a:t>Conflict resolution: Detect, </a:t>
            </a:r>
            <a:r>
              <a:rPr lang="en-US" sz="2000" i="1" dirty="0" err="1" smtClean="0"/>
              <a:t>backjump</a:t>
            </a:r>
            <a:r>
              <a:rPr lang="en-US" sz="2000" i="1" dirty="0" smtClean="0"/>
              <a:t>, learn</a:t>
            </a:r>
          </a:p>
          <a:p>
            <a:pPr lvl="1"/>
            <a:r>
              <a:rPr lang="en-US" sz="2000" i="1" dirty="0" smtClean="0"/>
              <a:t>Forget, restart, indexing,…</a:t>
            </a:r>
            <a:endParaRPr lang="en-US" sz="2000" i="1" dirty="0"/>
          </a:p>
          <a:p>
            <a:pPr marL="0" indent="0">
              <a:buNone/>
            </a:pPr>
            <a:endParaRPr lang="en-US" i="1" dirty="0" smtClean="0"/>
          </a:p>
          <a:p>
            <a:pPr marL="0" indent="0">
              <a:buNone/>
            </a:pPr>
            <a:endParaRPr lang="en-US" i="1" dirty="0" smtClean="0"/>
          </a:p>
          <a:p>
            <a:pPr marL="457200" lvl="1" indent="0">
              <a:buNone/>
            </a:pPr>
            <a:endParaRPr lang="en-US" i="1" dirty="0"/>
          </a:p>
        </p:txBody>
      </p:sp>
      <p:sp>
        <p:nvSpPr>
          <p:cNvPr id="5" name="Rectangle 4"/>
          <p:cNvSpPr/>
          <p:nvPr/>
        </p:nvSpPr>
        <p:spPr>
          <a:xfrm>
            <a:off x="8077200" y="16002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T-Solvers</a:t>
            </a:r>
            <a:endParaRPr lang="en-US" dirty="0"/>
          </a:p>
        </p:txBody>
      </p:sp>
      <p:graphicFrame>
        <p:nvGraphicFramePr>
          <p:cNvPr id="6" name="Table 5"/>
          <p:cNvGraphicFramePr>
            <a:graphicFrameLocks noGrp="1"/>
          </p:cNvGraphicFramePr>
          <p:nvPr>
            <p:extLst/>
          </p:nvPr>
        </p:nvGraphicFramePr>
        <p:xfrm>
          <a:off x="609600" y="4267200"/>
          <a:ext cx="4648200" cy="3708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i="1" dirty="0" smtClean="0"/>
                        <a:t>x + y + z &gt; 0</a:t>
                      </a:r>
                      <a:endParaRPr lang="en-US" dirty="0"/>
                    </a:p>
                  </a:txBody>
                  <a:tcPr>
                    <a:solidFill>
                      <a:schemeClr val="bg1">
                        <a:lumMod val="65000"/>
                      </a:schemeClr>
                    </a:solidFill>
                  </a:tcPr>
                </a:tc>
                <a:tc>
                  <a:txBody>
                    <a:bodyPr/>
                    <a:lstStyle/>
                    <a:p>
                      <a:r>
                        <a:rPr lang="en-US" i="1" dirty="0" smtClean="0"/>
                        <a:t> -x + y + z &lt; 0 </a:t>
                      </a:r>
                      <a:endParaRPr lang="en-US" dirty="0"/>
                    </a:p>
                  </a:txBody>
                  <a:tcPr>
                    <a:solidFill>
                      <a:schemeClr val="bg1">
                        <a:lumMod val="65000"/>
                      </a:schemeClr>
                    </a:solidFill>
                  </a:tcPr>
                </a:tc>
                <a:tc>
                  <a:txBody>
                    <a:bodyPr/>
                    <a:lstStyle/>
                    <a:p>
                      <a:r>
                        <a:rPr lang="en-US" dirty="0" smtClean="0"/>
                        <a:t>x = 0</a:t>
                      </a:r>
                      <a:endParaRPr lang="en-US" dirty="0"/>
                    </a:p>
                  </a:txBody>
                  <a:tcPr>
                    <a:solidFill>
                      <a:schemeClr val="bg1">
                        <a:lumMod val="65000"/>
                      </a:schemeClr>
                    </a:solidFill>
                  </a:tcPr>
                </a:tc>
                <a:tc>
                  <a:txBody>
                    <a:bodyPr/>
                    <a:lstStyle/>
                    <a:p>
                      <a:r>
                        <a:rPr lang="en-US" dirty="0" smtClean="0"/>
                        <a:t>y</a:t>
                      </a:r>
                      <a:r>
                        <a:rPr lang="en-US" baseline="0" dirty="0" smtClean="0"/>
                        <a:t> </a:t>
                      </a:r>
                      <a:r>
                        <a:rPr lang="en-US" dirty="0" smtClean="0"/>
                        <a:t>= 0</a:t>
                      </a:r>
                      <a:endParaRPr lang="en-US"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6172200" y="42672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Arithmetic</a:t>
            </a:r>
          </a:p>
          <a:p>
            <a:pPr algn="ctr"/>
            <a:r>
              <a:rPr lang="en-US" dirty="0" smtClean="0"/>
              <a:t>Solver</a:t>
            </a:r>
            <a:endParaRPr lang="en-US" dirty="0"/>
          </a:p>
        </p:txBody>
      </p:sp>
      <p:cxnSp>
        <p:nvCxnSpPr>
          <p:cNvPr id="10" name="Straight Arrow Connector 9"/>
          <p:cNvCxnSpPr>
            <a:endCxn id="8" idx="1"/>
          </p:cNvCxnSpPr>
          <p:nvPr/>
        </p:nvCxnSpPr>
        <p:spPr>
          <a:xfrm>
            <a:off x="5257800" y="4495800"/>
            <a:ext cx="9144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029200" y="5120481"/>
            <a:ext cx="16764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nvPr>
        </p:nvGraphicFramePr>
        <p:xfrm>
          <a:off x="533400" y="5615781"/>
          <a:ext cx="4495800" cy="381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81000">
                <a:tc>
                  <a:txBody>
                    <a:bodyPr/>
                    <a:lstStyle/>
                    <a:p>
                      <a:r>
                        <a:rPr lang="en-US" i="1" dirty="0" smtClean="0"/>
                        <a:t>x + y + z &gt; 0</a:t>
                      </a:r>
                      <a:endParaRPr lang="en-US" dirty="0"/>
                    </a:p>
                  </a:txBody>
                  <a:tcPr>
                    <a:solidFill>
                      <a:schemeClr val="bg1">
                        <a:lumMod val="65000"/>
                      </a:schemeClr>
                    </a:solidFill>
                  </a:tcPr>
                </a:tc>
                <a:tc>
                  <a:txBody>
                    <a:bodyPr/>
                    <a:lstStyle/>
                    <a:p>
                      <a:r>
                        <a:rPr lang="en-US" i="1" dirty="0" smtClean="0"/>
                        <a:t> -x + y + z &lt; 0 </a:t>
                      </a:r>
                      <a:endParaRPr lang="en-US" dirty="0"/>
                    </a:p>
                  </a:txBody>
                  <a:tcPr>
                    <a:solidFill>
                      <a:schemeClr val="bg1">
                        <a:lumMod val="65000"/>
                      </a:schemeClr>
                    </a:solidFill>
                  </a:tcPr>
                </a:tc>
                <a:tc>
                  <a:txBody>
                    <a:bodyPr/>
                    <a:lstStyle/>
                    <a:p>
                      <a:r>
                        <a:rPr lang="en-US" dirty="0" smtClean="0"/>
                        <a:t>x &gt;</a:t>
                      </a:r>
                      <a:r>
                        <a:rPr lang="en-US" baseline="0" dirty="0" smtClean="0"/>
                        <a:t> 0</a:t>
                      </a:r>
                      <a:endParaRPr lang="en-US"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sp>
        <p:nvSpPr>
          <p:cNvPr id="16" name="TextBox 15"/>
          <p:cNvSpPr txBox="1"/>
          <p:nvPr/>
        </p:nvSpPr>
        <p:spPr>
          <a:xfrm>
            <a:off x="5832710" y="5629553"/>
            <a:ext cx="1986698" cy="369332"/>
          </a:xfrm>
          <a:prstGeom prst="rect">
            <a:avLst/>
          </a:prstGeom>
          <a:noFill/>
        </p:spPr>
        <p:txBody>
          <a:bodyPr wrap="none" rtlCol="0">
            <a:spAutoFit/>
          </a:bodyPr>
          <a:lstStyle/>
          <a:p>
            <a:r>
              <a:rPr lang="en-US" dirty="0" smtClean="0"/>
              <a:t>Conflict: z &gt; 0, z &lt; 0</a:t>
            </a:r>
            <a:endParaRPr lang="en-US" dirty="0"/>
          </a:p>
        </p:txBody>
      </p:sp>
      <mc:AlternateContent xmlns:mc="http://schemas.openxmlformats.org/markup-compatibility/2006" xmlns:a14="http://schemas.microsoft.com/office/drawing/2010/main">
        <mc:Choice Requires="a14">
          <p:sp>
            <p:nvSpPr>
              <p:cNvPr id="18" name="TextBox 17"/>
              <p:cNvSpPr txBox="1"/>
              <p:nvPr/>
            </p:nvSpPr>
            <p:spPr>
              <a:xfrm>
                <a:off x="609600" y="6412713"/>
                <a:ext cx="8145178" cy="369332"/>
              </a:xfrm>
              <a:prstGeom prst="rect">
                <a:avLst/>
              </a:prstGeom>
              <a:noFill/>
            </p:spPr>
            <p:txBody>
              <a:bodyPr wrap="none" rtlCol="0">
                <a:spAutoFit/>
              </a:bodyPr>
              <a:lstStyle/>
              <a:p>
                <a:r>
                  <a:rPr lang="en-US" dirty="0" smtClean="0"/>
                  <a:t>x &gt; 0 is “explained” by the clause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 </m:t>
                    </m:r>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𝑧</m:t>
                    </m:r>
                    <m:r>
                      <a:rPr lang="en-US" i="1" dirty="0" smtClean="0">
                        <a:latin typeface="Cambria Math" panose="02040503050406030204" pitchFamily="18" charset="0"/>
                      </a:rPr>
                      <m:t> &gt; 0∧ −</m:t>
                    </m:r>
                    <m:r>
                      <a:rPr lang="en-US" i="1" dirty="0" smtClean="0">
                        <a:latin typeface="Cambria Math" panose="02040503050406030204" pitchFamily="18" charset="0"/>
                      </a:rPr>
                      <m:t>𝑥</m:t>
                    </m:r>
                    <m:r>
                      <a:rPr lang="en-US" i="1" dirty="0" smtClean="0">
                        <a:latin typeface="Cambria Math" panose="02040503050406030204" pitchFamily="18" charset="0"/>
                      </a:rPr>
                      <m:t> + </m:t>
                    </m:r>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𝑧</m:t>
                    </m:r>
                    <m:r>
                      <a:rPr lang="en-US" i="1" dirty="0" smtClean="0">
                        <a:latin typeface="Cambria Math" panose="02040503050406030204" pitchFamily="18" charset="0"/>
                      </a:rPr>
                      <m:t> &lt; 0⇒ </m:t>
                    </m:r>
                    <m:r>
                      <a:rPr lang="en-US" i="1" dirty="0" smtClean="0">
                        <a:latin typeface="Cambria Math" panose="02040503050406030204" pitchFamily="18" charset="0"/>
                      </a:rPr>
                      <m:t>𝑥</m:t>
                    </m:r>
                    <m:r>
                      <a:rPr lang="en-US" i="1" dirty="0" smtClean="0">
                        <a:latin typeface="Cambria Math" panose="02040503050406030204" pitchFamily="18" charset="0"/>
                      </a:rPr>
                      <m:t> &gt; 0</m:t>
                    </m:r>
                  </m:oMath>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609600" y="6412713"/>
                <a:ext cx="8145178" cy="369332"/>
              </a:xfrm>
              <a:prstGeom prst="rect">
                <a:avLst/>
              </a:prstGeom>
              <a:blipFill rotWithShape="0">
                <a:blip r:embed="rId3"/>
                <a:stretch>
                  <a:fillRect l="-599" t="-9836" b="-24590"/>
                </a:stretch>
              </a:blipFill>
            </p:spPr>
            <p:txBody>
              <a:bodyPr/>
              <a:lstStyle/>
              <a:p>
                <a:r>
                  <a:rPr lang="en-US">
                    <a:noFill/>
                  </a:rPr>
                  <a:t> </a:t>
                </a:r>
              </a:p>
            </p:txBody>
          </p:sp>
        </mc:Fallback>
      </mc:AlternateContent>
      <p:graphicFrame>
        <p:nvGraphicFramePr>
          <p:cNvPr id="14" name="Table 13"/>
          <p:cNvGraphicFramePr>
            <a:graphicFrameLocks noGrp="1"/>
          </p:cNvGraphicFramePr>
          <p:nvPr>
            <p:extLst>
              <p:ext uri="{D42A27DB-BD31-4B8C-83A1-F6EECF244321}">
                <p14:modId xmlns:p14="http://schemas.microsoft.com/office/powerpoint/2010/main" val="2135150162"/>
              </p:ext>
            </p:extLst>
          </p:nvPr>
        </p:nvGraphicFramePr>
        <p:xfrm>
          <a:off x="4267200" y="1591271"/>
          <a:ext cx="3713137" cy="274320"/>
        </p:xfrm>
        <a:graphic>
          <a:graphicData uri="http://schemas.openxmlformats.org/drawingml/2006/table">
            <a:tbl>
              <a:tblPr firstRow="1" bandRow="1">
                <a:tableStyleId>{5C22544A-7EE6-4342-B048-85BDC9FD1C3A}</a:tableStyleId>
              </a:tblPr>
              <a:tblGrid>
                <a:gridCol w="1217422">
                  <a:extLst>
                    <a:ext uri="{9D8B030D-6E8A-4147-A177-3AD203B41FA5}">
                      <a16:colId xmlns:a16="http://schemas.microsoft.com/office/drawing/2014/main" val="20000"/>
                    </a:ext>
                  </a:extLst>
                </a:gridCol>
                <a:gridCol w="1217422">
                  <a:extLst>
                    <a:ext uri="{9D8B030D-6E8A-4147-A177-3AD203B41FA5}">
                      <a16:colId xmlns:a16="http://schemas.microsoft.com/office/drawing/2014/main" val="20001"/>
                    </a:ext>
                  </a:extLst>
                </a:gridCol>
                <a:gridCol w="669582">
                  <a:extLst>
                    <a:ext uri="{9D8B030D-6E8A-4147-A177-3AD203B41FA5}">
                      <a16:colId xmlns:a16="http://schemas.microsoft.com/office/drawing/2014/main" val="20002"/>
                    </a:ext>
                  </a:extLst>
                </a:gridCol>
                <a:gridCol w="608711">
                  <a:extLst>
                    <a:ext uri="{9D8B030D-6E8A-4147-A177-3AD203B41FA5}">
                      <a16:colId xmlns:a16="http://schemas.microsoft.com/office/drawing/2014/main" val="20003"/>
                    </a:ext>
                  </a:extLst>
                </a:gridCol>
              </a:tblGrid>
              <a:tr h="240150">
                <a:tc>
                  <a:txBody>
                    <a:bodyPr/>
                    <a:lstStyle/>
                    <a:p>
                      <a:r>
                        <a:rPr lang="en-US" sz="1200" i="1" dirty="0" smtClean="0"/>
                        <a:t>x + y + z &gt; 0</a:t>
                      </a:r>
                      <a:endParaRPr lang="en-US" sz="1200" dirty="0"/>
                    </a:p>
                  </a:txBody>
                  <a:tcPr>
                    <a:solidFill>
                      <a:schemeClr val="bg1">
                        <a:lumMod val="65000"/>
                      </a:schemeClr>
                    </a:solidFill>
                  </a:tcPr>
                </a:tc>
                <a:tc>
                  <a:txBody>
                    <a:bodyPr/>
                    <a:lstStyle/>
                    <a:p>
                      <a:r>
                        <a:rPr lang="en-US" sz="1200" i="1" dirty="0" smtClean="0"/>
                        <a:t> -x + y + z &lt; 0 </a:t>
                      </a:r>
                      <a:endParaRPr lang="en-US" sz="1200" dirty="0"/>
                    </a:p>
                  </a:txBody>
                  <a:tcPr>
                    <a:solidFill>
                      <a:schemeClr val="bg1">
                        <a:lumMod val="65000"/>
                      </a:schemeClr>
                    </a:solidFill>
                  </a:tcPr>
                </a:tc>
                <a:tc>
                  <a:txBody>
                    <a:bodyPr/>
                    <a:lstStyle/>
                    <a:p>
                      <a:r>
                        <a:rPr lang="en-US" sz="1200" dirty="0" smtClean="0"/>
                        <a:t>x = 0</a:t>
                      </a:r>
                      <a:endParaRPr lang="en-US" sz="1200" dirty="0"/>
                    </a:p>
                  </a:txBody>
                  <a:tcPr>
                    <a:solidFill>
                      <a:schemeClr val="bg1">
                        <a:lumMod val="65000"/>
                      </a:schemeClr>
                    </a:solidFill>
                  </a:tcPr>
                </a:tc>
                <a:tc>
                  <a:txBody>
                    <a:bodyPr/>
                    <a:lstStyle/>
                    <a:p>
                      <a:r>
                        <a:rPr lang="en-US" sz="1200" dirty="0" smtClean="0"/>
                        <a:t>y</a:t>
                      </a:r>
                      <a:r>
                        <a:rPr lang="en-US" sz="1200" baseline="0" dirty="0" smtClean="0"/>
                        <a:t> </a:t>
                      </a:r>
                      <a:r>
                        <a:rPr lang="en-US" sz="1200" dirty="0" smtClean="0"/>
                        <a:t>= 0</a:t>
                      </a:r>
                      <a:endParaRPr lang="en-US" sz="1200" dirty="0"/>
                    </a:p>
                  </a:txBody>
                  <a:tcPr>
                    <a:solidFill>
                      <a:schemeClr val="bg1">
                        <a:lumMod val="65000"/>
                      </a:schemeClr>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4226212" y="1280197"/>
            <a:ext cx="574388" cy="369332"/>
          </a:xfrm>
          <a:prstGeom prst="rect">
            <a:avLst/>
          </a:prstGeom>
          <a:noFill/>
        </p:spPr>
        <p:txBody>
          <a:bodyPr wrap="none" rtlCol="0">
            <a:spAutoFit/>
          </a:bodyPr>
          <a:lstStyle/>
          <a:p>
            <a:r>
              <a:rPr lang="en-US" dirty="0" smtClean="0"/>
              <a:t>Trail</a:t>
            </a:r>
            <a:endParaRPr lang="en-US" dirty="0"/>
          </a:p>
        </p:txBody>
      </p:sp>
      <p:sp>
        <p:nvSpPr>
          <p:cNvPr id="11" name="Rectangle 10"/>
          <p:cNvSpPr/>
          <p:nvPr/>
        </p:nvSpPr>
        <p:spPr>
          <a:xfrm>
            <a:off x="5832710" y="2200675"/>
            <a:ext cx="1330090" cy="45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MCSAT</a:t>
            </a:r>
            <a:endParaRPr lang="en-US" dirty="0"/>
          </a:p>
        </p:txBody>
      </p:sp>
      <p:cxnSp>
        <p:nvCxnSpPr>
          <p:cNvPr id="17" name="Straight Arrow Connector 16"/>
          <p:cNvCxnSpPr/>
          <p:nvPr/>
        </p:nvCxnSpPr>
        <p:spPr>
          <a:xfrm flipV="1">
            <a:off x="6896100" y="1831466"/>
            <a:ext cx="647700" cy="530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1" idx="3"/>
          </p:cNvCxnSpPr>
          <p:nvPr/>
        </p:nvCxnSpPr>
        <p:spPr>
          <a:xfrm flipH="1" flipV="1">
            <a:off x="7162800" y="2427882"/>
            <a:ext cx="914400" cy="10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05600" y="2668847"/>
            <a:ext cx="571500" cy="420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889860" y="2678505"/>
            <a:ext cx="400050" cy="328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26638" y="3049750"/>
            <a:ext cx="1760162" cy="369332"/>
          </a:xfrm>
          <a:prstGeom prst="rect">
            <a:avLst/>
          </a:prstGeom>
          <a:noFill/>
        </p:spPr>
        <p:txBody>
          <a:bodyPr wrap="none" rtlCol="0">
            <a:spAutoFit/>
          </a:bodyPr>
          <a:lstStyle/>
          <a:p>
            <a:r>
              <a:rPr lang="en-US" dirty="0" smtClean="0"/>
              <a:t>Craig Interpolant</a:t>
            </a:r>
            <a:endParaRPr lang="en-US" dirty="0"/>
          </a:p>
        </p:txBody>
      </p:sp>
      <p:sp>
        <p:nvSpPr>
          <p:cNvPr id="30" name="TextBox 29"/>
          <p:cNvSpPr txBox="1"/>
          <p:nvPr/>
        </p:nvSpPr>
        <p:spPr>
          <a:xfrm>
            <a:off x="5105400" y="3164160"/>
            <a:ext cx="1544525" cy="369332"/>
          </a:xfrm>
          <a:prstGeom prst="rect">
            <a:avLst/>
          </a:prstGeom>
          <a:noFill/>
        </p:spPr>
        <p:txBody>
          <a:bodyPr wrap="none" rtlCol="0">
            <a:spAutoFit/>
          </a:bodyPr>
          <a:lstStyle/>
          <a:p>
            <a:r>
              <a:rPr lang="en-US" dirty="0" smtClean="0"/>
              <a:t>Generalization</a:t>
            </a:r>
            <a:endParaRPr lang="en-US" dirty="0"/>
          </a:p>
        </p:txBody>
      </p:sp>
    </p:spTree>
    <p:extLst>
      <p:ext uri="{BB962C8B-B14F-4D97-AF65-F5344CB8AC3E}">
        <p14:creationId xmlns:p14="http://schemas.microsoft.com/office/powerpoint/2010/main" val="1415355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207539" y="2774173"/>
            <a:ext cx="6664255" cy="1218795"/>
          </a:xfrm>
          <a:prstGeom prst="rect">
            <a:avLst/>
          </a:prstGeom>
        </p:spPr>
        <p:txBody>
          <a:bodyPr vert="horz" wrap="square" lIns="0" tIns="0" rIns="0" bIns="0" rtlCol="0">
            <a:spAutoFit/>
          </a:bodyPr>
          <a:lstStyle/>
          <a:p>
            <a:pPr marL="384954" marR="0" lvl="0" indent="-384954" algn="ctr" defTabSz="914363" eaLnBrk="1" fontAlgn="auto" latinLnBrk="0" hangingPunct="1">
              <a:lnSpc>
                <a:spcPct val="90000"/>
              </a:lnSpc>
              <a:spcBef>
                <a:spcPct val="20000"/>
              </a:spcBef>
              <a:spcAft>
                <a:spcPts val="0"/>
              </a:spcAft>
              <a:buClrTx/>
              <a:buSzPct val="90000"/>
              <a:buFontTx/>
              <a:buNone/>
              <a:tabLst/>
              <a:defRPr/>
            </a:pPr>
            <a:r>
              <a:rPr kumimoji="0" lang="en-US" sz="4400" b="1" i="0" u="none" strike="noStrike" kern="0" cap="none" spc="0" normalizeH="0" baseline="0" noProof="0" dirty="0" smtClean="0">
                <a:ln>
                  <a:noFill/>
                </a:ln>
                <a:solidFill>
                  <a:srgbClr val="FF0000"/>
                </a:solidFill>
                <a:effectLst/>
                <a:uLnTx/>
                <a:uFillTx/>
                <a:sym typeface="Symbol"/>
              </a:rPr>
              <a:t>Is formula </a:t>
            </a:r>
            <a:r>
              <a:rPr kumimoji="0" lang="en-US" sz="4400" b="1" i="1" u="none" strike="noStrike" kern="0" cap="none" spc="0" normalizeH="0" baseline="0" noProof="0" dirty="0" smtClean="0">
                <a:ln>
                  <a:noFill/>
                </a:ln>
                <a:solidFill>
                  <a:srgbClr val="FF0000"/>
                </a:solidFill>
                <a:effectLst/>
                <a:uLnTx/>
                <a:uFillTx/>
                <a:sym typeface="Symbol"/>
              </a:rPr>
              <a:t></a:t>
            </a:r>
            <a:r>
              <a:rPr kumimoji="0" lang="en-US" sz="4400" b="1" i="0" u="none" strike="noStrike" kern="0" cap="none" spc="0" normalizeH="0" baseline="0" noProof="0" dirty="0" smtClean="0">
                <a:ln>
                  <a:noFill/>
                </a:ln>
                <a:solidFill>
                  <a:srgbClr val="FF0000"/>
                </a:solidFill>
                <a:effectLst/>
                <a:uLnTx/>
                <a:uFillTx/>
                <a:sym typeface="Symbol"/>
              </a:rPr>
              <a:t>  </a:t>
            </a:r>
            <a:r>
              <a:rPr kumimoji="0" lang="en-US" sz="4400" b="1" i="0" u="none" strike="noStrike" kern="0" cap="none" spc="0" normalizeH="0" baseline="0" noProof="0" dirty="0" err="1" smtClean="0">
                <a:ln>
                  <a:noFill/>
                </a:ln>
                <a:solidFill>
                  <a:srgbClr val="FF0000"/>
                </a:solidFill>
                <a:effectLst/>
                <a:uLnTx/>
                <a:uFillTx/>
                <a:sym typeface="Symbol"/>
              </a:rPr>
              <a:t>satisfiable</a:t>
            </a:r>
            <a:r>
              <a:rPr kumimoji="0" lang="en-US" sz="4400" b="1" i="0" u="none" strike="noStrike" kern="0" cap="none" spc="0" normalizeH="0" baseline="0" noProof="0" dirty="0" smtClean="0">
                <a:ln>
                  <a:noFill/>
                </a:ln>
                <a:solidFill>
                  <a:srgbClr val="FF0000"/>
                </a:solidFill>
                <a:effectLst/>
                <a:uLnTx/>
                <a:uFillTx/>
                <a:sym typeface="Symbol"/>
              </a:rPr>
              <a:t> modulo theory </a:t>
            </a:r>
            <a:r>
              <a:rPr kumimoji="0" lang="en-US" sz="4400" b="1" i="1" u="none" strike="noStrike" kern="0" cap="none" spc="0" normalizeH="0" baseline="0" noProof="0" dirty="0" smtClean="0">
                <a:ln>
                  <a:noFill/>
                </a:ln>
                <a:solidFill>
                  <a:srgbClr val="FF0000"/>
                </a:solidFill>
                <a:effectLst/>
                <a:uLnTx/>
                <a:uFillTx/>
                <a:sym typeface="Symbol"/>
              </a:rPr>
              <a:t>T </a:t>
            </a:r>
            <a:r>
              <a:rPr kumimoji="0" lang="en-US" sz="4400" b="1" i="0" u="none" strike="noStrike" kern="0" cap="none" spc="0" normalizeH="0" baseline="0" noProof="0" dirty="0" smtClean="0">
                <a:ln>
                  <a:noFill/>
                </a:ln>
                <a:solidFill>
                  <a:srgbClr val="FF0000"/>
                </a:solidFill>
                <a:effectLst/>
                <a:uLnTx/>
                <a:uFillTx/>
                <a:sym typeface="Symbol"/>
              </a:rPr>
              <a:t>? </a:t>
            </a:r>
          </a:p>
        </p:txBody>
      </p:sp>
      <p:sp>
        <p:nvSpPr>
          <p:cNvPr id="5" name="Rectangular Callout 4"/>
          <p:cNvSpPr/>
          <p:nvPr/>
        </p:nvSpPr>
        <p:spPr bwMode="auto">
          <a:xfrm>
            <a:off x="3838470" y="4401177"/>
            <a:ext cx="4863402" cy="1587640"/>
          </a:xfrm>
          <a:prstGeom prst="wedgeRectCallout">
            <a:avLst>
              <a:gd name="adj1" fmla="val -9250"/>
              <a:gd name="adj2" fmla="val -74842"/>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rPr>
              <a:t>SMT solvers have specialized algorithms for </a:t>
            </a:r>
            <a:r>
              <a:rPr kumimoji="0" lang="en-US" sz="2800" b="0" i="1" u="none" strike="noStrike" kern="0" cap="none" spc="0" normalizeH="0" baseline="0" noProof="0" dirty="0" smtClean="0">
                <a:ln>
                  <a:noFill/>
                </a:ln>
                <a:solidFill>
                  <a:srgbClr val="000000"/>
                </a:solidFill>
                <a:effectLst/>
                <a:uLnTx/>
                <a:uFillTx/>
                <a:latin typeface="Segoe"/>
              </a:rPr>
              <a:t>T</a:t>
            </a:r>
          </a:p>
        </p:txBody>
      </p:sp>
      <p:sp>
        <p:nvSpPr>
          <p:cNvPr id="6" name="Title 1"/>
          <p:cNvSpPr txBox="1">
            <a:spLocks/>
          </p:cNvSpPr>
          <p:nvPr/>
        </p:nvSpPr>
        <p:spPr>
          <a:xfrm>
            <a:off x="381000" y="230187"/>
            <a:ext cx="8382000" cy="664797"/>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smtClean="0"/>
              <a:t>Satisfiability Modulo Theories (SMT)</a:t>
            </a:r>
            <a:endParaRPr lang="en-US" sz="4800" spc="-167" dirty="0">
              <a:solidFill>
                <a:schemeClr val="accent1"/>
              </a:solidFill>
              <a:effectLst>
                <a:outerShdw blurRad="50800" dist="38100" dir="2700000" algn="tl" rotWithShape="0">
                  <a:prstClr val="black">
                    <a:alpha val="61000"/>
                  </a:prstClr>
                </a:outerShdw>
              </a:effectLst>
            </a:endParaRPr>
          </a:p>
        </p:txBody>
      </p:sp>
    </p:spTree>
    <p:extLst>
      <p:ext uri="{BB962C8B-B14F-4D97-AF65-F5344CB8AC3E}">
        <p14:creationId xmlns:p14="http://schemas.microsoft.com/office/powerpoint/2010/main" val="88730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57146"/>
            <a:ext cx="7772400" cy="1362075"/>
          </a:xfrm>
        </p:spPr>
        <p:txBody>
          <a:bodyPr/>
          <a:lstStyle/>
          <a:p>
            <a:r>
              <a:rPr lang="en-US" dirty="0" smtClean="0"/>
              <a:t>Theory </a:t>
            </a:r>
            <a:r>
              <a:rPr lang="en-US" dirty="0" err="1" smtClean="0"/>
              <a:t>SOlvers</a:t>
            </a:r>
            <a:r>
              <a:rPr lang="en-US" dirty="0" smtClean="0"/>
              <a:t/>
            </a:r>
            <a:br>
              <a:rPr lang="en-US" dirty="0" smtClean="0"/>
            </a:br>
            <a:endParaRPr lang="en-US" dirty="0"/>
          </a:p>
        </p:txBody>
      </p:sp>
    </p:spTree>
    <p:extLst>
      <p:ext uri="{BB962C8B-B14F-4D97-AF65-F5344CB8AC3E}">
        <p14:creationId xmlns:p14="http://schemas.microsoft.com/office/powerpoint/2010/main" val="312314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Conceptually</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pPr marL="0" indent="0">
              <a:buNone/>
            </a:pPr>
            <a:r>
              <a:rPr lang="en-US" b="1" dirty="0" smtClean="0"/>
              <a:t>Claim</a:t>
            </a:r>
            <a:r>
              <a:rPr lang="en-US" dirty="0" smtClean="0"/>
              <a:t>: main approaches search for resolution proofs (+ cutting planes) or model</a:t>
            </a:r>
          </a:p>
          <a:p>
            <a:pPr marL="0" indent="0">
              <a:buNone/>
            </a:pPr>
            <a:endParaRPr lang="en-US" dirty="0"/>
          </a:p>
          <a:p>
            <a:pPr marL="0" indent="0">
              <a:buNone/>
            </a:pPr>
            <a:r>
              <a:rPr lang="en-US" b="1" dirty="0" smtClean="0"/>
              <a:t>Eager</a:t>
            </a:r>
            <a:r>
              <a:rPr lang="en-US" dirty="0" smtClean="0"/>
              <a:t> vs. </a:t>
            </a:r>
            <a:r>
              <a:rPr lang="en-US" b="1" dirty="0" smtClean="0"/>
              <a:t>Lazy</a:t>
            </a:r>
            <a:r>
              <a:rPr lang="en-US" dirty="0" smtClean="0"/>
              <a:t> compilation to SAT</a:t>
            </a:r>
          </a:p>
          <a:p>
            <a:pPr marL="0" indent="0">
              <a:buNone/>
            </a:pPr>
            <a:r>
              <a:rPr lang="en-US" dirty="0"/>
              <a:t>	I</a:t>
            </a:r>
            <a:r>
              <a:rPr lang="en-US" dirty="0" smtClean="0"/>
              <a:t>ntegration with SAT solver state machine</a:t>
            </a:r>
          </a:p>
          <a:p>
            <a:pPr marL="0" indent="0">
              <a:buNone/>
            </a:pPr>
            <a:endParaRPr lang="en-US" dirty="0" smtClean="0"/>
          </a:p>
          <a:p>
            <a:pPr marL="0" indent="0">
              <a:buNone/>
            </a:pPr>
            <a:r>
              <a:rPr lang="en-US" b="1" dirty="0" smtClean="0"/>
              <a:t>Compositionality: </a:t>
            </a:r>
            <a:r>
              <a:rPr lang="en-US" dirty="0" smtClean="0"/>
              <a:t>Each solver by itself</a:t>
            </a:r>
            <a:endParaRPr lang="en-US" b="1" dirty="0"/>
          </a:p>
          <a:p>
            <a:pPr marL="0" indent="0">
              <a:buNone/>
            </a:pPr>
            <a:endParaRPr lang="en-US" b="1" dirty="0" smtClean="0"/>
          </a:p>
          <a:p>
            <a:pPr marL="0" indent="0">
              <a:buNone/>
            </a:pPr>
            <a:r>
              <a:rPr lang="en-US" b="1" dirty="0" smtClean="0"/>
              <a:t>Search Controlled</a:t>
            </a:r>
            <a:r>
              <a:rPr lang="en-US" dirty="0" smtClean="0"/>
              <a:t> by SAT Engine vs. Theory Solver</a:t>
            </a:r>
          </a:p>
          <a:p>
            <a:endParaRPr lang="en-US" dirty="0"/>
          </a:p>
          <a:p>
            <a:endParaRPr lang="en-US" dirty="0"/>
          </a:p>
        </p:txBody>
      </p:sp>
    </p:spTree>
    <p:extLst>
      <p:ext uri="{BB962C8B-B14F-4D97-AF65-F5344CB8AC3E}">
        <p14:creationId xmlns:p14="http://schemas.microsoft.com/office/powerpoint/2010/main" val="28198785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57146"/>
            <a:ext cx="7772400" cy="1362075"/>
          </a:xfrm>
        </p:spPr>
        <p:txBody>
          <a:bodyPr/>
          <a:lstStyle/>
          <a:p>
            <a:r>
              <a:rPr lang="en-US" dirty="0" smtClean="0"/>
              <a:t>Equalities and </a:t>
            </a:r>
            <a:r>
              <a:rPr lang="en-US" dirty="0" err="1" smtClean="0"/>
              <a:t>Uninterpreted</a:t>
            </a:r>
            <a:r>
              <a:rPr lang="en-US" dirty="0" smtClean="0"/>
              <a:t> </a:t>
            </a:r>
            <a:r>
              <a:rPr lang="en-US" dirty="0" err="1" smtClean="0"/>
              <a:t>FUnctions</a:t>
            </a:r>
            <a:endParaRPr lang="en-US" dirty="0"/>
          </a:p>
        </p:txBody>
      </p:sp>
    </p:spTree>
    <p:extLst>
      <p:ext uri="{BB962C8B-B14F-4D97-AF65-F5344CB8AC3E}">
        <p14:creationId xmlns:p14="http://schemas.microsoft.com/office/powerpoint/2010/main" val="2307930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81000" y="230187"/>
            <a:ext cx="83820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pPr algn="ctr"/>
            <a:r>
              <a:rPr lang="en-US" dirty="0" smtClean="0">
                <a:solidFill>
                  <a:schemeClr val="tx1"/>
                </a:solidFill>
                <a:effectLst/>
              </a:rPr>
              <a:t>Theory of Equality</a:t>
            </a:r>
            <a:endParaRPr lang="en-US" dirty="0">
              <a:solidFill>
                <a:schemeClr val="tx1"/>
              </a:solidFill>
              <a:effectLst/>
            </a:endParaRPr>
          </a:p>
        </p:txBody>
      </p:sp>
      <p:sp>
        <p:nvSpPr>
          <p:cNvPr id="12" name="Content Placeholder 2"/>
          <p:cNvSpPr txBox="1">
            <a:spLocks/>
          </p:cNvSpPr>
          <p:nvPr/>
        </p:nvSpPr>
        <p:spPr>
          <a:xfrm>
            <a:off x="381000" y="1696971"/>
            <a:ext cx="8382000" cy="387798"/>
          </a:xfrm>
          <a:prstGeom prst="rect">
            <a:avLst/>
          </a:prstGeom>
        </p:spPr>
        <p:txBody>
          <a:bodyPr vert="horz" lIns="0" tIns="0" rIns="0" bIns="0" rtlCol="0">
            <a:spAutoFit/>
          </a:bodyPr>
          <a:lstStyle>
            <a:lvl1pPr marL="384954" indent="-384954" algn="l" defTabSz="914363" rtl="0" eaLnBrk="1" latinLnBrk="0" hangingPunct="1">
              <a:lnSpc>
                <a:spcPct val="90000"/>
              </a:lnSpc>
              <a:spcBef>
                <a:spcPct val="20000"/>
              </a:spcBef>
              <a:buSzPct val="90000"/>
              <a:buFontTx/>
              <a:buBlip>
                <a:blip r:embed="rId2"/>
              </a:buBlip>
              <a:defRPr sz="2800" kern="1200">
                <a:solidFill>
                  <a:schemeClr val="bg1"/>
                </a:solidFill>
                <a:latin typeface="Calibri" pitchFamily="34" charset="0"/>
                <a:ea typeface="+mn-ea"/>
                <a:cs typeface="+mn-cs"/>
              </a:defRPr>
            </a:lvl1pPr>
            <a:lvl2pPr marL="739481" indent="-362465"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2pPr>
            <a:lvl3pPr marL="1101946" indent="-347914"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3pPr>
            <a:lvl4pPr marL="1420756"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4pPr>
            <a:lvl5pPr marL="1760732"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dirty="0" smtClean="0">
                <a:solidFill>
                  <a:schemeClr val="tx1"/>
                </a:solidFill>
                <a:cs typeface="Calibri" pitchFamily="34" charset="0"/>
              </a:rPr>
              <a:t>a = b, b = c, d = e, b = s, d = t, </a:t>
            </a:r>
            <a:r>
              <a:rPr lang="en-US" dirty="0" smtClean="0">
                <a:solidFill>
                  <a:schemeClr val="accent6">
                    <a:lumMod val="75000"/>
                  </a:schemeClr>
                </a:solidFill>
                <a:cs typeface="Calibri" pitchFamily="34" charset="0"/>
              </a:rPr>
              <a:t>a </a:t>
            </a:r>
            <a:r>
              <a:rPr lang="en-US" dirty="0" smtClean="0">
                <a:solidFill>
                  <a:schemeClr val="tx1"/>
                </a:solidFill>
                <a:cs typeface="Calibri" pitchFamily="34" charset="0"/>
                <a:sym typeface="Symbol"/>
              </a:rPr>
              <a:t> </a:t>
            </a:r>
            <a:r>
              <a:rPr lang="en-US" dirty="0" smtClean="0">
                <a:solidFill>
                  <a:schemeClr val="accent6">
                    <a:lumMod val="75000"/>
                  </a:schemeClr>
                </a:solidFill>
                <a:cs typeface="Calibri" pitchFamily="34" charset="0"/>
                <a:sym typeface="Symbol"/>
              </a:rPr>
              <a:t>e</a:t>
            </a:r>
            <a:r>
              <a:rPr lang="en-US" dirty="0" smtClean="0">
                <a:solidFill>
                  <a:schemeClr val="tx1"/>
                </a:solidFill>
                <a:cs typeface="Calibri" pitchFamily="34" charset="0"/>
                <a:sym typeface="Symbol"/>
              </a:rPr>
              <a:t>, </a:t>
            </a:r>
            <a:r>
              <a:rPr lang="en-US" dirty="0" smtClean="0">
                <a:solidFill>
                  <a:srgbClr val="FF0000"/>
                </a:solidFill>
                <a:cs typeface="Calibri" pitchFamily="34" charset="0"/>
                <a:sym typeface="Symbol"/>
              </a:rPr>
              <a:t>c </a:t>
            </a:r>
            <a:r>
              <a:rPr lang="en-US" dirty="0" smtClean="0">
                <a:solidFill>
                  <a:schemeClr val="tx1"/>
                </a:solidFill>
                <a:cs typeface="Calibri" pitchFamily="34" charset="0"/>
                <a:sym typeface="Symbol"/>
              </a:rPr>
              <a:t> </a:t>
            </a:r>
            <a:r>
              <a:rPr lang="en-US" dirty="0" smtClean="0">
                <a:solidFill>
                  <a:srgbClr val="FF0000"/>
                </a:solidFill>
                <a:cs typeface="Calibri" pitchFamily="34" charset="0"/>
                <a:sym typeface="Symbol"/>
              </a:rPr>
              <a:t>s</a:t>
            </a:r>
            <a:endParaRPr lang="en-US" dirty="0" smtClean="0">
              <a:solidFill>
                <a:srgbClr val="FF0000"/>
              </a:solidFill>
              <a:cs typeface="Calibri" pitchFamily="34" charset="0"/>
            </a:endParaRPr>
          </a:p>
        </p:txBody>
      </p:sp>
      <p:sp>
        <p:nvSpPr>
          <p:cNvPr id="13" name="Oval 12"/>
          <p:cNvSpPr/>
          <p:nvPr/>
        </p:nvSpPr>
        <p:spPr bwMode="auto">
          <a:xfrm>
            <a:off x="3556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a</a:t>
            </a:r>
          </a:p>
        </p:txBody>
      </p:sp>
      <p:sp>
        <p:nvSpPr>
          <p:cNvPr id="14" name="Oval 13"/>
          <p:cNvSpPr/>
          <p:nvPr/>
        </p:nvSpPr>
        <p:spPr bwMode="auto">
          <a:xfrm>
            <a:off x="16002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b</a:t>
            </a:r>
          </a:p>
        </p:txBody>
      </p:sp>
      <p:sp>
        <p:nvSpPr>
          <p:cNvPr id="15" name="Oval 14"/>
          <p:cNvSpPr/>
          <p:nvPr/>
        </p:nvSpPr>
        <p:spPr bwMode="auto">
          <a:xfrm>
            <a:off x="28448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c</a:t>
            </a:r>
          </a:p>
        </p:txBody>
      </p:sp>
      <p:sp>
        <p:nvSpPr>
          <p:cNvPr id="16" name="Oval 15"/>
          <p:cNvSpPr/>
          <p:nvPr/>
        </p:nvSpPr>
        <p:spPr bwMode="auto">
          <a:xfrm>
            <a:off x="40894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d</a:t>
            </a:r>
          </a:p>
        </p:txBody>
      </p:sp>
      <p:sp>
        <p:nvSpPr>
          <p:cNvPr id="17" name="Oval 16"/>
          <p:cNvSpPr/>
          <p:nvPr/>
        </p:nvSpPr>
        <p:spPr bwMode="auto">
          <a:xfrm>
            <a:off x="53340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e</a:t>
            </a:r>
          </a:p>
        </p:txBody>
      </p:sp>
      <p:sp>
        <p:nvSpPr>
          <p:cNvPr id="18" name="Oval 17"/>
          <p:cNvSpPr/>
          <p:nvPr/>
        </p:nvSpPr>
        <p:spPr bwMode="auto">
          <a:xfrm>
            <a:off x="65786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s</a:t>
            </a:r>
          </a:p>
        </p:txBody>
      </p:sp>
      <p:sp>
        <p:nvSpPr>
          <p:cNvPr id="19" name="Oval 18"/>
          <p:cNvSpPr/>
          <p:nvPr/>
        </p:nvSpPr>
        <p:spPr bwMode="auto">
          <a:xfrm>
            <a:off x="78232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t</a:t>
            </a:r>
          </a:p>
        </p:txBody>
      </p:sp>
      <p:sp>
        <p:nvSpPr>
          <p:cNvPr id="22" name="Oval 21"/>
          <p:cNvSpPr/>
          <p:nvPr/>
        </p:nvSpPr>
        <p:spPr bwMode="auto">
          <a:xfrm>
            <a:off x="2260600" y="4724400"/>
            <a:ext cx="1828800" cy="1720311"/>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err="1" smtClean="0">
                <a:ln>
                  <a:noFill/>
                </a:ln>
                <a:solidFill>
                  <a:schemeClr val="accent6">
                    <a:lumMod val="75000"/>
                  </a:schemeClr>
                </a:solidFill>
                <a:effectLst/>
                <a:uLnTx/>
                <a:uFillTx/>
                <a:latin typeface="Segoe"/>
                <a:ea typeface="+mn-ea"/>
                <a:cs typeface="Calibri" pitchFamily="34" charset="0"/>
              </a:rPr>
              <a:t>a</a:t>
            </a:r>
            <a:r>
              <a:rPr kumimoji="0" lang="en-US" sz="2800" b="0" i="0" u="none" strike="noStrike" kern="0" cap="none" spc="0" normalizeH="0" baseline="0" noProof="0" dirty="0" err="1" smtClean="0">
                <a:ln>
                  <a:noFill/>
                </a:ln>
                <a:solidFill>
                  <a:srgbClr val="000000"/>
                </a:solidFill>
                <a:effectLst/>
                <a:uLnTx/>
                <a:uFillTx/>
                <a:latin typeface="Segoe"/>
                <a:ea typeface="+mn-ea"/>
                <a:cs typeface="Calibri" pitchFamily="34" charset="0"/>
              </a:rPr>
              <a:t>,b,</a:t>
            </a:r>
            <a:r>
              <a:rPr kumimoji="0" lang="en-US" sz="2800" b="0" i="0" u="none" strike="noStrike" kern="0" cap="none" spc="0" normalizeH="0" baseline="0" noProof="0" dirty="0" err="1" smtClean="0">
                <a:ln>
                  <a:noFill/>
                </a:ln>
                <a:solidFill>
                  <a:srgbClr val="FF0000"/>
                </a:solidFill>
                <a:effectLst/>
                <a:uLnTx/>
                <a:uFillTx/>
                <a:latin typeface="Segoe"/>
                <a:ea typeface="+mn-ea"/>
                <a:cs typeface="Calibri" pitchFamily="34" charset="0"/>
              </a:rPr>
              <a:t>c</a:t>
            </a:r>
            <a:r>
              <a:rPr kumimoji="0" lang="en-US" sz="2800" b="0" i="0" u="none" strike="noStrike" kern="0" cap="none" spc="0" normalizeH="0" baseline="0" noProof="0" dirty="0" err="1" smtClean="0">
                <a:ln>
                  <a:noFill/>
                </a:ln>
                <a:solidFill>
                  <a:srgbClr val="000000"/>
                </a:solidFill>
                <a:effectLst/>
                <a:uLnTx/>
                <a:uFillTx/>
                <a:latin typeface="Segoe"/>
                <a:ea typeface="+mn-ea"/>
                <a:cs typeface="Calibri" pitchFamily="34" charset="0"/>
              </a:rPr>
              <a:t>,</a:t>
            </a:r>
            <a:r>
              <a:rPr kumimoji="0" lang="en-US" sz="2800" b="0" i="0" u="none" strike="noStrike" kern="0" cap="none" spc="0" normalizeH="0" baseline="0" noProof="0" dirty="0" err="1" smtClean="0">
                <a:ln>
                  <a:noFill/>
                </a:ln>
                <a:solidFill>
                  <a:srgbClr val="FF0000"/>
                </a:solidFill>
                <a:effectLst/>
                <a:uLnTx/>
                <a:uFillTx/>
                <a:latin typeface="Segoe"/>
                <a:ea typeface="+mn-ea"/>
                <a:cs typeface="Calibri" pitchFamily="34" charset="0"/>
              </a:rPr>
              <a:t>s</a:t>
            </a:r>
            <a:endParaRPr kumimoji="0" lang="en-US" sz="2800" b="0" i="0" u="none" strike="noStrike" kern="0" cap="none" spc="0" normalizeH="0" baseline="0" noProof="0" dirty="0" smtClean="0">
              <a:ln>
                <a:noFill/>
              </a:ln>
              <a:solidFill>
                <a:srgbClr val="FF0000"/>
              </a:solidFill>
              <a:effectLst/>
              <a:uLnTx/>
              <a:uFillTx/>
              <a:latin typeface="Segoe"/>
              <a:ea typeface="+mn-ea"/>
              <a:cs typeface="Calibri" pitchFamily="34" charset="0"/>
            </a:endParaRPr>
          </a:p>
        </p:txBody>
      </p:sp>
      <p:sp>
        <p:nvSpPr>
          <p:cNvPr id="23" name="Oval 22"/>
          <p:cNvSpPr/>
          <p:nvPr/>
        </p:nvSpPr>
        <p:spPr bwMode="auto">
          <a:xfrm>
            <a:off x="5400040" y="4897121"/>
            <a:ext cx="1404094" cy="132080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err="1" smtClean="0">
                <a:ln>
                  <a:noFill/>
                </a:ln>
                <a:solidFill>
                  <a:srgbClr val="000000"/>
                </a:solidFill>
                <a:effectLst/>
                <a:uLnTx/>
                <a:uFillTx/>
                <a:latin typeface="Segoe"/>
                <a:ea typeface="+mn-ea"/>
                <a:cs typeface="Calibri" pitchFamily="34" charset="0"/>
              </a:rPr>
              <a:t>d,</a:t>
            </a:r>
            <a:r>
              <a:rPr kumimoji="0" lang="en-US" sz="2800" b="0" i="0" u="none" strike="noStrike" kern="0" cap="none" spc="0" normalizeH="0" baseline="0" noProof="0" dirty="0" err="1" smtClean="0">
                <a:ln>
                  <a:noFill/>
                </a:ln>
                <a:solidFill>
                  <a:schemeClr val="accent6">
                    <a:lumMod val="75000"/>
                  </a:schemeClr>
                </a:solidFill>
                <a:effectLst/>
                <a:uLnTx/>
                <a:uFillTx/>
                <a:latin typeface="Segoe"/>
                <a:ea typeface="+mn-ea"/>
                <a:cs typeface="Calibri" pitchFamily="34" charset="0"/>
              </a:rPr>
              <a:t>e</a:t>
            </a:r>
            <a:r>
              <a:rPr kumimoji="0" lang="en-US" sz="2800" b="0" i="0" u="none" strike="noStrike" kern="0" cap="none" spc="0" normalizeH="0" baseline="0" noProof="0" dirty="0" err="1" smtClean="0">
                <a:ln>
                  <a:noFill/>
                </a:ln>
                <a:solidFill>
                  <a:srgbClr val="000000"/>
                </a:solidFill>
                <a:effectLst/>
                <a:uLnTx/>
                <a:uFillTx/>
                <a:latin typeface="Segoe"/>
                <a:ea typeface="+mn-ea"/>
                <a:cs typeface="Calibri" pitchFamily="34" charset="0"/>
              </a:rPr>
              <a:t>,t</a:t>
            </a:r>
            <a:endPar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endParaRPr>
          </a:p>
        </p:txBody>
      </p:sp>
      <p:cxnSp>
        <p:nvCxnSpPr>
          <p:cNvPr id="25" name="Straight Arrow Connector 24"/>
          <p:cNvCxnSpPr>
            <a:endCxn id="22" idx="1"/>
          </p:cNvCxnSpPr>
          <p:nvPr/>
        </p:nvCxnSpPr>
        <p:spPr>
          <a:xfrm>
            <a:off x="1524000" y="3733800"/>
            <a:ext cx="1004422" cy="1242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060721" y="4105522"/>
            <a:ext cx="724878" cy="369332"/>
          </a:xfrm>
          <a:prstGeom prst="rect">
            <a:avLst/>
          </a:prstGeom>
          <a:noFill/>
        </p:spPr>
        <p:txBody>
          <a:bodyPr wrap="none" rtlCol="0">
            <a:spAutoFit/>
          </a:bodyPr>
          <a:lstStyle/>
          <a:p>
            <a:r>
              <a:rPr lang="en-US" dirty="0" smtClean="0"/>
              <a:t>union</a:t>
            </a:r>
            <a:endParaRPr lang="en-US" dirty="0"/>
          </a:p>
        </p:txBody>
      </p:sp>
      <p:cxnSp>
        <p:nvCxnSpPr>
          <p:cNvPr id="30" name="Straight Arrow Connector 29"/>
          <p:cNvCxnSpPr/>
          <p:nvPr/>
        </p:nvCxnSpPr>
        <p:spPr>
          <a:xfrm>
            <a:off x="2778760" y="3733800"/>
            <a:ext cx="258297"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037975" y="3654587"/>
            <a:ext cx="753225" cy="1242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67642" y="4055400"/>
            <a:ext cx="724878" cy="369332"/>
          </a:xfrm>
          <a:prstGeom prst="rect">
            <a:avLst/>
          </a:prstGeom>
          <a:noFill/>
        </p:spPr>
        <p:txBody>
          <a:bodyPr wrap="none" rtlCol="0">
            <a:spAutoFit/>
          </a:bodyPr>
          <a:lstStyle/>
          <a:p>
            <a:r>
              <a:rPr lang="en-US" dirty="0" smtClean="0"/>
              <a:t>union</a:t>
            </a:r>
            <a:endParaRPr lang="en-US" dirty="0"/>
          </a:p>
        </p:txBody>
      </p:sp>
      <p:sp>
        <p:nvSpPr>
          <p:cNvPr id="35" name="TextBox 34"/>
          <p:cNvSpPr txBox="1"/>
          <p:nvPr/>
        </p:nvSpPr>
        <p:spPr>
          <a:xfrm>
            <a:off x="435525" y="6094429"/>
            <a:ext cx="1609736" cy="369332"/>
          </a:xfrm>
          <a:prstGeom prst="rect">
            <a:avLst/>
          </a:prstGeom>
          <a:noFill/>
        </p:spPr>
        <p:txBody>
          <a:bodyPr wrap="none" rtlCol="0">
            <a:spAutoFit/>
          </a:bodyPr>
          <a:lstStyle/>
          <a:p>
            <a:r>
              <a:rPr lang="en-US" dirty="0">
                <a:solidFill>
                  <a:srgbClr val="FF0000"/>
                </a:solidFill>
              </a:rPr>
              <a:t>f</a:t>
            </a:r>
            <a:r>
              <a:rPr lang="en-US" dirty="0" smtClean="0">
                <a:solidFill>
                  <a:srgbClr val="FF0000"/>
                </a:solidFill>
              </a:rPr>
              <a:t>ind(c) = find(s)</a:t>
            </a:r>
            <a:endParaRPr lang="en-US" dirty="0">
              <a:solidFill>
                <a:srgbClr val="FF0000"/>
              </a:solidFill>
            </a:endParaRPr>
          </a:p>
        </p:txBody>
      </p:sp>
    </p:spTree>
    <p:extLst>
      <p:ext uri="{BB962C8B-B14F-4D97-AF65-F5344CB8AC3E}">
        <p14:creationId xmlns:p14="http://schemas.microsoft.com/office/powerpoint/2010/main" val="36821715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81000" y="230187"/>
            <a:ext cx="83820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pPr algn="ctr"/>
            <a:r>
              <a:rPr lang="en-US" dirty="0" smtClean="0">
                <a:solidFill>
                  <a:schemeClr val="tx1"/>
                </a:solidFill>
                <a:effectLst/>
              </a:rPr>
              <a:t>Theory of Equality</a:t>
            </a:r>
            <a:endParaRPr lang="en-US" dirty="0">
              <a:solidFill>
                <a:schemeClr val="tx1"/>
              </a:solidFill>
              <a:effectLst/>
            </a:endParaRPr>
          </a:p>
        </p:txBody>
      </p:sp>
      <p:sp>
        <p:nvSpPr>
          <p:cNvPr id="12" name="Content Placeholder 2"/>
          <p:cNvSpPr txBox="1">
            <a:spLocks/>
          </p:cNvSpPr>
          <p:nvPr/>
        </p:nvSpPr>
        <p:spPr>
          <a:xfrm>
            <a:off x="381000" y="1696971"/>
            <a:ext cx="8382000" cy="387798"/>
          </a:xfrm>
          <a:prstGeom prst="rect">
            <a:avLst/>
          </a:prstGeom>
        </p:spPr>
        <p:txBody>
          <a:bodyPr vert="horz" lIns="0" tIns="0" rIns="0" bIns="0" rtlCol="0">
            <a:spAutoFit/>
          </a:bodyPr>
          <a:lstStyle>
            <a:lvl1pPr marL="384954" indent="-384954" algn="l" defTabSz="914363" rtl="0" eaLnBrk="1" latinLnBrk="0" hangingPunct="1">
              <a:lnSpc>
                <a:spcPct val="90000"/>
              </a:lnSpc>
              <a:spcBef>
                <a:spcPct val="20000"/>
              </a:spcBef>
              <a:buSzPct val="90000"/>
              <a:buFontTx/>
              <a:buBlip>
                <a:blip r:embed="rId2"/>
              </a:buBlip>
              <a:defRPr sz="2800" kern="1200">
                <a:solidFill>
                  <a:schemeClr val="bg1"/>
                </a:solidFill>
                <a:latin typeface="Calibri" pitchFamily="34" charset="0"/>
                <a:ea typeface="+mn-ea"/>
                <a:cs typeface="+mn-cs"/>
              </a:defRPr>
            </a:lvl1pPr>
            <a:lvl2pPr marL="739481" indent="-362465"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2pPr>
            <a:lvl3pPr marL="1101946" indent="-347914"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3pPr>
            <a:lvl4pPr marL="1420756"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4pPr>
            <a:lvl5pPr marL="1760732"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dirty="0" smtClean="0">
                <a:solidFill>
                  <a:schemeClr val="tx1"/>
                </a:solidFill>
                <a:cs typeface="Calibri" pitchFamily="34" charset="0"/>
              </a:rPr>
              <a:t>a = b, b = c, d = e, b = s, d = t, </a:t>
            </a:r>
            <a:r>
              <a:rPr lang="en-US" dirty="0" smtClean="0">
                <a:solidFill>
                  <a:schemeClr val="accent6">
                    <a:lumMod val="75000"/>
                  </a:schemeClr>
                </a:solidFill>
                <a:cs typeface="Calibri" pitchFamily="34" charset="0"/>
              </a:rPr>
              <a:t>a </a:t>
            </a:r>
            <a:r>
              <a:rPr lang="en-US" dirty="0" smtClean="0">
                <a:solidFill>
                  <a:schemeClr val="tx1"/>
                </a:solidFill>
                <a:cs typeface="Calibri" pitchFamily="34" charset="0"/>
                <a:sym typeface="Symbol"/>
              </a:rPr>
              <a:t> </a:t>
            </a:r>
            <a:r>
              <a:rPr lang="en-US" dirty="0" smtClean="0">
                <a:solidFill>
                  <a:schemeClr val="accent6">
                    <a:lumMod val="75000"/>
                  </a:schemeClr>
                </a:solidFill>
                <a:cs typeface="Calibri" pitchFamily="34" charset="0"/>
                <a:sym typeface="Symbol"/>
              </a:rPr>
              <a:t>e</a:t>
            </a:r>
            <a:endParaRPr lang="en-US" dirty="0" smtClean="0">
              <a:solidFill>
                <a:srgbClr val="FF0000"/>
              </a:solidFill>
              <a:cs typeface="Calibri" pitchFamily="34" charset="0"/>
            </a:endParaRPr>
          </a:p>
        </p:txBody>
      </p:sp>
      <p:sp>
        <p:nvSpPr>
          <p:cNvPr id="13" name="Oval 12"/>
          <p:cNvSpPr/>
          <p:nvPr/>
        </p:nvSpPr>
        <p:spPr bwMode="auto">
          <a:xfrm>
            <a:off x="3556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a</a:t>
            </a:r>
          </a:p>
        </p:txBody>
      </p:sp>
      <p:sp>
        <p:nvSpPr>
          <p:cNvPr id="14" name="Oval 13"/>
          <p:cNvSpPr/>
          <p:nvPr/>
        </p:nvSpPr>
        <p:spPr bwMode="auto">
          <a:xfrm>
            <a:off x="16002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b</a:t>
            </a:r>
          </a:p>
        </p:txBody>
      </p:sp>
      <p:sp>
        <p:nvSpPr>
          <p:cNvPr id="15" name="Oval 14"/>
          <p:cNvSpPr/>
          <p:nvPr/>
        </p:nvSpPr>
        <p:spPr bwMode="auto">
          <a:xfrm>
            <a:off x="28448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c</a:t>
            </a:r>
          </a:p>
        </p:txBody>
      </p:sp>
      <p:sp>
        <p:nvSpPr>
          <p:cNvPr id="16" name="Oval 15"/>
          <p:cNvSpPr/>
          <p:nvPr/>
        </p:nvSpPr>
        <p:spPr bwMode="auto">
          <a:xfrm>
            <a:off x="40894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d</a:t>
            </a:r>
          </a:p>
        </p:txBody>
      </p:sp>
      <p:sp>
        <p:nvSpPr>
          <p:cNvPr id="17" name="Oval 16"/>
          <p:cNvSpPr/>
          <p:nvPr/>
        </p:nvSpPr>
        <p:spPr bwMode="auto">
          <a:xfrm>
            <a:off x="53340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e</a:t>
            </a:r>
          </a:p>
        </p:txBody>
      </p:sp>
      <p:sp>
        <p:nvSpPr>
          <p:cNvPr id="18" name="Oval 17"/>
          <p:cNvSpPr/>
          <p:nvPr/>
        </p:nvSpPr>
        <p:spPr bwMode="auto">
          <a:xfrm>
            <a:off x="65786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s</a:t>
            </a:r>
          </a:p>
        </p:txBody>
      </p:sp>
      <p:sp>
        <p:nvSpPr>
          <p:cNvPr id="19" name="Oval 18"/>
          <p:cNvSpPr/>
          <p:nvPr/>
        </p:nvSpPr>
        <p:spPr bwMode="auto">
          <a:xfrm>
            <a:off x="7823200" y="2733040"/>
            <a:ext cx="822960" cy="82296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rPr>
              <a:t>t</a:t>
            </a:r>
          </a:p>
        </p:txBody>
      </p:sp>
      <p:sp>
        <p:nvSpPr>
          <p:cNvPr id="22" name="Oval 21"/>
          <p:cNvSpPr/>
          <p:nvPr/>
        </p:nvSpPr>
        <p:spPr bwMode="auto">
          <a:xfrm>
            <a:off x="2260600" y="4686300"/>
            <a:ext cx="1828800" cy="1720311"/>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err="1" smtClean="0">
                <a:ln>
                  <a:noFill/>
                </a:ln>
                <a:solidFill>
                  <a:schemeClr val="accent6">
                    <a:lumMod val="75000"/>
                  </a:schemeClr>
                </a:solidFill>
                <a:effectLst/>
                <a:uLnTx/>
                <a:uFillTx/>
                <a:latin typeface="Segoe"/>
                <a:ea typeface="+mn-ea"/>
                <a:cs typeface="Calibri" pitchFamily="34" charset="0"/>
              </a:rPr>
              <a:t>a</a:t>
            </a:r>
            <a:r>
              <a:rPr kumimoji="0" lang="en-US" sz="2800" b="0" i="0" u="none" strike="noStrike" kern="0" cap="none" spc="0" normalizeH="0" baseline="0" noProof="0" dirty="0" err="1" smtClean="0">
                <a:ln>
                  <a:noFill/>
                </a:ln>
                <a:solidFill>
                  <a:srgbClr val="000000"/>
                </a:solidFill>
                <a:effectLst/>
                <a:uLnTx/>
                <a:uFillTx/>
                <a:latin typeface="Segoe"/>
                <a:ea typeface="+mn-ea"/>
                <a:cs typeface="Calibri" pitchFamily="34" charset="0"/>
              </a:rPr>
              <a:t>,b,</a:t>
            </a:r>
            <a:r>
              <a:rPr kumimoji="0" lang="en-US" sz="2800" b="0" i="0" u="none" strike="noStrike" kern="0" cap="none" spc="0" normalizeH="0" baseline="0" noProof="0" dirty="0" err="1" smtClean="0">
                <a:ln>
                  <a:noFill/>
                </a:ln>
                <a:effectLst/>
                <a:uLnTx/>
                <a:uFillTx/>
                <a:latin typeface="Segoe"/>
                <a:ea typeface="+mn-ea"/>
                <a:cs typeface="Calibri" pitchFamily="34" charset="0"/>
              </a:rPr>
              <a:t>c,s</a:t>
            </a:r>
            <a:endParaRPr kumimoji="0" lang="en-US" sz="2800" b="0" i="0" u="none" strike="noStrike" kern="0" cap="none" spc="0" normalizeH="0" baseline="0" noProof="0" dirty="0" smtClean="0">
              <a:ln>
                <a:noFill/>
              </a:ln>
              <a:effectLst/>
              <a:uLnTx/>
              <a:uFillTx/>
              <a:latin typeface="Segoe"/>
              <a:ea typeface="+mn-ea"/>
              <a:cs typeface="Calibri" pitchFamily="34" charset="0"/>
            </a:endParaRPr>
          </a:p>
        </p:txBody>
      </p:sp>
      <p:sp>
        <p:nvSpPr>
          <p:cNvPr id="23" name="Oval 22"/>
          <p:cNvSpPr/>
          <p:nvPr/>
        </p:nvSpPr>
        <p:spPr bwMode="auto">
          <a:xfrm>
            <a:off x="4912360" y="4933657"/>
            <a:ext cx="1404094" cy="1320800"/>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err="1" smtClean="0">
                <a:ln>
                  <a:noFill/>
                </a:ln>
                <a:solidFill>
                  <a:srgbClr val="000000"/>
                </a:solidFill>
                <a:effectLst/>
                <a:uLnTx/>
                <a:uFillTx/>
                <a:latin typeface="Segoe"/>
                <a:ea typeface="+mn-ea"/>
                <a:cs typeface="Calibri" pitchFamily="34" charset="0"/>
              </a:rPr>
              <a:t>d,</a:t>
            </a:r>
            <a:r>
              <a:rPr kumimoji="0" lang="en-US" sz="2800" b="0" i="0" u="none" strike="noStrike" kern="0" cap="none" spc="0" normalizeH="0" baseline="0" noProof="0" dirty="0" err="1" smtClean="0">
                <a:ln>
                  <a:noFill/>
                </a:ln>
                <a:solidFill>
                  <a:schemeClr val="accent6">
                    <a:lumMod val="75000"/>
                  </a:schemeClr>
                </a:solidFill>
                <a:effectLst/>
                <a:uLnTx/>
                <a:uFillTx/>
                <a:latin typeface="Segoe"/>
                <a:ea typeface="+mn-ea"/>
                <a:cs typeface="Calibri" pitchFamily="34" charset="0"/>
              </a:rPr>
              <a:t>e</a:t>
            </a:r>
            <a:r>
              <a:rPr kumimoji="0" lang="en-US" sz="2800" b="0" i="0" u="none" strike="noStrike" kern="0" cap="none" spc="0" normalizeH="0" baseline="0" noProof="0" dirty="0" err="1" smtClean="0">
                <a:ln>
                  <a:noFill/>
                </a:ln>
                <a:solidFill>
                  <a:srgbClr val="000000"/>
                </a:solidFill>
                <a:effectLst/>
                <a:uLnTx/>
                <a:uFillTx/>
                <a:latin typeface="Segoe"/>
                <a:ea typeface="+mn-ea"/>
                <a:cs typeface="Calibri" pitchFamily="34" charset="0"/>
              </a:rPr>
              <a:t>,t</a:t>
            </a:r>
            <a:endParaRPr kumimoji="0" lang="en-US" sz="2800" b="0" i="0" u="none" strike="noStrike" kern="0" cap="none" spc="0" normalizeH="0" baseline="0" noProof="0" dirty="0" smtClean="0">
              <a:ln>
                <a:noFill/>
              </a:ln>
              <a:solidFill>
                <a:srgbClr val="000000"/>
              </a:solidFill>
              <a:effectLst/>
              <a:uLnTx/>
              <a:uFillTx/>
              <a:latin typeface="Segoe"/>
              <a:ea typeface="+mn-ea"/>
              <a:cs typeface="Calibri" pitchFamily="34" charset="0"/>
            </a:endParaRPr>
          </a:p>
        </p:txBody>
      </p:sp>
      <p:cxnSp>
        <p:nvCxnSpPr>
          <p:cNvPr id="25" name="Straight Arrow Connector 24"/>
          <p:cNvCxnSpPr>
            <a:endCxn id="22" idx="1"/>
          </p:cNvCxnSpPr>
          <p:nvPr/>
        </p:nvCxnSpPr>
        <p:spPr>
          <a:xfrm>
            <a:off x="1524000" y="3695700"/>
            <a:ext cx="1004422" cy="1242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060721" y="4105522"/>
            <a:ext cx="724878" cy="369332"/>
          </a:xfrm>
          <a:prstGeom prst="rect">
            <a:avLst/>
          </a:prstGeom>
          <a:noFill/>
        </p:spPr>
        <p:txBody>
          <a:bodyPr wrap="none" rtlCol="0">
            <a:spAutoFit/>
          </a:bodyPr>
          <a:lstStyle/>
          <a:p>
            <a:r>
              <a:rPr lang="en-US" dirty="0" smtClean="0"/>
              <a:t>union</a:t>
            </a:r>
            <a:endParaRPr lang="en-US" dirty="0"/>
          </a:p>
        </p:txBody>
      </p:sp>
      <p:cxnSp>
        <p:nvCxnSpPr>
          <p:cNvPr id="30" name="Straight Arrow Connector 29"/>
          <p:cNvCxnSpPr/>
          <p:nvPr/>
        </p:nvCxnSpPr>
        <p:spPr>
          <a:xfrm>
            <a:off x="2778760" y="3733800"/>
            <a:ext cx="258297"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3" idx="0"/>
          </p:cNvCxnSpPr>
          <p:nvPr/>
        </p:nvCxnSpPr>
        <p:spPr>
          <a:xfrm>
            <a:off x="5037975" y="3654587"/>
            <a:ext cx="576432" cy="1279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34000" y="4019605"/>
            <a:ext cx="724878" cy="369332"/>
          </a:xfrm>
          <a:prstGeom prst="rect">
            <a:avLst/>
          </a:prstGeom>
          <a:noFill/>
        </p:spPr>
        <p:txBody>
          <a:bodyPr wrap="none" rtlCol="0">
            <a:spAutoFit/>
          </a:bodyPr>
          <a:lstStyle/>
          <a:p>
            <a:r>
              <a:rPr lang="en-US" dirty="0" smtClean="0"/>
              <a:t>union</a:t>
            </a:r>
            <a:endParaRPr lang="en-US" dirty="0"/>
          </a:p>
        </p:txBody>
      </p:sp>
      <p:sp>
        <p:nvSpPr>
          <p:cNvPr id="20" name="TextBox 19"/>
          <p:cNvSpPr txBox="1"/>
          <p:nvPr/>
        </p:nvSpPr>
        <p:spPr>
          <a:xfrm>
            <a:off x="2934822" y="4758601"/>
            <a:ext cx="660400" cy="461665"/>
          </a:xfrm>
          <a:prstGeom prst="rect">
            <a:avLst/>
          </a:prstGeom>
          <a:noFill/>
        </p:spPr>
        <p:txBody>
          <a:bodyPr wrap="square" rtlCol="0">
            <a:spAutoFit/>
          </a:bodyPr>
          <a:lstStyle/>
          <a:p>
            <a:pPr defTabSz="914363"/>
            <a:r>
              <a:rPr lang="en-US" sz="2400" b="1" dirty="0" smtClean="0">
                <a:solidFill>
                  <a:srgbClr val="FF0000"/>
                </a:solidFill>
                <a:latin typeface="Calibri" pitchFamily="34" charset="0"/>
                <a:sym typeface="Symbol"/>
              </a:rPr>
              <a:t></a:t>
            </a:r>
            <a:r>
              <a:rPr lang="en-US" sz="2400" b="1" baseline="-25000" dirty="0" smtClean="0">
                <a:solidFill>
                  <a:srgbClr val="FF0000"/>
                </a:solidFill>
                <a:latin typeface="Calibri" pitchFamily="34" charset="0"/>
              </a:rPr>
              <a:t>1</a:t>
            </a:r>
          </a:p>
        </p:txBody>
      </p:sp>
      <p:sp>
        <p:nvSpPr>
          <p:cNvPr id="21" name="TextBox 20"/>
          <p:cNvSpPr txBox="1"/>
          <p:nvPr/>
        </p:nvSpPr>
        <p:spPr>
          <a:xfrm>
            <a:off x="5366239" y="4914607"/>
            <a:ext cx="660400" cy="461665"/>
          </a:xfrm>
          <a:prstGeom prst="rect">
            <a:avLst/>
          </a:prstGeom>
          <a:noFill/>
        </p:spPr>
        <p:txBody>
          <a:bodyPr wrap="square" rtlCol="0">
            <a:spAutoFit/>
          </a:bodyPr>
          <a:lstStyle/>
          <a:p>
            <a:pPr defTabSz="914363"/>
            <a:r>
              <a:rPr lang="en-US" sz="2400" b="1" dirty="0" smtClean="0">
                <a:solidFill>
                  <a:srgbClr val="FF0000"/>
                </a:solidFill>
                <a:latin typeface="Calibri" pitchFamily="34" charset="0"/>
                <a:sym typeface="Symbol"/>
              </a:rPr>
              <a:t></a:t>
            </a:r>
            <a:r>
              <a:rPr lang="en-US" sz="2400" b="1" baseline="-25000" dirty="0" smtClean="0">
                <a:solidFill>
                  <a:srgbClr val="FF0000"/>
                </a:solidFill>
                <a:latin typeface="Calibri" pitchFamily="34" charset="0"/>
              </a:rPr>
              <a:t>2</a:t>
            </a:r>
          </a:p>
        </p:txBody>
      </p:sp>
      <p:sp>
        <p:nvSpPr>
          <p:cNvPr id="3" name="TextBox 2"/>
          <p:cNvSpPr txBox="1"/>
          <p:nvPr/>
        </p:nvSpPr>
        <p:spPr>
          <a:xfrm>
            <a:off x="6858000" y="4914607"/>
            <a:ext cx="1795684" cy="1477328"/>
          </a:xfrm>
          <a:prstGeom prst="rect">
            <a:avLst/>
          </a:prstGeom>
          <a:noFill/>
        </p:spPr>
        <p:txBody>
          <a:bodyPr wrap="none" rtlCol="0">
            <a:spAutoFit/>
          </a:bodyPr>
          <a:lstStyle/>
          <a:p>
            <a:r>
              <a:rPr lang="en-US" dirty="0" smtClean="0"/>
              <a:t>M(a) = M(b) = </a:t>
            </a:r>
          </a:p>
          <a:p>
            <a:r>
              <a:rPr lang="en-US" dirty="0" smtClean="0"/>
              <a:t>M(c) = M(s) = </a:t>
            </a:r>
            <a:r>
              <a:rPr lang="en-US" b="1" dirty="0">
                <a:solidFill>
                  <a:srgbClr val="FF0000"/>
                </a:solidFill>
                <a:latin typeface="Calibri" pitchFamily="34" charset="0"/>
                <a:sym typeface="Symbol"/>
              </a:rPr>
              <a:t></a:t>
            </a:r>
            <a:r>
              <a:rPr lang="en-US" b="1" baseline="-25000" dirty="0" smtClean="0">
                <a:solidFill>
                  <a:srgbClr val="FF0000"/>
                </a:solidFill>
                <a:latin typeface="Calibri" pitchFamily="34" charset="0"/>
              </a:rPr>
              <a:t>1</a:t>
            </a:r>
            <a:r>
              <a:rPr lang="en-US" dirty="0" smtClean="0"/>
              <a:t> </a:t>
            </a:r>
          </a:p>
          <a:p>
            <a:endParaRPr lang="en-US" dirty="0"/>
          </a:p>
          <a:p>
            <a:r>
              <a:rPr lang="en-US" dirty="0" smtClean="0"/>
              <a:t>M(d) = M(e) = </a:t>
            </a:r>
          </a:p>
          <a:p>
            <a:r>
              <a:rPr lang="en-US" dirty="0" smtClean="0"/>
              <a:t>M(t) = </a:t>
            </a:r>
            <a:r>
              <a:rPr lang="en-US" b="1" dirty="0">
                <a:solidFill>
                  <a:srgbClr val="FF0000"/>
                </a:solidFill>
                <a:latin typeface="Calibri" pitchFamily="34" charset="0"/>
                <a:sym typeface="Symbol"/>
              </a:rPr>
              <a:t></a:t>
            </a:r>
            <a:r>
              <a:rPr lang="en-US" b="1" baseline="-25000" dirty="0" smtClean="0">
                <a:solidFill>
                  <a:srgbClr val="FF0000"/>
                </a:solidFill>
                <a:latin typeface="Calibri" pitchFamily="34" charset="0"/>
              </a:rPr>
              <a:t>2</a:t>
            </a:r>
            <a:endParaRPr lang="en-US" b="1" baseline="-25000" dirty="0">
              <a:solidFill>
                <a:srgbClr val="FF0000"/>
              </a:solidFill>
              <a:latin typeface="Calibri" pitchFamily="34" charset="0"/>
            </a:endParaRPr>
          </a:p>
        </p:txBody>
      </p:sp>
    </p:spTree>
    <p:extLst>
      <p:ext uri="{BB962C8B-B14F-4D97-AF65-F5344CB8AC3E}">
        <p14:creationId xmlns:p14="http://schemas.microsoft.com/office/powerpoint/2010/main" val="2157831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381000" y="2614794"/>
            <a:ext cx="8382000" cy="861774"/>
          </a:xfrm>
          <a:prstGeom prst="rect">
            <a:avLst/>
          </a:prstGeom>
        </p:spPr>
        <p:txBody>
          <a:bodyPr vert="horz" lIns="0" tIns="0" rIns="0" bIns="0" rtlCol="0">
            <a:spAutoFit/>
          </a:bodyPr>
          <a:lstStyle>
            <a:lvl1pPr marL="384954" indent="-384954" algn="l" defTabSz="914363" rtl="0" eaLnBrk="1" latinLnBrk="0" hangingPunct="1">
              <a:lnSpc>
                <a:spcPct val="90000"/>
              </a:lnSpc>
              <a:spcBef>
                <a:spcPct val="20000"/>
              </a:spcBef>
              <a:buSzPct val="90000"/>
              <a:buFontTx/>
              <a:buBlip>
                <a:blip r:embed="rId2"/>
              </a:buBlip>
              <a:defRPr sz="2800" kern="1200">
                <a:solidFill>
                  <a:schemeClr val="bg1"/>
                </a:solidFill>
                <a:latin typeface="Calibri" pitchFamily="34" charset="0"/>
                <a:ea typeface="+mn-ea"/>
                <a:cs typeface="+mn-cs"/>
              </a:defRPr>
            </a:lvl1pPr>
            <a:lvl2pPr marL="739481" indent="-362465"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2pPr>
            <a:lvl3pPr marL="1101946" indent="-347914"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3pPr>
            <a:lvl4pPr marL="1420756"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4pPr>
            <a:lvl5pPr marL="1760732"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dirty="0" smtClean="0">
                <a:solidFill>
                  <a:schemeClr val="tx1"/>
                </a:solidFill>
                <a:cs typeface="Calibri" pitchFamily="34" charset="0"/>
              </a:rPr>
              <a:t>a = b, b = c, d = e, b = s, d = t, </a:t>
            </a:r>
            <a:r>
              <a:rPr lang="en-US" dirty="0" smtClean="0">
                <a:solidFill>
                  <a:schemeClr val="tx1"/>
                </a:solidFill>
                <a:cs typeface="Calibri" pitchFamily="34" charset="0"/>
                <a:sym typeface="Symbol"/>
              </a:rPr>
              <a:t>v</a:t>
            </a:r>
            <a:r>
              <a:rPr lang="en-US" baseline="-25000" dirty="0" smtClean="0">
                <a:solidFill>
                  <a:schemeClr val="tx1"/>
                </a:solidFill>
                <a:cs typeface="Calibri" pitchFamily="34" charset="0"/>
                <a:sym typeface="Symbol"/>
              </a:rPr>
              <a:t>3 </a:t>
            </a:r>
            <a:r>
              <a:rPr lang="en-US" dirty="0" smtClean="0">
                <a:solidFill>
                  <a:schemeClr val="tx1"/>
                </a:solidFill>
                <a:cs typeface="Calibri" pitchFamily="34" charset="0"/>
                <a:sym typeface="Symbol"/>
              </a:rPr>
              <a:t> v</a:t>
            </a:r>
            <a:r>
              <a:rPr lang="en-US" baseline="-25000" dirty="0" smtClean="0">
                <a:solidFill>
                  <a:schemeClr val="tx1"/>
                </a:solidFill>
                <a:cs typeface="Calibri" pitchFamily="34" charset="0"/>
                <a:sym typeface="Symbol"/>
              </a:rPr>
              <a:t>4</a:t>
            </a:r>
            <a:endParaRPr lang="en-US" dirty="0" smtClean="0">
              <a:solidFill>
                <a:schemeClr val="tx1"/>
              </a:solidFill>
              <a:cs typeface="Calibri" pitchFamily="34" charset="0"/>
              <a:sym typeface="Symbol"/>
            </a:endParaRPr>
          </a:p>
          <a:p>
            <a:pPr algn="ctr">
              <a:buFontTx/>
              <a:buNone/>
            </a:pPr>
            <a:r>
              <a:rPr lang="en-US" dirty="0" smtClean="0">
                <a:solidFill>
                  <a:schemeClr val="tx1"/>
                </a:solidFill>
                <a:cs typeface="Calibri" pitchFamily="34" charset="0"/>
                <a:sym typeface="Symbol"/>
              </a:rPr>
              <a:t>v</a:t>
            </a:r>
            <a:r>
              <a:rPr lang="en-US" baseline="-25000" dirty="0" smtClean="0">
                <a:solidFill>
                  <a:schemeClr val="tx1"/>
                </a:solidFill>
                <a:cs typeface="Calibri" pitchFamily="34" charset="0"/>
                <a:sym typeface="Symbol"/>
              </a:rPr>
              <a:t>1</a:t>
            </a:r>
            <a:r>
              <a:rPr lang="en-US" dirty="0" smtClean="0">
                <a:solidFill>
                  <a:schemeClr val="tx1"/>
                </a:solidFill>
                <a:cs typeface="Calibri" pitchFamily="34" charset="0"/>
                <a:sym typeface="Symbol"/>
              </a:rPr>
              <a:t>  g(d), v</a:t>
            </a:r>
            <a:r>
              <a:rPr lang="en-US" baseline="-25000" dirty="0" smtClean="0">
                <a:solidFill>
                  <a:schemeClr val="tx1"/>
                </a:solidFill>
                <a:cs typeface="Calibri" pitchFamily="34" charset="0"/>
                <a:sym typeface="Symbol"/>
              </a:rPr>
              <a:t>2</a:t>
            </a:r>
            <a:r>
              <a:rPr lang="en-US" dirty="0" smtClean="0">
                <a:solidFill>
                  <a:schemeClr val="tx1"/>
                </a:solidFill>
                <a:cs typeface="Calibri" pitchFamily="34" charset="0"/>
                <a:sym typeface="Symbol"/>
              </a:rPr>
              <a:t>  g(e), v</a:t>
            </a:r>
            <a:r>
              <a:rPr lang="en-US" baseline="-25000" dirty="0" smtClean="0">
                <a:solidFill>
                  <a:schemeClr val="tx1"/>
                </a:solidFill>
                <a:cs typeface="Calibri" pitchFamily="34" charset="0"/>
                <a:sym typeface="Symbol"/>
              </a:rPr>
              <a:t>3</a:t>
            </a:r>
            <a:r>
              <a:rPr lang="en-US" dirty="0" smtClean="0">
                <a:solidFill>
                  <a:schemeClr val="tx1"/>
                </a:solidFill>
                <a:cs typeface="Calibri" pitchFamily="34" charset="0"/>
                <a:sym typeface="Symbol"/>
              </a:rPr>
              <a:t>  </a:t>
            </a:r>
            <a:r>
              <a:rPr lang="en-US" dirty="0" smtClean="0">
                <a:solidFill>
                  <a:schemeClr val="tx1"/>
                </a:solidFill>
                <a:cs typeface="Calibri" pitchFamily="34" charset="0"/>
              </a:rPr>
              <a:t>f(a, </a:t>
            </a:r>
            <a:r>
              <a:rPr lang="en-US" dirty="0" smtClean="0">
                <a:solidFill>
                  <a:schemeClr val="tx1"/>
                </a:solidFill>
                <a:cs typeface="Calibri" pitchFamily="34" charset="0"/>
                <a:sym typeface="Symbol"/>
              </a:rPr>
              <a:t>v</a:t>
            </a:r>
            <a:r>
              <a:rPr lang="en-US" baseline="-25000" dirty="0" smtClean="0">
                <a:solidFill>
                  <a:schemeClr val="tx1"/>
                </a:solidFill>
                <a:cs typeface="Calibri" pitchFamily="34" charset="0"/>
                <a:sym typeface="Symbol"/>
              </a:rPr>
              <a:t>1</a:t>
            </a:r>
            <a:r>
              <a:rPr lang="en-US" dirty="0" smtClean="0">
                <a:solidFill>
                  <a:schemeClr val="tx1"/>
                </a:solidFill>
                <a:cs typeface="Calibri" pitchFamily="34" charset="0"/>
              </a:rPr>
              <a:t>)</a:t>
            </a:r>
            <a:r>
              <a:rPr lang="en-US" dirty="0" smtClean="0">
                <a:solidFill>
                  <a:schemeClr val="tx1"/>
                </a:solidFill>
                <a:cs typeface="Calibri" pitchFamily="34" charset="0"/>
                <a:sym typeface="Symbol"/>
              </a:rPr>
              <a:t> , v</a:t>
            </a:r>
            <a:r>
              <a:rPr lang="en-US" baseline="-25000" dirty="0" smtClean="0">
                <a:solidFill>
                  <a:schemeClr val="tx1"/>
                </a:solidFill>
                <a:cs typeface="Calibri" pitchFamily="34" charset="0"/>
                <a:sym typeface="Symbol"/>
              </a:rPr>
              <a:t>4</a:t>
            </a:r>
            <a:r>
              <a:rPr lang="en-US" dirty="0" smtClean="0">
                <a:solidFill>
                  <a:schemeClr val="tx1"/>
                </a:solidFill>
                <a:cs typeface="Calibri" pitchFamily="34" charset="0"/>
                <a:sym typeface="Symbol"/>
              </a:rPr>
              <a:t>  </a:t>
            </a:r>
            <a:r>
              <a:rPr lang="en-US" dirty="0" smtClean="0">
                <a:solidFill>
                  <a:schemeClr val="tx1"/>
                </a:solidFill>
                <a:cs typeface="Calibri" pitchFamily="34" charset="0"/>
              </a:rPr>
              <a:t>f(b, </a:t>
            </a:r>
            <a:r>
              <a:rPr lang="en-US" dirty="0" smtClean="0">
                <a:solidFill>
                  <a:schemeClr val="tx1"/>
                </a:solidFill>
                <a:cs typeface="Calibri" pitchFamily="34" charset="0"/>
                <a:sym typeface="Symbol"/>
              </a:rPr>
              <a:t>v</a:t>
            </a:r>
            <a:r>
              <a:rPr lang="en-US" baseline="-25000" dirty="0" smtClean="0">
                <a:solidFill>
                  <a:schemeClr val="tx1"/>
                </a:solidFill>
                <a:cs typeface="Calibri" pitchFamily="34" charset="0"/>
                <a:sym typeface="Symbol"/>
              </a:rPr>
              <a:t>2</a:t>
            </a:r>
            <a:r>
              <a:rPr lang="en-US" dirty="0" smtClean="0">
                <a:solidFill>
                  <a:schemeClr val="tx1"/>
                </a:solidFill>
                <a:cs typeface="Calibri" pitchFamily="34" charset="0"/>
              </a:rPr>
              <a:t>)</a:t>
            </a:r>
          </a:p>
        </p:txBody>
      </p:sp>
      <p:sp>
        <p:nvSpPr>
          <p:cNvPr id="11" name="Content Placeholder 2"/>
          <p:cNvSpPr txBox="1">
            <a:spLocks/>
          </p:cNvSpPr>
          <p:nvPr/>
        </p:nvSpPr>
        <p:spPr>
          <a:xfrm>
            <a:off x="395515" y="5386626"/>
            <a:ext cx="8382000" cy="861774"/>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800" dirty="0" smtClean="0">
                <a:solidFill>
                  <a:srgbClr val="FF0000"/>
                </a:solidFill>
                <a:cs typeface="Calibri" pitchFamily="34" charset="0"/>
              </a:rPr>
              <a:t>Congruence Rule:</a:t>
            </a:r>
          </a:p>
          <a:p>
            <a:pPr marL="384954" indent="-384954" algn="ctr" defTabSz="914363">
              <a:lnSpc>
                <a:spcPct val="90000"/>
              </a:lnSpc>
              <a:spcBef>
                <a:spcPct val="20000"/>
              </a:spcBef>
              <a:buSzPct val="90000"/>
            </a:pPr>
            <a:r>
              <a:rPr lang="en-US" sz="2800" dirty="0" smtClean="0">
                <a:solidFill>
                  <a:srgbClr val="000000"/>
                </a:solidFill>
                <a:cs typeface="Calibri" pitchFamily="34" charset="0"/>
              </a:rPr>
              <a:t>x</a:t>
            </a:r>
            <a:r>
              <a:rPr lang="en-US" sz="2800" baseline="-25000" dirty="0" smtClean="0">
                <a:solidFill>
                  <a:srgbClr val="000000"/>
                </a:solidFill>
                <a:cs typeface="Calibri" pitchFamily="34" charset="0"/>
              </a:rPr>
              <a:t>1</a:t>
            </a:r>
            <a:r>
              <a:rPr lang="en-US" sz="2800" dirty="0" smtClean="0">
                <a:solidFill>
                  <a:srgbClr val="000000"/>
                </a:solidFill>
                <a:cs typeface="Calibri" pitchFamily="34" charset="0"/>
              </a:rPr>
              <a:t> = y</a:t>
            </a:r>
            <a:r>
              <a:rPr lang="en-US" sz="2800" baseline="-25000" dirty="0" smtClean="0">
                <a:solidFill>
                  <a:srgbClr val="000000"/>
                </a:solidFill>
                <a:cs typeface="Calibri" pitchFamily="34" charset="0"/>
              </a:rPr>
              <a:t>1</a:t>
            </a:r>
            <a:r>
              <a:rPr lang="en-US" sz="2800" dirty="0" smtClean="0">
                <a:solidFill>
                  <a:srgbClr val="000000"/>
                </a:solidFill>
                <a:cs typeface="Calibri" pitchFamily="34" charset="0"/>
              </a:rPr>
              <a:t>, …, x</a:t>
            </a:r>
            <a:r>
              <a:rPr lang="en-US" sz="2800" baseline="-25000" dirty="0" smtClean="0">
                <a:solidFill>
                  <a:srgbClr val="000000"/>
                </a:solidFill>
                <a:cs typeface="Calibri" pitchFamily="34" charset="0"/>
              </a:rPr>
              <a:t>n</a:t>
            </a:r>
            <a:r>
              <a:rPr lang="en-US" sz="2800" dirty="0" smtClean="0">
                <a:solidFill>
                  <a:srgbClr val="000000"/>
                </a:solidFill>
                <a:cs typeface="Calibri" pitchFamily="34" charset="0"/>
              </a:rPr>
              <a:t> = y</a:t>
            </a:r>
            <a:r>
              <a:rPr lang="en-US" sz="2800" baseline="-25000" dirty="0" smtClean="0">
                <a:solidFill>
                  <a:srgbClr val="000000"/>
                </a:solidFill>
                <a:cs typeface="Calibri" pitchFamily="34" charset="0"/>
              </a:rPr>
              <a:t>n</a:t>
            </a:r>
            <a:r>
              <a:rPr lang="en-US" sz="2800" dirty="0" smtClean="0">
                <a:solidFill>
                  <a:srgbClr val="000000"/>
                </a:solidFill>
                <a:cs typeface="Calibri" pitchFamily="34" charset="0"/>
              </a:rPr>
              <a:t> implies f(x</a:t>
            </a:r>
            <a:r>
              <a:rPr lang="en-US" sz="2800" baseline="-25000" dirty="0" smtClean="0">
                <a:solidFill>
                  <a:srgbClr val="000000"/>
                </a:solidFill>
                <a:cs typeface="Calibri" pitchFamily="34" charset="0"/>
              </a:rPr>
              <a:t>1</a:t>
            </a:r>
            <a:r>
              <a:rPr lang="en-US" sz="2800" dirty="0" smtClean="0">
                <a:solidFill>
                  <a:srgbClr val="000000"/>
                </a:solidFill>
                <a:cs typeface="Calibri" pitchFamily="34" charset="0"/>
              </a:rPr>
              <a:t>, …, </a:t>
            </a:r>
            <a:r>
              <a:rPr lang="en-US" sz="2800" dirty="0" err="1" smtClean="0">
                <a:solidFill>
                  <a:srgbClr val="000000"/>
                </a:solidFill>
                <a:cs typeface="Calibri" pitchFamily="34" charset="0"/>
              </a:rPr>
              <a:t>x</a:t>
            </a:r>
            <a:r>
              <a:rPr lang="en-US" sz="2800" baseline="-25000" dirty="0" err="1" smtClean="0">
                <a:solidFill>
                  <a:srgbClr val="000000"/>
                </a:solidFill>
                <a:cs typeface="Calibri" pitchFamily="34" charset="0"/>
              </a:rPr>
              <a:t>n</a:t>
            </a:r>
            <a:r>
              <a:rPr lang="en-US" sz="2800" dirty="0" smtClean="0">
                <a:solidFill>
                  <a:srgbClr val="000000"/>
                </a:solidFill>
                <a:cs typeface="Calibri" pitchFamily="34" charset="0"/>
              </a:rPr>
              <a:t>) = f(y</a:t>
            </a:r>
            <a:r>
              <a:rPr lang="en-US" sz="2800" baseline="-25000" dirty="0" smtClean="0">
                <a:solidFill>
                  <a:srgbClr val="000000"/>
                </a:solidFill>
                <a:cs typeface="Calibri" pitchFamily="34" charset="0"/>
              </a:rPr>
              <a:t>1</a:t>
            </a:r>
            <a:r>
              <a:rPr lang="en-US" sz="2800" dirty="0" smtClean="0">
                <a:solidFill>
                  <a:srgbClr val="000000"/>
                </a:solidFill>
                <a:cs typeface="Calibri" pitchFamily="34" charset="0"/>
              </a:rPr>
              <a:t>, …, </a:t>
            </a:r>
            <a:r>
              <a:rPr lang="en-US" sz="2800" dirty="0" err="1" smtClean="0">
                <a:solidFill>
                  <a:srgbClr val="000000"/>
                </a:solidFill>
                <a:cs typeface="Calibri" pitchFamily="34" charset="0"/>
              </a:rPr>
              <a:t>y</a:t>
            </a:r>
            <a:r>
              <a:rPr lang="en-US" sz="2800" baseline="-25000" dirty="0" err="1" smtClean="0">
                <a:solidFill>
                  <a:srgbClr val="000000"/>
                </a:solidFill>
                <a:cs typeface="Calibri" pitchFamily="34" charset="0"/>
              </a:rPr>
              <a:t>n</a:t>
            </a:r>
            <a:r>
              <a:rPr lang="en-US" sz="2800" dirty="0" smtClean="0">
                <a:solidFill>
                  <a:srgbClr val="000000"/>
                </a:solidFill>
                <a:cs typeface="Calibri" pitchFamily="34" charset="0"/>
              </a:rPr>
              <a:t>)</a:t>
            </a:r>
          </a:p>
        </p:txBody>
      </p:sp>
      <p:sp>
        <p:nvSpPr>
          <p:cNvPr id="12" name="Oval 11"/>
          <p:cNvSpPr/>
          <p:nvPr/>
        </p:nvSpPr>
        <p:spPr bwMode="auto">
          <a:xfrm>
            <a:off x="158206" y="3668256"/>
            <a:ext cx="1625601" cy="1529165"/>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rgbClr val="000000"/>
                </a:solidFill>
                <a:effectLst/>
                <a:uLnTx/>
                <a:uFillTx/>
                <a:latin typeface="Segoe"/>
                <a:ea typeface="+mn-ea"/>
                <a:cs typeface="Calibri" pitchFamily="34" charset="0"/>
              </a:rPr>
              <a:t>a,b,c,s</a:t>
            </a:r>
            <a:endParaRPr kumimoji="0" lang="en-US" sz="2400" b="0" i="0" u="none" strike="noStrike" kern="0" cap="none" spc="0" normalizeH="0" baseline="0" noProof="0" dirty="0" smtClean="0">
              <a:ln>
                <a:noFill/>
              </a:ln>
              <a:solidFill>
                <a:srgbClr val="000000"/>
              </a:solidFill>
              <a:effectLst/>
              <a:uLnTx/>
              <a:uFillTx/>
              <a:latin typeface="Segoe"/>
              <a:ea typeface="+mn-ea"/>
              <a:cs typeface="Calibri" pitchFamily="34" charset="0"/>
            </a:endParaRPr>
          </a:p>
        </p:txBody>
      </p:sp>
      <p:sp>
        <p:nvSpPr>
          <p:cNvPr id="13" name="Oval 12"/>
          <p:cNvSpPr/>
          <p:nvPr/>
        </p:nvSpPr>
        <p:spPr bwMode="auto">
          <a:xfrm>
            <a:off x="2025049" y="3884199"/>
            <a:ext cx="1171787" cy="1097279"/>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rgbClr val="000000"/>
                </a:solidFill>
                <a:effectLst/>
                <a:uLnTx/>
                <a:uFillTx/>
                <a:latin typeface="Segoe"/>
                <a:ea typeface="+mn-ea"/>
                <a:cs typeface="Calibri" pitchFamily="34" charset="0"/>
              </a:rPr>
              <a:t>d,e,t</a:t>
            </a:r>
            <a:endParaRPr kumimoji="0" lang="en-US" sz="2400" b="0" i="0" u="none" strike="noStrike" kern="0" cap="none" spc="0" normalizeH="0" baseline="0" noProof="0" dirty="0" smtClean="0">
              <a:ln>
                <a:noFill/>
              </a:ln>
              <a:solidFill>
                <a:srgbClr val="000000"/>
              </a:solidFill>
              <a:effectLst/>
              <a:uLnTx/>
              <a:uFillTx/>
              <a:latin typeface="Segoe"/>
              <a:ea typeface="+mn-ea"/>
              <a:cs typeface="Calibri" pitchFamily="34" charset="0"/>
            </a:endParaRPr>
          </a:p>
        </p:txBody>
      </p:sp>
      <p:sp>
        <p:nvSpPr>
          <p:cNvPr id="14" name="Oval 13"/>
          <p:cNvSpPr/>
          <p:nvPr/>
        </p:nvSpPr>
        <p:spPr bwMode="auto">
          <a:xfrm>
            <a:off x="3438078" y="3924839"/>
            <a:ext cx="1091444" cy="1015999"/>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Segoe"/>
                <a:ea typeface="+mn-ea"/>
                <a:cs typeface="Calibri" pitchFamily="34" charset="0"/>
                <a:sym typeface="Symbol"/>
              </a:rPr>
              <a:t>v</a:t>
            </a:r>
            <a:r>
              <a:rPr kumimoji="0" lang="en-US" sz="2400" b="0" i="0" u="none" strike="noStrike" kern="0" cap="none" spc="0" normalizeH="0" baseline="-25000" noProof="0" dirty="0" smtClean="0">
                <a:ln>
                  <a:noFill/>
                </a:ln>
                <a:solidFill>
                  <a:srgbClr val="000000"/>
                </a:solidFill>
                <a:effectLst/>
                <a:uLnTx/>
                <a:uFillTx/>
                <a:latin typeface="Segoe"/>
                <a:ea typeface="+mn-ea"/>
                <a:cs typeface="Calibri" pitchFamily="34" charset="0"/>
                <a:sym typeface="Symbol"/>
              </a:rPr>
              <a:t>1</a:t>
            </a:r>
            <a:endParaRPr kumimoji="0" lang="en-US" sz="2400" b="0" i="0" u="none" strike="noStrike" kern="0" cap="none" spc="0" normalizeH="0" baseline="0" noProof="0" dirty="0" smtClean="0">
              <a:ln>
                <a:noFill/>
              </a:ln>
              <a:solidFill>
                <a:srgbClr val="000000"/>
              </a:solidFill>
              <a:effectLst/>
              <a:uLnTx/>
              <a:uFillTx/>
              <a:latin typeface="Segoe"/>
              <a:ea typeface="+mn-ea"/>
              <a:cs typeface="Calibri" pitchFamily="34" charset="0"/>
            </a:endParaRPr>
          </a:p>
        </p:txBody>
      </p:sp>
      <p:sp>
        <p:nvSpPr>
          <p:cNvPr id="15" name="Oval 14"/>
          <p:cNvSpPr/>
          <p:nvPr/>
        </p:nvSpPr>
        <p:spPr bwMode="auto">
          <a:xfrm>
            <a:off x="4770764" y="3922356"/>
            <a:ext cx="1096779" cy="1020965"/>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Segoe"/>
                <a:ea typeface="+mn-ea"/>
                <a:cs typeface="Calibri" pitchFamily="34" charset="0"/>
                <a:sym typeface="Symbol"/>
              </a:rPr>
              <a:t>v</a:t>
            </a:r>
            <a:r>
              <a:rPr kumimoji="0" lang="en-US" sz="2400" b="0" i="0" u="none" strike="noStrike" kern="0" cap="none" spc="0" normalizeH="0" baseline="-25000" noProof="0" dirty="0" smtClean="0">
                <a:ln>
                  <a:noFill/>
                </a:ln>
                <a:solidFill>
                  <a:srgbClr val="000000"/>
                </a:solidFill>
                <a:effectLst/>
                <a:uLnTx/>
                <a:uFillTx/>
                <a:latin typeface="Segoe"/>
                <a:ea typeface="+mn-ea"/>
                <a:cs typeface="Calibri" pitchFamily="34" charset="0"/>
                <a:sym typeface="Symbol"/>
              </a:rPr>
              <a:t>2</a:t>
            </a:r>
            <a:endParaRPr kumimoji="0" lang="en-US" sz="2400" b="0" i="0" u="none" strike="noStrike" kern="0" cap="none" spc="0" normalizeH="0" baseline="0" noProof="0" dirty="0" smtClean="0">
              <a:ln>
                <a:noFill/>
              </a:ln>
              <a:solidFill>
                <a:srgbClr val="000000"/>
              </a:solidFill>
              <a:effectLst/>
              <a:uLnTx/>
              <a:uFillTx/>
              <a:latin typeface="Segoe"/>
              <a:ea typeface="+mn-ea"/>
              <a:cs typeface="Calibri" pitchFamily="34" charset="0"/>
            </a:endParaRPr>
          </a:p>
        </p:txBody>
      </p:sp>
      <p:sp>
        <p:nvSpPr>
          <p:cNvPr id="16" name="Oval 15"/>
          <p:cNvSpPr/>
          <p:nvPr/>
        </p:nvSpPr>
        <p:spPr bwMode="auto">
          <a:xfrm>
            <a:off x="6108785" y="3924839"/>
            <a:ext cx="1091444" cy="1015999"/>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Segoe"/>
                <a:ea typeface="+mn-ea"/>
                <a:cs typeface="Calibri" pitchFamily="34" charset="0"/>
                <a:sym typeface="Symbol"/>
              </a:rPr>
              <a:t>v</a:t>
            </a:r>
            <a:r>
              <a:rPr kumimoji="0" lang="en-US" sz="2400" b="0" i="0" u="none" strike="noStrike" kern="0" cap="none" spc="0" normalizeH="0" baseline="-25000" noProof="0" dirty="0" smtClean="0">
                <a:ln>
                  <a:noFill/>
                </a:ln>
                <a:solidFill>
                  <a:srgbClr val="000000"/>
                </a:solidFill>
                <a:effectLst/>
                <a:uLnTx/>
                <a:uFillTx/>
                <a:latin typeface="Segoe"/>
                <a:ea typeface="+mn-ea"/>
                <a:cs typeface="Calibri" pitchFamily="34" charset="0"/>
                <a:sym typeface="Symbol"/>
              </a:rPr>
              <a:t>3</a:t>
            </a:r>
            <a:endParaRPr kumimoji="0" lang="en-US" sz="2400" b="0" i="0" u="none" strike="noStrike" kern="0" cap="none" spc="0" normalizeH="0" baseline="0" noProof="0" dirty="0" smtClean="0">
              <a:ln>
                <a:noFill/>
              </a:ln>
              <a:solidFill>
                <a:srgbClr val="000000"/>
              </a:solidFill>
              <a:effectLst/>
              <a:uLnTx/>
              <a:uFillTx/>
              <a:latin typeface="Segoe"/>
              <a:ea typeface="+mn-ea"/>
              <a:cs typeface="Calibri" pitchFamily="34" charset="0"/>
            </a:endParaRPr>
          </a:p>
        </p:txBody>
      </p:sp>
      <p:sp>
        <p:nvSpPr>
          <p:cNvPr id="17" name="Oval 16"/>
          <p:cNvSpPr/>
          <p:nvPr/>
        </p:nvSpPr>
        <p:spPr bwMode="auto">
          <a:xfrm>
            <a:off x="7441471" y="3922356"/>
            <a:ext cx="1096779" cy="1020965"/>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Segoe"/>
                <a:ea typeface="+mn-ea"/>
                <a:cs typeface="Calibri" pitchFamily="34" charset="0"/>
                <a:sym typeface="Symbol"/>
              </a:rPr>
              <a:t>v</a:t>
            </a:r>
            <a:r>
              <a:rPr kumimoji="0" lang="en-US" sz="2400" b="0" i="0" u="none" strike="noStrike" kern="0" cap="none" spc="0" normalizeH="0" baseline="-25000" noProof="0" dirty="0" smtClean="0">
                <a:ln>
                  <a:noFill/>
                </a:ln>
                <a:solidFill>
                  <a:srgbClr val="000000"/>
                </a:solidFill>
                <a:effectLst/>
                <a:uLnTx/>
                <a:uFillTx/>
                <a:latin typeface="Segoe"/>
                <a:ea typeface="+mn-ea"/>
                <a:cs typeface="Calibri" pitchFamily="34" charset="0"/>
                <a:sym typeface="Symbol"/>
              </a:rPr>
              <a:t>4</a:t>
            </a:r>
            <a:endParaRPr kumimoji="0" lang="en-US" sz="2400" b="0" i="0" u="none" strike="noStrike" kern="0" cap="none" spc="0" normalizeH="0" baseline="0" noProof="0" dirty="0" smtClean="0">
              <a:ln>
                <a:noFill/>
              </a:ln>
              <a:solidFill>
                <a:srgbClr val="000000"/>
              </a:solidFill>
              <a:effectLst/>
              <a:uLnTx/>
              <a:uFillTx/>
              <a:latin typeface="Segoe"/>
              <a:ea typeface="+mn-ea"/>
              <a:cs typeface="Calibri" pitchFamily="34" charset="0"/>
            </a:endParaRPr>
          </a:p>
        </p:txBody>
      </p:sp>
      <p:sp>
        <p:nvSpPr>
          <p:cNvPr id="18" name="Title 17"/>
          <p:cNvSpPr>
            <a:spLocks noGrp="1"/>
          </p:cNvSpPr>
          <p:nvPr>
            <p:ph type="title"/>
          </p:nvPr>
        </p:nvSpPr>
        <p:spPr/>
        <p:txBody>
          <a:bodyPr/>
          <a:lstStyle/>
          <a:p>
            <a:r>
              <a:rPr lang="en-US" dirty="0" smtClean="0"/>
              <a:t>Theory of Equality: Functions</a:t>
            </a:r>
            <a:endParaRPr lang="en-US" dirty="0"/>
          </a:p>
        </p:txBody>
      </p:sp>
      <p:sp>
        <p:nvSpPr>
          <p:cNvPr id="19" name="Rectangle 18"/>
          <p:cNvSpPr/>
          <p:nvPr/>
        </p:nvSpPr>
        <p:spPr>
          <a:xfrm>
            <a:off x="1333428" y="1591953"/>
            <a:ext cx="6656432" cy="461665"/>
          </a:xfrm>
          <a:prstGeom prst="rect">
            <a:avLst/>
          </a:prstGeom>
        </p:spPr>
        <p:txBody>
          <a:bodyPr wrap="square">
            <a:spAutoFit/>
          </a:bodyPr>
          <a:lstStyle/>
          <a:p>
            <a:pPr algn="ctr">
              <a:buNone/>
            </a:pPr>
            <a:r>
              <a:rPr lang="en-US" sz="2400" dirty="0">
                <a:cs typeface="Calibri" pitchFamily="34" charset="0"/>
              </a:rPr>
              <a:t>a = b,</a:t>
            </a:r>
            <a:r>
              <a:rPr lang="en-US" sz="2400" dirty="0">
                <a:solidFill>
                  <a:srgbClr val="FF0000"/>
                </a:solidFill>
                <a:cs typeface="Calibri" pitchFamily="34" charset="0"/>
              </a:rPr>
              <a:t> </a:t>
            </a:r>
            <a:r>
              <a:rPr lang="en-US" sz="2400" dirty="0">
                <a:cs typeface="Calibri" pitchFamily="34" charset="0"/>
              </a:rPr>
              <a:t>b = c, d = e, b = s, d = t, f(a, g(d)) </a:t>
            </a:r>
            <a:r>
              <a:rPr lang="en-US" sz="2400" dirty="0">
                <a:cs typeface="Calibri" pitchFamily="34" charset="0"/>
                <a:sym typeface="Symbol"/>
              </a:rPr>
              <a:t>  f(b, g(e))</a:t>
            </a:r>
            <a:endParaRPr lang="en-US" sz="2400" dirty="0">
              <a:solidFill>
                <a:srgbClr val="FF0000"/>
              </a:solidFill>
              <a:cs typeface="Calibri" pitchFamily="34" charset="0"/>
            </a:endParaRPr>
          </a:p>
        </p:txBody>
      </p:sp>
      <p:sp>
        <p:nvSpPr>
          <p:cNvPr id="20" name="Rectangle 19"/>
          <p:cNvSpPr/>
          <p:nvPr/>
        </p:nvSpPr>
        <p:spPr>
          <a:xfrm>
            <a:off x="197413" y="2276918"/>
            <a:ext cx="2043573" cy="341632"/>
          </a:xfrm>
          <a:prstGeom prst="rect">
            <a:avLst/>
          </a:prstGeom>
        </p:spPr>
        <p:txBody>
          <a:bodyPr wrap="none">
            <a:spAutoFit/>
          </a:bodyPr>
          <a:lstStyle/>
          <a:p>
            <a:pPr marL="384954" indent="-384954" algn="ctr" defTabSz="914363">
              <a:lnSpc>
                <a:spcPct val="90000"/>
              </a:lnSpc>
              <a:spcBef>
                <a:spcPct val="20000"/>
              </a:spcBef>
              <a:buSzPct val="90000"/>
              <a:defRPr/>
            </a:pPr>
            <a:r>
              <a:rPr lang="en-US" dirty="0" smtClean="0">
                <a:solidFill>
                  <a:srgbClr val="0070C0"/>
                </a:solidFill>
                <a:latin typeface="Calibri" pitchFamily="34" charset="0"/>
                <a:cs typeface="Calibri" pitchFamily="34" charset="0"/>
              </a:rPr>
              <a:t>“Naming</a:t>
            </a:r>
            <a:r>
              <a:rPr lang="en-US" dirty="0">
                <a:solidFill>
                  <a:srgbClr val="0070C0"/>
                </a:solidFill>
                <a:latin typeface="Calibri" pitchFamily="34" charset="0"/>
                <a:cs typeface="Calibri" pitchFamily="34" charset="0"/>
              </a:rPr>
              <a:t>” </a:t>
            </a:r>
            <a:r>
              <a:rPr lang="en-US" dirty="0" err="1">
                <a:solidFill>
                  <a:srgbClr val="0070C0"/>
                </a:solidFill>
                <a:latin typeface="Calibri" pitchFamily="34" charset="0"/>
                <a:cs typeface="Calibri" pitchFamily="34" charset="0"/>
              </a:rPr>
              <a:t>subterms</a:t>
            </a:r>
            <a:endParaRPr lang="en-US" dirty="0">
              <a:solidFill>
                <a:srgbClr val="0070C0"/>
              </a:solidFill>
              <a:latin typeface="Calibri" pitchFamily="34" charset="0"/>
              <a:cs typeface="Calibri" pitchFamily="34" charset="0"/>
            </a:endParaRPr>
          </a:p>
        </p:txBody>
      </p:sp>
      <p:sp>
        <p:nvSpPr>
          <p:cNvPr id="21" name="Curved Right Arrow 20"/>
          <p:cNvSpPr/>
          <p:nvPr/>
        </p:nvSpPr>
        <p:spPr>
          <a:xfrm>
            <a:off x="158206" y="1752600"/>
            <a:ext cx="1060994" cy="15750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486596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381000" y="2614794"/>
            <a:ext cx="8382000" cy="861774"/>
          </a:xfrm>
          <a:prstGeom prst="rect">
            <a:avLst/>
          </a:prstGeom>
        </p:spPr>
        <p:txBody>
          <a:bodyPr vert="horz" lIns="0" tIns="0" rIns="0" bIns="0" rtlCol="0">
            <a:spAutoFit/>
          </a:bodyPr>
          <a:lstStyle>
            <a:lvl1pPr marL="384954" indent="-384954" algn="l" defTabSz="914363" rtl="0" eaLnBrk="1" latinLnBrk="0" hangingPunct="1">
              <a:lnSpc>
                <a:spcPct val="90000"/>
              </a:lnSpc>
              <a:spcBef>
                <a:spcPct val="20000"/>
              </a:spcBef>
              <a:buSzPct val="90000"/>
              <a:buFontTx/>
              <a:buBlip>
                <a:blip r:embed="rId2"/>
              </a:buBlip>
              <a:defRPr sz="2800" kern="1200">
                <a:solidFill>
                  <a:schemeClr val="bg1"/>
                </a:solidFill>
                <a:latin typeface="Calibri" pitchFamily="34" charset="0"/>
                <a:ea typeface="+mn-ea"/>
                <a:cs typeface="+mn-cs"/>
              </a:defRPr>
            </a:lvl1pPr>
            <a:lvl2pPr marL="739481" indent="-362465"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2pPr>
            <a:lvl3pPr marL="1101946" indent="-347914"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3pPr>
            <a:lvl4pPr marL="1420756"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4pPr>
            <a:lvl5pPr marL="1760732"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dirty="0" smtClean="0">
                <a:solidFill>
                  <a:schemeClr val="tx1"/>
                </a:solidFill>
                <a:cs typeface="Calibri" pitchFamily="34" charset="0"/>
              </a:rPr>
              <a:t>a = b, b = c, d = e, b = s, d = t, </a:t>
            </a:r>
            <a:r>
              <a:rPr lang="en-US" dirty="0" smtClean="0">
                <a:solidFill>
                  <a:srgbClr val="FF0000"/>
                </a:solidFill>
                <a:cs typeface="Calibri" pitchFamily="34" charset="0"/>
                <a:sym typeface="Symbol"/>
              </a:rPr>
              <a:t>v</a:t>
            </a:r>
            <a:r>
              <a:rPr lang="en-US" baseline="-25000" dirty="0" smtClean="0">
                <a:solidFill>
                  <a:srgbClr val="FF0000"/>
                </a:solidFill>
                <a:cs typeface="Calibri" pitchFamily="34" charset="0"/>
                <a:sym typeface="Symbol"/>
              </a:rPr>
              <a:t>3</a:t>
            </a:r>
            <a:r>
              <a:rPr lang="en-US" baseline="-25000" dirty="0" smtClean="0">
                <a:solidFill>
                  <a:schemeClr val="tx1"/>
                </a:solidFill>
                <a:cs typeface="Calibri" pitchFamily="34" charset="0"/>
                <a:sym typeface="Symbol"/>
              </a:rPr>
              <a:t> </a:t>
            </a:r>
            <a:r>
              <a:rPr lang="en-US" dirty="0" smtClean="0">
                <a:solidFill>
                  <a:schemeClr val="tx1"/>
                </a:solidFill>
                <a:cs typeface="Calibri" pitchFamily="34" charset="0"/>
                <a:sym typeface="Symbol"/>
              </a:rPr>
              <a:t> </a:t>
            </a:r>
            <a:r>
              <a:rPr lang="en-US" dirty="0" smtClean="0">
                <a:solidFill>
                  <a:srgbClr val="FF0000"/>
                </a:solidFill>
                <a:cs typeface="Calibri" pitchFamily="34" charset="0"/>
                <a:sym typeface="Symbol"/>
              </a:rPr>
              <a:t>v</a:t>
            </a:r>
            <a:r>
              <a:rPr lang="en-US" baseline="-25000" dirty="0" smtClean="0">
                <a:solidFill>
                  <a:srgbClr val="FF0000"/>
                </a:solidFill>
                <a:cs typeface="Calibri" pitchFamily="34" charset="0"/>
                <a:sym typeface="Symbol"/>
              </a:rPr>
              <a:t>4</a:t>
            </a:r>
            <a:endParaRPr lang="en-US" dirty="0" smtClean="0">
              <a:solidFill>
                <a:srgbClr val="FF0000"/>
              </a:solidFill>
              <a:cs typeface="Calibri" pitchFamily="34" charset="0"/>
              <a:sym typeface="Symbol"/>
            </a:endParaRPr>
          </a:p>
          <a:p>
            <a:pPr algn="ctr">
              <a:buFontTx/>
              <a:buNone/>
            </a:pPr>
            <a:r>
              <a:rPr lang="en-US" dirty="0" smtClean="0">
                <a:solidFill>
                  <a:schemeClr val="tx1"/>
                </a:solidFill>
                <a:cs typeface="Calibri" pitchFamily="34" charset="0"/>
                <a:sym typeface="Symbol"/>
              </a:rPr>
              <a:t>v</a:t>
            </a:r>
            <a:r>
              <a:rPr lang="en-US" baseline="-25000" dirty="0" smtClean="0">
                <a:solidFill>
                  <a:schemeClr val="tx1"/>
                </a:solidFill>
                <a:cs typeface="Calibri" pitchFamily="34" charset="0"/>
                <a:sym typeface="Symbol"/>
              </a:rPr>
              <a:t>1</a:t>
            </a:r>
            <a:r>
              <a:rPr lang="en-US" dirty="0" smtClean="0">
                <a:solidFill>
                  <a:schemeClr val="tx1"/>
                </a:solidFill>
                <a:cs typeface="Calibri" pitchFamily="34" charset="0"/>
                <a:sym typeface="Symbol"/>
              </a:rPr>
              <a:t>  g(d), v</a:t>
            </a:r>
            <a:r>
              <a:rPr lang="en-US" baseline="-25000" dirty="0" smtClean="0">
                <a:solidFill>
                  <a:schemeClr val="tx1"/>
                </a:solidFill>
                <a:cs typeface="Calibri" pitchFamily="34" charset="0"/>
                <a:sym typeface="Symbol"/>
              </a:rPr>
              <a:t>2</a:t>
            </a:r>
            <a:r>
              <a:rPr lang="en-US" dirty="0" smtClean="0">
                <a:solidFill>
                  <a:schemeClr val="tx1"/>
                </a:solidFill>
                <a:cs typeface="Calibri" pitchFamily="34" charset="0"/>
                <a:sym typeface="Symbol"/>
              </a:rPr>
              <a:t>  g(e), v</a:t>
            </a:r>
            <a:r>
              <a:rPr lang="en-US" baseline="-25000" dirty="0" smtClean="0">
                <a:solidFill>
                  <a:schemeClr val="tx1"/>
                </a:solidFill>
                <a:cs typeface="Calibri" pitchFamily="34" charset="0"/>
                <a:sym typeface="Symbol"/>
              </a:rPr>
              <a:t>3</a:t>
            </a:r>
            <a:r>
              <a:rPr lang="en-US" dirty="0" smtClean="0">
                <a:solidFill>
                  <a:schemeClr val="tx1"/>
                </a:solidFill>
                <a:cs typeface="Calibri" pitchFamily="34" charset="0"/>
                <a:sym typeface="Symbol"/>
              </a:rPr>
              <a:t>  </a:t>
            </a:r>
            <a:r>
              <a:rPr lang="en-US" dirty="0" smtClean="0">
                <a:solidFill>
                  <a:schemeClr val="tx1"/>
                </a:solidFill>
                <a:cs typeface="Calibri" pitchFamily="34" charset="0"/>
              </a:rPr>
              <a:t>f(a, </a:t>
            </a:r>
            <a:r>
              <a:rPr lang="en-US" dirty="0" smtClean="0">
                <a:solidFill>
                  <a:schemeClr val="tx1"/>
                </a:solidFill>
                <a:cs typeface="Calibri" pitchFamily="34" charset="0"/>
                <a:sym typeface="Symbol"/>
              </a:rPr>
              <a:t>v</a:t>
            </a:r>
            <a:r>
              <a:rPr lang="en-US" baseline="-25000" dirty="0" smtClean="0">
                <a:solidFill>
                  <a:schemeClr val="tx1"/>
                </a:solidFill>
                <a:cs typeface="Calibri" pitchFamily="34" charset="0"/>
                <a:sym typeface="Symbol"/>
              </a:rPr>
              <a:t>1</a:t>
            </a:r>
            <a:r>
              <a:rPr lang="en-US" dirty="0" smtClean="0">
                <a:solidFill>
                  <a:schemeClr val="tx1"/>
                </a:solidFill>
                <a:cs typeface="Calibri" pitchFamily="34" charset="0"/>
              </a:rPr>
              <a:t>)</a:t>
            </a:r>
            <a:r>
              <a:rPr lang="en-US" dirty="0" smtClean="0">
                <a:solidFill>
                  <a:schemeClr val="tx1"/>
                </a:solidFill>
                <a:cs typeface="Calibri" pitchFamily="34" charset="0"/>
                <a:sym typeface="Symbol"/>
              </a:rPr>
              <a:t> , v</a:t>
            </a:r>
            <a:r>
              <a:rPr lang="en-US" baseline="-25000" dirty="0" smtClean="0">
                <a:solidFill>
                  <a:schemeClr val="tx1"/>
                </a:solidFill>
                <a:cs typeface="Calibri" pitchFamily="34" charset="0"/>
                <a:sym typeface="Symbol"/>
              </a:rPr>
              <a:t>4</a:t>
            </a:r>
            <a:r>
              <a:rPr lang="en-US" dirty="0" smtClean="0">
                <a:solidFill>
                  <a:schemeClr val="tx1"/>
                </a:solidFill>
                <a:cs typeface="Calibri" pitchFamily="34" charset="0"/>
                <a:sym typeface="Symbol"/>
              </a:rPr>
              <a:t>  </a:t>
            </a:r>
            <a:r>
              <a:rPr lang="en-US" dirty="0" smtClean="0">
                <a:solidFill>
                  <a:schemeClr val="tx1"/>
                </a:solidFill>
                <a:cs typeface="Calibri" pitchFamily="34" charset="0"/>
              </a:rPr>
              <a:t>f(b, </a:t>
            </a:r>
            <a:r>
              <a:rPr lang="en-US" dirty="0" smtClean="0">
                <a:solidFill>
                  <a:schemeClr val="tx1"/>
                </a:solidFill>
                <a:cs typeface="Calibri" pitchFamily="34" charset="0"/>
                <a:sym typeface="Symbol"/>
              </a:rPr>
              <a:t>v</a:t>
            </a:r>
            <a:r>
              <a:rPr lang="en-US" baseline="-25000" dirty="0" smtClean="0">
                <a:solidFill>
                  <a:schemeClr val="tx1"/>
                </a:solidFill>
                <a:cs typeface="Calibri" pitchFamily="34" charset="0"/>
                <a:sym typeface="Symbol"/>
              </a:rPr>
              <a:t>2</a:t>
            </a:r>
            <a:r>
              <a:rPr lang="en-US" dirty="0" smtClean="0">
                <a:solidFill>
                  <a:schemeClr val="tx1"/>
                </a:solidFill>
                <a:cs typeface="Calibri" pitchFamily="34" charset="0"/>
              </a:rPr>
              <a:t>)</a:t>
            </a:r>
          </a:p>
        </p:txBody>
      </p:sp>
      <p:sp>
        <p:nvSpPr>
          <p:cNvPr id="11" name="Content Placeholder 2"/>
          <p:cNvSpPr txBox="1">
            <a:spLocks/>
          </p:cNvSpPr>
          <p:nvPr/>
        </p:nvSpPr>
        <p:spPr>
          <a:xfrm>
            <a:off x="395515" y="5386626"/>
            <a:ext cx="8382000" cy="861774"/>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800" dirty="0" smtClean="0">
                <a:solidFill>
                  <a:srgbClr val="FF0000"/>
                </a:solidFill>
                <a:cs typeface="Calibri" pitchFamily="34" charset="0"/>
              </a:rPr>
              <a:t>Congruence Rule:</a:t>
            </a:r>
          </a:p>
          <a:p>
            <a:pPr marL="384954" indent="-384954" algn="ctr" defTabSz="914363">
              <a:lnSpc>
                <a:spcPct val="90000"/>
              </a:lnSpc>
              <a:spcBef>
                <a:spcPct val="20000"/>
              </a:spcBef>
              <a:buSzPct val="90000"/>
            </a:pPr>
            <a:r>
              <a:rPr lang="en-US" sz="2800" dirty="0" smtClean="0">
                <a:solidFill>
                  <a:srgbClr val="000000"/>
                </a:solidFill>
                <a:cs typeface="Calibri" pitchFamily="34" charset="0"/>
              </a:rPr>
              <a:t>x</a:t>
            </a:r>
            <a:r>
              <a:rPr lang="en-US" sz="2800" baseline="-25000" dirty="0" smtClean="0">
                <a:solidFill>
                  <a:srgbClr val="000000"/>
                </a:solidFill>
                <a:cs typeface="Calibri" pitchFamily="34" charset="0"/>
              </a:rPr>
              <a:t>1</a:t>
            </a:r>
            <a:r>
              <a:rPr lang="en-US" sz="2800" dirty="0" smtClean="0">
                <a:solidFill>
                  <a:srgbClr val="000000"/>
                </a:solidFill>
                <a:cs typeface="Calibri" pitchFamily="34" charset="0"/>
              </a:rPr>
              <a:t> = y</a:t>
            </a:r>
            <a:r>
              <a:rPr lang="en-US" sz="2800" baseline="-25000" dirty="0" smtClean="0">
                <a:solidFill>
                  <a:srgbClr val="000000"/>
                </a:solidFill>
                <a:cs typeface="Calibri" pitchFamily="34" charset="0"/>
              </a:rPr>
              <a:t>1</a:t>
            </a:r>
            <a:r>
              <a:rPr lang="en-US" sz="2800" dirty="0" smtClean="0">
                <a:solidFill>
                  <a:srgbClr val="000000"/>
                </a:solidFill>
                <a:cs typeface="Calibri" pitchFamily="34" charset="0"/>
              </a:rPr>
              <a:t>, …, x</a:t>
            </a:r>
            <a:r>
              <a:rPr lang="en-US" sz="2800" baseline="-25000" dirty="0" smtClean="0">
                <a:solidFill>
                  <a:srgbClr val="000000"/>
                </a:solidFill>
                <a:cs typeface="Calibri" pitchFamily="34" charset="0"/>
              </a:rPr>
              <a:t>n</a:t>
            </a:r>
            <a:r>
              <a:rPr lang="en-US" sz="2800" dirty="0" smtClean="0">
                <a:solidFill>
                  <a:srgbClr val="000000"/>
                </a:solidFill>
                <a:cs typeface="Calibri" pitchFamily="34" charset="0"/>
              </a:rPr>
              <a:t> = y</a:t>
            </a:r>
            <a:r>
              <a:rPr lang="en-US" sz="2800" baseline="-25000" dirty="0" smtClean="0">
                <a:solidFill>
                  <a:srgbClr val="000000"/>
                </a:solidFill>
                <a:cs typeface="Calibri" pitchFamily="34" charset="0"/>
              </a:rPr>
              <a:t>n</a:t>
            </a:r>
            <a:r>
              <a:rPr lang="en-US" sz="2800" dirty="0" smtClean="0">
                <a:solidFill>
                  <a:srgbClr val="000000"/>
                </a:solidFill>
                <a:cs typeface="Calibri" pitchFamily="34" charset="0"/>
              </a:rPr>
              <a:t> implies f(x</a:t>
            </a:r>
            <a:r>
              <a:rPr lang="en-US" sz="2800" baseline="-25000" dirty="0" smtClean="0">
                <a:solidFill>
                  <a:srgbClr val="000000"/>
                </a:solidFill>
                <a:cs typeface="Calibri" pitchFamily="34" charset="0"/>
              </a:rPr>
              <a:t>1</a:t>
            </a:r>
            <a:r>
              <a:rPr lang="en-US" sz="2800" dirty="0" smtClean="0">
                <a:solidFill>
                  <a:srgbClr val="000000"/>
                </a:solidFill>
                <a:cs typeface="Calibri" pitchFamily="34" charset="0"/>
              </a:rPr>
              <a:t>, …, </a:t>
            </a:r>
            <a:r>
              <a:rPr lang="en-US" sz="2800" dirty="0" err="1" smtClean="0">
                <a:solidFill>
                  <a:srgbClr val="000000"/>
                </a:solidFill>
                <a:cs typeface="Calibri" pitchFamily="34" charset="0"/>
              </a:rPr>
              <a:t>x</a:t>
            </a:r>
            <a:r>
              <a:rPr lang="en-US" sz="2800" baseline="-25000" dirty="0" err="1" smtClean="0">
                <a:solidFill>
                  <a:srgbClr val="000000"/>
                </a:solidFill>
                <a:cs typeface="Calibri" pitchFamily="34" charset="0"/>
              </a:rPr>
              <a:t>n</a:t>
            </a:r>
            <a:r>
              <a:rPr lang="en-US" sz="2800" dirty="0" smtClean="0">
                <a:solidFill>
                  <a:srgbClr val="000000"/>
                </a:solidFill>
                <a:cs typeface="Calibri" pitchFamily="34" charset="0"/>
              </a:rPr>
              <a:t>) = f(y</a:t>
            </a:r>
            <a:r>
              <a:rPr lang="en-US" sz="2800" baseline="-25000" dirty="0" smtClean="0">
                <a:solidFill>
                  <a:srgbClr val="000000"/>
                </a:solidFill>
                <a:cs typeface="Calibri" pitchFamily="34" charset="0"/>
              </a:rPr>
              <a:t>1</a:t>
            </a:r>
            <a:r>
              <a:rPr lang="en-US" sz="2800" dirty="0" smtClean="0">
                <a:solidFill>
                  <a:srgbClr val="000000"/>
                </a:solidFill>
                <a:cs typeface="Calibri" pitchFamily="34" charset="0"/>
              </a:rPr>
              <a:t>, …, </a:t>
            </a:r>
            <a:r>
              <a:rPr lang="en-US" sz="2800" dirty="0" err="1" smtClean="0">
                <a:solidFill>
                  <a:srgbClr val="000000"/>
                </a:solidFill>
                <a:cs typeface="Calibri" pitchFamily="34" charset="0"/>
              </a:rPr>
              <a:t>y</a:t>
            </a:r>
            <a:r>
              <a:rPr lang="en-US" sz="2800" baseline="-25000" dirty="0" err="1" smtClean="0">
                <a:solidFill>
                  <a:srgbClr val="000000"/>
                </a:solidFill>
                <a:cs typeface="Calibri" pitchFamily="34" charset="0"/>
              </a:rPr>
              <a:t>n</a:t>
            </a:r>
            <a:r>
              <a:rPr lang="en-US" sz="2800" dirty="0" smtClean="0">
                <a:solidFill>
                  <a:srgbClr val="000000"/>
                </a:solidFill>
                <a:cs typeface="Calibri" pitchFamily="34" charset="0"/>
              </a:rPr>
              <a:t>)</a:t>
            </a:r>
          </a:p>
        </p:txBody>
      </p:sp>
      <p:sp>
        <p:nvSpPr>
          <p:cNvPr id="12" name="Oval 11"/>
          <p:cNvSpPr/>
          <p:nvPr/>
        </p:nvSpPr>
        <p:spPr bwMode="auto">
          <a:xfrm>
            <a:off x="158206" y="3668256"/>
            <a:ext cx="1625601" cy="1529165"/>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rgbClr val="000000"/>
                </a:solidFill>
                <a:effectLst/>
                <a:uLnTx/>
                <a:uFillTx/>
                <a:latin typeface="Segoe"/>
                <a:ea typeface="+mn-ea"/>
                <a:cs typeface="Calibri" pitchFamily="34" charset="0"/>
              </a:rPr>
              <a:t>a,b,c,s</a:t>
            </a:r>
            <a:endParaRPr kumimoji="0" lang="en-US" sz="2400" b="0" i="0" u="none" strike="noStrike" kern="0" cap="none" spc="0" normalizeH="0" baseline="0" noProof="0" dirty="0" smtClean="0">
              <a:ln>
                <a:noFill/>
              </a:ln>
              <a:solidFill>
                <a:srgbClr val="000000"/>
              </a:solidFill>
              <a:effectLst/>
              <a:uLnTx/>
              <a:uFillTx/>
              <a:latin typeface="Segoe"/>
              <a:ea typeface="+mn-ea"/>
              <a:cs typeface="Calibri" pitchFamily="34" charset="0"/>
            </a:endParaRPr>
          </a:p>
        </p:txBody>
      </p:sp>
      <p:sp>
        <p:nvSpPr>
          <p:cNvPr id="13" name="Oval 12"/>
          <p:cNvSpPr/>
          <p:nvPr/>
        </p:nvSpPr>
        <p:spPr bwMode="auto">
          <a:xfrm>
            <a:off x="2025049" y="3884199"/>
            <a:ext cx="1171787" cy="1097279"/>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rgbClr val="000000"/>
                </a:solidFill>
                <a:effectLst/>
                <a:uLnTx/>
                <a:uFillTx/>
                <a:latin typeface="Segoe"/>
                <a:ea typeface="+mn-ea"/>
                <a:cs typeface="Calibri" pitchFamily="34" charset="0"/>
              </a:rPr>
              <a:t>d,e,t</a:t>
            </a:r>
            <a:endParaRPr kumimoji="0" lang="en-US" sz="2400" b="0" i="0" u="none" strike="noStrike" kern="0" cap="none" spc="0" normalizeH="0" baseline="0" noProof="0" dirty="0" smtClean="0">
              <a:ln>
                <a:noFill/>
              </a:ln>
              <a:solidFill>
                <a:srgbClr val="000000"/>
              </a:solidFill>
              <a:effectLst/>
              <a:uLnTx/>
              <a:uFillTx/>
              <a:latin typeface="Segoe"/>
              <a:ea typeface="+mn-ea"/>
              <a:cs typeface="Calibri" pitchFamily="34" charset="0"/>
            </a:endParaRPr>
          </a:p>
        </p:txBody>
      </p:sp>
      <p:sp>
        <p:nvSpPr>
          <p:cNvPr id="14" name="Oval 13"/>
          <p:cNvSpPr/>
          <p:nvPr/>
        </p:nvSpPr>
        <p:spPr bwMode="auto">
          <a:xfrm>
            <a:off x="3598479" y="3924838"/>
            <a:ext cx="1257678" cy="1015999"/>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kern="0" noProof="0" dirty="0">
                <a:solidFill>
                  <a:srgbClr val="000000"/>
                </a:solidFill>
                <a:latin typeface="Segoe"/>
                <a:cs typeface="Calibri" pitchFamily="34" charset="0"/>
                <a:sym typeface="Symbol"/>
              </a:rPr>
              <a:t>v</a:t>
            </a:r>
            <a:r>
              <a:rPr kumimoji="0" lang="en-US" sz="2400" b="0" i="0" u="none" strike="noStrike" kern="0" cap="none" spc="0" normalizeH="0" baseline="-25000" noProof="0" dirty="0" smtClean="0">
                <a:ln>
                  <a:noFill/>
                </a:ln>
                <a:solidFill>
                  <a:srgbClr val="000000"/>
                </a:solidFill>
                <a:effectLst/>
                <a:uLnTx/>
                <a:uFillTx/>
                <a:latin typeface="Segoe"/>
                <a:ea typeface="+mn-ea"/>
                <a:cs typeface="Calibri" pitchFamily="34" charset="0"/>
                <a:sym typeface="Symbol"/>
              </a:rPr>
              <a:t>1</a:t>
            </a:r>
            <a:r>
              <a:rPr lang="en-US" sz="2400" kern="0" dirty="0" smtClean="0">
                <a:solidFill>
                  <a:srgbClr val="000000"/>
                </a:solidFill>
                <a:latin typeface="Segoe"/>
                <a:cs typeface="Calibri" pitchFamily="34" charset="0"/>
                <a:sym typeface="Symbol"/>
              </a:rPr>
              <a:t>,v</a:t>
            </a:r>
            <a:r>
              <a:rPr lang="en-US" sz="2400" kern="0" baseline="-25000" dirty="0" smtClean="0">
                <a:solidFill>
                  <a:srgbClr val="000000"/>
                </a:solidFill>
                <a:latin typeface="Segoe"/>
                <a:cs typeface="Calibri" pitchFamily="34" charset="0"/>
                <a:sym typeface="Symbol"/>
              </a:rPr>
              <a:t>2</a:t>
            </a:r>
            <a:endParaRPr lang="en-US" sz="2400" kern="0" dirty="0">
              <a:solidFill>
                <a:srgbClr val="000000"/>
              </a:solidFill>
              <a:latin typeface="Segoe"/>
              <a:cs typeface="Calibri" pitchFamily="34" charset="0"/>
            </a:endParaRPr>
          </a:p>
        </p:txBody>
      </p:sp>
      <p:sp>
        <p:nvSpPr>
          <p:cNvPr id="16" name="Oval 15"/>
          <p:cNvSpPr/>
          <p:nvPr/>
        </p:nvSpPr>
        <p:spPr bwMode="auto">
          <a:xfrm>
            <a:off x="5257800" y="3954151"/>
            <a:ext cx="1524000" cy="1015999"/>
          </a:xfrm>
          <a:prstGeom prst="ellipse">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lvl="0" algn="ctr" defTabSz="1096963" fontAlgn="base">
              <a:spcBef>
                <a:spcPct val="0"/>
              </a:spcBef>
              <a:spcAft>
                <a:spcPct val="0"/>
              </a:spcAft>
              <a:defRPr/>
            </a:pPr>
            <a:r>
              <a:rPr lang="en-US" sz="2400" kern="0" dirty="0" smtClean="0">
                <a:solidFill>
                  <a:srgbClr val="FF0000"/>
                </a:solidFill>
                <a:latin typeface="Segoe"/>
                <a:cs typeface="Calibri" pitchFamily="34" charset="0"/>
                <a:sym typeface="Symbol"/>
              </a:rPr>
              <a:t>v</a:t>
            </a:r>
            <a:r>
              <a:rPr lang="en-US" sz="2400" kern="0" baseline="-25000" dirty="0" smtClean="0">
                <a:solidFill>
                  <a:srgbClr val="FF0000"/>
                </a:solidFill>
                <a:latin typeface="Segoe"/>
                <a:cs typeface="Calibri" pitchFamily="34" charset="0"/>
                <a:sym typeface="Symbol"/>
              </a:rPr>
              <a:t>3</a:t>
            </a:r>
            <a:r>
              <a:rPr lang="en-US" sz="2400" kern="0" dirty="0" smtClean="0">
                <a:solidFill>
                  <a:srgbClr val="FF0000"/>
                </a:solidFill>
                <a:latin typeface="Segoe"/>
                <a:cs typeface="Calibri" pitchFamily="34" charset="0"/>
                <a:sym typeface="Symbol"/>
              </a:rPr>
              <a:t>,v</a:t>
            </a:r>
            <a:r>
              <a:rPr lang="en-US" sz="2400" kern="0" baseline="-25000" dirty="0">
                <a:solidFill>
                  <a:srgbClr val="FF0000"/>
                </a:solidFill>
                <a:latin typeface="Segoe"/>
                <a:cs typeface="Calibri" pitchFamily="34" charset="0"/>
                <a:sym typeface="Symbol"/>
              </a:rPr>
              <a:t>4</a:t>
            </a:r>
            <a:endParaRPr lang="en-US" sz="2400" kern="0" dirty="0">
              <a:solidFill>
                <a:srgbClr val="FF0000"/>
              </a:solidFill>
              <a:latin typeface="Segoe"/>
              <a:cs typeface="Calibri" pitchFamily="34" charset="0"/>
            </a:endParaRPr>
          </a:p>
        </p:txBody>
      </p:sp>
      <p:sp>
        <p:nvSpPr>
          <p:cNvPr id="18" name="Title 17"/>
          <p:cNvSpPr>
            <a:spLocks noGrp="1"/>
          </p:cNvSpPr>
          <p:nvPr>
            <p:ph type="title"/>
          </p:nvPr>
        </p:nvSpPr>
        <p:spPr/>
        <p:txBody>
          <a:bodyPr/>
          <a:lstStyle/>
          <a:p>
            <a:r>
              <a:rPr lang="en-US" dirty="0" smtClean="0"/>
              <a:t>Theory of Equality: Functions</a:t>
            </a:r>
            <a:endParaRPr lang="en-US" dirty="0"/>
          </a:p>
        </p:txBody>
      </p:sp>
      <p:sp>
        <p:nvSpPr>
          <p:cNvPr id="19" name="Rectangle 18"/>
          <p:cNvSpPr/>
          <p:nvPr/>
        </p:nvSpPr>
        <p:spPr>
          <a:xfrm>
            <a:off x="1333428" y="1591953"/>
            <a:ext cx="6656432" cy="461665"/>
          </a:xfrm>
          <a:prstGeom prst="rect">
            <a:avLst/>
          </a:prstGeom>
        </p:spPr>
        <p:txBody>
          <a:bodyPr wrap="square">
            <a:spAutoFit/>
          </a:bodyPr>
          <a:lstStyle/>
          <a:p>
            <a:pPr algn="ctr">
              <a:buNone/>
            </a:pPr>
            <a:r>
              <a:rPr lang="en-US" sz="2400" dirty="0">
                <a:cs typeface="Calibri" pitchFamily="34" charset="0"/>
              </a:rPr>
              <a:t>a = b,</a:t>
            </a:r>
            <a:r>
              <a:rPr lang="en-US" sz="2400" dirty="0">
                <a:solidFill>
                  <a:srgbClr val="FF0000"/>
                </a:solidFill>
                <a:cs typeface="Calibri" pitchFamily="34" charset="0"/>
              </a:rPr>
              <a:t> </a:t>
            </a:r>
            <a:r>
              <a:rPr lang="en-US" sz="2400" dirty="0">
                <a:cs typeface="Calibri" pitchFamily="34" charset="0"/>
              </a:rPr>
              <a:t>b = c, d = e, b = s, d = t, f(a, g(d)) </a:t>
            </a:r>
            <a:r>
              <a:rPr lang="en-US" sz="2400" dirty="0">
                <a:cs typeface="Calibri" pitchFamily="34" charset="0"/>
                <a:sym typeface="Symbol"/>
              </a:rPr>
              <a:t>  f(b, g(e))</a:t>
            </a:r>
            <a:endParaRPr lang="en-US" sz="2400" dirty="0">
              <a:solidFill>
                <a:srgbClr val="FF0000"/>
              </a:solidFill>
              <a:cs typeface="Calibri" pitchFamily="34" charset="0"/>
            </a:endParaRPr>
          </a:p>
        </p:txBody>
      </p:sp>
      <p:sp>
        <p:nvSpPr>
          <p:cNvPr id="20" name="Rectangle 19"/>
          <p:cNvSpPr/>
          <p:nvPr/>
        </p:nvSpPr>
        <p:spPr>
          <a:xfrm>
            <a:off x="197413" y="2276918"/>
            <a:ext cx="2043573" cy="341632"/>
          </a:xfrm>
          <a:prstGeom prst="rect">
            <a:avLst/>
          </a:prstGeom>
        </p:spPr>
        <p:txBody>
          <a:bodyPr wrap="none">
            <a:spAutoFit/>
          </a:bodyPr>
          <a:lstStyle/>
          <a:p>
            <a:pPr marL="384954" indent="-384954" algn="ctr" defTabSz="914363">
              <a:lnSpc>
                <a:spcPct val="90000"/>
              </a:lnSpc>
              <a:spcBef>
                <a:spcPct val="20000"/>
              </a:spcBef>
              <a:buSzPct val="90000"/>
              <a:defRPr/>
            </a:pPr>
            <a:r>
              <a:rPr lang="en-US" dirty="0" smtClean="0">
                <a:solidFill>
                  <a:srgbClr val="0070C0"/>
                </a:solidFill>
                <a:latin typeface="Calibri" pitchFamily="34" charset="0"/>
                <a:cs typeface="Calibri" pitchFamily="34" charset="0"/>
              </a:rPr>
              <a:t>“Naming</a:t>
            </a:r>
            <a:r>
              <a:rPr lang="en-US" dirty="0">
                <a:solidFill>
                  <a:srgbClr val="0070C0"/>
                </a:solidFill>
                <a:latin typeface="Calibri" pitchFamily="34" charset="0"/>
                <a:cs typeface="Calibri" pitchFamily="34" charset="0"/>
              </a:rPr>
              <a:t>” </a:t>
            </a:r>
            <a:r>
              <a:rPr lang="en-US" dirty="0" err="1">
                <a:solidFill>
                  <a:srgbClr val="0070C0"/>
                </a:solidFill>
                <a:latin typeface="Calibri" pitchFamily="34" charset="0"/>
                <a:cs typeface="Calibri" pitchFamily="34" charset="0"/>
              </a:rPr>
              <a:t>subterms</a:t>
            </a:r>
            <a:endParaRPr lang="en-US" dirty="0">
              <a:solidFill>
                <a:srgbClr val="0070C0"/>
              </a:solidFill>
              <a:latin typeface="Calibri" pitchFamily="34" charset="0"/>
              <a:cs typeface="Calibri" pitchFamily="34" charset="0"/>
            </a:endParaRPr>
          </a:p>
        </p:txBody>
      </p:sp>
      <p:sp>
        <p:nvSpPr>
          <p:cNvPr id="21" name="Curved Right Arrow 20"/>
          <p:cNvSpPr/>
          <p:nvPr/>
        </p:nvSpPr>
        <p:spPr>
          <a:xfrm>
            <a:off x="158206" y="1752600"/>
            <a:ext cx="1060994" cy="15750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92380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2400" y="685800"/>
            <a:ext cx="8760711" cy="5261304"/>
          </a:xfrm>
          <a:prstGeom prst="rect">
            <a:avLst/>
          </a:prstGeom>
        </p:spPr>
      </p:pic>
    </p:spTree>
    <p:extLst>
      <p:ext uri="{BB962C8B-B14F-4D97-AF65-F5344CB8AC3E}">
        <p14:creationId xmlns:p14="http://schemas.microsoft.com/office/powerpoint/2010/main" val="8321955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Approach #1: </a:t>
                </a:r>
                <a:r>
                  <a:rPr lang="en-US" dirty="0"/>
                  <a:t>DPLL(</a:t>
                </a:r>
                <a14:m>
                  <m:oMath xmlns:m="http://schemas.openxmlformats.org/officeDocument/2006/math">
                    <m:r>
                      <a:rPr lang="en-US" i="1" dirty="0">
                        <a:latin typeface="Cambria Math"/>
                      </a:rPr>
                      <m:t>⊔</m:t>
                    </m:r>
                  </m:oMath>
                </a14:m>
                <a:r>
                  <a:rPr lang="en-US" dirty="0"/>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b="-3191"/>
                </a:stretch>
              </a:blipFill>
            </p:spPr>
            <p:txBody>
              <a:bodyPr/>
              <a:lstStyle/>
              <a:p>
                <a:r>
                  <a:rPr lang="en-US">
                    <a:noFill/>
                  </a:rPr>
                  <a:t> </a:t>
                </a:r>
              </a:p>
            </p:txBody>
          </p:sp>
        </mc:Fallback>
      </mc:AlternateContent>
      <p:sp>
        <p:nvSpPr>
          <p:cNvPr id="4" name="Rectangle 3"/>
          <p:cNvSpPr/>
          <p:nvPr/>
        </p:nvSpPr>
        <p:spPr>
          <a:xfrm>
            <a:off x="6324600" y="6308725"/>
            <a:ext cx="2676758" cy="369332"/>
          </a:xfrm>
          <a:prstGeom prst="rect">
            <a:avLst/>
          </a:prstGeom>
        </p:spPr>
        <p:txBody>
          <a:bodyPr wrap="none">
            <a:spAutoFit/>
          </a:bodyPr>
          <a:lstStyle/>
          <a:p>
            <a:r>
              <a:rPr lang="en-US"/>
              <a:t>[B, Dutertre, de Moura 08]</a:t>
            </a: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41" t="41373" r="24387" b="37975"/>
          <a:stretch/>
        </p:blipFill>
        <p:spPr bwMode="auto">
          <a:xfrm>
            <a:off x="762000" y="1610816"/>
            <a:ext cx="7510506" cy="197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1" name="TextBox 10"/>
              <p:cNvSpPr txBox="1"/>
              <p:nvPr/>
            </p:nvSpPr>
            <p:spPr>
              <a:xfrm>
                <a:off x="526096" y="3921806"/>
                <a:ext cx="8223790" cy="923330"/>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Try branch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𝑎</m:t>
                        </m:r>
                      </m:e>
                      <m:sub>
                        <m:r>
                          <a:rPr lang="en-US" i="1">
                            <a:solidFill>
                              <a:srgbClr val="000000"/>
                            </a:solidFill>
                            <a:latin typeface="Cambria Math"/>
                          </a:rPr>
                          <m:t>1</m:t>
                        </m:r>
                      </m:sub>
                    </m:sSub>
                    <m:r>
                      <a:rPr lang="en-US" i="1">
                        <a:solidFill>
                          <a:srgbClr val="000000"/>
                        </a:solidFill>
                        <a:latin typeface="Cambria Math"/>
                      </a:rPr>
                      <m:t>≃</m:t>
                    </m:r>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a:rPr>
                          <m:t>𝑏</m:t>
                        </m:r>
                      </m:e>
                      <m:sub>
                        <m:r>
                          <a:rPr lang="en-US" i="1" smtClean="0">
                            <a:solidFill>
                              <a:srgbClr val="000000"/>
                            </a:solidFill>
                            <a:latin typeface="Cambria Math"/>
                          </a:rPr>
                          <m:t>1</m:t>
                        </m:r>
                      </m:sub>
                    </m:sSub>
                    <m:r>
                      <a:rPr lang="en-US" i="1" smtClean="0">
                        <a:solidFill>
                          <a:srgbClr val="000000"/>
                        </a:solidFill>
                        <a:latin typeface="Cambria Math"/>
                      </a:rPr>
                      <m:t>∧</m:t>
                    </m:r>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a:rPr>
                          <m:t>𝑏</m:t>
                        </m:r>
                      </m:e>
                      <m:sub>
                        <m:r>
                          <a:rPr lang="en-US" i="1" smtClean="0">
                            <a:solidFill>
                              <a:srgbClr val="000000"/>
                            </a:solidFill>
                            <a:latin typeface="Cambria Math"/>
                          </a:rPr>
                          <m:t>1</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𝑎</m:t>
                        </m:r>
                      </m:e>
                      <m:sub>
                        <m:r>
                          <a:rPr lang="en-US" i="1" smtClean="0">
                            <a:solidFill>
                              <a:srgbClr val="000000"/>
                            </a:solidFill>
                            <a:latin typeface="Cambria Math"/>
                          </a:rPr>
                          <m:t>2</m:t>
                        </m:r>
                      </m:sub>
                    </m:sSub>
                  </m:oMath>
                </a14:m>
                <a:r>
                  <a:rPr lang="en-US" dirty="0">
                    <a:solidFill>
                      <a:srgbClr val="000000"/>
                    </a:solidFill>
                    <a:latin typeface="Arial" charset="0"/>
                  </a:rPr>
                  <a:t>		Try branch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m:t>
                        </m:r>
                        <m:r>
                          <a:rPr lang="en-US" i="1">
                            <a:solidFill>
                              <a:srgbClr val="000000"/>
                            </a:solidFill>
                            <a:latin typeface="Cambria Math"/>
                          </a:rPr>
                          <m:t>𝑎</m:t>
                        </m:r>
                      </m:e>
                      <m:sub>
                        <m:r>
                          <a:rPr lang="en-US" i="1">
                            <a:solidFill>
                              <a:srgbClr val="000000"/>
                            </a:solidFill>
                            <a:latin typeface="Cambria Math"/>
                          </a:rPr>
                          <m:t>1</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1</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1</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𝑎</m:t>
                        </m:r>
                      </m:e>
                      <m:sub>
                        <m:r>
                          <a:rPr lang="en-US" i="1">
                            <a:solidFill>
                              <a:srgbClr val="000000"/>
                            </a:solidFill>
                            <a:latin typeface="Cambria Math"/>
                          </a:rPr>
                          <m:t>2</m:t>
                        </m:r>
                      </m:sub>
                    </m:sSub>
                  </m:oMath>
                </a14:m>
                <a:r>
                  <a:rPr lang="en-US" dirty="0">
                    <a:solidFill>
                      <a:srgbClr val="000000"/>
                    </a:solidFill>
                    <a:latin typeface="Arial" charset="0"/>
                  </a:rPr>
                  <a:t>)</a:t>
                </a:r>
                <a:endParaRPr lang="en-US" dirty="0" smtClean="0">
                  <a:solidFill>
                    <a:srgbClr val="000000"/>
                  </a:solidFill>
                  <a:latin typeface="Arial" charset="0"/>
                </a:endParaRPr>
              </a:p>
              <a:p>
                <a:pPr defTabSz="912813" fontAlgn="base">
                  <a:spcBef>
                    <a:spcPct val="0"/>
                  </a:spcBef>
                  <a:spcAft>
                    <a:spcPct val="0"/>
                  </a:spcAft>
                </a:pPr>
                <a:r>
                  <a:rPr lang="en-US" dirty="0">
                    <a:solidFill>
                      <a:srgbClr val="000000"/>
                    </a:solidFill>
                    <a:latin typeface="Arial" charset="0"/>
                  </a:rPr>
                  <a:t>Implies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𝑎</m:t>
                        </m:r>
                      </m:e>
                      <m:sub>
                        <m:r>
                          <a:rPr lang="en-US" i="1">
                            <a:solidFill>
                              <a:srgbClr val="000000"/>
                            </a:solidFill>
                            <a:latin typeface="Cambria Math"/>
                          </a:rPr>
                          <m:t>1</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𝑏</m:t>
                        </m:r>
                      </m:e>
                      <m:sub>
                        <m:r>
                          <a:rPr lang="en-US" i="1">
                            <a:solidFill>
                              <a:srgbClr val="000000"/>
                            </a:solidFill>
                            <a:latin typeface="Cambria Math"/>
                          </a:rPr>
                          <m:t>1</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𝑎</m:t>
                        </m:r>
                      </m:e>
                      <m:sub>
                        <m:r>
                          <a:rPr lang="en-US" i="1">
                            <a:solidFill>
                              <a:srgbClr val="000000"/>
                            </a:solidFill>
                            <a:latin typeface="Cambria Math"/>
                          </a:rPr>
                          <m:t>2</m:t>
                        </m:r>
                      </m:sub>
                    </m:sSub>
                    <m:r>
                      <a:rPr lang="en-US" i="1">
                        <a:solidFill>
                          <a:srgbClr val="000000"/>
                        </a:solidFill>
                        <a:latin typeface="Cambria Math"/>
                      </a:rPr>
                      <m:t> </m:t>
                    </m:r>
                  </m:oMath>
                </a14:m>
                <a:r>
                  <a:rPr lang="en-US" dirty="0" smtClean="0">
                    <a:solidFill>
                      <a:srgbClr val="000000"/>
                    </a:solidFill>
                    <a:latin typeface="Arial" charset="0"/>
                  </a:rPr>
                  <a:t>			Implies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𝑎</m:t>
                        </m:r>
                      </m:e>
                      <m:sub>
                        <m:r>
                          <a:rPr lang="en-US" i="1">
                            <a:solidFill>
                              <a:srgbClr val="000000"/>
                            </a:solidFill>
                            <a:latin typeface="Cambria Math"/>
                          </a:rPr>
                          <m:t>1</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smtClean="0">
                            <a:solidFill>
                              <a:srgbClr val="000000"/>
                            </a:solidFill>
                            <a:latin typeface="Cambria Math"/>
                          </a:rPr>
                          <m:t>𝑐</m:t>
                        </m:r>
                      </m:e>
                      <m:sub>
                        <m:r>
                          <a:rPr lang="en-US" i="1">
                            <a:solidFill>
                              <a:srgbClr val="000000"/>
                            </a:solidFill>
                            <a:latin typeface="Cambria Math"/>
                          </a:rPr>
                          <m:t>1</m:t>
                        </m:r>
                      </m:sub>
                    </m:sSub>
                    <m:r>
                      <a:rPr lang="en-US" i="1">
                        <a:solidFill>
                          <a:srgbClr val="000000"/>
                        </a:solidFill>
                        <a:latin typeface="Cambria Math"/>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𝑎</m:t>
                        </m:r>
                      </m:e>
                      <m:sub>
                        <m:r>
                          <a:rPr lang="en-US" i="1">
                            <a:solidFill>
                              <a:srgbClr val="000000"/>
                            </a:solidFill>
                            <a:latin typeface="Cambria Math"/>
                          </a:rPr>
                          <m:t>2</m:t>
                        </m:r>
                      </m:sub>
                    </m:sSub>
                  </m:oMath>
                </a14:m>
                <a:endParaRPr lang="en-US" dirty="0" smtClean="0">
                  <a:solidFill>
                    <a:srgbClr val="000000"/>
                  </a:solidFill>
                  <a:latin typeface="Arial" charset="0"/>
                </a:endParaRPr>
              </a:p>
              <a:p>
                <a:pPr defTabSz="912813" fontAlgn="base">
                  <a:spcBef>
                    <a:spcPct val="0"/>
                  </a:spcBef>
                  <a:spcAft>
                    <a:spcPct val="0"/>
                  </a:spcAft>
                </a:pPr>
                <a:r>
                  <a:rPr lang="en-US" dirty="0" smtClean="0">
                    <a:solidFill>
                      <a:srgbClr val="000000"/>
                    </a:solidFill>
                    <a:latin typeface="Arial" charset="0"/>
                  </a:rPr>
                  <a:t>Collect implied equalities			</a:t>
                </a:r>
                <a:r>
                  <a:rPr lang="en-US" dirty="0">
                    <a:solidFill>
                      <a:srgbClr val="000000"/>
                    </a:solidFill>
                    <a:latin typeface="Arial" charset="0"/>
                  </a:rPr>
                  <a:t>Collect implied </a:t>
                </a:r>
                <a:r>
                  <a:rPr lang="en-US" dirty="0" smtClean="0">
                    <a:solidFill>
                      <a:srgbClr val="000000"/>
                    </a:solidFill>
                    <a:latin typeface="Arial" charset="0"/>
                  </a:rPr>
                  <a:t>equalities</a:t>
                </a:r>
                <a:endParaRPr lang="en-US" dirty="0">
                  <a:solidFill>
                    <a:srgbClr val="000000"/>
                  </a:solidFill>
                  <a:latin typeface="Arial"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26096" y="3921806"/>
                <a:ext cx="8223790" cy="923330"/>
              </a:xfrm>
              <a:prstGeom prst="rect">
                <a:avLst/>
              </a:prstGeom>
              <a:blipFill rotWithShape="0">
                <a:blip r:embed="rId4"/>
                <a:stretch>
                  <a:fillRect l="-593"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52506" y="5192216"/>
                <a:ext cx="7646645" cy="923330"/>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Compute the</a:t>
                </a:r>
                <a:r>
                  <a:rPr lang="en-US" b="1" dirty="0" smtClean="0">
                    <a:solidFill>
                      <a:srgbClr val="000000"/>
                    </a:solidFill>
                    <a:latin typeface="Arial" charset="0"/>
                  </a:rPr>
                  <a:t> </a:t>
                </a:r>
                <a:r>
                  <a:rPr lang="en-US" b="1" i="1" dirty="0" smtClean="0">
                    <a:solidFill>
                      <a:srgbClr val="000000"/>
                    </a:solidFill>
                    <a:latin typeface="Arial" charset="0"/>
                  </a:rPr>
                  <a:t>join </a:t>
                </a:r>
                <a14:m>
                  <m:oMath xmlns:m="http://schemas.openxmlformats.org/officeDocument/2006/math">
                    <m:r>
                      <a:rPr lang="en-US" i="1" smtClean="0">
                        <a:solidFill>
                          <a:srgbClr val="000000"/>
                        </a:solidFill>
                        <a:latin typeface="Cambria Math"/>
                      </a:rPr>
                      <m:t>⊔ </m:t>
                    </m:r>
                  </m:oMath>
                </a14:m>
                <a:r>
                  <a:rPr lang="en-US" dirty="0" smtClean="0">
                    <a:solidFill>
                      <a:srgbClr val="000000"/>
                    </a:solidFill>
                    <a:latin typeface="Arial" charset="0"/>
                  </a:rPr>
                  <a:t>of the two equalities – common equalities are learned</a:t>
                </a:r>
              </a:p>
              <a:p>
                <a:pPr defTabSz="912813" fontAlgn="base">
                  <a:spcBef>
                    <a:spcPct val="0"/>
                  </a:spcBef>
                  <a:spcAft>
                    <a:spcPct val="0"/>
                  </a:spcAft>
                </a:pPr>
                <a:endParaRPr lang="en-US" dirty="0">
                  <a:solidFill>
                    <a:srgbClr val="000000"/>
                  </a:solidFill>
                  <a:latin typeface="Arial" charset="0"/>
                </a:endParaRPr>
              </a:p>
              <a:p>
                <a:pPr defTabSz="912813" fontAlgn="base">
                  <a:spcBef>
                    <a:spcPct val="0"/>
                  </a:spcBef>
                  <a:spcAft>
                    <a:spcPct val="0"/>
                  </a:spcAft>
                </a:pPr>
                <a:r>
                  <a:rPr lang="en-US" dirty="0" smtClean="0">
                    <a:solidFill>
                      <a:srgbClr val="000000"/>
                    </a:solidFill>
                    <a:latin typeface="Arial" charset="0"/>
                  </a:rPr>
                  <a:t>Still potentially O(</a:t>
                </a:r>
                <a14:m>
                  <m:oMath xmlns:m="http://schemas.openxmlformats.org/officeDocument/2006/math">
                    <m:sSup>
                      <m:sSupPr>
                        <m:ctrlPr>
                          <a:rPr lang="en-US" i="1" dirty="0" smtClean="0">
                            <a:solidFill>
                              <a:srgbClr val="000000"/>
                            </a:solidFill>
                            <a:latin typeface="Cambria Math" panose="02040503050406030204" pitchFamily="18" charset="0"/>
                          </a:rPr>
                        </m:ctrlPr>
                      </m:sSupPr>
                      <m:e>
                        <m:r>
                          <a:rPr lang="en-US" i="1" dirty="0" smtClean="0">
                            <a:solidFill>
                              <a:srgbClr val="000000"/>
                            </a:solidFill>
                            <a:latin typeface="Cambria Math"/>
                          </a:rPr>
                          <m:t>𝑛</m:t>
                        </m:r>
                      </m:e>
                      <m:sup>
                        <m:r>
                          <a:rPr lang="en-US" i="1" dirty="0" smtClean="0">
                            <a:solidFill>
                              <a:srgbClr val="000000"/>
                            </a:solidFill>
                            <a:latin typeface="Cambria Math"/>
                          </a:rPr>
                          <m:t>2</m:t>
                        </m:r>
                      </m:sup>
                    </m:sSup>
                  </m:oMath>
                </a14:m>
                <a:r>
                  <a:rPr lang="en-US" dirty="0" smtClean="0">
                    <a:solidFill>
                      <a:srgbClr val="000000"/>
                    </a:solidFill>
                    <a:latin typeface="Arial" charset="0"/>
                  </a:rPr>
                  <a:t>) rounds just at </a:t>
                </a:r>
                <a:r>
                  <a:rPr lang="en-US" b="1" i="1" dirty="0" smtClean="0">
                    <a:solidFill>
                      <a:srgbClr val="000000"/>
                    </a:solidFill>
                    <a:latin typeface="Arial" charset="0"/>
                  </a:rPr>
                  <a:t>base</a:t>
                </a:r>
                <a:r>
                  <a:rPr lang="en-US" i="1" dirty="0" smtClean="0">
                    <a:solidFill>
                      <a:srgbClr val="000000"/>
                    </a:solidFill>
                    <a:latin typeface="Arial" charset="0"/>
                  </a:rPr>
                  <a:t> </a:t>
                </a:r>
                <a:r>
                  <a:rPr lang="en-US" dirty="0" smtClean="0">
                    <a:solidFill>
                      <a:srgbClr val="000000"/>
                    </a:solidFill>
                    <a:latin typeface="Arial" charset="0"/>
                  </a:rPr>
                  <a:t>level of search. </a:t>
                </a:r>
              </a:p>
            </p:txBody>
          </p:sp>
        </mc:Choice>
        <mc:Fallback xmlns="">
          <p:sp>
            <p:nvSpPr>
              <p:cNvPr id="12" name="TextBox 11"/>
              <p:cNvSpPr txBox="1">
                <a:spLocks noRot="1" noChangeAspect="1" noMove="1" noResize="1" noEditPoints="1" noAdjustHandles="1" noChangeArrowheads="1" noChangeShapeType="1" noTextEdit="1"/>
              </p:cNvSpPr>
              <p:nvPr/>
            </p:nvSpPr>
            <p:spPr>
              <a:xfrm>
                <a:off x="652506" y="5192216"/>
                <a:ext cx="7646645" cy="923330"/>
              </a:xfrm>
              <a:prstGeom prst="rect">
                <a:avLst/>
              </a:prstGeom>
              <a:blipFill rotWithShape="0">
                <a:blip r:embed="rId5"/>
                <a:stretch>
                  <a:fillRect l="-638" t="-3974" r="-638" b="-9934"/>
                </a:stretch>
              </a:blipFill>
            </p:spPr>
            <p:txBody>
              <a:bodyPr/>
              <a:lstStyle/>
              <a:p>
                <a:r>
                  <a:rPr lang="en-US">
                    <a:noFill/>
                  </a:rPr>
                  <a:t> </a:t>
                </a:r>
              </a:p>
            </p:txBody>
          </p:sp>
        </mc:Fallback>
      </mc:AlternateContent>
      <p:cxnSp>
        <p:nvCxnSpPr>
          <p:cNvPr id="13" name="Straight Arrow Connector 12"/>
          <p:cNvCxnSpPr/>
          <p:nvPr/>
        </p:nvCxnSpPr>
        <p:spPr>
          <a:xfrm>
            <a:off x="2176506" y="4845136"/>
            <a:ext cx="1702391" cy="372070"/>
          </a:xfrm>
          <a:prstGeom prst="straightConnector1">
            <a:avLst/>
          </a:prstGeom>
          <a:noFill/>
          <a:ln w="25400" cap="flat" cmpd="sng" algn="ctr">
            <a:solidFill>
              <a:srgbClr val="000000"/>
            </a:solidFill>
            <a:prstDash val="solid"/>
            <a:tailEnd type="stealth"/>
          </a:ln>
          <a:effectLst/>
        </p:spPr>
      </p:cxnSp>
      <p:cxnSp>
        <p:nvCxnSpPr>
          <p:cNvPr id="14" name="Straight Arrow Connector 13"/>
          <p:cNvCxnSpPr/>
          <p:nvPr/>
        </p:nvCxnSpPr>
        <p:spPr>
          <a:xfrm flipH="1">
            <a:off x="4995908" y="4845136"/>
            <a:ext cx="1523998" cy="372070"/>
          </a:xfrm>
          <a:prstGeom prst="straightConnector1">
            <a:avLst/>
          </a:prstGeom>
          <a:noFill/>
          <a:ln w="25400" cap="flat" cmpd="sng" algn="ctr">
            <a:solidFill>
              <a:srgbClr val="000000"/>
            </a:solidFill>
            <a:prstDash val="solid"/>
            <a:tailEnd type="stealth"/>
          </a:ln>
          <a:effectLst/>
        </p:spPr>
      </p:cxnSp>
    </p:spTree>
    <p:extLst>
      <p:ext uri="{BB962C8B-B14F-4D97-AF65-F5344CB8AC3E}">
        <p14:creationId xmlns:p14="http://schemas.microsoft.com/office/powerpoint/2010/main" val="29891144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2"/>
              <p:cNvSpPr txBox="1">
                <a:spLocks/>
              </p:cNvSpPr>
              <p:nvPr/>
            </p:nvSpPr>
            <p:spPr bwMode="auto">
              <a:xfrm>
                <a:off x="1066800" y="1828800"/>
                <a:ext cx="7010400" cy="2117503"/>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2000" b="0" i="0" u="none" strike="noStrike" kern="1200" cap="none" spc="0" normalizeH="0" baseline="0" noProof="0" dirty="0" smtClean="0">
                    <a:ln>
                      <a:noFill/>
                    </a:ln>
                    <a:solidFill>
                      <a:srgbClr val="000000"/>
                    </a:solidFill>
                    <a:effectLst/>
                    <a:uLnTx/>
                    <a:uFillTx/>
                    <a:latin typeface="Segoe"/>
                    <a:ea typeface="+mn-ea"/>
                    <a:cs typeface="+mn-cs"/>
                  </a:rPr>
                  <a:t>If </a:t>
                </a:r>
                <a:r>
                  <a:rPr kumimoji="0" lang="en-US" sz="2000" b="0" i="1" u="none" strike="noStrike" kern="1200" cap="none" spc="0" normalizeH="0" baseline="0" noProof="0" dirty="0">
                    <a:ln>
                      <a:noFill/>
                    </a:ln>
                    <a:solidFill>
                      <a:srgbClr val="0070C0"/>
                    </a:solidFill>
                    <a:effectLst/>
                    <a:uLnTx/>
                    <a:uFillTx/>
                    <a:latin typeface="Segoe"/>
                    <a:ea typeface="+mn-ea"/>
                    <a:cs typeface="+mn-cs"/>
                  </a:rPr>
                  <a:t>Congruence Rule </a:t>
                </a:r>
                <a:r>
                  <a:rPr kumimoji="0" lang="en-US" sz="2000" b="0" i="0" u="sng" strike="noStrike" kern="1200" cap="none" spc="0" normalizeH="0" baseline="0" noProof="0" dirty="0" smtClean="0">
                    <a:ln>
                      <a:noFill/>
                    </a:ln>
                    <a:solidFill>
                      <a:srgbClr val="000000"/>
                    </a:solidFill>
                    <a:effectLst/>
                    <a:uLnTx/>
                    <a:uFillTx/>
                    <a:latin typeface="Segoe"/>
                    <a:ea typeface="+mn-ea"/>
                    <a:cs typeface="+mn-cs"/>
                  </a:rPr>
                  <a:t>repeatedly</a:t>
                </a:r>
                <a:r>
                  <a:rPr kumimoji="0" lang="en-US" sz="2000" b="0" i="0" u="none" strike="noStrike" kern="1200" cap="none" spc="0" normalizeH="0" baseline="0" noProof="0" dirty="0" smtClean="0">
                    <a:ln>
                      <a:noFill/>
                    </a:ln>
                    <a:solidFill>
                      <a:srgbClr val="000000"/>
                    </a:solidFill>
                    <a:effectLst/>
                    <a:uLnTx/>
                    <a:uFillTx/>
                    <a:latin typeface="Segoe"/>
                    <a:ea typeface="+mn-ea"/>
                    <a:cs typeface="+mn-cs"/>
                  </a:rPr>
                  <a:t> learns </a:t>
                </a:r>
                <a:br>
                  <a:rPr kumimoji="0" lang="en-US" sz="2000" b="0" i="0" u="none" strike="noStrike" kern="1200" cap="none" spc="0" normalizeH="0" baseline="0" noProof="0" dirty="0" smtClean="0">
                    <a:ln>
                      <a:noFill/>
                    </a:ln>
                    <a:solidFill>
                      <a:srgbClr val="000000"/>
                    </a:solidFill>
                    <a:effectLst/>
                    <a:uLnTx/>
                    <a:uFillTx/>
                    <a:latin typeface="Segoe"/>
                    <a:ea typeface="+mn-ea"/>
                    <a:cs typeface="+mn-cs"/>
                  </a:rPr>
                </a:br>
                <a:r>
                  <a:rPr kumimoji="0" lang="en-US" sz="2000" b="0" i="0" u="none" strike="noStrike" kern="1200" cap="none" spc="0" normalizeH="0" baseline="0" noProof="0" dirty="0" smtClean="0">
                    <a:ln>
                      <a:noFill/>
                    </a:ln>
                    <a:solidFill>
                      <a:srgbClr val="000000"/>
                    </a:solidFill>
                    <a:effectLst/>
                    <a:uLnTx/>
                    <a:uFillTx/>
                    <a:latin typeface="Segoe"/>
                    <a:ea typeface="+mn-ea"/>
                    <a:cs typeface="+mn-cs"/>
                  </a:rPr>
                  <a:t/>
                </a:r>
                <a:br>
                  <a:rPr kumimoji="0" lang="en-US" sz="2000" b="0" i="0" u="none" strike="noStrike" kern="1200" cap="none" spc="0" normalizeH="0" baseline="0" noProof="0" dirty="0" smtClean="0">
                    <a:ln>
                      <a:noFill/>
                    </a:ln>
                    <a:solidFill>
                      <a:srgbClr val="000000"/>
                    </a:solidFill>
                    <a:effectLst/>
                    <a:uLnTx/>
                    <a:uFillTx/>
                    <a:latin typeface="Segoe"/>
                    <a:ea typeface="+mn-ea"/>
                    <a:cs typeface="+mn-cs"/>
                  </a:rPr>
                </a:br>
                <a:r>
                  <a:rPr kumimoji="0" lang="en-US" sz="2000" b="0" i="0" u="none" strike="noStrike" kern="1200" cap="none" spc="0" normalizeH="0" baseline="0" noProof="0" dirty="0" smtClean="0">
                    <a:ln>
                      <a:noFill/>
                    </a:ln>
                    <a:solidFill>
                      <a:srgbClr val="000000"/>
                    </a:solidFill>
                    <a:effectLst/>
                    <a:uLnTx/>
                    <a:uFillTx/>
                    <a:latin typeface="Segoe"/>
                    <a:ea typeface="+mn-ea"/>
                    <a:cs typeface="+mn-cs"/>
                  </a:rPr>
                  <a:t>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a:ea typeface="+mn-ea"/>
                        <a:cs typeface="+mn-cs"/>
                      </a:rPr>
                      <m:t>𝑓</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srgbClr val="000000"/>
                            </a:solidFill>
                            <a:effectLst/>
                            <a:uLnTx/>
                            <a:uFillTx/>
                            <a:latin typeface="Cambria Math"/>
                            <a:ea typeface="+mn-ea"/>
                            <a:cs typeface="+mn-cs"/>
                          </a:rPr>
                          <m:t>𝑣</m:t>
                        </m:r>
                        <m:r>
                          <a:rPr kumimoji="0" lang="en-US" sz="2000" b="0" i="1" u="none" strike="noStrike" kern="1200" cap="none" spc="0" normalizeH="0" baseline="0" noProof="0">
                            <a:ln>
                              <a:noFill/>
                            </a:ln>
                            <a:solidFill>
                              <a:srgbClr val="000000"/>
                            </a:solidFill>
                            <a:effectLst/>
                            <a:uLnTx/>
                            <a:uFillTx/>
                            <a:latin typeface="Cambria Math"/>
                            <a:ea typeface="+mn-ea"/>
                            <a:cs typeface="+mn-cs"/>
                          </a:rPr>
                          <m:t>,</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a:ea typeface="+mn-ea"/>
                                <a:cs typeface="+mn-cs"/>
                              </a:rPr>
                              <m:t>𝑣</m:t>
                            </m:r>
                          </m:e>
                          <m:sup>
                            <m:r>
                              <a:rPr kumimoji="0" lang="en-US" sz="2000" b="0" i="1" u="none" strike="noStrike" kern="1200" cap="none" spc="0" normalizeH="0" baseline="0" noProof="0">
                                <a:ln>
                                  <a:noFill/>
                                </a:ln>
                                <a:solidFill>
                                  <a:srgbClr val="000000"/>
                                </a:solidFill>
                                <a:effectLst/>
                                <a:uLnTx/>
                                <a:uFillTx/>
                                <a:latin typeface="Cambria Math"/>
                                <a:ea typeface="+mn-ea"/>
                                <a:cs typeface="+mn-cs"/>
                              </a:rPr>
                              <m:t>′</m:t>
                            </m:r>
                          </m:sup>
                        </m:sSup>
                      </m:e>
                    </m:d>
                    <m:r>
                      <a:rPr kumimoji="0" lang="en-US" sz="2000" b="0" i="1" u="none" strike="noStrike" kern="1200" cap="none" spc="0" normalizeH="0" baseline="0" noProof="0">
                        <a:ln>
                          <a:noFill/>
                        </a:ln>
                        <a:solidFill>
                          <a:srgbClr val="000000"/>
                        </a:solidFill>
                        <a:effectLst/>
                        <a:uLnTx/>
                        <a:uFillTx/>
                        <a:latin typeface="Cambria Math"/>
                        <a:ea typeface="+mn-ea"/>
                        <a:cs typeface="+mn-cs"/>
                      </a:rPr>
                      <m:t>∼</m:t>
                    </m:r>
                    <m:r>
                      <a:rPr kumimoji="0" lang="en-US" sz="2000" b="0" i="1" u="none" strike="noStrike" kern="1200" cap="none" spc="0" normalizeH="0" baseline="0" noProof="0">
                        <a:ln>
                          <a:noFill/>
                        </a:ln>
                        <a:solidFill>
                          <a:srgbClr val="000000"/>
                        </a:solidFill>
                        <a:effectLst/>
                        <a:uLnTx/>
                        <a:uFillTx/>
                        <a:latin typeface="Cambria Math"/>
                        <a:ea typeface="+mn-ea"/>
                        <a:cs typeface="+mn-cs"/>
                      </a:rPr>
                      <m:t>𝑓</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srgbClr val="000000"/>
                            </a:solidFill>
                            <a:effectLst/>
                            <a:uLnTx/>
                            <a:uFillTx/>
                            <a:latin typeface="Cambria Math"/>
                            <a:ea typeface="+mn-ea"/>
                            <a:cs typeface="+mn-cs"/>
                          </a:rPr>
                          <m:t>𝑤</m:t>
                        </m:r>
                        <m:r>
                          <a:rPr kumimoji="0" lang="en-US" sz="2000" b="0" i="1" u="none" strike="noStrike" kern="1200" cap="none" spc="0" normalizeH="0" baseline="0" noProof="0">
                            <a:ln>
                              <a:noFill/>
                            </a:ln>
                            <a:solidFill>
                              <a:srgbClr val="000000"/>
                            </a:solidFill>
                            <a:effectLst/>
                            <a:uLnTx/>
                            <a:uFillTx/>
                            <a:latin typeface="Cambria Math"/>
                            <a:ea typeface="+mn-ea"/>
                            <a:cs typeface="+mn-cs"/>
                          </a:rPr>
                          <m:t>,</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a:ea typeface="+mn-ea"/>
                                <a:cs typeface="+mn-cs"/>
                              </a:rPr>
                              <m:t>𝑤</m:t>
                            </m:r>
                          </m:e>
                          <m:sup>
                            <m:r>
                              <a:rPr kumimoji="0" lang="en-US" sz="2000" b="0" i="1" u="none" strike="noStrike" kern="1200" cap="none" spc="0" normalizeH="0" baseline="0" noProof="0">
                                <a:ln>
                                  <a:noFill/>
                                </a:ln>
                                <a:solidFill>
                                  <a:srgbClr val="000000"/>
                                </a:solidFill>
                                <a:effectLst/>
                                <a:uLnTx/>
                                <a:uFillTx/>
                                <a:latin typeface="Cambria Math"/>
                                <a:ea typeface="+mn-ea"/>
                                <a:cs typeface="+mn-cs"/>
                              </a:rPr>
                              <m:t>′</m:t>
                            </m:r>
                          </m:sup>
                        </m:sSup>
                      </m:e>
                    </m:d>
                  </m:oMath>
                </a14:m>
                <a:r>
                  <a:rPr kumimoji="0" lang="en-US" sz="2000" b="0" i="0" u="none" strike="noStrike" kern="1200" cap="none" spc="0" normalizeH="0" baseline="0" noProof="0" dirty="0" smtClean="0">
                    <a:ln>
                      <a:noFill/>
                    </a:ln>
                    <a:solidFill>
                      <a:srgbClr val="000000"/>
                    </a:solidFill>
                    <a:effectLst/>
                    <a:uLnTx/>
                    <a:uFillTx/>
                    <a:latin typeface="Segoe"/>
                    <a:ea typeface="+mn-ea"/>
                    <a:cs typeface="+mn-cs"/>
                  </a:rPr>
                  <a:t/>
                </a:r>
                <a:br>
                  <a:rPr kumimoji="0" lang="en-US" sz="2000" b="0" i="0" u="none" strike="noStrike" kern="1200" cap="none" spc="0" normalizeH="0" baseline="0" noProof="0" dirty="0" smtClean="0">
                    <a:ln>
                      <a:noFill/>
                    </a:ln>
                    <a:solidFill>
                      <a:srgbClr val="000000"/>
                    </a:solidFill>
                    <a:effectLst/>
                    <a:uLnTx/>
                    <a:uFillTx/>
                    <a:latin typeface="Segoe"/>
                    <a:ea typeface="+mn-ea"/>
                    <a:cs typeface="+mn-cs"/>
                  </a:rPr>
                </a:br>
                <a:endParaRPr kumimoji="0" lang="en-US" sz="2000" b="0" i="0" u="none" strike="noStrike" kern="1200" cap="none" spc="0" normalizeH="0" baseline="0" noProof="0" dirty="0" smtClean="0">
                  <a:ln>
                    <a:noFill/>
                  </a:ln>
                  <a:solidFill>
                    <a:srgbClr val="000000"/>
                  </a:solidFill>
                  <a:effectLst/>
                  <a:uLnTx/>
                  <a:uFillTx/>
                  <a:latin typeface="Segoe"/>
                  <a:ea typeface="+mn-ea"/>
                  <a:cs typeface="+mn-cs"/>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2000" b="0" i="0" u="none" strike="noStrike" kern="1200" cap="none" spc="0" normalizeH="0" baseline="0" noProof="0" dirty="0" smtClean="0">
                    <a:ln>
                      <a:noFill/>
                    </a:ln>
                    <a:solidFill>
                      <a:srgbClr val="000000"/>
                    </a:solidFill>
                    <a:effectLst/>
                    <a:uLnTx/>
                    <a:uFillTx/>
                    <a:latin typeface="Segoe"/>
                    <a:ea typeface="+mn-ea"/>
                    <a:cs typeface="+mn-cs"/>
                  </a:rPr>
                  <a:t>Then add lemma</a:t>
                </a:r>
                <a:br>
                  <a:rPr kumimoji="0" lang="en-US" sz="2000" b="0" i="0" u="none" strike="noStrike" kern="1200" cap="none" spc="0" normalizeH="0" baseline="0" noProof="0" dirty="0" smtClean="0">
                    <a:ln>
                      <a:noFill/>
                    </a:ln>
                    <a:solidFill>
                      <a:srgbClr val="000000"/>
                    </a:solidFill>
                    <a:effectLst/>
                    <a:uLnTx/>
                    <a:uFillTx/>
                    <a:latin typeface="Segoe"/>
                    <a:ea typeface="+mn-ea"/>
                    <a:cs typeface="+mn-cs"/>
                  </a:rPr>
                </a:br>
                <a:endParaRPr kumimoji="0" lang="en-US" sz="2000" b="0" i="0" u="none" strike="noStrike" kern="1200" cap="none" spc="0" normalizeH="0" baseline="0" noProof="0" dirty="0" smtClean="0">
                  <a:ln>
                    <a:noFill/>
                  </a:ln>
                  <a:solidFill>
                    <a:srgbClr val="000000"/>
                  </a:solidFill>
                  <a:effectLst/>
                  <a:uLnTx/>
                  <a:uFillTx/>
                  <a:latin typeface="Segoe"/>
                  <a:ea typeface="+mn-ea"/>
                  <a:cs typeface="+mn-cs"/>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2000" b="0" i="0" u="none" strike="noStrike" kern="1200" cap="none" spc="0" normalizeH="0" baseline="0" noProof="0" dirty="0" smtClean="0">
                    <a:ln>
                      <a:noFill/>
                    </a:ln>
                    <a:solidFill>
                      <a:srgbClr val="000000"/>
                    </a:solidFill>
                    <a:effectLst/>
                    <a:uLnTx/>
                    <a:uFillTx/>
                    <a:latin typeface="Segoe"/>
                    <a:ea typeface="+mn-ea"/>
                    <a:cs typeface="+mn-cs"/>
                  </a:rPr>
                  <a:t>	</a:t>
                </a:r>
                <a14:m>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a:ea typeface="+mn-ea"/>
                        <a:cs typeface="+mn-cs"/>
                      </a:rPr>
                      <m:t>𝑣</m:t>
                    </m:r>
                    <m:r>
                      <a:rPr kumimoji="0" lang="en-US" sz="2000" b="0" i="1" u="none" strike="noStrike" kern="1200" cap="none" spc="0" normalizeH="0" baseline="0" noProof="0" smtClean="0">
                        <a:ln>
                          <a:noFill/>
                        </a:ln>
                        <a:solidFill>
                          <a:srgbClr val="000000"/>
                        </a:solidFill>
                        <a:effectLst/>
                        <a:uLnTx/>
                        <a:uFillTx/>
                        <a:latin typeface="Cambria Math"/>
                        <a:ea typeface="+mn-ea"/>
                        <a:cs typeface="+mn-cs"/>
                      </a:rPr>
                      <m:t>≃</m:t>
                    </m:r>
                    <m:r>
                      <a:rPr kumimoji="0" lang="en-US" sz="2000" b="0" i="1" u="none" strike="noStrike" kern="1200" cap="none" spc="0" normalizeH="0" baseline="0" noProof="0" smtClean="0">
                        <a:ln>
                          <a:noFill/>
                        </a:ln>
                        <a:solidFill>
                          <a:srgbClr val="000000"/>
                        </a:solidFill>
                        <a:effectLst/>
                        <a:uLnTx/>
                        <a:uFillTx/>
                        <a:latin typeface="Cambria Math"/>
                        <a:ea typeface="+mn-ea"/>
                        <a:cs typeface="+mn-cs"/>
                      </a:rPr>
                      <m:t>𝑤</m:t>
                    </m:r>
                    <m:r>
                      <a:rPr kumimoji="0" lang="en-US" sz="2000" b="0" i="1" u="none" strike="noStrike" kern="1200" cap="none" spc="0" normalizeH="0" baseline="0" noProof="0" smtClean="0">
                        <a:ln>
                          <a:noFill/>
                        </a:ln>
                        <a:solidFill>
                          <a:srgbClr val="000000"/>
                        </a:solidFill>
                        <a:effectLst/>
                        <a:uLnTx/>
                        <a:uFillTx/>
                        <a:latin typeface="Cambria Math"/>
                        <a:ea typeface="+mn-ea"/>
                        <a:cs typeface="+mn-cs"/>
                      </a:rPr>
                      <m:t>∧</m:t>
                    </m:r>
                    <m:sSup>
                      <m:s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srgbClr val="000000"/>
                            </a:solidFill>
                            <a:effectLst/>
                            <a:uLnTx/>
                            <a:uFillTx/>
                            <a:latin typeface="Cambria Math"/>
                            <a:ea typeface="+mn-ea"/>
                            <a:cs typeface="+mn-cs"/>
                          </a:rPr>
                          <m:t>𝑣</m:t>
                        </m:r>
                      </m:e>
                      <m:sup>
                        <m:r>
                          <a:rPr kumimoji="0" lang="en-US" sz="2000" b="0" i="1" u="none" strike="noStrike" kern="1200" cap="none" spc="0" normalizeH="0" baseline="0" noProof="0" smtClean="0">
                            <a:ln>
                              <a:noFill/>
                            </a:ln>
                            <a:solidFill>
                              <a:srgbClr val="000000"/>
                            </a:solidFill>
                            <a:effectLst/>
                            <a:uLnTx/>
                            <a:uFillTx/>
                            <a:latin typeface="Cambria Math"/>
                            <a:ea typeface="+mn-ea"/>
                            <a:cs typeface="+mn-cs"/>
                          </a:rPr>
                          <m:t>′</m:t>
                        </m:r>
                      </m:sup>
                    </m:sSup>
                    <m:r>
                      <a:rPr kumimoji="0" lang="en-US" sz="2000" b="0" i="1" u="none" strike="noStrike" kern="1200" cap="none" spc="0" normalizeH="0" baseline="0" noProof="0" smtClean="0">
                        <a:ln>
                          <a:noFill/>
                        </a:ln>
                        <a:solidFill>
                          <a:srgbClr val="000000"/>
                        </a:solidFill>
                        <a:effectLst/>
                        <a:uLnTx/>
                        <a:uFillTx/>
                        <a:latin typeface="Cambria Math"/>
                        <a:ea typeface="+mn-ea"/>
                        <a:cs typeface="+mn-cs"/>
                      </a:rPr>
                      <m:t>≃</m:t>
                    </m:r>
                    <m:sSup>
                      <m:s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srgbClr val="000000"/>
                            </a:solidFill>
                            <a:effectLst/>
                            <a:uLnTx/>
                            <a:uFillTx/>
                            <a:latin typeface="Cambria Math"/>
                            <a:ea typeface="+mn-ea"/>
                            <a:cs typeface="+mn-cs"/>
                          </a:rPr>
                          <m:t>𝑤</m:t>
                        </m:r>
                      </m:e>
                      <m:sup>
                        <m:r>
                          <a:rPr kumimoji="0" lang="en-US" sz="2000" b="0" i="1" u="none" strike="noStrike" kern="1200" cap="none" spc="0" normalizeH="0" baseline="0" noProof="0" smtClean="0">
                            <a:ln>
                              <a:noFill/>
                            </a:ln>
                            <a:solidFill>
                              <a:srgbClr val="000000"/>
                            </a:solidFill>
                            <a:effectLst/>
                            <a:uLnTx/>
                            <a:uFillTx/>
                            <a:latin typeface="Cambria Math"/>
                            <a:ea typeface="+mn-ea"/>
                            <a:cs typeface="+mn-cs"/>
                          </a:rPr>
                          <m:t>′</m:t>
                        </m:r>
                      </m:sup>
                    </m:sSup>
                    <m:r>
                      <a:rPr kumimoji="0" lang="en-US" sz="2000" b="0" i="1" u="none" strike="noStrike" kern="1200" cap="none" spc="0" normalizeH="0" baseline="0" noProof="0" smtClean="0">
                        <a:ln>
                          <a:noFill/>
                        </a:ln>
                        <a:solidFill>
                          <a:srgbClr val="000000"/>
                        </a:solidFill>
                        <a:effectLst/>
                        <a:uLnTx/>
                        <a:uFillTx/>
                        <a:latin typeface="Cambria Math"/>
                        <a:ea typeface="+mn-ea"/>
                        <a:cs typeface="+mn-cs"/>
                      </a:rPr>
                      <m:t>→</m:t>
                    </m:r>
                    <m:r>
                      <a:rPr kumimoji="0" lang="en-US" sz="2000" b="0" i="1" u="none" strike="noStrike" kern="1200" cap="none" spc="0" normalizeH="0" baseline="0" noProof="0">
                        <a:ln>
                          <a:noFill/>
                        </a:ln>
                        <a:solidFill>
                          <a:srgbClr val="000000"/>
                        </a:solidFill>
                        <a:effectLst/>
                        <a:uLnTx/>
                        <a:uFillTx/>
                        <a:latin typeface="Cambria Math"/>
                        <a:ea typeface="+mn-ea"/>
                        <a:cs typeface="+mn-cs"/>
                      </a:rPr>
                      <m:t>𝑓</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srgbClr val="000000"/>
                            </a:solidFill>
                            <a:effectLst/>
                            <a:uLnTx/>
                            <a:uFillTx/>
                            <a:latin typeface="Cambria Math"/>
                            <a:ea typeface="+mn-ea"/>
                            <a:cs typeface="+mn-cs"/>
                          </a:rPr>
                          <m:t>𝑣</m:t>
                        </m:r>
                        <m:r>
                          <a:rPr kumimoji="0" lang="en-US" sz="2000" b="0" i="1" u="none" strike="noStrike" kern="1200" cap="none" spc="0" normalizeH="0" baseline="0" noProof="0">
                            <a:ln>
                              <a:noFill/>
                            </a:ln>
                            <a:solidFill>
                              <a:srgbClr val="000000"/>
                            </a:solidFill>
                            <a:effectLst/>
                            <a:uLnTx/>
                            <a:uFillTx/>
                            <a:latin typeface="Cambria Math"/>
                            <a:ea typeface="+mn-ea"/>
                            <a:cs typeface="+mn-cs"/>
                          </a:rPr>
                          <m:t>,</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a:ea typeface="+mn-ea"/>
                                <a:cs typeface="+mn-cs"/>
                              </a:rPr>
                              <m:t>𝑣</m:t>
                            </m:r>
                          </m:e>
                          <m:sup>
                            <m:r>
                              <a:rPr kumimoji="0" lang="en-US" sz="2000" b="0" i="1" u="none" strike="noStrike" kern="1200" cap="none" spc="0" normalizeH="0" baseline="0" noProof="0">
                                <a:ln>
                                  <a:noFill/>
                                </a:ln>
                                <a:solidFill>
                                  <a:srgbClr val="000000"/>
                                </a:solidFill>
                                <a:effectLst/>
                                <a:uLnTx/>
                                <a:uFillTx/>
                                <a:latin typeface="Cambria Math"/>
                                <a:ea typeface="+mn-ea"/>
                                <a:cs typeface="+mn-cs"/>
                              </a:rPr>
                              <m:t>′</m:t>
                            </m:r>
                          </m:sup>
                        </m:sSup>
                      </m:e>
                    </m:d>
                    <m:r>
                      <a:rPr kumimoji="0" lang="en-US" sz="2000" b="0" i="1" u="none" strike="noStrike" kern="1200" cap="none" spc="0" normalizeH="0" baseline="0" noProof="0" smtClean="0">
                        <a:ln>
                          <a:noFill/>
                        </a:ln>
                        <a:solidFill>
                          <a:srgbClr val="000000"/>
                        </a:solidFill>
                        <a:effectLst/>
                        <a:uLnTx/>
                        <a:uFillTx/>
                        <a:latin typeface="Cambria Math"/>
                        <a:ea typeface="+mn-ea"/>
                        <a:cs typeface="+mn-cs"/>
                      </a:rPr>
                      <m:t>≃</m:t>
                    </m:r>
                    <m:r>
                      <a:rPr kumimoji="0" lang="en-US" sz="2000" b="0" i="1" u="none" strike="noStrike" kern="1200" cap="none" spc="0" normalizeH="0" baseline="0" noProof="0">
                        <a:ln>
                          <a:noFill/>
                        </a:ln>
                        <a:solidFill>
                          <a:srgbClr val="000000"/>
                        </a:solidFill>
                        <a:effectLst/>
                        <a:uLnTx/>
                        <a:uFillTx/>
                        <a:latin typeface="Cambria Math"/>
                        <a:ea typeface="+mn-ea"/>
                        <a:cs typeface="+mn-cs"/>
                      </a:rPr>
                      <m:t>𝑓</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srgbClr val="000000"/>
                            </a:solidFill>
                            <a:effectLst/>
                            <a:uLnTx/>
                            <a:uFillTx/>
                            <a:latin typeface="Cambria Math"/>
                            <a:ea typeface="+mn-ea"/>
                            <a:cs typeface="+mn-cs"/>
                          </a:rPr>
                          <m:t>𝑤</m:t>
                        </m:r>
                        <m:r>
                          <a:rPr kumimoji="0" lang="en-US" sz="2000" b="0" i="1" u="none" strike="noStrike" kern="1200" cap="none" spc="0" normalizeH="0" baseline="0" noProof="0">
                            <a:ln>
                              <a:noFill/>
                            </a:ln>
                            <a:solidFill>
                              <a:srgbClr val="000000"/>
                            </a:solidFill>
                            <a:effectLst/>
                            <a:uLnTx/>
                            <a:uFillTx/>
                            <a:latin typeface="Cambria Math"/>
                            <a:ea typeface="+mn-ea"/>
                            <a:cs typeface="+mn-cs"/>
                          </a:rPr>
                          <m:t>,</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a:ea typeface="+mn-ea"/>
                                <a:cs typeface="+mn-cs"/>
                              </a:rPr>
                              <m:t>𝑤</m:t>
                            </m:r>
                          </m:e>
                          <m:sup>
                            <m:r>
                              <a:rPr kumimoji="0" lang="en-US" sz="2000" b="0" i="1" u="none" strike="noStrike" kern="1200" cap="none" spc="0" normalizeH="0" baseline="0" noProof="0">
                                <a:ln>
                                  <a:noFill/>
                                </a:ln>
                                <a:solidFill>
                                  <a:srgbClr val="000000"/>
                                </a:solidFill>
                                <a:effectLst/>
                                <a:uLnTx/>
                                <a:uFillTx/>
                                <a:latin typeface="Cambria Math"/>
                                <a:ea typeface="+mn-ea"/>
                                <a:cs typeface="+mn-cs"/>
                              </a:rPr>
                              <m:t>′</m:t>
                            </m:r>
                          </m:sup>
                        </m:sSup>
                      </m:e>
                    </m:d>
                  </m:oMath>
                </a14:m>
                <a:endParaRPr kumimoji="0" lang="en-US" sz="2000" b="0" i="0" u="none" strike="noStrike" kern="1200" cap="none" spc="0" normalizeH="0" baseline="0" noProof="0" dirty="0" smtClean="0">
                  <a:ln>
                    <a:noFill/>
                  </a:ln>
                  <a:solidFill>
                    <a:srgbClr val="000000"/>
                  </a:solidFill>
                  <a:effectLst/>
                  <a:uLnTx/>
                  <a:uFillTx/>
                  <a:latin typeface="Segoe"/>
                  <a:ea typeface="+mn-ea"/>
                  <a:cs typeface="+mn-cs"/>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bwMode="auto">
              <a:xfrm>
                <a:off x="1066800" y="1828800"/>
                <a:ext cx="7010400" cy="2117503"/>
              </a:xfrm>
              <a:prstGeom prst="rect">
                <a:avLst/>
              </a:prstGeom>
              <a:blipFill rotWithShape="0">
                <a:blip r:embed="rId3"/>
                <a:stretch>
                  <a:fillRect l="-2174" t="-4899" b="-2017"/>
                </a:stretch>
              </a:blipFill>
              <a:extLst/>
            </p:spPr>
            <p:txBody>
              <a:bodyPr/>
              <a:lstStyle/>
              <a:p>
                <a:r>
                  <a:rPr lang="en-US">
                    <a:noFill/>
                  </a:rPr>
                  <a:t> </a:t>
                </a:r>
              </a:p>
            </p:txBody>
          </p:sp>
        </mc:Fallback>
      </mc:AlternateContent>
      <p:sp>
        <p:nvSpPr>
          <p:cNvPr id="7" name="TextBox 6"/>
          <p:cNvSpPr txBox="1"/>
          <p:nvPr/>
        </p:nvSpPr>
        <p:spPr>
          <a:xfrm>
            <a:off x="233196" y="1313694"/>
            <a:ext cx="4401974" cy="461665"/>
          </a:xfrm>
          <a:prstGeom prst="rect">
            <a:avLst/>
          </a:prstGeom>
          <a:noFill/>
        </p:spPr>
        <p:txBody>
          <a:bodyPr wrap="none" rtlCol="0">
            <a:spAutoFit/>
          </a:bodyPr>
          <a:lstStyle/>
          <a:p>
            <a:pPr defTabSz="912813" fontAlgn="base">
              <a:spcBef>
                <a:spcPct val="0"/>
              </a:spcBef>
              <a:spcAft>
                <a:spcPct val="0"/>
              </a:spcAft>
            </a:pPr>
            <a:r>
              <a:rPr lang="en-US" sz="2400" i="1" dirty="0" smtClean="0">
                <a:solidFill>
                  <a:srgbClr val="000000"/>
                </a:solidFill>
                <a:latin typeface="Arial" charset="0"/>
              </a:rPr>
              <a:t>Dynamic Ackerman Reduction </a:t>
            </a:r>
          </a:p>
        </p:txBody>
      </p:sp>
      <p:sp>
        <p:nvSpPr>
          <p:cNvPr id="8" name="Rectangle 7"/>
          <p:cNvSpPr/>
          <p:nvPr/>
        </p:nvSpPr>
        <p:spPr>
          <a:xfrm>
            <a:off x="285946" y="3962400"/>
            <a:ext cx="6568850" cy="461665"/>
          </a:xfrm>
          <a:prstGeom prst="rect">
            <a:avLst/>
          </a:prstGeom>
        </p:spPr>
        <p:txBody>
          <a:bodyPr wrap="none">
            <a:spAutoFit/>
          </a:bodyPr>
          <a:lstStyle/>
          <a:p>
            <a:pPr defTabSz="912813" fontAlgn="base">
              <a:spcBef>
                <a:spcPct val="0"/>
              </a:spcBef>
              <a:spcAft>
                <a:spcPct val="0"/>
              </a:spcAft>
            </a:pPr>
            <a:r>
              <a:rPr lang="en-US" sz="2400" i="1" dirty="0" smtClean="0">
                <a:solidFill>
                  <a:srgbClr val="000000"/>
                </a:solidFill>
                <a:latin typeface="Arial" charset="0"/>
              </a:rPr>
              <a:t>Dynamic </a:t>
            </a:r>
            <a:r>
              <a:rPr lang="en-US" sz="2400" i="1" dirty="0">
                <a:solidFill>
                  <a:srgbClr val="000000"/>
                </a:solidFill>
                <a:latin typeface="Arial" charset="0"/>
              </a:rPr>
              <a:t>Ackerman Reduction with </a:t>
            </a:r>
            <a:r>
              <a:rPr lang="en-US" sz="2400" i="1" dirty="0" smtClean="0">
                <a:solidFill>
                  <a:srgbClr val="000000"/>
                </a:solidFill>
                <a:latin typeface="Arial" charset="0"/>
              </a:rPr>
              <a:t>Transitivity</a:t>
            </a:r>
            <a:endParaRPr lang="en-US" sz="2400" i="1" dirty="0">
              <a:solidFill>
                <a:srgbClr val="000000"/>
              </a:solidFill>
              <a:latin typeface="Arial" charset="0"/>
            </a:endParaRPr>
          </a:p>
        </p:txBody>
      </p:sp>
      <mc:AlternateContent xmlns:mc="http://schemas.openxmlformats.org/markup-compatibility/2006" xmlns:a14="http://schemas.microsoft.com/office/drawing/2010/main">
        <mc:Choice Requires="a14">
          <p:sp>
            <p:nvSpPr>
              <p:cNvPr id="9" name="Content Placeholder 2"/>
              <p:cNvSpPr txBox="1">
                <a:spLocks/>
              </p:cNvSpPr>
              <p:nvPr/>
            </p:nvSpPr>
            <p:spPr bwMode="auto">
              <a:xfrm>
                <a:off x="1066800" y="4498920"/>
                <a:ext cx="7010400" cy="2054280"/>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dirty="0" smtClean="0">
                    <a:solidFill>
                      <a:srgbClr val="000000"/>
                    </a:solidFill>
                    <a:latin typeface="Segoe"/>
                  </a:rPr>
                  <a:t>If </a:t>
                </a:r>
                <a:r>
                  <a:rPr lang="en-US" sz="2000" i="1" dirty="0" smtClean="0">
                    <a:solidFill>
                      <a:srgbClr val="0070C0"/>
                    </a:solidFill>
                    <a:latin typeface="Segoe"/>
                  </a:rPr>
                  <a:t>Equality Transitivity </a:t>
                </a:r>
                <a:r>
                  <a:rPr lang="en-US" sz="2000" u="sng" dirty="0" smtClean="0">
                    <a:solidFill>
                      <a:srgbClr val="000000"/>
                    </a:solidFill>
                    <a:latin typeface="Segoe"/>
                  </a:rPr>
                  <a:t>repeatedly</a:t>
                </a:r>
                <a:r>
                  <a:rPr lang="en-US" sz="2000" dirty="0" smtClean="0">
                    <a:solidFill>
                      <a:srgbClr val="000000"/>
                    </a:solidFill>
                    <a:latin typeface="Segoe"/>
                  </a:rPr>
                  <a:t> learns </a:t>
                </a:r>
                <a:br>
                  <a:rPr lang="en-US" sz="2000" dirty="0" smtClean="0">
                    <a:solidFill>
                      <a:srgbClr val="000000"/>
                    </a:solidFill>
                    <a:latin typeface="Segoe"/>
                  </a:rPr>
                </a:br>
                <a:r>
                  <a:rPr lang="en-US" sz="2000" dirty="0" smtClean="0">
                    <a:solidFill>
                      <a:srgbClr val="000000"/>
                    </a:solidFill>
                    <a:latin typeface="Segoe"/>
                  </a:rPr>
                  <a:t/>
                </a:r>
                <a:br>
                  <a:rPr lang="en-US" sz="2000" dirty="0" smtClean="0">
                    <a:solidFill>
                      <a:srgbClr val="000000"/>
                    </a:solidFill>
                    <a:latin typeface="Segoe"/>
                  </a:rPr>
                </a:br>
                <a:r>
                  <a:rPr lang="en-US" sz="2000" dirty="0" smtClean="0">
                    <a:solidFill>
                      <a:srgbClr val="000000"/>
                    </a:solidFill>
                    <a:latin typeface="Segoe"/>
                  </a:rPr>
                  <a:t>	</a:t>
                </a:r>
                <a14:m>
                  <m:oMath xmlns:m="http://schemas.openxmlformats.org/officeDocument/2006/math">
                    <m:r>
                      <a:rPr lang="en-US" sz="2000" i="1" smtClean="0">
                        <a:solidFill>
                          <a:srgbClr val="000000"/>
                        </a:solidFill>
                        <a:latin typeface="Cambria Math"/>
                      </a:rPr>
                      <m:t>𝑢</m:t>
                    </m:r>
                    <m:r>
                      <a:rPr lang="en-US" sz="2000" i="1" smtClean="0">
                        <a:solidFill>
                          <a:srgbClr val="000000"/>
                        </a:solidFill>
                        <a:latin typeface="Cambria Math"/>
                      </a:rPr>
                      <m:t>∼</m:t>
                    </m:r>
                    <m:r>
                      <a:rPr lang="en-US" sz="2000" i="1" smtClean="0">
                        <a:solidFill>
                          <a:srgbClr val="000000"/>
                        </a:solidFill>
                        <a:latin typeface="Cambria Math"/>
                      </a:rPr>
                      <m:t>𝑤</m:t>
                    </m:r>
                    <m:r>
                      <a:rPr lang="en-US" sz="2000" i="1" smtClean="0">
                        <a:solidFill>
                          <a:srgbClr val="000000"/>
                        </a:solidFill>
                        <a:latin typeface="Cambria Math"/>
                      </a:rPr>
                      <m:t>                   </m:t>
                    </m:r>
                    <m:r>
                      <a:rPr lang="en-US" sz="2000" i="1" smtClean="0">
                        <a:solidFill>
                          <a:srgbClr val="000000"/>
                        </a:solidFill>
                        <a:latin typeface="Cambria Math"/>
                      </a:rPr>
                      <m:t>𝑓𝑟𝑜𝑚</m:t>
                    </m:r>
                    <m:r>
                      <a:rPr lang="en-US" sz="2000" i="1" smtClean="0">
                        <a:solidFill>
                          <a:srgbClr val="000000"/>
                        </a:solidFill>
                        <a:latin typeface="Cambria Math"/>
                      </a:rPr>
                      <m:t> </m:t>
                    </m:r>
                    <m:r>
                      <a:rPr lang="en-US" sz="2000" i="1" smtClean="0">
                        <a:solidFill>
                          <a:srgbClr val="000000"/>
                        </a:solidFill>
                        <a:latin typeface="Cambria Math"/>
                      </a:rPr>
                      <m:t>𝑢</m:t>
                    </m:r>
                    <m:r>
                      <a:rPr lang="en-US" sz="2000" i="1" smtClean="0">
                        <a:solidFill>
                          <a:srgbClr val="000000"/>
                        </a:solidFill>
                        <a:latin typeface="Cambria Math"/>
                      </a:rPr>
                      <m:t>∼</m:t>
                    </m:r>
                    <m:r>
                      <a:rPr lang="en-US" sz="2000" i="1" smtClean="0">
                        <a:solidFill>
                          <a:srgbClr val="000000"/>
                        </a:solidFill>
                        <a:latin typeface="Cambria Math"/>
                      </a:rPr>
                      <m:t>𝑣</m:t>
                    </m:r>
                    <m:r>
                      <a:rPr lang="en-US" sz="2000" i="1" smtClean="0">
                        <a:solidFill>
                          <a:srgbClr val="000000"/>
                        </a:solidFill>
                        <a:latin typeface="Cambria Math"/>
                      </a:rPr>
                      <m:t> </m:t>
                    </m:r>
                    <m:r>
                      <a:rPr lang="en-US" sz="2000" i="1" smtClean="0">
                        <a:solidFill>
                          <a:srgbClr val="000000"/>
                        </a:solidFill>
                        <a:latin typeface="Cambria Math"/>
                      </a:rPr>
                      <m:t>𝑎𝑛𝑑</m:t>
                    </m:r>
                    <m:r>
                      <a:rPr lang="en-US" sz="2000" i="1" smtClean="0">
                        <a:solidFill>
                          <a:srgbClr val="000000"/>
                        </a:solidFill>
                        <a:latin typeface="Cambria Math"/>
                      </a:rPr>
                      <m:t> </m:t>
                    </m:r>
                    <m:r>
                      <a:rPr lang="en-US" sz="2000" i="1" smtClean="0">
                        <a:solidFill>
                          <a:srgbClr val="000000"/>
                        </a:solidFill>
                        <a:latin typeface="Cambria Math"/>
                      </a:rPr>
                      <m:t>𝑣</m:t>
                    </m:r>
                    <m:r>
                      <a:rPr lang="en-US" sz="2000" i="1" smtClean="0">
                        <a:solidFill>
                          <a:srgbClr val="000000"/>
                        </a:solidFill>
                        <a:latin typeface="Cambria Math"/>
                      </a:rPr>
                      <m:t>∼</m:t>
                    </m:r>
                    <m:r>
                      <a:rPr lang="en-US" sz="2000" i="1" smtClean="0">
                        <a:solidFill>
                          <a:srgbClr val="000000"/>
                        </a:solidFill>
                        <a:latin typeface="Cambria Math"/>
                      </a:rPr>
                      <m:t>𝑤</m:t>
                    </m:r>
                  </m:oMath>
                </a14:m>
                <a:r>
                  <a:rPr lang="en-US" sz="2000" dirty="0" smtClean="0">
                    <a:solidFill>
                      <a:srgbClr val="000000"/>
                    </a:solidFill>
                    <a:latin typeface="Segoe"/>
                  </a:rPr>
                  <a:t/>
                </a:r>
                <a:br>
                  <a:rPr lang="en-US" sz="2000" dirty="0" smtClean="0">
                    <a:solidFill>
                      <a:srgbClr val="000000"/>
                    </a:solidFill>
                    <a:latin typeface="Segoe"/>
                  </a:rPr>
                </a:br>
                <a:endParaRPr lang="en-US" sz="2000" dirty="0" smtClean="0">
                  <a:solidFill>
                    <a:srgbClr val="000000"/>
                  </a:solidFill>
                  <a:latin typeface="Segoe"/>
                </a:endParaRPr>
              </a:p>
              <a:p>
                <a:pPr marL="0" indent="0">
                  <a:buFontTx/>
                  <a:buNone/>
                </a:pPr>
                <a:r>
                  <a:rPr lang="en-US" sz="2000" dirty="0" smtClean="0">
                    <a:solidFill>
                      <a:srgbClr val="000000"/>
                    </a:solidFill>
                    <a:latin typeface="Segoe"/>
                  </a:rPr>
                  <a:t>Then add lemma</a:t>
                </a:r>
                <a:br>
                  <a:rPr lang="en-US" sz="2000" dirty="0" smtClean="0">
                    <a:solidFill>
                      <a:srgbClr val="000000"/>
                    </a:solidFill>
                    <a:latin typeface="Segoe"/>
                  </a:rPr>
                </a:br>
                <a:endParaRPr lang="en-US" sz="2000" dirty="0" smtClean="0">
                  <a:solidFill>
                    <a:srgbClr val="000000"/>
                  </a:solidFill>
                  <a:latin typeface="Segoe"/>
                </a:endParaRPr>
              </a:p>
              <a:p>
                <a:pPr marL="0" indent="0">
                  <a:buFontTx/>
                  <a:buNone/>
                </a:pPr>
                <a:r>
                  <a:rPr lang="en-US" sz="2000" dirty="0" smtClean="0">
                    <a:solidFill>
                      <a:srgbClr val="000000"/>
                    </a:solidFill>
                    <a:latin typeface="Segoe"/>
                  </a:rPr>
                  <a:t>	</a:t>
                </a:r>
                <a14:m>
                  <m:oMath xmlns:m="http://schemas.openxmlformats.org/officeDocument/2006/math">
                    <m:r>
                      <a:rPr lang="en-US" sz="2000" i="1" smtClean="0">
                        <a:solidFill>
                          <a:srgbClr val="000000"/>
                        </a:solidFill>
                        <a:latin typeface="Cambria Math"/>
                      </a:rPr>
                      <m:t>𝑢</m:t>
                    </m:r>
                    <m:r>
                      <a:rPr lang="en-US" sz="2000" i="1" smtClean="0">
                        <a:solidFill>
                          <a:srgbClr val="000000"/>
                        </a:solidFill>
                        <a:latin typeface="Cambria Math"/>
                      </a:rPr>
                      <m:t>≃</m:t>
                    </m:r>
                    <m:r>
                      <a:rPr lang="en-US" sz="2000" i="1" smtClean="0">
                        <a:solidFill>
                          <a:srgbClr val="000000"/>
                        </a:solidFill>
                        <a:latin typeface="Cambria Math"/>
                      </a:rPr>
                      <m:t>𝑣</m:t>
                    </m:r>
                    <m:r>
                      <a:rPr lang="en-US" sz="2000" i="1" smtClean="0">
                        <a:solidFill>
                          <a:srgbClr val="000000"/>
                        </a:solidFill>
                        <a:latin typeface="Cambria Math"/>
                      </a:rPr>
                      <m:t>∧</m:t>
                    </m:r>
                    <m:r>
                      <a:rPr lang="en-US" sz="2000" i="1" smtClean="0">
                        <a:solidFill>
                          <a:srgbClr val="000000"/>
                        </a:solidFill>
                        <a:latin typeface="Cambria Math"/>
                      </a:rPr>
                      <m:t>𝑣</m:t>
                    </m:r>
                    <m:r>
                      <a:rPr lang="en-US" sz="2000" i="1" smtClean="0">
                        <a:solidFill>
                          <a:srgbClr val="000000"/>
                        </a:solidFill>
                        <a:latin typeface="Cambria Math"/>
                      </a:rPr>
                      <m:t>≃</m:t>
                    </m:r>
                    <m:r>
                      <a:rPr lang="en-US" sz="2000" i="1" smtClean="0">
                        <a:solidFill>
                          <a:srgbClr val="000000"/>
                        </a:solidFill>
                        <a:latin typeface="Cambria Math"/>
                      </a:rPr>
                      <m:t>𝑤</m:t>
                    </m:r>
                    <m:r>
                      <a:rPr lang="en-US" sz="2000" i="1" smtClean="0">
                        <a:solidFill>
                          <a:srgbClr val="000000"/>
                        </a:solidFill>
                        <a:latin typeface="Cambria Math"/>
                      </a:rPr>
                      <m:t>→</m:t>
                    </m:r>
                    <m:r>
                      <a:rPr lang="en-US" sz="2000" i="1" smtClean="0">
                        <a:solidFill>
                          <a:srgbClr val="000000"/>
                        </a:solidFill>
                        <a:latin typeface="Cambria Math"/>
                      </a:rPr>
                      <m:t>𝑣</m:t>
                    </m:r>
                    <m:r>
                      <a:rPr lang="en-US" sz="2000" i="1" smtClean="0">
                        <a:solidFill>
                          <a:srgbClr val="000000"/>
                        </a:solidFill>
                        <a:latin typeface="Cambria Math"/>
                      </a:rPr>
                      <m:t> ≃</m:t>
                    </m:r>
                    <m:r>
                      <a:rPr lang="en-US" sz="2000" i="1" smtClean="0">
                        <a:solidFill>
                          <a:srgbClr val="000000"/>
                        </a:solidFill>
                        <a:latin typeface="Cambria Math"/>
                      </a:rPr>
                      <m:t>𝑤</m:t>
                    </m:r>
                    <m:r>
                      <a:rPr lang="en-US" sz="2000" i="1" smtClean="0">
                        <a:solidFill>
                          <a:srgbClr val="000000"/>
                        </a:solidFill>
                        <a:latin typeface="Cambria Math"/>
                      </a:rPr>
                      <m:t>   </m:t>
                    </m:r>
                  </m:oMath>
                </a14:m>
                <a:r>
                  <a:rPr lang="en-US" sz="1800" dirty="0" smtClean="0">
                    <a:solidFill>
                      <a:srgbClr val="000000"/>
                    </a:solidFill>
                    <a:latin typeface="Segoe"/>
                  </a:rPr>
                  <a:t> </a:t>
                </a:r>
              </a:p>
            </p:txBody>
          </p:sp>
        </mc:Choice>
        <mc:Fallback xmlns="">
          <p:sp>
            <p:nvSpPr>
              <p:cNvPr id="9" name="Content Placeholder 2"/>
              <p:cNvSpPr txBox="1">
                <a:spLocks noRot="1" noChangeAspect="1" noMove="1" noResize="1" noEditPoints="1" noAdjustHandles="1" noChangeArrowheads="1" noChangeShapeType="1" noTextEdit="1"/>
              </p:cNvSpPr>
              <p:nvPr/>
            </p:nvSpPr>
            <p:spPr bwMode="auto">
              <a:xfrm>
                <a:off x="1066800" y="4498920"/>
                <a:ext cx="7010400" cy="2054280"/>
              </a:xfrm>
              <a:prstGeom prst="rect">
                <a:avLst/>
              </a:prstGeom>
              <a:blipFill rotWithShape="0">
                <a:blip r:embed="rId4"/>
                <a:stretch>
                  <a:fillRect l="-2174" t="-5045" b="-593"/>
                </a:stretch>
              </a:blipFill>
              <a:extLst/>
            </p:spPr>
            <p:txBody>
              <a:bodyPr/>
              <a:lstStyle/>
              <a:p>
                <a:r>
                  <a:rPr lang="en-US">
                    <a:noFill/>
                  </a:rPr>
                  <a:t> </a:t>
                </a:r>
              </a:p>
            </p:txBody>
          </p:sp>
        </mc:Fallback>
      </mc:AlternateContent>
      <p:sp>
        <p:nvSpPr>
          <p:cNvPr id="10" name="Title 9"/>
          <p:cNvSpPr>
            <a:spLocks noGrp="1"/>
          </p:cNvSpPr>
          <p:nvPr>
            <p:ph type="title"/>
          </p:nvPr>
        </p:nvSpPr>
        <p:spPr/>
        <p:txBody>
          <a:bodyPr>
            <a:normAutofit fontScale="90000"/>
          </a:bodyPr>
          <a:lstStyle/>
          <a:p>
            <a:r>
              <a:rPr lang="en-US" dirty="0" smtClean="0"/>
              <a:t>Approach #2: simulate </a:t>
            </a:r>
            <a:r>
              <a:rPr lang="en-US" dirty="0" err="1" smtClean="0"/>
              <a:t>paramodulation</a:t>
            </a:r>
            <a:endParaRPr lang="en-US" dirty="0"/>
          </a:p>
        </p:txBody>
      </p:sp>
      <p:sp>
        <p:nvSpPr>
          <p:cNvPr id="11" name="Rectangle 10"/>
          <p:cNvSpPr/>
          <p:nvPr/>
        </p:nvSpPr>
        <p:spPr>
          <a:xfrm>
            <a:off x="5029704" y="6426440"/>
            <a:ext cx="4123821" cy="369332"/>
          </a:xfrm>
          <a:prstGeom prst="rect">
            <a:avLst/>
          </a:prstGeom>
        </p:spPr>
        <p:txBody>
          <a:bodyPr wrap="none">
            <a:spAutoFit/>
          </a:bodyPr>
          <a:lstStyle/>
          <a:p>
            <a:r>
              <a:rPr lang="en-US" dirty="0"/>
              <a:t>[B, </a:t>
            </a:r>
            <a:r>
              <a:rPr lang="en-US" dirty="0" smtClean="0"/>
              <a:t>de </a:t>
            </a:r>
            <a:r>
              <a:rPr lang="en-US" dirty="0"/>
              <a:t>Moura </a:t>
            </a:r>
            <a:r>
              <a:rPr lang="en-US" dirty="0" smtClean="0"/>
              <a:t>13, handbook of tractability]</a:t>
            </a:r>
            <a:endParaRPr lang="en-US" dirty="0"/>
          </a:p>
        </p:txBody>
      </p:sp>
    </p:spTree>
    <p:extLst>
      <p:ext uri="{BB962C8B-B14F-4D97-AF65-F5344CB8AC3E}">
        <p14:creationId xmlns:p14="http://schemas.microsoft.com/office/powerpoint/2010/main" val="3410665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2265680"/>
            <a:ext cx="1513840" cy="457200"/>
          </a:xfrm>
          <a:prstGeom prst="rect">
            <a:avLst/>
          </a:prstGeom>
          <a:noFill/>
          <a:ln w="55000" cap="flat" cmpd="thickThin" algn="ctr">
            <a:solidFill>
              <a:srgbClr val="5782B5">
                <a:lumMod val="60000"/>
                <a:lumOff val="4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16" name="Rectangle 15"/>
          <p:cNvSpPr/>
          <p:nvPr/>
        </p:nvSpPr>
        <p:spPr bwMode="auto">
          <a:xfrm>
            <a:off x="7579360" y="2286000"/>
            <a:ext cx="1412240" cy="477520"/>
          </a:xfrm>
          <a:prstGeom prst="rect">
            <a:avLst/>
          </a:prstGeom>
          <a:noFill/>
          <a:ln w="55000" cap="flat" cmpd="thickThin" algn="ctr">
            <a:solidFill>
              <a:srgbClr val="5782B5">
                <a:lumMod val="60000"/>
                <a:lumOff val="4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17" name="Rectangle 16"/>
          <p:cNvSpPr/>
          <p:nvPr/>
        </p:nvSpPr>
        <p:spPr bwMode="auto">
          <a:xfrm>
            <a:off x="5638800" y="2286000"/>
            <a:ext cx="838200" cy="457200"/>
          </a:xfrm>
          <a:prstGeom prst="rect">
            <a:avLst/>
          </a:prstGeom>
          <a:noFill/>
          <a:ln w="55000" cap="flat" cmpd="thickThin" algn="ctr">
            <a:solidFill>
              <a:srgbClr val="5782B5">
                <a:lumMod val="60000"/>
                <a:lumOff val="4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18" name="Rectangle 17"/>
          <p:cNvSpPr/>
          <p:nvPr/>
        </p:nvSpPr>
        <p:spPr bwMode="auto">
          <a:xfrm>
            <a:off x="5151120" y="2286000"/>
            <a:ext cx="335280" cy="457200"/>
          </a:xfrm>
          <a:prstGeom prst="rect">
            <a:avLst/>
          </a:prstGeom>
          <a:noFill/>
          <a:ln w="55000" cap="flat" cmpd="thickThin" algn="ctr">
            <a:solidFill>
              <a:srgbClr val="5782B5">
                <a:lumMod val="60000"/>
                <a:lumOff val="4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19" name="Rectangle 18"/>
          <p:cNvSpPr/>
          <p:nvPr/>
        </p:nvSpPr>
        <p:spPr bwMode="auto">
          <a:xfrm>
            <a:off x="3200400" y="3429000"/>
            <a:ext cx="2514600" cy="914400"/>
          </a:xfrm>
          <a:prstGeom prst="rect">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r>
              <a:rPr lang="en-US" sz="2800" kern="0" dirty="0" smtClean="0">
                <a:solidFill>
                  <a:srgbClr val="FFFFFF"/>
                </a:solidFill>
                <a:effectLst>
                  <a:outerShdw blurRad="38100" dist="38100" dir="2700000" algn="tl">
                    <a:srgbClr val="000000">
                      <a:alpha val="43137"/>
                    </a:srgbClr>
                  </a:outerShdw>
                </a:effectLst>
                <a:latin typeface="Segoe"/>
              </a:rPr>
              <a:t>Arithmetic</a:t>
            </a:r>
          </a:p>
        </p:txBody>
      </p:sp>
      <p:sp>
        <p:nvSpPr>
          <p:cNvPr id="20" name="Rectangle 19"/>
          <p:cNvSpPr/>
          <p:nvPr/>
        </p:nvSpPr>
        <p:spPr bwMode="auto">
          <a:xfrm>
            <a:off x="2438400" y="2265680"/>
            <a:ext cx="843280" cy="457200"/>
          </a:xfrm>
          <a:prstGeom prst="rect">
            <a:avLst/>
          </a:prstGeom>
          <a:noFill/>
          <a:ln w="55000" cap="flat" cmpd="thickThin" algn="ctr">
            <a:solidFill>
              <a:srgbClr val="94D850">
                <a:lumMod val="5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21" name="Rectangle 20"/>
          <p:cNvSpPr/>
          <p:nvPr/>
        </p:nvSpPr>
        <p:spPr bwMode="auto">
          <a:xfrm>
            <a:off x="3505200" y="2265680"/>
            <a:ext cx="843280" cy="457200"/>
          </a:xfrm>
          <a:prstGeom prst="rect">
            <a:avLst/>
          </a:prstGeom>
          <a:noFill/>
          <a:ln w="55000" cap="flat" cmpd="thickThin" algn="ctr">
            <a:solidFill>
              <a:srgbClr val="94D850">
                <a:lumMod val="50000"/>
              </a:srgbClr>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22" name="Rectangle 21"/>
          <p:cNvSpPr/>
          <p:nvPr/>
        </p:nvSpPr>
        <p:spPr bwMode="auto">
          <a:xfrm>
            <a:off x="228600" y="3429000"/>
            <a:ext cx="2743200" cy="914400"/>
          </a:xfrm>
          <a:prstGeom prst="rect">
            <a:avLst/>
          </a:prstGeom>
          <a:solidFill>
            <a:srgbClr val="94D850">
              <a:lumMod val="5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a:defRPr/>
            </a:pPr>
            <a:r>
              <a:rPr lang="en-US" sz="2800" kern="0" dirty="0" smtClean="0">
                <a:solidFill>
                  <a:srgbClr val="FFFFFF"/>
                </a:solidFill>
                <a:effectLst>
                  <a:outerShdw blurRad="38100" dist="38100" dir="2700000" algn="tl">
                    <a:srgbClr val="000000">
                      <a:alpha val="43137"/>
                    </a:srgbClr>
                  </a:outerShdw>
                </a:effectLst>
                <a:latin typeface="Segoe"/>
              </a:rPr>
              <a:t>Array Theory</a:t>
            </a:r>
          </a:p>
        </p:txBody>
      </p:sp>
      <p:sp>
        <p:nvSpPr>
          <p:cNvPr id="23" name="Rectangle 22"/>
          <p:cNvSpPr/>
          <p:nvPr/>
        </p:nvSpPr>
        <p:spPr bwMode="auto">
          <a:xfrm>
            <a:off x="7162800" y="2275840"/>
            <a:ext cx="335280" cy="457200"/>
          </a:xfrm>
          <a:prstGeom prst="rect">
            <a:avLst/>
          </a:prstGeom>
          <a:noFill/>
          <a:ln w="55000" cap="flat" cmpd="thickThin" algn="ctr">
            <a:solidFill>
              <a:srgbClr val="FF000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24" name="Rectangle 23"/>
          <p:cNvSpPr/>
          <p:nvPr/>
        </p:nvSpPr>
        <p:spPr bwMode="auto">
          <a:xfrm>
            <a:off x="1981200" y="2265680"/>
            <a:ext cx="335280" cy="457200"/>
          </a:xfrm>
          <a:prstGeom prst="rect">
            <a:avLst/>
          </a:prstGeom>
          <a:noFill/>
          <a:ln w="55000" cap="flat" cmpd="thickThin" algn="ctr">
            <a:solidFill>
              <a:srgbClr val="FF000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a:defRPr/>
            </a:pPr>
            <a:endParaRPr lang="en-US" sz="2800" kern="0" dirty="0" smtClean="0">
              <a:solidFill>
                <a:srgbClr val="FFFFFF"/>
              </a:solidFill>
              <a:effectLst>
                <a:outerShdw blurRad="38100" dist="38100" dir="2700000" algn="tl">
                  <a:srgbClr val="000000">
                    <a:alpha val="43137"/>
                  </a:srgbClr>
                </a:outerShdw>
              </a:effectLst>
              <a:latin typeface="Segoe"/>
            </a:endParaRPr>
          </a:p>
        </p:txBody>
      </p:sp>
      <p:sp>
        <p:nvSpPr>
          <p:cNvPr id="25" name="Rectangle 24"/>
          <p:cNvSpPr/>
          <p:nvPr/>
        </p:nvSpPr>
        <p:spPr bwMode="auto">
          <a:xfrm>
            <a:off x="5943600" y="3429000"/>
            <a:ext cx="2667000" cy="914400"/>
          </a:xfrm>
          <a:prstGeom prst="rect">
            <a:avLst/>
          </a:prstGeom>
          <a:solidFill>
            <a:srgbClr val="FF0000"/>
          </a:solidFill>
          <a:ln w="9525" cap="flat" cmpd="sng" algn="ctr">
            <a:solidFill>
              <a:srgbClr val="FFA94B"/>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algn="ctr" defTabSz="1096963">
              <a:defRPr/>
            </a:pPr>
            <a:r>
              <a:rPr lang="en-US" sz="2800" kern="0" dirty="0" err="1" smtClean="0">
                <a:solidFill>
                  <a:srgbClr val="FFFFFF"/>
                </a:solidFill>
                <a:effectLst>
                  <a:outerShdw blurRad="38100" dist="38100" dir="2700000" algn="tl">
                    <a:srgbClr val="000000">
                      <a:alpha val="43137"/>
                    </a:srgbClr>
                  </a:outerShdw>
                </a:effectLst>
                <a:latin typeface="Segoe"/>
              </a:rPr>
              <a:t>Uninterpreted</a:t>
            </a:r>
            <a:r>
              <a:rPr lang="en-US" sz="2800" kern="0" dirty="0" smtClean="0">
                <a:solidFill>
                  <a:srgbClr val="FFFFFF"/>
                </a:solidFill>
                <a:effectLst>
                  <a:outerShdw blurRad="38100" dist="38100" dir="2700000" algn="tl">
                    <a:srgbClr val="000000">
                      <a:alpha val="43137"/>
                    </a:srgbClr>
                  </a:outerShdw>
                </a:effectLst>
                <a:latin typeface="Segoe"/>
              </a:rPr>
              <a:t> Functions</a:t>
            </a:r>
          </a:p>
        </p:txBody>
      </p:sp>
      <mc:AlternateContent xmlns:mc="http://schemas.openxmlformats.org/markup-compatibility/2006" xmlns:a14="http://schemas.microsoft.com/office/drawing/2010/main">
        <mc:Choice Requires="a14">
          <p:sp>
            <p:nvSpPr>
              <p:cNvPr id="26" name="Rectangle 25"/>
              <p:cNvSpPr/>
              <p:nvPr/>
            </p:nvSpPr>
            <p:spPr>
              <a:xfrm>
                <a:off x="370840" y="5257802"/>
                <a:ext cx="5344160"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𝑠𝑒𝑙𝑒𝑐𝑡</m:t>
                      </m:r>
                      <m:r>
                        <a:rPr lang="en-US" i="1" smtClean="0">
                          <a:solidFill>
                            <a:srgbClr val="000000"/>
                          </a:solidFill>
                          <a:latin typeface="Cambria Math"/>
                        </a:rPr>
                        <m:t>(</m:t>
                      </m:r>
                      <m:r>
                        <a:rPr lang="en-US" i="1" smtClean="0">
                          <a:solidFill>
                            <a:srgbClr val="000000"/>
                          </a:solidFill>
                          <a:latin typeface="Cambria Math"/>
                        </a:rPr>
                        <m:t>𝑠𝑡𝑜𝑟𝑒</m:t>
                      </m:r>
                      <m:d>
                        <m:dPr>
                          <m:ctrlPr>
                            <a:rPr lang="en-US" i="1" smtClean="0">
                              <a:solidFill>
                                <a:srgbClr val="000000"/>
                              </a:solidFill>
                              <a:latin typeface="Cambria Math" panose="02040503050406030204" pitchFamily="18" charset="0"/>
                            </a:rPr>
                          </m:ctrlPr>
                        </m:dPr>
                        <m:e>
                          <m:r>
                            <a:rPr lang="en-US" i="1">
                              <a:solidFill>
                                <a:srgbClr val="000000"/>
                              </a:solidFill>
                              <a:latin typeface="Cambria Math"/>
                            </a:rPr>
                            <m:t>𝑎</m:t>
                          </m:r>
                          <m:r>
                            <a:rPr lang="en-US" i="1">
                              <a:solidFill>
                                <a:srgbClr val="000000"/>
                              </a:solidFill>
                              <a:latin typeface="Cambria Math"/>
                            </a:rPr>
                            <m:t>,</m:t>
                          </m:r>
                          <m:r>
                            <a:rPr lang="en-US" i="1">
                              <a:solidFill>
                                <a:srgbClr val="000000"/>
                              </a:solidFill>
                              <a:latin typeface="Cambria Math"/>
                            </a:rPr>
                            <m:t>𝑖</m:t>
                          </m:r>
                          <m:r>
                            <a:rPr lang="en-US" i="1">
                              <a:solidFill>
                                <a:srgbClr val="000000"/>
                              </a:solidFill>
                              <a:latin typeface="Cambria Math"/>
                            </a:rPr>
                            <m:t>,</m:t>
                          </m:r>
                          <m:r>
                            <a:rPr lang="en-US" i="1">
                              <a:solidFill>
                                <a:srgbClr val="000000"/>
                              </a:solidFill>
                              <a:latin typeface="Cambria Math"/>
                            </a:rPr>
                            <m:t>𝑣</m:t>
                          </m:r>
                        </m:e>
                      </m:d>
                      <m:r>
                        <a:rPr lang="en-US" i="1" smtClean="0">
                          <a:solidFill>
                            <a:srgbClr val="000000"/>
                          </a:solidFill>
                          <a:latin typeface="Cambria Math"/>
                        </a:rPr>
                        <m:t>,</m:t>
                      </m:r>
                      <m:r>
                        <a:rPr lang="en-US" i="1" smtClean="0">
                          <a:solidFill>
                            <a:srgbClr val="000000"/>
                          </a:solidFill>
                          <a:latin typeface="Cambria Math"/>
                        </a:rPr>
                        <m:t>𝑖</m:t>
                      </m:r>
                      <m:r>
                        <a:rPr lang="en-US" i="1" smtClean="0">
                          <a:solidFill>
                            <a:srgbClr val="000000"/>
                          </a:solidFill>
                          <a:latin typeface="Cambria Math"/>
                        </a:rPr>
                        <m:t>)=</m:t>
                      </m:r>
                      <m:r>
                        <a:rPr lang="en-US" i="1">
                          <a:solidFill>
                            <a:srgbClr val="000000"/>
                          </a:solidFill>
                          <a:latin typeface="Cambria Math"/>
                        </a:rPr>
                        <m:t>𝑣</m:t>
                      </m:r>
                    </m:oMath>
                  </m:oMathPara>
                </a14:m>
                <a:endParaRPr lang="en-US" dirty="0">
                  <a:solidFill>
                    <a:srgbClr val="000000"/>
                  </a:solidFill>
                </a:endParaRPr>
              </a:p>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a:rPr>
                        <m:t>𝑖</m:t>
                      </m:r>
                      <m:r>
                        <a:rPr lang="en-US" i="1">
                          <a:solidFill>
                            <a:srgbClr val="000000"/>
                          </a:solidFill>
                          <a:latin typeface="Cambria Math"/>
                        </a:rPr>
                        <m:t>≠</m:t>
                      </m:r>
                      <m:r>
                        <a:rPr lang="en-US" i="1">
                          <a:solidFill>
                            <a:srgbClr val="000000"/>
                          </a:solidFill>
                          <a:latin typeface="Cambria Math"/>
                        </a:rPr>
                        <m:t>𝑗</m:t>
                      </m:r>
                      <m:r>
                        <a:rPr lang="en-US" i="1">
                          <a:solidFill>
                            <a:srgbClr val="000000"/>
                          </a:solidFill>
                          <a:latin typeface="Cambria Math"/>
                        </a:rPr>
                        <m:t>⇒</m:t>
                      </m:r>
                      <m:r>
                        <a:rPr lang="en-US" i="1" smtClean="0">
                          <a:solidFill>
                            <a:srgbClr val="000000"/>
                          </a:solidFill>
                          <a:latin typeface="Cambria Math"/>
                        </a:rPr>
                        <m:t>𝑠𝑒𝑙𝑒𝑐𝑡</m:t>
                      </m:r>
                      <m:r>
                        <a:rPr lang="en-US" i="1" smtClean="0">
                          <a:solidFill>
                            <a:srgbClr val="000000"/>
                          </a:solidFill>
                          <a:latin typeface="Cambria Math"/>
                        </a:rPr>
                        <m:t>(</m:t>
                      </m:r>
                      <m:r>
                        <a:rPr lang="en-US" i="1">
                          <a:solidFill>
                            <a:srgbClr val="000000"/>
                          </a:solidFill>
                          <a:latin typeface="Cambria Math"/>
                        </a:rPr>
                        <m:t>𝑠𝑡𝑜𝑟𝑒</m:t>
                      </m:r>
                      <m:d>
                        <m:dPr>
                          <m:ctrlPr>
                            <a:rPr lang="en-US" i="1">
                              <a:solidFill>
                                <a:srgbClr val="000000"/>
                              </a:solidFill>
                              <a:latin typeface="Cambria Math" panose="02040503050406030204" pitchFamily="18" charset="0"/>
                            </a:rPr>
                          </m:ctrlPr>
                        </m:dPr>
                        <m:e>
                          <m:r>
                            <a:rPr lang="en-US" i="1">
                              <a:solidFill>
                                <a:srgbClr val="000000"/>
                              </a:solidFill>
                              <a:latin typeface="Cambria Math"/>
                            </a:rPr>
                            <m:t>𝑎</m:t>
                          </m:r>
                          <m:r>
                            <a:rPr lang="en-US" i="1">
                              <a:solidFill>
                                <a:srgbClr val="000000"/>
                              </a:solidFill>
                              <a:latin typeface="Cambria Math"/>
                            </a:rPr>
                            <m:t>,</m:t>
                          </m:r>
                          <m:r>
                            <a:rPr lang="en-US" i="1">
                              <a:solidFill>
                                <a:srgbClr val="000000"/>
                              </a:solidFill>
                              <a:latin typeface="Cambria Math"/>
                            </a:rPr>
                            <m:t>𝑖</m:t>
                          </m:r>
                          <m:r>
                            <a:rPr lang="en-US" i="1">
                              <a:solidFill>
                                <a:srgbClr val="000000"/>
                              </a:solidFill>
                              <a:latin typeface="Cambria Math"/>
                            </a:rPr>
                            <m:t>,</m:t>
                          </m:r>
                          <m:r>
                            <a:rPr lang="en-US" i="1">
                              <a:solidFill>
                                <a:srgbClr val="000000"/>
                              </a:solidFill>
                              <a:latin typeface="Cambria Math"/>
                            </a:rPr>
                            <m:t>𝑣</m:t>
                          </m:r>
                        </m:e>
                      </m:d>
                      <m:r>
                        <a:rPr lang="en-US" i="1" smtClean="0">
                          <a:solidFill>
                            <a:srgbClr val="000000"/>
                          </a:solidFill>
                          <a:latin typeface="Cambria Math"/>
                        </a:rPr>
                        <m:t>,</m:t>
                      </m:r>
                      <m:r>
                        <a:rPr lang="en-US" i="1" smtClean="0">
                          <a:solidFill>
                            <a:srgbClr val="000000"/>
                          </a:solidFill>
                          <a:latin typeface="Cambria Math"/>
                        </a:rPr>
                        <m:t>𝑗</m:t>
                      </m:r>
                      <m:r>
                        <a:rPr lang="en-US" i="1" smtClean="0">
                          <a:solidFill>
                            <a:srgbClr val="000000"/>
                          </a:solidFill>
                          <a:latin typeface="Cambria Math"/>
                        </a:rPr>
                        <m:t>)=</m:t>
                      </m:r>
                      <m:r>
                        <a:rPr lang="en-US" i="1" smtClean="0">
                          <a:solidFill>
                            <a:srgbClr val="000000"/>
                          </a:solidFill>
                          <a:latin typeface="Cambria Math"/>
                        </a:rPr>
                        <m:t>𝑠𝑒𝑙𝑒𝑐𝑡</m:t>
                      </m:r>
                      <m:r>
                        <a:rPr lang="en-US" i="1" smtClean="0">
                          <a:solidFill>
                            <a:srgbClr val="000000"/>
                          </a:solidFill>
                          <a:latin typeface="Cambria Math"/>
                        </a:rPr>
                        <m:t>(</m:t>
                      </m:r>
                      <m:r>
                        <a:rPr lang="en-US" i="1" smtClean="0">
                          <a:solidFill>
                            <a:srgbClr val="000000"/>
                          </a:solidFill>
                          <a:latin typeface="Cambria Math"/>
                        </a:rPr>
                        <m:t>𝑎</m:t>
                      </m:r>
                      <m:r>
                        <a:rPr lang="en-US" i="1" smtClean="0">
                          <a:solidFill>
                            <a:srgbClr val="000000"/>
                          </a:solidFill>
                          <a:latin typeface="Cambria Math"/>
                        </a:rPr>
                        <m:t>,</m:t>
                      </m:r>
                      <m:r>
                        <a:rPr lang="en-US" i="1" smtClean="0">
                          <a:solidFill>
                            <a:srgbClr val="000000"/>
                          </a:solidFill>
                          <a:latin typeface="Cambria Math"/>
                        </a:rPr>
                        <m:t>𝑗</m:t>
                      </m:r>
                      <m:r>
                        <a:rPr lang="en-US" i="1" smtClean="0">
                          <a:solidFill>
                            <a:srgbClr val="000000"/>
                          </a:solidFill>
                          <a:latin typeface="Cambria Math"/>
                        </a:rPr>
                        <m:t>)</m:t>
                      </m:r>
                    </m:oMath>
                  </m:oMathPara>
                </a14:m>
                <a:endParaRPr lang="en-US" dirty="0">
                  <a:solidFill>
                    <a:srgbClr val="00000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370840" y="5257802"/>
                <a:ext cx="5344160" cy="646331"/>
              </a:xfrm>
              <a:prstGeom prst="rect">
                <a:avLst/>
              </a:prstGeom>
              <a:blipFill rotWithShape="0">
                <a:blip r:embed="rId2"/>
                <a:stretch>
                  <a:fillRect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6200" y="2209800"/>
                <a:ext cx="9372600" cy="578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a:rPr>
                        <m:t>𝑥</m:t>
                      </m:r>
                      <m:r>
                        <a:rPr lang="en-US" sz="2800" i="1" smtClean="0">
                          <a:solidFill>
                            <a:srgbClr val="000000"/>
                          </a:solidFill>
                          <a:latin typeface="Cambria Math"/>
                        </a:rPr>
                        <m:t>+2=</m:t>
                      </m:r>
                      <m:r>
                        <a:rPr lang="en-US" sz="2800" i="1" smtClean="0">
                          <a:solidFill>
                            <a:srgbClr val="000000"/>
                          </a:solidFill>
                          <a:latin typeface="Cambria Math"/>
                        </a:rPr>
                        <m:t>𝑦</m:t>
                      </m:r>
                      <m:r>
                        <a:rPr lang="en-US" sz="2800" i="1" smtClean="0">
                          <a:solidFill>
                            <a:srgbClr val="000000"/>
                          </a:solidFill>
                          <a:latin typeface="Cambria Math"/>
                        </a:rPr>
                        <m:t>⇒</m:t>
                      </m:r>
                      <m:r>
                        <a:rPr lang="en-US" sz="2800" i="1" smtClean="0">
                          <a:solidFill>
                            <a:srgbClr val="000000"/>
                          </a:solidFill>
                          <a:latin typeface="Cambria Math"/>
                        </a:rPr>
                        <m:t>𝑓</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𝑠𝑒𝑙𝑒𝑐𝑡</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𝑠𝑡𝑜𝑟𝑒</m:t>
                              </m:r>
                              <m:d>
                                <m:dPr>
                                  <m:ctrlPr>
                                    <a:rPr lang="en-US" sz="2800" i="1" smtClean="0">
                                      <a:solidFill>
                                        <a:srgbClr val="000000"/>
                                      </a:solidFill>
                                      <a:latin typeface="Cambria Math" panose="02040503050406030204" pitchFamily="18" charset="0"/>
                                    </a:rPr>
                                  </m:ctrlPr>
                                </m:dPr>
                                <m:e>
                                  <m:r>
                                    <a:rPr lang="en-US" sz="2800" i="1" smtClean="0">
                                      <a:solidFill>
                                        <a:srgbClr val="000000"/>
                                      </a:solidFill>
                                      <a:latin typeface="Cambria Math"/>
                                    </a:rPr>
                                    <m:t>𝑎</m:t>
                                  </m:r>
                                  <m:r>
                                    <a:rPr lang="en-US" sz="2800" i="1" smtClean="0">
                                      <a:solidFill>
                                        <a:srgbClr val="000000"/>
                                      </a:solidFill>
                                      <a:latin typeface="Cambria Math"/>
                                    </a:rPr>
                                    <m:t>,</m:t>
                                  </m:r>
                                  <m:r>
                                    <a:rPr lang="en-US" sz="2800" i="1" smtClean="0">
                                      <a:solidFill>
                                        <a:srgbClr val="000000"/>
                                      </a:solidFill>
                                      <a:latin typeface="Cambria Math"/>
                                    </a:rPr>
                                    <m:t>𝑥</m:t>
                                  </m:r>
                                  <m:r>
                                    <a:rPr lang="en-US" sz="2800" i="1" smtClean="0">
                                      <a:solidFill>
                                        <a:srgbClr val="000000"/>
                                      </a:solidFill>
                                      <a:latin typeface="Cambria Math"/>
                                    </a:rPr>
                                    <m:t>,3</m:t>
                                  </m:r>
                                </m:e>
                              </m:d>
                              <m:r>
                                <a:rPr lang="en-US" sz="2800" i="1" smtClean="0">
                                  <a:solidFill>
                                    <a:srgbClr val="000000"/>
                                  </a:solidFill>
                                  <a:latin typeface="Cambria Math"/>
                                </a:rPr>
                                <m:t>,</m:t>
                              </m:r>
                              <m:r>
                                <a:rPr lang="en-US" sz="2800" i="1" smtClean="0">
                                  <a:solidFill>
                                    <a:srgbClr val="000000"/>
                                  </a:solidFill>
                                  <a:latin typeface="Cambria Math"/>
                                </a:rPr>
                                <m:t>𝑦</m:t>
                              </m:r>
                              <m:r>
                                <a:rPr lang="en-US" sz="2800" i="1" smtClean="0">
                                  <a:solidFill>
                                    <a:srgbClr val="000000"/>
                                  </a:solidFill>
                                  <a:latin typeface="Cambria Math"/>
                                </a:rPr>
                                <m:t>−2</m:t>
                              </m:r>
                            </m:e>
                          </m:d>
                        </m:e>
                      </m:d>
                      <m:r>
                        <a:rPr lang="en-US" sz="2800" i="1" smtClean="0">
                          <a:solidFill>
                            <a:srgbClr val="000000"/>
                          </a:solidFill>
                          <a:latin typeface="Cambria Math"/>
                        </a:rPr>
                        <m:t>=</m:t>
                      </m:r>
                      <m:r>
                        <a:rPr lang="en-US" sz="2800" i="1" smtClean="0">
                          <a:solidFill>
                            <a:srgbClr val="000000"/>
                          </a:solidFill>
                          <a:latin typeface="Cambria Math"/>
                        </a:rPr>
                        <m:t>𝑓</m:t>
                      </m:r>
                      <m:r>
                        <a:rPr lang="en-US" sz="2800" i="1" smtClean="0">
                          <a:solidFill>
                            <a:srgbClr val="000000"/>
                          </a:solidFill>
                          <a:latin typeface="Cambria Math"/>
                        </a:rPr>
                        <m:t>(</m:t>
                      </m:r>
                      <m:r>
                        <a:rPr lang="en-US" sz="2800" i="1" smtClean="0">
                          <a:solidFill>
                            <a:srgbClr val="000000"/>
                          </a:solidFill>
                          <a:latin typeface="Cambria Math"/>
                        </a:rPr>
                        <m:t>𝑦</m:t>
                      </m:r>
                      <m:r>
                        <a:rPr lang="en-US" sz="2800" i="1" smtClean="0">
                          <a:solidFill>
                            <a:srgbClr val="000000"/>
                          </a:solidFill>
                          <a:latin typeface="Cambria Math"/>
                        </a:rPr>
                        <m:t>−</m:t>
                      </m:r>
                      <m:r>
                        <a:rPr lang="en-US" sz="2800" i="1" smtClean="0">
                          <a:solidFill>
                            <a:srgbClr val="000000"/>
                          </a:solidFill>
                          <a:latin typeface="Cambria Math"/>
                        </a:rPr>
                        <m:t>𝑥</m:t>
                      </m:r>
                      <m:r>
                        <a:rPr lang="en-US" sz="2800" i="1" smtClean="0">
                          <a:solidFill>
                            <a:srgbClr val="000000"/>
                          </a:solidFill>
                          <a:latin typeface="Cambria Math"/>
                        </a:rPr>
                        <m:t>+1)</m:t>
                      </m:r>
                    </m:oMath>
                  </m:oMathPara>
                </a14:m>
                <a:endParaRPr lang="en-US" sz="2800" dirty="0" err="1" smtClean="0">
                  <a:solidFill>
                    <a:srgbClr val="00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6200" y="2209800"/>
                <a:ext cx="9372600" cy="578685"/>
              </a:xfrm>
              <a:prstGeom prst="rect">
                <a:avLst/>
              </a:prstGeom>
              <a:blipFill rotWithShape="0">
                <a:blip r:embed="rId3"/>
                <a:stretch>
                  <a:fillRect/>
                </a:stretch>
              </a:blipFill>
            </p:spPr>
            <p:txBody>
              <a:bodyPr/>
              <a:lstStyle/>
              <a:p>
                <a:r>
                  <a:rPr lang="en-US">
                    <a:noFill/>
                  </a:rPr>
                  <a:t> </a:t>
                </a:r>
              </a:p>
            </p:txBody>
          </p:sp>
        </mc:Fallback>
      </mc:AlternateContent>
      <p:sp>
        <p:nvSpPr>
          <p:cNvPr id="28" name="Title 1"/>
          <p:cNvSpPr txBox="1">
            <a:spLocks/>
          </p:cNvSpPr>
          <p:nvPr/>
        </p:nvSpPr>
        <p:spPr>
          <a:xfrm>
            <a:off x="0" y="230188"/>
            <a:ext cx="83820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err="1" smtClean="0">
                <a:solidFill>
                  <a:prstClr val="black"/>
                </a:solidFill>
                <a:hlinkClick r:id="rId4" action="ppaction://hlinkfile"/>
              </a:rPr>
              <a:t>Satisfiability</a:t>
            </a:r>
            <a:r>
              <a:rPr lang="en-US" dirty="0" smtClean="0">
                <a:solidFill>
                  <a:prstClr val="black"/>
                </a:solidFill>
                <a:hlinkClick r:id="rId4" action="ppaction://hlinkfile"/>
              </a:rPr>
              <a:t> Modulo Theories </a:t>
            </a:r>
            <a:r>
              <a:rPr lang="en-US" dirty="0" smtClean="0">
                <a:solidFill>
                  <a:prstClr val="black"/>
                </a:solidFill>
                <a:hlinkClick r:id="rId5" action="ppaction://hlinkfile"/>
              </a:rPr>
              <a:t>(SMT)</a:t>
            </a:r>
            <a:endParaRPr lang="en-US" spc="-167" dirty="0">
              <a:solidFill>
                <a:srgbClr val="4F81BD"/>
              </a:solidFill>
              <a:effectLst>
                <a:outerShdw blurRad="50800" dist="38100" dir="2700000" algn="tl" rotWithShape="0">
                  <a:prstClr val="black">
                    <a:alpha val="61000"/>
                  </a:prstClr>
                </a:outerShdw>
              </a:effectLst>
            </a:endParaRPr>
          </a:p>
        </p:txBody>
      </p:sp>
    </p:spTree>
    <p:extLst>
      <p:ext uri="{BB962C8B-B14F-4D97-AF65-F5344CB8AC3E}">
        <p14:creationId xmlns:p14="http://schemas.microsoft.com/office/powerpoint/2010/main" val="387100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57146"/>
            <a:ext cx="7772400" cy="1362075"/>
          </a:xfrm>
        </p:spPr>
        <p:txBody>
          <a:bodyPr/>
          <a:lstStyle/>
          <a:p>
            <a:r>
              <a:rPr lang="en-US" dirty="0" smtClean="0"/>
              <a:t>Arrays</a:t>
            </a:r>
            <a:endParaRPr lang="en-US" dirty="0"/>
          </a:p>
        </p:txBody>
      </p:sp>
    </p:spTree>
    <p:extLst>
      <p:ext uri="{BB962C8B-B14F-4D97-AF65-F5344CB8AC3E}">
        <p14:creationId xmlns:p14="http://schemas.microsoft.com/office/powerpoint/2010/main" val="1237518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6957289"/>
              </a:xfrm>
            </p:spPr>
            <p:txBody>
              <a:bodyPr>
                <a:normAutofit fontScale="62500" lnSpcReduction="20000"/>
              </a:bodyPr>
              <a:lstStyle/>
              <a:p>
                <a:pPr marL="0" indent="0">
                  <a:buNone/>
                </a:pPr>
                <a:r>
                  <a:rPr lang="en-US" dirty="0" smtClean="0"/>
                  <a:t>Arrays as applicative maps:</a:t>
                </a:r>
                <a:r>
                  <a:rPr lang="en-US" b="0" dirty="0" smtClean="0"/>
                  <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𝐼𝑛𝑑𝑒𝑥</m:t>
                    </m:r>
                    <m:r>
                      <a:rPr lang="en-US" b="0" i="1" smtClean="0">
                        <a:latin typeface="Cambria Math" panose="02040503050406030204" pitchFamily="18" charset="0"/>
                      </a:rPr>
                      <m:t>⇒</m:t>
                    </m:r>
                    <m:r>
                      <a:rPr lang="en-US" b="0" i="1" smtClean="0">
                        <a:latin typeface="Cambria Math" panose="02040503050406030204" pitchFamily="18" charset="0"/>
                      </a:rPr>
                      <m:t>𝐸𝑙𝑒𝑚</m:t>
                    </m:r>
                    <m:r>
                      <a:rPr lang="en-US" b="0" i="1" smtClean="0">
                        <a:latin typeface="Cambria Math" panose="02040503050406030204" pitchFamily="18" charset="0"/>
                      </a:rPr>
                      <m:t> </m:t>
                    </m:r>
                  </m:oMath>
                </a14:m>
                <a:endParaRPr lang="en-US" b="0" i="1" dirty="0" smtClean="0">
                  <a:latin typeface="Cambria Math" panose="02040503050406030204" pitchFamily="18" charset="0"/>
                </a:endParaRPr>
              </a:p>
              <a:p>
                <a:pPr marL="0" indent="0">
                  <a:buNone/>
                </a:pPr>
                <a:endParaRPr lang="en-US" dirty="0" smtClean="0"/>
              </a:p>
              <a:p>
                <a:pPr marL="0" indent="0">
                  <a:buNone/>
                </a:pPr>
                <a:r>
                  <a:rPr lang="en-US" dirty="0" smtClean="0"/>
                  <a:t>Select: </a:t>
                </a:r>
                <a:r>
                  <a:rPr lang="en-US" b="0" dirty="0" smtClean="0"/>
                  <a:t> _[_]: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𝐼𝑛𝑑𝑒𝑥</m:t>
                        </m:r>
                        <m:r>
                          <a:rPr lang="en-US" b="0" i="1" smtClean="0">
                            <a:latin typeface="Cambria Math" panose="02040503050406030204" pitchFamily="18" charset="0"/>
                          </a:rPr>
                          <m:t>⇒</m:t>
                        </m:r>
                        <m:r>
                          <a:rPr lang="en-US" b="0" i="1" smtClean="0">
                            <a:latin typeface="Cambria Math" panose="02040503050406030204" pitchFamily="18" charset="0"/>
                          </a:rPr>
                          <m:t>𝐸𝑙𝑒𝑚</m:t>
                        </m:r>
                      </m:e>
                    </m:d>
                    <m:r>
                      <a:rPr lang="en-US" b="0" i="1" smtClean="0">
                        <a:latin typeface="Cambria Math" panose="02040503050406030204" pitchFamily="18" charset="0"/>
                      </a:rPr>
                      <m:t>×</m:t>
                    </m:r>
                    <m:r>
                      <a:rPr lang="en-US" b="0" i="1" smtClean="0">
                        <a:latin typeface="Cambria Math" panose="02040503050406030204" pitchFamily="18" charset="0"/>
                      </a:rPr>
                      <m:t>𝐼𝑛𝑑𝑒𝑥</m:t>
                    </m:r>
                    <m:r>
                      <a:rPr lang="en-US" b="0" i="1" smtClean="0">
                        <a:latin typeface="Cambria Math" panose="02040503050406030204" pitchFamily="18" charset="0"/>
                      </a:rPr>
                      <m:t>→</m:t>
                    </m:r>
                    <m:r>
                      <a:rPr lang="en-US" b="0" i="1" smtClean="0">
                        <a:latin typeface="Cambria Math" panose="02040503050406030204" pitchFamily="18" charset="0"/>
                      </a:rPr>
                      <m:t>𝐸𝑙𝑒𝑚</m:t>
                    </m:r>
                  </m:oMath>
                </a14:m>
                <a:endParaRPr lang="en-US" b="0" dirty="0" smtClean="0"/>
              </a:p>
              <a:p>
                <a:pPr marL="0" indent="0">
                  <a:buNone/>
                </a:pPr>
                <a:endParaRPr lang="en-US" dirty="0" smtClean="0"/>
              </a:p>
              <a:p>
                <a:pPr marL="0" indent="0">
                  <a:buNone/>
                </a:pPr>
                <a:r>
                  <a:rPr lang="en-US" dirty="0" smtClean="0"/>
                  <a:t>Extensionality: </a:t>
                </a:r>
              </a:p>
              <a:p>
                <a:pPr marL="0" indent="0">
                  <a:buNone/>
                </a:pPr>
                <a:endParaRPr lang="en-US" dirty="0" smtClean="0"/>
              </a:p>
              <a:p>
                <a:pPr marL="0" indent="0">
                  <a:buNone/>
                </a:pPr>
                <a:r>
                  <a:rPr lang="en-US" dirty="0"/>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𝐵</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e>
                    </m:d>
                    <m:r>
                      <a:rPr lang="en-US" b="0" i="1" smtClean="0">
                        <a:latin typeface="Cambria Math" panose="02040503050406030204" pitchFamily="18" charset="0"/>
                      </a:rPr>
                      <m:t> </m:t>
                    </m:r>
                    <m:r>
                      <a:rPr lang="en-US" b="1" i="1" smtClean="0">
                        <a:latin typeface="Cambria Math" panose="02040503050406030204" pitchFamily="18" charset="0"/>
                      </a:rPr>
                      <m:t>𝒊𝒎𝒑𝒍𝒊𝒆𝒔</m:t>
                    </m:r>
                    <m:r>
                      <a:rPr lang="en-US" b="1"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b="0" dirty="0" smtClean="0"/>
              </a:p>
              <a:p>
                <a:pPr marL="0" indent="0">
                  <a:buNone/>
                </a:pPr>
                <a:endParaRPr lang="en-US" b="0" dirty="0" smtClean="0"/>
              </a:p>
              <a:p>
                <a:pPr marL="0" indent="0">
                  <a:buNone/>
                </a:pPr>
                <a:r>
                  <a:rPr lang="en-US" dirty="0" smtClean="0"/>
                  <a:t>	</a:t>
                </a:r>
                <a14:m>
                  <m:oMath xmlns:m="http://schemas.openxmlformats.org/officeDocument/2006/math">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𝛿</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𝐵</m:t>
                    </m:r>
                    <m:d>
                      <m:dPr>
                        <m:begChr m:val="["/>
                        <m:endChr m:val="]"/>
                        <m:ctrlPr>
                          <a:rPr lang="en-US" i="1">
                            <a:latin typeface="Cambria Math" panose="02040503050406030204" pitchFamily="18" charset="0"/>
                          </a:rPr>
                        </m:ctrlPr>
                      </m:dPr>
                      <m:e>
                        <m:r>
                          <a:rPr lang="en-US" i="1">
                            <a:latin typeface="Cambria Math" panose="02040503050406030204" pitchFamily="18" charset="0"/>
                          </a:rPr>
                          <m:t>𝛿</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e>
                    </m:d>
                    <m:r>
                      <a:rPr lang="en-US" i="1">
                        <a:latin typeface="Cambria Math" panose="02040503050406030204" pitchFamily="18" charset="0"/>
                      </a:rPr>
                      <m:t> </m:t>
                    </m:r>
                    <m:r>
                      <a:rPr lang="en-US" b="1" i="1">
                        <a:latin typeface="Cambria Math" panose="02040503050406030204" pitchFamily="18" charset="0"/>
                      </a:rPr>
                      <m:t>𝒊𝒎𝒑𝒍𝒊𝒆𝒔</m:t>
                    </m:r>
                    <m:r>
                      <a:rPr lang="en-US" b="1" i="1">
                        <a:latin typeface="Cambria Math" panose="02040503050406030204" pitchFamily="18" charset="0"/>
                      </a:rPr>
                      <m:t> </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endParaRPr lang="en-US" dirty="0"/>
              </a:p>
              <a:p>
                <a:pPr marL="0" indent="0">
                  <a:buNone/>
                </a:pPr>
                <a:r>
                  <a:rPr lang="en-US" dirty="0"/>
                  <a:t>	</a:t>
                </a:r>
                <a:endParaRPr lang="en-US" dirty="0" smtClean="0"/>
              </a:p>
              <a:p>
                <a:pPr marL="0" indent="0">
                  <a:buNone/>
                </a:pPr>
                <a:endParaRPr lang="en-US" dirty="0" smtClean="0"/>
              </a:p>
              <a:p>
                <a:pPr marL="0" indent="0">
                  <a:buNone/>
                </a:pPr>
                <a:r>
                  <a:rPr lang="en-US" dirty="0" smtClean="0"/>
                  <a:t>Derived operations:</a:t>
                </a:r>
                <a:endParaRPr lang="en-US" b="0" dirty="0" smtClean="0">
                  <a:latin typeface="Cambria Math" panose="02040503050406030204" pitchFamily="18" charset="0"/>
                </a:endParaRPr>
              </a:p>
              <a:p>
                <a:pPr marL="0" indent="0">
                  <a:buNone/>
                </a:pPr>
                <a:endParaRPr lang="en-US" b="0" i="1" dirty="0" smtClean="0">
                  <a:latin typeface="Cambria Math" panose="02040503050406030204" pitchFamily="18" charset="0"/>
                </a:endParaRPr>
              </a:p>
              <a:p>
                <a:pPr>
                  <a:buFontTx/>
                  <a:buChar char="-"/>
                </a:pPr>
                <a:r>
                  <a:rPr lang="en-US" b="0" dirty="0" smtClean="0"/>
                  <a:t>store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 </m:t>
                    </m:r>
                    <m:r>
                      <a:rPr lang="en-US" b="1" i="1" smtClean="0">
                        <a:latin typeface="Cambria Math" panose="02040503050406030204" pitchFamily="18" charset="0"/>
                      </a:rPr>
                      <m:t>𝒕𝒉𝒆𝒏</m:t>
                    </m:r>
                    <m:r>
                      <a:rPr lang="en-US" b="1"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 </m:t>
                    </m:r>
                    <m:r>
                      <a:rPr lang="en-US" b="1" i="1" smtClean="0">
                        <a:latin typeface="Cambria Math" panose="02040503050406030204" pitchFamily="18" charset="0"/>
                      </a:rPr>
                      <m:t>𝒆𝒍𝒔𝒆</m:t>
                    </m:r>
                    <m:r>
                      <a:rPr lang="en-US" b="1"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 </m:t>
                    </m:r>
                  </m:oMath>
                </a14:m>
                <a:endParaRPr lang="en-US" dirty="0" smtClean="0"/>
              </a:p>
              <a:p>
                <a:pPr>
                  <a:buFontTx/>
                  <a:buChar char="-"/>
                </a:pPr>
                <a:r>
                  <a:rPr lang="en-US" dirty="0"/>
                  <a:t>K</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𝑣</m:t>
                        </m:r>
                      </m:e>
                    </m:d>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 </m:t>
                    </m:r>
                    <m:r>
                      <a:rPr lang="en-US" i="1">
                        <a:latin typeface="Cambria Math" panose="02040503050406030204" pitchFamily="18" charset="0"/>
                      </a:rPr>
                      <m:t>𝑗</m:t>
                    </m:r>
                    <m:r>
                      <a:rPr lang="en-US" i="1">
                        <a:latin typeface="Cambria Math" panose="02040503050406030204" pitchFamily="18" charset="0"/>
                      </a:rPr>
                      <m:t>. </m:t>
                    </m:r>
                    <m:r>
                      <a:rPr lang="en-US" i="1">
                        <a:latin typeface="Cambria Math" panose="02040503050406030204" pitchFamily="18" charset="0"/>
                      </a:rPr>
                      <m:t>𝑣</m:t>
                    </m:r>
                    <m:r>
                      <a:rPr lang="en-US" i="1">
                        <a:latin typeface="Cambria Math" panose="02040503050406030204" pitchFamily="18" charset="0"/>
                      </a:rPr>
                      <m:t> </m:t>
                    </m:r>
                  </m:oMath>
                </a14:m>
                <a:endParaRPr lang="en-US" dirty="0" smtClean="0"/>
              </a:p>
              <a:p>
                <a:pPr>
                  <a:buFontTx/>
                  <a:buChar char="-"/>
                </a:pPr>
                <a:r>
                  <a:rPr lang="en-US" dirty="0" smtClean="0"/>
                  <a:t>map</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 </m:t>
                    </m:r>
                    <m:r>
                      <a:rPr lang="en-US" i="1">
                        <a:latin typeface="Cambria Math" panose="02040503050406030204" pitchFamily="18" charset="0"/>
                      </a:rPr>
                      <m:t>𝑗</m:t>
                    </m:r>
                    <m:r>
                      <a:rPr lang="en-US" i="1">
                        <a:latin typeface="Cambria Math" panose="02040503050406030204" pitchFamily="18" charset="0"/>
                      </a:rPr>
                      <m:t>. </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𝐵</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r>
                      <a:rPr lang="en-US" i="1">
                        <a:latin typeface="Cambria Math" panose="02040503050406030204" pitchFamily="18" charset="0"/>
                      </a:rPr>
                      <m:t> </m:t>
                    </m:r>
                  </m:oMath>
                </a14:m>
                <a:endParaRPr lang="en-US" dirty="0"/>
              </a:p>
              <a:p>
                <a:pPr>
                  <a:buFontTx/>
                  <a:buChar char="-"/>
                </a:pPr>
                <a:endParaRPr lang="en-US" dirty="0"/>
              </a:p>
              <a:p>
                <a:pPr marL="0" indent="0">
                  <a:buNone/>
                </a:pPr>
                <a:r>
                  <a:rPr lang="en-US" dirty="0"/>
                  <a:t>	</a:t>
                </a:r>
                <a:r>
                  <a:rPr lang="en-US" dirty="0" smtClean="0"/>
                  <a:t>		</a:t>
                </a:r>
              </a:p>
              <a:p>
                <a:pPr marL="0" indent="0">
                  <a:buNone/>
                </a:pPr>
                <a:r>
                  <a:rPr lang="en-US" dirty="0"/>
                  <a:t>	</a:t>
                </a:r>
              </a:p>
              <a:p>
                <a:pPr marL="0" indent="0">
                  <a:buNone/>
                </a:pPr>
                <a:endParaRPr lang="en-US" dirty="0" smtClean="0"/>
              </a:p>
              <a:p>
                <a:pPr marL="0" indent="0">
                  <a:buNone/>
                </a:pPr>
                <a:r>
                  <a:rPr lang="en-US" dirty="0"/>
                  <a:t>	</a:t>
                </a: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6957289"/>
              </a:xfrm>
              <a:blipFill rotWithShape="0">
                <a:blip r:embed="rId2"/>
                <a:stretch>
                  <a:fillRect l="-800" t="-1315"/>
                </a:stretch>
              </a:blipFill>
            </p:spPr>
            <p:txBody>
              <a:bodyPr/>
              <a:lstStyle/>
              <a:p>
                <a:r>
                  <a:rPr lang="en-US">
                    <a:noFill/>
                  </a:rPr>
                  <a:t> </a:t>
                </a:r>
              </a:p>
            </p:txBody>
          </p:sp>
        </mc:Fallback>
      </mc:AlternateContent>
    </p:spTree>
    <p:extLst>
      <p:ext uri="{BB962C8B-B14F-4D97-AF65-F5344CB8AC3E}">
        <p14:creationId xmlns:p14="http://schemas.microsoft.com/office/powerpoint/2010/main" val="325098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 as Local Theories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Main property: </a:t>
                </a:r>
              </a:p>
              <a:p>
                <a:pPr marL="0" indent="0">
                  <a:buNone/>
                </a:pPr>
                <a:endParaRPr lang="en-US" dirty="0" smtClean="0"/>
              </a:p>
              <a:p>
                <a:pPr marL="0" indent="0">
                  <a:buNone/>
                </a:pPr>
                <a:r>
                  <a:rPr lang="en-US" dirty="0" smtClean="0"/>
                  <a:t>    Array formula </a:t>
                </a:r>
                <a14:m>
                  <m:oMath xmlns:m="http://schemas.openxmlformats.org/officeDocument/2006/math">
                    <m:r>
                      <a:rPr lang="en-US" b="0" i="1" smtClean="0">
                        <a:latin typeface="Cambria Math" panose="02040503050406030204" pitchFamily="18" charset="0"/>
                      </a:rPr>
                      <m:t>𝜑</m:t>
                    </m:r>
                    <m:r>
                      <a:rPr lang="en-US" b="0" i="1" smtClean="0">
                        <a:latin typeface="Cambria Math" panose="02040503050406030204" pitchFamily="18" charset="0"/>
                      </a:rPr>
                      <m:t> </m:t>
                    </m:r>
                  </m:oMath>
                </a14:m>
                <a:r>
                  <a:rPr lang="en-US" dirty="0" smtClean="0"/>
                  <a:t>has a model </a:t>
                </a:r>
                <a:r>
                  <a:rPr lang="en-US" i="1" dirty="0" smtClean="0"/>
                  <a:t>M</a:t>
                </a:r>
                <a:r>
                  <a:rPr lang="en-US" dirty="0" smtClean="0"/>
                  <a:t> </a:t>
                </a:r>
              </a:p>
              <a:p>
                <a:pPr marL="0" indent="0">
                  <a:buNone/>
                </a:pPr>
                <a:r>
                  <a:rPr lang="en-US" dirty="0" err="1" smtClean="0"/>
                  <a:t>iff</a:t>
                </a:r>
                <a:endParaRPr lang="en-US" dirty="0" smtClean="0"/>
              </a:p>
              <a:p>
                <a:pPr marL="0" indent="0">
                  <a:buNone/>
                </a:pPr>
                <a:r>
                  <a:rPr lang="en-US" dirty="0" smtClean="0"/>
                  <a:t>    each array in </a:t>
                </a:r>
                <a14:m>
                  <m:oMath xmlns:m="http://schemas.openxmlformats.org/officeDocument/2006/math">
                    <m:r>
                      <a:rPr lang="en-US" i="1">
                        <a:latin typeface="Cambria Math" panose="02040503050406030204" pitchFamily="18" charset="0"/>
                      </a:rPr>
                      <m:t>𝜑</m:t>
                    </m:r>
                  </m:oMath>
                </a14:m>
                <a:r>
                  <a:rPr lang="en-US" dirty="0" smtClean="0"/>
                  <a:t> can be represented as a</a:t>
                </a:r>
                <a:br>
                  <a:rPr lang="en-US" dirty="0" smtClean="0"/>
                </a:br>
                <a:r>
                  <a:rPr lang="en-US" dirty="0" smtClean="0"/>
                  <a:t>    map with finite range over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𝑇𝑒𝑟𝑚𝑠</m:t>
                      </m:r>
                      <m:d>
                        <m:dPr>
                          <m:ctrlPr>
                            <a:rPr lang="en-US" b="0" i="1" smtClean="0">
                              <a:latin typeface="Cambria Math" panose="02040503050406030204" pitchFamily="18" charset="0"/>
                            </a:rPr>
                          </m:ctrlPr>
                        </m:dPr>
                        <m:e>
                          <m:r>
                            <a:rPr lang="en-US" b="0" i="1" smtClean="0">
                              <a:latin typeface="Cambria Math" panose="02040503050406030204" pitchFamily="18" charset="0"/>
                            </a:rPr>
                            <m:t>𝜑</m:t>
                          </m:r>
                        </m:e>
                      </m:d>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𝛿</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 |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𝐴𝑟𝑟𝑎𝑦𝑠</m:t>
                      </m:r>
                      <m:d>
                        <m:dPr>
                          <m:ctrlPr>
                            <a:rPr lang="en-US" b="0" i="1" smtClean="0">
                              <a:latin typeface="Cambria Math" panose="02040503050406030204" pitchFamily="18" charset="0"/>
                            </a:rPr>
                          </m:ctrlPr>
                        </m:dPr>
                        <m:e>
                          <m:r>
                            <a:rPr lang="en-US" b="0" i="1" smtClean="0">
                              <a:latin typeface="Cambria Math" panose="02040503050406030204" pitchFamily="18" charset="0"/>
                            </a:rPr>
                            <m:t>𝜑</m:t>
                          </m:r>
                        </m:e>
                      </m:d>
                      <m:r>
                        <a:rPr lang="en-US" b="0" i="1" smtClean="0">
                          <a:latin typeface="Cambria Math" panose="02040503050406030204" pitchFamily="18" charset="0"/>
                        </a:rPr>
                        <m:t>}</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32993328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
            </a:r>
            <a:r>
              <a:rPr lang="en-US" dirty="0" smtClean="0"/>
              <a:t>eduction to </a:t>
            </a:r>
            <a:r>
              <a:rPr lang="en-US" dirty="0" err="1" smtClean="0"/>
              <a:t>uninterpreted</a:t>
            </a:r>
            <a:r>
              <a:rPr lang="en-US" dirty="0" smtClean="0"/>
              <a:t> functions</a:t>
            </a:r>
            <a:endParaRPr lang="en-US" dirty="0"/>
          </a:p>
        </p:txBody>
      </p:sp>
      <p:sp>
        <p:nvSpPr>
          <p:cNvPr id="3" name="Content Placeholder 2"/>
          <p:cNvSpPr>
            <a:spLocks noGrp="1"/>
          </p:cNvSpPr>
          <p:nvPr>
            <p:ph idx="1"/>
          </p:nvPr>
        </p:nvSpPr>
        <p:spPr>
          <a:xfrm>
            <a:off x="381000" y="1412875"/>
            <a:ext cx="8382000" cy="3808735"/>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p:txBody>
      </p:sp>
      <p:graphicFrame>
        <p:nvGraphicFramePr>
          <p:cNvPr id="5" name="Object 4"/>
          <p:cNvGraphicFramePr>
            <a:graphicFrameLocks noChangeAspect="1"/>
          </p:cNvGraphicFramePr>
          <p:nvPr/>
        </p:nvGraphicFramePr>
        <p:xfrm>
          <a:off x="2451100" y="1541463"/>
          <a:ext cx="3003550" cy="741362"/>
        </p:xfrm>
        <a:graphic>
          <a:graphicData uri="http://schemas.openxmlformats.org/presentationml/2006/ole">
            <mc:AlternateContent xmlns:mc="http://schemas.openxmlformats.org/markup-compatibility/2006">
              <mc:Choice xmlns:v="urn:schemas-microsoft-com:vml" Requires="v">
                <p:oleObj spid="_x0000_s1116" name="Equation" r:id="rId3" imgW="977760" imgH="241200" progId="Equation.DSMT4">
                  <p:embed/>
                </p:oleObj>
              </mc:Choice>
              <mc:Fallback>
                <p:oleObj name="Equation" r:id="rId3" imgW="97776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1541463"/>
                        <a:ext cx="3003550"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194" name="Object 2"/>
          <p:cNvGraphicFramePr>
            <a:graphicFrameLocks noChangeAspect="1"/>
          </p:cNvGraphicFramePr>
          <p:nvPr/>
        </p:nvGraphicFramePr>
        <p:xfrm>
          <a:off x="769938" y="3417888"/>
          <a:ext cx="6515100" cy="741362"/>
        </p:xfrm>
        <a:graphic>
          <a:graphicData uri="http://schemas.openxmlformats.org/presentationml/2006/ole">
            <mc:AlternateContent xmlns:mc="http://schemas.openxmlformats.org/markup-compatibility/2006">
              <mc:Choice xmlns:v="urn:schemas-microsoft-com:vml" Requires="v">
                <p:oleObj spid="_x0000_s1117" name="Equation" r:id="rId5" imgW="2120760" imgH="241200" progId="Equation.DSMT4">
                  <p:embed/>
                </p:oleObj>
              </mc:Choice>
              <mc:Fallback>
                <p:oleObj name="Equation" r:id="rId5" imgW="212076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938" y="3417888"/>
                        <a:ext cx="6515100"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own Arrow 7"/>
          <p:cNvSpPr/>
          <p:nvPr/>
        </p:nvSpPr>
        <p:spPr bwMode="auto">
          <a:xfrm>
            <a:off x="3722914" y="2377440"/>
            <a:ext cx="640080" cy="9144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pic>
        <p:nvPicPr>
          <p:cNvPr id="136195" name="Picture 3"/>
          <p:cNvPicPr>
            <a:picLocks noChangeAspect="1" noChangeArrowheads="1"/>
          </p:cNvPicPr>
          <p:nvPr/>
        </p:nvPicPr>
        <p:blipFill>
          <a:blip r:embed="rId7" cstate="print"/>
          <a:srcRect l="2750" t="55743" r="60500" b="25914"/>
          <a:stretch>
            <a:fillRect/>
          </a:stretch>
        </p:blipFill>
        <p:spPr bwMode="auto">
          <a:xfrm>
            <a:off x="1188720" y="4833258"/>
            <a:ext cx="5862418" cy="1828800"/>
          </a:xfrm>
          <a:prstGeom prst="rect">
            <a:avLst/>
          </a:prstGeom>
          <a:noFill/>
          <a:ln w="9525">
            <a:noFill/>
            <a:miter lim="800000"/>
            <a:headEnd/>
            <a:tailEnd/>
          </a:ln>
        </p:spPr>
      </p:pic>
      <p:sp>
        <p:nvSpPr>
          <p:cNvPr id="9" name="Down Arrow 8"/>
          <p:cNvSpPr/>
          <p:nvPr/>
        </p:nvSpPr>
        <p:spPr bwMode="auto">
          <a:xfrm>
            <a:off x="3809999" y="4097383"/>
            <a:ext cx="640080" cy="9144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11" name="TextBox 10"/>
          <p:cNvSpPr txBox="1"/>
          <p:nvPr/>
        </p:nvSpPr>
        <p:spPr>
          <a:xfrm>
            <a:off x="4611188" y="2416628"/>
            <a:ext cx="4211409" cy="646331"/>
          </a:xfrm>
          <a:prstGeom prst="rect">
            <a:avLst/>
          </a:prstGeom>
          <a:noFill/>
        </p:spPr>
        <p:txBody>
          <a:bodyPr wrap="none" rtlCol="0">
            <a:spAutoFit/>
          </a:bodyPr>
          <a:lstStyle/>
          <a:p>
            <a:r>
              <a:rPr lang="en-US" dirty="0" smtClean="0">
                <a:solidFill>
                  <a:srgbClr val="000000"/>
                </a:solidFill>
              </a:rPr>
              <a:t>Use saturation rules to reduce arrays </a:t>
            </a:r>
            <a:br>
              <a:rPr lang="en-US" dirty="0" smtClean="0">
                <a:solidFill>
                  <a:srgbClr val="000000"/>
                </a:solidFill>
              </a:rPr>
            </a:br>
            <a:r>
              <a:rPr lang="en-US" dirty="0" smtClean="0">
                <a:solidFill>
                  <a:srgbClr val="000000"/>
                </a:solidFill>
              </a:rPr>
              <a:t>to the theory of un-interpreted functions</a:t>
            </a:r>
          </a:p>
        </p:txBody>
      </p:sp>
      <p:sp>
        <p:nvSpPr>
          <p:cNvPr id="12" name="TextBox 11"/>
          <p:cNvSpPr txBox="1"/>
          <p:nvPr/>
        </p:nvSpPr>
        <p:spPr>
          <a:xfrm>
            <a:off x="4698274" y="4228012"/>
            <a:ext cx="4378122" cy="369332"/>
          </a:xfrm>
          <a:prstGeom prst="rect">
            <a:avLst/>
          </a:prstGeom>
          <a:noFill/>
        </p:spPr>
        <p:txBody>
          <a:bodyPr wrap="none" rtlCol="0">
            <a:spAutoFit/>
          </a:bodyPr>
          <a:lstStyle/>
          <a:p>
            <a:r>
              <a:rPr lang="en-US" dirty="0" smtClean="0">
                <a:solidFill>
                  <a:srgbClr val="000000"/>
                </a:solidFill>
              </a:rPr>
              <a:t>Extract models for arrays as finite graphs</a:t>
            </a:r>
          </a:p>
        </p:txBody>
      </p:sp>
    </p:spTree>
    <p:extLst>
      <p:ext uri="{BB962C8B-B14F-4D97-AF65-F5344CB8AC3E}">
        <p14:creationId xmlns:p14="http://schemas.microsoft.com/office/powerpoint/2010/main" val="393647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 for </a:t>
            </a:r>
            <a:r>
              <a:rPr lang="en-US" i="1" dirty="0" smtClean="0"/>
              <a:t>store</a:t>
            </a:r>
            <a:endParaRPr lang="en-US"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6700" y="1290955"/>
                <a:ext cx="8382000" cy="4985788"/>
              </a:xfrm>
            </p:spPr>
            <p:txBody>
              <a:bodyPr>
                <a:normAutofit fontScale="92500" lnSpcReduction="20000"/>
              </a:bodyPr>
              <a:lstStyle/>
              <a:p>
                <a:pPr marL="0" indent="0">
                  <a:buNone/>
                </a:pPr>
                <a:r>
                  <a:rPr lang="en-US" sz="2800" dirty="0" smtClean="0"/>
                  <a:t>For every sub-term </a:t>
                </a:r>
                <a14:m>
                  <m:oMath xmlns:m="http://schemas.openxmlformats.org/officeDocument/2006/math">
                    <m:r>
                      <a:rPr lang="en-US" sz="2800" i="1" dirty="0" smtClean="0">
                        <a:latin typeface="Cambria Math" panose="02040503050406030204" pitchFamily="18" charset="0"/>
                      </a:rPr>
                      <m:t>𝑠𝑡𝑜𝑟𝑒</m:t>
                    </m:r>
                    <m:d>
                      <m:dPr>
                        <m:ctrlPr>
                          <a:rPr lang="en-US" sz="2800" i="1" dirty="0" smtClean="0">
                            <a:latin typeface="Cambria Math" panose="02040503050406030204" pitchFamily="18" charset="0"/>
                          </a:rPr>
                        </m:ctrlPr>
                      </m:dPr>
                      <m:e>
                        <m:r>
                          <a:rPr lang="en-US" sz="2800" b="0" i="1" dirty="0" smtClean="0">
                            <a:latin typeface="Cambria Math" panose="02040503050406030204" pitchFamily="18" charset="0"/>
                          </a:rPr>
                          <m:t>𝐴</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𝑖</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𝑣</m:t>
                        </m:r>
                      </m:e>
                    </m:d>
                    <m:r>
                      <a:rPr lang="en-US" sz="2800" i="1" dirty="0" smtClean="0">
                        <a:latin typeface="Cambria Math" panose="02040503050406030204" pitchFamily="18" charset="0"/>
                      </a:rPr>
                      <m:t>, </m:t>
                    </m:r>
                  </m:oMath>
                </a14:m>
                <a:r>
                  <a:rPr lang="en-US" sz="2800" dirty="0" smtClean="0"/>
                  <a:t/>
                </a:r>
                <a:br>
                  <a:rPr lang="en-US" sz="2800" dirty="0" smtClean="0"/>
                </a:br>
                <a:r>
                  <a:rPr lang="en-US" sz="2800" dirty="0" smtClean="0"/>
                  <a:t>For every </a:t>
                </a:r>
                <a14:m>
                  <m:oMath xmlns:m="http://schemas.openxmlformats.org/officeDocument/2006/math">
                    <m:r>
                      <a:rPr lang="en-US" sz="2800" i="1" dirty="0" smtClean="0">
                        <a:latin typeface="Cambria Math" panose="02040503050406030204" pitchFamily="18" charset="0"/>
                      </a:rPr>
                      <m:t>𝑗</m:t>
                    </m:r>
                  </m:oMath>
                </a14:m>
                <a:r>
                  <a:rPr lang="en-US" sz="2800" dirty="0" smtClean="0"/>
                  <a:t> </a:t>
                </a:r>
                <a:r>
                  <a:rPr lang="en-US" sz="2800" dirty="0"/>
                  <a:t>in </a:t>
                </a:r>
                <a:r>
                  <a:rPr lang="en-US" sz="2800" dirty="0" smtClean="0"/>
                  <a:t>Terms(</a:t>
                </a:r>
                <a14:m>
                  <m:oMath xmlns:m="http://schemas.openxmlformats.org/officeDocument/2006/math">
                    <m:r>
                      <a:rPr lang="en-US" sz="2800" b="0" i="1" smtClean="0">
                        <a:latin typeface="Cambria Math" panose="02040503050406030204" pitchFamily="18" charset="0"/>
                      </a:rPr>
                      <m:t>𝜑</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 </m:t>
                        </m:r>
                        <m:r>
                          <a:rPr lang="en-US" sz="2800" b="0" i="1" smtClean="0">
                            <a:latin typeface="Cambria Math" panose="02040503050406030204" pitchFamily="18" charset="0"/>
                          </a:rPr>
                          <m:t>𝛿</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e>
                        </m:d>
                      </m:e>
                    </m:d>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𝐴𝑟𝑟𝑎𝑦𝑠</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𝜑</m:t>
                        </m:r>
                      </m:e>
                    </m:d>
                    <m:r>
                      <m:rPr>
                        <m:lit/>
                      </m:rPr>
                      <a:rPr lang="en-US" sz="2800" b="0" i="1" smtClean="0">
                        <a:latin typeface="Cambria Math" panose="02040503050406030204" pitchFamily="18" charset="0"/>
                      </a:rPr>
                      <m:t>}</m:t>
                    </m:r>
                    <m:r>
                      <a:rPr lang="en-US" sz="2800" b="0" i="1" smtClean="0">
                        <a:latin typeface="Cambria Math" panose="02040503050406030204" pitchFamily="18" charset="0"/>
                      </a:rPr>
                      <m:t> </m:t>
                    </m:r>
                    <m:r>
                      <a:rPr lang="en-US" sz="2800" i="1">
                        <a:latin typeface="Cambria Math" panose="02040503050406030204" pitchFamily="18" charset="0"/>
                      </a:rPr>
                      <m:t> </m:t>
                    </m:r>
                  </m:oMath>
                </a14:m>
                <a:endParaRPr lang="en-US" sz="2800" dirty="0" smtClean="0"/>
              </a:p>
              <a:p>
                <a:pPr marL="0" indent="0">
                  <a:buNone/>
                </a:pPr>
                <a:r>
                  <a:rPr lang="en-US" sz="2800" dirty="0"/>
                  <a:t>A</a:t>
                </a:r>
                <a:r>
                  <a:rPr lang="en-US" sz="2800" dirty="0" smtClean="0"/>
                  <a:t>dd equation to </a:t>
                </a:r>
                <a14:m>
                  <m:oMath xmlns:m="http://schemas.openxmlformats.org/officeDocument/2006/math">
                    <m:r>
                      <a:rPr lang="en-US" sz="2800" i="1">
                        <a:latin typeface="Cambria Math" panose="02040503050406030204" pitchFamily="18" charset="0"/>
                      </a:rPr>
                      <m:t>𝜑</m:t>
                    </m:r>
                  </m:oMath>
                </a14:m>
                <a:r>
                  <a:rPr lang="en-US" sz="2800" dirty="0" smtClean="0"/>
                  <a:t>:</a:t>
                </a:r>
              </a:p>
              <a:p>
                <a:pPr marL="0" indent="0">
                  <a:buNone/>
                </a:pPr>
                <a:endParaRPr lang="en-US" sz="2800" dirty="0" smtClean="0"/>
              </a:p>
              <a:p>
                <a:pPr marL="0" indent="0">
                  <a:buNone/>
                </a:pPr>
                <a:r>
                  <a:rPr lang="en-US" sz="2800" dirty="0" smtClean="0"/>
                  <a:t>	</a:t>
                </a:r>
                <a:r>
                  <a:rPr lang="en-US" sz="2000" dirty="0"/>
                  <a:t> </a:t>
                </a:r>
                <a14:m>
                  <m:oMath xmlns:m="http://schemas.openxmlformats.org/officeDocument/2006/math">
                    <m:r>
                      <m:rPr>
                        <m:sty m:val="p"/>
                      </m:rPr>
                      <a:rPr lang="en-US" sz="2000" b="0" i="0" dirty="0" smtClean="0">
                        <a:latin typeface="Cambria Math" panose="02040503050406030204" pitchFamily="18" charset="0"/>
                      </a:rPr>
                      <m:t>store</m:t>
                    </m:r>
                    <m:d>
                      <m:dPr>
                        <m:ctrlPr>
                          <a:rPr lang="en-US" sz="2000" i="1" dirty="0">
                            <a:latin typeface="Cambria Math" panose="02040503050406030204" pitchFamily="18" charset="0"/>
                          </a:rPr>
                        </m:ctrlPr>
                      </m:dPr>
                      <m:e>
                        <m:r>
                          <a:rPr lang="en-US" sz="2000" b="0" i="1" dirty="0" smtClean="0">
                            <a:latin typeface="Cambria Math" panose="02040503050406030204" pitchFamily="18" charset="0"/>
                          </a:rPr>
                          <m:t>𝐴</m:t>
                        </m:r>
                        <m:r>
                          <a:rPr lang="en-US" sz="2000" i="1" dirty="0" err="1">
                            <a:latin typeface="Cambria Math" panose="02040503050406030204" pitchFamily="18" charset="0"/>
                          </a:rPr>
                          <m:t>,</m:t>
                        </m:r>
                        <m:r>
                          <a:rPr lang="en-US" sz="2000" i="1" dirty="0" err="1">
                            <a:latin typeface="Cambria Math" panose="02040503050406030204" pitchFamily="18" charset="0"/>
                          </a:rPr>
                          <m:t>𝑖</m:t>
                        </m:r>
                        <m:r>
                          <a:rPr lang="en-US" sz="2000" i="1" dirty="0" err="1">
                            <a:latin typeface="Cambria Math" panose="02040503050406030204" pitchFamily="18" charset="0"/>
                          </a:rPr>
                          <m:t>,</m:t>
                        </m:r>
                        <m:r>
                          <a:rPr lang="en-US" sz="2000" i="1" dirty="0" err="1">
                            <a:latin typeface="Cambria Math" panose="02040503050406030204" pitchFamily="18" charset="0"/>
                          </a:rPr>
                          <m:t>𝑣</m:t>
                        </m:r>
                      </m:e>
                    </m:d>
                    <m:d>
                      <m:dPr>
                        <m:begChr m:val="["/>
                        <m:endChr m:val="]"/>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𝑗</m:t>
                        </m:r>
                      </m:e>
                    </m:d>
                    <m:r>
                      <a:rPr lang="en-US" sz="2000" i="1" dirty="0">
                        <a:latin typeface="Cambria Math" panose="02040503050406030204" pitchFamily="18" charset="0"/>
                      </a:rPr>
                      <m:t>=</m:t>
                    </m:r>
                    <m:r>
                      <a:rPr lang="en-US" sz="2000" b="1" i="1">
                        <a:latin typeface="Cambria Math" panose="02040503050406030204" pitchFamily="18" charset="0"/>
                      </a:rPr>
                      <m:t>𝒊𝒇</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 </m:t>
                    </m:r>
                    <m:r>
                      <a:rPr lang="en-US" sz="2000" b="1" i="1">
                        <a:latin typeface="Cambria Math" panose="02040503050406030204" pitchFamily="18" charset="0"/>
                      </a:rPr>
                      <m:t>𝒕𝒉𝒆𝒏</m:t>
                    </m:r>
                    <m:r>
                      <a:rPr lang="en-US" sz="2000" b="1" i="1">
                        <a:latin typeface="Cambria Math" panose="02040503050406030204" pitchFamily="18" charset="0"/>
                      </a:rPr>
                      <m:t> </m:t>
                    </m:r>
                    <m:r>
                      <a:rPr lang="en-US" sz="2000" i="1">
                        <a:latin typeface="Cambria Math" panose="02040503050406030204" pitchFamily="18" charset="0"/>
                      </a:rPr>
                      <m:t>𝑣</m:t>
                    </m:r>
                    <m:r>
                      <a:rPr lang="en-US" sz="2000" i="1">
                        <a:latin typeface="Cambria Math" panose="02040503050406030204" pitchFamily="18" charset="0"/>
                      </a:rPr>
                      <m:t> </m:t>
                    </m:r>
                    <m:r>
                      <a:rPr lang="en-US" sz="2000" b="1" i="1">
                        <a:latin typeface="Cambria Math" panose="02040503050406030204" pitchFamily="18" charset="0"/>
                      </a:rPr>
                      <m:t>𝒆𝒍𝒔𝒆</m:t>
                    </m:r>
                    <m:r>
                      <a:rPr lang="en-US" sz="2000" i="1">
                        <a:latin typeface="Cambria Math" panose="02040503050406030204" pitchFamily="18" charset="0"/>
                      </a:rPr>
                      <m:t> </m:t>
                    </m:r>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m:t>
                    </m:r>
                  </m:oMath>
                </a14:m>
                <a:endParaRPr lang="en-US" sz="2800" dirty="0"/>
              </a:p>
              <a:p>
                <a:pPr marL="0" indent="0">
                  <a:buNone/>
                </a:pPr>
                <a:endParaRPr lang="en-US" sz="2800" dirty="0"/>
              </a:p>
              <a:p>
                <a:pPr marL="0" indent="0">
                  <a:buNone/>
                </a:pPr>
                <a:r>
                  <a:rPr lang="en-US" sz="2800" dirty="0" smtClean="0"/>
                  <a:t>EUF model of </a:t>
                </a:r>
                <a14:m>
                  <m:oMath xmlns:m="http://schemas.openxmlformats.org/officeDocument/2006/math">
                    <m:r>
                      <a:rPr lang="en-US" sz="2800" i="1">
                        <a:latin typeface="Cambria Math" panose="02040503050406030204" pitchFamily="18" charset="0"/>
                      </a:rPr>
                      <m:t>𝜑</m:t>
                    </m:r>
                    <m:r>
                      <a:rPr lang="en-US" sz="2800" i="1">
                        <a:latin typeface="Cambria Math" panose="02040503050406030204" pitchFamily="18" charset="0"/>
                      </a:rPr>
                      <m:t> </m:t>
                    </m:r>
                  </m:oMath>
                </a14:m>
                <a:r>
                  <a:rPr lang="en-US" sz="2800" dirty="0" smtClean="0"/>
                  <a:t>=&gt; Array Model:</a:t>
                </a:r>
              </a:p>
              <a:p>
                <a:pPr marL="0" indent="0">
                  <a:buNone/>
                </a:pPr>
                <a:endParaRPr lang="en-US" sz="2800" dirty="0" smtClean="0"/>
              </a:p>
              <a:p>
                <a:pPr marL="0" indent="0">
                  <a:buNone/>
                </a:pPr>
                <a:r>
                  <a:rPr lang="en-US" sz="2800" dirty="0" smtClean="0"/>
                  <a:t>For each array </a:t>
                </a:r>
                <a:r>
                  <a:rPr lang="en-US" sz="2800" i="1" dirty="0"/>
                  <a:t>A</a:t>
                </a:r>
                <a:r>
                  <a:rPr lang="en-US" sz="2800" i="1" dirty="0" smtClean="0"/>
                  <a:t> </a:t>
                </a:r>
                <a:r>
                  <a:rPr lang="en-US" sz="2800" dirty="0" smtClean="0"/>
                  <a:t>define </a:t>
                </a:r>
                <a:br>
                  <a:rPr lang="en-US" sz="2800" dirty="0" smtClean="0"/>
                </a:b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𝑀</m:t>
                      </m:r>
                      <m:d>
                        <m:dPr>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𝐴</m:t>
                          </m:r>
                        </m:e>
                      </m:d>
                      <m:r>
                        <a:rPr lang="en-US" sz="2800" b="0" i="1" dirty="0" smtClean="0">
                          <a:latin typeface="Cambria Math" panose="02040503050406030204" pitchFamily="18" charset="0"/>
                        </a:rPr>
                        <m:t> :</m:t>
                      </m:r>
                      <m:r>
                        <a:rPr lang="en-US" sz="2800" i="1" dirty="0" smtClean="0">
                          <a:latin typeface="Cambria Math" panose="02040503050406030204" pitchFamily="18" charset="0"/>
                        </a:rPr>
                        <m:t>= { </m:t>
                      </m:r>
                      <m:r>
                        <a:rPr lang="en-US" sz="2800" i="1" dirty="0" smtClean="0">
                          <a:latin typeface="Cambria Math" panose="02040503050406030204" pitchFamily="18" charset="0"/>
                        </a:rPr>
                        <m:t>𝑀</m:t>
                      </m:r>
                      <m:r>
                        <a:rPr lang="en-US" sz="2800" i="1" dirty="0" smtClean="0">
                          <a:latin typeface="Cambria Math" panose="02040503050406030204" pitchFamily="18" charset="0"/>
                        </a:rPr>
                        <m:t>(</m:t>
                      </m:r>
                      <m:r>
                        <a:rPr lang="en-US" sz="2800" i="1" dirty="0" err="1" smtClean="0">
                          <a:latin typeface="Cambria Math" panose="02040503050406030204" pitchFamily="18" charset="0"/>
                        </a:rPr>
                        <m:t>𝑖</m:t>
                      </m:r>
                      <m:r>
                        <a:rPr lang="en-US" sz="2800" i="1" dirty="0" smtClean="0">
                          <a:latin typeface="Cambria Math" panose="02040503050406030204" pitchFamily="18" charset="0"/>
                        </a:rPr>
                        <m:t>) </m:t>
                      </m:r>
                      <m:r>
                        <a:rPr lang="en-US" sz="2800" i="1" dirty="0">
                          <a:solidFill>
                            <a:srgbClr val="000000"/>
                          </a:solidFill>
                          <a:latin typeface="Cambria Math" panose="02040503050406030204" pitchFamily="18" charset="0"/>
                          <a:cs typeface="Calibri" pitchFamily="34" charset="0"/>
                        </a:rPr>
                        <m:t>→</m:t>
                      </m:r>
                      <m:r>
                        <a:rPr lang="en-US" sz="2800" i="1" dirty="0" smtClean="0">
                          <a:latin typeface="Cambria Math" panose="02040503050406030204" pitchFamily="18" charset="0"/>
                        </a:rPr>
                        <m:t> </m:t>
                      </m:r>
                      <m:r>
                        <a:rPr lang="en-US" sz="2800" i="1" dirty="0" smtClean="0">
                          <a:latin typeface="Cambria Math" panose="02040503050406030204" pitchFamily="18" charset="0"/>
                        </a:rPr>
                        <m:t>𝑀</m:t>
                      </m:r>
                      <m:r>
                        <a:rPr lang="en-US" sz="2800" i="1" dirty="0" smtClean="0">
                          <a:latin typeface="Cambria Math" panose="02040503050406030204" pitchFamily="18" charset="0"/>
                        </a:rPr>
                        <m:t>(</m:t>
                      </m:r>
                      <m:r>
                        <a:rPr lang="en-US" sz="2800" b="0" i="1" dirty="0" smtClean="0">
                          <a:latin typeface="Cambria Math" panose="02040503050406030204" pitchFamily="18" charset="0"/>
                        </a:rPr>
                        <m:t>𝐴</m:t>
                      </m:r>
                      <m:r>
                        <a:rPr lang="en-US" sz="2800" b="0" i="1" dirty="0" smtClean="0">
                          <a:latin typeface="Cambria Math" panose="02040503050406030204" pitchFamily="18" charset="0"/>
                        </a:rPr>
                        <m:t>[</m:t>
                      </m:r>
                      <m:r>
                        <a:rPr lang="en-US" sz="2800" b="0" i="1" dirty="0" smtClean="0">
                          <a:latin typeface="Cambria Math" panose="02040503050406030204" pitchFamily="18" charset="0"/>
                        </a:rPr>
                        <m:t>𝑖</m:t>
                      </m:r>
                      <m:r>
                        <a:rPr lang="en-US" sz="2800" b="0" i="1" dirty="0" smtClean="0">
                          <a:latin typeface="Cambria Math" panose="02040503050406030204" pitchFamily="18" charset="0"/>
                        </a:rPr>
                        <m:t>]),  </m:t>
                      </m:r>
                      <m:r>
                        <a:rPr lang="en-US" sz="2800" i="1" dirty="0" smtClean="0">
                          <a:latin typeface="Cambria Math" panose="02040503050406030204" pitchFamily="18" charset="0"/>
                        </a:rPr>
                        <m:t>𝑒𝑙𝑠𝑒</m:t>
                      </m:r>
                      <m:r>
                        <a:rPr lang="en-US" sz="2800" i="1" dirty="0" smtClean="0">
                          <a:latin typeface="Cambria Math" panose="02040503050406030204" pitchFamily="18" charset="0"/>
                        </a:rPr>
                        <m:t> → </m:t>
                      </m:r>
                      <m:r>
                        <a:rPr lang="en-US" sz="2800" b="1" i="1" dirty="0" smtClean="0">
                          <a:solidFill>
                            <a:srgbClr val="FF0000"/>
                          </a:solidFill>
                          <a:latin typeface="Cambria Math" panose="02040503050406030204" pitchFamily="18" charset="0"/>
                          <a:sym typeface="Symbol"/>
                        </a:rPr>
                        <m:t></m:t>
                      </m:r>
                      <m:r>
                        <a:rPr lang="en-US" sz="2800" b="1" i="1" baseline="-25000" dirty="0" smtClean="0">
                          <a:solidFill>
                            <a:srgbClr val="FF0000"/>
                          </a:solidFill>
                          <a:latin typeface="Cambria Math" panose="02040503050406030204" pitchFamily="18" charset="0"/>
                          <a:sym typeface="Symbol"/>
                        </a:rPr>
                        <m:t>𝑴𝒂</m:t>
                      </m:r>
                      <m:r>
                        <a:rPr lang="en-US" sz="2800" b="1" i="1" baseline="-25000" dirty="0" smtClean="0">
                          <a:solidFill>
                            <a:srgbClr val="FF0000"/>
                          </a:solidFill>
                          <a:latin typeface="Cambria Math" panose="02040503050406030204" pitchFamily="18" charset="0"/>
                          <a:sym typeface="Symbol"/>
                        </a:rPr>
                        <m:t> </m:t>
                      </m:r>
                      <m:r>
                        <a:rPr lang="en-US" sz="2800" i="1" dirty="0" smtClean="0">
                          <a:latin typeface="Cambria Math" panose="02040503050406030204" pitchFamily="18" charset="0"/>
                        </a:rPr>
                        <m:t>}</m:t>
                      </m:r>
                    </m:oMath>
                  </m:oMathPara>
                </a14:m>
                <a:endParaRPr lang="en-US" sz="2800" dirty="0" smtClean="0"/>
              </a:p>
              <a:p>
                <a:pPr marL="0" indent="0">
                  <a:buNone/>
                </a:pPr>
                <a:endParaRPr lang="en-US" sz="2800" dirty="0"/>
              </a:p>
              <a:p>
                <a:pPr marL="0" indent="0">
                  <a:buNone/>
                </a:pPr>
                <a:r>
                  <a:rPr lang="en-US" sz="2800" dirty="0" smtClean="0"/>
                  <a:t>where A[</a:t>
                </a:r>
                <a:r>
                  <a:rPr lang="en-US" sz="2800" dirty="0" err="1" smtClean="0"/>
                  <a:t>i</a:t>
                </a:r>
                <a:r>
                  <a:rPr lang="en-US" sz="2800" dirty="0"/>
                  <a:t>]</a:t>
                </a:r>
                <a:r>
                  <a:rPr lang="en-US" sz="2800" dirty="0" smtClean="0"/>
                  <a:t> occurs in </a:t>
                </a:r>
                <a14:m>
                  <m:oMath xmlns:m="http://schemas.openxmlformats.org/officeDocument/2006/math">
                    <m:r>
                      <a:rPr lang="en-US" sz="2800" i="1">
                        <a:latin typeface="Cambria Math" panose="02040503050406030204" pitchFamily="18" charset="0"/>
                      </a:rPr>
                      <m:t>𝜑</m:t>
                    </m:r>
                  </m:oMath>
                </a14:m>
                <a:r>
                  <a:rPr lang="en-US" sz="28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6700" y="1290955"/>
                <a:ext cx="8382000" cy="4985788"/>
              </a:xfrm>
              <a:blipFill rotWithShape="0">
                <a:blip r:embed="rId2"/>
                <a:stretch>
                  <a:fillRect l="-1309" t="-2445"/>
                </a:stretch>
              </a:blipFill>
            </p:spPr>
            <p:txBody>
              <a:bodyPr/>
              <a:lstStyle/>
              <a:p>
                <a:r>
                  <a:rPr lang="en-US">
                    <a:noFill/>
                  </a:rPr>
                  <a:t> </a:t>
                </a:r>
              </a:p>
            </p:txBody>
          </p:sp>
        </mc:Fallback>
      </mc:AlternateContent>
    </p:spTree>
    <p:extLst>
      <p:ext uri="{BB962C8B-B14F-4D97-AF65-F5344CB8AC3E}">
        <p14:creationId xmlns:p14="http://schemas.microsoft.com/office/powerpoint/2010/main" val="1339605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a:t>
            </a:r>
            <a:r>
              <a:rPr lang="en-US" i="1" dirty="0" smtClean="0"/>
              <a:t>store</a:t>
            </a:r>
            <a:endParaRPr lang="en-US"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50975"/>
                <a:ext cx="8382000" cy="5667770"/>
              </a:xfrm>
            </p:spPr>
            <p:txBody>
              <a:bodyPr>
                <a:normAutofit lnSpcReduction="10000"/>
              </a:bodyPr>
              <a:lstStyle/>
              <a:p>
                <a:pPr marL="0" indent="0">
                  <a:buNone/>
                </a:pPr>
                <a:r>
                  <a:rPr lang="en-US" sz="2800" dirty="0" smtClean="0"/>
                  <a:t>For each array </a:t>
                </a:r>
                <a:r>
                  <a:rPr lang="en-US" sz="2800" i="1" dirty="0"/>
                  <a:t>A</a:t>
                </a:r>
                <a:r>
                  <a:rPr lang="en-US" sz="2800" i="1" dirty="0" smtClean="0"/>
                  <a:t> </a:t>
                </a:r>
                <a:r>
                  <a:rPr lang="en-US" sz="2800" dirty="0" smtClean="0"/>
                  <a:t>in</a:t>
                </a:r>
                <a:r>
                  <a:rPr lang="en-US" sz="2800" i="1" dirty="0" smtClean="0"/>
                  <a:t> </a:t>
                </a:r>
                <a14:m>
                  <m:oMath xmlns:m="http://schemas.openxmlformats.org/officeDocument/2006/math">
                    <m:r>
                      <a:rPr lang="en-US" sz="2800" i="1">
                        <a:latin typeface="Cambria Math" panose="02040503050406030204" pitchFamily="18" charset="0"/>
                      </a:rPr>
                      <m:t>𝜑</m:t>
                    </m:r>
                    <m:r>
                      <a:rPr lang="en-US" sz="2800" i="1">
                        <a:latin typeface="Cambria Math" panose="02040503050406030204" pitchFamily="18" charset="0"/>
                      </a:rPr>
                      <m:t> </m:t>
                    </m:r>
                  </m:oMath>
                </a14:m>
                <a:r>
                  <a:rPr lang="en-US" sz="2800" dirty="0" smtClean="0"/>
                  <a:t>define </a:t>
                </a:r>
                <a:br>
                  <a:rPr lang="en-US" sz="2800" dirty="0" smtClean="0"/>
                </a:b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𝑀</m:t>
                      </m:r>
                      <m:d>
                        <m:dPr>
                          <m:ctrlPr>
                            <a:rPr lang="en-US" sz="2800" i="1" dirty="0">
                              <a:latin typeface="Cambria Math" panose="02040503050406030204" pitchFamily="18" charset="0"/>
                            </a:rPr>
                          </m:ctrlPr>
                        </m:dPr>
                        <m:e>
                          <m:r>
                            <a:rPr lang="en-US" sz="2800" b="0" i="1" dirty="0" smtClean="0">
                              <a:latin typeface="Cambria Math" panose="02040503050406030204" pitchFamily="18" charset="0"/>
                            </a:rPr>
                            <m:t>𝐴</m:t>
                          </m:r>
                        </m:e>
                      </m:d>
                      <m:r>
                        <a:rPr lang="en-US" sz="2800" i="1" dirty="0">
                          <a:latin typeface="Cambria Math" panose="02040503050406030204" pitchFamily="18" charset="0"/>
                        </a:rPr>
                        <m:t> := { </m:t>
                      </m:r>
                      <m:r>
                        <a:rPr lang="en-US" sz="2800" i="1" dirty="0">
                          <a:latin typeface="Cambria Math" panose="02040503050406030204" pitchFamily="18" charset="0"/>
                        </a:rPr>
                        <m:t>𝑀</m:t>
                      </m:r>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 </m:t>
                      </m:r>
                      <m:r>
                        <a:rPr lang="en-US" sz="2800" i="1" dirty="0">
                          <a:solidFill>
                            <a:srgbClr val="000000"/>
                          </a:solidFill>
                          <a:latin typeface="Cambria Math" panose="02040503050406030204" pitchFamily="18" charset="0"/>
                          <a:cs typeface="Calibri" pitchFamily="34" charset="0"/>
                        </a:rPr>
                        <m:t>→</m:t>
                      </m:r>
                      <m:r>
                        <a:rPr lang="en-US" sz="2800" i="1" dirty="0">
                          <a:latin typeface="Cambria Math" panose="02040503050406030204" pitchFamily="18" charset="0"/>
                        </a:rPr>
                        <m:t> </m:t>
                      </m:r>
                      <m:r>
                        <a:rPr lang="en-US" sz="2800" i="1" dirty="0">
                          <a:latin typeface="Cambria Math" panose="02040503050406030204" pitchFamily="18" charset="0"/>
                        </a:rPr>
                        <m:t>𝑀</m:t>
                      </m:r>
                      <m:r>
                        <a:rPr lang="en-US" sz="2800" i="1" dirty="0">
                          <a:latin typeface="Cambria Math" panose="02040503050406030204" pitchFamily="18" charset="0"/>
                        </a:rPr>
                        <m:t>(</m:t>
                      </m:r>
                      <m:r>
                        <a:rPr lang="en-US" sz="2800" b="0" i="1" dirty="0" smtClean="0">
                          <a:latin typeface="Cambria Math" panose="02040503050406030204" pitchFamily="18" charset="0"/>
                        </a:rPr>
                        <m:t>𝐴</m:t>
                      </m:r>
                      <m:r>
                        <a:rPr lang="en-US" sz="2800" b="0" i="1" dirty="0" smtClean="0">
                          <a:latin typeface="Cambria Math" panose="02040503050406030204" pitchFamily="18" charset="0"/>
                        </a:rPr>
                        <m:t>[</m:t>
                      </m:r>
                      <m:r>
                        <a:rPr lang="en-US" sz="2800" i="1" dirty="0" err="1">
                          <a:latin typeface="Cambria Math" panose="02040503050406030204" pitchFamily="18" charset="0"/>
                        </a:rPr>
                        <m:t>𝑖</m:t>
                      </m:r>
                      <m:r>
                        <a:rPr lang="en-US" sz="2800" b="0" i="1" dirty="0" smtClean="0">
                          <a:latin typeface="Cambria Math" panose="02040503050406030204" pitchFamily="18" charset="0"/>
                        </a:rPr>
                        <m:t>]</m:t>
                      </m:r>
                      <m:r>
                        <a:rPr lang="en-US" sz="2800" i="1" dirty="0">
                          <a:latin typeface="Cambria Math" panose="02040503050406030204" pitchFamily="18" charset="0"/>
                        </a:rPr>
                        <m:t>), </m:t>
                      </m:r>
                      <m:r>
                        <a:rPr lang="en-US" sz="2800" i="1" dirty="0">
                          <a:latin typeface="Cambria Math" panose="02040503050406030204" pitchFamily="18" charset="0"/>
                        </a:rPr>
                        <m:t>𝑒𝑙𝑠𝑒</m:t>
                      </m:r>
                      <m:r>
                        <a:rPr lang="en-US" sz="2800" i="1" dirty="0">
                          <a:latin typeface="Cambria Math" panose="02040503050406030204" pitchFamily="18" charset="0"/>
                        </a:rPr>
                        <m:t> → </m:t>
                      </m:r>
                      <m:r>
                        <a:rPr lang="en-US" sz="2800" b="1" i="1" dirty="0">
                          <a:solidFill>
                            <a:srgbClr val="FF0000"/>
                          </a:solidFill>
                          <a:latin typeface="Cambria Math" panose="02040503050406030204" pitchFamily="18" charset="0"/>
                          <a:sym typeface="Symbol"/>
                        </a:rPr>
                        <m:t></m:t>
                      </m:r>
                      <m:r>
                        <a:rPr lang="en-US" sz="2800" b="1" i="1" baseline="-25000" dirty="0">
                          <a:solidFill>
                            <a:srgbClr val="FF0000"/>
                          </a:solidFill>
                          <a:latin typeface="Cambria Math" panose="02040503050406030204" pitchFamily="18" charset="0"/>
                          <a:sym typeface="Symbol"/>
                        </a:rPr>
                        <m:t>𝑴𝒂</m:t>
                      </m:r>
                      <m:r>
                        <a:rPr lang="en-US" sz="2800" b="1" i="1" baseline="-25000" dirty="0">
                          <a:solidFill>
                            <a:srgbClr val="FF0000"/>
                          </a:solidFill>
                          <a:latin typeface="Cambria Math" panose="02040503050406030204" pitchFamily="18" charset="0"/>
                          <a:sym typeface="Symbol"/>
                        </a:rPr>
                        <m:t> </m:t>
                      </m:r>
                      <m:r>
                        <a:rPr lang="en-US" sz="2800" i="1" dirty="0">
                          <a:latin typeface="Cambria Math" panose="02040503050406030204" pitchFamily="18" charset="0"/>
                        </a:rPr>
                        <m:t>}</m:t>
                      </m:r>
                    </m:oMath>
                  </m:oMathPara>
                </a14:m>
                <a:endParaRPr lang="en-US" sz="2800" dirty="0"/>
              </a:p>
              <a:p>
                <a:pPr marL="0" indent="0">
                  <a:buNone/>
                </a:pPr>
                <a:endParaRPr lang="en-US" sz="2800" dirty="0"/>
              </a:p>
              <a:p>
                <a:pPr marL="0" indent="0">
                  <a:buNone/>
                </a:pPr>
                <a:r>
                  <a:rPr lang="en-US" sz="2800" dirty="0" smtClean="0"/>
                  <a:t>Does M satisfy axioms for </a:t>
                </a:r>
                <a:r>
                  <a:rPr lang="en-US" sz="2800" i="1" dirty="0" smtClean="0"/>
                  <a:t>store?</a:t>
                </a:r>
              </a:p>
              <a:p>
                <a:pPr marL="0" indent="0">
                  <a:buNone/>
                </a:pPr>
                <a:endParaRPr lang="en-US" sz="2000" i="1" dirty="0"/>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𝑀</m:t>
                      </m:r>
                      <m:r>
                        <a:rPr lang="en-US" sz="2000" i="1" dirty="0" smtClean="0">
                          <a:latin typeface="Cambria Math" panose="02040503050406030204" pitchFamily="18" charset="0"/>
                        </a:rPr>
                        <m:t>(</m:t>
                      </m:r>
                      <m:r>
                        <m:rPr>
                          <m:sty m:val="p"/>
                        </m:rPr>
                        <a:rPr lang="en-US" sz="2000" i="0" dirty="0" smtClean="0">
                          <a:latin typeface="Cambria Math" panose="02040503050406030204" pitchFamily="18" charset="0"/>
                        </a:rPr>
                        <m:t>store</m:t>
                      </m:r>
                      <m:r>
                        <a:rPr lang="en-US" sz="2000" i="1" dirty="0" smtClean="0">
                          <a:latin typeface="Cambria Math" panose="02040503050406030204" pitchFamily="18" charset="0"/>
                        </a:rPr>
                        <m:t>(</m:t>
                      </m:r>
                      <m:r>
                        <a:rPr lang="en-US" sz="2000" b="0" i="1" dirty="0" smtClean="0">
                          <a:latin typeface="Cambria Math" panose="02040503050406030204" pitchFamily="18" charset="0"/>
                        </a:rPr>
                        <m:t>𝐴</m:t>
                      </m:r>
                      <m:r>
                        <a:rPr lang="en-US" sz="2000" i="1" dirty="0" err="1" smtClean="0">
                          <a:latin typeface="Cambria Math" panose="02040503050406030204" pitchFamily="18" charset="0"/>
                        </a:rPr>
                        <m:t>,</m:t>
                      </m:r>
                      <m:r>
                        <a:rPr lang="en-US" sz="2000" i="1" dirty="0" err="1" smtClean="0">
                          <a:latin typeface="Cambria Math" panose="02040503050406030204" pitchFamily="18" charset="0"/>
                        </a:rPr>
                        <m:t>𝑖</m:t>
                      </m:r>
                      <m:r>
                        <a:rPr lang="en-US" sz="2000" i="1" dirty="0" err="1" smtClean="0">
                          <a:latin typeface="Cambria Math" panose="02040503050406030204" pitchFamily="18" charset="0"/>
                        </a:rPr>
                        <m:t>,</m:t>
                      </m:r>
                      <m:r>
                        <a:rPr lang="en-US" sz="2000" i="1" dirty="0" err="1" smtClean="0">
                          <a:latin typeface="Cambria Math" panose="02040503050406030204" pitchFamily="18" charset="0"/>
                        </a:rPr>
                        <m:t>𝑣</m:t>
                      </m:r>
                      <m:r>
                        <a:rPr lang="en-US" sz="2000" i="1" dirty="0" smtClean="0">
                          <a:latin typeface="Cambria Math" panose="02040503050406030204" pitchFamily="18" charset="0"/>
                        </a:rPr>
                        <m:t>)) =</m:t>
                      </m:r>
                      <m:r>
                        <a:rPr lang="en-US" sz="2000" i="1" dirty="0" smtClean="0">
                          <a:latin typeface="Cambria Math" panose="02040503050406030204" pitchFamily="18" charset="0"/>
                        </a:rPr>
                        <m:t>𝜆</m:t>
                      </m:r>
                      <m:r>
                        <a:rPr lang="en-US" sz="2000" i="1" dirty="0" smtClean="0">
                          <a:latin typeface="Cambria Math" panose="02040503050406030204" pitchFamily="18" charset="0"/>
                        </a:rPr>
                        <m:t> </m:t>
                      </m:r>
                      <m:r>
                        <a:rPr lang="en-US" sz="2000" i="1" dirty="0" smtClean="0">
                          <a:latin typeface="Cambria Math" panose="02040503050406030204" pitchFamily="18" charset="0"/>
                        </a:rPr>
                        <m:t>𝑗</m:t>
                      </m:r>
                      <m:r>
                        <a:rPr lang="en-US" sz="2000" i="1" dirty="0" smtClean="0">
                          <a:latin typeface="Cambria Math" panose="02040503050406030204" pitchFamily="18" charset="0"/>
                        </a:rPr>
                        <m:t>.  </m:t>
                      </m:r>
                      <m:r>
                        <a:rPr lang="en-US" sz="2000" b="1" i="1" dirty="0" smtClean="0">
                          <a:latin typeface="Cambria Math" panose="02040503050406030204" pitchFamily="18" charset="0"/>
                        </a:rPr>
                        <m:t>𝒊𝒇</m:t>
                      </m:r>
                      <m:r>
                        <a:rPr lang="en-US" sz="2000" i="1" dirty="0" smtClean="0">
                          <a:latin typeface="Cambria Math" panose="02040503050406030204" pitchFamily="18" charset="0"/>
                        </a:rPr>
                        <m:t> </m:t>
                      </m:r>
                      <m:r>
                        <a:rPr lang="en-US" sz="2000" i="1" dirty="0" smtClean="0">
                          <a:latin typeface="Cambria Math" panose="02040503050406030204" pitchFamily="18" charset="0"/>
                        </a:rPr>
                        <m:t>𝑀</m:t>
                      </m:r>
                      <m:r>
                        <a:rPr lang="en-US" sz="2000" i="1" dirty="0" smtClean="0">
                          <a:latin typeface="Cambria Math" panose="02040503050406030204" pitchFamily="18" charset="0"/>
                        </a:rPr>
                        <m:t>(</m:t>
                      </m:r>
                      <m:r>
                        <a:rPr lang="en-US" sz="2000" i="1" dirty="0" err="1" smtClean="0">
                          <a:latin typeface="Cambria Math" panose="02040503050406030204" pitchFamily="18" charset="0"/>
                        </a:rPr>
                        <m:t>𝑖</m:t>
                      </m:r>
                      <m:r>
                        <a:rPr lang="en-US" sz="2000" i="1" dirty="0" smtClean="0">
                          <a:latin typeface="Cambria Math" panose="02040503050406030204" pitchFamily="18" charset="0"/>
                        </a:rPr>
                        <m:t>) = </m:t>
                      </m:r>
                      <m:r>
                        <a:rPr lang="en-US" sz="2000" i="1" dirty="0" smtClean="0">
                          <a:latin typeface="Cambria Math" panose="02040503050406030204" pitchFamily="18" charset="0"/>
                        </a:rPr>
                        <m:t>𝑗</m:t>
                      </m:r>
                      <m:r>
                        <a:rPr lang="en-US" sz="2000" i="1" dirty="0" smtClean="0">
                          <a:latin typeface="Cambria Math" panose="02040503050406030204" pitchFamily="18" charset="0"/>
                        </a:rPr>
                        <m:t> </m:t>
                      </m:r>
                      <m:r>
                        <a:rPr lang="en-US" sz="2000" b="1" i="1" dirty="0" smtClean="0">
                          <a:latin typeface="Cambria Math" panose="02040503050406030204" pitchFamily="18" charset="0"/>
                        </a:rPr>
                        <m:t>𝒕𝒉𝒆𝒏</m:t>
                      </m:r>
                      <m:r>
                        <a:rPr lang="en-US" sz="2000" b="1" i="1" dirty="0" smtClean="0">
                          <a:latin typeface="Cambria Math" panose="02040503050406030204" pitchFamily="18" charset="0"/>
                        </a:rPr>
                        <m:t> </m:t>
                      </m:r>
                      <m:r>
                        <a:rPr lang="en-US" sz="2000" i="1" dirty="0" smtClean="0">
                          <a:latin typeface="Cambria Math" panose="02040503050406030204" pitchFamily="18" charset="0"/>
                        </a:rPr>
                        <m:t>𝑀</m:t>
                      </m:r>
                      <m:r>
                        <a:rPr lang="en-US" sz="2000" i="1" dirty="0" smtClean="0">
                          <a:latin typeface="Cambria Math" panose="02040503050406030204" pitchFamily="18" charset="0"/>
                        </a:rPr>
                        <m:t>(</m:t>
                      </m:r>
                      <m:r>
                        <a:rPr lang="en-US" sz="2000" i="1" dirty="0" smtClean="0">
                          <a:latin typeface="Cambria Math" panose="02040503050406030204" pitchFamily="18" charset="0"/>
                        </a:rPr>
                        <m:t>𝑣</m:t>
                      </m:r>
                      <m:r>
                        <a:rPr lang="en-US" sz="2000" i="1" dirty="0" smtClean="0">
                          <a:latin typeface="Cambria Math" panose="02040503050406030204" pitchFamily="18" charset="0"/>
                        </a:rPr>
                        <m:t>) </m:t>
                      </m:r>
                      <m:r>
                        <a:rPr lang="en-US" sz="2000" b="1" i="1" dirty="0" smtClean="0">
                          <a:latin typeface="Cambria Math" panose="02040503050406030204" pitchFamily="18" charset="0"/>
                        </a:rPr>
                        <m:t>𝒆𝒍𝒔𝒆</m:t>
                      </m:r>
                      <m:r>
                        <a:rPr lang="en-US" sz="2000" i="1" dirty="0" smtClean="0">
                          <a:latin typeface="Cambria Math" panose="02040503050406030204" pitchFamily="18" charset="0"/>
                        </a:rPr>
                        <m:t> </m:t>
                      </m:r>
                      <m:r>
                        <a:rPr lang="en-US" sz="2000" i="1" dirty="0" smtClean="0">
                          <a:latin typeface="Cambria Math" panose="02040503050406030204" pitchFamily="18" charset="0"/>
                        </a:rPr>
                        <m:t>𝑀</m:t>
                      </m:r>
                      <m:r>
                        <a:rPr lang="en-US" sz="2000" i="1" dirty="0" smtClean="0">
                          <a:latin typeface="Cambria Math" panose="02040503050406030204" pitchFamily="18" charset="0"/>
                        </a:rPr>
                        <m:t>(</m:t>
                      </m:r>
                      <m:r>
                        <a:rPr lang="en-US" sz="2000" b="0" i="1" dirty="0" smtClean="0">
                          <a:latin typeface="Cambria Math" panose="02040503050406030204" pitchFamily="18" charset="0"/>
                        </a:rPr>
                        <m:t>𝐴</m:t>
                      </m:r>
                      <m:r>
                        <a:rPr lang="en-US" sz="2000" b="0" i="1" dirty="0" smtClean="0">
                          <a:latin typeface="Cambria Math" panose="02040503050406030204" pitchFamily="18" charset="0"/>
                        </a:rPr>
                        <m:t>[</m:t>
                      </m:r>
                      <m:r>
                        <a:rPr lang="en-US" sz="2000" i="1" dirty="0" err="1" smtClean="0">
                          <a:latin typeface="Cambria Math" panose="02040503050406030204" pitchFamily="18" charset="0"/>
                        </a:rPr>
                        <m:t>𝑗</m:t>
                      </m:r>
                      <m:r>
                        <a:rPr lang="en-US" sz="2000" b="0" i="1" dirty="0" smtClean="0">
                          <a:latin typeface="Cambria Math" panose="02040503050406030204" pitchFamily="18" charset="0"/>
                        </a:rPr>
                        <m:t>]</m:t>
                      </m:r>
                      <m:r>
                        <a:rPr lang="en-US" sz="2000" i="1" dirty="0" smtClean="0">
                          <a:latin typeface="Cambria Math" panose="02040503050406030204" pitchFamily="18" charset="0"/>
                        </a:rPr>
                        <m:t>)</m:t>
                      </m:r>
                    </m:oMath>
                  </m:oMathPara>
                </a14:m>
                <a:endParaRPr lang="en-US" sz="2000" i="1" dirty="0" smtClean="0"/>
              </a:p>
              <a:p>
                <a:pPr marL="0" indent="0">
                  <a:buNone/>
                </a:pPr>
                <a:endParaRPr lang="en-US" sz="2000" i="1" dirty="0"/>
              </a:p>
              <a:p>
                <a:pPr marL="0" indent="0">
                  <a:buNone/>
                </a:pPr>
                <a:endParaRPr lang="en-US" sz="2000" dirty="0"/>
              </a:p>
              <a:p>
                <a:pPr marL="0" indent="0">
                  <a:buNone/>
                </a:pPr>
                <a:r>
                  <a:rPr lang="en-US" sz="2000" dirty="0" smtClean="0"/>
                  <a:t>Recall, we added </a:t>
                </a:r>
              </a:p>
              <a:p>
                <a:pPr marL="0" indent="0">
                  <a:buNone/>
                </a:pPr>
                <a:endParaRPr lang="en-US" sz="2000" dirty="0"/>
              </a:p>
              <a:p>
                <a:pPr marL="0" indent="0">
                  <a:buNone/>
                </a:pPr>
                <a:r>
                  <a:rPr lang="en-US" sz="2000" dirty="0" smtClean="0"/>
                  <a:t>	</a:t>
                </a:r>
                <a:r>
                  <a:rPr lang="en-US" sz="2000" dirty="0"/>
                  <a:t> </a:t>
                </a:r>
                <a14:m>
                  <m:oMath xmlns:m="http://schemas.openxmlformats.org/officeDocument/2006/math">
                    <m:r>
                      <m:rPr>
                        <m:sty m:val="p"/>
                      </m:rPr>
                      <a:rPr lang="en-US" sz="2000" i="0" dirty="0">
                        <a:latin typeface="Cambria Math" panose="02040503050406030204" pitchFamily="18" charset="0"/>
                      </a:rPr>
                      <m:t>store</m:t>
                    </m:r>
                    <m:d>
                      <m:dPr>
                        <m:ctrlPr>
                          <a:rPr lang="en-US" sz="2000" i="1" dirty="0">
                            <a:latin typeface="Cambria Math" panose="02040503050406030204" pitchFamily="18" charset="0"/>
                          </a:rPr>
                        </m:ctrlPr>
                      </m:dPr>
                      <m:e>
                        <m:r>
                          <a:rPr lang="en-US" sz="2000" i="1" dirty="0">
                            <a:latin typeface="Cambria Math" panose="02040503050406030204" pitchFamily="18" charset="0"/>
                          </a:rPr>
                          <m:t>𝐴</m:t>
                        </m:r>
                        <m:r>
                          <a:rPr lang="en-US" sz="2000" i="1" dirty="0" err="1">
                            <a:latin typeface="Cambria Math" panose="02040503050406030204" pitchFamily="18" charset="0"/>
                          </a:rPr>
                          <m:t>,</m:t>
                        </m:r>
                        <m:r>
                          <a:rPr lang="en-US" sz="2000" i="1" dirty="0" err="1">
                            <a:latin typeface="Cambria Math" panose="02040503050406030204" pitchFamily="18" charset="0"/>
                          </a:rPr>
                          <m:t>𝑖</m:t>
                        </m:r>
                        <m:r>
                          <a:rPr lang="en-US" sz="2000" i="1" dirty="0" err="1">
                            <a:latin typeface="Cambria Math" panose="02040503050406030204" pitchFamily="18" charset="0"/>
                          </a:rPr>
                          <m:t>,</m:t>
                        </m:r>
                        <m:r>
                          <a:rPr lang="en-US" sz="2000" i="1" dirty="0" err="1">
                            <a:latin typeface="Cambria Math" panose="02040503050406030204" pitchFamily="18" charset="0"/>
                          </a:rPr>
                          <m:t>𝑣</m:t>
                        </m:r>
                      </m:e>
                    </m:d>
                    <m:d>
                      <m:dPr>
                        <m:begChr m:val="["/>
                        <m:endChr m:val="]"/>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𝑗</m:t>
                        </m:r>
                      </m:e>
                    </m:d>
                    <m:r>
                      <a:rPr lang="en-US" sz="2000" i="1" dirty="0">
                        <a:latin typeface="Cambria Math" panose="02040503050406030204" pitchFamily="18" charset="0"/>
                      </a:rPr>
                      <m:t>=</m:t>
                    </m:r>
                    <m:r>
                      <a:rPr lang="en-US" sz="2000" b="1" i="1" dirty="0" smtClean="0">
                        <a:latin typeface="Cambria Math" panose="02040503050406030204" pitchFamily="18" charset="0"/>
                      </a:rPr>
                      <m:t> </m:t>
                    </m:r>
                    <m:r>
                      <a:rPr lang="en-US" sz="2000" b="1" i="1">
                        <a:latin typeface="Cambria Math" panose="02040503050406030204" pitchFamily="18" charset="0"/>
                      </a:rPr>
                      <m:t>𝒊𝒇</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 </m:t>
                    </m:r>
                    <m:r>
                      <a:rPr lang="en-US" sz="2000" b="1" i="1">
                        <a:latin typeface="Cambria Math" panose="02040503050406030204" pitchFamily="18" charset="0"/>
                      </a:rPr>
                      <m:t>𝒕𝒉𝒆𝒏</m:t>
                    </m:r>
                    <m:r>
                      <a:rPr lang="en-US" sz="2000" b="1" i="1">
                        <a:latin typeface="Cambria Math" panose="02040503050406030204" pitchFamily="18" charset="0"/>
                      </a:rPr>
                      <m:t> </m:t>
                    </m:r>
                    <m:r>
                      <a:rPr lang="en-US" sz="2000" i="1">
                        <a:latin typeface="Cambria Math" panose="02040503050406030204" pitchFamily="18" charset="0"/>
                      </a:rPr>
                      <m:t>𝑣</m:t>
                    </m:r>
                    <m:r>
                      <a:rPr lang="en-US" sz="2000" i="1">
                        <a:latin typeface="Cambria Math" panose="02040503050406030204" pitchFamily="18" charset="0"/>
                      </a:rPr>
                      <m:t> </m:t>
                    </m:r>
                    <m:r>
                      <a:rPr lang="en-US" sz="2000" b="1" i="1">
                        <a:latin typeface="Cambria Math" panose="02040503050406030204" pitchFamily="18" charset="0"/>
                      </a:rPr>
                      <m:t>𝒆𝒍𝒔𝒆</m:t>
                    </m:r>
                    <m:r>
                      <a:rPr lang="en-US" sz="2000" i="1">
                        <a:latin typeface="Cambria Math" panose="02040503050406030204" pitchFamily="18" charset="0"/>
                      </a:rPr>
                      <m:t> </m:t>
                    </m:r>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m:t>
                    </m:r>
                  </m:oMath>
                </a14:m>
                <a:endParaRPr lang="en-US" sz="2000" dirty="0" smtClean="0"/>
              </a:p>
              <a:p>
                <a:pPr marL="0" indent="0">
                  <a:buNone/>
                </a:pPr>
                <a:endParaRPr lang="en-US" sz="2000" dirty="0"/>
              </a:p>
              <a:p>
                <a:pPr marL="0" indent="0">
                  <a:buNone/>
                </a:pPr>
                <a:r>
                  <a:rPr lang="en-US" sz="2000" dirty="0" smtClean="0"/>
                  <a:t>Thus, </a:t>
                </a:r>
                <a14:m>
                  <m:oMath xmlns:m="http://schemas.openxmlformats.org/officeDocument/2006/math">
                    <m:r>
                      <a:rPr lang="en-US" sz="2000" b="0" i="1" dirty="0" smtClean="0">
                        <a:latin typeface="Cambria Math" panose="02040503050406030204" pitchFamily="18" charset="0"/>
                      </a:rPr>
                      <m:t>𝑀</m:t>
                    </m:r>
                    <m:r>
                      <a:rPr lang="en-US" sz="2000" b="0" i="1" dirty="0" smtClean="0">
                        <a:latin typeface="Cambria Math" panose="02040503050406030204" pitchFamily="18" charset="0"/>
                      </a:rPr>
                      <m:t>(</m:t>
                    </m:r>
                    <m:r>
                      <m:rPr>
                        <m:sty m:val="p"/>
                      </m:rPr>
                      <a:rPr lang="en-US" sz="2000" i="0" dirty="0">
                        <a:latin typeface="Cambria Math" panose="02040503050406030204" pitchFamily="18" charset="0"/>
                      </a:rPr>
                      <m:t>store</m:t>
                    </m:r>
                    <m:d>
                      <m:dPr>
                        <m:ctrlPr>
                          <a:rPr lang="en-US" sz="2000" i="1" dirty="0">
                            <a:latin typeface="Cambria Math" panose="02040503050406030204" pitchFamily="18" charset="0"/>
                          </a:rPr>
                        </m:ctrlPr>
                      </m:dPr>
                      <m:e>
                        <m:r>
                          <a:rPr lang="en-US" sz="2000" i="1" dirty="0">
                            <a:latin typeface="Cambria Math" panose="02040503050406030204" pitchFamily="18" charset="0"/>
                          </a:rPr>
                          <m:t>𝐴</m:t>
                        </m:r>
                        <m:r>
                          <a:rPr lang="en-US" sz="2000" i="1" dirty="0" err="1">
                            <a:latin typeface="Cambria Math" panose="02040503050406030204" pitchFamily="18" charset="0"/>
                          </a:rPr>
                          <m:t>,</m:t>
                        </m:r>
                        <m:r>
                          <a:rPr lang="en-US" sz="2000" i="1" dirty="0" err="1">
                            <a:latin typeface="Cambria Math" panose="02040503050406030204" pitchFamily="18" charset="0"/>
                          </a:rPr>
                          <m:t>𝑖</m:t>
                        </m:r>
                        <m:r>
                          <a:rPr lang="en-US" sz="2000" i="1" dirty="0" err="1">
                            <a:latin typeface="Cambria Math" panose="02040503050406030204" pitchFamily="18" charset="0"/>
                          </a:rPr>
                          <m:t>,</m:t>
                        </m:r>
                        <m:r>
                          <a:rPr lang="en-US" sz="2000" i="1" dirty="0" err="1">
                            <a:latin typeface="Cambria Math" panose="02040503050406030204" pitchFamily="18" charset="0"/>
                          </a:rPr>
                          <m:t>𝑣</m:t>
                        </m:r>
                      </m:e>
                    </m:d>
                    <m:r>
                      <a:rPr lang="en-US" sz="2000" b="0" i="1" dirty="0" smtClean="0">
                        <a:latin typeface="Cambria Math" panose="02040503050406030204" pitchFamily="18" charset="0"/>
                      </a:rPr>
                      <m:t>[</m:t>
                    </m:r>
                    <m:r>
                      <a:rPr lang="en-US" sz="2000" b="0" i="1" dirty="0" smtClean="0">
                        <a:latin typeface="Cambria Math" panose="02040503050406030204" pitchFamily="18" charset="0"/>
                      </a:rPr>
                      <m:t>𝑗</m:t>
                    </m:r>
                    <m:r>
                      <a:rPr lang="en-US" sz="2000" b="0" i="1" dirty="0" smtClean="0">
                        <a:latin typeface="Cambria Math" panose="02040503050406030204" pitchFamily="18" charset="0"/>
                      </a:rPr>
                      <m:t>])</m:t>
                    </m:r>
                  </m:oMath>
                </a14:m>
                <a:r>
                  <a:rPr lang="en-US" sz="2000" i="1" dirty="0" smtClean="0">
                    <a:latin typeface="Cambria Math" panose="02040503050406030204" pitchFamily="18" charset="0"/>
                  </a:rPr>
                  <a:t/>
                </a:r>
                <a:br>
                  <a:rPr lang="en-US" sz="2000" i="1" dirty="0" smtClean="0">
                    <a:latin typeface="Cambria Math" panose="02040503050406030204" pitchFamily="18" charset="0"/>
                  </a:rPr>
                </a:br>
                <a:r>
                  <a:rPr lang="en-US" sz="2000" i="1" dirty="0" smtClean="0">
                    <a:latin typeface="Cambria Math" panose="02040503050406030204" pitchFamily="18" charset="0"/>
                  </a:rPr>
                  <a:t>                          </a:t>
                </a:r>
                <a14:m>
                  <m:oMath xmlns:m="http://schemas.openxmlformats.org/officeDocument/2006/math">
                    <m:r>
                      <a:rPr lang="en-US" sz="2000" b="0" i="1" dirty="0" smtClean="0">
                        <a:latin typeface="Cambria Math" panose="02040503050406030204" pitchFamily="18" charset="0"/>
                      </a:rPr>
                      <m:t>= </m:t>
                    </m:r>
                    <m:r>
                      <a:rPr lang="en-US" sz="2000" b="0" i="1" dirty="0" smtClean="0">
                        <a:latin typeface="Cambria Math" panose="02040503050406030204" pitchFamily="18" charset="0"/>
                      </a:rPr>
                      <m:t>𝑀</m:t>
                    </m:r>
                    <m:d>
                      <m:dPr>
                        <m:ctrlPr>
                          <a:rPr lang="en-US" sz="2000" b="0" i="1" dirty="0" smtClean="0">
                            <a:latin typeface="Cambria Math" panose="02040503050406030204" pitchFamily="18" charset="0"/>
                          </a:rPr>
                        </m:ctrlPr>
                      </m:dPr>
                      <m:e>
                        <m:r>
                          <a:rPr lang="en-US" sz="2000" b="1" i="1">
                            <a:latin typeface="Cambria Math" panose="02040503050406030204" pitchFamily="18" charset="0"/>
                          </a:rPr>
                          <m:t>𝒊𝒇</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 </m:t>
                        </m:r>
                        <m:r>
                          <a:rPr lang="en-US" sz="2000" b="1" i="1">
                            <a:latin typeface="Cambria Math" panose="02040503050406030204" pitchFamily="18" charset="0"/>
                          </a:rPr>
                          <m:t>𝒕𝒉𝒆𝒏</m:t>
                        </m:r>
                        <m:r>
                          <a:rPr lang="en-US" sz="2000" b="1" i="1">
                            <a:latin typeface="Cambria Math" panose="02040503050406030204" pitchFamily="18" charset="0"/>
                          </a:rPr>
                          <m:t> </m:t>
                        </m:r>
                        <m:r>
                          <a:rPr lang="en-US" sz="2000" i="1">
                            <a:latin typeface="Cambria Math" panose="02040503050406030204" pitchFamily="18" charset="0"/>
                          </a:rPr>
                          <m:t>𝑣</m:t>
                        </m:r>
                        <m:r>
                          <a:rPr lang="en-US" sz="2000" i="1">
                            <a:latin typeface="Cambria Math" panose="02040503050406030204" pitchFamily="18" charset="0"/>
                          </a:rPr>
                          <m:t> </m:t>
                        </m:r>
                        <m:r>
                          <a:rPr lang="en-US" sz="2000" b="1" i="1">
                            <a:latin typeface="Cambria Math" panose="02040503050406030204" pitchFamily="18" charset="0"/>
                          </a:rPr>
                          <m:t>𝒆𝒍𝒔𝒆</m:t>
                        </m:r>
                        <m:r>
                          <a:rPr lang="en-US" sz="2000" i="1">
                            <a:latin typeface="Cambria Math" panose="02040503050406030204" pitchFamily="18" charset="0"/>
                          </a:rPr>
                          <m:t> </m:t>
                        </m:r>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m:t>
                        </m:r>
                      </m:e>
                    </m:d>
                  </m:oMath>
                </a14:m>
                <a:r>
                  <a:rPr lang="en-US" sz="2000" b="0" i="1" dirty="0" smtClean="0">
                    <a:latin typeface="Cambria Math" panose="02040503050406030204" pitchFamily="18" charset="0"/>
                  </a:rPr>
                  <a:t/>
                </a:r>
                <a:br>
                  <a:rPr lang="en-US" sz="2000" b="0" i="1" dirty="0" smtClean="0">
                    <a:latin typeface="Cambria Math" panose="02040503050406030204" pitchFamily="18" charset="0"/>
                  </a:rPr>
                </a:br>
                <a:r>
                  <a:rPr lang="en-US" sz="2000" b="0" i="1" dirty="0" smtClean="0">
                    <a:latin typeface="Cambria Math" panose="02040503050406030204" pitchFamily="18" charset="0"/>
                  </a:rPr>
                  <a:t>                          </a:t>
                </a:r>
                <a14:m>
                  <m:oMath xmlns:m="http://schemas.openxmlformats.org/officeDocument/2006/math">
                    <m:r>
                      <a:rPr lang="en-US" sz="2000" b="0" i="1" smtClean="0">
                        <a:latin typeface="Cambria Math" panose="02040503050406030204" pitchFamily="18" charset="0"/>
                      </a:rPr>
                      <m:t>=</m:t>
                    </m:r>
                    <m:r>
                      <a:rPr lang="en-US" sz="2000" b="1" i="1" dirty="0">
                        <a:latin typeface="Cambria Math" panose="02040503050406030204" pitchFamily="18" charset="0"/>
                      </a:rPr>
                      <m:t>𝒊𝒇</m:t>
                    </m:r>
                    <m:r>
                      <a:rPr lang="en-US" sz="2000" i="1" dirty="0">
                        <a:latin typeface="Cambria Math" panose="02040503050406030204" pitchFamily="18" charset="0"/>
                      </a:rPr>
                      <m:t> </m:t>
                    </m:r>
                    <m:r>
                      <a:rPr lang="en-US" sz="2000" i="1" dirty="0">
                        <a:latin typeface="Cambria Math" panose="02040503050406030204" pitchFamily="18" charset="0"/>
                      </a:rPr>
                      <m:t>𝑀</m:t>
                    </m:r>
                    <m:r>
                      <a:rPr lang="en-US" sz="2000" i="1" dirty="0">
                        <a:latin typeface="Cambria Math" panose="02040503050406030204" pitchFamily="18" charset="0"/>
                      </a:rPr>
                      <m:t>(</m:t>
                    </m:r>
                    <m:r>
                      <a:rPr lang="en-US" sz="2000" i="1" dirty="0" err="1">
                        <a:latin typeface="Cambria Math" panose="02040503050406030204" pitchFamily="18" charset="0"/>
                      </a:rPr>
                      <m:t>𝑖</m:t>
                    </m:r>
                    <m:r>
                      <a:rPr lang="en-US" sz="2000" i="1" dirty="0">
                        <a:latin typeface="Cambria Math" panose="02040503050406030204" pitchFamily="18" charset="0"/>
                      </a:rPr>
                      <m:t>) =</m:t>
                    </m:r>
                    <m:r>
                      <a:rPr lang="en-US" sz="2000" b="0" i="1" dirty="0" smtClean="0">
                        <a:latin typeface="Cambria Math" panose="02040503050406030204" pitchFamily="18" charset="0"/>
                      </a:rPr>
                      <m:t>𝑀</m:t>
                    </m:r>
                    <m:r>
                      <a:rPr lang="en-US" sz="2000" b="0" i="1" dirty="0" smtClean="0">
                        <a:latin typeface="Cambria Math" panose="02040503050406030204" pitchFamily="18" charset="0"/>
                      </a:rPr>
                      <m:t>(</m:t>
                    </m:r>
                    <m:r>
                      <a:rPr lang="en-US" sz="2000" i="1" dirty="0">
                        <a:latin typeface="Cambria Math" panose="02040503050406030204" pitchFamily="18" charset="0"/>
                      </a:rPr>
                      <m:t>𝑗</m:t>
                    </m:r>
                    <m:r>
                      <a:rPr lang="en-US" sz="2000" b="0" i="1" dirty="0" smtClean="0">
                        <a:latin typeface="Cambria Math" panose="02040503050406030204" pitchFamily="18" charset="0"/>
                      </a:rPr>
                      <m:t>)</m:t>
                    </m:r>
                    <m:r>
                      <a:rPr lang="en-US" sz="2000" i="1" dirty="0">
                        <a:latin typeface="Cambria Math" panose="02040503050406030204" pitchFamily="18" charset="0"/>
                      </a:rPr>
                      <m:t> </m:t>
                    </m:r>
                    <m:r>
                      <a:rPr lang="en-US" sz="2000" b="1" i="1" dirty="0">
                        <a:latin typeface="Cambria Math" panose="02040503050406030204" pitchFamily="18" charset="0"/>
                      </a:rPr>
                      <m:t>𝒕𝒉𝒆𝒏</m:t>
                    </m:r>
                    <m:r>
                      <a:rPr lang="en-US" sz="2000" b="1" i="1" dirty="0">
                        <a:latin typeface="Cambria Math" panose="02040503050406030204" pitchFamily="18" charset="0"/>
                      </a:rPr>
                      <m:t> </m:t>
                    </m:r>
                    <m:r>
                      <a:rPr lang="en-US" sz="2000" i="1" dirty="0">
                        <a:latin typeface="Cambria Math" panose="02040503050406030204" pitchFamily="18" charset="0"/>
                      </a:rPr>
                      <m:t>𝑀</m:t>
                    </m:r>
                    <m:r>
                      <a:rPr lang="en-US" sz="2000" i="1" dirty="0">
                        <a:latin typeface="Cambria Math" panose="02040503050406030204" pitchFamily="18" charset="0"/>
                      </a:rPr>
                      <m:t>(</m:t>
                    </m:r>
                    <m:r>
                      <a:rPr lang="en-US" sz="2000" i="1" dirty="0">
                        <a:latin typeface="Cambria Math" panose="02040503050406030204" pitchFamily="18" charset="0"/>
                      </a:rPr>
                      <m:t>𝑣</m:t>
                    </m:r>
                    <m:r>
                      <a:rPr lang="en-US" sz="2000" i="1" dirty="0">
                        <a:latin typeface="Cambria Math" panose="02040503050406030204" pitchFamily="18" charset="0"/>
                      </a:rPr>
                      <m:t>) </m:t>
                    </m:r>
                    <m:r>
                      <a:rPr lang="en-US" sz="2000" b="1" i="1" dirty="0">
                        <a:latin typeface="Cambria Math" panose="02040503050406030204" pitchFamily="18" charset="0"/>
                      </a:rPr>
                      <m:t>𝒆𝒍𝒔𝒆</m:t>
                    </m:r>
                    <m:r>
                      <a:rPr lang="en-US" sz="2000" i="1" dirty="0">
                        <a:latin typeface="Cambria Math" panose="02040503050406030204" pitchFamily="18" charset="0"/>
                      </a:rPr>
                      <m:t> </m:t>
                    </m:r>
                    <m:r>
                      <a:rPr lang="en-US" sz="2000" i="1" dirty="0">
                        <a:latin typeface="Cambria Math" panose="02040503050406030204" pitchFamily="18" charset="0"/>
                      </a:rPr>
                      <m:t>𝑀</m:t>
                    </m:r>
                    <m:r>
                      <a:rPr lang="en-US" sz="2000" i="1" dirty="0">
                        <a:latin typeface="Cambria Math" panose="02040503050406030204" pitchFamily="18" charset="0"/>
                      </a:rPr>
                      <m:t>(</m:t>
                    </m:r>
                    <m:r>
                      <a:rPr lang="en-US" sz="2000" b="0" i="1" dirty="0" smtClean="0">
                        <a:latin typeface="Cambria Math" panose="02040503050406030204" pitchFamily="18" charset="0"/>
                      </a:rPr>
                      <m:t>𝐴</m:t>
                    </m:r>
                    <m:r>
                      <a:rPr lang="en-US" sz="2000" b="0" i="1" dirty="0" smtClean="0">
                        <a:latin typeface="Cambria Math" panose="02040503050406030204" pitchFamily="18" charset="0"/>
                      </a:rPr>
                      <m:t>[</m:t>
                    </m:r>
                    <m:r>
                      <a:rPr lang="en-US" sz="2000" i="1" dirty="0" err="1">
                        <a:latin typeface="Cambria Math" panose="02040503050406030204" pitchFamily="18" charset="0"/>
                      </a:rPr>
                      <m:t>𝑗</m:t>
                    </m:r>
                    <m:r>
                      <a:rPr lang="en-US" sz="2000" b="0" i="1" dirty="0" smtClean="0">
                        <a:latin typeface="Cambria Math" panose="02040503050406030204" pitchFamily="18" charset="0"/>
                      </a:rPr>
                      <m:t>]</m:t>
                    </m:r>
                    <m:r>
                      <a:rPr lang="en-US" sz="2000" i="1" dirty="0">
                        <a:latin typeface="Cambria Math" panose="02040503050406030204" pitchFamily="18" charset="0"/>
                      </a:rPr>
                      <m:t>)</m:t>
                    </m:r>
                  </m:oMath>
                </a14:m>
                <a:endParaRPr lang="en-US" sz="2000" i="1"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50975"/>
                <a:ext cx="8382000" cy="5667770"/>
              </a:xfrm>
              <a:blipFill rotWithShape="0">
                <a:blip r:embed="rId2"/>
                <a:stretch>
                  <a:fillRect l="-1527" t="-1720"/>
                </a:stretch>
              </a:blipFill>
            </p:spPr>
            <p:txBody>
              <a:bodyPr/>
              <a:lstStyle/>
              <a:p>
                <a:r>
                  <a:rPr lang="en-US">
                    <a:noFill/>
                  </a:rPr>
                  <a:t> </a:t>
                </a:r>
              </a:p>
            </p:txBody>
          </p:sp>
        </mc:Fallback>
      </mc:AlternateContent>
    </p:spTree>
    <p:extLst>
      <p:ext uri="{BB962C8B-B14F-4D97-AF65-F5344CB8AC3E}">
        <p14:creationId xmlns:p14="http://schemas.microsoft.com/office/powerpoint/2010/main" val="3851139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 and Efficiency</a:t>
            </a:r>
            <a:endParaRPr lang="en-US" dirty="0"/>
          </a:p>
        </p:txBody>
      </p:sp>
      <p:sp>
        <p:nvSpPr>
          <p:cNvPr id="3" name="Content Placeholder 2"/>
          <p:cNvSpPr>
            <a:spLocks noGrp="1"/>
          </p:cNvSpPr>
          <p:nvPr>
            <p:ph idx="1"/>
          </p:nvPr>
        </p:nvSpPr>
        <p:spPr/>
        <p:txBody>
          <a:bodyPr/>
          <a:lstStyle/>
          <a:p>
            <a:r>
              <a:rPr lang="en-US" dirty="0" smtClean="0"/>
              <a:t>Adding axioms for all indices is </a:t>
            </a:r>
            <a:r>
              <a:rPr lang="en-US" i="1" dirty="0" smtClean="0"/>
              <a:t>expensive</a:t>
            </a:r>
          </a:p>
          <a:p>
            <a:r>
              <a:rPr lang="en-US" dirty="0" smtClean="0"/>
              <a:t>Store and extensionality axioms introduce branching</a:t>
            </a:r>
          </a:p>
          <a:p>
            <a:pPr marL="0" indent="0">
              <a:buNone/>
            </a:pPr>
            <a:endParaRPr lang="en-US" dirty="0"/>
          </a:p>
          <a:p>
            <a:pPr marL="0" indent="0">
              <a:buNone/>
            </a:pPr>
            <a:r>
              <a:rPr lang="en-US" i="1" dirty="0" smtClean="0"/>
              <a:t>Selectively </a:t>
            </a:r>
            <a:r>
              <a:rPr lang="en-US" dirty="0" smtClean="0"/>
              <a:t>add axioms on demand</a:t>
            </a:r>
          </a:p>
          <a:p>
            <a:pPr lvl="2"/>
            <a:r>
              <a:rPr lang="en-US" dirty="0" err="1" smtClean="0"/>
              <a:t>Boolector</a:t>
            </a:r>
            <a:r>
              <a:rPr lang="en-US" smtClean="0"/>
              <a:t>: </a:t>
            </a:r>
            <a:r>
              <a:rPr lang="en-US" smtClean="0"/>
              <a:t>Dual </a:t>
            </a:r>
            <a:r>
              <a:rPr lang="en-US" dirty="0" smtClean="0"/>
              <a:t>propagation to delay adding axioms </a:t>
            </a:r>
          </a:p>
          <a:p>
            <a:pPr lvl="2"/>
            <a:r>
              <a:rPr lang="en-US" dirty="0" smtClean="0"/>
              <a:t>Z3: relevancy propagation</a:t>
            </a:r>
          </a:p>
          <a:p>
            <a:endParaRPr lang="en-US" dirty="0" smtClean="0"/>
          </a:p>
        </p:txBody>
      </p:sp>
    </p:spTree>
    <p:extLst>
      <p:ext uri="{BB962C8B-B14F-4D97-AF65-F5344CB8AC3E}">
        <p14:creationId xmlns:p14="http://schemas.microsoft.com/office/powerpoint/2010/main" val="24443567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57146"/>
            <a:ext cx="7772400" cy="1362075"/>
          </a:xfrm>
        </p:spPr>
        <p:txBody>
          <a:bodyPr/>
          <a:lstStyle/>
          <a:p>
            <a:r>
              <a:rPr lang="en-US" dirty="0" smtClean="0"/>
              <a:t>Arithmetic</a:t>
            </a:r>
            <a:endParaRPr lang="en-US" dirty="0"/>
          </a:p>
        </p:txBody>
      </p:sp>
    </p:spTree>
    <p:extLst>
      <p:ext uri="{BB962C8B-B14F-4D97-AF65-F5344CB8AC3E}">
        <p14:creationId xmlns:p14="http://schemas.microsoft.com/office/powerpoint/2010/main" val="17252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rot="20233953">
            <a:off x="5374905" y="6003721"/>
            <a:ext cx="1586742" cy="177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Some Arithmetical Theories</a:t>
            </a:r>
            <a:endParaRPr lang="en-US" dirty="0"/>
          </a:p>
        </p:txBody>
      </p:sp>
      <p:sp>
        <p:nvSpPr>
          <p:cNvPr id="3" name="Rounded Rectangle 2"/>
          <p:cNvSpPr/>
          <p:nvPr/>
        </p:nvSpPr>
        <p:spPr>
          <a:xfrm>
            <a:off x="990600" y="1828800"/>
            <a:ext cx="1676400" cy="762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smtClean="0"/>
              <a:t>Presburger</a:t>
            </a:r>
            <a:r>
              <a:rPr lang="en-US" dirty="0" smtClean="0"/>
              <a:t>/</a:t>
            </a:r>
            <a:r>
              <a:rPr lang="en-US" dirty="0" err="1" smtClean="0"/>
              <a:t>Buchi</a:t>
            </a:r>
            <a:r>
              <a:rPr lang="en-US" dirty="0" smtClean="0"/>
              <a:t> Arithmetic</a:t>
            </a:r>
            <a:endParaRPr lang="en-US" dirty="0"/>
          </a:p>
        </p:txBody>
      </p:sp>
      <p:sp>
        <p:nvSpPr>
          <p:cNvPr id="4" name="Rounded Rectangle 3"/>
          <p:cNvSpPr/>
          <p:nvPr/>
        </p:nvSpPr>
        <p:spPr>
          <a:xfrm>
            <a:off x="2438400" y="3962400"/>
            <a:ext cx="16383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Integer Linear</a:t>
            </a:r>
            <a:br>
              <a:rPr lang="en-US" dirty="0" smtClean="0"/>
            </a:br>
            <a:r>
              <a:rPr lang="en-US" dirty="0" smtClean="0"/>
              <a:t>Arithmetic</a:t>
            </a:r>
            <a:endParaRPr lang="en-US" dirty="0"/>
          </a:p>
        </p:txBody>
      </p:sp>
      <p:sp>
        <p:nvSpPr>
          <p:cNvPr id="5" name="Rounded Rectangle 4"/>
          <p:cNvSpPr/>
          <p:nvPr/>
        </p:nvSpPr>
        <p:spPr>
          <a:xfrm>
            <a:off x="3421310" y="2895600"/>
            <a:ext cx="1676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Mixed Integer Linear</a:t>
            </a:r>
            <a:br>
              <a:rPr lang="en-US" dirty="0" smtClean="0"/>
            </a:br>
            <a:r>
              <a:rPr lang="en-US" dirty="0" smtClean="0"/>
              <a:t>Arithmetic</a:t>
            </a:r>
            <a:endParaRPr lang="en-US" dirty="0"/>
          </a:p>
        </p:txBody>
      </p:sp>
      <p:sp>
        <p:nvSpPr>
          <p:cNvPr id="6" name="Rounded Rectangle 5"/>
          <p:cNvSpPr/>
          <p:nvPr/>
        </p:nvSpPr>
        <p:spPr>
          <a:xfrm>
            <a:off x="4733405" y="3979073"/>
            <a:ext cx="1676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Real Linear</a:t>
            </a:r>
            <a:br>
              <a:rPr lang="en-US" dirty="0" smtClean="0"/>
            </a:br>
            <a:r>
              <a:rPr lang="en-US" dirty="0" smtClean="0"/>
              <a:t>Arithmetic</a:t>
            </a:r>
            <a:endParaRPr lang="en-US" dirty="0"/>
          </a:p>
        </p:txBody>
      </p:sp>
      <p:sp>
        <p:nvSpPr>
          <p:cNvPr id="7" name="Rounded Rectangle 6"/>
          <p:cNvSpPr/>
          <p:nvPr/>
        </p:nvSpPr>
        <p:spPr>
          <a:xfrm>
            <a:off x="5464653" y="2878927"/>
            <a:ext cx="1676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Real non-linear</a:t>
            </a:r>
            <a:br>
              <a:rPr lang="en-US" dirty="0" smtClean="0"/>
            </a:br>
            <a:r>
              <a:rPr lang="en-US" dirty="0" smtClean="0"/>
              <a:t>Arithmetic</a:t>
            </a:r>
            <a:endParaRPr lang="en-US" dirty="0"/>
          </a:p>
        </p:txBody>
      </p:sp>
      <p:sp>
        <p:nvSpPr>
          <p:cNvPr id="8" name="Rounded Rectangle 7"/>
          <p:cNvSpPr/>
          <p:nvPr/>
        </p:nvSpPr>
        <p:spPr>
          <a:xfrm>
            <a:off x="6629400" y="1758946"/>
            <a:ext cx="1676400" cy="762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Real non-linear</a:t>
            </a:r>
            <a:br>
              <a:rPr lang="en-US" dirty="0" smtClean="0"/>
            </a:br>
            <a:r>
              <a:rPr lang="en-US" dirty="0" smtClean="0"/>
              <a:t>Arithmetic</a:t>
            </a:r>
            <a:endParaRPr lang="en-US" dirty="0"/>
          </a:p>
        </p:txBody>
      </p:sp>
      <p:sp>
        <p:nvSpPr>
          <p:cNvPr id="10" name="Rounded Rectangle 9"/>
          <p:cNvSpPr/>
          <p:nvPr/>
        </p:nvSpPr>
        <p:spPr>
          <a:xfrm>
            <a:off x="6477000" y="4983162"/>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UTVPI </a:t>
            </a:r>
          </a:p>
          <a:p>
            <a:pPr algn="ctr"/>
            <a:r>
              <a:rPr lang="en-US" dirty="0" smtClean="0"/>
              <a:t>x + y &lt; 3, x –z &lt;2</a:t>
            </a:r>
            <a:endParaRPr lang="en-US" dirty="0"/>
          </a:p>
        </p:txBody>
      </p:sp>
      <p:sp>
        <p:nvSpPr>
          <p:cNvPr id="11" name="Rounded Rectangle 10"/>
          <p:cNvSpPr/>
          <p:nvPr/>
        </p:nvSpPr>
        <p:spPr>
          <a:xfrm>
            <a:off x="2006448" y="4983162"/>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Horn Inequalities</a:t>
            </a:r>
          </a:p>
          <a:p>
            <a:pPr algn="ctr"/>
            <a:r>
              <a:rPr lang="en-US" dirty="0"/>
              <a:t>3</a:t>
            </a:r>
            <a:r>
              <a:rPr lang="en-US" dirty="0" smtClean="0"/>
              <a:t>x + 2y &lt; z + 4</a:t>
            </a:r>
            <a:endParaRPr lang="en-US" dirty="0"/>
          </a:p>
        </p:txBody>
      </p:sp>
      <p:sp>
        <p:nvSpPr>
          <p:cNvPr id="12" name="Rounded Rectangle 11"/>
          <p:cNvSpPr/>
          <p:nvPr/>
        </p:nvSpPr>
        <p:spPr>
          <a:xfrm>
            <a:off x="4191000" y="4983162"/>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TVPI Differences</a:t>
            </a:r>
          </a:p>
          <a:p>
            <a:pPr algn="ctr"/>
            <a:r>
              <a:rPr lang="en-US" dirty="0" smtClean="0"/>
              <a:t>2x - 3y &lt; 3</a:t>
            </a:r>
            <a:endParaRPr lang="en-US" dirty="0"/>
          </a:p>
        </p:txBody>
      </p:sp>
      <p:sp>
        <p:nvSpPr>
          <p:cNvPr id="13" name="Rounded Rectangle 12"/>
          <p:cNvSpPr/>
          <p:nvPr/>
        </p:nvSpPr>
        <p:spPr>
          <a:xfrm>
            <a:off x="214313" y="4962786"/>
            <a:ext cx="1371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Pseudo Booleans</a:t>
            </a:r>
            <a:endParaRPr lang="en-US" dirty="0"/>
          </a:p>
        </p:txBody>
      </p:sp>
      <p:sp>
        <p:nvSpPr>
          <p:cNvPr id="14" name="Down Arrow 13"/>
          <p:cNvSpPr/>
          <p:nvPr/>
        </p:nvSpPr>
        <p:spPr>
          <a:xfrm rot="11471463">
            <a:off x="1455743" y="2584423"/>
            <a:ext cx="167920" cy="2384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9137094">
            <a:off x="2339194" y="2512204"/>
            <a:ext cx="168152" cy="1579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3100069">
            <a:off x="1906859" y="4311016"/>
            <a:ext cx="173147" cy="10969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3478460" y="3676650"/>
            <a:ext cx="163361" cy="266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18052136">
            <a:off x="3823338" y="5434434"/>
            <a:ext cx="211058" cy="15106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5867400" y="3676650"/>
            <a:ext cx="163361" cy="266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4942039" y="5764212"/>
            <a:ext cx="163361" cy="266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4789639" y="3676650"/>
            <a:ext cx="163361"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6858001" y="2556668"/>
            <a:ext cx="152400" cy="2865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182911" y="6049962"/>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Unit Differences </a:t>
            </a:r>
          </a:p>
          <a:p>
            <a:pPr algn="ctr"/>
            <a:r>
              <a:rPr lang="en-US" dirty="0" smtClean="0"/>
              <a:t>x – y &lt; 4</a:t>
            </a:r>
            <a:endParaRPr lang="en-US" dirty="0"/>
          </a:p>
        </p:txBody>
      </p:sp>
    </p:spTree>
    <p:extLst>
      <p:ext uri="{BB962C8B-B14F-4D97-AF65-F5344CB8AC3E}">
        <p14:creationId xmlns:p14="http://schemas.microsoft.com/office/powerpoint/2010/main" val="35786756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230187"/>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cs typeface="Calibri" pitchFamily="34" charset="0"/>
              </a:rPr>
              <a:t>Difference Logic</a:t>
            </a:r>
            <a:endParaRPr lang="en-US" dirty="0">
              <a:cs typeface="Calibri" pitchFamily="34" charset="0"/>
            </a:endParaRPr>
          </a:p>
        </p:txBody>
      </p:sp>
      <p:pic>
        <p:nvPicPr>
          <p:cNvPr id="3" name="Picture 3"/>
          <p:cNvPicPr>
            <a:picLocks noChangeAspect="1" noChangeArrowheads="1"/>
          </p:cNvPicPr>
          <p:nvPr/>
        </p:nvPicPr>
        <p:blipFill>
          <a:blip r:embed="rId2" cstate="print"/>
          <a:srcRect/>
          <a:stretch>
            <a:fillRect/>
          </a:stretch>
        </p:blipFill>
        <p:spPr bwMode="auto">
          <a:xfrm>
            <a:off x="1436034" y="2910448"/>
            <a:ext cx="4210050" cy="409575"/>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1110495" y="2222710"/>
            <a:ext cx="6438900" cy="3829050"/>
          </a:xfrm>
          <a:prstGeom prst="rect">
            <a:avLst/>
          </a:prstGeom>
          <a:noFill/>
          <a:ln w="9525">
            <a:noFill/>
            <a:miter lim="800000"/>
            <a:headEnd/>
            <a:tailEnd/>
          </a:ln>
          <a:effectLst/>
        </p:spPr>
      </p:pic>
      <p:sp>
        <p:nvSpPr>
          <p:cNvPr id="5" name="Content Placeholder 15"/>
          <p:cNvSpPr txBox="1">
            <a:spLocks/>
          </p:cNvSpPr>
          <p:nvPr/>
        </p:nvSpPr>
        <p:spPr>
          <a:xfrm>
            <a:off x="829721" y="1437444"/>
            <a:ext cx="7167448" cy="1151084"/>
          </a:xfrm>
          <a:prstGeom prst="rect">
            <a:avLst/>
          </a:prstGeom>
        </p:spPr>
        <p:txBody>
          <a:bodyPr vert="horz" wrap="square" lIns="0" tIns="0" rIns="0" bIns="0" rtlCol="0">
            <a:spAutoFit/>
          </a:bodyPr>
          <a:lstStyle/>
          <a:p>
            <a:pPr marL="384954" indent="-384954" algn="ctr" defTabSz="914363" fontAlgn="auto">
              <a:lnSpc>
                <a:spcPct val="90000"/>
              </a:lnSpc>
              <a:spcBef>
                <a:spcPts val="600"/>
              </a:spcBef>
              <a:spcAft>
                <a:spcPts val="0"/>
              </a:spcAft>
              <a:buSzPct val="90000"/>
            </a:pPr>
            <a:r>
              <a:rPr lang="en-US" sz="2400" dirty="0" smtClean="0">
                <a:solidFill>
                  <a:srgbClr val="FF0000"/>
                </a:solidFill>
                <a:latin typeface="Calibri" pitchFamily="34" charset="0"/>
                <a:cs typeface="Calibri" pitchFamily="34" charset="0"/>
                <a:sym typeface="Symbol"/>
              </a:rPr>
              <a:t>Chasing negative cycles!</a:t>
            </a:r>
          </a:p>
          <a:p>
            <a:pPr marL="384954" indent="-384954" algn="ctr" defTabSz="914363" fontAlgn="auto">
              <a:lnSpc>
                <a:spcPct val="90000"/>
              </a:lnSpc>
              <a:spcBef>
                <a:spcPts val="600"/>
              </a:spcBef>
              <a:spcAft>
                <a:spcPts val="0"/>
              </a:spcAft>
              <a:buSzPct val="90000"/>
            </a:pPr>
            <a:r>
              <a:rPr lang="en-US" sz="2400" dirty="0" smtClean="0">
                <a:solidFill>
                  <a:srgbClr val="000000"/>
                </a:solidFill>
                <a:latin typeface="Calibri" pitchFamily="34" charset="0"/>
                <a:cs typeface="Calibri" pitchFamily="34" charset="0"/>
                <a:sym typeface="Symbol"/>
              </a:rPr>
              <a:t>Algorithms based on Bellman-Ford (O(</a:t>
            </a:r>
            <a:r>
              <a:rPr lang="en-US" sz="2400" dirty="0" err="1" smtClean="0">
                <a:solidFill>
                  <a:srgbClr val="000000"/>
                </a:solidFill>
                <a:latin typeface="Calibri" pitchFamily="34" charset="0"/>
                <a:cs typeface="Calibri" pitchFamily="34" charset="0"/>
                <a:sym typeface="Symbol"/>
              </a:rPr>
              <a:t>mn</a:t>
            </a:r>
            <a:r>
              <a:rPr lang="en-US" sz="2400" dirty="0" smtClean="0">
                <a:solidFill>
                  <a:srgbClr val="000000"/>
                </a:solidFill>
                <a:latin typeface="Calibri" pitchFamily="34" charset="0"/>
                <a:cs typeface="Calibri" pitchFamily="34" charset="0"/>
                <a:sym typeface="Symbol"/>
              </a:rPr>
              <a:t>)).</a:t>
            </a:r>
            <a:endParaRPr lang="en-US" sz="2400" dirty="0" smtClean="0">
              <a:solidFill>
                <a:srgbClr val="000000"/>
              </a:solidFill>
              <a:latin typeface="Calibri" pitchFamily="34" charset="0"/>
              <a:sym typeface="Symbol"/>
            </a:endParaRPr>
          </a:p>
          <a:p>
            <a:pPr marL="384954" indent="-384954" defTabSz="914363" fontAlgn="auto">
              <a:lnSpc>
                <a:spcPct val="90000"/>
              </a:lnSpc>
              <a:spcBef>
                <a:spcPts val="600"/>
              </a:spcBef>
              <a:spcAft>
                <a:spcPts val="0"/>
              </a:spcAft>
              <a:buSzPct val="90000"/>
              <a:defRPr/>
            </a:pPr>
            <a:r>
              <a:rPr lang="en-US" sz="2400" dirty="0" smtClean="0">
                <a:solidFill>
                  <a:srgbClr val="FF0000"/>
                </a:solidFill>
                <a:latin typeface="Calibri" pitchFamily="34" charset="0"/>
                <a:cs typeface="Calibri" pitchFamily="34" charset="0"/>
                <a:sym typeface="Symbol"/>
              </a:rPr>
              <a:t> </a:t>
            </a:r>
          </a:p>
        </p:txBody>
      </p:sp>
    </p:spTree>
    <p:extLst>
      <p:ext uri="{BB962C8B-B14F-4D97-AF65-F5344CB8AC3E}">
        <p14:creationId xmlns:p14="http://schemas.microsoft.com/office/powerpoint/2010/main" val="3543295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64160" y="-132080"/>
          <a:ext cx="8636000" cy="615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sz="4800" dirty="0" smtClean="0">
                <a:latin typeface="Calibri" pitchFamily="34" charset="0"/>
                <a:sym typeface="Symbol"/>
              </a:rPr>
              <a:t>SMT: Basic Architecture</a:t>
            </a:r>
            <a:endParaRPr sz="4800"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0" name="Text Placeholder 2"/>
          <p:cNvSpPr txBox="1">
            <a:spLocks/>
          </p:cNvSpPr>
          <p:nvPr/>
        </p:nvSpPr>
        <p:spPr>
          <a:xfrm>
            <a:off x="3407397" y="4088701"/>
            <a:ext cx="2986088" cy="2003625"/>
          </a:xfrm>
          <a:prstGeom prst="rect">
            <a:avLst/>
          </a:prstGeom>
        </p:spPr>
        <p:txBody>
          <a:bodyPr vert="horz" wrap="square" lIns="0" tIns="0" rIns="0" bIns="0" rtlCol="0">
            <a:spAutoFit/>
          </a:bodyPr>
          <a:lstStyle/>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Equality + UF</a:t>
            </a:r>
          </a:p>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Arithmetic</a:t>
            </a:r>
          </a:p>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Bit-vectors</a:t>
            </a:r>
          </a:p>
          <a:p>
            <a:pPr marL="384954" indent="-384954" defTabSz="914363">
              <a:lnSpc>
                <a:spcPct val="90000"/>
              </a:lnSpc>
              <a:spcBef>
                <a:spcPct val="20000"/>
              </a:spcBef>
              <a:buSzPct val="90000"/>
              <a:buFontTx/>
              <a:buBlip>
                <a:blip r:embed="rId8"/>
              </a:buBlip>
              <a:defRPr/>
            </a:pPr>
            <a:r>
              <a:rPr lang="en-US" sz="3100" dirty="0" smtClean="0">
                <a:solidFill>
                  <a:prstClr val="black"/>
                </a:solidFill>
                <a:sym typeface="Symbol"/>
              </a:rPr>
              <a:t>…</a:t>
            </a:r>
            <a:endParaRPr lang="en-US" sz="3300" dirty="0" smtClean="0">
              <a:solidFill>
                <a:prstClr val="black"/>
              </a:solidFill>
            </a:endParaRPr>
          </a:p>
        </p:txBody>
      </p:sp>
      <p:sp>
        <p:nvSpPr>
          <p:cNvPr id="6" name="Rectangular Callout 5"/>
          <p:cNvSpPr/>
          <p:nvPr/>
        </p:nvSpPr>
        <p:spPr bwMode="auto">
          <a:xfrm>
            <a:off x="302341" y="4655576"/>
            <a:ext cx="2138517" cy="875070"/>
          </a:xfrm>
          <a:prstGeom prst="wedgeRectCallout">
            <a:avLst>
              <a:gd name="adj1" fmla="val -12891"/>
              <a:gd name="adj2" fmla="val -12550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prstClr val="black"/>
                </a:solidFill>
                <a:cs typeface="Calibri" pitchFamily="34" charset="0"/>
              </a:rPr>
              <a:t>Case Analysis</a:t>
            </a:r>
          </a:p>
        </p:txBody>
      </p:sp>
    </p:spTree>
    <p:extLst>
      <p:ext uri="{BB962C8B-B14F-4D97-AF65-F5344CB8AC3E}">
        <p14:creationId xmlns:p14="http://schemas.microsoft.com/office/powerpoint/2010/main" val="1833278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normAutofit fontScale="90000"/>
          </a:bodyPr>
          <a:lstStyle/>
          <a:p>
            <a:r>
              <a:rPr lang="en-US" sz="4800" dirty="0" smtClean="0">
                <a:latin typeface="Calibri" pitchFamily="34" charset="0"/>
                <a:cs typeface="Calibri" pitchFamily="34" charset="0"/>
              </a:rPr>
              <a:t>Linear Real Arithmetic</a:t>
            </a:r>
            <a:endParaRPr lang="en-US" sz="4800" dirty="0">
              <a:latin typeface="Calibri" pitchFamily="34" charset="0"/>
              <a:cs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85800" y="1447800"/>
            <a:ext cx="7524750" cy="4762500"/>
          </a:xfrm>
          <a:prstGeom prst="rect">
            <a:avLst/>
          </a:prstGeom>
          <a:noFill/>
          <a:ln w="9525">
            <a:noFill/>
            <a:miter lim="800000"/>
            <a:headEnd/>
            <a:tailEnd/>
          </a:ln>
          <a:effectLst/>
        </p:spPr>
      </p:pic>
    </p:spTree>
    <p:extLst>
      <p:ext uri="{BB962C8B-B14F-4D97-AF65-F5344CB8AC3E}">
        <p14:creationId xmlns:p14="http://schemas.microsoft.com/office/powerpoint/2010/main" val="2059902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48" y="274638"/>
            <a:ext cx="8918398" cy="1143000"/>
          </a:xfrm>
        </p:spPr>
        <p:txBody>
          <a:bodyPr/>
          <a:lstStyle/>
          <a:p>
            <a:r>
              <a:rPr lang="en-US" dirty="0">
                <a:sym typeface="Symbol" panose="05050102010706020507" pitchFamily="18" charset="2"/>
              </a:rPr>
              <a:t>Efficiently </a:t>
            </a:r>
            <a:r>
              <a:rPr lang="en-US" dirty="0" smtClean="0">
                <a:sym typeface="Symbol" panose="05050102010706020507" pitchFamily="18" charset="2"/>
              </a:rPr>
              <a:t>R reduction to CAD</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00"/>
          <a:stretch/>
        </p:blipFill>
        <p:spPr bwMode="auto">
          <a:xfrm>
            <a:off x="0" y="1828800"/>
            <a:ext cx="891156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12618" y="1371601"/>
            <a:ext cx="8610600" cy="1142999"/>
          </a:xfrm>
        </p:spPr>
        <p:txBody>
          <a:bodyPr>
            <a:normAutofit/>
          </a:bodyPr>
          <a:lstStyle/>
          <a:p>
            <a:pPr marL="0" indent="0">
              <a:buNone/>
            </a:pPr>
            <a:r>
              <a:rPr lang="en-US" dirty="0" smtClean="0"/>
              <a:t>A key idea: </a:t>
            </a:r>
            <a:r>
              <a:rPr lang="en-US" dirty="0" smtClean="0">
                <a:solidFill>
                  <a:srgbClr val="FF0000"/>
                </a:solidFill>
              </a:rPr>
              <a:t>Use partial solution to guide the search</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Rectangular Callout 3"/>
              <p:cNvSpPr/>
              <p:nvPr/>
            </p:nvSpPr>
            <p:spPr>
              <a:xfrm>
                <a:off x="5999919" y="2386263"/>
                <a:ext cx="2895600" cy="762000"/>
              </a:xfrm>
              <a:prstGeom prst="wedgeRectCallout">
                <a:avLst>
                  <a:gd name="adj1" fmla="val -57176"/>
                  <a:gd name="adj2" fmla="val 8415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3</m:t>
                          </m:r>
                        </m:sup>
                      </m:sSup>
                      <m:r>
                        <a:rPr lang="en-US" b="0" i="1" smtClean="0">
                          <a:latin typeface="Cambria Math"/>
                        </a:rPr>
                        <m:t>+2</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+3</m:t>
                      </m:r>
                      <m:sSup>
                        <m:sSupPr>
                          <m:ctrlPr>
                            <a:rPr lang="en-US" b="0" i="1" smtClean="0">
                              <a:latin typeface="Cambria Math" panose="02040503050406030204" pitchFamily="18" charset="0"/>
                            </a:rPr>
                          </m:ctrlPr>
                        </m:sSupPr>
                        <m:e>
                          <m:r>
                            <a:rPr lang="en-US" b="0" i="1" smtClean="0">
                              <a:latin typeface="Cambria Math"/>
                            </a:rPr>
                            <m:t>𝑦</m:t>
                          </m:r>
                        </m:e>
                        <m:sup>
                          <m:r>
                            <a:rPr lang="en-US" b="0" i="1" smtClean="0">
                              <a:latin typeface="Cambria Math"/>
                            </a:rPr>
                            <m:t>2</m:t>
                          </m:r>
                        </m:sup>
                      </m:sSup>
                      <m:r>
                        <a:rPr lang="en-US" b="0" i="1" smtClean="0">
                          <a:latin typeface="Cambria Math"/>
                        </a:rPr>
                        <m:t>−5&lt;0</m:t>
                      </m:r>
                    </m:oMath>
                  </m:oMathPara>
                </a14:m>
                <a:endParaRPr lang="en-US" dirty="0"/>
              </a:p>
            </p:txBody>
          </p:sp>
        </mc:Choice>
        <mc:Fallback xmlns="">
          <p:sp>
            <p:nvSpPr>
              <p:cNvPr id="4" name="Rectangular Callout 3"/>
              <p:cNvSpPr>
                <a:spLocks noRot="1" noChangeAspect="1" noMove="1" noResize="1" noEditPoints="1" noAdjustHandles="1" noChangeArrowheads="1" noChangeShapeType="1" noTextEdit="1"/>
              </p:cNvSpPr>
              <p:nvPr/>
            </p:nvSpPr>
            <p:spPr>
              <a:xfrm>
                <a:off x="5999919" y="2386263"/>
                <a:ext cx="2895600" cy="762000"/>
              </a:xfrm>
              <a:prstGeom prst="wedgeRectCallout">
                <a:avLst>
                  <a:gd name="adj1" fmla="val -57176"/>
                  <a:gd name="adj2" fmla="val 84154"/>
                </a:avLst>
              </a:prstGeom>
              <a:blipFill rotWithShape="0">
                <a:blip r:embed="rId3"/>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ular Callout 6"/>
              <p:cNvSpPr/>
              <p:nvPr/>
            </p:nvSpPr>
            <p:spPr>
              <a:xfrm>
                <a:off x="2057400" y="5313947"/>
                <a:ext cx="2209800" cy="762000"/>
              </a:xfrm>
              <a:prstGeom prst="wedgeRectCallout">
                <a:avLst>
                  <a:gd name="adj1" fmla="val 52057"/>
                  <a:gd name="adj2" fmla="val -1212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𝑦</m:t>
                          </m:r>
                        </m:e>
                        <m:sup>
                          <m:r>
                            <a:rPr lang="en-US" b="0" i="1" smtClean="0">
                              <a:latin typeface="Cambria Math"/>
                            </a:rPr>
                            <m:t>2</m:t>
                          </m:r>
                        </m:sup>
                      </m:sSup>
                      <m:r>
                        <a:rPr lang="en-US" b="0" i="1" smtClean="0">
                          <a:latin typeface="Cambria Math"/>
                        </a:rPr>
                        <m:t>&lt;1</m:t>
                      </m:r>
                    </m:oMath>
                  </m:oMathPara>
                </a14:m>
                <a:endParaRPr lang="en-US" dirty="0"/>
              </a:p>
            </p:txBody>
          </p:sp>
        </mc:Choice>
        <mc:Fallback xmlns="">
          <p:sp>
            <p:nvSpPr>
              <p:cNvPr id="7" name="Rectangular Callout 6"/>
              <p:cNvSpPr>
                <a:spLocks noRot="1" noChangeAspect="1" noMove="1" noResize="1" noEditPoints="1" noAdjustHandles="1" noChangeArrowheads="1" noChangeShapeType="1" noTextEdit="1"/>
              </p:cNvSpPr>
              <p:nvPr/>
            </p:nvSpPr>
            <p:spPr>
              <a:xfrm>
                <a:off x="2057400" y="5313947"/>
                <a:ext cx="2209800" cy="762000"/>
              </a:xfrm>
              <a:prstGeom prst="wedgeRectCallout">
                <a:avLst>
                  <a:gd name="adj1" fmla="val 52057"/>
                  <a:gd name="adj2" fmla="val -121259"/>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ular Callout 7"/>
              <p:cNvSpPr/>
              <p:nvPr/>
            </p:nvSpPr>
            <p:spPr>
              <a:xfrm>
                <a:off x="477253" y="3733800"/>
                <a:ext cx="2209800" cy="685800"/>
              </a:xfrm>
              <a:prstGeom prst="wedgeRectCallout">
                <a:avLst>
                  <a:gd name="adj1" fmla="val 91459"/>
                  <a:gd name="adj2" fmla="val 775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−4</m:t>
                      </m:r>
                      <m:r>
                        <a:rPr lang="en-US" b="0" i="1" smtClean="0">
                          <a:latin typeface="Cambria Math"/>
                        </a:rPr>
                        <m:t>𝑥𝑦</m:t>
                      </m:r>
                      <m:r>
                        <a:rPr lang="en-US" b="0" i="1" smtClean="0">
                          <a:latin typeface="Cambria Math"/>
                        </a:rPr>
                        <m:t> −4</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&gt;1</m:t>
                      </m:r>
                    </m:oMath>
                  </m:oMathPara>
                </a14:m>
                <a:endParaRPr lang="en-US" dirty="0"/>
              </a:p>
            </p:txBody>
          </p:sp>
        </mc:Choice>
        <mc:Fallback xmlns="">
          <p:sp>
            <p:nvSpPr>
              <p:cNvPr id="8" name="Rectangular Callout 7"/>
              <p:cNvSpPr>
                <a:spLocks noRot="1" noChangeAspect="1" noMove="1" noResize="1" noEditPoints="1" noAdjustHandles="1" noChangeArrowheads="1" noChangeShapeType="1" noTextEdit="1"/>
              </p:cNvSpPr>
              <p:nvPr/>
            </p:nvSpPr>
            <p:spPr>
              <a:xfrm>
                <a:off x="477253" y="3733800"/>
                <a:ext cx="2209800" cy="685800"/>
              </a:xfrm>
              <a:prstGeom prst="wedgeRectCallout">
                <a:avLst>
                  <a:gd name="adj1" fmla="val 91459"/>
                  <a:gd name="adj2" fmla="val 77512"/>
                </a:avLst>
              </a:prstGeom>
              <a:blipFill rotWithShape="0">
                <a:blip r:embed="rId5"/>
                <a:stretch>
                  <a:fillRect/>
                </a:stretch>
              </a:blipFill>
            </p:spPr>
            <p:txBody>
              <a:bodyPr/>
              <a:lstStyle/>
              <a:p>
                <a:r>
                  <a:rPr lang="en-US">
                    <a:noFill/>
                  </a:rPr>
                  <a:t> </a:t>
                </a:r>
              </a:p>
            </p:txBody>
          </p:sp>
        </mc:Fallback>
      </mc:AlternateContent>
      <p:sp>
        <p:nvSpPr>
          <p:cNvPr id="9" name="Rectangular Callout 8"/>
          <p:cNvSpPr/>
          <p:nvPr/>
        </p:nvSpPr>
        <p:spPr>
          <a:xfrm>
            <a:off x="685800" y="2514600"/>
            <a:ext cx="2133600" cy="633663"/>
          </a:xfrm>
          <a:prstGeom prst="wedgeRectCallout">
            <a:avLst>
              <a:gd name="adj1" fmla="val 118919"/>
              <a:gd name="adj2" fmla="val 1460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Feasible Region</a:t>
            </a:r>
            <a:endParaRPr lang="en-US" sz="2400" dirty="0"/>
          </a:p>
        </p:txBody>
      </p:sp>
      <p:sp>
        <p:nvSpPr>
          <p:cNvPr id="17" name="TextBox 16"/>
          <p:cNvSpPr txBox="1"/>
          <p:nvPr/>
        </p:nvSpPr>
        <p:spPr>
          <a:xfrm>
            <a:off x="198248" y="4788930"/>
            <a:ext cx="3116726" cy="461665"/>
          </a:xfrm>
          <a:prstGeom prst="rect">
            <a:avLst/>
          </a:prstGeom>
          <a:noFill/>
        </p:spPr>
        <p:txBody>
          <a:bodyPr wrap="square" rtlCol="0">
            <a:spAutoFit/>
          </a:bodyPr>
          <a:lstStyle/>
          <a:p>
            <a:r>
              <a:rPr lang="en-US" sz="2400" b="1" dirty="0" smtClean="0">
                <a:solidFill>
                  <a:srgbClr val="0070C0"/>
                </a:solidFill>
                <a:latin typeface="+mn-lt"/>
              </a:rPr>
              <a:t>Extract small core</a:t>
            </a:r>
          </a:p>
        </p:txBody>
      </p:sp>
      <p:sp>
        <p:nvSpPr>
          <p:cNvPr id="5" name="TextBox 4"/>
          <p:cNvSpPr txBox="1"/>
          <p:nvPr/>
        </p:nvSpPr>
        <p:spPr>
          <a:xfrm>
            <a:off x="3645478" y="6507994"/>
            <a:ext cx="5028043" cy="369332"/>
          </a:xfrm>
          <a:prstGeom prst="rect">
            <a:avLst/>
          </a:prstGeom>
          <a:noFill/>
        </p:spPr>
        <p:txBody>
          <a:bodyPr wrap="none" rtlCol="0">
            <a:spAutoFit/>
          </a:bodyPr>
          <a:lstStyle/>
          <a:p>
            <a:r>
              <a:rPr lang="en-US" dirty="0" err="1" smtClean="0">
                <a:solidFill>
                  <a:schemeClr val="accent3">
                    <a:lumMod val="75000"/>
                  </a:schemeClr>
                </a:solidFill>
              </a:rPr>
              <a:t>Dejan</a:t>
            </a:r>
            <a:r>
              <a:rPr lang="en-US" dirty="0" smtClean="0">
                <a:solidFill>
                  <a:schemeClr val="accent3">
                    <a:lumMod val="75000"/>
                  </a:schemeClr>
                </a:solidFill>
              </a:rPr>
              <a:t> </a:t>
            </a:r>
            <a:r>
              <a:rPr lang="en-US" dirty="0" err="1" smtClean="0">
                <a:solidFill>
                  <a:schemeClr val="accent3">
                    <a:lumMod val="75000"/>
                  </a:schemeClr>
                </a:solidFill>
              </a:rPr>
              <a:t>Jojanovich</a:t>
            </a:r>
            <a:r>
              <a:rPr lang="en-US" dirty="0" smtClean="0">
                <a:solidFill>
                  <a:schemeClr val="accent3">
                    <a:lumMod val="75000"/>
                  </a:schemeClr>
                </a:solidFill>
              </a:rPr>
              <a:t> &amp; Leonardo de Moura, IJCAR 2012</a:t>
            </a:r>
            <a:endParaRPr lang="en-US" dirty="0">
              <a:solidFill>
                <a:schemeClr val="accent3">
                  <a:lumMod val="75000"/>
                </a:schemeClr>
              </a:solidFill>
            </a:endParaRPr>
          </a:p>
        </p:txBody>
      </p:sp>
      <p:sp>
        <p:nvSpPr>
          <p:cNvPr id="10" name="TextBox 9"/>
          <p:cNvSpPr txBox="1"/>
          <p:nvPr/>
        </p:nvSpPr>
        <p:spPr>
          <a:xfrm>
            <a:off x="6299200" y="4597400"/>
            <a:ext cx="883575" cy="369332"/>
          </a:xfrm>
          <a:prstGeom prst="rect">
            <a:avLst/>
          </a:prstGeom>
          <a:noFill/>
        </p:spPr>
        <p:txBody>
          <a:bodyPr wrap="none" rtlCol="0">
            <a:spAutoFit/>
          </a:bodyPr>
          <a:lstStyle/>
          <a:p>
            <a:r>
              <a:rPr lang="en-US" dirty="0">
                <a:solidFill>
                  <a:srgbClr val="FF0000"/>
                </a:solidFill>
              </a:rPr>
              <a:t>x</a:t>
            </a:r>
            <a:r>
              <a:rPr lang="en-US" dirty="0" smtClean="0">
                <a:solidFill>
                  <a:srgbClr val="FF0000"/>
                </a:solidFill>
              </a:rPr>
              <a:t> = 0.5</a:t>
            </a:r>
            <a:endParaRPr lang="en-US" dirty="0">
              <a:solidFill>
                <a:srgbClr val="FF0000"/>
              </a:solidFill>
            </a:endParaRPr>
          </a:p>
        </p:txBody>
      </p:sp>
      <p:sp>
        <p:nvSpPr>
          <p:cNvPr id="11" name="Left Arrow 10"/>
          <p:cNvSpPr/>
          <p:nvPr/>
        </p:nvSpPr>
        <p:spPr>
          <a:xfrm rot="957452">
            <a:off x="4958404" y="4185562"/>
            <a:ext cx="1828800" cy="2162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2758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57146"/>
            <a:ext cx="7772400" cy="1362075"/>
          </a:xfrm>
        </p:spPr>
        <p:txBody>
          <a:bodyPr/>
          <a:lstStyle/>
          <a:p>
            <a:r>
              <a:rPr lang="en-US" dirty="0" smtClean="0"/>
              <a:t>Bit-Vectors</a:t>
            </a:r>
            <a:endParaRPr lang="en-US" dirty="0"/>
          </a:p>
        </p:txBody>
      </p:sp>
    </p:spTree>
    <p:extLst>
      <p:ext uri="{BB962C8B-B14F-4D97-AF65-F5344CB8AC3E}">
        <p14:creationId xmlns:p14="http://schemas.microsoft.com/office/powerpoint/2010/main" val="1890864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Bit-vector arithmetic</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Two approaches</a:t>
            </a:r>
          </a:p>
          <a:p>
            <a:r>
              <a:rPr lang="en-US" dirty="0" smtClean="0"/>
              <a:t>SAT reduction (</a:t>
            </a:r>
            <a:r>
              <a:rPr lang="en-US" dirty="0" err="1" smtClean="0"/>
              <a:t>Boolector</a:t>
            </a:r>
            <a:r>
              <a:rPr lang="en-US" dirty="0" smtClean="0"/>
              <a:t>, </a:t>
            </a:r>
            <a:r>
              <a:rPr lang="en-US" dirty="0"/>
              <a:t>CVC, </a:t>
            </a:r>
            <a:r>
              <a:rPr lang="en-US" dirty="0" smtClean="0"/>
              <a:t>MathSAT, STP</a:t>
            </a:r>
            <a:r>
              <a:rPr lang="en-US" dirty="0"/>
              <a:t>, , </a:t>
            </a:r>
            <a:r>
              <a:rPr lang="en-US" dirty="0" err="1"/>
              <a:t>Yices</a:t>
            </a:r>
            <a:r>
              <a:rPr lang="en-US" dirty="0"/>
              <a:t>, Z3</a:t>
            </a:r>
            <a:r>
              <a:rPr lang="en-US" dirty="0" smtClean="0"/>
              <a:t>, …)</a:t>
            </a:r>
          </a:p>
          <a:p>
            <a:pPr lvl="1"/>
            <a:r>
              <a:rPr lang="en-US" dirty="0" smtClean="0"/>
              <a:t>Circuit encoding of bit-wise predicates.</a:t>
            </a:r>
          </a:p>
          <a:p>
            <a:pPr lvl="1"/>
            <a:r>
              <a:rPr lang="en-US" dirty="0" smtClean="0"/>
              <a:t>Bit-wise operations as circuits</a:t>
            </a:r>
          </a:p>
          <a:p>
            <a:pPr lvl="1"/>
            <a:r>
              <a:rPr lang="en-US" dirty="0" smtClean="0"/>
              <a:t>Circuit encoding of adders, multipliers.</a:t>
            </a:r>
          </a:p>
          <a:p>
            <a:r>
              <a:rPr lang="en-US" dirty="0" smtClean="0"/>
              <a:t>Custom modules</a:t>
            </a:r>
          </a:p>
          <a:p>
            <a:pPr lvl="1"/>
            <a:r>
              <a:rPr lang="en-US" dirty="0" smtClean="0"/>
              <a:t>SWORD </a:t>
            </a:r>
            <a:r>
              <a:rPr lang="en-US" dirty="0" smtClean="0">
                <a:solidFill>
                  <a:srgbClr val="5874B4"/>
                </a:solidFill>
              </a:rPr>
              <a:t>[</a:t>
            </a:r>
            <a:r>
              <a:rPr lang="en-US" dirty="0" err="1" smtClean="0">
                <a:solidFill>
                  <a:srgbClr val="5874B4"/>
                </a:solidFill>
              </a:rPr>
              <a:t>Wille</a:t>
            </a:r>
            <a:r>
              <a:rPr lang="en-US" dirty="0" smtClean="0">
                <a:solidFill>
                  <a:srgbClr val="5874B4"/>
                </a:solidFill>
              </a:rPr>
              <a:t>, Fey, </a:t>
            </a:r>
            <a:r>
              <a:rPr lang="en-US" dirty="0" err="1" smtClean="0">
                <a:solidFill>
                  <a:srgbClr val="5874B4"/>
                </a:solidFill>
              </a:rPr>
              <a:t>Groe</a:t>
            </a:r>
            <a:r>
              <a:rPr lang="en-US" dirty="0" smtClean="0">
                <a:solidFill>
                  <a:srgbClr val="5874B4"/>
                </a:solidFill>
              </a:rPr>
              <a:t>, </a:t>
            </a:r>
            <a:r>
              <a:rPr lang="en-US" dirty="0" err="1" smtClean="0">
                <a:solidFill>
                  <a:srgbClr val="5874B4"/>
                </a:solidFill>
              </a:rPr>
              <a:t>Eggersgl</a:t>
            </a:r>
            <a:r>
              <a:rPr lang="en-US" dirty="0" smtClean="0">
                <a:solidFill>
                  <a:srgbClr val="5874B4"/>
                </a:solidFill>
              </a:rPr>
              <a:t>, </a:t>
            </a:r>
            <a:r>
              <a:rPr lang="en-US" dirty="0" err="1" smtClean="0">
                <a:solidFill>
                  <a:srgbClr val="5874B4"/>
                </a:solidFill>
              </a:rPr>
              <a:t>Drechsler</a:t>
            </a:r>
            <a:r>
              <a:rPr lang="en-US" dirty="0" smtClean="0">
                <a:solidFill>
                  <a:srgbClr val="5874B4"/>
                </a:solidFill>
              </a:rPr>
              <a:t> 07]</a:t>
            </a:r>
          </a:p>
          <a:p>
            <a:pPr lvl="1"/>
            <a:r>
              <a:rPr lang="en-US" dirty="0" smtClean="0"/>
              <a:t>Pre-Chaff specialized engine </a:t>
            </a:r>
            <a:r>
              <a:rPr lang="en-US" dirty="0" smtClean="0">
                <a:solidFill>
                  <a:srgbClr val="5874B4"/>
                </a:solidFill>
              </a:rPr>
              <a:t>[Huang, Chen 01, Barrett 98]</a:t>
            </a:r>
            <a:endParaRPr lang="en-US" dirty="0" smtClean="0"/>
          </a:p>
          <a:p>
            <a:endParaRPr lang="en-US" dirty="0"/>
          </a:p>
        </p:txBody>
      </p:sp>
    </p:spTree>
    <p:extLst>
      <p:ext uri="{BB962C8B-B14F-4D97-AF65-F5344CB8AC3E}">
        <p14:creationId xmlns:p14="http://schemas.microsoft.com/office/powerpoint/2010/main" val="13414403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circuits to SAT - addition</a:t>
            </a:r>
            <a:endParaRPr lang="en-US" dirty="0"/>
          </a:p>
        </p:txBody>
      </p:sp>
      <p:grpSp>
        <p:nvGrpSpPr>
          <p:cNvPr id="8" name="Group 11"/>
          <p:cNvGrpSpPr/>
          <p:nvPr/>
        </p:nvGrpSpPr>
        <p:grpSpPr>
          <a:xfrm>
            <a:off x="632716" y="1562440"/>
            <a:ext cx="4456553" cy="448371"/>
            <a:chOff x="1447800" y="2743200"/>
            <a:chExt cx="3200400" cy="533400"/>
          </a:xfrm>
        </p:grpSpPr>
        <p:sp>
          <p:nvSpPr>
            <p:cNvPr id="86" name="Rectangle 85"/>
            <p:cNvSpPr/>
            <p:nvPr/>
          </p:nvSpPr>
          <p:spPr>
            <a:xfrm>
              <a:off x="1447800" y="2743200"/>
              <a:ext cx="3200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87" name="Rectangle 86"/>
            <p:cNvSpPr/>
            <p:nvPr/>
          </p:nvSpPr>
          <p:spPr>
            <a:xfrm>
              <a:off x="1447800" y="27432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1</a:t>
              </a:r>
            </a:p>
          </p:txBody>
        </p:sp>
        <p:sp>
          <p:nvSpPr>
            <p:cNvPr id="88" name="Rectangle 87"/>
            <p:cNvSpPr/>
            <p:nvPr/>
          </p:nvSpPr>
          <p:spPr>
            <a:xfrm>
              <a:off x="1981200" y="27432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sp>
          <p:nvSpPr>
            <p:cNvPr id="89" name="Rectangle 88"/>
            <p:cNvSpPr/>
            <p:nvPr/>
          </p:nvSpPr>
          <p:spPr>
            <a:xfrm>
              <a:off x="2514600" y="27432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1</a:t>
              </a:r>
            </a:p>
          </p:txBody>
        </p:sp>
        <p:sp>
          <p:nvSpPr>
            <p:cNvPr id="90" name="Rectangle 89"/>
            <p:cNvSpPr/>
            <p:nvPr/>
          </p:nvSpPr>
          <p:spPr>
            <a:xfrm>
              <a:off x="3048000" y="27432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sp>
          <p:nvSpPr>
            <p:cNvPr id="91" name="Rectangle 90"/>
            <p:cNvSpPr/>
            <p:nvPr/>
          </p:nvSpPr>
          <p:spPr>
            <a:xfrm>
              <a:off x="3581400" y="27432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1</a:t>
              </a:r>
            </a:p>
          </p:txBody>
        </p:sp>
        <p:sp>
          <p:nvSpPr>
            <p:cNvPr id="92" name="Rectangle 91"/>
            <p:cNvSpPr/>
            <p:nvPr/>
          </p:nvSpPr>
          <p:spPr>
            <a:xfrm>
              <a:off x="4114800" y="27432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1</a:t>
              </a:r>
            </a:p>
          </p:txBody>
        </p:sp>
      </p:grpSp>
      <p:grpSp>
        <p:nvGrpSpPr>
          <p:cNvPr id="9" name="Group 12"/>
          <p:cNvGrpSpPr/>
          <p:nvPr/>
        </p:nvGrpSpPr>
        <p:grpSpPr>
          <a:xfrm>
            <a:off x="609652" y="2321916"/>
            <a:ext cx="4456553" cy="448371"/>
            <a:chOff x="1447800" y="2743200"/>
            <a:chExt cx="3200400" cy="533400"/>
          </a:xfrm>
        </p:grpSpPr>
        <p:sp>
          <p:nvSpPr>
            <p:cNvPr id="79" name="Rectangle 78"/>
            <p:cNvSpPr/>
            <p:nvPr/>
          </p:nvSpPr>
          <p:spPr>
            <a:xfrm>
              <a:off x="1447800" y="2743200"/>
              <a:ext cx="3200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36"/>
            </a:p>
          </p:txBody>
        </p:sp>
        <p:sp>
          <p:nvSpPr>
            <p:cNvPr id="80" name="Rectangle 79"/>
            <p:cNvSpPr/>
            <p:nvPr/>
          </p:nvSpPr>
          <p:spPr>
            <a:xfrm>
              <a:off x="1447800" y="2743200"/>
              <a:ext cx="533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36" dirty="0"/>
                <a:t>0</a:t>
              </a:r>
            </a:p>
          </p:txBody>
        </p:sp>
        <p:sp>
          <p:nvSpPr>
            <p:cNvPr id="81" name="Rectangle 80"/>
            <p:cNvSpPr/>
            <p:nvPr/>
          </p:nvSpPr>
          <p:spPr>
            <a:xfrm>
              <a:off x="1981200" y="2743200"/>
              <a:ext cx="533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36" dirty="0"/>
                <a:t>1</a:t>
              </a:r>
            </a:p>
          </p:txBody>
        </p:sp>
        <p:sp>
          <p:nvSpPr>
            <p:cNvPr id="82" name="Rectangle 81"/>
            <p:cNvSpPr/>
            <p:nvPr/>
          </p:nvSpPr>
          <p:spPr>
            <a:xfrm>
              <a:off x="2514600" y="2743200"/>
              <a:ext cx="533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36" dirty="0"/>
                <a:t>1</a:t>
              </a:r>
            </a:p>
          </p:txBody>
        </p:sp>
        <p:sp>
          <p:nvSpPr>
            <p:cNvPr id="83" name="Rectangle 82"/>
            <p:cNvSpPr/>
            <p:nvPr/>
          </p:nvSpPr>
          <p:spPr>
            <a:xfrm>
              <a:off x="3048000" y="2743200"/>
              <a:ext cx="533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36" dirty="0"/>
                <a:t>0</a:t>
              </a:r>
            </a:p>
          </p:txBody>
        </p:sp>
        <p:sp>
          <p:nvSpPr>
            <p:cNvPr id="84" name="Rectangle 83"/>
            <p:cNvSpPr/>
            <p:nvPr/>
          </p:nvSpPr>
          <p:spPr>
            <a:xfrm>
              <a:off x="3581400" y="2743200"/>
              <a:ext cx="533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36" dirty="0"/>
                <a:t>0</a:t>
              </a:r>
            </a:p>
          </p:txBody>
        </p:sp>
        <p:sp>
          <p:nvSpPr>
            <p:cNvPr id="85" name="Rectangle 84"/>
            <p:cNvSpPr/>
            <p:nvPr/>
          </p:nvSpPr>
          <p:spPr>
            <a:xfrm>
              <a:off x="4114800" y="2743200"/>
              <a:ext cx="533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36" dirty="0"/>
                <a:t>1</a:t>
              </a:r>
            </a:p>
          </p:txBody>
        </p:sp>
      </p:grpSp>
      <p:grpSp>
        <p:nvGrpSpPr>
          <p:cNvPr id="10" name="Group 21"/>
          <p:cNvGrpSpPr/>
          <p:nvPr/>
        </p:nvGrpSpPr>
        <p:grpSpPr>
          <a:xfrm>
            <a:off x="623454" y="4296811"/>
            <a:ext cx="4456553" cy="448371"/>
            <a:chOff x="1447800" y="2743200"/>
            <a:chExt cx="3200400" cy="533400"/>
          </a:xfrm>
          <a:solidFill>
            <a:srgbClr val="CC00CC"/>
          </a:solidFill>
        </p:grpSpPr>
        <p:sp>
          <p:nvSpPr>
            <p:cNvPr id="72" name="Rectangle 71"/>
            <p:cNvSpPr/>
            <p:nvPr/>
          </p:nvSpPr>
          <p:spPr>
            <a:xfrm>
              <a:off x="1447800" y="2743200"/>
              <a:ext cx="3200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73" name="Rectangle 72"/>
            <p:cNvSpPr/>
            <p:nvPr/>
          </p:nvSpPr>
          <p:spPr>
            <a:xfrm>
              <a:off x="1447800" y="2743200"/>
              <a:ext cx="533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sp>
          <p:nvSpPr>
            <p:cNvPr id="74" name="Rectangle 73"/>
            <p:cNvSpPr/>
            <p:nvPr/>
          </p:nvSpPr>
          <p:spPr>
            <a:xfrm>
              <a:off x="1981200" y="2743200"/>
              <a:ext cx="533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sp>
          <p:nvSpPr>
            <p:cNvPr id="75" name="Rectangle 74"/>
            <p:cNvSpPr/>
            <p:nvPr/>
          </p:nvSpPr>
          <p:spPr>
            <a:xfrm>
              <a:off x="2514600" y="2743200"/>
              <a:ext cx="533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sp>
          <p:nvSpPr>
            <p:cNvPr id="76" name="Rectangle 75"/>
            <p:cNvSpPr/>
            <p:nvPr/>
          </p:nvSpPr>
          <p:spPr>
            <a:xfrm>
              <a:off x="3048000" y="2743200"/>
              <a:ext cx="533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1</a:t>
              </a:r>
            </a:p>
          </p:txBody>
        </p:sp>
        <p:sp>
          <p:nvSpPr>
            <p:cNvPr id="77" name="Rectangle 76"/>
            <p:cNvSpPr/>
            <p:nvPr/>
          </p:nvSpPr>
          <p:spPr>
            <a:xfrm>
              <a:off x="3581400" y="2743200"/>
              <a:ext cx="533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sp>
          <p:nvSpPr>
            <p:cNvPr id="78" name="Rectangle 77"/>
            <p:cNvSpPr/>
            <p:nvPr/>
          </p:nvSpPr>
          <p:spPr>
            <a:xfrm>
              <a:off x="4114800" y="2743200"/>
              <a:ext cx="533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grpSp>
      <p:sp>
        <p:nvSpPr>
          <p:cNvPr id="11" name="TextBox 10"/>
          <p:cNvSpPr txBox="1"/>
          <p:nvPr/>
        </p:nvSpPr>
        <p:spPr>
          <a:xfrm>
            <a:off x="207818" y="1894834"/>
            <a:ext cx="370614" cy="540020"/>
          </a:xfrm>
          <a:prstGeom prst="rect">
            <a:avLst/>
          </a:prstGeom>
          <a:noFill/>
        </p:spPr>
        <p:txBody>
          <a:bodyPr wrap="none" rtlCol="0">
            <a:spAutoFit/>
          </a:bodyPr>
          <a:lstStyle/>
          <a:p>
            <a:r>
              <a:rPr lang="en-US" sz="2909" dirty="0"/>
              <a:t>+</a:t>
            </a:r>
          </a:p>
        </p:txBody>
      </p:sp>
      <p:sp>
        <p:nvSpPr>
          <p:cNvPr id="12" name="Rectangle 11"/>
          <p:cNvSpPr/>
          <p:nvPr/>
        </p:nvSpPr>
        <p:spPr>
          <a:xfrm>
            <a:off x="4472609" y="3297125"/>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sp>
        <p:nvSpPr>
          <p:cNvPr id="13" name="Rectangle 12"/>
          <p:cNvSpPr/>
          <p:nvPr/>
        </p:nvSpPr>
        <p:spPr>
          <a:xfrm>
            <a:off x="3719656" y="3303150"/>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sp>
        <p:nvSpPr>
          <p:cNvPr id="14" name="Rectangle 13"/>
          <p:cNvSpPr/>
          <p:nvPr/>
        </p:nvSpPr>
        <p:spPr>
          <a:xfrm>
            <a:off x="2954644" y="3297126"/>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sp>
        <p:nvSpPr>
          <p:cNvPr id="17" name="Rectangle 16"/>
          <p:cNvSpPr/>
          <p:nvPr/>
        </p:nvSpPr>
        <p:spPr>
          <a:xfrm>
            <a:off x="2201680" y="3305182"/>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sp>
        <p:nvSpPr>
          <p:cNvPr id="18" name="Rectangle 17"/>
          <p:cNvSpPr/>
          <p:nvPr/>
        </p:nvSpPr>
        <p:spPr>
          <a:xfrm>
            <a:off x="1436668" y="3305182"/>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sp>
        <p:nvSpPr>
          <p:cNvPr id="19" name="Rectangle 18"/>
          <p:cNvSpPr/>
          <p:nvPr/>
        </p:nvSpPr>
        <p:spPr>
          <a:xfrm>
            <a:off x="713821" y="3309174"/>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cxnSp>
        <p:nvCxnSpPr>
          <p:cNvPr id="20" name="Straight Connector 19"/>
          <p:cNvCxnSpPr/>
          <p:nvPr/>
        </p:nvCxnSpPr>
        <p:spPr>
          <a:xfrm rot="5400000">
            <a:off x="4502729" y="3039742"/>
            <a:ext cx="505992"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840118" y="2497608"/>
            <a:ext cx="1566165"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090167" y="2503632"/>
            <a:ext cx="1566165"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737729" y="3045767"/>
            <a:ext cx="505992"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298048" y="2485560"/>
            <a:ext cx="1566165"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948622" y="3015650"/>
            <a:ext cx="505992" cy="12047"/>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Group 107"/>
          <p:cNvGrpSpPr/>
          <p:nvPr/>
        </p:nvGrpSpPr>
        <p:grpSpPr>
          <a:xfrm>
            <a:off x="4087091" y="3199371"/>
            <a:ext cx="484909" cy="692727"/>
            <a:chOff x="7315200" y="3733800"/>
            <a:chExt cx="533400" cy="762000"/>
          </a:xfrm>
        </p:grpSpPr>
        <p:cxnSp>
          <p:nvCxnSpPr>
            <p:cNvPr id="67" name="Straight Connector 66"/>
            <p:cNvCxnSpPr/>
            <p:nvPr/>
          </p:nvCxnSpPr>
          <p:spPr>
            <a:xfrm rot="10800000">
              <a:off x="7620000" y="4495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flipH="1" flipV="1">
              <a:off x="7239794" y="4114800"/>
              <a:ext cx="761206"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7315200" y="3733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7277100" y="37719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7772400" y="4419600"/>
              <a:ext cx="152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108"/>
          <p:cNvGrpSpPr/>
          <p:nvPr/>
        </p:nvGrpSpPr>
        <p:grpSpPr>
          <a:xfrm>
            <a:off x="3325091" y="3199371"/>
            <a:ext cx="484909" cy="692727"/>
            <a:chOff x="7315200" y="3733800"/>
            <a:chExt cx="533400" cy="762000"/>
          </a:xfrm>
        </p:grpSpPr>
        <p:cxnSp>
          <p:nvCxnSpPr>
            <p:cNvPr id="62" name="Straight Connector 61"/>
            <p:cNvCxnSpPr/>
            <p:nvPr/>
          </p:nvCxnSpPr>
          <p:spPr>
            <a:xfrm rot="10800000">
              <a:off x="7620000" y="4495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5400000" flipH="1" flipV="1">
              <a:off x="7239794" y="4114800"/>
              <a:ext cx="761206"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a:off x="7315200" y="3733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277100" y="37719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7772400" y="4419600"/>
              <a:ext cx="152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 114"/>
          <p:cNvGrpSpPr/>
          <p:nvPr/>
        </p:nvGrpSpPr>
        <p:grpSpPr>
          <a:xfrm>
            <a:off x="2563091" y="3199371"/>
            <a:ext cx="484909" cy="692727"/>
            <a:chOff x="7315200" y="3733800"/>
            <a:chExt cx="533400" cy="762000"/>
          </a:xfrm>
        </p:grpSpPr>
        <p:cxnSp>
          <p:nvCxnSpPr>
            <p:cNvPr id="57" name="Straight Connector 56"/>
            <p:cNvCxnSpPr/>
            <p:nvPr/>
          </p:nvCxnSpPr>
          <p:spPr>
            <a:xfrm rot="10800000">
              <a:off x="7620000" y="4495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5400000" flipH="1" flipV="1">
              <a:off x="7239794" y="4114800"/>
              <a:ext cx="761206"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7315200" y="3733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7277100" y="37719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H="1" flipV="1">
              <a:off x="7772400" y="4419600"/>
              <a:ext cx="152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oup 120"/>
          <p:cNvGrpSpPr/>
          <p:nvPr/>
        </p:nvGrpSpPr>
        <p:grpSpPr>
          <a:xfrm>
            <a:off x="1801091" y="3199371"/>
            <a:ext cx="484909" cy="692727"/>
            <a:chOff x="7315200" y="3733800"/>
            <a:chExt cx="533400" cy="762000"/>
          </a:xfrm>
        </p:grpSpPr>
        <p:cxnSp>
          <p:nvCxnSpPr>
            <p:cNvPr id="52" name="Straight Connector 51"/>
            <p:cNvCxnSpPr/>
            <p:nvPr/>
          </p:nvCxnSpPr>
          <p:spPr>
            <a:xfrm rot="10800000">
              <a:off x="7620000" y="4495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5400000" flipH="1" flipV="1">
              <a:off x="7239794" y="4114800"/>
              <a:ext cx="761206"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7315200" y="3733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7277100" y="37719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7772400" y="4419600"/>
              <a:ext cx="152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oup 126"/>
          <p:cNvGrpSpPr/>
          <p:nvPr/>
        </p:nvGrpSpPr>
        <p:grpSpPr>
          <a:xfrm>
            <a:off x="1039091" y="3199371"/>
            <a:ext cx="484909" cy="692727"/>
            <a:chOff x="7315200" y="3733800"/>
            <a:chExt cx="533400" cy="762000"/>
          </a:xfrm>
        </p:grpSpPr>
        <p:cxnSp>
          <p:nvCxnSpPr>
            <p:cNvPr id="47" name="Straight Connector 46"/>
            <p:cNvCxnSpPr/>
            <p:nvPr/>
          </p:nvCxnSpPr>
          <p:spPr>
            <a:xfrm rot="10800000">
              <a:off x="7620000" y="4495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5400000" flipH="1" flipV="1">
              <a:off x="7239794" y="4114800"/>
              <a:ext cx="761206"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7315200" y="3733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7277100" y="37719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7772400" y="4419600"/>
              <a:ext cx="1524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a:off x="1508941" y="2503632"/>
            <a:ext cx="1566165"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804167" y="2503632"/>
            <a:ext cx="1566165"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2166" y="2503632"/>
            <a:ext cx="1566165"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165526" y="3030707"/>
            <a:ext cx="505992"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415574" y="3030707"/>
            <a:ext cx="505992"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710799" y="3030707"/>
            <a:ext cx="505992"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2" idx="2"/>
          </p:cNvCxnSpPr>
          <p:nvPr/>
        </p:nvCxnSpPr>
        <p:spPr>
          <a:xfrm rot="16200000" flipH="1">
            <a:off x="4432424" y="4020605"/>
            <a:ext cx="551315" cy="1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390918" y="4025182"/>
            <a:ext cx="543259"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28916" y="4025183"/>
            <a:ext cx="54326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554182" y="3892098"/>
            <a:ext cx="207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692728" y="3822825"/>
            <a:ext cx="1385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4849091" y="3199371"/>
            <a:ext cx="277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814454" y="3234007"/>
            <a:ext cx="69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2152918" y="4014258"/>
            <a:ext cx="543259"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2914918" y="4014258"/>
            <a:ext cx="543259"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3676918" y="4014258"/>
            <a:ext cx="543259" cy="2"/>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5888182" y="1558637"/>
            <a:ext cx="2553904" cy="1099275"/>
          </a:xfrm>
          <a:prstGeom prst="rect">
            <a:avLst/>
          </a:prstGeom>
          <a:noFill/>
        </p:spPr>
        <p:txBody>
          <a:bodyPr wrap="none" rtlCol="0">
            <a:spAutoFit/>
          </a:bodyPr>
          <a:lstStyle/>
          <a:p>
            <a:r>
              <a:rPr lang="en-US" sz="1636" b="1" dirty="0"/>
              <a:t>out</a:t>
            </a:r>
            <a:r>
              <a:rPr lang="en-US" sz="1636" dirty="0"/>
              <a:t>    = </a:t>
            </a:r>
            <a:r>
              <a:rPr lang="en-US" sz="1636" dirty="0" err="1"/>
              <a:t>xor</a:t>
            </a:r>
            <a:r>
              <a:rPr lang="en-US" sz="1636" dirty="0"/>
              <a:t>(</a:t>
            </a:r>
            <a:r>
              <a:rPr lang="en-US" sz="1636" b="1" dirty="0"/>
              <a:t>x</a:t>
            </a:r>
            <a:r>
              <a:rPr lang="en-US" sz="1636" dirty="0">
                <a:sym typeface="Symbol"/>
              </a:rPr>
              <a:t>,</a:t>
            </a:r>
            <a:r>
              <a:rPr lang="en-US" sz="1636" dirty="0"/>
              <a:t> </a:t>
            </a:r>
            <a:r>
              <a:rPr lang="en-US" sz="1636" b="1" dirty="0"/>
              <a:t>y</a:t>
            </a:r>
            <a:r>
              <a:rPr lang="en-US" sz="1636" dirty="0"/>
              <a:t>, </a:t>
            </a:r>
            <a:r>
              <a:rPr lang="en-US" sz="1636" b="1" dirty="0"/>
              <a:t>c</a:t>
            </a:r>
            <a:r>
              <a:rPr lang="en-US" sz="1636" dirty="0"/>
              <a:t>)</a:t>
            </a:r>
          </a:p>
          <a:p>
            <a:r>
              <a:rPr lang="en-US" sz="1636" b="1" dirty="0"/>
              <a:t>c’</a:t>
            </a:r>
            <a:r>
              <a:rPr lang="en-US" sz="1636" dirty="0"/>
              <a:t>      = (</a:t>
            </a:r>
            <a:r>
              <a:rPr lang="en-US" sz="1636" b="1" dirty="0" err="1"/>
              <a:t>x</a:t>
            </a:r>
            <a:r>
              <a:rPr lang="en-US" sz="1636" b="1" dirty="0" err="1">
                <a:sym typeface="Symbol"/>
              </a:rPr>
              <a:t>y</a:t>
            </a:r>
            <a:r>
              <a:rPr lang="en-US" sz="1636" b="1" dirty="0">
                <a:sym typeface="Symbol"/>
              </a:rPr>
              <a:t>)  (</a:t>
            </a:r>
            <a:r>
              <a:rPr lang="en-US" sz="1636" b="1" dirty="0" err="1">
                <a:sym typeface="Symbol"/>
              </a:rPr>
              <a:t>xc</a:t>
            </a:r>
            <a:r>
              <a:rPr lang="en-US" sz="1636" b="1" dirty="0">
                <a:sym typeface="Symbol"/>
              </a:rPr>
              <a:t>)  (</a:t>
            </a:r>
            <a:r>
              <a:rPr lang="en-US" sz="1636" b="1" dirty="0" err="1">
                <a:sym typeface="Symbol"/>
              </a:rPr>
              <a:t>yc</a:t>
            </a:r>
            <a:r>
              <a:rPr lang="en-US" sz="1636" b="1" dirty="0">
                <a:sym typeface="Symbol"/>
              </a:rPr>
              <a:t>)</a:t>
            </a:r>
          </a:p>
          <a:p>
            <a:r>
              <a:rPr lang="en-US" sz="1636" b="1" dirty="0">
                <a:sym typeface="Symbol"/>
              </a:rPr>
              <a:t>c[0]  </a:t>
            </a:r>
            <a:r>
              <a:rPr lang="en-US" sz="1636" dirty="0">
                <a:sym typeface="Symbol"/>
              </a:rPr>
              <a:t>=</a:t>
            </a:r>
            <a:r>
              <a:rPr lang="en-US" sz="1636" b="1" dirty="0">
                <a:sym typeface="Symbol"/>
              </a:rPr>
              <a:t> 0</a:t>
            </a:r>
          </a:p>
          <a:p>
            <a:r>
              <a:rPr lang="en-US" sz="1636" b="1" dirty="0">
                <a:sym typeface="Symbol"/>
              </a:rPr>
              <a:t>c’[N-2:0] </a:t>
            </a:r>
            <a:r>
              <a:rPr lang="en-US" sz="1636" dirty="0">
                <a:sym typeface="Symbol"/>
              </a:rPr>
              <a:t>=</a:t>
            </a:r>
            <a:r>
              <a:rPr lang="en-US" sz="1636" b="1" dirty="0">
                <a:sym typeface="Symbol"/>
              </a:rPr>
              <a:t> c[N-1:1] </a:t>
            </a:r>
            <a:endParaRPr lang="en-US" sz="1636" dirty="0"/>
          </a:p>
        </p:txBody>
      </p:sp>
      <p:sp>
        <p:nvSpPr>
          <p:cNvPr id="111" name="TextBox 110"/>
          <p:cNvSpPr txBox="1"/>
          <p:nvPr/>
        </p:nvSpPr>
        <p:spPr>
          <a:xfrm>
            <a:off x="5888182" y="3013364"/>
            <a:ext cx="2940228" cy="847540"/>
          </a:xfrm>
          <a:prstGeom prst="rect">
            <a:avLst/>
          </a:prstGeom>
          <a:noFill/>
        </p:spPr>
        <p:txBody>
          <a:bodyPr wrap="none" rtlCol="0">
            <a:spAutoFit/>
          </a:bodyPr>
          <a:lstStyle/>
          <a:p>
            <a:r>
              <a:rPr lang="en-US" sz="1636" b="1" dirty="0" err="1"/>
              <a:t>out</a:t>
            </a:r>
            <a:r>
              <a:rPr lang="en-US" sz="1636" b="1" baseline="-25000" dirty="0" err="1"/>
              <a:t>i</a:t>
            </a:r>
            <a:r>
              <a:rPr lang="en-US" sz="1636" dirty="0"/>
              <a:t>   </a:t>
            </a:r>
            <a:r>
              <a:rPr lang="en-US" sz="1636" dirty="0">
                <a:sym typeface="Symbol"/>
              </a:rPr>
              <a:t> </a:t>
            </a:r>
            <a:r>
              <a:rPr lang="en-US" sz="1636" dirty="0" err="1">
                <a:sym typeface="Symbol"/>
              </a:rPr>
              <a:t>xor</a:t>
            </a:r>
            <a:r>
              <a:rPr lang="en-US" sz="1636" dirty="0">
                <a:sym typeface="Symbol"/>
              </a:rPr>
              <a:t>(</a:t>
            </a:r>
            <a:r>
              <a:rPr lang="en-US" sz="1636" b="1" dirty="0"/>
              <a:t>x</a:t>
            </a:r>
            <a:r>
              <a:rPr lang="en-US" sz="1636" b="1" baseline="-25000" dirty="0"/>
              <a:t>i</a:t>
            </a:r>
            <a:r>
              <a:rPr lang="en-US" sz="1636" dirty="0">
                <a:sym typeface="Symbol"/>
              </a:rPr>
              <a:t>,</a:t>
            </a:r>
            <a:r>
              <a:rPr lang="en-US" sz="1636" dirty="0"/>
              <a:t> </a:t>
            </a:r>
            <a:r>
              <a:rPr lang="en-US" sz="1636" b="1" dirty="0" err="1"/>
              <a:t>y</a:t>
            </a:r>
            <a:r>
              <a:rPr lang="en-US" sz="1636" b="1" baseline="-25000" dirty="0" err="1"/>
              <a:t>i</a:t>
            </a:r>
            <a:r>
              <a:rPr lang="en-US" sz="1636" dirty="0"/>
              <a:t>, </a:t>
            </a:r>
            <a:r>
              <a:rPr lang="en-US" sz="1636" b="1" dirty="0" err="1"/>
              <a:t>c</a:t>
            </a:r>
            <a:r>
              <a:rPr lang="en-US" sz="1636" b="1" baseline="-25000" dirty="0" err="1"/>
              <a:t>i</a:t>
            </a:r>
            <a:r>
              <a:rPr lang="en-US" sz="1636" dirty="0"/>
              <a:t> )</a:t>
            </a:r>
          </a:p>
          <a:p>
            <a:r>
              <a:rPr lang="en-US" sz="1636" b="1" dirty="0"/>
              <a:t>c</a:t>
            </a:r>
            <a:r>
              <a:rPr lang="en-US" sz="1636" b="1" baseline="-25000" dirty="0"/>
              <a:t>i+1</a:t>
            </a:r>
            <a:r>
              <a:rPr lang="en-US" sz="1636" dirty="0"/>
              <a:t>     </a:t>
            </a:r>
            <a:r>
              <a:rPr lang="en-US" sz="1636" dirty="0">
                <a:sym typeface="Symbol"/>
              </a:rPr>
              <a:t></a:t>
            </a:r>
            <a:r>
              <a:rPr lang="en-US" sz="1636" dirty="0"/>
              <a:t> (</a:t>
            </a:r>
            <a:r>
              <a:rPr lang="en-US" sz="1636" b="1" dirty="0" err="1"/>
              <a:t>x</a:t>
            </a:r>
            <a:r>
              <a:rPr lang="en-US" sz="1636" b="1" baseline="-25000" dirty="0" err="1"/>
              <a:t>i</a:t>
            </a:r>
            <a:r>
              <a:rPr lang="en-US" sz="1636" b="1" dirty="0" err="1">
                <a:sym typeface="Symbol"/>
              </a:rPr>
              <a:t>y</a:t>
            </a:r>
            <a:r>
              <a:rPr lang="en-US" sz="1636" b="1" baseline="-25000" dirty="0" err="1"/>
              <a:t>i</a:t>
            </a:r>
            <a:r>
              <a:rPr lang="en-US" sz="1636" b="1" dirty="0">
                <a:sym typeface="Symbol"/>
              </a:rPr>
              <a:t>)  (</a:t>
            </a:r>
            <a:r>
              <a:rPr lang="en-US" sz="1636" b="1" dirty="0" err="1">
                <a:sym typeface="Symbol"/>
              </a:rPr>
              <a:t>x</a:t>
            </a:r>
            <a:r>
              <a:rPr lang="en-US" sz="1636" b="1" baseline="-25000" dirty="0" err="1"/>
              <a:t>i</a:t>
            </a:r>
            <a:r>
              <a:rPr lang="en-US" sz="1636" b="1" dirty="0" err="1">
                <a:sym typeface="Symbol"/>
              </a:rPr>
              <a:t>c</a:t>
            </a:r>
            <a:r>
              <a:rPr lang="en-US" sz="1636" b="1" baseline="-25000" dirty="0" err="1"/>
              <a:t>i</a:t>
            </a:r>
            <a:r>
              <a:rPr lang="en-US" sz="1636" b="1" dirty="0">
                <a:sym typeface="Symbol"/>
              </a:rPr>
              <a:t>)  (</a:t>
            </a:r>
            <a:r>
              <a:rPr lang="en-US" sz="1636" b="1" dirty="0" err="1">
                <a:sym typeface="Symbol"/>
              </a:rPr>
              <a:t>y</a:t>
            </a:r>
            <a:r>
              <a:rPr lang="en-US" sz="1636" b="1" baseline="-25000" dirty="0" err="1"/>
              <a:t>i</a:t>
            </a:r>
            <a:r>
              <a:rPr lang="en-US" sz="1636" b="1" dirty="0" err="1">
                <a:sym typeface="Symbol"/>
              </a:rPr>
              <a:t>c</a:t>
            </a:r>
            <a:r>
              <a:rPr lang="en-US" sz="1636" b="1" baseline="-25000" dirty="0" err="1"/>
              <a:t>i</a:t>
            </a:r>
            <a:r>
              <a:rPr lang="en-US" sz="1636" b="1" dirty="0">
                <a:sym typeface="Symbol"/>
              </a:rPr>
              <a:t>)</a:t>
            </a:r>
          </a:p>
          <a:p>
            <a:r>
              <a:rPr lang="en-US" sz="1636" b="1" dirty="0">
                <a:sym typeface="Symbol"/>
              </a:rPr>
              <a:t>c</a:t>
            </a:r>
            <a:r>
              <a:rPr lang="en-US" sz="1636" b="1" baseline="-25000" dirty="0">
                <a:sym typeface="Symbol"/>
              </a:rPr>
              <a:t>0</a:t>
            </a:r>
            <a:r>
              <a:rPr lang="en-US" sz="1636" b="1" dirty="0">
                <a:sym typeface="Symbol"/>
              </a:rPr>
              <a:t>       </a:t>
            </a:r>
            <a:r>
              <a:rPr lang="en-US" sz="1636" dirty="0">
                <a:sym typeface="Symbol"/>
              </a:rPr>
              <a:t> </a:t>
            </a:r>
            <a:r>
              <a:rPr lang="en-US" sz="1636" b="1" dirty="0">
                <a:sym typeface="Symbol"/>
              </a:rPr>
              <a:t> 0 </a:t>
            </a:r>
            <a:endParaRPr lang="en-US" sz="1636" dirty="0"/>
          </a:p>
        </p:txBody>
      </p:sp>
      <p:sp>
        <p:nvSpPr>
          <p:cNvPr id="113" name="TextBox 112"/>
          <p:cNvSpPr txBox="1"/>
          <p:nvPr/>
        </p:nvSpPr>
        <p:spPr>
          <a:xfrm>
            <a:off x="5262203" y="4195979"/>
            <a:ext cx="3740126" cy="2106218"/>
          </a:xfrm>
          <a:prstGeom prst="rect">
            <a:avLst/>
          </a:prstGeom>
          <a:noFill/>
        </p:spPr>
        <p:txBody>
          <a:bodyPr wrap="none" rtlCol="0">
            <a:spAutoFit/>
          </a:bodyPr>
          <a:lstStyle/>
          <a:p>
            <a:r>
              <a:rPr lang="en-US" sz="1636" dirty="0"/>
              <a:t>(</a:t>
            </a:r>
            <a:r>
              <a:rPr lang="en-US" sz="1636" b="1" dirty="0" err="1"/>
              <a:t>x</a:t>
            </a:r>
            <a:r>
              <a:rPr lang="en-US" sz="1636" b="1" baseline="-25000" dirty="0" err="1"/>
              <a:t>i</a:t>
            </a:r>
            <a:r>
              <a:rPr lang="en-US" sz="1636" b="1" dirty="0" err="1">
                <a:sym typeface="Symbol"/>
              </a:rPr>
              <a:t>y</a:t>
            </a:r>
            <a:r>
              <a:rPr lang="en-US" sz="1636" b="1" baseline="-25000" dirty="0" err="1"/>
              <a:t>i</a:t>
            </a:r>
            <a:r>
              <a:rPr lang="en-US" sz="1636" b="1" baseline="-25000" dirty="0"/>
              <a:t> </a:t>
            </a:r>
            <a:r>
              <a:rPr lang="en-US" sz="1636" b="1" dirty="0">
                <a:sym typeface="Symbol"/>
              </a:rPr>
              <a:t></a:t>
            </a:r>
            <a:r>
              <a:rPr lang="en-US" sz="1636" b="1" dirty="0" err="1">
                <a:sym typeface="Symbol"/>
              </a:rPr>
              <a:t>c</a:t>
            </a:r>
            <a:r>
              <a:rPr lang="en-US" sz="1636" b="1" baseline="-25000" dirty="0" err="1"/>
              <a:t>i</a:t>
            </a:r>
            <a:r>
              <a:rPr lang="en-US" sz="1636" b="1" baseline="-25000" dirty="0"/>
              <a:t> </a:t>
            </a:r>
            <a:r>
              <a:rPr lang="en-US" sz="1636" b="1" dirty="0">
                <a:sym typeface="Symbol"/>
              </a:rPr>
              <a:t></a:t>
            </a:r>
            <a:r>
              <a:rPr lang="en-US" sz="1636" b="1" dirty="0"/>
              <a:t> </a:t>
            </a:r>
            <a:r>
              <a:rPr lang="en-US" sz="1636" b="1" dirty="0" err="1"/>
              <a:t>out</a:t>
            </a:r>
            <a:r>
              <a:rPr lang="en-US" sz="1636" b="1" baseline="-25000" dirty="0" err="1"/>
              <a:t>i</a:t>
            </a:r>
            <a:r>
              <a:rPr lang="en-US" sz="1636" b="1" dirty="0">
                <a:sym typeface="Symbol"/>
              </a:rPr>
              <a:t>)     (</a:t>
            </a:r>
            <a:r>
              <a:rPr lang="en-US" sz="1636" b="1" dirty="0" err="1"/>
              <a:t>out</a:t>
            </a:r>
            <a:r>
              <a:rPr lang="en-US" sz="1636" b="1" baseline="-25000" dirty="0" err="1"/>
              <a:t>i</a:t>
            </a:r>
            <a:r>
              <a:rPr lang="en-US" sz="1636" b="1" dirty="0">
                <a:sym typeface="Symbol"/>
              </a:rPr>
              <a:t> </a:t>
            </a:r>
            <a:r>
              <a:rPr lang="en-US" sz="1636" b="1" dirty="0"/>
              <a:t>x</a:t>
            </a:r>
            <a:r>
              <a:rPr lang="en-US" sz="1636" b="1" baseline="-25000" dirty="0"/>
              <a:t>i</a:t>
            </a:r>
            <a:r>
              <a:rPr lang="en-US" sz="1636" b="1" dirty="0">
                <a:sym typeface="Symbol"/>
              </a:rPr>
              <a:t> </a:t>
            </a:r>
            <a:r>
              <a:rPr lang="en-US" sz="1636" b="1" dirty="0" err="1">
                <a:sym typeface="Symbol"/>
              </a:rPr>
              <a:t>y</a:t>
            </a:r>
            <a:r>
              <a:rPr lang="en-US" sz="1636" b="1" baseline="-25000" dirty="0" err="1"/>
              <a:t>i</a:t>
            </a:r>
            <a:r>
              <a:rPr lang="en-US" sz="1636" b="1" dirty="0">
                <a:sym typeface="Symbol"/>
              </a:rPr>
              <a:t>  </a:t>
            </a:r>
            <a:r>
              <a:rPr lang="en-US" sz="1636" b="1" dirty="0" err="1">
                <a:sym typeface="Symbol"/>
              </a:rPr>
              <a:t>c</a:t>
            </a:r>
            <a:r>
              <a:rPr lang="en-US" sz="1636" b="1" baseline="-25000" dirty="0" err="1"/>
              <a:t>i</a:t>
            </a:r>
            <a:r>
              <a:rPr lang="en-US" sz="1636" b="1" dirty="0">
                <a:sym typeface="Symbol"/>
              </a:rPr>
              <a:t>)  </a:t>
            </a:r>
          </a:p>
          <a:p>
            <a:r>
              <a:rPr lang="en-US" sz="1636" b="1" dirty="0">
                <a:sym typeface="Symbol"/>
              </a:rPr>
              <a:t>(</a:t>
            </a:r>
            <a:r>
              <a:rPr lang="en-US" sz="1636" b="1" dirty="0"/>
              <a:t>x</a:t>
            </a:r>
            <a:r>
              <a:rPr lang="en-US" sz="1636" b="1" baseline="-25000" dirty="0"/>
              <a:t>i</a:t>
            </a:r>
            <a:r>
              <a:rPr lang="en-US" sz="1636" b="1" dirty="0">
                <a:sym typeface="Symbol"/>
              </a:rPr>
              <a:t> </a:t>
            </a:r>
            <a:r>
              <a:rPr lang="en-US" sz="1636" b="1" dirty="0" err="1">
                <a:sym typeface="Symbol"/>
              </a:rPr>
              <a:t>c</a:t>
            </a:r>
            <a:r>
              <a:rPr lang="en-US" sz="1636" b="1" baseline="-25000" dirty="0" err="1"/>
              <a:t>i</a:t>
            </a:r>
            <a:r>
              <a:rPr lang="en-US" sz="1636" b="1" dirty="0">
                <a:sym typeface="Symbol"/>
              </a:rPr>
              <a:t> </a:t>
            </a:r>
            <a:r>
              <a:rPr lang="en-US" sz="1636" b="1" dirty="0"/>
              <a:t> </a:t>
            </a:r>
            <a:r>
              <a:rPr lang="en-US" sz="1636" b="1" dirty="0" err="1"/>
              <a:t>out</a:t>
            </a:r>
            <a:r>
              <a:rPr lang="en-US" sz="1636" b="1" baseline="-25000" dirty="0" err="1"/>
              <a:t>i</a:t>
            </a:r>
            <a:r>
              <a:rPr lang="en-US" sz="1636" b="1" dirty="0">
                <a:sym typeface="Symbol"/>
              </a:rPr>
              <a:t>  </a:t>
            </a:r>
            <a:r>
              <a:rPr lang="en-US" sz="1636" b="1" dirty="0" err="1">
                <a:sym typeface="Symbol"/>
              </a:rPr>
              <a:t>y</a:t>
            </a:r>
            <a:r>
              <a:rPr lang="en-US" sz="1636" b="1" baseline="-25000" dirty="0" err="1"/>
              <a:t>i</a:t>
            </a:r>
            <a:r>
              <a:rPr lang="en-US" sz="1636" b="1" baseline="-25000" dirty="0"/>
              <a:t> </a:t>
            </a:r>
            <a:r>
              <a:rPr lang="en-US" sz="1636" b="1" dirty="0">
                <a:sym typeface="Symbol"/>
              </a:rPr>
              <a:t>)  (</a:t>
            </a:r>
            <a:r>
              <a:rPr lang="en-US" sz="1636" b="1" dirty="0" err="1"/>
              <a:t>out</a:t>
            </a:r>
            <a:r>
              <a:rPr lang="en-US" sz="1636" b="1" baseline="-25000" dirty="0" err="1"/>
              <a:t>i</a:t>
            </a:r>
            <a:r>
              <a:rPr lang="en-US" sz="1636" b="1" baseline="-25000" dirty="0"/>
              <a:t> </a:t>
            </a:r>
            <a:r>
              <a:rPr lang="en-US" sz="1636" b="1" dirty="0">
                <a:sym typeface="Symbol"/>
              </a:rPr>
              <a:t> </a:t>
            </a:r>
            <a:r>
              <a:rPr lang="en-US" sz="1636" b="1" dirty="0" err="1">
                <a:sym typeface="Symbol"/>
              </a:rPr>
              <a:t>y</a:t>
            </a:r>
            <a:r>
              <a:rPr lang="en-US" sz="1636" b="1" baseline="-25000" dirty="0" err="1"/>
              <a:t>i</a:t>
            </a:r>
            <a:r>
              <a:rPr lang="en-US" sz="1636" b="1" baseline="-25000" dirty="0"/>
              <a:t> </a:t>
            </a:r>
            <a:r>
              <a:rPr lang="en-US" sz="1636" b="1" dirty="0">
                <a:sym typeface="Symbol"/>
              </a:rPr>
              <a:t> </a:t>
            </a:r>
            <a:r>
              <a:rPr lang="en-US" sz="1636" b="1" dirty="0" err="1">
                <a:sym typeface="Symbol"/>
              </a:rPr>
              <a:t>c</a:t>
            </a:r>
            <a:r>
              <a:rPr lang="en-US" sz="1636" b="1" baseline="-25000" dirty="0" err="1"/>
              <a:t>i</a:t>
            </a:r>
            <a:r>
              <a:rPr lang="en-US" sz="1636" b="1" baseline="-25000" dirty="0"/>
              <a:t> </a:t>
            </a:r>
            <a:r>
              <a:rPr lang="en-US" sz="1636" b="1" dirty="0">
                <a:sym typeface="Symbol"/>
              </a:rPr>
              <a:t> </a:t>
            </a:r>
            <a:r>
              <a:rPr lang="en-US" sz="1636" b="1" dirty="0"/>
              <a:t>x</a:t>
            </a:r>
            <a:r>
              <a:rPr lang="en-US" sz="1636" b="1" baseline="-25000" dirty="0"/>
              <a:t>i</a:t>
            </a:r>
            <a:r>
              <a:rPr lang="en-US" sz="1636" b="1" dirty="0">
                <a:sym typeface="Symbol"/>
              </a:rPr>
              <a:t>) </a:t>
            </a:r>
          </a:p>
          <a:p>
            <a:r>
              <a:rPr lang="en-US" sz="1636" b="1" dirty="0">
                <a:sym typeface="Symbol"/>
              </a:rPr>
              <a:t>(</a:t>
            </a:r>
            <a:r>
              <a:rPr lang="en-US" sz="1636" b="1" dirty="0" err="1">
                <a:sym typeface="Symbol"/>
              </a:rPr>
              <a:t>c</a:t>
            </a:r>
            <a:r>
              <a:rPr lang="en-US" sz="1636" b="1" baseline="-25000" dirty="0" err="1"/>
              <a:t>i</a:t>
            </a:r>
            <a:r>
              <a:rPr lang="en-US" sz="1636" b="1" dirty="0">
                <a:sym typeface="Symbol"/>
              </a:rPr>
              <a:t> </a:t>
            </a:r>
            <a:r>
              <a:rPr lang="en-US" sz="1636" b="1" dirty="0"/>
              <a:t> </a:t>
            </a:r>
            <a:r>
              <a:rPr lang="en-US" sz="1636" b="1" dirty="0" err="1"/>
              <a:t>out</a:t>
            </a:r>
            <a:r>
              <a:rPr lang="en-US" sz="1636" b="1" baseline="-25000" dirty="0" err="1"/>
              <a:t>i</a:t>
            </a:r>
            <a:r>
              <a:rPr lang="en-US" sz="1636" b="1" baseline="-25000" dirty="0"/>
              <a:t> </a:t>
            </a:r>
            <a:r>
              <a:rPr lang="en-US" sz="1636" b="1" dirty="0">
                <a:sym typeface="Symbol"/>
              </a:rPr>
              <a:t> x</a:t>
            </a:r>
            <a:r>
              <a:rPr lang="en-US" sz="1636" b="1" baseline="-25000" dirty="0"/>
              <a:t>i </a:t>
            </a:r>
            <a:r>
              <a:rPr lang="en-US" sz="1636" b="1" dirty="0">
                <a:sym typeface="Symbol"/>
              </a:rPr>
              <a:t> </a:t>
            </a:r>
            <a:r>
              <a:rPr lang="en-US" sz="1636" b="1" dirty="0" err="1">
                <a:sym typeface="Symbol"/>
              </a:rPr>
              <a:t>y</a:t>
            </a:r>
            <a:r>
              <a:rPr lang="en-US" sz="1636" b="1" baseline="-25000" dirty="0" err="1"/>
              <a:t>i</a:t>
            </a:r>
            <a:r>
              <a:rPr lang="en-US" sz="1636" b="1" baseline="-25000" dirty="0"/>
              <a:t> </a:t>
            </a:r>
            <a:r>
              <a:rPr lang="en-US" sz="1636" b="1" dirty="0">
                <a:sym typeface="Symbol"/>
              </a:rPr>
              <a:t>)  (</a:t>
            </a:r>
            <a:r>
              <a:rPr lang="en-US" sz="1636" b="1" dirty="0" err="1"/>
              <a:t>out</a:t>
            </a:r>
            <a:r>
              <a:rPr lang="en-US" sz="1636" b="1" baseline="-25000" dirty="0" err="1"/>
              <a:t>i</a:t>
            </a:r>
            <a:r>
              <a:rPr lang="en-US" sz="1636" b="1" dirty="0">
                <a:sym typeface="Symbol"/>
              </a:rPr>
              <a:t>  x</a:t>
            </a:r>
            <a:r>
              <a:rPr lang="en-US" sz="1636" b="1" baseline="-25000" dirty="0"/>
              <a:t>i </a:t>
            </a:r>
            <a:r>
              <a:rPr lang="en-US" sz="1636" b="1" dirty="0">
                <a:sym typeface="Symbol"/>
              </a:rPr>
              <a:t> </a:t>
            </a:r>
            <a:r>
              <a:rPr lang="en-US" sz="1636" b="1" dirty="0" err="1">
                <a:sym typeface="Symbol"/>
              </a:rPr>
              <a:t>c</a:t>
            </a:r>
            <a:r>
              <a:rPr lang="en-US" sz="1636" b="1" baseline="-25000" dirty="0" err="1"/>
              <a:t>i</a:t>
            </a:r>
            <a:r>
              <a:rPr lang="en-US" sz="1636" b="1" baseline="-25000" dirty="0"/>
              <a:t> </a:t>
            </a:r>
            <a:r>
              <a:rPr lang="en-US" sz="1636" b="1" dirty="0">
                <a:sym typeface="Symbol"/>
              </a:rPr>
              <a:t> </a:t>
            </a:r>
            <a:r>
              <a:rPr lang="en-US" sz="1636" b="1" dirty="0" err="1">
                <a:sym typeface="Symbol"/>
              </a:rPr>
              <a:t>y</a:t>
            </a:r>
            <a:r>
              <a:rPr lang="en-US" sz="1636" b="1" baseline="-25000" dirty="0" err="1"/>
              <a:t>i</a:t>
            </a:r>
            <a:r>
              <a:rPr lang="en-US" sz="1636" b="1" dirty="0">
                <a:sym typeface="Symbol"/>
              </a:rPr>
              <a:t>) </a:t>
            </a:r>
          </a:p>
          <a:p>
            <a:r>
              <a:rPr lang="en-US" sz="1636" b="1" dirty="0">
                <a:sym typeface="Symbol"/>
              </a:rPr>
              <a:t>(</a:t>
            </a:r>
            <a:r>
              <a:rPr lang="en-US" sz="1636" b="1" dirty="0" err="1">
                <a:sym typeface="Symbol"/>
              </a:rPr>
              <a:t>y</a:t>
            </a:r>
            <a:r>
              <a:rPr lang="en-US" sz="1636" b="1" baseline="-25000" dirty="0" err="1"/>
              <a:t>i</a:t>
            </a:r>
            <a:r>
              <a:rPr lang="en-US" sz="1636" b="1" dirty="0">
                <a:sym typeface="Symbol"/>
              </a:rPr>
              <a:t> </a:t>
            </a:r>
            <a:r>
              <a:rPr lang="en-US" sz="1636" b="1" dirty="0"/>
              <a:t> </a:t>
            </a:r>
            <a:r>
              <a:rPr lang="en-US" sz="1636" b="1" dirty="0" err="1"/>
              <a:t>out</a:t>
            </a:r>
            <a:r>
              <a:rPr lang="en-US" sz="1636" b="1" baseline="-25000" dirty="0" err="1"/>
              <a:t>i</a:t>
            </a:r>
            <a:r>
              <a:rPr lang="en-US" sz="1636" b="1" baseline="-25000" dirty="0"/>
              <a:t> </a:t>
            </a:r>
            <a:r>
              <a:rPr lang="en-US" sz="1636" b="1" dirty="0">
                <a:sym typeface="Symbol"/>
              </a:rPr>
              <a:t> x</a:t>
            </a:r>
            <a:r>
              <a:rPr lang="en-US" sz="1636" b="1" baseline="-25000" dirty="0"/>
              <a:t>i </a:t>
            </a:r>
            <a:r>
              <a:rPr lang="en-US" sz="1636" b="1" dirty="0">
                <a:sym typeface="Symbol"/>
              </a:rPr>
              <a:t> </a:t>
            </a:r>
            <a:r>
              <a:rPr lang="en-US" sz="1636" b="1" dirty="0" err="1">
                <a:sym typeface="Symbol"/>
              </a:rPr>
              <a:t>c</a:t>
            </a:r>
            <a:r>
              <a:rPr lang="en-US" sz="1636" b="1" baseline="-25000" dirty="0" err="1"/>
              <a:t>i</a:t>
            </a:r>
            <a:r>
              <a:rPr lang="en-US" sz="1636" b="1" baseline="-25000" dirty="0"/>
              <a:t> </a:t>
            </a:r>
            <a:r>
              <a:rPr lang="en-US" sz="1636" b="1" dirty="0">
                <a:sym typeface="Symbol"/>
              </a:rPr>
              <a:t>)  (</a:t>
            </a:r>
            <a:r>
              <a:rPr lang="en-US" sz="1636" b="1" dirty="0" err="1"/>
              <a:t>out</a:t>
            </a:r>
            <a:r>
              <a:rPr lang="en-US" sz="1636" b="1" baseline="-25000" dirty="0" err="1"/>
              <a:t>i</a:t>
            </a:r>
            <a:r>
              <a:rPr lang="en-US" sz="1636" b="1" dirty="0">
                <a:sym typeface="Symbol"/>
              </a:rPr>
              <a:t>  x</a:t>
            </a:r>
            <a:r>
              <a:rPr lang="en-US" sz="1636" b="1" baseline="-25000" dirty="0"/>
              <a:t>i </a:t>
            </a:r>
            <a:r>
              <a:rPr lang="en-US" sz="1636" b="1" dirty="0">
                <a:sym typeface="Symbol"/>
              </a:rPr>
              <a:t> </a:t>
            </a:r>
            <a:r>
              <a:rPr lang="en-US" sz="1636" b="1" dirty="0" err="1">
                <a:sym typeface="Symbol"/>
              </a:rPr>
              <a:t>y</a:t>
            </a:r>
            <a:r>
              <a:rPr lang="en-US" sz="1636" b="1" baseline="-25000" dirty="0" err="1"/>
              <a:t>i</a:t>
            </a:r>
            <a:r>
              <a:rPr lang="en-US" sz="1636" b="1" baseline="-25000" dirty="0"/>
              <a:t> </a:t>
            </a:r>
            <a:r>
              <a:rPr lang="en-US" sz="1636" b="1" dirty="0">
                <a:sym typeface="Symbol"/>
              </a:rPr>
              <a:t> </a:t>
            </a:r>
            <a:r>
              <a:rPr lang="en-US" sz="1636" b="1" dirty="0" err="1">
                <a:sym typeface="Symbol"/>
              </a:rPr>
              <a:t>c</a:t>
            </a:r>
            <a:r>
              <a:rPr lang="en-US" sz="1636" b="1" baseline="-25000" dirty="0" err="1"/>
              <a:t>i</a:t>
            </a:r>
            <a:r>
              <a:rPr lang="en-US" sz="1636" b="1" dirty="0">
                <a:sym typeface="Symbol"/>
              </a:rPr>
              <a:t>) </a:t>
            </a:r>
            <a:endParaRPr lang="en-US" sz="1636" dirty="0"/>
          </a:p>
          <a:p>
            <a:r>
              <a:rPr lang="en-US" sz="1636" dirty="0"/>
              <a:t>(</a:t>
            </a:r>
            <a:r>
              <a:rPr lang="en-US" sz="1636" b="1" dirty="0" err="1"/>
              <a:t>x</a:t>
            </a:r>
            <a:r>
              <a:rPr lang="en-US" sz="1636" b="1" baseline="-25000" dirty="0" err="1"/>
              <a:t>i</a:t>
            </a:r>
            <a:r>
              <a:rPr lang="en-US" sz="1636" b="1" dirty="0" err="1">
                <a:sym typeface="Symbol"/>
              </a:rPr>
              <a:t>y</a:t>
            </a:r>
            <a:r>
              <a:rPr lang="en-US" sz="1636" b="1" baseline="-25000" dirty="0" err="1"/>
              <a:t>i</a:t>
            </a:r>
            <a:r>
              <a:rPr lang="en-US" sz="1636" b="1" baseline="-25000" dirty="0"/>
              <a:t> </a:t>
            </a:r>
            <a:r>
              <a:rPr lang="en-US" sz="1636" b="1" dirty="0">
                <a:sym typeface="Symbol"/>
              </a:rPr>
              <a:t></a:t>
            </a:r>
            <a:r>
              <a:rPr lang="en-US" sz="1636" b="1" dirty="0"/>
              <a:t> c</a:t>
            </a:r>
            <a:r>
              <a:rPr lang="en-US" sz="1636" b="1" baseline="-25000" dirty="0"/>
              <a:t>i+1</a:t>
            </a:r>
            <a:r>
              <a:rPr lang="en-US" sz="1636" b="1" dirty="0">
                <a:sym typeface="Symbol"/>
              </a:rPr>
              <a:t>)  (</a:t>
            </a:r>
            <a:r>
              <a:rPr lang="en-US" sz="1636" b="1" dirty="0"/>
              <a:t>c</a:t>
            </a:r>
            <a:r>
              <a:rPr lang="en-US" sz="1636" b="1" baseline="-25000" dirty="0"/>
              <a:t>i+1</a:t>
            </a:r>
            <a:r>
              <a:rPr lang="en-US" sz="1636" b="1" dirty="0">
                <a:sym typeface="Symbol"/>
              </a:rPr>
              <a:t>  </a:t>
            </a:r>
            <a:r>
              <a:rPr lang="en-US" sz="1636" b="1" dirty="0"/>
              <a:t>x</a:t>
            </a:r>
            <a:r>
              <a:rPr lang="en-US" sz="1636" b="1" baseline="-25000" dirty="0"/>
              <a:t>i</a:t>
            </a:r>
            <a:r>
              <a:rPr lang="en-US" sz="1636" b="1" dirty="0">
                <a:sym typeface="Symbol"/>
              </a:rPr>
              <a:t> </a:t>
            </a:r>
            <a:r>
              <a:rPr lang="en-US" sz="1636" b="1" dirty="0" err="1">
                <a:sym typeface="Symbol"/>
              </a:rPr>
              <a:t>y</a:t>
            </a:r>
            <a:r>
              <a:rPr lang="en-US" sz="1636" b="1" baseline="-25000" dirty="0" err="1"/>
              <a:t>i</a:t>
            </a:r>
            <a:r>
              <a:rPr lang="en-US" sz="1636" b="1" baseline="-25000" dirty="0"/>
              <a:t> </a:t>
            </a:r>
            <a:r>
              <a:rPr lang="en-US" sz="1636" b="1" dirty="0">
                <a:sym typeface="Symbol"/>
              </a:rPr>
              <a:t>) </a:t>
            </a:r>
          </a:p>
          <a:p>
            <a:r>
              <a:rPr lang="en-US" sz="1636" b="1" dirty="0">
                <a:sym typeface="Symbol"/>
              </a:rPr>
              <a:t>(</a:t>
            </a:r>
            <a:r>
              <a:rPr lang="en-US" sz="1636" b="1" dirty="0" err="1">
                <a:sym typeface="Symbol"/>
              </a:rPr>
              <a:t>x</a:t>
            </a:r>
            <a:r>
              <a:rPr lang="en-US" sz="1636" b="1" baseline="-25000" dirty="0" err="1"/>
              <a:t>i</a:t>
            </a:r>
            <a:r>
              <a:rPr lang="en-US" sz="1636" b="1" dirty="0" err="1">
                <a:sym typeface="Symbol"/>
              </a:rPr>
              <a:t>c</a:t>
            </a:r>
            <a:r>
              <a:rPr lang="en-US" sz="1636" b="1" baseline="-25000" dirty="0" err="1"/>
              <a:t>i</a:t>
            </a:r>
            <a:r>
              <a:rPr lang="en-US" sz="1636" b="1" dirty="0">
                <a:sym typeface="Symbol"/>
              </a:rPr>
              <a:t> </a:t>
            </a:r>
            <a:r>
              <a:rPr lang="en-US" sz="1636" b="1" dirty="0"/>
              <a:t> c</a:t>
            </a:r>
            <a:r>
              <a:rPr lang="en-US" sz="1636" b="1" baseline="-25000" dirty="0"/>
              <a:t>i+1</a:t>
            </a:r>
            <a:r>
              <a:rPr lang="en-US" sz="1636" b="1" dirty="0">
                <a:sym typeface="Symbol"/>
              </a:rPr>
              <a:t>)  (</a:t>
            </a:r>
            <a:r>
              <a:rPr lang="en-US" sz="1636" b="1" dirty="0"/>
              <a:t>c</a:t>
            </a:r>
            <a:r>
              <a:rPr lang="en-US" sz="1636" b="1" baseline="-25000" dirty="0"/>
              <a:t>i+1</a:t>
            </a:r>
            <a:r>
              <a:rPr lang="en-US" sz="1636" b="1" dirty="0">
                <a:sym typeface="Symbol"/>
              </a:rPr>
              <a:t>  </a:t>
            </a:r>
            <a:r>
              <a:rPr lang="en-US" sz="1636" b="1" dirty="0"/>
              <a:t>x</a:t>
            </a:r>
            <a:r>
              <a:rPr lang="en-US" sz="1636" b="1" baseline="-25000" dirty="0"/>
              <a:t>i</a:t>
            </a:r>
            <a:r>
              <a:rPr lang="en-US" sz="1636" b="1" dirty="0">
                <a:sym typeface="Symbol"/>
              </a:rPr>
              <a:t> </a:t>
            </a:r>
            <a:r>
              <a:rPr lang="en-US" sz="1636" b="1" dirty="0" err="1">
                <a:sym typeface="Symbol"/>
              </a:rPr>
              <a:t>c</a:t>
            </a:r>
            <a:r>
              <a:rPr lang="en-US" sz="1636" b="1" baseline="-25000" dirty="0" err="1"/>
              <a:t>i</a:t>
            </a:r>
            <a:r>
              <a:rPr lang="en-US" sz="1636" b="1" baseline="-25000" dirty="0"/>
              <a:t> </a:t>
            </a:r>
            <a:r>
              <a:rPr lang="en-US" sz="1636" b="1" dirty="0">
                <a:sym typeface="Symbol"/>
              </a:rPr>
              <a:t>)  </a:t>
            </a:r>
          </a:p>
          <a:p>
            <a:r>
              <a:rPr lang="en-US" sz="1636" b="1" dirty="0">
                <a:sym typeface="Symbol"/>
              </a:rPr>
              <a:t>(</a:t>
            </a:r>
            <a:r>
              <a:rPr lang="en-US" sz="1636" b="1" dirty="0" err="1">
                <a:sym typeface="Symbol"/>
              </a:rPr>
              <a:t>y</a:t>
            </a:r>
            <a:r>
              <a:rPr lang="en-US" sz="1636" b="1" baseline="-25000" dirty="0" err="1"/>
              <a:t>i</a:t>
            </a:r>
            <a:r>
              <a:rPr lang="en-US" sz="1636" b="1" dirty="0" err="1">
                <a:sym typeface="Symbol"/>
              </a:rPr>
              <a:t>c</a:t>
            </a:r>
            <a:r>
              <a:rPr lang="en-US" sz="1636" b="1" baseline="-25000" dirty="0" err="1"/>
              <a:t>i</a:t>
            </a:r>
            <a:r>
              <a:rPr lang="en-US" sz="1636" b="1" dirty="0">
                <a:sym typeface="Symbol"/>
              </a:rPr>
              <a:t> </a:t>
            </a:r>
            <a:r>
              <a:rPr lang="en-US" sz="1636" b="1" dirty="0"/>
              <a:t> c</a:t>
            </a:r>
            <a:r>
              <a:rPr lang="en-US" sz="1636" b="1" baseline="-25000" dirty="0"/>
              <a:t>i+1</a:t>
            </a:r>
            <a:r>
              <a:rPr lang="en-US" sz="1636" b="1" dirty="0">
                <a:sym typeface="Symbol"/>
              </a:rPr>
              <a:t>)  (</a:t>
            </a:r>
            <a:r>
              <a:rPr lang="en-US" sz="1636" b="1" dirty="0"/>
              <a:t>c</a:t>
            </a:r>
            <a:r>
              <a:rPr lang="en-US" sz="1636" b="1" baseline="-25000" dirty="0"/>
              <a:t>i+1</a:t>
            </a:r>
            <a:r>
              <a:rPr lang="en-US" sz="1636" b="1" dirty="0">
                <a:sym typeface="Symbol"/>
              </a:rPr>
              <a:t>  </a:t>
            </a:r>
            <a:r>
              <a:rPr lang="en-US" sz="1636" b="1" dirty="0" err="1">
                <a:sym typeface="Symbol"/>
              </a:rPr>
              <a:t>y</a:t>
            </a:r>
            <a:r>
              <a:rPr lang="en-US" sz="1636" b="1" baseline="-25000" dirty="0" err="1"/>
              <a:t>i</a:t>
            </a:r>
            <a:r>
              <a:rPr lang="en-US" sz="1636" b="1" dirty="0">
                <a:sym typeface="Symbol"/>
              </a:rPr>
              <a:t> </a:t>
            </a:r>
            <a:r>
              <a:rPr lang="en-US" sz="1636" b="1" dirty="0" err="1">
                <a:sym typeface="Symbol"/>
              </a:rPr>
              <a:t>c</a:t>
            </a:r>
            <a:r>
              <a:rPr lang="en-US" sz="1636" b="1" baseline="-25000" dirty="0" err="1"/>
              <a:t>i</a:t>
            </a:r>
            <a:r>
              <a:rPr lang="en-US" sz="1636" b="1" baseline="-25000" dirty="0"/>
              <a:t> </a:t>
            </a:r>
            <a:r>
              <a:rPr lang="en-US" sz="1636" b="1" dirty="0">
                <a:sym typeface="Symbol"/>
              </a:rPr>
              <a:t>)  </a:t>
            </a:r>
          </a:p>
          <a:p>
            <a:r>
              <a:rPr lang="en-US" sz="1636" b="1" dirty="0">
                <a:sym typeface="Symbol"/>
              </a:rPr>
              <a:t>c</a:t>
            </a:r>
            <a:r>
              <a:rPr lang="en-US" sz="1636" b="1" baseline="-25000" dirty="0">
                <a:sym typeface="Symbol"/>
              </a:rPr>
              <a:t>0</a:t>
            </a:r>
            <a:r>
              <a:rPr lang="en-US" sz="1636" b="1" dirty="0">
                <a:sym typeface="Symbol"/>
              </a:rPr>
              <a:t> </a:t>
            </a:r>
            <a:endParaRPr lang="en-US" sz="1636" dirty="0"/>
          </a:p>
        </p:txBody>
      </p:sp>
      <p:sp>
        <p:nvSpPr>
          <p:cNvPr id="114" name="Down Arrow 113"/>
          <p:cNvSpPr/>
          <p:nvPr/>
        </p:nvSpPr>
        <p:spPr>
          <a:xfrm>
            <a:off x="6858000" y="2736273"/>
            <a:ext cx="623455" cy="277091"/>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36"/>
          </a:p>
        </p:txBody>
      </p:sp>
      <p:sp>
        <p:nvSpPr>
          <p:cNvPr id="115" name="Down Arrow 114"/>
          <p:cNvSpPr/>
          <p:nvPr/>
        </p:nvSpPr>
        <p:spPr>
          <a:xfrm>
            <a:off x="6858000" y="3844636"/>
            <a:ext cx="623455" cy="277091"/>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36"/>
          </a:p>
        </p:txBody>
      </p:sp>
    </p:spTree>
    <p:extLst>
      <p:ext uri="{BB962C8B-B14F-4D97-AF65-F5344CB8AC3E}">
        <p14:creationId xmlns:p14="http://schemas.microsoft.com/office/powerpoint/2010/main" val="26290743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561398"/>
            <a:ext cx="8229600" cy="1039091"/>
          </a:xfrm>
        </p:spPr>
        <p:txBody>
          <a:bodyPr>
            <a:normAutofit fontScale="90000"/>
          </a:bodyPr>
          <a:lstStyle/>
          <a:p>
            <a:r>
              <a:rPr lang="en-US" dirty="0" smtClean="0"/>
              <a:t>Encoding circuits to SAT - multiplication</a:t>
            </a:r>
            <a:endParaRPr lang="en-US" dirty="0"/>
          </a:p>
        </p:txBody>
      </p:sp>
      <p:grpSp>
        <p:nvGrpSpPr>
          <p:cNvPr id="3" name="Group 13"/>
          <p:cNvGrpSpPr/>
          <p:nvPr/>
        </p:nvGrpSpPr>
        <p:grpSpPr>
          <a:xfrm>
            <a:off x="0" y="5922818"/>
            <a:ext cx="1593273" cy="623455"/>
            <a:chOff x="457200" y="304800"/>
            <a:chExt cx="3962400" cy="1143000"/>
          </a:xfrm>
        </p:grpSpPr>
        <p:sp>
          <p:nvSpPr>
            <p:cNvPr id="15" name="Rounded Rectangle 14"/>
            <p:cNvSpPr/>
            <p:nvPr/>
          </p:nvSpPr>
          <p:spPr>
            <a:xfrm>
              <a:off x="457200" y="304800"/>
              <a:ext cx="1981200" cy="1143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00" dirty="0"/>
                <a:t>Bit-wise operations</a:t>
              </a:r>
            </a:p>
          </p:txBody>
        </p:sp>
        <p:sp>
          <p:nvSpPr>
            <p:cNvPr id="16" name="Rounded Rectangle 15"/>
            <p:cNvSpPr/>
            <p:nvPr/>
          </p:nvSpPr>
          <p:spPr>
            <a:xfrm>
              <a:off x="2438400" y="304800"/>
              <a:ext cx="1981200" cy="1143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73" dirty="0"/>
                <a:t>Fixed size</a:t>
              </a:r>
            </a:p>
          </p:txBody>
        </p:sp>
      </p:grpSp>
      <p:sp>
        <p:nvSpPr>
          <p:cNvPr id="13" name="Rectangle 12"/>
          <p:cNvSpPr/>
          <p:nvPr/>
        </p:nvSpPr>
        <p:spPr>
          <a:xfrm>
            <a:off x="2216728" y="3082636"/>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cxnSp>
        <p:nvCxnSpPr>
          <p:cNvPr id="23" name="Straight Connector 22"/>
          <p:cNvCxnSpPr/>
          <p:nvPr/>
        </p:nvCxnSpPr>
        <p:spPr>
          <a:xfrm rot="5400000">
            <a:off x="2499842" y="3700069"/>
            <a:ext cx="2216731" cy="12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084207" y="2799522"/>
            <a:ext cx="554183" cy="12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930665" y="2775427"/>
            <a:ext cx="505992" cy="12047"/>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433454" y="1558637"/>
            <a:ext cx="663964" cy="344069"/>
          </a:xfrm>
          <a:prstGeom prst="rect">
            <a:avLst/>
          </a:prstGeom>
          <a:noFill/>
        </p:spPr>
        <p:txBody>
          <a:bodyPr wrap="none" rtlCol="0">
            <a:spAutoFit/>
          </a:bodyPr>
          <a:lstStyle/>
          <a:p>
            <a:r>
              <a:rPr lang="en-US" sz="1636" dirty="0"/>
              <a:t>a</a:t>
            </a:r>
            <a:r>
              <a:rPr lang="en-US" sz="1636" baseline="-25000" dirty="0"/>
              <a:t>0</a:t>
            </a:r>
            <a:r>
              <a:rPr lang="en-US" sz="1636" dirty="0">
                <a:sym typeface="Symbol"/>
              </a:rPr>
              <a:t>b</a:t>
            </a:r>
            <a:r>
              <a:rPr lang="en-US" sz="1636" baseline="-25000" dirty="0">
                <a:sym typeface="Symbol"/>
              </a:rPr>
              <a:t>0</a:t>
            </a:r>
            <a:endParaRPr lang="en-US" sz="1636" dirty="0"/>
          </a:p>
        </p:txBody>
      </p:sp>
      <p:sp>
        <p:nvSpPr>
          <p:cNvPr id="95" name="TextBox 94"/>
          <p:cNvSpPr txBox="1"/>
          <p:nvPr/>
        </p:nvSpPr>
        <p:spPr>
          <a:xfrm>
            <a:off x="3369039" y="1558637"/>
            <a:ext cx="663964" cy="344069"/>
          </a:xfrm>
          <a:prstGeom prst="rect">
            <a:avLst/>
          </a:prstGeom>
          <a:noFill/>
        </p:spPr>
        <p:txBody>
          <a:bodyPr wrap="none" rtlCol="0">
            <a:spAutoFit/>
          </a:bodyPr>
          <a:lstStyle/>
          <a:p>
            <a:r>
              <a:rPr lang="en-US" sz="1636" dirty="0"/>
              <a:t>a</a:t>
            </a:r>
            <a:r>
              <a:rPr lang="en-US" sz="1636" baseline="-25000" dirty="0"/>
              <a:t>0</a:t>
            </a:r>
            <a:r>
              <a:rPr lang="en-US" sz="1636" dirty="0">
                <a:sym typeface="Symbol"/>
              </a:rPr>
              <a:t>b</a:t>
            </a:r>
            <a:r>
              <a:rPr lang="en-US" sz="1636" baseline="-25000" dirty="0">
                <a:sym typeface="Symbol"/>
              </a:rPr>
              <a:t>1</a:t>
            </a:r>
            <a:endParaRPr lang="en-US" sz="1636" dirty="0"/>
          </a:p>
        </p:txBody>
      </p:sp>
      <p:sp>
        <p:nvSpPr>
          <p:cNvPr id="96" name="TextBox 95"/>
          <p:cNvSpPr txBox="1"/>
          <p:nvPr/>
        </p:nvSpPr>
        <p:spPr>
          <a:xfrm>
            <a:off x="2216727" y="1558637"/>
            <a:ext cx="663964" cy="344069"/>
          </a:xfrm>
          <a:prstGeom prst="rect">
            <a:avLst/>
          </a:prstGeom>
          <a:noFill/>
        </p:spPr>
        <p:txBody>
          <a:bodyPr wrap="none" rtlCol="0">
            <a:spAutoFit/>
          </a:bodyPr>
          <a:lstStyle/>
          <a:p>
            <a:r>
              <a:rPr lang="en-US" sz="1636" dirty="0"/>
              <a:t>a</a:t>
            </a:r>
            <a:r>
              <a:rPr lang="en-US" sz="1636" baseline="-25000" dirty="0"/>
              <a:t>0</a:t>
            </a:r>
            <a:r>
              <a:rPr lang="en-US" sz="1636" dirty="0">
                <a:sym typeface="Symbol"/>
              </a:rPr>
              <a:t>b</a:t>
            </a:r>
            <a:r>
              <a:rPr lang="en-US" sz="1636" baseline="-25000" dirty="0">
                <a:sym typeface="Symbol"/>
              </a:rPr>
              <a:t>2</a:t>
            </a:r>
            <a:endParaRPr lang="en-US" sz="1636" dirty="0"/>
          </a:p>
        </p:txBody>
      </p:sp>
      <p:sp>
        <p:nvSpPr>
          <p:cNvPr id="97" name="TextBox 96"/>
          <p:cNvSpPr txBox="1"/>
          <p:nvPr/>
        </p:nvSpPr>
        <p:spPr>
          <a:xfrm>
            <a:off x="1013766" y="1558637"/>
            <a:ext cx="663964" cy="344069"/>
          </a:xfrm>
          <a:prstGeom prst="rect">
            <a:avLst/>
          </a:prstGeom>
          <a:noFill/>
        </p:spPr>
        <p:txBody>
          <a:bodyPr wrap="none" rtlCol="0">
            <a:spAutoFit/>
          </a:bodyPr>
          <a:lstStyle/>
          <a:p>
            <a:r>
              <a:rPr lang="en-US" sz="1636" dirty="0"/>
              <a:t>a</a:t>
            </a:r>
            <a:r>
              <a:rPr lang="en-US" sz="1636" baseline="-25000" dirty="0"/>
              <a:t>0</a:t>
            </a:r>
            <a:r>
              <a:rPr lang="en-US" sz="1636" dirty="0">
                <a:sym typeface="Symbol"/>
              </a:rPr>
              <a:t>b</a:t>
            </a:r>
            <a:r>
              <a:rPr lang="en-US" sz="1636" baseline="-25000" dirty="0">
                <a:sym typeface="Symbol"/>
              </a:rPr>
              <a:t>3</a:t>
            </a:r>
            <a:endParaRPr lang="en-US" sz="1636" dirty="0"/>
          </a:p>
        </p:txBody>
      </p:sp>
      <p:cxnSp>
        <p:nvCxnSpPr>
          <p:cNvPr id="99" name="Straight Connector 98"/>
          <p:cNvCxnSpPr/>
          <p:nvPr/>
        </p:nvCxnSpPr>
        <p:spPr>
          <a:xfrm rot="5400000">
            <a:off x="3296477" y="3388342"/>
            <a:ext cx="2840186" cy="12047"/>
          </a:xfrm>
          <a:prstGeom prst="line">
            <a:avLst/>
          </a:prstGeom>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992493" y="2112819"/>
            <a:ext cx="663964" cy="344069"/>
          </a:xfrm>
          <a:prstGeom prst="rect">
            <a:avLst/>
          </a:prstGeom>
          <a:noFill/>
        </p:spPr>
        <p:txBody>
          <a:bodyPr wrap="none" rtlCol="0">
            <a:spAutoFit/>
          </a:bodyPr>
          <a:lstStyle/>
          <a:p>
            <a:r>
              <a:rPr lang="en-US" sz="1636" dirty="0"/>
              <a:t>a</a:t>
            </a:r>
            <a:r>
              <a:rPr lang="en-US" sz="1636" baseline="-25000" dirty="0"/>
              <a:t>1</a:t>
            </a:r>
            <a:r>
              <a:rPr lang="en-US" sz="1636" dirty="0">
                <a:sym typeface="Symbol"/>
              </a:rPr>
              <a:t>b</a:t>
            </a:r>
            <a:r>
              <a:rPr lang="en-US" sz="1636" baseline="-25000" dirty="0">
                <a:sym typeface="Symbol"/>
              </a:rPr>
              <a:t>0</a:t>
            </a:r>
            <a:endParaRPr lang="en-US" sz="1636" dirty="0"/>
          </a:p>
        </p:txBody>
      </p:sp>
      <p:sp>
        <p:nvSpPr>
          <p:cNvPr id="102" name="TextBox 101"/>
          <p:cNvSpPr txBox="1"/>
          <p:nvPr/>
        </p:nvSpPr>
        <p:spPr>
          <a:xfrm>
            <a:off x="2632363" y="2112819"/>
            <a:ext cx="663964" cy="344069"/>
          </a:xfrm>
          <a:prstGeom prst="rect">
            <a:avLst/>
          </a:prstGeom>
          <a:noFill/>
        </p:spPr>
        <p:txBody>
          <a:bodyPr wrap="none" rtlCol="0">
            <a:spAutoFit/>
          </a:bodyPr>
          <a:lstStyle/>
          <a:p>
            <a:r>
              <a:rPr lang="en-US" sz="1636" dirty="0"/>
              <a:t>a</a:t>
            </a:r>
            <a:r>
              <a:rPr lang="en-US" sz="1636" baseline="-25000" dirty="0"/>
              <a:t>1</a:t>
            </a:r>
            <a:r>
              <a:rPr lang="en-US" sz="1636" dirty="0">
                <a:sym typeface="Symbol"/>
              </a:rPr>
              <a:t>b</a:t>
            </a:r>
            <a:r>
              <a:rPr lang="en-US" sz="1636" baseline="-25000" dirty="0">
                <a:sym typeface="Symbol"/>
              </a:rPr>
              <a:t>1</a:t>
            </a:r>
            <a:endParaRPr lang="en-US" sz="1636" dirty="0"/>
          </a:p>
        </p:txBody>
      </p:sp>
      <p:sp>
        <p:nvSpPr>
          <p:cNvPr id="103" name="TextBox 102"/>
          <p:cNvSpPr txBox="1"/>
          <p:nvPr/>
        </p:nvSpPr>
        <p:spPr>
          <a:xfrm>
            <a:off x="1498675" y="2112819"/>
            <a:ext cx="663964" cy="344069"/>
          </a:xfrm>
          <a:prstGeom prst="rect">
            <a:avLst/>
          </a:prstGeom>
          <a:noFill/>
        </p:spPr>
        <p:txBody>
          <a:bodyPr wrap="none" rtlCol="0">
            <a:spAutoFit/>
          </a:bodyPr>
          <a:lstStyle/>
          <a:p>
            <a:r>
              <a:rPr lang="en-US" sz="1636" dirty="0"/>
              <a:t>a</a:t>
            </a:r>
            <a:r>
              <a:rPr lang="en-US" sz="1636" baseline="-25000" dirty="0"/>
              <a:t>1</a:t>
            </a:r>
            <a:r>
              <a:rPr lang="en-US" sz="1636" dirty="0">
                <a:sym typeface="Symbol"/>
              </a:rPr>
              <a:t>b</a:t>
            </a:r>
            <a:r>
              <a:rPr lang="en-US" sz="1636" baseline="-25000" dirty="0">
                <a:sym typeface="Symbol"/>
              </a:rPr>
              <a:t>2</a:t>
            </a:r>
            <a:endParaRPr lang="en-US" sz="1636" dirty="0"/>
          </a:p>
        </p:txBody>
      </p:sp>
      <p:sp>
        <p:nvSpPr>
          <p:cNvPr id="106" name="TextBox 105"/>
          <p:cNvSpPr txBox="1"/>
          <p:nvPr/>
        </p:nvSpPr>
        <p:spPr>
          <a:xfrm>
            <a:off x="2770909" y="3013364"/>
            <a:ext cx="663964" cy="344069"/>
          </a:xfrm>
          <a:prstGeom prst="rect">
            <a:avLst/>
          </a:prstGeom>
          <a:noFill/>
        </p:spPr>
        <p:txBody>
          <a:bodyPr wrap="none" rtlCol="0">
            <a:spAutoFit/>
          </a:bodyPr>
          <a:lstStyle/>
          <a:p>
            <a:r>
              <a:rPr lang="en-US" sz="1636" dirty="0"/>
              <a:t>a</a:t>
            </a:r>
            <a:r>
              <a:rPr lang="en-US" sz="1636" baseline="-25000" dirty="0"/>
              <a:t>2</a:t>
            </a:r>
            <a:r>
              <a:rPr lang="en-US" sz="1636" dirty="0">
                <a:sym typeface="Symbol"/>
              </a:rPr>
              <a:t>b</a:t>
            </a:r>
            <a:r>
              <a:rPr lang="en-US" sz="1636" baseline="-25000" dirty="0">
                <a:sym typeface="Symbol"/>
              </a:rPr>
              <a:t>0</a:t>
            </a:r>
            <a:endParaRPr lang="en-US" sz="1636" dirty="0"/>
          </a:p>
        </p:txBody>
      </p:sp>
      <p:sp>
        <p:nvSpPr>
          <p:cNvPr id="109" name="Rectangle 108"/>
          <p:cNvSpPr/>
          <p:nvPr/>
        </p:nvSpPr>
        <p:spPr>
          <a:xfrm>
            <a:off x="3463637" y="2112818"/>
            <a:ext cx="469850" cy="4849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HA</a:t>
            </a:r>
          </a:p>
        </p:txBody>
      </p:sp>
      <p:sp>
        <p:nvSpPr>
          <p:cNvPr id="116" name="Rectangle 115"/>
          <p:cNvSpPr/>
          <p:nvPr/>
        </p:nvSpPr>
        <p:spPr>
          <a:xfrm>
            <a:off x="2216728" y="2112818"/>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HA</a:t>
            </a:r>
          </a:p>
        </p:txBody>
      </p:sp>
      <p:sp>
        <p:nvSpPr>
          <p:cNvPr id="117" name="Rectangle 116"/>
          <p:cNvSpPr/>
          <p:nvPr/>
        </p:nvSpPr>
        <p:spPr>
          <a:xfrm>
            <a:off x="1039091" y="2112818"/>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HA</a:t>
            </a:r>
          </a:p>
        </p:txBody>
      </p:sp>
      <p:cxnSp>
        <p:nvCxnSpPr>
          <p:cNvPr id="118" name="Straight Connector 117"/>
          <p:cNvCxnSpPr/>
          <p:nvPr/>
        </p:nvCxnSpPr>
        <p:spPr>
          <a:xfrm rot="5400000">
            <a:off x="3532908" y="1974274"/>
            <a:ext cx="2770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2285999" y="1974274"/>
            <a:ext cx="2770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1039090" y="1974274"/>
            <a:ext cx="2770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0800000">
            <a:off x="3948545" y="2459181"/>
            <a:ext cx="277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0800000">
            <a:off x="2701637" y="2459182"/>
            <a:ext cx="277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0800000">
            <a:off x="1524001" y="2459182"/>
            <a:ext cx="277091" cy="0"/>
          </a:xfrm>
          <a:prstGeom prst="line">
            <a:avLst/>
          </a:prstGeom>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1039091" y="3082636"/>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cxnSp>
        <p:nvCxnSpPr>
          <p:cNvPr id="140" name="Straight Connector 139"/>
          <p:cNvCxnSpPr/>
          <p:nvPr/>
        </p:nvCxnSpPr>
        <p:spPr>
          <a:xfrm rot="10800000">
            <a:off x="2701637" y="3359726"/>
            <a:ext cx="277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0800000">
            <a:off x="1524000" y="3359726"/>
            <a:ext cx="277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0800000">
            <a:off x="1454727" y="4329545"/>
            <a:ext cx="277091" cy="0"/>
          </a:xfrm>
          <a:prstGeom prst="line">
            <a:avLst/>
          </a:prstGeom>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984878" y="4088993"/>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cxnSp>
        <p:nvCxnSpPr>
          <p:cNvPr id="144" name="Straight Connector 143"/>
          <p:cNvCxnSpPr/>
          <p:nvPr/>
        </p:nvCxnSpPr>
        <p:spPr>
          <a:xfrm rot="5400000">
            <a:off x="930665" y="3793435"/>
            <a:ext cx="505992" cy="12047"/>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1524000" y="3013364"/>
            <a:ext cx="663964" cy="344069"/>
          </a:xfrm>
          <a:prstGeom prst="rect">
            <a:avLst/>
          </a:prstGeom>
          <a:noFill/>
        </p:spPr>
        <p:txBody>
          <a:bodyPr wrap="none" rtlCol="0">
            <a:spAutoFit/>
          </a:bodyPr>
          <a:lstStyle/>
          <a:p>
            <a:r>
              <a:rPr lang="en-US" sz="1636" dirty="0"/>
              <a:t>a</a:t>
            </a:r>
            <a:r>
              <a:rPr lang="en-US" sz="1636" baseline="-25000" dirty="0"/>
              <a:t>2</a:t>
            </a:r>
            <a:r>
              <a:rPr lang="en-US" sz="1636" dirty="0">
                <a:sym typeface="Symbol"/>
              </a:rPr>
              <a:t>b</a:t>
            </a:r>
            <a:r>
              <a:rPr lang="en-US" sz="1636" baseline="-25000" dirty="0">
                <a:sym typeface="Symbol"/>
              </a:rPr>
              <a:t>1</a:t>
            </a:r>
            <a:endParaRPr lang="en-US" sz="1636" dirty="0"/>
          </a:p>
        </p:txBody>
      </p:sp>
      <p:sp>
        <p:nvSpPr>
          <p:cNvPr id="146" name="TextBox 145"/>
          <p:cNvSpPr txBox="1"/>
          <p:nvPr/>
        </p:nvSpPr>
        <p:spPr>
          <a:xfrm>
            <a:off x="1524000" y="3983182"/>
            <a:ext cx="663964" cy="344069"/>
          </a:xfrm>
          <a:prstGeom prst="rect">
            <a:avLst/>
          </a:prstGeom>
          <a:noFill/>
        </p:spPr>
        <p:txBody>
          <a:bodyPr wrap="none" rtlCol="0">
            <a:spAutoFit/>
          </a:bodyPr>
          <a:lstStyle/>
          <a:p>
            <a:r>
              <a:rPr lang="en-US" sz="1636" dirty="0"/>
              <a:t>a</a:t>
            </a:r>
            <a:r>
              <a:rPr lang="en-US" sz="1636" baseline="-25000" dirty="0"/>
              <a:t>3</a:t>
            </a:r>
            <a:r>
              <a:rPr lang="en-US" sz="1636" dirty="0">
                <a:sym typeface="Symbol"/>
              </a:rPr>
              <a:t>b</a:t>
            </a:r>
            <a:r>
              <a:rPr lang="en-US" sz="1636" baseline="-25000" dirty="0">
                <a:sym typeface="Symbol"/>
              </a:rPr>
              <a:t>0</a:t>
            </a:r>
            <a:endParaRPr lang="en-US" sz="1636" dirty="0"/>
          </a:p>
        </p:txBody>
      </p:sp>
      <p:cxnSp>
        <p:nvCxnSpPr>
          <p:cNvPr id="150" name="Straight Connector 149"/>
          <p:cNvCxnSpPr/>
          <p:nvPr/>
        </p:nvCxnSpPr>
        <p:spPr>
          <a:xfrm rot="16200000" flipH="1">
            <a:off x="1709230" y="4156363"/>
            <a:ext cx="1316185"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981867" y="4675910"/>
            <a:ext cx="27709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Elbow Connector 157"/>
          <p:cNvCxnSpPr/>
          <p:nvPr/>
        </p:nvCxnSpPr>
        <p:spPr>
          <a:xfrm rot="10800000" flipV="1">
            <a:off x="2686579" y="2576642"/>
            <a:ext cx="777059" cy="5059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9" name="Elbow Connector 158"/>
          <p:cNvCxnSpPr/>
          <p:nvPr/>
        </p:nvCxnSpPr>
        <p:spPr>
          <a:xfrm rot="10800000" flipV="1">
            <a:off x="1454727" y="2561189"/>
            <a:ext cx="762000" cy="47325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3" name="Elbow Connector 162"/>
          <p:cNvCxnSpPr/>
          <p:nvPr/>
        </p:nvCxnSpPr>
        <p:spPr>
          <a:xfrm rot="10800000" flipV="1">
            <a:off x="1439669" y="3546460"/>
            <a:ext cx="777059" cy="5059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4448479" y="4745182"/>
            <a:ext cx="599844" cy="344069"/>
          </a:xfrm>
          <a:prstGeom prst="rect">
            <a:avLst/>
          </a:prstGeom>
        </p:spPr>
        <p:txBody>
          <a:bodyPr wrap="none">
            <a:spAutoFit/>
          </a:bodyPr>
          <a:lstStyle/>
          <a:p>
            <a:r>
              <a:rPr lang="en-US" sz="1636" b="1" dirty="0"/>
              <a:t>out</a:t>
            </a:r>
            <a:r>
              <a:rPr lang="en-US" sz="1636" b="1" baseline="-25000" dirty="0"/>
              <a:t>0</a:t>
            </a:r>
            <a:r>
              <a:rPr lang="en-US" sz="1636" b="1" dirty="0">
                <a:sym typeface="Symbol"/>
              </a:rPr>
              <a:t> </a:t>
            </a:r>
            <a:endParaRPr lang="en-US" sz="1636" dirty="0"/>
          </a:p>
        </p:txBody>
      </p:sp>
      <p:sp>
        <p:nvSpPr>
          <p:cNvPr id="169" name="Rectangle 168"/>
          <p:cNvSpPr/>
          <p:nvPr/>
        </p:nvSpPr>
        <p:spPr>
          <a:xfrm>
            <a:off x="3350415" y="4745182"/>
            <a:ext cx="599844" cy="344069"/>
          </a:xfrm>
          <a:prstGeom prst="rect">
            <a:avLst/>
          </a:prstGeom>
        </p:spPr>
        <p:txBody>
          <a:bodyPr wrap="none">
            <a:spAutoFit/>
          </a:bodyPr>
          <a:lstStyle/>
          <a:p>
            <a:r>
              <a:rPr lang="en-US" sz="1636" b="1" dirty="0"/>
              <a:t>out</a:t>
            </a:r>
            <a:r>
              <a:rPr lang="en-US" sz="1636" b="1" baseline="-25000" dirty="0"/>
              <a:t>1</a:t>
            </a:r>
            <a:r>
              <a:rPr lang="en-US" sz="1636" b="1" dirty="0">
                <a:sym typeface="Symbol"/>
              </a:rPr>
              <a:t> </a:t>
            </a:r>
            <a:endParaRPr lang="en-US" sz="1636" dirty="0"/>
          </a:p>
        </p:txBody>
      </p:sp>
      <p:sp>
        <p:nvSpPr>
          <p:cNvPr id="170" name="Rectangle 169"/>
          <p:cNvSpPr/>
          <p:nvPr/>
        </p:nvSpPr>
        <p:spPr>
          <a:xfrm>
            <a:off x="2138350" y="4745182"/>
            <a:ext cx="599844" cy="344069"/>
          </a:xfrm>
          <a:prstGeom prst="rect">
            <a:avLst/>
          </a:prstGeom>
        </p:spPr>
        <p:txBody>
          <a:bodyPr wrap="none">
            <a:spAutoFit/>
          </a:bodyPr>
          <a:lstStyle/>
          <a:p>
            <a:r>
              <a:rPr lang="en-US" sz="1636" b="1" dirty="0"/>
              <a:t>out</a:t>
            </a:r>
            <a:r>
              <a:rPr lang="en-US" sz="1636" b="1" baseline="-25000" dirty="0"/>
              <a:t>2</a:t>
            </a:r>
            <a:r>
              <a:rPr lang="en-US" sz="1636" b="1" dirty="0">
                <a:sym typeface="Symbol"/>
              </a:rPr>
              <a:t> </a:t>
            </a:r>
            <a:endParaRPr lang="en-US" sz="1636" dirty="0"/>
          </a:p>
        </p:txBody>
      </p:sp>
      <p:sp>
        <p:nvSpPr>
          <p:cNvPr id="171" name="Rectangle 170"/>
          <p:cNvSpPr/>
          <p:nvPr/>
        </p:nvSpPr>
        <p:spPr>
          <a:xfrm>
            <a:off x="891441" y="4745182"/>
            <a:ext cx="599844" cy="344069"/>
          </a:xfrm>
          <a:prstGeom prst="rect">
            <a:avLst/>
          </a:prstGeom>
        </p:spPr>
        <p:txBody>
          <a:bodyPr wrap="none">
            <a:spAutoFit/>
          </a:bodyPr>
          <a:lstStyle/>
          <a:p>
            <a:r>
              <a:rPr lang="en-US" sz="1636" b="1" dirty="0"/>
              <a:t>out</a:t>
            </a:r>
            <a:r>
              <a:rPr lang="en-US" sz="1636" b="1" baseline="-25000" dirty="0"/>
              <a:t>3</a:t>
            </a:r>
            <a:r>
              <a:rPr lang="en-US" sz="1636" b="1" dirty="0">
                <a:sym typeface="Symbol"/>
              </a:rPr>
              <a:t> </a:t>
            </a:r>
            <a:endParaRPr lang="en-US" sz="1636" dirty="0"/>
          </a:p>
        </p:txBody>
      </p:sp>
      <p:sp>
        <p:nvSpPr>
          <p:cNvPr id="177" name="TextBox 176"/>
          <p:cNvSpPr txBox="1"/>
          <p:nvPr/>
        </p:nvSpPr>
        <p:spPr>
          <a:xfrm>
            <a:off x="5626152" y="1602375"/>
            <a:ext cx="3252806" cy="4121898"/>
          </a:xfrm>
          <a:prstGeom prst="rect">
            <a:avLst/>
          </a:prstGeom>
          <a:noFill/>
        </p:spPr>
        <p:txBody>
          <a:bodyPr wrap="square" rtlCol="0">
            <a:spAutoFit/>
          </a:bodyPr>
          <a:lstStyle/>
          <a:p>
            <a:r>
              <a:rPr lang="en-US" sz="2182" dirty="0"/>
              <a:t>O(n</a:t>
            </a:r>
            <a:r>
              <a:rPr lang="en-US" sz="2182" baseline="30000" dirty="0"/>
              <a:t>2</a:t>
            </a:r>
            <a:r>
              <a:rPr lang="en-US" sz="2182" dirty="0"/>
              <a:t>) clauses</a:t>
            </a:r>
          </a:p>
          <a:p>
            <a:endParaRPr lang="en-US" sz="2182" dirty="0"/>
          </a:p>
          <a:p>
            <a:endParaRPr lang="en-US" sz="2182" dirty="0"/>
          </a:p>
          <a:p>
            <a:r>
              <a:rPr lang="en-US" sz="2182" dirty="0"/>
              <a:t>SAT solving time increases exponentially. Similar for BDDs.</a:t>
            </a:r>
          </a:p>
          <a:p>
            <a:r>
              <a:rPr lang="en-US" sz="2182" dirty="0">
                <a:solidFill>
                  <a:srgbClr val="0070C0"/>
                </a:solidFill>
              </a:rPr>
              <a:t>[Bryant, MC25, 08]</a:t>
            </a:r>
          </a:p>
          <a:p>
            <a:endParaRPr lang="en-US" sz="2182" dirty="0">
              <a:solidFill>
                <a:srgbClr val="0070C0"/>
              </a:solidFill>
            </a:endParaRPr>
          </a:p>
          <a:p>
            <a:r>
              <a:rPr lang="en-US" sz="2182" dirty="0"/>
              <a:t>Brute-force enumeration + evaluation faster </a:t>
            </a:r>
          </a:p>
          <a:p>
            <a:r>
              <a:rPr lang="en-US" sz="2182" dirty="0"/>
              <a:t>for 20 bits.</a:t>
            </a:r>
          </a:p>
          <a:p>
            <a:r>
              <a:rPr lang="en-US" sz="2182" dirty="0">
                <a:solidFill>
                  <a:srgbClr val="0070C0"/>
                </a:solidFill>
              </a:rPr>
              <a:t>[Matthews, BPR 08]</a:t>
            </a:r>
          </a:p>
        </p:txBody>
      </p:sp>
    </p:spTree>
    <p:extLst>
      <p:ext uri="{BB962C8B-B14F-4D97-AF65-F5344CB8AC3E}">
        <p14:creationId xmlns:p14="http://schemas.microsoft.com/office/powerpoint/2010/main" val="21868176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5636" y="3505199"/>
            <a:ext cx="3394364" cy="2530181"/>
            <a:chOff x="415636" y="1835727"/>
            <a:chExt cx="4918364" cy="4199654"/>
          </a:xfrm>
        </p:grpSpPr>
        <p:grpSp>
          <p:nvGrpSpPr>
            <p:cNvPr id="34" name="Group 11"/>
            <p:cNvGrpSpPr/>
            <p:nvPr/>
          </p:nvGrpSpPr>
          <p:grpSpPr>
            <a:xfrm>
              <a:off x="840534" y="1835727"/>
              <a:ext cx="4456553" cy="448371"/>
              <a:chOff x="1447800" y="2743200"/>
              <a:chExt cx="3200400" cy="533400"/>
            </a:xfrm>
          </p:grpSpPr>
          <p:sp>
            <p:nvSpPr>
              <p:cNvPr id="53" name="Rectangle 52"/>
              <p:cNvSpPr/>
              <p:nvPr/>
            </p:nvSpPr>
            <p:spPr>
              <a:xfrm>
                <a:off x="1447800" y="2743200"/>
                <a:ext cx="3200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54" name="Rectangle 53"/>
              <p:cNvSpPr/>
              <p:nvPr/>
            </p:nvSpPr>
            <p:spPr>
              <a:xfrm>
                <a:off x="1447800" y="27432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1</a:t>
                </a:r>
              </a:p>
            </p:txBody>
          </p:sp>
          <p:sp>
            <p:nvSpPr>
              <p:cNvPr id="55" name="Rectangle 54"/>
              <p:cNvSpPr/>
              <p:nvPr/>
            </p:nvSpPr>
            <p:spPr>
              <a:xfrm>
                <a:off x="1981200" y="27432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sp>
            <p:nvSpPr>
              <p:cNvPr id="56" name="Rectangle 55"/>
              <p:cNvSpPr/>
              <p:nvPr/>
            </p:nvSpPr>
            <p:spPr>
              <a:xfrm>
                <a:off x="2514600" y="27432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1</a:t>
                </a:r>
              </a:p>
            </p:txBody>
          </p:sp>
          <p:sp>
            <p:nvSpPr>
              <p:cNvPr id="57" name="Rectangle 56"/>
              <p:cNvSpPr/>
              <p:nvPr/>
            </p:nvSpPr>
            <p:spPr>
              <a:xfrm>
                <a:off x="3048000" y="27432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sp>
            <p:nvSpPr>
              <p:cNvPr id="58" name="Rectangle 57"/>
              <p:cNvSpPr/>
              <p:nvPr/>
            </p:nvSpPr>
            <p:spPr>
              <a:xfrm>
                <a:off x="3581400" y="27432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1</a:t>
                </a:r>
              </a:p>
            </p:txBody>
          </p:sp>
          <p:sp>
            <p:nvSpPr>
              <p:cNvPr id="59" name="Rectangle 58"/>
              <p:cNvSpPr/>
              <p:nvPr/>
            </p:nvSpPr>
            <p:spPr>
              <a:xfrm>
                <a:off x="4114800" y="27432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1</a:t>
                </a:r>
              </a:p>
            </p:txBody>
          </p:sp>
        </p:grpSp>
        <p:grpSp>
          <p:nvGrpSpPr>
            <p:cNvPr id="35" name="Group 12"/>
            <p:cNvGrpSpPr/>
            <p:nvPr/>
          </p:nvGrpSpPr>
          <p:grpSpPr>
            <a:xfrm>
              <a:off x="817470" y="2882850"/>
              <a:ext cx="4456553" cy="448371"/>
              <a:chOff x="1447800" y="2743200"/>
              <a:chExt cx="3200400" cy="533400"/>
            </a:xfrm>
          </p:grpSpPr>
          <p:sp>
            <p:nvSpPr>
              <p:cNvPr id="46" name="Rectangle 45"/>
              <p:cNvSpPr/>
              <p:nvPr/>
            </p:nvSpPr>
            <p:spPr>
              <a:xfrm>
                <a:off x="1447800" y="2743200"/>
                <a:ext cx="3200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36"/>
              </a:p>
            </p:txBody>
          </p:sp>
          <p:sp>
            <p:nvSpPr>
              <p:cNvPr id="47" name="Rectangle 46"/>
              <p:cNvSpPr/>
              <p:nvPr/>
            </p:nvSpPr>
            <p:spPr>
              <a:xfrm>
                <a:off x="1447800" y="2743200"/>
                <a:ext cx="533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36" dirty="0"/>
                  <a:t>0</a:t>
                </a:r>
              </a:p>
            </p:txBody>
          </p:sp>
          <p:sp>
            <p:nvSpPr>
              <p:cNvPr id="48" name="Rectangle 47"/>
              <p:cNvSpPr/>
              <p:nvPr/>
            </p:nvSpPr>
            <p:spPr>
              <a:xfrm>
                <a:off x="1981200" y="2743200"/>
                <a:ext cx="533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36" dirty="0"/>
                  <a:t>1</a:t>
                </a:r>
              </a:p>
            </p:txBody>
          </p:sp>
          <p:sp>
            <p:nvSpPr>
              <p:cNvPr id="49" name="Rectangle 48"/>
              <p:cNvSpPr/>
              <p:nvPr/>
            </p:nvSpPr>
            <p:spPr>
              <a:xfrm>
                <a:off x="2514600" y="2743200"/>
                <a:ext cx="533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36" dirty="0"/>
                  <a:t>1</a:t>
                </a:r>
              </a:p>
            </p:txBody>
          </p:sp>
          <p:sp>
            <p:nvSpPr>
              <p:cNvPr id="50" name="Rectangle 49"/>
              <p:cNvSpPr/>
              <p:nvPr/>
            </p:nvSpPr>
            <p:spPr>
              <a:xfrm>
                <a:off x="3048000" y="2743200"/>
                <a:ext cx="533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36" dirty="0"/>
                  <a:t>0</a:t>
                </a:r>
              </a:p>
            </p:txBody>
          </p:sp>
          <p:sp>
            <p:nvSpPr>
              <p:cNvPr id="51" name="Rectangle 50"/>
              <p:cNvSpPr/>
              <p:nvPr/>
            </p:nvSpPr>
            <p:spPr>
              <a:xfrm>
                <a:off x="3581400" y="2743200"/>
                <a:ext cx="533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36" dirty="0"/>
                  <a:t>0</a:t>
                </a:r>
              </a:p>
            </p:txBody>
          </p:sp>
          <p:sp>
            <p:nvSpPr>
              <p:cNvPr id="52" name="Rectangle 51"/>
              <p:cNvSpPr/>
              <p:nvPr/>
            </p:nvSpPr>
            <p:spPr>
              <a:xfrm>
                <a:off x="4114800" y="2743200"/>
                <a:ext cx="5334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36" dirty="0"/>
                  <a:t>1</a:t>
                </a:r>
              </a:p>
            </p:txBody>
          </p:sp>
        </p:grpSp>
        <p:grpSp>
          <p:nvGrpSpPr>
            <p:cNvPr id="37" name="Group 21"/>
            <p:cNvGrpSpPr/>
            <p:nvPr/>
          </p:nvGrpSpPr>
          <p:grpSpPr>
            <a:xfrm>
              <a:off x="831273" y="5587010"/>
              <a:ext cx="4456553" cy="448371"/>
              <a:chOff x="1447800" y="2743200"/>
              <a:chExt cx="3200400" cy="533400"/>
            </a:xfrm>
            <a:solidFill>
              <a:srgbClr val="CC00CC"/>
            </a:solidFill>
          </p:grpSpPr>
          <p:sp>
            <p:nvSpPr>
              <p:cNvPr id="39" name="Rectangle 38"/>
              <p:cNvSpPr/>
              <p:nvPr/>
            </p:nvSpPr>
            <p:spPr>
              <a:xfrm>
                <a:off x="1447800" y="2743200"/>
                <a:ext cx="3200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40" name="Rectangle 39"/>
              <p:cNvSpPr/>
              <p:nvPr/>
            </p:nvSpPr>
            <p:spPr>
              <a:xfrm>
                <a:off x="1447800" y="2743200"/>
                <a:ext cx="533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sp>
            <p:nvSpPr>
              <p:cNvPr id="41" name="Rectangle 40"/>
              <p:cNvSpPr/>
              <p:nvPr/>
            </p:nvSpPr>
            <p:spPr>
              <a:xfrm>
                <a:off x="1981200" y="2743200"/>
                <a:ext cx="533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sp>
            <p:nvSpPr>
              <p:cNvPr id="42" name="Rectangle 41"/>
              <p:cNvSpPr/>
              <p:nvPr/>
            </p:nvSpPr>
            <p:spPr>
              <a:xfrm>
                <a:off x="2514600" y="2743200"/>
                <a:ext cx="533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sp>
            <p:nvSpPr>
              <p:cNvPr id="43" name="Rectangle 42"/>
              <p:cNvSpPr/>
              <p:nvPr/>
            </p:nvSpPr>
            <p:spPr>
              <a:xfrm>
                <a:off x="3048000" y="2743200"/>
                <a:ext cx="533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1</a:t>
                </a:r>
              </a:p>
            </p:txBody>
          </p:sp>
          <p:sp>
            <p:nvSpPr>
              <p:cNvPr id="44" name="Rectangle 43"/>
              <p:cNvSpPr/>
              <p:nvPr/>
            </p:nvSpPr>
            <p:spPr>
              <a:xfrm>
                <a:off x="3581400" y="2743200"/>
                <a:ext cx="533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sp>
            <p:nvSpPr>
              <p:cNvPr id="45" name="Rectangle 44"/>
              <p:cNvSpPr/>
              <p:nvPr/>
            </p:nvSpPr>
            <p:spPr>
              <a:xfrm>
                <a:off x="4114800" y="2743200"/>
                <a:ext cx="533400" cy="533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6" dirty="0"/>
                  <a:t>0</a:t>
                </a:r>
              </a:p>
            </p:txBody>
          </p:sp>
        </p:grpSp>
        <p:sp>
          <p:nvSpPr>
            <p:cNvPr id="38" name="TextBox 37"/>
            <p:cNvSpPr txBox="1"/>
            <p:nvPr/>
          </p:nvSpPr>
          <p:spPr>
            <a:xfrm>
              <a:off x="415636" y="2320637"/>
              <a:ext cx="370614" cy="540020"/>
            </a:xfrm>
            <a:prstGeom prst="rect">
              <a:avLst/>
            </a:prstGeom>
            <a:noFill/>
          </p:spPr>
          <p:txBody>
            <a:bodyPr wrap="none" rtlCol="0">
              <a:spAutoFit/>
            </a:bodyPr>
            <a:lstStyle/>
            <a:p>
              <a:r>
                <a:rPr lang="en-US" sz="2909" dirty="0"/>
                <a:t>+</a:t>
              </a:r>
            </a:p>
          </p:txBody>
        </p:sp>
        <p:sp>
          <p:nvSpPr>
            <p:cNvPr id="61" name="Rectangle 60"/>
            <p:cNvSpPr/>
            <p:nvPr/>
          </p:nvSpPr>
          <p:spPr>
            <a:xfrm>
              <a:off x="4680427" y="3858058"/>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sp>
          <p:nvSpPr>
            <p:cNvPr id="63" name="Rectangle 62"/>
            <p:cNvSpPr/>
            <p:nvPr/>
          </p:nvSpPr>
          <p:spPr>
            <a:xfrm>
              <a:off x="3927474" y="3864084"/>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sp>
          <p:nvSpPr>
            <p:cNvPr id="64" name="Rectangle 63"/>
            <p:cNvSpPr/>
            <p:nvPr/>
          </p:nvSpPr>
          <p:spPr>
            <a:xfrm>
              <a:off x="3162462" y="3858060"/>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sp>
          <p:nvSpPr>
            <p:cNvPr id="65" name="Rectangle 64"/>
            <p:cNvSpPr/>
            <p:nvPr/>
          </p:nvSpPr>
          <p:spPr>
            <a:xfrm>
              <a:off x="2409498" y="3866115"/>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sp>
          <p:nvSpPr>
            <p:cNvPr id="66" name="Rectangle 65"/>
            <p:cNvSpPr/>
            <p:nvPr/>
          </p:nvSpPr>
          <p:spPr>
            <a:xfrm>
              <a:off x="1644486" y="3866115"/>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sp>
          <p:nvSpPr>
            <p:cNvPr id="67" name="Rectangle 66"/>
            <p:cNvSpPr/>
            <p:nvPr/>
          </p:nvSpPr>
          <p:spPr>
            <a:xfrm>
              <a:off x="921640" y="3870107"/>
              <a:ext cx="469850" cy="448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55" b="1" dirty="0"/>
                <a:t>FA</a:t>
              </a:r>
            </a:p>
          </p:txBody>
        </p:sp>
        <p:cxnSp>
          <p:nvCxnSpPr>
            <p:cNvPr id="69" name="Straight Connector 68"/>
            <p:cNvCxnSpPr/>
            <p:nvPr/>
          </p:nvCxnSpPr>
          <p:spPr>
            <a:xfrm rot="5400000">
              <a:off x="4710548" y="3600676"/>
              <a:ext cx="505992"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4047937" y="3058542"/>
              <a:ext cx="1566165"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3297985" y="3064566"/>
              <a:ext cx="1566165"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3945548" y="3606701"/>
              <a:ext cx="505992"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2505866" y="3046494"/>
              <a:ext cx="1566165"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3156440" y="3576584"/>
              <a:ext cx="505992" cy="12047"/>
            </a:xfrm>
            <a:prstGeom prst="line">
              <a:avLst/>
            </a:prstGeom>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4294909" y="3760305"/>
              <a:ext cx="484909" cy="692727"/>
              <a:chOff x="7315200" y="3733800"/>
              <a:chExt cx="533400" cy="762000"/>
            </a:xfrm>
          </p:grpSpPr>
          <p:cxnSp>
            <p:nvCxnSpPr>
              <p:cNvPr id="89" name="Straight Connector 88"/>
              <p:cNvCxnSpPr/>
              <p:nvPr/>
            </p:nvCxnSpPr>
            <p:spPr>
              <a:xfrm rot="10800000">
                <a:off x="7620000" y="4495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Elbow Connector 90"/>
              <p:cNvCxnSpPr/>
              <p:nvPr/>
            </p:nvCxnSpPr>
            <p:spPr>
              <a:xfrm rot="5400000" flipH="1" flipV="1">
                <a:off x="7239794" y="4114800"/>
                <a:ext cx="761206"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7315200" y="3733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7277100" y="37719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flipH="1" flipV="1">
                <a:off x="7772400" y="4419600"/>
                <a:ext cx="152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3532909" y="3760305"/>
              <a:ext cx="484909" cy="692727"/>
              <a:chOff x="7315200" y="3733800"/>
              <a:chExt cx="533400" cy="762000"/>
            </a:xfrm>
          </p:grpSpPr>
          <p:cxnSp>
            <p:nvCxnSpPr>
              <p:cNvPr id="110" name="Straight Connector 109"/>
              <p:cNvCxnSpPr/>
              <p:nvPr/>
            </p:nvCxnSpPr>
            <p:spPr>
              <a:xfrm rot="10800000">
                <a:off x="7620000" y="4495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Elbow Connector 110"/>
              <p:cNvCxnSpPr/>
              <p:nvPr/>
            </p:nvCxnSpPr>
            <p:spPr>
              <a:xfrm rot="5400000" flipH="1" flipV="1">
                <a:off x="7239794" y="4114800"/>
                <a:ext cx="761206"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a:off x="7315200" y="3733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7277100" y="37719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flipH="1" flipV="1">
                <a:off x="7772400" y="4419600"/>
                <a:ext cx="152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2770909" y="3760305"/>
              <a:ext cx="484909" cy="692727"/>
              <a:chOff x="7315200" y="3733800"/>
              <a:chExt cx="533400" cy="762000"/>
            </a:xfrm>
          </p:grpSpPr>
          <p:cxnSp>
            <p:nvCxnSpPr>
              <p:cNvPr id="116" name="Straight Connector 115"/>
              <p:cNvCxnSpPr/>
              <p:nvPr/>
            </p:nvCxnSpPr>
            <p:spPr>
              <a:xfrm rot="10800000">
                <a:off x="7620000" y="4495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Elbow Connector 116"/>
              <p:cNvCxnSpPr/>
              <p:nvPr/>
            </p:nvCxnSpPr>
            <p:spPr>
              <a:xfrm rot="5400000" flipH="1" flipV="1">
                <a:off x="7239794" y="4114800"/>
                <a:ext cx="761206"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a:off x="7315200" y="3733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7277100" y="37719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7772400" y="4419600"/>
                <a:ext cx="152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2008909" y="3760305"/>
              <a:ext cx="484909" cy="692727"/>
              <a:chOff x="7315200" y="3733800"/>
              <a:chExt cx="533400" cy="762000"/>
            </a:xfrm>
          </p:grpSpPr>
          <p:cxnSp>
            <p:nvCxnSpPr>
              <p:cNvPr id="122" name="Straight Connector 121"/>
              <p:cNvCxnSpPr/>
              <p:nvPr/>
            </p:nvCxnSpPr>
            <p:spPr>
              <a:xfrm rot="10800000">
                <a:off x="7620000" y="4495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Elbow Connector 122"/>
              <p:cNvCxnSpPr/>
              <p:nvPr/>
            </p:nvCxnSpPr>
            <p:spPr>
              <a:xfrm rot="5400000" flipH="1" flipV="1">
                <a:off x="7239794" y="4114800"/>
                <a:ext cx="761206"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0800000">
                <a:off x="7315200" y="3733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7277100" y="37719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flipH="1" flipV="1">
                <a:off x="7772400" y="4419600"/>
                <a:ext cx="152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1246909" y="3760305"/>
              <a:ext cx="484909" cy="692727"/>
              <a:chOff x="7315200" y="3733800"/>
              <a:chExt cx="533400" cy="762000"/>
            </a:xfrm>
          </p:grpSpPr>
          <p:cxnSp>
            <p:nvCxnSpPr>
              <p:cNvPr id="128" name="Straight Connector 127"/>
              <p:cNvCxnSpPr/>
              <p:nvPr/>
            </p:nvCxnSpPr>
            <p:spPr>
              <a:xfrm rot="10800000">
                <a:off x="7620000" y="4495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Elbow Connector 128"/>
              <p:cNvCxnSpPr/>
              <p:nvPr/>
            </p:nvCxnSpPr>
            <p:spPr>
              <a:xfrm rot="5400000" flipH="1" flipV="1">
                <a:off x="7239794" y="4114800"/>
                <a:ext cx="761206" cy="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0800000">
                <a:off x="7315200" y="3733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277100" y="37719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flipH="1" flipV="1">
                <a:off x="7772400" y="4419600"/>
                <a:ext cx="1524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3" name="Straight Connector 132"/>
            <p:cNvCxnSpPr/>
            <p:nvPr/>
          </p:nvCxnSpPr>
          <p:spPr>
            <a:xfrm rot="5400000">
              <a:off x="1716759" y="3064566"/>
              <a:ext cx="1566165"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1011985" y="3064566"/>
              <a:ext cx="1566165"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249984" y="3064566"/>
              <a:ext cx="1566165"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2373344" y="3591641"/>
              <a:ext cx="505992"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1623392" y="3591641"/>
              <a:ext cx="505992"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918617" y="3591641"/>
              <a:ext cx="505992" cy="1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61" idx="2"/>
              <a:endCxn id="45" idx="0"/>
            </p:cNvCxnSpPr>
            <p:nvPr/>
          </p:nvCxnSpPr>
          <p:spPr>
            <a:xfrm rot="16200000" flipH="1">
              <a:off x="4275610" y="4946172"/>
              <a:ext cx="1280581" cy="1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6200000" flipH="1">
              <a:off x="3505904" y="4936551"/>
              <a:ext cx="1280582" cy="20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6200000" flipH="1">
              <a:off x="2754621" y="4954230"/>
              <a:ext cx="1280581" cy="1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6200000" flipH="1">
              <a:off x="1992621" y="4954230"/>
              <a:ext cx="1280581" cy="1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flipH="1">
              <a:off x="1230621" y="4954230"/>
              <a:ext cx="1280581" cy="1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6200000" flipH="1">
              <a:off x="468621" y="4954230"/>
              <a:ext cx="1280581" cy="1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0800000">
              <a:off x="762000" y="4453032"/>
              <a:ext cx="2078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flipH="1" flipV="1">
              <a:off x="900546" y="4383759"/>
              <a:ext cx="1385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a:off x="5056909" y="3760305"/>
              <a:ext cx="277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022273" y="3794941"/>
              <a:ext cx="6927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6" name="TextBox 165"/>
          <p:cNvSpPr txBox="1"/>
          <p:nvPr/>
        </p:nvSpPr>
        <p:spPr>
          <a:xfrm>
            <a:off x="634771" y="1566706"/>
            <a:ext cx="3003899" cy="1602746"/>
          </a:xfrm>
          <a:prstGeom prst="rect">
            <a:avLst/>
          </a:prstGeom>
          <a:noFill/>
        </p:spPr>
        <p:txBody>
          <a:bodyPr wrap="none" rtlCol="0">
            <a:spAutoFit/>
          </a:bodyPr>
          <a:lstStyle/>
          <a:p>
            <a:r>
              <a:rPr lang="en-US" sz="1636" dirty="0"/>
              <a:t>Bit-vector addition is expressible </a:t>
            </a:r>
          </a:p>
          <a:p>
            <a:r>
              <a:rPr lang="en-US" sz="1636" dirty="0" smtClean="0"/>
              <a:t>As a state machine:</a:t>
            </a:r>
          </a:p>
          <a:p>
            <a:r>
              <a:rPr lang="en-US" sz="1636" b="1" dirty="0"/>
              <a:t>out</a:t>
            </a:r>
            <a:r>
              <a:rPr lang="en-US" sz="1636" dirty="0"/>
              <a:t>    = </a:t>
            </a:r>
            <a:r>
              <a:rPr lang="en-US" sz="1636" dirty="0" err="1"/>
              <a:t>xor</a:t>
            </a:r>
            <a:r>
              <a:rPr lang="en-US" sz="1636" dirty="0"/>
              <a:t>(</a:t>
            </a:r>
            <a:r>
              <a:rPr lang="en-US" sz="1636" b="1" dirty="0"/>
              <a:t>x</a:t>
            </a:r>
            <a:r>
              <a:rPr lang="en-US" sz="1636" dirty="0"/>
              <a:t>, </a:t>
            </a:r>
            <a:r>
              <a:rPr lang="en-US" sz="1636" b="1" dirty="0"/>
              <a:t>y</a:t>
            </a:r>
            <a:r>
              <a:rPr lang="en-US" sz="1636" dirty="0"/>
              <a:t>, </a:t>
            </a:r>
            <a:r>
              <a:rPr lang="en-US" sz="1636" b="1" dirty="0"/>
              <a:t>c</a:t>
            </a:r>
            <a:r>
              <a:rPr lang="en-US" sz="1636" dirty="0"/>
              <a:t>)</a:t>
            </a:r>
          </a:p>
          <a:p>
            <a:r>
              <a:rPr lang="en-US" sz="1636" b="1" dirty="0"/>
              <a:t>c’</a:t>
            </a:r>
            <a:r>
              <a:rPr lang="en-US" sz="1636" dirty="0"/>
              <a:t>      = (</a:t>
            </a:r>
            <a:r>
              <a:rPr lang="en-US" sz="1636" b="1" dirty="0" err="1"/>
              <a:t>x</a:t>
            </a:r>
            <a:r>
              <a:rPr lang="en-US" sz="1636" b="1" dirty="0" err="1">
                <a:sym typeface="Symbol"/>
              </a:rPr>
              <a:t>y</a:t>
            </a:r>
            <a:r>
              <a:rPr lang="en-US" sz="1636" b="1" dirty="0">
                <a:sym typeface="Symbol"/>
              </a:rPr>
              <a:t>)(</a:t>
            </a:r>
            <a:r>
              <a:rPr lang="en-US" sz="1636" b="1" dirty="0" err="1">
                <a:sym typeface="Symbol"/>
              </a:rPr>
              <a:t>xc</a:t>
            </a:r>
            <a:r>
              <a:rPr lang="en-US" sz="1636" b="1" dirty="0">
                <a:sym typeface="Symbol"/>
              </a:rPr>
              <a:t>)  (</a:t>
            </a:r>
            <a:r>
              <a:rPr lang="en-US" sz="1636" b="1" dirty="0" err="1">
                <a:sym typeface="Symbol"/>
              </a:rPr>
              <a:t>yc</a:t>
            </a:r>
            <a:r>
              <a:rPr lang="en-US" sz="1636" b="1" dirty="0">
                <a:sym typeface="Symbol"/>
              </a:rPr>
              <a:t>)</a:t>
            </a:r>
          </a:p>
          <a:p>
            <a:r>
              <a:rPr lang="en-US" sz="1636" b="1" dirty="0">
                <a:sym typeface="Symbol"/>
              </a:rPr>
              <a:t>c[0]  = 0</a:t>
            </a:r>
          </a:p>
          <a:p>
            <a:r>
              <a:rPr lang="en-US" sz="1636" b="1" dirty="0">
                <a:sym typeface="Symbol"/>
              </a:rPr>
              <a:t>c’[N-2:0] = c[N-1:1] </a:t>
            </a:r>
            <a:endParaRPr lang="en-US" sz="1636" dirty="0"/>
          </a:p>
        </p:txBody>
      </p:sp>
      <p:sp>
        <p:nvSpPr>
          <p:cNvPr id="2" name="Title 1"/>
          <p:cNvSpPr>
            <a:spLocks noGrp="1"/>
          </p:cNvSpPr>
          <p:nvPr>
            <p:ph type="title"/>
          </p:nvPr>
        </p:nvSpPr>
        <p:spPr/>
        <p:txBody>
          <a:bodyPr/>
          <a:lstStyle/>
          <a:p>
            <a:r>
              <a:rPr lang="en-US" dirty="0" smtClean="0"/>
              <a:t>Large/Parametric size</a:t>
            </a:r>
            <a:endParaRPr lang="en-US" dirty="0"/>
          </a:p>
        </p:txBody>
      </p:sp>
      <p:sp>
        <p:nvSpPr>
          <p:cNvPr id="104" name="TextBox 103"/>
          <p:cNvSpPr txBox="1"/>
          <p:nvPr/>
        </p:nvSpPr>
        <p:spPr>
          <a:xfrm>
            <a:off x="4896948" y="1727861"/>
            <a:ext cx="4222246" cy="4776051"/>
          </a:xfrm>
          <a:prstGeom prst="rect">
            <a:avLst/>
          </a:prstGeom>
          <a:noFill/>
        </p:spPr>
        <p:txBody>
          <a:bodyPr wrap="none" rtlCol="0">
            <a:spAutoFit/>
          </a:bodyPr>
          <a:lstStyle/>
          <a:p>
            <a:r>
              <a:rPr lang="en-US" dirty="0"/>
              <a:t>(set-logic QF_BV) </a:t>
            </a:r>
            <a:endParaRPr lang="en-US" dirty="0" smtClean="0"/>
          </a:p>
          <a:p>
            <a:r>
              <a:rPr lang="en-US" dirty="0" smtClean="0"/>
              <a:t>(</a:t>
            </a:r>
            <a:r>
              <a:rPr lang="en-US" dirty="0"/>
              <a:t>declare-fun x () (_ </a:t>
            </a:r>
            <a:r>
              <a:rPr lang="en-US" dirty="0" err="1"/>
              <a:t>BitVec</a:t>
            </a:r>
            <a:r>
              <a:rPr lang="en-US" dirty="0"/>
              <a:t> 1000000)) </a:t>
            </a:r>
            <a:endParaRPr lang="en-US" dirty="0" smtClean="0"/>
          </a:p>
          <a:p>
            <a:r>
              <a:rPr lang="en-US" dirty="0" smtClean="0"/>
              <a:t>(</a:t>
            </a:r>
            <a:r>
              <a:rPr lang="en-US" dirty="0"/>
              <a:t>declare-fun y () (_ </a:t>
            </a:r>
            <a:r>
              <a:rPr lang="en-US" dirty="0" err="1"/>
              <a:t>BitVec</a:t>
            </a:r>
            <a:r>
              <a:rPr lang="en-US" dirty="0"/>
              <a:t> 1000000)) </a:t>
            </a:r>
            <a:endParaRPr lang="en-US" dirty="0" smtClean="0"/>
          </a:p>
          <a:p>
            <a:r>
              <a:rPr lang="en-US" dirty="0" smtClean="0"/>
              <a:t>(</a:t>
            </a:r>
            <a:r>
              <a:rPr lang="en-US" dirty="0"/>
              <a:t>assert (distinct (</a:t>
            </a:r>
            <a:r>
              <a:rPr lang="en-US" dirty="0" err="1"/>
              <a:t>bvadd</a:t>
            </a:r>
            <a:r>
              <a:rPr lang="en-US" dirty="0"/>
              <a:t> x y) (</a:t>
            </a:r>
            <a:r>
              <a:rPr lang="en-US" dirty="0" err="1"/>
              <a:t>bvadd</a:t>
            </a:r>
            <a:r>
              <a:rPr lang="en-US" dirty="0"/>
              <a:t> y x))</a:t>
            </a:r>
            <a:endParaRPr lang="en-US" dirty="0" smtClean="0"/>
          </a:p>
          <a:p>
            <a:endParaRPr lang="en-US" dirty="0"/>
          </a:p>
          <a:p>
            <a:r>
              <a:rPr lang="en-US" b="1" dirty="0" smtClean="0"/>
              <a:t>Parametric, non-fixed size:</a:t>
            </a:r>
          </a:p>
          <a:p>
            <a:endParaRPr lang="en-US" dirty="0" smtClean="0"/>
          </a:p>
          <a:p>
            <a:r>
              <a:rPr lang="en-US" dirty="0" smtClean="0"/>
              <a:t>PSPACE complete fragments. [</a:t>
            </a:r>
            <a:r>
              <a:rPr lang="en-US" dirty="0" err="1"/>
              <a:t>Pichora</a:t>
            </a:r>
            <a:r>
              <a:rPr lang="en-US" dirty="0"/>
              <a:t> 03]</a:t>
            </a:r>
          </a:p>
          <a:p>
            <a:endParaRPr lang="en-US" dirty="0" smtClean="0"/>
          </a:p>
          <a:p>
            <a:endParaRPr lang="en-US" dirty="0"/>
          </a:p>
          <a:p>
            <a:r>
              <a:rPr lang="en-US" b="1" dirty="0" smtClean="0"/>
              <a:t>Large fixed-size:</a:t>
            </a:r>
          </a:p>
          <a:p>
            <a:endParaRPr lang="en-US" dirty="0"/>
          </a:p>
          <a:p>
            <a:r>
              <a:rPr lang="en-US" dirty="0"/>
              <a:t>QF_BV, QF_UFBV </a:t>
            </a:r>
            <a:r>
              <a:rPr lang="en-US" dirty="0" smtClean="0"/>
              <a:t> are NEXPTIME complete.</a:t>
            </a:r>
            <a:endParaRPr lang="en-US" dirty="0"/>
          </a:p>
          <a:p>
            <a:r>
              <a:rPr lang="en-US" dirty="0" smtClean="0"/>
              <a:t>[Fröhlich</a:t>
            </a:r>
            <a:r>
              <a:rPr lang="en-US" dirty="0"/>
              <a:t>, </a:t>
            </a:r>
            <a:r>
              <a:rPr lang="en-US" dirty="0" err="1" smtClean="0"/>
              <a:t>Kovásznai</a:t>
            </a:r>
            <a:r>
              <a:rPr lang="en-US" dirty="0"/>
              <a:t>, </a:t>
            </a:r>
            <a:r>
              <a:rPr lang="en-US" dirty="0" smtClean="0"/>
              <a:t>Biere, </a:t>
            </a:r>
          </a:p>
          <a:p>
            <a:r>
              <a:rPr lang="en-US" dirty="0"/>
              <a:t> </a:t>
            </a:r>
            <a:r>
              <a:rPr lang="en-US" dirty="0" smtClean="0"/>
              <a:t>SMT’12,13,CSR’13]</a:t>
            </a:r>
          </a:p>
          <a:p>
            <a:endParaRPr lang="en-US" dirty="0"/>
          </a:p>
          <a:p>
            <a:endParaRPr lang="en-US" sz="1636" dirty="0"/>
          </a:p>
        </p:txBody>
      </p:sp>
    </p:spTree>
    <p:extLst>
      <p:ext uri="{BB962C8B-B14F-4D97-AF65-F5344CB8AC3E}">
        <p14:creationId xmlns:p14="http://schemas.microsoft.com/office/powerpoint/2010/main" val="37539384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Theories</a:t>
            </a:r>
            <a:endParaRPr lang="en-US" dirty="0"/>
          </a:p>
        </p:txBody>
      </p:sp>
      <p:sp>
        <p:nvSpPr>
          <p:cNvPr id="5" name="Content Placeholder 4"/>
          <p:cNvSpPr>
            <a:spLocks noGrp="1"/>
          </p:cNvSpPr>
          <p:nvPr>
            <p:ph idx="1"/>
          </p:nvPr>
        </p:nvSpPr>
        <p:spPr>
          <a:xfrm>
            <a:off x="457200" y="1600200"/>
            <a:ext cx="8229600" cy="5105400"/>
          </a:xfrm>
        </p:spPr>
        <p:txBody>
          <a:bodyPr>
            <a:normAutofit fontScale="92500"/>
          </a:bodyPr>
          <a:lstStyle/>
          <a:p>
            <a:r>
              <a:rPr lang="en-US" dirty="0" smtClean="0"/>
              <a:t>Algebraic Data-types</a:t>
            </a:r>
          </a:p>
          <a:p>
            <a:r>
              <a:rPr lang="en-US" dirty="0" smtClean="0"/>
              <a:t>Monoids (strings) and Sequences</a:t>
            </a:r>
          </a:p>
          <a:p>
            <a:r>
              <a:rPr lang="en-US" dirty="0" smtClean="0"/>
              <a:t>Sets, Multi-sets</a:t>
            </a:r>
          </a:p>
          <a:p>
            <a:r>
              <a:rPr lang="en-US" dirty="0" smtClean="0"/>
              <a:t>Monadic Theories, Automata</a:t>
            </a:r>
          </a:p>
          <a:p>
            <a:r>
              <a:rPr lang="en-US" dirty="0" smtClean="0"/>
              <a:t>Aggregates, Cardinalities, #SAT/#SMT</a:t>
            </a:r>
          </a:p>
          <a:p>
            <a:r>
              <a:rPr lang="en-US" dirty="0" smtClean="0"/>
              <a:t>Constraint domains</a:t>
            </a:r>
          </a:p>
          <a:p>
            <a:endParaRPr lang="en-US" dirty="0" smtClean="0"/>
          </a:p>
          <a:p>
            <a:r>
              <a:rPr lang="en-US" dirty="0" smtClean="0"/>
              <a:t>Theories and Quantifiers:</a:t>
            </a:r>
          </a:p>
          <a:p>
            <a:pPr lvl="1"/>
            <a:r>
              <a:rPr lang="en-US" dirty="0" smtClean="0"/>
              <a:t>QBF, DQBF, EPR, QBV, </a:t>
            </a:r>
            <a:r>
              <a:rPr lang="en-US" dirty="0" smtClean="0">
                <a:solidFill>
                  <a:srgbClr val="FF0000"/>
                </a:solidFill>
              </a:rPr>
              <a:t>Horn</a:t>
            </a:r>
            <a:r>
              <a:rPr lang="en-US" dirty="0" smtClean="0"/>
              <a:t>, Essentially </a:t>
            </a:r>
            <a:r>
              <a:rPr lang="en-US" dirty="0" err="1" smtClean="0"/>
              <a:t>Uninterpreted</a:t>
            </a:r>
            <a:r>
              <a:rPr lang="en-US" dirty="0" smtClean="0"/>
              <a:t>, </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7426081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a:t>
            </a:r>
            <a:r>
              <a:rPr lang="en-US" dirty="0" err="1" smtClean="0"/>
              <a:t>THeories</a:t>
            </a:r>
            <a:endParaRPr lang="en-US" dirty="0"/>
          </a:p>
        </p:txBody>
      </p:sp>
    </p:spTree>
    <p:extLst>
      <p:ext uri="{BB962C8B-B14F-4D97-AF65-F5344CB8AC3E}">
        <p14:creationId xmlns:p14="http://schemas.microsoft.com/office/powerpoint/2010/main" val="17932747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169227"/>
            <a:ext cx="83820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pPr marL="0" marR="0" lvl="0" indent="0" algn="ctr" defTabSz="912777" rtl="0" eaLnBrk="0" fontAlgn="base" latinLnBrk="0" hangingPunct="0">
              <a:lnSpc>
                <a:spcPct val="90000"/>
              </a:lnSpc>
              <a:spcBef>
                <a:spcPct val="0"/>
              </a:spcBef>
              <a:spcAft>
                <a:spcPct val="0"/>
              </a:spcAft>
              <a:buClrTx/>
              <a:buSzTx/>
              <a:buFontTx/>
              <a:buNone/>
              <a:tabLst/>
              <a:defRPr/>
            </a:pPr>
            <a:r>
              <a:rPr kumimoji="0" lang="en-US" sz="4800" b="0" i="0" u="none" strike="noStrike" kern="1200" cap="none" spc="-300" normalizeH="0" baseline="0" noProof="0" dirty="0" smtClean="0">
                <a:ln w="3175">
                  <a:noFill/>
                </a:ln>
                <a:solidFill>
                  <a:schemeClr val="tx1"/>
                </a:solidFill>
                <a:effectLst/>
                <a:uLnTx/>
                <a:uFillTx/>
                <a:latin typeface="Calibri" pitchFamily="34" charset="0"/>
                <a:ea typeface="+mn-ea"/>
                <a:cs typeface="Arial" charset="0"/>
              </a:rPr>
              <a:t>Combining Theories</a:t>
            </a:r>
            <a:endParaRPr kumimoji="0" lang="en-US" sz="4800" b="0" i="0" u="none" strike="noStrike" kern="1200" cap="none" spc="-300" normalizeH="0" baseline="0" noProof="0" dirty="0">
              <a:ln w="3175">
                <a:noFill/>
              </a:ln>
              <a:solidFill>
                <a:schemeClr val="tx1"/>
              </a:solidFill>
              <a:effectLst/>
              <a:uLnTx/>
              <a:uFillTx/>
              <a:latin typeface="Calibri" pitchFamily="34" charset="0"/>
              <a:ea typeface="+mn-ea"/>
              <a:cs typeface="Arial" charset="0"/>
            </a:endParaRPr>
          </a:p>
        </p:txBody>
      </p:sp>
      <p:sp>
        <p:nvSpPr>
          <p:cNvPr id="5" name="Content Placeholder 15"/>
          <p:cNvSpPr txBox="1">
            <a:spLocks/>
          </p:cNvSpPr>
          <p:nvPr/>
        </p:nvSpPr>
        <p:spPr>
          <a:xfrm>
            <a:off x="845489" y="1709303"/>
            <a:ext cx="7548284" cy="4478149"/>
          </a:xfrm>
          <a:prstGeom prst="rect">
            <a:avLst/>
          </a:prstGeom>
        </p:spPr>
        <p:txBody>
          <a:bodyPr vert="horz" lIns="0" tIns="0" rIns="0" bIns="0" rtlCol="0">
            <a:spAutoFit/>
          </a:bodyPr>
          <a:lstStyle>
            <a:lvl1pPr marL="384954" indent="-384954" algn="l" defTabSz="914363" rtl="0" eaLnBrk="1" latinLnBrk="0" hangingPunct="1">
              <a:lnSpc>
                <a:spcPct val="90000"/>
              </a:lnSpc>
              <a:spcBef>
                <a:spcPct val="20000"/>
              </a:spcBef>
              <a:buSzPct val="90000"/>
              <a:buFontTx/>
              <a:buBlip>
                <a:blip r:embed="rId2"/>
              </a:buBlip>
              <a:defRPr sz="2800" kern="1200">
                <a:solidFill>
                  <a:schemeClr val="bg1"/>
                </a:solidFill>
                <a:latin typeface="Calibri" pitchFamily="34" charset="0"/>
                <a:ea typeface="+mn-ea"/>
                <a:cs typeface="+mn-cs"/>
              </a:defRPr>
            </a:lvl1pPr>
            <a:lvl2pPr marL="739481" indent="-362465"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2pPr>
            <a:lvl3pPr marL="1101946" indent="-347914"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3pPr>
            <a:lvl4pPr marL="1420756"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4pPr>
            <a:lvl5pPr marL="1760732"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4954" marR="0" lvl="0" indent="-384954" algn="l" defTabSz="914363" rtl="0" eaLnBrk="1" fontAlgn="auto" latinLnBrk="0" hangingPunct="1">
              <a:lnSpc>
                <a:spcPct val="90000"/>
              </a:lnSpc>
              <a:spcBef>
                <a:spcPts val="600"/>
              </a:spcBef>
              <a:spcAft>
                <a:spcPts val="0"/>
              </a:spcAft>
              <a:buClrTx/>
              <a:buSzPct val="90000"/>
              <a:buFontTx/>
              <a:buNone/>
              <a:tabLst/>
              <a:defRPr/>
            </a:pPr>
            <a:r>
              <a:rPr kumimoji="0" lang="en-US" sz="2400" b="0" i="0" u="none" strike="noStrike" kern="1200" cap="none" spc="0" normalizeH="0" baseline="0" noProof="0" smtClean="0">
                <a:ln>
                  <a:noFill/>
                </a:ln>
                <a:solidFill>
                  <a:srgbClr val="FF0000"/>
                </a:solidFill>
                <a:effectLst/>
                <a:uLnTx/>
                <a:uFillTx/>
                <a:latin typeface="Calibri" pitchFamily="34" charset="0"/>
                <a:ea typeface="+mn-ea"/>
                <a:cs typeface="Calibri" pitchFamily="34" charset="0"/>
                <a:sym typeface="Symbol"/>
              </a:rPr>
              <a:t>In practice, we need a combination of theories.</a:t>
            </a:r>
          </a:p>
          <a:p>
            <a:pPr marL="384954" marR="0" lvl="0" indent="-384954" algn="l" defTabSz="914363" rtl="0" eaLnBrk="1" fontAlgn="auto" latinLnBrk="0" hangingPunct="1">
              <a:lnSpc>
                <a:spcPct val="90000"/>
              </a:lnSpc>
              <a:spcBef>
                <a:spcPct val="20000"/>
              </a:spcBef>
              <a:spcAft>
                <a:spcPts val="0"/>
              </a:spcAft>
              <a:buClrTx/>
              <a:buSzPct val="90000"/>
              <a:buFontTx/>
              <a:buNone/>
              <a:tabLst/>
              <a:defRPr/>
            </a:pPr>
            <a:endParaRPr kumimoji="0" lang="en-US" sz="2400" b="0" i="0" u="none" strike="noStrike" kern="1200" cap="none" spc="0" normalizeH="0" baseline="0" noProof="0" smtClean="0">
              <a:ln>
                <a:noFill/>
              </a:ln>
              <a:solidFill>
                <a:srgbClr val="000000"/>
              </a:solidFill>
              <a:effectLst/>
              <a:uLnTx/>
              <a:uFillTx/>
              <a:latin typeface="Calibri" pitchFamily="34" charset="0"/>
              <a:ea typeface="+mn-ea"/>
              <a:cs typeface="Calibri" pitchFamily="34" charset="0"/>
              <a:sym typeface="Symbol"/>
            </a:endParaRPr>
          </a:p>
          <a:p>
            <a:pPr marL="384954" marR="0" lvl="0" indent="-384954" algn="l"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smtClean="0">
                <a:ln>
                  <a:noFill/>
                </a:ln>
                <a:solidFill>
                  <a:srgbClr val="000000"/>
                </a:solidFill>
                <a:effectLst/>
                <a:uLnTx/>
                <a:uFillTx/>
                <a:latin typeface="Calibri" pitchFamily="34" charset="0"/>
                <a:ea typeface="+mn-ea"/>
                <a:cs typeface="Calibri" pitchFamily="34" charset="0"/>
                <a:sym typeface="Symbol"/>
              </a:rPr>
              <a:t>b + 2 = c  and  f(read(write(a,b,3), c-2)) ≠ f(c-b+1)</a:t>
            </a:r>
          </a:p>
          <a:p>
            <a:pPr marL="384954" marR="0" lvl="0" indent="-384954" algn="l" defTabSz="914363" rtl="0" eaLnBrk="1" fontAlgn="auto" latinLnBrk="0" hangingPunct="1">
              <a:lnSpc>
                <a:spcPct val="90000"/>
              </a:lnSpc>
              <a:spcBef>
                <a:spcPct val="20000"/>
              </a:spcBef>
              <a:spcAft>
                <a:spcPts val="0"/>
              </a:spcAft>
              <a:buClrTx/>
              <a:buSzPct val="90000"/>
              <a:buFontTx/>
              <a:buBlip>
                <a:blip r:embed="rId2"/>
              </a:buBlip>
              <a:tabLst/>
              <a:defRPr/>
            </a:pPr>
            <a:endParaRPr kumimoji="0" lang="en-US" sz="2400" b="0" i="0" u="none" strike="noStrike" kern="1200" cap="none" spc="0" normalizeH="0" baseline="0" noProof="0" smtClean="0">
              <a:ln>
                <a:noFill/>
              </a:ln>
              <a:solidFill>
                <a:srgbClr val="000000"/>
              </a:solidFill>
              <a:effectLst/>
              <a:uLnTx/>
              <a:uFillTx/>
              <a:latin typeface="Calibri" pitchFamily="34" charset="0"/>
              <a:ea typeface="+mn-ea"/>
              <a:cs typeface="Calibri" pitchFamily="34" charset="0"/>
              <a:sym typeface="Symbol"/>
            </a:endParaRPr>
          </a:p>
          <a:p>
            <a:pPr marL="384954" marR="0" lvl="0" indent="-384954" algn="l"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smtClean="0">
                <a:ln>
                  <a:noFill/>
                </a:ln>
                <a:solidFill>
                  <a:srgbClr val="5782B5">
                    <a:lumMod val="75000"/>
                  </a:srgbClr>
                </a:solidFill>
                <a:effectLst/>
                <a:uLnTx/>
                <a:uFillTx/>
                <a:latin typeface="Calibri" pitchFamily="34" charset="0"/>
                <a:ea typeface="+mn-ea"/>
                <a:cs typeface="Calibri" pitchFamily="34" charset="0"/>
                <a:sym typeface="Symbol"/>
              </a:rPr>
              <a:t>A theory is a set (potentially infinite) of first-order sentences.</a:t>
            </a:r>
          </a:p>
          <a:p>
            <a:pPr marL="384954" marR="0" lvl="0" indent="-384954" algn="l" defTabSz="914363" rtl="0" eaLnBrk="1" fontAlgn="auto" latinLnBrk="0" hangingPunct="1">
              <a:lnSpc>
                <a:spcPct val="90000"/>
              </a:lnSpc>
              <a:spcBef>
                <a:spcPct val="20000"/>
              </a:spcBef>
              <a:spcAft>
                <a:spcPts val="0"/>
              </a:spcAft>
              <a:buClrTx/>
              <a:buSzPct val="90000"/>
              <a:buFontTx/>
              <a:buNone/>
              <a:tabLst/>
              <a:defRPr/>
            </a:pPr>
            <a:endParaRPr kumimoji="0" lang="en-US" sz="2400" b="0" i="0" u="none" strike="noStrike" kern="1200" cap="none" spc="0" normalizeH="0" baseline="0" noProof="0" smtClean="0">
              <a:ln>
                <a:noFill/>
              </a:ln>
              <a:solidFill>
                <a:srgbClr val="5782B5">
                  <a:lumMod val="75000"/>
                </a:srgbClr>
              </a:solidFill>
              <a:effectLst/>
              <a:uLnTx/>
              <a:uFillTx/>
              <a:latin typeface="Calibri" pitchFamily="34" charset="0"/>
              <a:ea typeface="+mn-ea"/>
              <a:cs typeface="Calibri" pitchFamily="34" charset="0"/>
              <a:sym typeface="Symbol"/>
            </a:endParaRPr>
          </a:p>
          <a:p>
            <a:pPr marL="384954" marR="0" lvl="0" indent="-384954" algn="l" defTabSz="914363" rtl="0" eaLnBrk="1" fontAlgn="auto" latinLnBrk="0" hangingPunct="1">
              <a:lnSpc>
                <a:spcPct val="90000"/>
              </a:lnSpc>
              <a:spcBef>
                <a:spcPct val="20000"/>
              </a:spcBef>
              <a:spcAft>
                <a:spcPts val="0"/>
              </a:spcAft>
              <a:buClrTx/>
              <a:buSzPct val="90000"/>
              <a:buFontTx/>
              <a:buNone/>
              <a:tabLst/>
              <a:defRPr/>
            </a:pPr>
            <a:r>
              <a:rPr kumimoji="0" lang="en-US" sz="2400" b="1" i="0" u="none" strike="noStrike" kern="1200" cap="none" spc="0" normalizeH="0" baseline="0" noProof="0" smtClean="0">
                <a:ln>
                  <a:noFill/>
                </a:ln>
                <a:solidFill>
                  <a:srgbClr val="000000"/>
                </a:solidFill>
                <a:effectLst/>
                <a:uLnTx/>
                <a:uFillTx/>
                <a:latin typeface="Calibri" pitchFamily="34" charset="0"/>
                <a:ea typeface="+mn-ea"/>
                <a:cs typeface="Calibri" pitchFamily="34" charset="0"/>
                <a:sym typeface="Symbol"/>
              </a:rPr>
              <a:t>Main questions</a:t>
            </a:r>
            <a:r>
              <a:rPr kumimoji="0" lang="en-US" sz="2400" b="0" i="0" u="none" strike="noStrike" kern="1200" cap="none" spc="0" normalizeH="0" baseline="0" noProof="0" smtClean="0">
                <a:ln>
                  <a:noFill/>
                </a:ln>
                <a:solidFill>
                  <a:srgbClr val="000000"/>
                </a:solidFill>
                <a:effectLst/>
                <a:uLnTx/>
                <a:uFillTx/>
                <a:latin typeface="Calibri" pitchFamily="34" charset="0"/>
                <a:ea typeface="+mn-ea"/>
                <a:cs typeface="Calibri" pitchFamily="34" charset="0"/>
                <a:sym typeface="Symbol"/>
              </a:rPr>
              <a:t>:</a:t>
            </a:r>
          </a:p>
          <a:p>
            <a:pPr marL="384954" marR="0" lvl="0" indent="-384954" algn="l"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smtClean="0">
                <a:ln>
                  <a:noFill/>
                </a:ln>
                <a:solidFill>
                  <a:srgbClr val="000000"/>
                </a:solidFill>
                <a:effectLst/>
                <a:uLnTx/>
                <a:uFillTx/>
                <a:latin typeface="Calibri" pitchFamily="34" charset="0"/>
                <a:ea typeface="+mn-ea"/>
                <a:cs typeface="Calibri" pitchFamily="34" charset="0"/>
                <a:sym typeface="Symbol"/>
              </a:rPr>
              <a:t>Is the union of two theories </a:t>
            </a:r>
            <a:r>
              <a:rPr kumimoji="0" lang="en-US" sz="2400" b="0" i="0" u="none" strike="noStrike" kern="1200" cap="none" spc="0" normalizeH="0" baseline="0" noProof="0" smtClean="0">
                <a:ln>
                  <a:noFill/>
                </a:ln>
                <a:solidFill>
                  <a:srgbClr val="FF0000"/>
                </a:solidFill>
                <a:effectLst/>
                <a:uLnTx/>
                <a:uFillTx/>
                <a:latin typeface="Calibri" pitchFamily="34" charset="0"/>
                <a:ea typeface="+mn-ea"/>
                <a:cs typeface="Calibri" pitchFamily="34" charset="0"/>
                <a:sym typeface="Symbol"/>
              </a:rPr>
              <a:t>T1  T2 </a:t>
            </a:r>
            <a:r>
              <a:rPr kumimoji="0" lang="en-US" sz="2400" b="0" i="0" u="none" strike="noStrike" kern="1200" cap="none" spc="0" normalizeH="0" baseline="0" noProof="0" smtClean="0">
                <a:ln>
                  <a:noFill/>
                </a:ln>
                <a:solidFill>
                  <a:srgbClr val="000000"/>
                </a:solidFill>
                <a:effectLst/>
                <a:uLnTx/>
                <a:uFillTx/>
                <a:latin typeface="Calibri" pitchFamily="34" charset="0"/>
                <a:ea typeface="+mn-ea"/>
                <a:cs typeface="Calibri" pitchFamily="34" charset="0"/>
                <a:sym typeface="Symbol"/>
              </a:rPr>
              <a:t>consistent?</a:t>
            </a:r>
          </a:p>
          <a:p>
            <a:pPr marL="384954" marR="0" lvl="0" indent="-384954" algn="l" defTabSz="914363" rtl="0" eaLnBrk="1" fontAlgn="auto" latinLnBrk="0" hangingPunct="1">
              <a:lnSpc>
                <a:spcPct val="90000"/>
              </a:lnSpc>
              <a:spcBef>
                <a:spcPts val="1200"/>
              </a:spcBef>
              <a:spcAft>
                <a:spcPts val="0"/>
              </a:spcAft>
              <a:buClrTx/>
              <a:buSzPct val="90000"/>
              <a:buFontTx/>
              <a:buNone/>
              <a:tabLst/>
              <a:defRPr/>
            </a:pPr>
            <a:r>
              <a:rPr kumimoji="0" lang="en-US" sz="2400" b="0" i="0" u="none" strike="noStrike" kern="1200" cap="none" spc="0" normalizeH="0" baseline="0" noProof="0" smtClean="0">
                <a:ln>
                  <a:noFill/>
                </a:ln>
                <a:solidFill>
                  <a:srgbClr val="000000"/>
                </a:solidFill>
                <a:effectLst/>
                <a:uLnTx/>
                <a:uFillTx/>
                <a:latin typeface="Calibri" pitchFamily="34" charset="0"/>
                <a:ea typeface="+mn-ea"/>
                <a:cs typeface="Calibri" pitchFamily="34" charset="0"/>
                <a:sym typeface="Symbol"/>
              </a:rPr>
              <a:t>Given a solvers for </a:t>
            </a:r>
            <a:r>
              <a:rPr kumimoji="0" lang="en-US" sz="2400" b="0" i="0" u="none" strike="noStrike" kern="1200" cap="none" spc="0" normalizeH="0" baseline="0" noProof="0" smtClean="0">
                <a:ln>
                  <a:noFill/>
                </a:ln>
                <a:solidFill>
                  <a:srgbClr val="FF0000"/>
                </a:solidFill>
                <a:effectLst/>
                <a:uLnTx/>
                <a:uFillTx/>
                <a:latin typeface="Calibri" pitchFamily="34" charset="0"/>
                <a:ea typeface="+mn-ea"/>
                <a:cs typeface="Calibri" pitchFamily="34" charset="0"/>
                <a:sym typeface="Symbol"/>
              </a:rPr>
              <a:t>T1</a:t>
            </a:r>
            <a:r>
              <a:rPr kumimoji="0" lang="en-US" sz="2400" b="0" i="0" u="none" strike="noStrike" kern="1200" cap="none" spc="0" normalizeH="0" baseline="0" noProof="0" smtClean="0">
                <a:ln>
                  <a:noFill/>
                </a:ln>
                <a:solidFill>
                  <a:srgbClr val="000000"/>
                </a:solidFill>
                <a:effectLst/>
                <a:uLnTx/>
                <a:uFillTx/>
                <a:latin typeface="Calibri" pitchFamily="34" charset="0"/>
                <a:ea typeface="+mn-ea"/>
                <a:cs typeface="Calibri" pitchFamily="34" charset="0"/>
                <a:sym typeface="Symbol"/>
              </a:rPr>
              <a:t> and </a:t>
            </a:r>
            <a:r>
              <a:rPr kumimoji="0" lang="en-US" sz="2400" b="0" i="0" u="none" strike="noStrike" kern="1200" cap="none" spc="0" normalizeH="0" baseline="0" noProof="0" smtClean="0">
                <a:ln>
                  <a:noFill/>
                </a:ln>
                <a:solidFill>
                  <a:srgbClr val="FF0000"/>
                </a:solidFill>
                <a:effectLst/>
                <a:uLnTx/>
                <a:uFillTx/>
                <a:latin typeface="Calibri" pitchFamily="34" charset="0"/>
                <a:ea typeface="+mn-ea"/>
                <a:cs typeface="Calibri" pitchFamily="34" charset="0"/>
                <a:sym typeface="Symbol"/>
              </a:rPr>
              <a:t>T2</a:t>
            </a:r>
            <a:r>
              <a:rPr kumimoji="0" lang="en-US" sz="2400" b="0" i="0" u="none" strike="noStrike" kern="1200" cap="none" spc="0" normalizeH="0" baseline="0" noProof="0" smtClean="0">
                <a:ln>
                  <a:noFill/>
                </a:ln>
                <a:solidFill>
                  <a:srgbClr val="000000"/>
                </a:solidFill>
                <a:effectLst/>
                <a:uLnTx/>
                <a:uFillTx/>
                <a:latin typeface="Calibri" pitchFamily="34" charset="0"/>
                <a:ea typeface="+mn-ea"/>
                <a:cs typeface="Calibri" pitchFamily="34" charset="0"/>
                <a:sym typeface="Symbol"/>
              </a:rPr>
              <a:t>, how can we build a solver for</a:t>
            </a:r>
          </a:p>
          <a:p>
            <a:pPr marL="384954" marR="0" lvl="0" indent="-384954" algn="l"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smtClean="0">
                <a:ln>
                  <a:noFill/>
                </a:ln>
                <a:solidFill>
                  <a:srgbClr val="FF0000"/>
                </a:solidFill>
                <a:effectLst/>
                <a:uLnTx/>
                <a:uFillTx/>
                <a:latin typeface="Calibri" pitchFamily="34" charset="0"/>
                <a:ea typeface="+mn-ea"/>
                <a:cs typeface="Calibri" pitchFamily="34" charset="0"/>
                <a:sym typeface="Symbol"/>
              </a:rPr>
              <a:t>T1  T2</a:t>
            </a:r>
            <a:r>
              <a:rPr kumimoji="0" lang="en-US" sz="2400" b="0" i="0" u="none" strike="noStrike" kern="1200" cap="none" spc="0" normalizeH="0" baseline="0" noProof="0" smtClean="0">
                <a:ln>
                  <a:noFill/>
                </a:ln>
                <a:solidFill>
                  <a:srgbClr val="000000"/>
                </a:solidFill>
                <a:effectLst/>
                <a:uLnTx/>
                <a:uFillTx/>
                <a:latin typeface="Calibri" pitchFamily="34" charset="0"/>
                <a:ea typeface="+mn-ea"/>
                <a:cs typeface="Calibri" pitchFamily="34" charset="0"/>
                <a:sym typeface="Symbol"/>
              </a:rPr>
              <a:t>?</a:t>
            </a:r>
          </a:p>
          <a:p>
            <a:pPr marL="384954" marR="0" lvl="0" indent="-384954" algn="l" defTabSz="914363" rtl="0" eaLnBrk="1" fontAlgn="auto" latinLnBrk="0" hangingPunct="1">
              <a:lnSpc>
                <a:spcPct val="90000"/>
              </a:lnSpc>
              <a:spcBef>
                <a:spcPts val="600"/>
              </a:spcBef>
              <a:spcAft>
                <a:spcPts val="0"/>
              </a:spcAft>
              <a:buClrTx/>
              <a:buSzPct val="90000"/>
              <a:buFontTx/>
              <a:buNone/>
              <a:tabLst/>
              <a:defRPr/>
            </a:pPr>
            <a:endParaRPr kumimoji="0" lang="en-US" sz="24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sym typeface="Symbol"/>
            </a:endParaRPr>
          </a:p>
        </p:txBody>
      </p:sp>
    </p:spTree>
    <p:extLst>
      <p:ext uri="{BB962C8B-B14F-4D97-AF65-F5344CB8AC3E}">
        <p14:creationId xmlns:p14="http://schemas.microsoft.com/office/powerpoint/2010/main" val="2947446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412875"/>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2106001"/>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214677" y="3535428"/>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a:t>
            </a:r>
            <a:r>
              <a:rPr lang="en-US" sz="2400" dirty="0" smtClean="0">
                <a:solidFill>
                  <a:srgbClr val="000000"/>
                </a:solidFill>
                <a:sym typeface="Symbol"/>
              </a:rPr>
              <a:t>,  p</a:t>
            </a:r>
            <a:r>
              <a:rPr lang="en-US" sz="2400" baseline="-25000" dirty="0" smtClean="0">
                <a:solidFill>
                  <a:srgbClr val="000000"/>
                </a:solidFill>
                <a:sym typeface="Symbol"/>
              </a:rPr>
              <a:t>2</a:t>
            </a:r>
            <a:r>
              <a:rPr lang="en-US" sz="2400" dirty="0" smtClean="0">
                <a:solidFill>
                  <a:srgbClr val="000000"/>
                </a:solidFill>
                <a:sym typeface="Symbol"/>
              </a:rPr>
              <a:t>, (p</a:t>
            </a:r>
            <a:r>
              <a:rPr lang="en-US" sz="2400" baseline="-25000" dirty="0" smtClean="0">
                <a:solidFill>
                  <a:srgbClr val="000000"/>
                </a:solidFill>
                <a:sym typeface="Symbol"/>
              </a:rPr>
              <a:t>3</a:t>
            </a:r>
            <a:r>
              <a:rPr lang="en-US" sz="2400" dirty="0" smtClean="0">
                <a:solidFill>
                  <a:srgbClr val="000000"/>
                </a:solidFill>
                <a:sym typeface="Symbol"/>
              </a:rPr>
              <a:t>  p</a:t>
            </a:r>
            <a:r>
              <a:rPr lang="en-US" sz="2400" baseline="-25000" dirty="0" smtClean="0">
                <a:solidFill>
                  <a:srgbClr val="000000"/>
                </a:solidFill>
                <a:sym typeface="Symbol"/>
              </a:rPr>
              <a:t>4</a:t>
            </a:r>
            <a:r>
              <a:rPr lang="en-US" sz="2400" dirty="0" smtClean="0">
                <a:solidFill>
                  <a:srgbClr val="000000"/>
                </a:solidFill>
                <a:sym typeface="Symbol"/>
              </a:rPr>
              <a:t>)</a:t>
            </a:r>
          </a:p>
        </p:txBody>
      </p:sp>
      <p:sp>
        <p:nvSpPr>
          <p:cNvPr id="7" name="Down Arrow 6"/>
          <p:cNvSpPr/>
          <p:nvPr/>
        </p:nvSpPr>
        <p:spPr bwMode="auto">
          <a:xfrm>
            <a:off x="4389120" y="2610917"/>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5096932" y="2784847"/>
            <a:ext cx="4044440"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619854" y="3535428"/>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Tree>
    <p:extLst>
      <p:ext uri="{BB962C8B-B14F-4D97-AF65-F5344CB8AC3E}">
        <p14:creationId xmlns:p14="http://schemas.microsoft.com/office/powerpoint/2010/main" val="2899724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72485" y="354939"/>
            <a:ext cx="83820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marL="0" marR="0" lvl="0" indent="0" algn="ctr" defTabSz="912777" rtl="0" eaLnBrk="0" fontAlgn="base" latinLnBrk="0" hangingPunct="0">
              <a:lnSpc>
                <a:spcPct val="90000"/>
              </a:lnSpc>
              <a:spcBef>
                <a:spcPct val="0"/>
              </a:spcBef>
              <a:spcAft>
                <a:spcPct val="0"/>
              </a:spcAft>
              <a:buClrTx/>
              <a:buSzTx/>
              <a:buFontTx/>
              <a:buNone/>
              <a:tabLst/>
              <a:defRPr/>
            </a:pPr>
            <a:r>
              <a:rPr kumimoji="0" lang="en-US" sz="4800" b="0" i="0" u="none" strike="noStrike" kern="1200" cap="none" spc="-300" normalizeH="0" baseline="0" noProof="0" dirty="0" smtClean="0">
                <a:ln w="3175">
                  <a:noFill/>
                </a:ln>
                <a:solidFill>
                  <a:schemeClr val="tx1"/>
                </a:solidFill>
                <a:effectLst/>
                <a:uLnTx/>
                <a:uFillTx/>
                <a:latin typeface="Segoe" pitchFamily="34" charset="0"/>
                <a:ea typeface="+mn-ea"/>
                <a:cs typeface="Arial" charset="0"/>
              </a:rPr>
              <a:t>A Combination History</a:t>
            </a:r>
            <a:endParaRPr kumimoji="0" lang="en-US" sz="4800" b="0" i="0" u="none" strike="noStrike" kern="1200" cap="none" spc="-300" normalizeH="0" baseline="0" noProof="0" dirty="0">
              <a:ln w="3175">
                <a:noFill/>
              </a:ln>
              <a:solidFill>
                <a:schemeClr val="tx1"/>
              </a:solidFill>
              <a:effectLst/>
              <a:uLnTx/>
              <a:uFillTx/>
              <a:latin typeface="Segoe" pitchFamily="34" charset="0"/>
              <a:ea typeface="+mn-ea"/>
              <a:cs typeface="Arial" charset="0"/>
            </a:endParaRPr>
          </a:p>
        </p:txBody>
      </p:sp>
      <p:sp>
        <p:nvSpPr>
          <p:cNvPr id="13" name="Right Arrow 12"/>
          <p:cNvSpPr/>
          <p:nvPr/>
        </p:nvSpPr>
        <p:spPr bwMode="auto">
          <a:xfrm rot="5400000">
            <a:off x="3362741" y="3210341"/>
            <a:ext cx="2494718" cy="533400"/>
          </a:xfrm>
          <a:prstGeom prst="right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14" name="TextBox 13"/>
          <p:cNvSpPr txBox="1"/>
          <p:nvPr/>
        </p:nvSpPr>
        <p:spPr>
          <a:xfrm>
            <a:off x="291535" y="1981200"/>
            <a:ext cx="4211409" cy="2585323"/>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1979 Nelson, </a:t>
            </a:r>
            <a:r>
              <a:rPr lang="en-US" dirty="0" err="1" smtClean="0">
                <a:solidFill>
                  <a:srgbClr val="000000"/>
                </a:solidFill>
                <a:latin typeface="Arial" charset="0"/>
              </a:rPr>
              <a:t>Oppen</a:t>
            </a:r>
            <a:r>
              <a:rPr lang="en-US" dirty="0" smtClean="0">
                <a:solidFill>
                  <a:srgbClr val="000000"/>
                </a:solidFill>
                <a:latin typeface="Arial" charset="0"/>
              </a:rPr>
              <a:t> - Framework</a:t>
            </a:r>
          </a:p>
          <a:p>
            <a:pPr defTabSz="912813" fontAlgn="base">
              <a:spcBef>
                <a:spcPct val="0"/>
              </a:spcBef>
              <a:spcAft>
                <a:spcPct val="0"/>
              </a:spcAft>
            </a:pPr>
            <a:endParaRPr lang="en-US" dirty="0" smtClean="0">
              <a:solidFill>
                <a:srgbClr val="000000"/>
              </a:solidFill>
              <a:latin typeface="Arial" charset="0"/>
            </a:endParaRPr>
          </a:p>
          <a:p>
            <a:pPr defTabSz="912813" fontAlgn="base">
              <a:spcBef>
                <a:spcPct val="0"/>
              </a:spcBef>
              <a:spcAft>
                <a:spcPct val="0"/>
              </a:spcAft>
            </a:pPr>
            <a:r>
              <a:rPr lang="en-US" dirty="0" smtClean="0">
                <a:solidFill>
                  <a:srgbClr val="000000"/>
                </a:solidFill>
                <a:latin typeface="Arial" charset="0"/>
              </a:rPr>
              <a:t>1996 </a:t>
            </a:r>
            <a:r>
              <a:rPr lang="en-US" dirty="0" err="1" smtClean="0">
                <a:solidFill>
                  <a:srgbClr val="000000"/>
                </a:solidFill>
                <a:latin typeface="Arial" charset="0"/>
              </a:rPr>
              <a:t>Tinelli</a:t>
            </a:r>
            <a:r>
              <a:rPr lang="en-US" dirty="0" smtClean="0">
                <a:solidFill>
                  <a:srgbClr val="000000"/>
                </a:solidFill>
                <a:latin typeface="Arial" charset="0"/>
              </a:rPr>
              <a:t> &amp; </a:t>
            </a:r>
            <a:r>
              <a:rPr lang="en-US" dirty="0" err="1" smtClean="0">
                <a:solidFill>
                  <a:srgbClr val="000000"/>
                </a:solidFill>
                <a:latin typeface="Arial" charset="0"/>
              </a:rPr>
              <a:t>Harindi</a:t>
            </a:r>
            <a:r>
              <a:rPr lang="en-US" dirty="0" smtClean="0">
                <a:solidFill>
                  <a:srgbClr val="000000"/>
                </a:solidFill>
                <a:latin typeface="Arial" charset="0"/>
              </a:rPr>
              <a:t>. N.O Fix</a:t>
            </a:r>
          </a:p>
          <a:p>
            <a:pPr defTabSz="912813" fontAlgn="base">
              <a:spcBef>
                <a:spcPct val="0"/>
              </a:spcBef>
              <a:spcAft>
                <a:spcPct val="0"/>
              </a:spcAft>
            </a:pPr>
            <a:endParaRPr lang="en-US" dirty="0" smtClean="0">
              <a:solidFill>
                <a:srgbClr val="000000"/>
              </a:solidFill>
              <a:latin typeface="Arial" charset="0"/>
            </a:endParaRPr>
          </a:p>
          <a:p>
            <a:pPr defTabSz="912813" fontAlgn="base">
              <a:spcBef>
                <a:spcPct val="0"/>
              </a:spcBef>
              <a:spcAft>
                <a:spcPct val="0"/>
              </a:spcAft>
            </a:pPr>
            <a:r>
              <a:rPr lang="en-US" dirty="0" smtClean="0">
                <a:solidFill>
                  <a:srgbClr val="000000"/>
                </a:solidFill>
                <a:latin typeface="Arial" charset="0"/>
              </a:rPr>
              <a:t>2000 Barrett et.al N.O + Rewriting</a:t>
            </a:r>
          </a:p>
          <a:p>
            <a:pPr defTabSz="912813" fontAlgn="base">
              <a:spcBef>
                <a:spcPct val="0"/>
              </a:spcBef>
              <a:spcAft>
                <a:spcPct val="0"/>
              </a:spcAft>
            </a:pPr>
            <a:endParaRPr lang="en-US" dirty="0" smtClean="0">
              <a:solidFill>
                <a:srgbClr val="000000"/>
              </a:solidFill>
              <a:latin typeface="Arial" charset="0"/>
            </a:endParaRPr>
          </a:p>
          <a:p>
            <a:pPr defTabSz="912813" fontAlgn="base">
              <a:spcBef>
                <a:spcPct val="0"/>
              </a:spcBef>
              <a:spcAft>
                <a:spcPct val="0"/>
              </a:spcAft>
            </a:pPr>
            <a:r>
              <a:rPr lang="en-US" dirty="0" smtClean="0">
                <a:solidFill>
                  <a:srgbClr val="000000"/>
                </a:solidFill>
                <a:latin typeface="Arial" charset="0"/>
              </a:rPr>
              <a:t>2002 </a:t>
            </a:r>
            <a:r>
              <a:rPr lang="en-US" dirty="0" err="1" smtClean="0">
                <a:solidFill>
                  <a:srgbClr val="000000"/>
                </a:solidFill>
                <a:latin typeface="Arial" charset="0"/>
              </a:rPr>
              <a:t>Zarba</a:t>
            </a:r>
            <a:r>
              <a:rPr lang="en-US" dirty="0" smtClean="0">
                <a:solidFill>
                  <a:srgbClr val="000000"/>
                </a:solidFill>
                <a:latin typeface="Arial" charset="0"/>
              </a:rPr>
              <a:t> &amp; Manna. “Nice” Theories</a:t>
            </a:r>
          </a:p>
          <a:p>
            <a:pPr defTabSz="912813" fontAlgn="base">
              <a:spcBef>
                <a:spcPct val="0"/>
              </a:spcBef>
              <a:spcAft>
                <a:spcPct val="0"/>
              </a:spcAft>
            </a:pPr>
            <a:endParaRPr lang="en-US" dirty="0" smtClean="0">
              <a:solidFill>
                <a:srgbClr val="000000"/>
              </a:solidFill>
              <a:latin typeface="Arial" charset="0"/>
            </a:endParaRPr>
          </a:p>
          <a:p>
            <a:pPr defTabSz="912813" fontAlgn="base">
              <a:spcBef>
                <a:spcPct val="0"/>
              </a:spcBef>
              <a:spcAft>
                <a:spcPct val="0"/>
              </a:spcAft>
            </a:pPr>
            <a:r>
              <a:rPr lang="en-US" dirty="0" smtClean="0">
                <a:solidFill>
                  <a:srgbClr val="000000"/>
                </a:solidFill>
                <a:latin typeface="Arial" charset="0"/>
              </a:rPr>
              <a:t>2004 </a:t>
            </a:r>
            <a:r>
              <a:rPr lang="en-US" dirty="0" err="1" smtClean="0">
                <a:solidFill>
                  <a:srgbClr val="000000"/>
                </a:solidFill>
                <a:latin typeface="Arial" charset="0"/>
              </a:rPr>
              <a:t>Ghilardi</a:t>
            </a:r>
            <a:r>
              <a:rPr lang="en-US" dirty="0" smtClean="0">
                <a:solidFill>
                  <a:srgbClr val="000000"/>
                </a:solidFill>
                <a:latin typeface="Arial" charset="0"/>
              </a:rPr>
              <a:t> et.al. N.O. Generalized</a:t>
            </a:r>
          </a:p>
        </p:txBody>
      </p:sp>
      <p:sp>
        <p:nvSpPr>
          <p:cNvPr id="15" name="TextBox 14"/>
          <p:cNvSpPr txBox="1"/>
          <p:nvPr/>
        </p:nvSpPr>
        <p:spPr>
          <a:xfrm>
            <a:off x="1108495" y="5934973"/>
            <a:ext cx="7010400" cy="400110"/>
          </a:xfrm>
          <a:prstGeom prst="rect">
            <a:avLst/>
          </a:prstGeom>
          <a:noFill/>
        </p:spPr>
        <p:txBody>
          <a:bodyPr wrap="square" rtlCol="0">
            <a:spAutoFit/>
          </a:bodyPr>
          <a:lstStyle/>
          <a:p>
            <a:pPr defTabSz="912813" fontAlgn="base">
              <a:spcBef>
                <a:spcPct val="0"/>
              </a:spcBef>
              <a:spcAft>
                <a:spcPct val="0"/>
              </a:spcAft>
            </a:pPr>
            <a:r>
              <a:rPr lang="en-US" sz="2000" dirty="0" smtClean="0">
                <a:solidFill>
                  <a:srgbClr val="000000"/>
                </a:solidFill>
                <a:effectLst>
                  <a:outerShdw blurRad="38100" dist="38100" dir="2700000" algn="tl">
                    <a:srgbClr val="000000">
                      <a:alpha val="43137"/>
                    </a:srgbClr>
                  </a:outerShdw>
                </a:effectLst>
                <a:latin typeface="Arial" charset="0"/>
              </a:rPr>
              <a:t>2007 de Moura &amp; B. Model-based Theory Combination</a:t>
            </a:r>
          </a:p>
        </p:txBody>
      </p:sp>
      <p:sp>
        <p:nvSpPr>
          <p:cNvPr id="16" name="TextBox 15"/>
          <p:cNvSpPr txBox="1"/>
          <p:nvPr/>
        </p:nvSpPr>
        <p:spPr>
          <a:xfrm>
            <a:off x="1295400" y="5373620"/>
            <a:ext cx="6477000" cy="369332"/>
          </a:xfrm>
          <a:prstGeom prst="rect">
            <a:avLst/>
          </a:prstGeom>
          <a:noFill/>
        </p:spPr>
        <p:txBody>
          <a:bodyPr wrap="square" rtlCol="0">
            <a:spAutoFit/>
          </a:bodyPr>
          <a:lstStyle/>
          <a:p>
            <a:pPr defTabSz="912813" fontAlgn="base">
              <a:spcBef>
                <a:spcPct val="0"/>
              </a:spcBef>
              <a:spcAft>
                <a:spcPct val="0"/>
              </a:spcAft>
            </a:pPr>
            <a:r>
              <a:rPr lang="en-US" dirty="0" smtClean="0">
                <a:solidFill>
                  <a:srgbClr val="000000"/>
                </a:solidFill>
                <a:latin typeface="Arial" charset="0"/>
              </a:rPr>
              <a:t>2006 </a:t>
            </a:r>
            <a:r>
              <a:rPr lang="en-US" dirty="0" err="1" smtClean="0">
                <a:solidFill>
                  <a:srgbClr val="000000"/>
                </a:solidFill>
                <a:latin typeface="Arial" charset="0"/>
              </a:rPr>
              <a:t>Bruttomesso</a:t>
            </a:r>
            <a:r>
              <a:rPr lang="en-US" dirty="0" smtClean="0">
                <a:solidFill>
                  <a:srgbClr val="000000"/>
                </a:solidFill>
                <a:latin typeface="Arial" charset="0"/>
              </a:rPr>
              <a:t> et.al. Delayed Theory Combination</a:t>
            </a:r>
          </a:p>
        </p:txBody>
      </p:sp>
      <p:sp>
        <p:nvSpPr>
          <p:cNvPr id="17" name="TextBox 16"/>
          <p:cNvSpPr txBox="1"/>
          <p:nvPr/>
        </p:nvSpPr>
        <p:spPr>
          <a:xfrm>
            <a:off x="4876800" y="1924883"/>
            <a:ext cx="4267200" cy="2585323"/>
          </a:xfrm>
          <a:prstGeom prst="rect">
            <a:avLst/>
          </a:prstGeom>
          <a:noFill/>
        </p:spPr>
        <p:txBody>
          <a:bodyPr wrap="square" rtlCol="0">
            <a:spAutoFit/>
          </a:bodyPr>
          <a:lstStyle/>
          <a:p>
            <a:pPr defTabSz="912813" fontAlgn="base">
              <a:spcBef>
                <a:spcPct val="0"/>
              </a:spcBef>
              <a:spcAft>
                <a:spcPct val="0"/>
              </a:spcAft>
            </a:pPr>
            <a:r>
              <a:rPr lang="en-US" dirty="0" smtClean="0">
                <a:solidFill>
                  <a:srgbClr val="000000"/>
                </a:solidFill>
                <a:latin typeface="Arial" charset="0"/>
              </a:rPr>
              <a:t>1984 </a:t>
            </a:r>
            <a:r>
              <a:rPr lang="en-US" dirty="0" err="1" smtClean="0">
                <a:solidFill>
                  <a:srgbClr val="000000"/>
                </a:solidFill>
                <a:latin typeface="Arial" charset="0"/>
              </a:rPr>
              <a:t>Shostak</a:t>
            </a:r>
            <a:r>
              <a:rPr lang="en-US" dirty="0" smtClean="0">
                <a:solidFill>
                  <a:srgbClr val="000000"/>
                </a:solidFill>
                <a:latin typeface="Arial" charset="0"/>
              </a:rPr>
              <a:t>. Theory solvers</a:t>
            </a:r>
          </a:p>
          <a:p>
            <a:pPr defTabSz="912813" fontAlgn="base">
              <a:spcBef>
                <a:spcPct val="0"/>
              </a:spcBef>
              <a:spcAft>
                <a:spcPct val="0"/>
              </a:spcAft>
            </a:pPr>
            <a:endParaRPr lang="en-US" dirty="0" smtClean="0">
              <a:solidFill>
                <a:srgbClr val="000000"/>
              </a:solidFill>
              <a:latin typeface="Arial" charset="0"/>
            </a:endParaRPr>
          </a:p>
          <a:p>
            <a:pPr defTabSz="912813" fontAlgn="base">
              <a:spcBef>
                <a:spcPct val="0"/>
              </a:spcBef>
              <a:spcAft>
                <a:spcPct val="0"/>
              </a:spcAft>
            </a:pPr>
            <a:r>
              <a:rPr lang="en-US" dirty="0" smtClean="0">
                <a:solidFill>
                  <a:srgbClr val="000000"/>
                </a:solidFill>
                <a:latin typeface="Arial" charset="0"/>
              </a:rPr>
              <a:t>1996 </a:t>
            </a:r>
            <a:r>
              <a:rPr lang="en-US" dirty="0" err="1" smtClean="0">
                <a:solidFill>
                  <a:srgbClr val="000000"/>
                </a:solidFill>
                <a:latin typeface="Arial" charset="0"/>
              </a:rPr>
              <a:t>Cyrluk</a:t>
            </a:r>
            <a:r>
              <a:rPr lang="en-US" dirty="0" smtClean="0">
                <a:solidFill>
                  <a:srgbClr val="000000"/>
                </a:solidFill>
                <a:latin typeface="Arial" charset="0"/>
              </a:rPr>
              <a:t> et.al </a:t>
            </a:r>
            <a:r>
              <a:rPr lang="en-US" dirty="0" err="1" smtClean="0">
                <a:solidFill>
                  <a:srgbClr val="000000"/>
                </a:solidFill>
                <a:latin typeface="Arial" charset="0"/>
              </a:rPr>
              <a:t>Shostak</a:t>
            </a:r>
            <a:r>
              <a:rPr lang="en-US" dirty="0" smtClean="0">
                <a:solidFill>
                  <a:srgbClr val="000000"/>
                </a:solidFill>
                <a:latin typeface="Arial" charset="0"/>
              </a:rPr>
              <a:t> Fix #1</a:t>
            </a:r>
          </a:p>
          <a:p>
            <a:pPr defTabSz="912813" fontAlgn="base">
              <a:spcBef>
                <a:spcPct val="0"/>
              </a:spcBef>
              <a:spcAft>
                <a:spcPct val="0"/>
              </a:spcAft>
            </a:pPr>
            <a:endParaRPr lang="en-US" dirty="0" smtClean="0">
              <a:solidFill>
                <a:srgbClr val="000000"/>
              </a:solidFill>
              <a:latin typeface="Arial" charset="0"/>
            </a:endParaRPr>
          </a:p>
          <a:p>
            <a:pPr defTabSz="912813" fontAlgn="base">
              <a:spcBef>
                <a:spcPct val="0"/>
              </a:spcBef>
              <a:spcAft>
                <a:spcPct val="0"/>
              </a:spcAft>
            </a:pPr>
            <a:r>
              <a:rPr lang="en-US" dirty="0" smtClean="0">
                <a:solidFill>
                  <a:srgbClr val="000000"/>
                </a:solidFill>
                <a:latin typeface="Arial" charset="0"/>
              </a:rPr>
              <a:t>1998 B. </a:t>
            </a:r>
            <a:r>
              <a:rPr lang="en-US" dirty="0" err="1" smtClean="0">
                <a:solidFill>
                  <a:srgbClr val="000000"/>
                </a:solidFill>
                <a:latin typeface="Arial" charset="0"/>
              </a:rPr>
              <a:t>Shostak</a:t>
            </a:r>
            <a:r>
              <a:rPr lang="en-US" dirty="0" smtClean="0">
                <a:solidFill>
                  <a:srgbClr val="000000"/>
                </a:solidFill>
                <a:latin typeface="Arial" charset="0"/>
              </a:rPr>
              <a:t> with Constraints </a:t>
            </a:r>
          </a:p>
          <a:p>
            <a:pPr defTabSz="912813" fontAlgn="base">
              <a:spcBef>
                <a:spcPct val="0"/>
              </a:spcBef>
              <a:spcAft>
                <a:spcPct val="0"/>
              </a:spcAft>
            </a:pPr>
            <a:endParaRPr lang="en-US" dirty="0" smtClean="0">
              <a:solidFill>
                <a:srgbClr val="000000"/>
              </a:solidFill>
              <a:latin typeface="Arial" charset="0"/>
            </a:endParaRPr>
          </a:p>
          <a:p>
            <a:pPr defTabSz="912813" fontAlgn="base">
              <a:spcBef>
                <a:spcPct val="0"/>
              </a:spcBef>
              <a:spcAft>
                <a:spcPct val="0"/>
              </a:spcAft>
            </a:pPr>
            <a:r>
              <a:rPr lang="en-US" dirty="0" smtClean="0">
                <a:solidFill>
                  <a:srgbClr val="000000"/>
                </a:solidFill>
                <a:latin typeface="Arial" charset="0"/>
              </a:rPr>
              <a:t>2001 </a:t>
            </a:r>
            <a:r>
              <a:rPr lang="en-US" dirty="0" err="1" smtClean="0">
                <a:solidFill>
                  <a:srgbClr val="000000"/>
                </a:solidFill>
                <a:latin typeface="Arial" charset="0"/>
              </a:rPr>
              <a:t>Rueß</a:t>
            </a:r>
            <a:r>
              <a:rPr lang="en-US" dirty="0" smtClean="0">
                <a:solidFill>
                  <a:srgbClr val="000000"/>
                </a:solidFill>
                <a:latin typeface="Arial" charset="0"/>
              </a:rPr>
              <a:t> &amp; Shankar </a:t>
            </a:r>
            <a:r>
              <a:rPr lang="en-US" dirty="0" err="1" smtClean="0">
                <a:solidFill>
                  <a:srgbClr val="000000"/>
                </a:solidFill>
                <a:latin typeface="Arial" charset="0"/>
              </a:rPr>
              <a:t>Shostak</a:t>
            </a:r>
            <a:r>
              <a:rPr lang="en-US" dirty="0" smtClean="0">
                <a:solidFill>
                  <a:srgbClr val="000000"/>
                </a:solidFill>
                <a:latin typeface="Arial" charset="0"/>
              </a:rPr>
              <a:t> Fix #2</a:t>
            </a:r>
          </a:p>
          <a:p>
            <a:pPr defTabSz="912813" fontAlgn="base">
              <a:spcBef>
                <a:spcPct val="0"/>
              </a:spcBef>
              <a:spcAft>
                <a:spcPct val="0"/>
              </a:spcAft>
            </a:pPr>
            <a:endParaRPr lang="en-US" dirty="0" smtClean="0">
              <a:solidFill>
                <a:srgbClr val="000000"/>
              </a:solidFill>
              <a:latin typeface="Arial" charset="0"/>
            </a:endParaRPr>
          </a:p>
          <a:p>
            <a:pPr defTabSz="912813" fontAlgn="base">
              <a:spcBef>
                <a:spcPct val="0"/>
              </a:spcBef>
              <a:spcAft>
                <a:spcPct val="0"/>
              </a:spcAft>
            </a:pPr>
            <a:r>
              <a:rPr lang="en-US" dirty="0" smtClean="0">
                <a:solidFill>
                  <a:srgbClr val="000000"/>
                </a:solidFill>
                <a:latin typeface="Arial" charset="0"/>
              </a:rPr>
              <a:t>2004 </a:t>
            </a:r>
            <a:r>
              <a:rPr lang="en-US" dirty="0" err="1" smtClean="0">
                <a:solidFill>
                  <a:srgbClr val="000000"/>
                </a:solidFill>
                <a:latin typeface="Arial" charset="0"/>
              </a:rPr>
              <a:t>Ranise</a:t>
            </a:r>
            <a:r>
              <a:rPr lang="en-US" dirty="0" smtClean="0">
                <a:solidFill>
                  <a:srgbClr val="000000"/>
                </a:solidFill>
                <a:latin typeface="Arial" charset="0"/>
              </a:rPr>
              <a:t> et.al. N.O + Superposition</a:t>
            </a:r>
          </a:p>
        </p:txBody>
      </p:sp>
      <p:sp>
        <p:nvSpPr>
          <p:cNvPr id="18" name="TextBox 17"/>
          <p:cNvSpPr txBox="1"/>
          <p:nvPr/>
        </p:nvSpPr>
        <p:spPr>
          <a:xfrm>
            <a:off x="334081" y="1447800"/>
            <a:ext cx="2028119" cy="461665"/>
          </a:xfrm>
          <a:prstGeom prst="rect">
            <a:avLst/>
          </a:prstGeom>
          <a:noFill/>
        </p:spPr>
        <p:txBody>
          <a:bodyPr wrap="none" rtlCol="0">
            <a:spAutoFit/>
          </a:bodyPr>
          <a:lstStyle/>
          <a:p>
            <a:pPr defTabSz="912813" fontAlgn="base">
              <a:spcBef>
                <a:spcPct val="0"/>
              </a:spcBef>
              <a:spcAft>
                <a:spcPct val="0"/>
              </a:spcAft>
            </a:pPr>
            <a:r>
              <a:rPr lang="en-US" sz="2400" b="1" dirty="0" smtClean="0">
                <a:solidFill>
                  <a:srgbClr val="000000"/>
                </a:solidFill>
                <a:latin typeface="Arial" charset="0"/>
              </a:rPr>
              <a:t>Foundations</a:t>
            </a:r>
          </a:p>
        </p:txBody>
      </p:sp>
      <p:sp>
        <p:nvSpPr>
          <p:cNvPr id="19" name="TextBox 18"/>
          <p:cNvSpPr txBox="1"/>
          <p:nvPr/>
        </p:nvSpPr>
        <p:spPr>
          <a:xfrm>
            <a:off x="4876800" y="1447800"/>
            <a:ext cx="3926075" cy="461665"/>
          </a:xfrm>
          <a:prstGeom prst="rect">
            <a:avLst/>
          </a:prstGeom>
          <a:noFill/>
        </p:spPr>
        <p:txBody>
          <a:bodyPr wrap="none" rtlCol="0">
            <a:spAutoFit/>
          </a:bodyPr>
          <a:lstStyle/>
          <a:p>
            <a:pPr defTabSz="912813" fontAlgn="base">
              <a:spcBef>
                <a:spcPct val="0"/>
              </a:spcBef>
              <a:spcAft>
                <a:spcPct val="0"/>
              </a:spcAft>
            </a:pPr>
            <a:r>
              <a:rPr lang="en-US" sz="2400" b="1" dirty="0" smtClean="0">
                <a:solidFill>
                  <a:srgbClr val="000000"/>
                </a:solidFill>
                <a:latin typeface="Arial" charset="0"/>
              </a:rPr>
              <a:t>Efficiency using rewriting</a:t>
            </a:r>
          </a:p>
        </p:txBody>
      </p:sp>
      <p:sp>
        <p:nvSpPr>
          <p:cNvPr id="20" name="TextBox 19"/>
          <p:cNvSpPr txBox="1"/>
          <p:nvPr/>
        </p:nvSpPr>
        <p:spPr>
          <a:xfrm>
            <a:off x="1419314" y="4812268"/>
            <a:ext cx="6353086" cy="369332"/>
          </a:xfrm>
          <a:prstGeom prst="rect">
            <a:avLst/>
          </a:prstGeom>
          <a:gradFill rotWithShape="1">
            <a:gsLst>
              <a:gs pos="0">
                <a:srgbClr val="FFFFFF">
                  <a:tint val="80000"/>
                  <a:satMod val="300000"/>
                </a:srgbClr>
              </a:gs>
              <a:gs pos="100000">
                <a:srgbClr val="FFFFFF">
                  <a:shade val="30000"/>
                  <a:satMod val="200000"/>
                </a:srgbClr>
              </a:gs>
            </a:gsLst>
            <a:path path="circle">
              <a:fillToRect l="50000" t="50000" r="50000" b="50000"/>
            </a:path>
          </a:gradFill>
          <a:ln>
            <a:noFill/>
          </a:ln>
          <a:effectLst/>
        </p:spPr>
        <p:txBody>
          <a:bodyPr wrap="none" rtlCol="0">
            <a:spAutoFit/>
          </a:bodyPr>
          <a:lstStyle/>
          <a:p>
            <a:pPr marL="0" marR="0" lvl="0" indent="0" defTabSz="912813"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ea typeface="+mj-ea"/>
                <a:cs typeface="+mj-cs"/>
              </a:rPr>
              <a:t>2001: </a:t>
            </a:r>
            <a:r>
              <a:rPr kumimoji="0" lang="en-US" sz="1800" b="0"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Segoe"/>
                <a:ea typeface="+mj-ea"/>
                <a:cs typeface="+mj-cs"/>
              </a:rPr>
              <a:t>Moskewicz</a:t>
            </a:r>
            <a:r>
              <a:rPr kumimoji="0" lang="en-US" sz="1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ea typeface="+mj-ea"/>
                <a:cs typeface="+mj-cs"/>
              </a:rPr>
              <a:t> et.al. Efficient DPLL made guessing cheap</a:t>
            </a:r>
          </a:p>
        </p:txBody>
      </p:sp>
      <p:sp>
        <p:nvSpPr>
          <p:cNvPr id="21" name="TextBox 20"/>
          <p:cNvSpPr txBox="1"/>
          <p:nvPr/>
        </p:nvSpPr>
        <p:spPr>
          <a:xfrm>
            <a:off x="272485" y="6421701"/>
            <a:ext cx="8795315" cy="369332"/>
          </a:xfrm>
          <a:prstGeom prst="rect">
            <a:avLst/>
          </a:prstGeom>
          <a:noFill/>
        </p:spPr>
        <p:txBody>
          <a:bodyPr wrap="square" rtlCol="0">
            <a:spAutoFit/>
          </a:bodyPr>
          <a:lstStyle/>
          <a:p>
            <a:pPr defTabSz="912813" fontAlgn="base">
              <a:spcBef>
                <a:spcPct val="0"/>
              </a:spcBef>
              <a:spcAft>
                <a:spcPct val="0"/>
              </a:spcAft>
            </a:pPr>
            <a:r>
              <a:rPr lang="en-US" dirty="0" smtClean="0">
                <a:solidFill>
                  <a:srgbClr val="000000"/>
                </a:solidFill>
                <a:latin typeface="Arial" charset="0"/>
              </a:rPr>
              <a:t>… 2015 </a:t>
            </a:r>
            <a:r>
              <a:rPr lang="en-US" dirty="0" err="1" smtClean="0">
                <a:solidFill>
                  <a:srgbClr val="000000"/>
                </a:solidFill>
                <a:latin typeface="Arial" charset="0"/>
              </a:rPr>
              <a:t>Ringeissen</a:t>
            </a:r>
            <a:r>
              <a:rPr lang="en-US" dirty="0" smtClean="0">
                <a:solidFill>
                  <a:srgbClr val="000000"/>
                </a:solidFill>
                <a:latin typeface="Arial" charset="0"/>
              </a:rPr>
              <a:t>, 2013 Jovanovic, 2007 Ganesh, overlapping, polite, shiny, etc.</a:t>
            </a:r>
          </a:p>
        </p:txBody>
      </p:sp>
    </p:spTree>
    <p:extLst>
      <p:ext uri="{BB962C8B-B14F-4D97-AF65-F5344CB8AC3E}">
        <p14:creationId xmlns:p14="http://schemas.microsoft.com/office/powerpoint/2010/main" val="238316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animBg="1"/>
      <p:bldP spid="2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169227"/>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Disjoint  Theories</a:t>
            </a:r>
            <a:endParaRPr lang="en-US" dirty="0"/>
          </a:p>
        </p:txBody>
      </p:sp>
      <p:sp>
        <p:nvSpPr>
          <p:cNvPr id="3" name="Content Placeholder 15"/>
          <p:cNvSpPr txBox="1">
            <a:spLocks/>
          </p:cNvSpPr>
          <p:nvPr/>
        </p:nvSpPr>
        <p:spPr>
          <a:xfrm>
            <a:off x="845489" y="1709303"/>
            <a:ext cx="7548284" cy="353019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US" sz="2400" smtClean="0">
                <a:solidFill>
                  <a:srgbClr val="FF0000"/>
                </a:solidFill>
                <a:cs typeface="Calibri" pitchFamily="34" charset="0"/>
                <a:sym typeface="Symbol"/>
              </a:rPr>
              <a:t>Two theories are disjoint if they do not share function/constant and predicate symbols.</a:t>
            </a:r>
          </a:p>
          <a:p>
            <a:pPr marL="0" indent="0">
              <a:spcBef>
                <a:spcPts val="600"/>
              </a:spcBef>
              <a:buFont typeface="Arial" pitchFamily="34" charset="0"/>
              <a:buNone/>
            </a:pPr>
            <a:r>
              <a:rPr lang="en-US" sz="2400" smtClean="0">
                <a:cs typeface="Calibri" pitchFamily="34" charset="0"/>
                <a:sym typeface="Symbol"/>
              </a:rPr>
              <a:t>= is the only exception.</a:t>
            </a:r>
          </a:p>
          <a:p>
            <a:pPr marL="0" indent="0">
              <a:spcBef>
                <a:spcPts val="600"/>
              </a:spcBef>
              <a:buFont typeface="Arial" pitchFamily="34" charset="0"/>
              <a:buNone/>
            </a:pPr>
            <a:endParaRPr lang="en-US" sz="2400" smtClean="0">
              <a:cs typeface="Calibri" pitchFamily="34" charset="0"/>
              <a:sym typeface="Symbol"/>
            </a:endParaRPr>
          </a:p>
          <a:p>
            <a:pPr marL="0" indent="0">
              <a:spcBef>
                <a:spcPts val="600"/>
              </a:spcBef>
              <a:buFont typeface="Arial" pitchFamily="34" charset="0"/>
              <a:buNone/>
            </a:pPr>
            <a:r>
              <a:rPr lang="en-US" sz="2400" smtClean="0">
                <a:cs typeface="Calibri" pitchFamily="34" charset="0"/>
                <a:sym typeface="Symbol"/>
              </a:rPr>
              <a:t>Example:</a:t>
            </a:r>
          </a:p>
          <a:p>
            <a:pPr marL="0" indent="0">
              <a:spcBef>
                <a:spcPts val="600"/>
              </a:spcBef>
              <a:buFont typeface="Arial" pitchFamily="34" charset="0"/>
              <a:buNone/>
            </a:pPr>
            <a:r>
              <a:rPr lang="en-US" sz="2400" smtClean="0">
                <a:cs typeface="Calibri" pitchFamily="34" charset="0"/>
                <a:sym typeface="Symbol"/>
              </a:rPr>
              <a:t>The theories of arithmetic and arrays are disjoint.</a:t>
            </a:r>
          </a:p>
          <a:p>
            <a:pPr marL="0" indent="0">
              <a:spcBef>
                <a:spcPts val="600"/>
              </a:spcBef>
              <a:buFont typeface="Arial" pitchFamily="34" charset="0"/>
              <a:buNone/>
            </a:pPr>
            <a:endParaRPr lang="en-US" sz="2400" smtClean="0">
              <a:cs typeface="Calibri" pitchFamily="34" charset="0"/>
              <a:sym typeface="Symbol"/>
            </a:endParaRPr>
          </a:p>
          <a:p>
            <a:pPr marL="0" indent="0">
              <a:spcBef>
                <a:spcPts val="600"/>
              </a:spcBef>
              <a:buFont typeface="Arial" pitchFamily="34" charset="0"/>
              <a:buNone/>
            </a:pPr>
            <a:r>
              <a:rPr lang="en-US" sz="2400" smtClean="0">
                <a:cs typeface="Calibri" pitchFamily="34" charset="0"/>
                <a:sym typeface="Symbol"/>
              </a:rPr>
              <a:t>Arithmetic symbols: {0, -1, 1, -2, 2, …, +, -, *, &gt;, &lt;,  ≥, }</a:t>
            </a:r>
          </a:p>
          <a:p>
            <a:pPr marL="0" indent="0">
              <a:spcBef>
                <a:spcPts val="600"/>
              </a:spcBef>
              <a:buFont typeface="Arial" pitchFamily="34" charset="0"/>
              <a:buNone/>
            </a:pPr>
            <a:r>
              <a:rPr lang="en-US" sz="2400" smtClean="0">
                <a:cs typeface="Calibri" pitchFamily="34" charset="0"/>
                <a:sym typeface="Symbol"/>
              </a:rPr>
              <a:t>Array symbols: { read, write }</a:t>
            </a:r>
            <a:endParaRPr lang="en-US" sz="2400" dirty="0" smtClean="0">
              <a:cs typeface="Calibri" pitchFamily="34" charset="0"/>
              <a:sym typeface="Symbol"/>
            </a:endParaRPr>
          </a:p>
        </p:txBody>
      </p:sp>
    </p:spTree>
    <p:extLst>
      <p:ext uri="{BB962C8B-B14F-4D97-AF65-F5344CB8AC3E}">
        <p14:creationId xmlns:p14="http://schemas.microsoft.com/office/powerpoint/2010/main" val="18723155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169227"/>
            <a:ext cx="83820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pPr marL="0" marR="0" lvl="0" indent="0" algn="ctr" defTabSz="912777" rtl="0" eaLnBrk="0" fontAlgn="base" latinLnBrk="0" hangingPunct="0">
              <a:lnSpc>
                <a:spcPct val="90000"/>
              </a:lnSpc>
              <a:spcBef>
                <a:spcPct val="0"/>
              </a:spcBef>
              <a:spcAft>
                <a:spcPct val="0"/>
              </a:spcAft>
              <a:buClrTx/>
              <a:buSzTx/>
              <a:buFontTx/>
              <a:buNone/>
              <a:tabLst/>
              <a:defRPr/>
            </a:pPr>
            <a:r>
              <a:rPr kumimoji="0" lang="en-US" sz="4800" b="0" i="0" u="none" strike="noStrike" kern="1200" cap="none" spc="-300" normalizeH="0" baseline="0" noProof="0" dirty="0" smtClean="0">
                <a:ln w="3175">
                  <a:noFill/>
                </a:ln>
                <a:solidFill>
                  <a:schemeClr val="tx1"/>
                </a:solidFill>
                <a:effectLst/>
                <a:uLnTx/>
                <a:uFillTx/>
                <a:latin typeface="Calibri" pitchFamily="34" charset="0"/>
                <a:ea typeface="+mn-ea"/>
                <a:cs typeface="Arial" charset="0"/>
              </a:rPr>
              <a:t>Purification</a:t>
            </a:r>
            <a:endParaRPr kumimoji="0" lang="en-US" sz="4800" b="0" i="0" u="none" strike="noStrike" kern="1200" cap="none" spc="-300" normalizeH="0" baseline="0" noProof="0" dirty="0">
              <a:ln w="3175">
                <a:noFill/>
              </a:ln>
              <a:solidFill>
                <a:schemeClr val="tx1"/>
              </a:solidFill>
              <a:effectLst/>
              <a:uLnTx/>
              <a:uFillTx/>
              <a:latin typeface="Calibri" pitchFamily="34" charset="0"/>
              <a:ea typeface="+mn-ea"/>
              <a:cs typeface="Arial" charset="0"/>
            </a:endParaRPr>
          </a:p>
        </p:txBody>
      </p:sp>
      <p:sp>
        <p:nvSpPr>
          <p:cNvPr id="7" name="Content Placeholder 15"/>
          <p:cNvSpPr txBox="1">
            <a:spLocks/>
          </p:cNvSpPr>
          <p:nvPr/>
        </p:nvSpPr>
        <p:spPr>
          <a:xfrm>
            <a:off x="845489" y="1709303"/>
            <a:ext cx="7548284" cy="1151084"/>
          </a:xfrm>
          <a:prstGeom prst="rect">
            <a:avLst/>
          </a:prstGeom>
        </p:spPr>
        <p:txBody>
          <a:bodyPr vert="horz" lIns="0" tIns="0" rIns="0" bIns="0" rtlCol="0">
            <a:spAutoFit/>
          </a:bodyPr>
          <a:lstStyle>
            <a:lvl1pPr marL="384954" indent="-384954" algn="l" defTabSz="914363" rtl="0" eaLnBrk="1" latinLnBrk="0" hangingPunct="1">
              <a:lnSpc>
                <a:spcPct val="90000"/>
              </a:lnSpc>
              <a:spcBef>
                <a:spcPct val="20000"/>
              </a:spcBef>
              <a:buSzPct val="90000"/>
              <a:buFontTx/>
              <a:buBlip>
                <a:blip r:embed="rId2"/>
              </a:buBlip>
              <a:defRPr sz="2800" kern="1200">
                <a:solidFill>
                  <a:schemeClr val="bg1"/>
                </a:solidFill>
                <a:latin typeface="Calibri" pitchFamily="34" charset="0"/>
                <a:ea typeface="+mn-ea"/>
                <a:cs typeface="+mn-cs"/>
              </a:defRPr>
            </a:lvl1pPr>
            <a:lvl2pPr marL="739481" indent="-362465"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2pPr>
            <a:lvl3pPr marL="1101946" indent="-347914"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3pPr>
            <a:lvl4pPr marL="1420756"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4pPr>
            <a:lvl5pPr marL="1760732"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Tx/>
              <a:buNone/>
            </a:pPr>
            <a:r>
              <a:rPr lang="en-US" sz="2400" dirty="0" smtClean="0">
                <a:solidFill>
                  <a:srgbClr val="FF0000"/>
                </a:solidFill>
                <a:cs typeface="Calibri" pitchFamily="34" charset="0"/>
                <a:sym typeface="Symbol"/>
              </a:rPr>
              <a:t>It is a different name for our “naming” </a:t>
            </a:r>
            <a:r>
              <a:rPr lang="en-US" sz="2400" dirty="0" err="1" smtClean="0">
                <a:solidFill>
                  <a:srgbClr val="FF0000"/>
                </a:solidFill>
                <a:cs typeface="Calibri" pitchFamily="34" charset="0"/>
                <a:sym typeface="Symbol"/>
              </a:rPr>
              <a:t>subterms</a:t>
            </a:r>
            <a:r>
              <a:rPr lang="en-US" sz="2400" dirty="0" smtClean="0">
                <a:solidFill>
                  <a:srgbClr val="FF0000"/>
                </a:solidFill>
                <a:cs typeface="Calibri" pitchFamily="34" charset="0"/>
                <a:sym typeface="Symbol"/>
              </a:rPr>
              <a:t> procedure.</a:t>
            </a:r>
          </a:p>
          <a:p>
            <a:pPr marL="0" indent="0">
              <a:spcBef>
                <a:spcPts val="600"/>
              </a:spcBef>
              <a:buFontTx/>
              <a:buNone/>
            </a:pPr>
            <a:endParaRPr lang="en-US" sz="2400" dirty="0" smtClean="0">
              <a:solidFill>
                <a:schemeClr val="tx1"/>
              </a:solidFill>
              <a:cs typeface="Calibri" pitchFamily="34" charset="0"/>
              <a:sym typeface="Symbol"/>
            </a:endParaRPr>
          </a:p>
          <a:p>
            <a:pPr marL="0" indent="0">
              <a:spcBef>
                <a:spcPts val="600"/>
              </a:spcBef>
              <a:buFontTx/>
              <a:buNone/>
            </a:pPr>
            <a:r>
              <a:rPr lang="en-US" sz="2400" dirty="0" smtClean="0">
                <a:solidFill>
                  <a:schemeClr val="tx1"/>
                </a:solidFill>
                <a:cs typeface="Calibri" pitchFamily="34" charset="0"/>
                <a:sym typeface="Symbol"/>
              </a:rPr>
              <a:t>b + 2 = c, f(read(write(a,b,3), c-2)) ≠ f(c-b+1)</a:t>
            </a:r>
          </a:p>
        </p:txBody>
      </p:sp>
      <p:sp>
        <p:nvSpPr>
          <p:cNvPr id="8" name="Down Arrow 7"/>
          <p:cNvSpPr/>
          <p:nvPr/>
        </p:nvSpPr>
        <p:spPr bwMode="auto">
          <a:xfrm>
            <a:off x="3161841" y="2996588"/>
            <a:ext cx="484632" cy="561860"/>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9" name="Content Placeholder 15"/>
          <p:cNvSpPr txBox="1">
            <a:spLocks/>
          </p:cNvSpPr>
          <p:nvPr/>
        </p:nvSpPr>
        <p:spPr>
          <a:xfrm>
            <a:off x="920771" y="3646435"/>
            <a:ext cx="7548284" cy="1151084"/>
          </a:xfrm>
          <a:prstGeom prst="rect">
            <a:avLst/>
          </a:prstGeom>
        </p:spPr>
        <p:txBody>
          <a:bodyPr vert="horz" lIns="0" tIns="0" rIns="0" bIns="0" rtlCol="0">
            <a:spAutoFit/>
          </a:bodyPr>
          <a:lstStyle/>
          <a:p>
            <a:pPr defTabSz="914363">
              <a:lnSpc>
                <a:spcPct val="90000"/>
              </a:lnSpc>
              <a:spcBef>
                <a:spcPts val="600"/>
              </a:spcBef>
              <a:buSzPct val="90000"/>
            </a:pPr>
            <a:r>
              <a:rPr lang="en-US" sz="2400" dirty="0" smtClean="0">
                <a:solidFill>
                  <a:srgbClr val="000000"/>
                </a:solidFill>
                <a:cs typeface="Calibri" pitchFamily="34" charset="0"/>
                <a:sym typeface="Symbol"/>
              </a:rPr>
              <a:t>b + 2 = c, v</a:t>
            </a:r>
            <a:r>
              <a:rPr lang="en-US" sz="2400" baseline="-25000" dirty="0" smtClean="0">
                <a:solidFill>
                  <a:srgbClr val="000000"/>
                </a:solidFill>
                <a:cs typeface="Calibri" pitchFamily="34" charset="0"/>
                <a:sym typeface="Symbol"/>
              </a:rPr>
              <a:t>6</a:t>
            </a:r>
            <a:r>
              <a:rPr lang="en-US" sz="2400" dirty="0" smtClean="0">
                <a:solidFill>
                  <a:srgbClr val="000000"/>
                </a:solidFill>
                <a:cs typeface="Calibri" pitchFamily="34" charset="0"/>
                <a:sym typeface="Symbol"/>
              </a:rPr>
              <a:t> ≠ v</a:t>
            </a:r>
            <a:r>
              <a:rPr lang="en-US" sz="2400" baseline="-25000" dirty="0" smtClean="0">
                <a:solidFill>
                  <a:srgbClr val="000000"/>
                </a:solidFill>
                <a:cs typeface="Calibri" pitchFamily="34" charset="0"/>
                <a:sym typeface="Symbol"/>
              </a:rPr>
              <a:t>7</a:t>
            </a:r>
            <a:endParaRPr lang="en-US" sz="2400" dirty="0" smtClean="0">
              <a:solidFill>
                <a:srgbClr val="000000"/>
              </a:solidFill>
              <a:cs typeface="Calibri" pitchFamily="34" charset="0"/>
              <a:sym typeface="Symbol"/>
            </a:endParaRPr>
          </a:p>
          <a:p>
            <a:pPr defTabSz="914363">
              <a:lnSpc>
                <a:spcPct val="90000"/>
              </a:lnSpc>
              <a:spcBef>
                <a:spcPts val="600"/>
              </a:spcBef>
              <a:buSzPct val="90000"/>
            </a:pPr>
            <a:r>
              <a:rPr lang="en-US" sz="2400" dirty="0" smtClean="0">
                <a:solidFill>
                  <a:srgbClr val="000000"/>
                </a:solidFill>
                <a:cs typeface="Calibri" pitchFamily="34" charset="0"/>
                <a:sym typeface="Symbol"/>
              </a:rPr>
              <a:t>v</a:t>
            </a:r>
            <a:r>
              <a:rPr lang="en-US" sz="2400" baseline="-25000" dirty="0" smtClean="0">
                <a:solidFill>
                  <a:srgbClr val="000000"/>
                </a:solidFill>
                <a:cs typeface="Calibri" pitchFamily="34" charset="0"/>
                <a:sym typeface="Symbol"/>
              </a:rPr>
              <a:t>1</a:t>
            </a:r>
            <a:r>
              <a:rPr lang="en-US" sz="2400" dirty="0" smtClean="0">
                <a:solidFill>
                  <a:srgbClr val="000000"/>
                </a:solidFill>
                <a:cs typeface="Calibri" pitchFamily="34" charset="0"/>
                <a:sym typeface="Symbol"/>
              </a:rPr>
              <a:t>  3, v</a:t>
            </a:r>
            <a:r>
              <a:rPr lang="en-US" sz="2400" baseline="-25000" dirty="0" smtClean="0">
                <a:solidFill>
                  <a:srgbClr val="000000"/>
                </a:solidFill>
                <a:cs typeface="Calibri" pitchFamily="34" charset="0"/>
                <a:sym typeface="Symbol"/>
              </a:rPr>
              <a:t>2</a:t>
            </a:r>
            <a:r>
              <a:rPr lang="en-US" sz="2400" dirty="0" smtClean="0">
                <a:solidFill>
                  <a:srgbClr val="000000"/>
                </a:solidFill>
                <a:cs typeface="Calibri" pitchFamily="34" charset="0"/>
                <a:sym typeface="Symbol"/>
              </a:rPr>
              <a:t>  write(a, b, v</a:t>
            </a:r>
            <a:r>
              <a:rPr lang="en-US" sz="2400" baseline="-25000" dirty="0" smtClean="0">
                <a:solidFill>
                  <a:srgbClr val="000000"/>
                </a:solidFill>
                <a:cs typeface="Calibri" pitchFamily="34" charset="0"/>
                <a:sym typeface="Symbol"/>
              </a:rPr>
              <a:t>1</a:t>
            </a:r>
            <a:r>
              <a:rPr lang="en-US" sz="2400" dirty="0" smtClean="0">
                <a:solidFill>
                  <a:srgbClr val="000000"/>
                </a:solidFill>
                <a:cs typeface="Calibri" pitchFamily="34" charset="0"/>
                <a:sym typeface="Symbol"/>
              </a:rPr>
              <a:t>), v</a:t>
            </a:r>
            <a:r>
              <a:rPr lang="en-US" sz="2400" baseline="-25000" dirty="0" smtClean="0">
                <a:solidFill>
                  <a:srgbClr val="000000"/>
                </a:solidFill>
                <a:cs typeface="Calibri" pitchFamily="34" charset="0"/>
                <a:sym typeface="Symbol"/>
              </a:rPr>
              <a:t>3</a:t>
            </a:r>
            <a:r>
              <a:rPr lang="en-US" sz="2400" dirty="0" smtClean="0">
                <a:solidFill>
                  <a:srgbClr val="000000"/>
                </a:solidFill>
                <a:cs typeface="Calibri" pitchFamily="34" charset="0"/>
                <a:sym typeface="Symbol"/>
              </a:rPr>
              <a:t>  c-2, v</a:t>
            </a:r>
            <a:r>
              <a:rPr lang="en-US" sz="2400" baseline="-25000" dirty="0" smtClean="0">
                <a:solidFill>
                  <a:srgbClr val="000000"/>
                </a:solidFill>
                <a:cs typeface="Calibri" pitchFamily="34" charset="0"/>
                <a:sym typeface="Symbol"/>
              </a:rPr>
              <a:t>4</a:t>
            </a:r>
            <a:r>
              <a:rPr lang="en-US" sz="2400" dirty="0" smtClean="0">
                <a:solidFill>
                  <a:srgbClr val="000000"/>
                </a:solidFill>
                <a:cs typeface="Calibri" pitchFamily="34" charset="0"/>
                <a:sym typeface="Symbol"/>
              </a:rPr>
              <a:t>  read(v</a:t>
            </a:r>
            <a:r>
              <a:rPr lang="en-US" sz="2400" baseline="-25000" dirty="0" smtClean="0">
                <a:solidFill>
                  <a:srgbClr val="000000"/>
                </a:solidFill>
                <a:cs typeface="Calibri" pitchFamily="34" charset="0"/>
                <a:sym typeface="Symbol"/>
              </a:rPr>
              <a:t>2</a:t>
            </a:r>
            <a:r>
              <a:rPr lang="en-US" sz="2400" dirty="0" smtClean="0">
                <a:solidFill>
                  <a:srgbClr val="000000"/>
                </a:solidFill>
                <a:cs typeface="Calibri" pitchFamily="34" charset="0"/>
                <a:sym typeface="Symbol"/>
              </a:rPr>
              <a:t>, v</a:t>
            </a:r>
            <a:r>
              <a:rPr lang="en-US" sz="2400" baseline="-25000" dirty="0" smtClean="0">
                <a:solidFill>
                  <a:srgbClr val="000000"/>
                </a:solidFill>
                <a:cs typeface="Calibri" pitchFamily="34" charset="0"/>
                <a:sym typeface="Symbol"/>
              </a:rPr>
              <a:t>3</a:t>
            </a:r>
            <a:r>
              <a:rPr lang="en-US" sz="2400" dirty="0" smtClean="0">
                <a:solidFill>
                  <a:srgbClr val="000000"/>
                </a:solidFill>
                <a:cs typeface="Calibri" pitchFamily="34" charset="0"/>
                <a:sym typeface="Symbol"/>
              </a:rPr>
              <a:t>),</a:t>
            </a:r>
          </a:p>
          <a:p>
            <a:pPr defTabSz="914363">
              <a:lnSpc>
                <a:spcPct val="90000"/>
              </a:lnSpc>
              <a:spcBef>
                <a:spcPts val="600"/>
              </a:spcBef>
              <a:buSzPct val="90000"/>
            </a:pPr>
            <a:r>
              <a:rPr lang="en-US" sz="2400" dirty="0" smtClean="0">
                <a:solidFill>
                  <a:srgbClr val="000000"/>
                </a:solidFill>
                <a:cs typeface="Calibri" pitchFamily="34" charset="0"/>
                <a:sym typeface="Symbol"/>
              </a:rPr>
              <a:t>v</a:t>
            </a:r>
            <a:r>
              <a:rPr lang="en-US" sz="2400" baseline="-25000" dirty="0" smtClean="0">
                <a:solidFill>
                  <a:srgbClr val="000000"/>
                </a:solidFill>
                <a:cs typeface="Calibri" pitchFamily="34" charset="0"/>
                <a:sym typeface="Symbol"/>
              </a:rPr>
              <a:t>5</a:t>
            </a:r>
            <a:r>
              <a:rPr lang="en-US" sz="2400" dirty="0" smtClean="0">
                <a:solidFill>
                  <a:srgbClr val="000000"/>
                </a:solidFill>
                <a:cs typeface="Calibri" pitchFamily="34" charset="0"/>
                <a:sym typeface="Symbol"/>
              </a:rPr>
              <a:t>  c-b+1, v</a:t>
            </a:r>
            <a:r>
              <a:rPr lang="en-US" sz="2400" baseline="-25000" dirty="0" smtClean="0">
                <a:solidFill>
                  <a:srgbClr val="000000"/>
                </a:solidFill>
                <a:cs typeface="Calibri" pitchFamily="34" charset="0"/>
                <a:sym typeface="Symbol"/>
              </a:rPr>
              <a:t>6</a:t>
            </a:r>
            <a:r>
              <a:rPr lang="en-US" sz="2400" dirty="0" smtClean="0">
                <a:solidFill>
                  <a:srgbClr val="000000"/>
                </a:solidFill>
                <a:cs typeface="Calibri" pitchFamily="34" charset="0"/>
                <a:sym typeface="Symbol"/>
              </a:rPr>
              <a:t>  f(v</a:t>
            </a:r>
            <a:r>
              <a:rPr lang="en-US" sz="2400" baseline="-25000" dirty="0" smtClean="0">
                <a:solidFill>
                  <a:srgbClr val="000000"/>
                </a:solidFill>
                <a:cs typeface="Calibri" pitchFamily="34" charset="0"/>
                <a:sym typeface="Symbol"/>
              </a:rPr>
              <a:t>4</a:t>
            </a:r>
            <a:r>
              <a:rPr lang="en-US" sz="2400" dirty="0" smtClean="0">
                <a:solidFill>
                  <a:srgbClr val="000000"/>
                </a:solidFill>
                <a:cs typeface="Calibri" pitchFamily="34" charset="0"/>
                <a:sym typeface="Symbol"/>
              </a:rPr>
              <a:t>), v</a:t>
            </a:r>
            <a:r>
              <a:rPr lang="en-US" sz="2400" baseline="-25000" dirty="0" smtClean="0">
                <a:solidFill>
                  <a:srgbClr val="000000"/>
                </a:solidFill>
                <a:cs typeface="Calibri" pitchFamily="34" charset="0"/>
                <a:sym typeface="Symbol"/>
              </a:rPr>
              <a:t>7</a:t>
            </a:r>
            <a:r>
              <a:rPr lang="en-US" sz="2400" dirty="0" smtClean="0">
                <a:solidFill>
                  <a:srgbClr val="000000"/>
                </a:solidFill>
                <a:cs typeface="Calibri" pitchFamily="34" charset="0"/>
                <a:sym typeface="Symbol"/>
              </a:rPr>
              <a:t>  f(v</a:t>
            </a:r>
            <a:r>
              <a:rPr lang="en-US" sz="2400" baseline="-25000" dirty="0" smtClean="0">
                <a:solidFill>
                  <a:srgbClr val="000000"/>
                </a:solidFill>
                <a:cs typeface="Calibri" pitchFamily="34" charset="0"/>
                <a:sym typeface="Symbol"/>
              </a:rPr>
              <a:t>5</a:t>
            </a:r>
            <a:r>
              <a:rPr lang="en-US" sz="2400" dirty="0" smtClean="0">
                <a:solidFill>
                  <a:srgbClr val="000000"/>
                </a:solidFill>
                <a:cs typeface="Calibri" pitchFamily="34" charset="0"/>
                <a:sym typeface="Symbol"/>
              </a:rPr>
              <a:t>) </a:t>
            </a:r>
            <a:endParaRPr lang="en-US" sz="2400" dirty="0" smtClean="0">
              <a:solidFill>
                <a:srgbClr val="FF0000"/>
              </a:solidFill>
              <a:cs typeface="Calibri" pitchFamily="34" charset="0"/>
              <a:sym typeface="Symbol"/>
            </a:endParaRPr>
          </a:p>
        </p:txBody>
      </p:sp>
    </p:spTree>
    <p:extLst>
      <p:ext uri="{BB962C8B-B14F-4D97-AF65-F5344CB8AC3E}">
        <p14:creationId xmlns:p14="http://schemas.microsoft.com/office/powerpoint/2010/main" val="6849312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81000" y="169227"/>
            <a:ext cx="83820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pPr marL="0" marR="0" lvl="0" indent="0" algn="ctr" defTabSz="912777" rtl="0" eaLnBrk="0" fontAlgn="base" latinLnBrk="0" hangingPunct="0">
              <a:lnSpc>
                <a:spcPct val="90000"/>
              </a:lnSpc>
              <a:spcBef>
                <a:spcPct val="0"/>
              </a:spcBef>
              <a:spcAft>
                <a:spcPct val="0"/>
              </a:spcAft>
              <a:buClrTx/>
              <a:buSzTx/>
              <a:buFontTx/>
              <a:buNone/>
              <a:tabLst/>
              <a:defRPr/>
            </a:pPr>
            <a:r>
              <a:rPr kumimoji="0" lang="en-US" sz="4800" b="0" i="0" u="none" strike="noStrike" kern="1200" cap="none" spc="-300" normalizeH="0" baseline="0" noProof="0" dirty="0" smtClean="0">
                <a:ln w="3175">
                  <a:noFill/>
                </a:ln>
                <a:solidFill>
                  <a:schemeClr val="tx1"/>
                </a:solidFill>
                <a:effectLst/>
                <a:uLnTx/>
                <a:uFillTx/>
                <a:latin typeface="Calibri" pitchFamily="34" charset="0"/>
                <a:ea typeface="+mn-ea"/>
                <a:cs typeface="Arial" charset="0"/>
              </a:rPr>
              <a:t>Purification</a:t>
            </a:r>
            <a:endParaRPr kumimoji="0" lang="en-US" sz="4800" b="0" i="0" u="none" strike="noStrike" kern="1200" cap="none" spc="-300" normalizeH="0" baseline="0" noProof="0" dirty="0">
              <a:ln w="3175">
                <a:noFill/>
              </a:ln>
              <a:solidFill>
                <a:schemeClr val="tx1"/>
              </a:solidFill>
              <a:effectLst/>
              <a:uLnTx/>
              <a:uFillTx/>
              <a:latin typeface="Calibri" pitchFamily="34" charset="0"/>
              <a:ea typeface="+mn-ea"/>
              <a:cs typeface="Arial" charset="0"/>
            </a:endParaRPr>
          </a:p>
        </p:txBody>
      </p:sp>
      <p:sp>
        <p:nvSpPr>
          <p:cNvPr id="9" name="Content Placeholder 15"/>
          <p:cNvSpPr txBox="1">
            <a:spLocks/>
          </p:cNvSpPr>
          <p:nvPr/>
        </p:nvSpPr>
        <p:spPr>
          <a:xfrm>
            <a:off x="845489" y="1709303"/>
            <a:ext cx="7548284" cy="1151084"/>
          </a:xfrm>
          <a:prstGeom prst="rect">
            <a:avLst/>
          </a:prstGeom>
        </p:spPr>
        <p:txBody>
          <a:bodyPr vert="horz" lIns="0" tIns="0" rIns="0" bIns="0" rtlCol="0">
            <a:spAutoFit/>
          </a:bodyPr>
          <a:lstStyle>
            <a:lvl1pPr marL="384954" indent="-384954" algn="l" defTabSz="914363" rtl="0" eaLnBrk="1" latinLnBrk="0" hangingPunct="1">
              <a:lnSpc>
                <a:spcPct val="90000"/>
              </a:lnSpc>
              <a:spcBef>
                <a:spcPct val="20000"/>
              </a:spcBef>
              <a:buSzPct val="90000"/>
              <a:buFontTx/>
              <a:buBlip>
                <a:blip r:embed="rId2"/>
              </a:buBlip>
              <a:defRPr sz="2800" kern="1200">
                <a:solidFill>
                  <a:schemeClr val="bg1"/>
                </a:solidFill>
                <a:latin typeface="Calibri" pitchFamily="34" charset="0"/>
                <a:ea typeface="+mn-ea"/>
                <a:cs typeface="+mn-cs"/>
              </a:defRPr>
            </a:lvl1pPr>
            <a:lvl2pPr marL="739481" indent="-362465"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2pPr>
            <a:lvl3pPr marL="1101946" indent="-347914"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3pPr>
            <a:lvl4pPr marL="1420756"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4pPr>
            <a:lvl5pPr marL="1760732" indent="-318811" algn="l" defTabSz="914363" rtl="0" eaLnBrk="1" latinLnBrk="0" hangingPunct="1">
              <a:lnSpc>
                <a:spcPct val="90000"/>
              </a:lnSpc>
              <a:spcBef>
                <a:spcPct val="20000"/>
              </a:spcBef>
              <a:buSzPct val="90000"/>
              <a:buFontTx/>
              <a:buBlip>
                <a:blip r:embed="rId2"/>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Tx/>
              <a:buNone/>
            </a:pPr>
            <a:r>
              <a:rPr lang="en-US" sz="2400" dirty="0" smtClean="0">
                <a:solidFill>
                  <a:srgbClr val="FF0000"/>
                </a:solidFill>
                <a:cs typeface="Calibri" pitchFamily="34" charset="0"/>
                <a:sym typeface="Symbol"/>
              </a:rPr>
              <a:t>It is a different name for our “naming” </a:t>
            </a:r>
            <a:r>
              <a:rPr lang="en-US" sz="2400" dirty="0" err="1" smtClean="0">
                <a:solidFill>
                  <a:srgbClr val="FF0000"/>
                </a:solidFill>
                <a:cs typeface="Calibri" pitchFamily="34" charset="0"/>
                <a:sym typeface="Symbol"/>
              </a:rPr>
              <a:t>subterms</a:t>
            </a:r>
            <a:r>
              <a:rPr lang="en-US" sz="2400" dirty="0" smtClean="0">
                <a:solidFill>
                  <a:srgbClr val="FF0000"/>
                </a:solidFill>
                <a:cs typeface="Calibri" pitchFamily="34" charset="0"/>
                <a:sym typeface="Symbol"/>
              </a:rPr>
              <a:t> procedure.</a:t>
            </a:r>
          </a:p>
          <a:p>
            <a:pPr marL="0" indent="0">
              <a:spcBef>
                <a:spcPts val="600"/>
              </a:spcBef>
              <a:buFontTx/>
              <a:buNone/>
            </a:pPr>
            <a:endParaRPr lang="en-US" sz="2400" dirty="0" smtClean="0">
              <a:cs typeface="Calibri" pitchFamily="34" charset="0"/>
              <a:sym typeface="Symbol"/>
            </a:endParaRPr>
          </a:p>
          <a:p>
            <a:pPr marL="0" indent="0">
              <a:spcBef>
                <a:spcPts val="600"/>
              </a:spcBef>
              <a:buFontTx/>
              <a:buNone/>
            </a:pPr>
            <a:r>
              <a:rPr lang="en-US" sz="2400" dirty="0" smtClean="0">
                <a:solidFill>
                  <a:schemeClr val="tx1"/>
                </a:solidFill>
                <a:cs typeface="Calibri" pitchFamily="34" charset="0"/>
                <a:sym typeface="Symbol"/>
              </a:rPr>
              <a:t>b + 2 = c, f(read(write(a,b,3), c-2)) ≠ f(c-b+1)</a:t>
            </a:r>
          </a:p>
        </p:txBody>
      </p:sp>
      <p:sp>
        <p:nvSpPr>
          <p:cNvPr id="10" name="Down Arrow 9"/>
          <p:cNvSpPr/>
          <p:nvPr/>
        </p:nvSpPr>
        <p:spPr bwMode="auto">
          <a:xfrm>
            <a:off x="3161841" y="2996588"/>
            <a:ext cx="484632" cy="561860"/>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11" name="Content Placeholder 15"/>
          <p:cNvSpPr txBox="1">
            <a:spLocks/>
          </p:cNvSpPr>
          <p:nvPr/>
        </p:nvSpPr>
        <p:spPr>
          <a:xfrm>
            <a:off x="920771" y="3646435"/>
            <a:ext cx="7548284" cy="1151084"/>
          </a:xfrm>
          <a:prstGeom prst="rect">
            <a:avLst/>
          </a:prstGeom>
        </p:spPr>
        <p:txBody>
          <a:bodyPr vert="horz" lIns="0" tIns="0" rIns="0" bIns="0" rtlCol="0">
            <a:spAutoFit/>
          </a:bodyPr>
          <a:lstStyle/>
          <a:p>
            <a:pPr defTabSz="914363">
              <a:lnSpc>
                <a:spcPct val="90000"/>
              </a:lnSpc>
              <a:spcBef>
                <a:spcPts val="600"/>
              </a:spcBef>
              <a:buSzPct val="90000"/>
            </a:pPr>
            <a:r>
              <a:rPr lang="en-US" sz="2400" dirty="0" smtClean="0">
                <a:solidFill>
                  <a:srgbClr val="000000"/>
                </a:solidFill>
                <a:cs typeface="Calibri" pitchFamily="34" charset="0"/>
                <a:sym typeface="Symbol"/>
              </a:rPr>
              <a:t>b + 2 = c, v</a:t>
            </a:r>
            <a:r>
              <a:rPr lang="en-US" sz="2400" baseline="-25000" dirty="0" smtClean="0">
                <a:solidFill>
                  <a:srgbClr val="000000"/>
                </a:solidFill>
                <a:cs typeface="Calibri" pitchFamily="34" charset="0"/>
                <a:sym typeface="Symbol"/>
              </a:rPr>
              <a:t>6</a:t>
            </a:r>
            <a:r>
              <a:rPr lang="en-US" sz="2400" dirty="0" smtClean="0">
                <a:solidFill>
                  <a:srgbClr val="000000"/>
                </a:solidFill>
                <a:cs typeface="Calibri" pitchFamily="34" charset="0"/>
                <a:sym typeface="Symbol"/>
              </a:rPr>
              <a:t> ≠ v</a:t>
            </a:r>
            <a:r>
              <a:rPr lang="en-US" sz="2400" baseline="-25000" dirty="0" smtClean="0">
                <a:solidFill>
                  <a:srgbClr val="000000"/>
                </a:solidFill>
                <a:cs typeface="Calibri" pitchFamily="34" charset="0"/>
                <a:sym typeface="Symbol"/>
              </a:rPr>
              <a:t>7</a:t>
            </a:r>
            <a:endParaRPr lang="en-US" sz="2400" dirty="0" smtClean="0">
              <a:solidFill>
                <a:srgbClr val="000000"/>
              </a:solidFill>
              <a:cs typeface="Calibri" pitchFamily="34" charset="0"/>
              <a:sym typeface="Symbol"/>
            </a:endParaRPr>
          </a:p>
          <a:p>
            <a:pPr defTabSz="914363">
              <a:lnSpc>
                <a:spcPct val="90000"/>
              </a:lnSpc>
              <a:spcBef>
                <a:spcPts val="600"/>
              </a:spcBef>
              <a:buSzPct val="90000"/>
            </a:pPr>
            <a:r>
              <a:rPr lang="en-US" sz="2400" dirty="0" smtClean="0">
                <a:solidFill>
                  <a:srgbClr val="000000"/>
                </a:solidFill>
                <a:cs typeface="Calibri" pitchFamily="34" charset="0"/>
                <a:sym typeface="Symbol"/>
              </a:rPr>
              <a:t>v</a:t>
            </a:r>
            <a:r>
              <a:rPr lang="en-US" sz="2400" baseline="-25000" dirty="0" smtClean="0">
                <a:solidFill>
                  <a:srgbClr val="000000"/>
                </a:solidFill>
                <a:cs typeface="Calibri" pitchFamily="34" charset="0"/>
                <a:sym typeface="Symbol"/>
              </a:rPr>
              <a:t>1</a:t>
            </a:r>
            <a:r>
              <a:rPr lang="en-US" sz="2400" dirty="0" smtClean="0">
                <a:solidFill>
                  <a:srgbClr val="000000"/>
                </a:solidFill>
                <a:cs typeface="Calibri" pitchFamily="34" charset="0"/>
                <a:sym typeface="Symbol"/>
              </a:rPr>
              <a:t>  3, v</a:t>
            </a:r>
            <a:r>
              <a:rPr lang="en-US" sz="2400" baseline="-25000" dirty="0" smtClean="0">
                <a:solidFill>
                  <a:srgbClr val="000000"/>
                </a:solidFill>
                <a:cs typeface="Calibri" pitchFamily="34" charset="0"/>
                <a:sym typeface="Symbol"/>
              </a:rPr>
              <a:t>2</a:t>
            </a:r>
            <a:r>
              <a:rPr lang="en-US" sz="2400" dirty="0" smtClean="0">
                <a:solidFill>
                  <a:srgbClr val="000000"/>
                </a:solidFill>
                <a:cs typeface="Calibri" pitchFamily="34" charset="0"/>
                <a:sym typeface="Symbol"/>
              </a:rPr>
              <a:t>  write(a, b, v</a:t>
            </a:r>
            <a:r>
              <a:rPr lang="en-US" sz="2400" baseline="-25000" dirty="0" smtClean="0">
                <a:solidFill>
                  <a:srgbClr val="000000"/>
                </a:solidFill>
                <a:cs typeface="Calibri" pitchFamily="34" charset="0"/>
                <a:sym typeface="Symbol"/>
              </a:rPr>
              <a:t>1</a:t>
            </a:r>
            <a:r>
              <a:rPr lang="en-US" sz="2400" dirty="0" smtClean="0">
                <a:solidFill>
                  <a:srgbClr val="000000"/>
                </a:solidFill>
                <a:cs typeface="Calibri" pitchFamily="34" charset="0"/>
                <a:sym typeface="Symbol"/>
              </a:rPr>
              <a:t>), v</a:t>
            </a:r>
            <a:r>
              <a:rPr lang="en-US" sz="2400" baseline="-25000" dirty="0" smtClean="0">
                <a:solidFill>
                  <a:srgbClr val="000000"/>
                </a:solidFill>
                <a:cs typeface="Calibri" pitchFamily="34" charset="0"/>
                <a:sym typeface="Symbol"/>
              </a:rPr>
              <a:t>3</a:t>
            </a:r>
            <a:r>
              <a:rPr lang="en-US" sz="2400" dirty="0" smtClean="0">
                <a:solidFill>
                  <a:srgbClr val="000000"/>
                </a:solidFill>
                <a:cs typeface="Calibri" pitchFamily="34" charset="0"/>
                <a:sym typeface="Symbol"/>
              </a:rPr>
              <a:t>  c-2, v</a:t>
            </a:r>
            <a:r>
              <a:rPr lang="en-US" sz="2400" baseline="-25000" dirty="0" smtClean="0">
                <a:solidFill>
                  <a:srgbClr val="000000"/>
                </a:solidFill>
                <a:cs typeface="Calibri" pitchFamily="34" charset="0"/>
                <a:sym typeface="Symbol"/>
              </a:rPr>
              <a:t>4</a:t>
            </a:r>
            <a:r>
              <a:rPr lang="en-US" sz="2400" dirty="0" smtClean="0">
                <a:solidFill>
                  <a:srgbClr val="000000"/>
                </a:solidFill>
                <a:cs typeface="Calibri" pitchFamily="34" charset="0"/>
                <a:sym typeface="Symbol"/>
              </a:rPr>
              <a:t>  read(v</a:t>
            </a:r>
            <a:r>
              <a:rPr lang="en-US" sz="2400" baseline="-25000" dirty="0" smtClean="0">
                <a:solidFill>
                  <a:srgbClr val="000000"/>
                </a:solidFill>
                <a:cs typeface="Calibri" pitchFamily="34" charset="0"/>
                <a:sym typeface="Symbol"/>
              </a:rPr>
              <a:t>2</a:t>
            </a:r>
            <a:r>
              <a:rPr lang="en-US" sz="2400" dirty="0" smtClean="0">
                <a:solidFill>
                  <a:srgbClr val="000000"/>
                </a:solidFill>
                <a:cs typeface="Calibri" pitchFamily="34" charset="0"/>
                <a:sym typeface="Symbol"/>
              </a:rPr>
              <a:t>, v</a:t>
            </a:r>
            <a:r>
              <a:rPr lang="en-US" sz="2400" baseline="-25000" dirty="0" smtClean="0">
                <a:solidFill>
                  <a:srgbClr val="000000"/>
                </a:solidFill>
                <a:cs typeface="Calibri" pitchFamily="34" charset="0"/>
                <a:sym typeface="Symbol"/>
              </a:rPr>
              <a:t>3</a:t>
            </a:r>
            <a:r>
              <a:rPr lang="en-US" sz="2400" dirty="0" smtClean="0">
                <a:solidFill>
                  <a:srgbClr val="000000"/>
                </a:solidFill>
                <a:cs typeface="Calibri" pitchFamily="34" charset="0"/>
                <a:sym typeface="Symbol"/>
              </a:rPr>
              <a:t>),</a:t>
            </a:r>
          </a:p>
          <a:p>
            <a:pPr defTabSz="914363">
              <a:lnSpc>
                <a:spcPct val="90000"/>
              </a:lnSpc>
              <a:spcBef>
                <a:spcPts val="600"/>
              </a:spcBef>
              <a:buSzPct val="90000"/>
            </a:pPr>
            <a:r>
              <a:rPr lang="en-US" sz="2400" dirty="0" smtClean="0">
                <a:solidFill>
                  <a:srgbClr val="000000"/>
                </a:solidFill>
                <a:cs typeface="Calibri" pitchFamily="34" charset="0"/>
                <a:sym typeface="Symbol"/>
              </a:rPr>
              <a:t>v</a:t>
            </a:r>
            <a:r>
              <a:rPr lang="en-US" sz="2400" baseline="-25000" dirty="0" smtClean="0">
                <a:solidFill>
                  <a:srgbClr val="000000"/>
                </a:solidFill>
                <a:cs typeface="Calibri" pitchFamily="34" charset="0"/>
                <a:sym typeface="Symbol"/>
              </a:rPr>
              <a:t>5</a:t>
            </a:r>
            <a:r>
              <a:rPr lang="en-US" sz="2400" dirty="0" smtClean="0">
                <a:solidFill>
                  <a:srgbClr val="000000"/>
                </a:solidFill>
                <a:cs typeface="Calibri" pitchFamily="34" charset="0"/>
                <a:sym typeface="Symbol"/>
              </a:rPr>
              <a:t>  c-b+1, v</a:t>
            </a:r>
            <a:r>
              <a:rPr lang="en-US" sz="2400" baseline="-25000" dirty="0" smtClean="0">
                <a:solidFill>
                  <a:srgbClr val="000000"/>
                </a:solidFill>
                <a:cs typeface="Calibri" pitchFamily="34" charset="0"/>
                <a:sym typeface="Symbol"/>
              </a:rPr>
              <a:t>6</a:t>
            </a:r>
            <a:r>
              <a:rPr lang="en-US" sz="2400" dirty="0" smtClean="0">
                <a:solidFill>
                  <a:srgbClr val="000000"/>
                </a:solidFill>
                <a:cs typeface="Calibri" pitchFamily="34" charset="0"/>
                <a:sym typeface="Symbol"/>
              </a:rPr>
              <a:t>  f(v</a:t>
            </a:r>
            <a:r>
              <a:rPr lang="en-US" sz="2400" baseline="-25000" dirty="0" smtClean="0">
                <a:solidFill>
                  <a:srgbClr val="000000"/>
                </a:solidFill>
                <a:cs typeface="Calibri" pitchFamily="34" charset="0"/>
                <a:sym typeface="Symbol"/>
              </a:rPr>
              <a:t>4</a:t>
            </a:r>
            <a:r>
              <a:rPr lang="en-US" sz="2400" dirty="0" smtClean="0">
                <a:solidFill>
                  <a:srgbClr val="000000"/>
                </a:solidFill>
                <a:cs typeface="Calibri" pitchFamily="34" charset="0"/>
                <a:sym typeface="Symbol"/>
              </a:rPr>
              <a:t>), v</a:t>
            </a:r>
            <a:r>
              <a:rPr lang="en-US" sz="2400" baseline="-25000" dirty="0" smtClean="0">
                <a:solidFill>
                  <a:srgbClr val="000000"/>
                </a:solidFill>
                <a:cs typeface="Calibri" pitchFamily="34" charset="0"/>
                <a:sym typeface="Symbol"/>
              </a:rPr>
              <a:t>7</a:t>
            </a:r>
            <a:r>
              <a:rPr lang="en-US" sz="2400" dirty="0" smtClean="0">
                <a:solidFill>
                  <a:srgbClr val="000000"/>
                </a:solidFill>
                <a:cs typeface="Calibri" pitchFamily="34" charset="0"/>
                <a:sym typeface="Symbol"/>
              </a:rPr>
              <a:t>  f(v</a:t>
            </a:r>
            <a:r>
              <a:rPr lang="en-US" sz="2400" baseline="-25000" dirty="0" smtClean="0">
                <a:solidFill>
                  <a:srgbClr val="000000"/>
                </a:solidFill>
                <a:cs typeface="Calibri" pitchFamily="34" charset="0"/>
                <a:sym typeface="Symbol"/>
              </a:rPr>
              <a:t>5</a:t>
            </a:r>
            <a:r>
              <a:rPr lang="en-US" sz="2400" dirty="0" smtClean="0">
                <a:solidFill>
                  <a:srgbClr val="000000"/>
                </a:solidFill>
                <a:cs typeface="Calibri" pitchFamily="34" charset="0"/>
                <a:sym typeface="Symbol"/>
              </a:rPr>
              <a:t>) </a:t>
            </a:r>
            <a:endParaRPr lang="en-US" sz="2400" dirty="0" smtClean="0">
              <a:solidFill>
                <a:srgbClr val="FF0000"/>
              </a:solidFill>
              <a:cs typeface="Calibri" pitchFamily="34" charset="0"/>
              <a:sym typeface="Symbol"/>
            </a:endParaRPr>
          </a:p>
        </p:txBody>
      </p:sp>
      <p:sp>
        <p:nvSpPr>
          <p:cNvPr id="12" name="Down Arrow 11"/>
          <p:cNvSpPr/>
          <p:nvPr/>
        </p:nvSpPr>
        <p:spPr bwMode="auto">
          <a:xfrm>
            <a:off x="3160005" y="4911687"/>
            <a:ext cx="484632" cy="561860"/>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13" name="Content Placeholder 15"/>
          <p:cNvSpPr txBox="1">
            <a:spLocks/>
          </p:cNvSpPr>
          <p:nvPr/>
        </p:nvSpPr>
        <p:spPr>
          <a:xfrm>
            <a:off x="918935" y="5561534"/>
            <a:ext cx="7548284" cy="1151084"/>
          </a:xfrm>
          <a:prstGeom prst="rect">
            <a:avLst/>
          </a:prstGeom>
        </p:spPr>
        <p:txBody>
          <a:bodyPr vert="horz" lIns="0" tIns="0" rIns="0" bIns="0" rtlCol="0">
            <a:spAutoFit/>
          </a:bodyPr>
          <a:lstStyle/>
          <a:p>
            <a:pPr defTabSz="914363">
              <a:lnSpc>
                <a:spcPct val="90000"/>
              </a:lnSpc>
              <a:spcBef>
                <a:spcPts val="600"/>
              </a:spcBef>
              <a:buSzPct val="90000"/>
            </a:pPr>
            <a:r>
              <a:rPr lang="en-US" sz="2400" dirty="0" smtClean="0">
                <a:solidFill>
                  <a:srgbClr val="FF0000"/>
                </a:solidFill>
                <a:cs typeface="Calibri" pitchFamily="34" charset="0"/>
                <a:sym typeface="Symbol"/>
              </a:rPr>
              <a:t>b + 2 = c, v</a:t>
            </a:r>
            <a:r>
              <a:rPr lang="en-US" sz="2400" baseline="-25000" dirty="0" smtClean="0">
                <a:solidFill>
                  <a:srgbClr val="FF0000"/>
                </a:solidFill>
                <a:cs typeface="Calibri" pitchFamily="34" charset="0"/>
                <a:sym typeface="Symbol"/>
              </a:rPr>
              <a:t>1</a:t>
            </a:r>
            <a:r>
              <a:rPr lang="en-US" sz="2400" dirty="0" smtClean="0">
                <a:solidFill>
                  <a:srgbClr val="FF0000"/>
                </a:solidFill>
                <a:cs typeface="Calibri" pitchFamily="34" charset="0"/>
                <a:sym typeface="Symbol"/>
              </a:rPr>
              <a:t>  3, v</a:t>
            </a:r>
            <a:r>
              <a:rPr lang="en-US" sz="2400" baseline="-25000" dirty="0" smtClean="0">
                <a:solidFill>
                  <a:srgbClr val="FF0000"/>
                </a:solidFill>
                <a:cs typeface="Calibri" pitchFamily="34" charset="0"/>
                <a:sym typeface="Symbol"/>
              </a:rPr>
              <a:t>3</a:t>
            </a:r>
            <a:r>
              <a:rPr lang="en-US" sz="2400" dirty="0" smtClean="0">
                <a:solidFill>
                  <a:srgbClr val="FF0000"/>
                </a:solidFill>
                <a:cs typeface="Calibri" pitchFamily="34" charset="0"/>
                <a:sym typeface="Symbol"/>
              </a:rPr>
              <a:t>  c-2, v</a:t>
            </a:r>
            <a:r>
              <a:rPr lang="en-US" sz="2400" baseline="-25000" dirty="0" smtClean="0">
                <a:solidFill>
                  <a:srgbClr val="FF0000"/>
                </a:solidFill>
                <a:cs typeface="Calibri" pitchFamily="34" charset="0"/>
                <a:sym typeface="Symbol"/>
              </a:rPr>
              <a:t>5</a:t>
            </a:r>
            <a:r>
              <a:rPr lang="en-US" sz="2400" dirty="0" smtClean="0">
                <a:solidFill>
                  <a:srgbClr val="FF0000"/>
                </a:solidFill>
                <a:cs typeface="Calibri" pitchFamily="34" charset="0"/>
                <a:sym typeface="Symbol"/>
              </a:rPr>
              <a:t>  c-b+1,</a:t>
            </a:r>
          </a:p>
          <a:p>
            <a:pPr defTabSz="914363">
              <a:lnSpc>
                <a:spcPct val="90000"/>
              </a:lnSpc>
              <a:spcBef>
                <a:spcPts val="600"/>
              </a:spcBef>
              <a:buSzPct val="90000"/>
            </a:pPr>
            <a:r>
              <a:rPr lang="en-US" sz="2400" dirty="0" smtClean="0">
                <a:solidFill>
                  <a:srgbClr val="5782B5">
                    <a:lumMod val="75000"/>
                  </a:srgbClr>
                </a:solidFill>
                <a:cs typeface="Calibri" pitchFamily="34" charset="0"/>
                <a:sym typeface="Symbol"/>
              </a:rPr>
              <a:t>v</a:t>
            </a:r>
            <a:r>
              <a:rPr lang="en-US" sz="2400" baseline="-25000" dirty="0" smtClean="0">
                <a:solidFill>
                  <a:srgbClr val="5782B5">
                    <a:lumMod val="75000"/>
                  </a:srgbClr>
                </a:solidFill>
                <a:cs typeface="Calibri" pitchFamily="34" charset="0"/>
                <a:sym typeface="Symbol"/>
              </a:rPr>
              <a:t>2</a:t>
            </a:r>
            <a:r>
              <a:rPr lang="en-US" sz="2400" dirty="0" smtClean="0">
                <a:solidFill>
                  <a:srgbClr val="5782B5">
                    <a:lumMod val="75000"/>
                  </a:srgbClr>
                </a:solidFill>
                <a:cs typeface="Calibri" pitchFamily="34" charset="0"/>
                <a:sym typeface="Symbol"/>
              </a:rPr>
              <a:t>  write(a, b, v</a:t>
            </a:r>
            <a:r>
              <a:rPr lang="en-US" sz="2400" baseline="-25000" dirty="0" smtClean="0">
                <a:solidFill>
                  <a:srgbClr val="5782B5">
                    <a:lumMod val="75000"/>
                  </a:srgbClr>
                </a:solidFill>
                <a:cs typeface="Calibri" pitchFamily="34" charset="0"/>
                <a:sym typeface="Symbol"/>
              </a:rPr>
              <a:t>1</a:t>
            </a:r>
            <a:r>
              <a:rPr lang="en-US" sz="2400" dirty="0" smtClean="0">
                <a:solidFill>
                  <a:srgbClr val="5782B5">
                    <a:lumMod val="75000"/>
                  </a:srgbClr>
                </a:solidFill>
                <a:cs typeface="Calibri" pitchFamily="34" charset="0"/>
                <a:sym typeface="Symbol"/>
              </a:rPr>
              <a:t>), v</a:t>
            </a:r>
            <a:r>
              <a:rPr lang="en-US" sz="2400" baseline="-25000" dirty="0" smtClean="0">
                <a:solidFill>
                  <a:srgbClr val="5782B5">
                    <a:lumMod val="75000"/>
                  </a:srgbClr>
                </a:solidFill>
                <a:cs typeface="Calibri" pitchFamily="34" charset="0"/>
                <a:sym typeface="Symbol"/>
              </a:rPr>
              <a:t>4</a:t>
            </a:r>
            <a:r>
              <a:rPr lang="en-US" sz="2400" dirty="0" smtClean="0">
                <a:solidFill>
                  <a:srgbClr val="5782B5">
                    <a:lumMod val="75000"/>
                  </a:srgbClr>
                </a:solidFill>
                <a:cs typeface="Calibri" pitchFamily="34" charset="0"/>
                <a:sym typeface="Symbol"/>
              </a:rPr>
              <a:t>  read(v</a:t>
            </a:r>
            <a:r>
              <a:rPr lang="en-US" sz="2400" baseline="-25000" dirty="0" smtClean="0">
                <a:solidFill>
                  <a:srgbClr val="5782B5">
                    <a:lumMod val="75000"/>
                  </a:srgbClr>
                </a:solidFill>
                <a:cs typeface="Calibri" pitchFamily="34" charset="0"/>
                <a:sym typeface="Symbol"/>
              </a:rPr>
              <a:t>2</a:t>
            </a:r>
            <a:r>
              <a:rPr lang="en-US" sz="2400" dirty="0" smtClean="0">
                <a:solidFill>
                  <a:srgbClr val="5782B5">
                    <a:lumMod val="75000"/>
                  </a:srgbClr>
                </a:solidFill>
                <a:cs typeface="Calibri" pitchFamily="34" charset="0"/>
                <a:sym typeface="Symbol"/>
              </a:rPr>
              <a:t>, v</a:t>
            </a:r>
            <a:r>
              <a:rPr lang="en-US" sz="2400" baseline="-25000" dirty="0" smtClean="0">
                <a:solidFill>
                  <a:srgbClr val="5782B5">
                    <a:lumMod val="75000"/>
                  </a:srgbClr>
                </a:solidFill>
                <a:cs typeface="Calibri" pitchFamily="34" charset="0"/>
                <a:sym typeface="Symbol"/>
              </a:rPr>
              <a:t>3</a:t>
            </a:r>
            <a:r>
              <a:rPr lang="en-US" sz="2400" dirty="0" smtClean="0">
                <a:solidFill>
                  <a:srgbClr val="5782B5">
                    <a:lumMod val="75000"/>
                  </a:srgbClr>
                </a:solidFill>
                <a:cs typeface="Calibri" pitchFamily="34" charset="0"/>
                <a:sym typeface="Symbol"/>
              </a:rPr>
              <a:t>),</a:t>
            </a:r>
          </a:p>
          <a:p>
            <a:pPr defTabSz="914363">
              <a:lnSpc>
                <a:spcPct val="90000"/>
              </a:lnSpc>
              <a:spcBef>
                <a:spcPts val="600"/>
              </a:spcBef>
              <a:buSzPct val="90000"/>
            </a:pPr>
            <a:r>
              <a:rPr lang="en-US" sz="2400" dirty="0" smtClean="0">
                <a:solidFill>
                  <a:srgbClr val="00B050"/>
                </a:solidFill>
                <a:cs typeface="Calibri" pitchFamily="34" charset="0"/>
                <a:sym typeface="Symbol"/>
              </a:rPr>
              <a:t>v</a:t>
            </a:r>
            <a:r>
              <a:rPr lang="en-US" sz="2400" baseline="-25000" dirty="0" smtClean="0">
                <a:solidFill>
                  <a:srgbClr val="00B050"/>
                </a:solidFill>
                <a:cs typeface="Calibri" pitchFamily="34" charset="0"/>
                <a:sym typeface="Symbol"/>
              </a:rPr>
              <a:t>6</a:t>
            </a:r>
            <a:r>
              <a:rPr lang="en-US" sz="2400" dirty="0" smtClean="0">
                <a:solidFill>
                  <a:srgbClr val="00B050"/>
                </a:solidFill>
                <a:cs typeface="Calibri" pitchFamily="34" charset="0"/>
                <a:sym typeface="Symbol"/>
              </a:rPr>
              <a:t>  f(v</a:t>
            </a:r>
            <a:r>
              <a:rPr lang="en-US" sz="2400" baseline="-25000" dirty="0" smtClean="0">
                <a:solidFill>
                  <a:srgbClr val="00B050"/>
                </a:solidFill>
                <a:cs typeface="Calibri" pitchFamily="34" charset="0"/>
                <a:sym typeface="Symbol"/>
              </a:rPr>
              <a:t>4</a:t>
            </a:r>
            <a:r>
              <a:rPr lang="en-US" sz="2400" dirty="0" smtClean="0">
                <a:solidFill>
                  <a:srgbClr val="00B050"/>
                </a:solidFill>
                <a:cs typeface="Calibri" pitchFamily="34" charset="0"/>
                <a:sym typeface="Symbol"/>
              </a:rPr>
              <a:t>), v</a:t>
            </a:r>
            <a:r>
              <a:rPr lang="en-US" sz="2400" baseline="-25000" dirty="0" smtClean="0">
                <a:solidFill>
                  <a:srgbClr val="00B050"/>
                </a:solidFill>
                <a:cs typeface="Calibri" pitchFamily="34" charset="0"/>
                <a:sym typeface="Symbol"/>
              </a:rPr>
              <a:t>7</a:t>
            </a:r>
            <a:r>
              <a:rPr lang="en-US" sz="2400" dirty="0" smtClean="0">
                <a:solidFill>
                  <a:srgbClr val="00B050"/>
                </a:solidFill>
                <a:cs typeface="Calibri" pitchFamily="34" charset="0"/>
                <a:sym typeface="Symbol"/>
              </a:rPr>
              <a:t>  f(v</a:t>
            </a:r>
            <a:r>
              <a:rPr lang="en-US" sz="2400" baseline="-25000" dirty="0" smtClean="0">
                <a:solidFill>
                  <a:srgbClr val="00B050"/>
                </a:solidFill>
                <a:cs typeface="Calibri" pitchFamily="34" charset="0"/>
                <a:sym typeface="Symbol"/>
              </a:rPr>
              <a:t>5</a:t>
            </a:r>
            <a:r>
              <a:rPr lang="en-US" sz="2400" dirty="0" smtClean="0">
                <a:solidFill>
                  <a:srgbClr val="00B050"/>
                </a:solidFill>
                <a:cs typeface="Calibri" pitchFamily="34" charset="0"/>
                <a:sym typeface="Symbol"/>
              </a:rPr>
              <a:t>), v</a:t>
            </a:r>
            <a:r>
              <a:rPr lang="en-US" sz="2400" baseline="-25000" dirty="0" smtClean="0">
                <a:solidFill>
                  <a:srgbClr val="00B050"/>
                </a:solidFill>
                <a:cs typeface="Calibri" pitchFamily="34" charset="0"/>
                <a:sym typeface="Symbol"/>
              </a:rPr>
              <a:t>6</a:t>
            </a:r>
            <a:r>
              <a:rPr lang="en-US" sz="2400" dirty="0" smtClean="0">
                <a:solidFill>
                  <a:srgbClr val="00B050"/>
                </a:solidFill>
                <a:cs typeface="Calibri" pitchFamily="34" charset="0"/>
                <a:sym typeface="Symbol"/>
              </a:rPr>
              <a:t> ≠ v</a:t>
            </a:r>
            <a:r>
              <a:rPr lang="en-US" sz="2400" baseline="-25000" dirty="0" smtClean="0">
                <a:solidFill>
                  <a:srgbClr val="00B050"/>
                </a:solidFill>
                <a:cs typeface="Calibri" pitchFamily="34" charset="0"/>
                <a:sym typeface="Symbol"/>
              </a:rPr>
              <a:t>7</a:t>
            </a:r>
            <a:r>
              <a:rPr lang="en-US" sz="2400" dirty="0" smtClean="0">
                <a:solidFill>
                  <a:srgbClr val="00B050"/>
                </a:solidFill>
                <a:cs typeface="Calibri" pitchFamily="34" charset="0"/>
                <a:sym typeface="Symbol"/>
              </a:rPr>
              <a:t> </a:t>
            </a:r>
          </a:p>
        </p:txBody>
      </p:sp>
    </p:spTree>
    <p:extLst>
      <p:ext uri="{BB962C8B-B14F-4D97-AF65-F5344CB8AC3E}">
        <p14:creationId xmlns:p14="http://schemas.microsoft.com/office/powerpoint/2010/main" val="25513311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169227"/>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Stably Infinite Theories</a:t>
            </a:r>
            <a:endParaRPr lang="en-US" dirty="0"/>
          </a:p>
        </p:txBody>
      </p:sp>
      <p:sp>
        <p:nvSpPr>
          <p:cNvPr id="3" name="Content Placeholder 15"/>
          <p:cNvSpPr txBox="1">
            <a:spLocks/>
          </p:cNvSpPr>
          <p:nvPr/>
        </p:nvSpPr>
        <p:spPr>
          <a:xfrm>
            <a:off x="845489" y="1709303"/>
            <a:ext cx="7548284" cy="23021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US" sz="2400" smtClean="0">
                <a:solidFill>
                  <a:srgbClr val="FF0000"/>
                </a:solidFill>
                <a:cs typeface="Calibri" pitchFamily="34" charset="0"/>
                <a:sym typeface="Symbol"/>
              </a:rPr>
              <a:t>A theory is stably infinite if every satisfiable QFF is satisfiable in an infinite model.</a:t>
            </a:r>
          </a:p>
          <a:p>
            <a:pPr marL="0" indent="0">
              <a:spcBef>
                <a:spcPts val="600"/>
              </a:spcBef>
              <a:buFont typeface="Arial" pitchFamily="34" charset="0"/>
              <a:buNone/>
            </a:pPr>
            <a:endParaRPr lang="en-US" sz="2400" smtClean="0">
              <a:solidFill>
                <a:srgbClr val="FF0000"/>
              </a:solidFill>
              <a:cs typeface="Calibri" pitchFamily="34" charset="0"/>
              <a:sym typeface="Symbol"/>
            </a:endParaRPr>
          </a:p>
          <a:p>
            <a:pPr marL="0" indent="0">
              <a:spcBef>
                <a:spcPts val="600"/>
              </a:spcBef>
              <a:buFont typeface="Arial" pitchFamily="34" charset="0"/>
              <a:buNone/>
            </a:pPr>
            <a:r>
              <a:rPr lang="en-US" sz="2400" smtClean="0">
                <a:cs typeface="Calibri" pitchFamily="34" charset="0"/>
                <a:sym typeface="Symbol"/>
              </a:rPr>
              <a:t>EUF and arithmetic are stably infinite.</a:t>
            </a:r>
          </a:p>
          <a:p>
            <a:pPr marL="0" indent="0">
              <a:spcBef>
                <a:spcPts val="600"/>
              </a:spcBef>
              <a:buFont typeface="Arial" pitchFamily="34" charset="0"/>
              <a:buNone/>
            </a:pPr>
            <a:endParaRPr lang="en-US" sz="2400" smtClean="0">
              <a:cs typeface="Calibri" pitchFamily="34" charset="0"/>
              <a:sym typeface="Symbol"/>
            </a:endParaRPr>
          </a:p>
          <a:p>
            <a:pPr marL="0" indent="0">
              <a:spcBef>
                <a:spcPts val="600"/>
              </a:spcBef>
              <a:buFont typeface="Arial" pitchFamily="34" charset="0"/>
              <a:buNone/>
            </a:pPr>
            <a:r>
              <a:rPr lang="en-US" sz="2400" smtClean="0">
                <a:cs typeface="Calibri" pitchFamily="34" charset="0"/>
                <a:sym typeface="Symbol"/>
              </a:rPr>
              <a:t>Bit-vectors are not.</a:t>
            </a:r>
            <a:endParaRPr lang="en-US" sz="2400" dirty="0" smtClean="0">
              <a:cs typeface="Calibri" pitchFamily="34" charset="0"/>
              <a:sym typeface="Symbol"/>
            </a:endParaRPr>
          </a:p>
        </p:txBody>
      </p:sp>
    </p:spTree>
    <p:extLst>
      <p:ext uri="{BB962C8B-B14F-4D97-AF65-F5344CB8AC3E}">
        <p14:creationId xmlns:p14="http://schemas.microsoft.com/office/powerpoint/2010/main" val="14068067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169227"/>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Important Result</a:t>
            </a:r>
            <a:endParaRPr lang="en-US" dirty="0"/>
          </a:p>
        </p:txBody>
      </p:sp>
      <p:sp>
        <p:nvSpPr>
          <p:cNvPr id="5" name="Content Placeholder 15"/>
          <p:cNvSpPr txBox="1">
            <a:spLocks/>
          </p:cNvSpPr>
          <p:nvPr/>
        </p:nvSpPr>
        <p:spPr>
          <a:xfrm>
            <a:off x="812438" y="2072859"/>
            <a:ext cx="7548284" cy="66479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US" sz="2400" b="1" smtClean="0">
                <a:solidFill>
                  <a:srgbClr val="FF0000"/>
                </a:solidFill>
                <a:cs typeface="Calibri" pitchFamily="34" charset="0"/>
                <a:sym typeface="Symbol"/>
              </a:rPr>
              <a:t>The union of two consistent, disjoint, stably infinite theories is consistent.</a:t>
            </a:r>
            <a:endParaRPr lang="en-US" sz="2400" b="1" dirty="0" smtClean="0">
              <a:solidFill>
                <a:srgbClr val="FF0000"/>
              </a:solidFill>
              <a:cs typeface="Calibri" pitchFamily="34" charset="0"/>
              <a:sym typeface="Symbol"/>
            </a:endParaRPr>
          </a:p>
        </p:txBody>
      </p:sp>
    </p:spTree>
    <p:extLst>
      <p:ext uri="{BB962C8B-B14F-4D97-AF65-F5344CB8AC3E}">
        <p14:creationId xmlns:p14="http://schemas.microsoft.com/office/powerpoint/2010/main" val="14000558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169227"/>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Convexity</a:t>
            </a:r>
            <a:endParaRPr lang="en-US" dirty="0"/>
          </a:p>
        </p:txBody>
      </p:sp>
      <p:sp>
        <p:nvSpPr>
          <p:cNvPr id="3" name="Content Placeholder 15"/>
          <p:cNvSpPr txBox="1">
            <a:spLocks/>
          </p:cNvSpPr>
          <p:nvPr/>
        </p:nvSpPr>
        <p:spPr>
          <a:xfrm>
            <a:off x="812438" y="1775400"/>
            <a:ext cx="7548284" cy="25321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US" sz="2400" smtClean="0">
                <a:cs typeface="Calibri" pitchFamily="34" charset="0"/>
                <a:sym typeface="Symbol"/>
              </a:rPr>
              <a:t>A theory</a:t>
            </a:r>
            <a:r>
              <a:rPr lang="en-US" sz="2400" smtClean="0">
                <a:solidFill>
                  <a:srgbClr val="FF0000"/>
                </a:solidFill>
                <a:cs typeface="Calibri" pitchFamily="34" charset="0"/>
                <a:sym typeface="Symbol"/>
              </a:rPr>
              <a:t> T </a:t>
            </a:r>
            <a:r>
              <a:rPr lang="en-US" sz="2400" smtClean="0">
                <a:cs typeface="Calibri" pitchFamily="34" charset="0"/>
                <a:sym typeface="Symbol"/>
              </a:rPr>
              <a:t>is </a:t>
            </a:r>
            <a:r>
              <a:rPr lang="en-US" sz="2400" smtClean="0">
                <a:solidFill>
                  <a:srgbClr val="FF0000"/>
                </a:solidFill>
                <a:cs typeface="Calibri" pitchFamily="34" charset="0"/>
                <a:sym typeface="Symbol"/>
              </a:rPr>
              <a:t>convex </a:t>
            </a:r>
            <a:r>
              <a:rPr lang="en-US" sz="2400" smtClean="0">
                <a:cs typeface="Calibri" pitchFamily="34" charset="0"/>
                <a:sym typeface="Symbol"/>
              </a:rPr>
              <a:t>iff</a:t>
            </a:r>
          </a:p>
          <a:p>
            <a:pPr marL="0" indent="0">
              <a:spcBef>
                <a:spcPts val="600"/>
              </a:spcBef>
              <a:buFont typeface="Arial" pitchFamily="34" charset="0"/>
              <a:buNone/>
            </a:pPr>
            <a:r>
              <a:rPr lang="en-US" sz="2400" smtClean="0">
                <a:cs typeface="Calibri" pitchFamily="34" charset="0"/>
                <a:sym typeface="Symbol"/>
              </a:rPr>
              <a:t> 	for all finite sets S of literals and</a:t>
            </a:r>
          </a:p>
          <a:p>
            <a:pPr marL="0" indent="0">
              <a:spcBef>
                <a:spcPts val="600"/>
              </a:spcBef>
              <a:buFont typeface="Arial" pitchFamily="34" charset="0"/>
              <a:buNone/>
            </a:pPr>
            <a:r>
              <a:rPr lang="en-US" sz="2400" smtClean="0">
                <a:cs typeface="Calibri" pitchFamily="34" charset="0"/>
                <a:sym typeface="Symbol"/>
              </a:rPr>
              <a:t>	for all a</a:t>
            </a:r>
            <a:r>
              <a:rPr lang="en-US" sz="2400" baseline="-25000" smtClean="0">
                <a:cs typeface="Calibri" pitchFamily="34" charset="0"/>
                <a:sym typeface="Symbol"/>
              </a:rPr>
              <a:t>1</a:t>
            </a:r>
            <a:r>
              <a:rPr lang="en-US" sz="2400" smtClean="0">
                <a:cs typeface="Calibri" pitchFamily="34" charset="0"/>
                <a:sym typeface="Symbol"/>
              </a:rPr>
              <a:t> = b</a:t>
            </a:r>
            <a:r>
              <a:rPr lang="en-US" sz="2400" baseline="-25000" smtClean="0">
                <a:cs typeface="Calibri" pitchFamily="34" charset="0"/>
                <a:sym typeface="Symbol"/>
              </a:rPr>
              <a:t>1</a:t>
            </a:r>
            <a:r>
              <a:rPr lang="en-US" sz="2400" smtClean="0">
                <a:cs typeface="Calibri" pitchFamily="34" charset="0"/>
                <a:sym typeface="Symbol"/>
              </a:rPr>
              <a:t> …  a</a:t>
            </a:r>
            <a:r>
              <a:rPr lang="en-US" sz="2400" baseline="-25000" smtClean="0">
                <a:cs typeface="Calibri" pitchFamily="34" charset="0"/>
                <a:sym typeface="Symbol"/>
              </a:rPr>
              <a:t>n</a:t>
            </a:r>
            <a:r>
              <a:rPr lang="en-US" sz="2400" smtClean="0">
                <a:cs typeface="Calibri" pitchFamily="34" charset="0"/>
                <a:sym typeface="Symbol"/>
              </a:rPr>
              <a:t> = b</a:t>
            </a:r>
            <a:r>
              <a:rPr lang="en-US" sz="2400" baseline="-25000" smtClean="0">
                <a:cs typeface="Calibri" pitchFamily="34" charset="0"/>
                <a:sym typeface="Symbol"/>
              </a:rPr>
              <a:t>n</a:t>
            </a:r>
            <a:endParaRPr lang="en-US" sz="2400" smtClean="0">
              <a:cs typeface="Calibri" pitchFamily="34" charset="0"/>
              <a:sym typeface="Symbol"/>
            </a:endParaRPr>
          </a:p>
          <a:p>
            <a:pPr marL="0" indent="0">
              <a:spcBef>
                <a:spcPts val="600"/>
              </a:spcBef>
              <a:buFont typeface="Arial" pitchFamily="34" charset="0"/>
              <a:buNone/>
            </a:pPr>
            <a:r>
              <a:rPr lang="en-US" sz="2400" smtClean="0">
                <a:cs typeface="Calibri" pitchFamily="34" charset="0"/>
                <a:sym typeface="Symbol"/>
              </a:rPr>
              <a:t>		S implies a</a:t>
            </a:r>
            <a:r>
              <a:rPr lang="en-US" sz="2400" baseline="-25000" smtClean="0">
                <a:cs typeface="Calibri" pitchFamily="34" charset="0"/>
                <a:sym typeface="Symbol"/>
              </a:rPr>
              <a:t>1</a:t>
            </a:r>
            <a:r>
              <a:rPr lang="en-US" sz="2400" smtClean="0">
                <a:cs typeface="Calibri" pitchFamily="34" charset="0"/>
                <a:sym typeface="Symbol"/>
              </a:rPr>
              <a:t> = b</a:t>
            </a:r>
            <a:r>
              <a:rPr lang="en-US" sz="2400" baseline="-25000" smtClean="0">
                <a:cs typeface="Calibri" pitchFamily="34" charset="0"/>
                <a:sym typeface="Symbol"/>
              </a:rPr>
              <a:t>1</a:t>
            </a:r>
            <a:r>
              <a:rPr lang="en-US" sz="2400" smtClean="0">
                <a:cs typeface="Calibri" pitchFamily="34" charset="0"/>
                <a:sym typeface="Symbol"/>
              </a:rPr>
              <a:t> …  a</a:t>
            </a:r>
            <a:r>
              <a:rPr lang="en-US" sz="2400" baseline="-25000" smtClean="0">
                <a:cs typeface="Calibri" pitchFamily="34" charset="0"/>
                <a:sym typeface="Symbol"/>
              </a:rPr>
              <a:t>n</a:t>
            </a:r>
            <a:r>
              <a:rPr lang="en-US" sz="2400" smtClean="0">
                <a:cs typeface="Calibri" pitchFamily="34" charset="0"/>
                <a:sym typeface="Symbol"/>
              </a:rPr>
              <a:t> = b</a:t>
            </a:r>
            <a:r>
              <a:rPr lang="en-US" sz="2400" baseline="-25000" smtClean="0">
                <a:cs typeface="Calibri" pitchFamily="34" charset="0"/>
                <a:sym typeface="Symbol"/>
              </a:rPr>
              <a:t>n </a:t>
            </a:r>
          </a:p>
          <a:p>
            <a:pPr marL="0" indent="0">
              <a:spcBef>
                <a:spcPts val="600"/>
              </a:spcBef>
              <a:buFont typeface="Arial" pitchFamily="34" charset="0"/>
              <a:buNone/>
            </a:pPr>
            <a:r>
              <a:rPr lang="en-US" sz="2400" baseline="-25000" smtClean="0">
                <a:cs typeface="Calibri" pitchFamily="34" charset="0"/>
                <a:sym typeface="Symbol"/>
              </a:rPr>
              <a:t>		</a:t>
            </a:r>
            <a:r>
              <a:rPr lang="en-US" sz="2400" smtClean="0">
                <a:cs typeface="Calibri" pitchFamily="34" charset="0"/>
                <a:sym typeface="Symbol"/>
              </a:rPr>
              <a:t>iff  </a:t>
            </a:r>
          </a:p>
          <a:p>
            <a:pPr marL="0" indent="0">
              <a:spcBef>
                <a:spcPts val="600"/>
              </a:spcBef>
              <a:buFont typeface="Arial" pitchFamily="34" charset="0"/>
              <a:buNone/>
            </a:pPr>
            <a:r>
              <a:rPr lang="en-US" sz="2400" smtClean="0">
                <a:cs typeface="Calibri" pitchFamily="34" charset="0"/>
                <a:sym typeface="Symbol"/>
              </a:rPr>
              <a:t>		S implies a</a:t>
            </a:r>
            <a:r>
              <a:rPr lang="en-US" sz="2400" baseline="-25000" smtClean="0">
                <a:cs typeface="Calibri" pitchFamily="34" charset="0"/>
                <a:sym typeface="Symbol"/>
              </a:rPr>
              <a:t>i</a:t>
            </a:r>
            <a:r>
              <a:rPr lang="en-US" sz="2400" smtClean="0">
                <a:cs typeface="Calibri" pitchFamily="34" charset="0"/>
                <a:sym typeface="Symbol"/>
              </a:rPr>
              <a:t> = b</a:t>
            </a:r>
            <a:r>
              <a:rPr lang="en-US" sz="2400" baseline="-25000" smtClean="0">
                <a:cs typeface="Calibri" pitchFamily="34" charset="0"/>
                <a:sym typeface="Symbol"/>
              </a:rPr>
              <a:t>i</a:t>
            </a:r>
            <a:r>
              <a:rPr lang="en-US" sz="2400" smtClean="0">
                <a:cs typeface="Calibri" pitchFamily="34" charset="0"/>
                <a:sym typeface="Symbol"/>
              </a:rPr>
              <a:t> for some  1  i  n</a:t>
            </a:r>
          </a:p>
          <a:p>
            <a:pPr marL="0" indent="0">
              <a:spcBef>
                <a:spcPts val="600"/>
              </a:spcBef>
              <a:buFont typeface="Arial" pitchFamily="34" charset="0"/>
              <a:buNone/>
            </a:pPr>
            <a:endParaRPr lang="en-US" sz="2400" dirty="0" smtClean="0">
              <a:cs typeface="Calibri" pitchFamily="34" charset="0"/>
              <a:sym typeface="Symbol"/>
            </a:endParaRPr>
          </a:p>
        </p:txBody>
      </p:sp>
    </p:spTree>
    <p:extLst>
      <p:ext uri="{BB962C8B-B14F-4D97-AF65-F5344CB8AC3E}">
        <p14:creationId xmlns:p14="http://schemas.microsoft.com/office/powerpoint/2010/main" val="38937373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169227"/>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Convexity: Results</a:t>
            </a:r>
            <a:endParaRPr lang="en-US" dirty="0"/>
          </a:p>
        </p:txBody>
      </p:sp>
      <p:sp>
        <p:nvSpPr>
          <p:cNvPr id="3" name="Content Placeholder 15"/>
          <p:cNvSpPr txBox="1">
            <a:spLocks/>
          </p:cNvSpPr>
          <p:nvPr/>
        </p:nvSpPr>
        <p:spPr>
          <a:xfrm>
            <a:off x="812438" y="1775400"/>
            <a:ext cx="7548284" cy="23791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US" sz="2400" smtClean="0">
                <a:cs typeface="Calibri" pitchFamily="34" charset="0"/>
                <a:sym typeface="Symbol"/>
              </a:rPr>
              <a:t>Every convex theory with non trivial models is stably infinite.</a:t>
            </a:r>
          </a:p>
          <a:p>
            <a:pPr marL="0" indent="0">
              <a:spcBef>
                <a:spcPts val="600"/>
              </a:spcBef>
              <a:buFont typeface="Arial" pitchFamily="34" charset="0"/>
              <a:buNone/>
            </a:pPr>
            <a:endParaRPr lang="en-US" sz="2400" smtClean="0">
              <a:cs typeface="Calibri" pitchFamily="34" charset="0"/>
              <a:sym typeface="Symbol"/>
            </a:endParaRPr>
          </a:p>
          <a:p>
            <a:pPr marL="0" indent="0">
              <a:spcBef>
                <a:spcPts val="600"/>
              </a:spcBef>
              <a:buFont typeface="Arial" pitchFamily="34" charset="0"/>
              <a:buNone/>
            </a:pPr>
            <a:r>
              <a:rPr lang="en-US" sz="2400" smtClean="0">
                <a:cs typeface="Calibri" pitchFamily="34" charset="0"/>
                <a:sym typeface="Symbol"/>
              </a:rPr>
              <a:t>All </a:t>
            </a:r>
            <a:r>
              <a:rPr lang="en-US" sz="2400" smtClean="0">
                <a:solidFill>
                  <a:srgbClr val="FF0000"/>
                </a:solidFill>
                <a:cs typeface="Calibri" pitchFamily="34" charset="0"/>
                <a:sym typeface="Symbol"/>
              </a:rPr>
              <a:t>Horn equational</a:t>
            </a:r>
            <a:r>
              <a:rPr lang="en-US" sz="2400" smtClean="0">
                <a:cs typeface="Calibri" pitchFamily="34" charset="0"/>
                <a:sym typeface="Symbol"/>
              </a:rPr>
              <a:t> theories are convex.</a:t>
            </a:r>
          </a:p>
          <a:p>
            <a:pPr marL="0" indent="0">
              <a:spcBef>
                <a:spcPts val="600"/>
              </a:spcBef>
              <a:buFont typeface="Arial" pitchFamily="34" charset="0"/>
              <a:buNone/>
            </a:pPr>
            <a:r>
              <a:rPr lang="en-US" sz="2400" smtClean="0">
                <a:cs typeface="Calibri" pitchFamily="34" charset="0"/>
                <a:sym typeface="Symbol"/>
              </a:rPr>
              <a:t>	formulas of the form s</a:t>
            </a:r>
            <a:r>
              <a:rPr lang="en-US" sz="2400" baseline="-25000" smtClean="0">
                <a:cs typeface="Calibri" pitchFamily="34" charset="0"/>
                <a:sym typeface="Symbol"/>
              </a:rPr>
              <a:t>1</a:t>
            </a:r>
            <a:r>
              <a:rPr lang="en-US" sz="2400" smtClean="0">
                <a:cs typeface="Calibri" pitchFamily="34" charset="0"/>
                <a:sym typeface="Symbol"/>
              </a:rPr>
              <a:t> ≠ r</a:t>
            </a:r>
            <a:r>
              <a:rPr lang="en-US" sz="2400" baseline="-25000" smtClean="0">
                <a:cs typeface="Calibri" pitchFamily="34" charset="0"/>
                <a:sym typeface="Symbol"/>
              </a:rPr>
              <a:t>1</a:t>
            </a:r>
            <a:r>
              <a:rPr lang="en-US" sz="2400" smtClean="0">
                <a:cs typeface="Calibri" pitchFamily="34" charset="0"/>
                <a:sym typeface="Symbol"/>
              </a:rPr>
              <a:t> …  s</a:t>
            </a:r>
            <a:r>
              <a:rPr lang="en-US" sz="2400" baseline="-25000" smtClean="0">
                <a:cs typeface="Calibri" pitchFamily="34" charset="0"/>
                <a:sym typeface="Symbol"/>
              </a:rPr>
              <a:t>n</a:t>
            </a:r>
            <a:r>
              <a:rPr lang="en-US" sz="2400" smtClean="0">
                <a:cs typeface="Calibri" pitchFamily="34" charset="0"/>
                <a:sym typeface="Symbol"/>
              </a:rPr>
              <a:t> ≠ r</a:t>
            </a:r>
            <a:r>
              <a:rPr lang="en-US" sz="2400" baseline="-25000" smtClean="0">
                <a:cs typeface="Calibri" pitchFamily="34" charset="0"/>
                <a:sym typeface="Symbol"/>
              </a:rPr>
              <a:t>n</a:t>
            </a:r>
            <a:r>
              <a:rPr lang="en-US" sz="2400" smtClean="0">
                <a:cs typeface="Calibri" pitchFamily="34" charset="0"/>
                <a:sym typeface="Symbol"/>
              </a:rPr>
              <a:t>  t = t’</a:t>
            </a:r>
          </a:p>
          <a:p>
            <a:pPr marL="0" indent="0">
              <a:spcBef>
                <a:spcPts val="600"/>
              </a:spcBef>
              <a:buFont typeface="Arial" pitchFamily="34" charset="0"/>
              <a:buNone/>
            </a:pPr>
            <a:r>
              <a:rPr lang="en-US" sz="2400" baseline="-25000" smtClean="0">
                <a:cs typeface="Calibri" pitchFamily="34" charset="0"/>
                <a:sym typeface="Symbol"/>
              </a:rPr>
              <a:t> </a:t>
            </a:r>
            <a:r>
              <a:rPr lang="en-US" sz="2400" smtClean="0">
                <a:cs typeface="Calibri" pitchFamily="34" charset="0"/>
                <a:sym typeface="Symbol"/>
              </a:rPr>
              <a:t>	</a:t>
            </a:r>
          </a:p>
          <a:p>
            <a:pPr marL="0" indent="0">
              <a:spcBef>
                <a:spcPts val="600"/>
              </a:spcBef>
              <a:buFont typeface="Arial" pitchFamily="34" charset="0"/>
              <a:buNone/>
            </a:pPr>
            <a:r>
              <a:rPr lang="en-US" sz="2400" smtClean="0">
                <a:solidFill>
                  <a:srgbClr val="FF0000"/>
                </a:solidFill>
                <a:cs typeface="Calibri" pitchFamily="34" charset="0"/>
                <a:sym typeface="Symbol"/>
              </a:rPr>
              <a:t>Linear rational arithmetic </a:t>
            </a:r>
            <a:r>
              <a:rPr lang="en-US" sz="2400" smtClean="0">
                <a:cs typeface="Calibri" pitchFamily="34" charset="0"/>
                <a:sym typeface="Symbol"/>
              </a:rPr>
              <a:t>is convex.</a:t>
            </a:r>
            <a:endParaRPr lang="en-US" sz="2400" dirty="0" smtClean="0">
              <a:cs typeface="Calibri" pitchFamily="34" charset="0"/>
              <a:sym typeface="Symbol"/>
            </a:endParaRPr>
          </a:p>
        </p:txBody>
      </p:sp>
    </p:spTree>
    <p:extLst>
      <p:ext uri="{BB962C8B-B14F-4D97-AF65-F5344CB8AC3E}">
        <p14:creationId xmlns:p14="http://schemas.microsoft.com/office/powerpoint/2010/main" val="29292792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169227"/>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Convexity: Negative Results</a:t>
            </a:r>
            <a:endParaRPr lang="en-US" dirty="0"/>
          </a:p>
        </p:txBody>
      </p:sp>
      <p:sp>
        <p:nvSpPr>
          <p:cNvPr id="3" name="Content Placeholder 15"/>
          <p:cNvSpPr txBox="1">
            <a:spLocks/>
          </p:cNvSpPr>
          <p:nvPr/>
        </p:nvSpPr>
        <p:spPr>
          <a:xfrm>
            <a:off x="812438" y="1775400"/>
            <a:ext cx="7548284" cy="44258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US" sz="2400" smtClean="0">
                <a:cs typeface="Calibri" pitchFamily="34" charset="0"/>
                <a:sym typeface="Symbol"/>
              </a:rPr>
              <a:t>Linear integer arithmetic is not convex</a:t>
            </a:r>
          </a:p>
          <a:p>
            <a:pPr marL="0" indent="0">
              <a:spcBef>
                <a:spcPts val="600"/>
              </a:spcBef>
              <a:buFont typeface="Arial" pitchFamily="34" charset="0"/>
              <a:buNone/>
            </a:pPr>
            <a:r>
              <a:rPr lang="en-US" sz="2400" smtClean="0">
                <a:cs typeface="Calibri" pitchFamily="34" charset="0"/>
                <a:sym typeface="Symbol"/>
              </a:rPr>
              <a:t>	 1  a  2, b = 1, c = 2  implies a = b  a = c</a:t>
            </a:r>
          </a:p>
          <a:p>
            <a:pPr marL="0" indent="0">
              <a:spcBef>
                <a:spcPts val="600"/>
              </a:spcBef>
              <a:buFont typeface="Arial" pitchFamily="34" charset="0"/>
              <a:buNone/>
            </a:pPr>
            <a:endParaRPr lang="en-US" sz="2400" smtClean="0">
              <a:cs typeface="Calibri" pitchFamily="34" charset="0"/>
              <a:sym typeface="Symbol"/>
            </a:endParaRPr>
          </a:p>
          <a:p>
            <a:pPr marL="0" indent="0">
              <a:spcBef>
                <a:spcPts val="600"/>
              </a:spcBef>
              <a:buFont typeface="Arial" pitchFamily="34" charset="0"/>
              <a:buNone/>
            </a:pPr>
            <a:r>
              <a:rPr lang="en-US" sz="2400" smtClean="0">
                <a:cs typeface="Calibri" pitchFamily="34" charset="0"/>
                <a:sym typeface="Symbol"/>
              </a:rPr>
              <a:t>Nonlinear arithmetic</a:t>
            </a:r>
          </a:p>
          <a:p>
            <a:pPr marL="0" indent="0">
              <a:spcBef>
                <a:spcPts val="600"/>
              </a:spcBef>
              <a:buFont typeface="Arial" pitchFamily="34" charset="0"/>
              <a:buNone/>
            </a:pPr>
            <a:r>
              <a:rPr lang="en-US" sz="2400" smtClean="0">
                <a:cs typeface="Calibri" pitchFamily="34" charset="0"/>
                <a:sym typeface="Symbol"/>
              </a:rPr>
              <a:t>	a</a:t>
            </a:r>
            <a:r>
              <a:rPr lang="en-US" sz="2400" baseline="30000" smtClean="0">
                <a:cs typeface="Calibri" pitchFamily="34" charset="0"/>
                <a:sym typeface="Symbol"/>
              </a:rPr>
              <a:t>2</a:t>
            </a:r>
            <a:r>
              <a:rPr lang="en-US" sz="2400" smtClean="0">
                <a:cs typeface="Calibri" pitchFamily="34" charset="0"/>
                <a:sym typeface="Symbol"/>
              </a:rPr>
              <a:t> = 1, b = 1, c = -1 implies a = b  a = c</a:t>
            </a:r>
          </a:p>
          <a:p>
            <a:pPr marL="0" indent="0">
              <a:spcBef>
                <a:spcPts val="600"/>
              </a:spcBef>
              <a:buFont typeface="Arial" pitchFamily="34" charset="0"/>
              <a:buNone/>
            </a:pPr>
            <a:endParaRPr lang="en-US" sz="2400" smtClean="0">
              <a:cs typeface="Calibri" pitchFamily="34" charset="0"/>
              <a:sym typeface="Symbol"/>
            </a:endParaRPr>
          </a:p>
          <a:p>
            <a:pPr marL="0" indent="0">
              <a:spcBef>
                <a:spcPts val="600"/>
              </a:spcBef>
              <a:buFont typeface="Arial" pitchFamily="34" charset="0"/>
              <a:buNone/>
            </a:pPr>
            <a:r>
              <a:rPr lang="en-US" sz="2400" smtClean="0">
                <a:cs typeface="Calibri" pitchFamily="34" charset="0"/>
                <a:sym typeface="Symbol"/>
              </a:rPr>
              <a:t>Theory of bit-vectors</a:t>
            </a:r>
          </a:p>
          <a:p>
            <a:pPr marL="0" indent="0">
              <a:spcBef>
                <a:spcPts val="600"/>
              </a:spcBef>
              <a:buFont typeface="Arial" pitchFamily="34" charset="0"/>
              <a:buNone/>
            </a:pPr>
            <a:endParaRPr lang="en-US" sz="2400" smtClean="0">
              <a:cs typeface="Calibri" pitchFamily="34" charset="0"/>
              <a:sym typeface="Symbol"/>
            </a:endParaRPr>
          </a:p>
          <a:p>
            <a:pPr marL="0" indent="0">
              <a:spcBef>
                <a:spcPts val="600"/>
              </a:spcBef>
              <a:buFont typeface="Arial" pitchFamily="34" charset="0"/>
              <a:buNone/>
            </a:pPr>
            <a:r>
              <a:rPr lang="en-US" sz="2400" smtClean="0">
                <a:cs typeface="Calibri" pitchFamily="34" charset="0"/>
                <a:sym typeface="Symbol"/>
              </a:rPr>
              <a:t>Theory of arrays</a:t>
            </a:r>
          </a:p>
          <a:p>
            <a:pPr marL="0" indent="0">
              <a:spcBef>
                <a:spcPts val="600"/>
              </a:spcBef>
              <a:buFont typeface="Arial" pitchFamily="34" charset="0"/>
              <a:buNone/>
            </a:pPr>
            <a:r>
              <a:rPr lang="en-US" sz="2400" smtClean="0">
                <a:cs typeface="Calibri" pitchFamily="34" charset="0"/>
                <a:sym typeface="Symbol"/>
              </a:rPr>
              <a:t>	c</a:t>
            </a:r>
            <a:r>
              <a:rPr lang="en-US" sz="2400" baseline="-25000" smtClean="0">
                <a:cs typeface="Calibri" pitchFamily="34" charset="0"/>
                <a:sym typeface="Symbol"/>
              </a:rPr>
              <a:t>1</a:t>
            </a:r>
            <a:r>
              <a:rPr lang="en-US" sz="2400" smtClean="0">
                <a:cs typeface="Calibri" pitchFamily="34" charset="0"/>
                <a:sym typeface="Symbol"/>
              </a:rPr>
              <a:t> = read(write(a, i, c</a:t>
            </a:r>
            <a:r>
              <a:rPr lang="en-US" sz="2400" baseline="-25000" smtClean="0">
                <a:cs typeface="Calibri" pitchFamily="34" charset="0"/>
                <a:sym typeface="Symbol"/>
              </a:rPr>
              <a:t>2</a:t>
            </a:r>
            <a:r>
              <a:rPr lang="en-US" sz="2400" smtClean="0">
                <a:cs typeface="Calibri" pitchFamily="34" charset="0"/>
                <a:sym typeface="Symbol"/>
              </a:rPr>
              <a:t>), j), c</a:t>
            </a:r>
            <a:r>
              <a:rPr lang="en-US" sz="2400" baseline="-25000" smtClean="0">
                <a:cs typeface="Calibri" pitchFamily="34" charset="0"/>
                <a:sym typeface="Symbol"/>
              </a:rPr>
              <a:t>3</a:t>
            </a:r>
            <a:r>
              <a:rPr lang="en-US" sz="2400" smtClean="0">
                <a:cs typeface="Calibri" pitchFamily="34" charset="0"/>
                <a:sym typeface="Symbol"/>
              </a:rPr>
              <a:t> = read(a, j)</a:t>
            </a:r>
          </a:p>
          <a:p>
            <a:pPr marL="0" indent="0">
              <a:spcBef>
                <a:spcPts val="600"/>
              </a:spcBef>
              <a:buFont typeface="Arial" pitchFamily="34" charset="0"/>
              <a:buNone/>
            </a:pPr>
            <a:r>
              <a:rPr lang="en-US" sz="2400" smtClean="0">
                <a:cs typeface="Calibri" pitchFamily="34" charset="0"/>
                <a:sym typeface="Symbol"/>
              </a:rPr>
              <a:t>	implies c</a:t>
            </a:r>
            <a:r>
              <a:rPr lang="en-US" sz="2400" baseline="-25000" smtClean="0">
                <a:cs typeface="Calibri" pitchFamily="34" charset="0"/>
                <a:sym typeface="Symbol"/>
              </a:rPr>
              <a:t>1</a:t>
            </a:r>
            <a:r>
              <a:rPr lang="en-US" sz="2400" smtClean="0">
                <a:cs typeface="Calibri" pitchFamily="34" charset="0"/>
                <a:sym typeface="Symbol"/>
              </a:rPr>
              <a:t> = c</a:t>
            </a:r>
            <a:r>
              <a:rPr lang="en-US" sz="2400" baseline="-25000" smtClean="0">
                <a:cs typeface="Calibri" pitchFamily="34" charset="0"/>
                <a:sym typeface="Symbol"/>
              </a:rPr>
              <a:t>2</a:t>
            </a:r>
            <a:r>
              <a:rPr lang="en-US" sz="2400" smtClean="0">
                <a:cs typeface="Calibri" pitchFamily="34" charset="0"/>
                <a:sym typeface="Symbol"/>
              </a:rPr>
              <a:t>  c</a:t>
            </a:r>
            <a:r>
              <a:rPr lang="en-US" sz="2400" baseline="-25000" smtClean="0">
                <a:cs typeface="Calibri" pitchFamily="34" charset="0"/>
                <a:sym typeface="Symbol"/>
              </a:rPr>
              <a:t>1</a:t>
            </a:r>
            <a:r>
              <a:rPr lang="en-US" sz="2400" smtClean="0">
                <a:cs typeface="Calibri" pitchFamily="34" charset="0"/>
                <a:sym typeface="Symbol"/>
              </a:rPr>
              <a:t> = c</a:t>
            </a:r>
            <a:r>
              <a:rPr lang="en-US" sz="2400" baseline="-25000" smtClean="0">
                <a:cs typeface="Calibri" pitchFamily="34" charset="0"/>
                <a:sym typeface="Symbol"/>
              </a:rPr>
              <a:t>3</a:t>
            </a:r>
            <a:endParaRPr lang="en-US" sz="2400" baseline="-25000" dirty="0" smtClean="0">
              <a:cs typeface="Calibri" pitchFamily="34" charset="0"/>
              <a:sym typeface="Symbol"/>
            </a:endParaRPr>
          </a:p>
        </p:txBody>
      </p:sp>
    </p:spTree>
    <p:extLst>
      <p:ext uri="{BB962C8B-B14F-4D97-AF65-F5344CB8AC3E}">
        <p14:creationId xmlns:p14="http://schemas.microsoft.com/office/powerpoint/2010/main" val="26736384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169227"/>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Combination of non-convex theories</a:t>
            </a:r>
            <a:endParaRPr lang="en-US" dirty="0"/>
          </a:p>
        </p:txBody>
      </p:sp>
      <p:sp>
        <p:nvSpPr>
          <p:cNvPr id="3" name="Content Placeholder 15"/>
          <p:cNvSpPr txBox="1">
            <a:spLocks/>
          </p:cNvSpPr>
          <p:nvPr/>
        </p:nvSpPr>
        <p:spPr>
          <a:xfrm>
            <a:off x="812438" y="1775400"/>
            <a:ext cx="7548284" cy="319779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US" sz="2400" smtClean="0">
                <a:cs typeface="Calibri" pitchFamily="34" charset="0"/>
                <a:sym typeface="Symbol"/>
              </a:rPr>
              <a:t>EUF is convex (O(n log n))</a:t>
            </a:r>
          </a:p>
          <a:p>
            <a:pPr marL="0" indent="0">
              <a:spcBef>
                <a:spcPts val="600"/>
              </a:spcBef>
              <a:buFont typeface="Arial" pitchFamily="34" charset="0"/>
              <a:buNone/>
            </a:pPr>
            <a:r>
              <a:rPr lang="en-US" sz="2400" smtClean="0">
                <a:cs typeface="Calibri" pitchFamily="34" charset="0"/>
                <a:sym typeface="Symbol"/>
              </a:rPr>
              <a:t>IDL is non-convex (O(nm))</a:t>
            </a:r>
          </a:p>
          <a:p>
            <a:pPr marL="0" indent="0">
              <a:spcBef>
                <a:spcPts val="600"/>
              </a:spcBef>
              <a:buFont typeface="Arial" pitchFamily="34" charset="0"/>
              <a:buNone/>
            </a:pPr>
            <a:endParaRPr lang="en-US" sz="2400" smtClean="0">
              <a:cs typeface="Calibri" pitchFamily="34" charset="0"/>
              <a:sym typeface="Symbol"/>
            </a:endParaRPr>
          </a:p>
          <a:p>
            <a:pPr marL="0" indent="0">
              <a:spcBef>
                <a:spcPts val="600"/>
              </a:spcBef>
              <a:buFont typeface="Arial" pitchFamily="34" charset="0"/>
              <a:buNone/>
            </a:pPr>
            <a:r>
              <a:rPr lang="en-US" sz="2400" smtClean="0">
                <a:solidFill>
                  <a:srgbClr val="FF0000"/>
                </a:solidFill>
                <a:cs typeface="Calibri" pitchFamily="34" charset="0"/>
                <a:sym typeface="Symbol"/>
              </a:rPr>
              <a:t>EUF  IDL is NP-Complete</a:t>
            </a:r>
          </a:p>
          <a:p>
            <a:pPr marL="0" indent="0">
              <a:spcBef>
                <a:spcPts val="600"/>
              </a:spcBef>
              <a:buFont typeface="Arial" pitchFamily="34" charset="0"/>
              <a:buNone/>
            </a:pPr>
            <a:r>
              <a:rPr lang="en-US" sz="2400" smtClean="0">
                <a:cs typeface="Calibri" pitchFamily="34" charset="0"/>
                <a:sym typeface="Symbol"/>
              </a:rPr>
              <a:t>	Reduce 3CNF to </a:t>
            </a:r>
            <a:r>
              <a:rPr lang="en-US" sz="2400" smtClean="0">
                <a:solidFill>
                  <a:srgbClr val="FF0000"/>
                </a:solidFill>
                <a:cs typeface="Calibri" pitchFamily="34" charset="0"/>
                <a:sym typeface="Symbol"/>
              </a:rPr>
              <a:t>EUF  IDL</a:t>
            </a:r>
            <a:endParaRPr lang="en-US" sz="2400" smtClean="0">
              <a:cs typeface="Calibri" pitchFamily="34" charset="0"/>
              <a:sym typeface="Symbol"/>
            </a:endParaRPr>
          </a:p>
          <a:p>
            <a:pPr marL="0" indent="0">
              <a:spcBef>
                <a:spcPts val="600"/>
              </a:spcBef>
              <a:buFont typeface="Arial" pitchFamily="34" charset="0"/>
              <a:buNone/>
            </a:pPr>
            <a:r>
              <a:rPr lang="en-US" sz="2400" smtClean="0">
                <a:cs typeface="Calibri" pitchFamily="34" charset="0"/>
                <a:sym typeface="Symbol"/>
              </a:rPr>
              <a:t>	For each boolean variable p</a:t>
            </a:r>
            <a:r>
              <a:rPr lang="en-US" sz="2400" baseline="-25000" smtClean="0">
                <a:cs typeface="Calibri" pitchFamily="34" charset="0"/>
                <a:sym typeface="Symbol"/>
              </a:rPr>
              <a:t>i</a:t>
            </a:r>
            <a:r>
              <a:rPr lang="en-US" sz="2400" smtClean="0">
                <a:cs typeface="Calibri" pitchFamily="34" charset="0"/>
                <a:sym typeface="Symbol"/>
              </a:rPr>
              <a:t> add 0  a</a:t>
            </a:r>
            <a:r>
              <a:rPr lang="en-US" sz="2400" baseline="-25000" smtClean="0">
                <a:cs typeface="Calibri" pitchFamily="34" charset="0"/>
                <a:sym typeface="Symbol"/>
              </a:rPr>
              <a:t>i</a:t>
            </a:r>
            <a:r>
              <a:rPr lang="en-US" sz="2400" smtClean="0">
                <a:cs typeface="Calibri" pitchFamily="34" charset="0"/>
                <a:sym typeface="Symbol"/>
              </a:rPr>
              <a:t>  1</a:t>
            </a:r>
          </a:p>
          <a:p>
            <a:pPr marL="0" indent="0">
              <a:spcBef>
                <a:spcPts val="600"/>
              </a:spcBef>
              <a:buFont typeface="Arial" pitchFamily="34" charset="0"/>
              <a:buNone/>
            </a:pPr>
            <a:r>
              <a:rPr lang="en-US" sz="2400" smtClean="0">
                <a:cs typeface="Calibri" pitchFamily="34" charset="0"/>
                <a:sym typeface="Symbol"/>
              </a:rPr>
              <a:t>	For each clause p</a:t>
            </a:r>
            <a:r>
              <a:rPr lang="en-US" sz="2400" baseline="-25000" smtClean="0">
                <a:cs typeface="Calibri" pitchFamily="34" charset="0"/>
                <a:sym typeface="Symbol"/>
              </a:rPr>
              <a:t>1 </a:t>
            </a:r>
            <a:r>
              <a:rPr lang="en-US" sz="2400" smtClean="0">
                <a:cs typeface="Calibri" pitchFamily="34" charset="0"/>
                <a:sym typeface="Symbol"/>
              </a:rPr>
              <a:t> p</a:t>
            </a:r>
            <a:r>
              <a:rPr lang="en-US" sz="2400" baseline="-25000" smtClean="0">
                <a:cs typeface="Calibri" pitchFamily="34" charset="0"/>
                <a:sym typeface="Symbol"/>
              </a:rPr>
              <a:t>2 </a:t>
            </a:r>
            <a:r>
              <a:rPr lang="en-US" sz="2400" smtClean="0">
                <a:cs typeface="Calibri" pitchFamily="34" charset="0"/>
                <a:sym typeface="Symbol"/>
              </a:rPr>
              <a:t> p</a:t>
            </a:r>
            <a:r>
              <a:rPr lang="en-US" sz="2400" baseline="-25000" smtClean="0">
                <a:cs typeface="Calibri" pitchFamily="34" charset="0"/>
                <a:sym typeface="Symbol"/>
              </a:rPr>
              <a:t>3 </a:t>
            </a:r>
            <a:r>
              <a:rPr lang="en-US" sz="2400" smtClean="0">
                <a:cs typeface="Calibri" pitchFamily="34" charset="0"/>
                <a:sym typeface="Symbol"/>
              </a:rPr>
              <a:t>add </a:t>
            </a:r>
          </a:p>
          <a:p>
            <a:pPr marL="0" indent="0">
              <a:spcBef>
                <a:spcPts val="600"/>
              </a:spcBef>
              <a:buFont typeface="Arial" pitchFamily="34" charset="0"/>
              <a:buNone/>
            </a:pPr>
            <a:r>
              <a:rPr lang="en-US" sz="2400" smtClean="0">
                <a:cs typeface="Calibri" pitchFamily="34" charset="0"/>
                <a:sym typeface="Symbol"/>
              </a:rPr>
              <a:t>		f(a</a:t>
            </a:r>
            <a:r>
              <a:rPr lang="en-US" sz="2400" baseline="-25000" smtClean="0">
                <a:cs typeface="Calibri" pitchFamily="34" charset="0"/>
                <a:sym typeface="Symbol"/>
              </a:rPr>
              <a:t>1</a:t>
            </a:r>
            <a:r>
              <a:rPr lang="en-US" sz="2400" smtClean="0">
                <a:cs typeface="Calibri" pitchFamily="34" charset="0"/>
                <a:sym typeface="Symbol"/>
              </a:rPr>
              <a:t>, a</a:t>
            </a:r>
            <a:r>
              <a:rPr lang="en-US" sz="2400" baseline="-25000" smtClean="0">
                <a:cs typeface="Calibri" pitchFamily="34" charset="0"/>
                <a:sym typeface="Symbol"/>
              </a:rPr>
              <a:t>2</a:t>
            </a:r>
            <a:r>
              <a:rPr lang="en-US" sz="2400" smtClean="0">
                <a:cs typeface="Calibri" pitchFamily="34" charset="0"/>
                <a:sym typeface="Symbol"/>
              </a:rPr>
              <a:t>, a</a:t>
            </a:r>
            <a:r>
              <a:rPr lang="en-US" sz="2400" baseline="-25000" smtClean="0">
                <a:cs typeface="Calibri" pitchFamily="34" charset="0"/>
                <a:sym typeface="Symbol"/>
              </a:rPr>
              <a:t>3</a:t>
            </a:r>
            <a:r>
              <a:rPr lang="en-US" sz="2400" smtClean="0">
                <a:cs typeface="Calibri" pitchFamily="34" charset="0"/>
                <a:sym typeface="Symbol"/>
              </a:rPr>
              <a:t>) ≠ f(0, 1, 0)</a:t>
            </a:r>
            <a:endParaRPr lang="en-US" sz="2400" dirty="0" smtClean="0">
              <a:cs typeface="Calibri" pitchFamily="34" charset="0"/>
              <a:sym typeface="Symbol"/>
            </a:endParaRPr>
          </a:p>
        </p:txBody>
      </p:sp>
    </p:spTree>
    <p:extLst>
      <p:ext uri="{BB962C8B-B14F-4D97-AF65-F5344CB8AC3E}">
        <p14:creationId xmlns:p14="http://schemas.microsoft.com/office/powerpoint/2010/main" val="3415363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1430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rPr>
              <a:t>x </a:t>
            </a:r>
            <a:r>
              <a:rPr lang="en-US" sz="2400" dirty="0" smtClean="0">
                <a:solidFill>
                  <a:srgbClr val="000000"/>
                </a:solidFill>
                <a:sym typeface="Symbol"/>
              </a:rPr>
              <a:t> 0, y = x + 1, (y &gt; 2  y &lt; 1) </a:t>
            </a:r>
            <a:endParaRPr lang="en-US" sz="2400" dirty="0" smtClean="0">
              <a:solidFill>
                <a:srgbClr val="000000"/>
              </a:solidFill>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sym typeface="Symbol"/>
              </a:rPr>
              <a:t>p</a:t>
            </a:r>
            <a:r>
              <a:rPr lang="en-US" sz="2400" baseline="-25000" dirty="0" smtClean="0">
                <a:solidFill>
                  <a:srgbClr val="FF0000"/>
                </a:solidFill>
                <a:sym typeface="Symbol"/>
              </a:rPr>
              <a:t>1</a:t>
            </a:r>
            <a:r>
              <a:rPr lang="en-US" sz="2400" dirty="0" smtClean="0">
                <a:solidFill>
                  <a:srgbClr val="FF0000"/>
                </a:solidFill>
                <a:sym typeface="Symbol"/>
              </a:rPr>
              <a:t>,  p</a:t>
            </a:r>
            <a:r>
              <a:rPr lang="en-US" sz="2400" baseline="-25000" dirty="0" smtClean="0">
                <a:solidFill>
                  <a:srgbClr val="FF0000"/>
                </a:solidFill>
                <a:sym typeface="Symbol"/>
              </a:rPr>
              <a:t>2</a:t>
            </a:r>
            <a:r>
              <a:rPr lang="en-US" sz="2400" dirty="0" smtClean="0">
                <a:solidFill>
                  <a:srgbClr val="FF0000"/>
                </a:solidFill>
                <a:sym typeface="Symbol"/>
              </a:rPr>
              <a:t>, (p</a:t>
            </a:r>
            <a:r>
              <a:rPr lang="en-US" sz="2400" baseline="-25000" dirty="0" smtClean="0">
                <a:solidFill>
                  <a:srgbClr val="FF0000"/>
                </a:solidFill>
                <a:sym typeface="Symbol"/>
              </a:rPr>
              <a:t>3</a:t>
            </a:r>
            <a:r>
              <a:rPr lang="en-US" sz="2400" dirty="0" smtClean="0">
                <a:solidFill>
                  <a:srgbClr val="FF0000"/>
                </a:solidFill>
                <a:sym typeface="Symbol"/>
              </a:rPr>
              <a:t>  p</a:t>
            </a:r>
            <a:r>
              <a:rPr lang="en-US" sz="2400" baseline="-25000" dirty="0" smtClean="0">
                <a:solidFill>
                  <a:srgbClr val="FF0000"/>
                </a:solidFill>
                <a:sym typeface="Symbol"/>
              </a:rPr>
              <a:t>4</a:t>
            </a:r>
            <a:r>
              <a:rPr lang="en-US" sz="2400" dirty="0" smtClean="0">
                <a:solidFill>
                  <a:srgbClr val="FF0000"/>
                </a:solidFill>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4" y="2389892"/>
            <a:ext cx="422879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1 </a:t>
            </a:r>
            <a:r>
              <a:rPr lang="en-US" sz="2400" dirty="0" smtClean="0">
                <a:solidFill>
                  <a:srgbClr val="000000"/>
                </a:solidFill>
                <a:sym typeface="Symbol"/>
              </a:rPr>
              <a:t> (</a:t>
            </a:r>
            <a:r>
              <a:rPr lang="en-US" sz="2400" dirty="0" smtClean="0">
                <a:solidFill>
                  <a:srgbClr val="000000"/>
                </a:solidFill>
              </a:rPr>
              <a:t>x </a:t>
            </a:r>
            <a:r>
              <a:rPr lang="en-US" sz="2400" dirty="0" smtClean="0">
                <a:solidFill>
                  <a:srgbClr val="000000"/>
                </a:solidFill>
                <a:sym typeface="Symbol"/>
              </a:rPr>
              <a:t> 0), p</a:t>
            </a:r>
            <a:r>
              <a:rPr lang="en-US" sz="2400" baseline="-25000" dirty="0" smtClean="0">
                <a:solidFill>
                  <a:srgbClr val="000000"/>
                </a:solidFill>
                <a:sym typeface="Symbol"/>
              </a:rPr>
              <a:t>2 </a:t>
            </a:r>
            <a:r>
              <a:rPr lang="en-US" sz="2400" dirty="0" smtClean="0">
                <a:solidFill>
                  <a:srgbClr val="000000"/>
                </a:solidFill>
                <a:sym typeface="Symbol"/>
              </a:rPr>
              <a:t> (y = x + 1), </a:t>
            </a:r>
          </a:p>
          <a:p>
            <a:pPr marL="384954" indent="-384954" defTabSz="914363">
              <a:lnSpc>
                <a:spcPct val="90000"/>
              </a:lnSpc>
              <a:spcBef>
                <a:spcPct val="20000"/>
              </a:spcBef>
              <a:buSzPct val="90000"/>
            </a:pPr>
            <a:r>
              <a:rPr lang="en-US" sz="2400" dirty="0" smtClean="0">
                <a:solidFill>
                  <a:srgbClr val="000000"/>
                </a:solidFill>
                <a:sym typeface="Symbol"/>
              </a:rPr>
              <a:t>p</a:t>
            </a:r>
            <a:r>
              <a:rPr lang="en-US" sz="2400" baseline="-25000" dirty="0" smtClean="0">
                <a:solidFill>
                  <a:srgbClr val="000000"/>
                </a:solidFill>
                <a:sym typeface="Symbol"/>
              </a:rPr>
              <a:t>3 </a:t>
            </a:r>
            <a:r>
              <a:rPr lang="en-US" sz="2400" dirty="0" smtClean="0">
                <a:solidFill>
                  <a:srgbClr val="000000"/>
                </a:solidFill>
                <a:sym typeface="Symbol"/>
              </a:rPr>
              <a:t> (y</a:t>
            </a:r>
            <a:r>
              <a:rPr lang="en-US" sz="2400" dirty="0" smtClean="0">
                <a:solidFill>
                  <a:srgbClr val="000000"/>
                </a:solidFill>
              </a:rPr>
              <a:t> </a:t>
            </a:r>
            <a:r>
              <a:rPr lang="en-US" sz="2400" dirty="0" smtClean="0">
                <a:solidFill>
                  <a:srgbClr val="000000"/>
                </a:solidFill>
                <a:sym typeface="Symbol"/>
              </a:rPr>
              <a:t>&gt; 2), p</a:t>
            </a:r>
            <a:r>
              <a:rPr lang="en-US" sz="2400" baseline="-25000" dirty="0" smtClean="0">
                <a:solidFill>
                  <a:srgbClr val="000000"/>
                </a:solidFill>
                <a:sym typeface="Symbol"/>
              </a:rPr>
              <a:t>4 </a:t>
            </a:r>
            <a:r>
              <a:rPr lang="en-US" sz="2400" dirty="0" smtClean="0">
                <a:solidFill>
                  <a:srgbClr val="000000"/>
                </a:solidFill>
                <a:sym typeface="Symbol"/>
              </a:rPr>
              <a:t> (y</a:t>
            </a:r>
            <a:r>
              <a:rPr lang="en-US" sz="2400" dirty="0" smtClean="0">
                <a:solidFill>
                  <a:srgbClr val="000000"/>
                </a:solidFill>
              </a:rPr>
              <a:t> &lt; 1</a:t>
            </a:r>
            <a:r>
              <a:rPr lang="en-US" sz="2400" dirty="0" smtClean="0">
                <a:solidFill>
                  <a:srgbClr val="000000"/>
                </a:solidFill>
                <a:sym typeface="Symbol"/>
              </a:rPr>
              <a:t>)</a:t>
            </a:r>
            <a:endParaRPr lang="en-US" sz="2400" dirty="0" smtClean="0">
              <a:solidFill>
                <a:srgbClr val="000000"/>
              </a:solidFill>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rPr>
              <a:t>SAT </a:t>
            </a:r>
          </a:p>
          <a:p>
            <a:pPr algn="ctr" defTabSz="1096963" fontAlgn="base">
              <a:spcBef>
                <a:spcPct val="0"/>
              </a:spcBef>
              <a:spcAft>
                <a:spcPct val="0"/>
              </a:spcAft>
            </a:pPr>
            <a:r>
              <a:rPr lang="en-US" sz="2400" dirty="0" smtClean="0">
                <a:solidFill>
                  <a:srgbClr val="000000"/>
                </a:solidFill>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628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169614" y="1885389"/>
            <a:ext cx="6715125" cy="3714750"/>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smtClean="0"/>
              <a:t>Nelson-</a:t>
            </a:r>
            <a:r>
              <a:rPr lang="en-US" dirty="0" err="1" smtClean="0"/>
              <a:t>Oppen</a:t>
            </a:r>
            <a:r>
              <a:rPr lang="en-US" dirty="0" smtClean="0"/>
              <a:t> Combination</a:t>
            </a:r>
            <a:endParaRPr lang="en-US" dirty="0"/>
          </a:p>
        </p:txBody>
      </p:sp>
    </p:spTree>
    <p:extLst>
      <p:ext uri="{BB962C8B-B14F-4D97-AF65-F5344CB8AC3E}">
        <p14:creationId xmlns:p14="http://schemas.microsoft.com/office/powerpoint/2010/main" val="22147139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Procedures in Practice</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754996" y="1865780"/>
            <a:ext cx="6181725" cy="4686300"/>
          </a:xfrm>
          <a:prstGeom prst="rect">
            <a:avLst/>
          </a:prstGeom>
          <a:noFill/>
          <a:ln w="9525">
            <a:noFill/>
            <a:miter lim="800000"/>
            <a:headEnd/>
            <a:tailEnd/>
          </a:ln>
          <a:effectLst/>
        </p:spPr>
      </p:pic>
    </p:spTree>
    <p:extLst>
      <p:ext uri="{BB962C8B-B14F-4D97-AF65-F5344CB8AC3E}">
        <p14:creationId xmlns:p14="http://schemas.microsoft.com/office/powerpoint/2010/main" val="35709975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Procedures in Practice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75995" y="1850652"/>
            <a:ext cx="6734175" cy="4591050"/>
          </a:xfrm>
          <a:prstGeom prst="rect">
            <a:avLst/>
          </a:prstGeom>
          <a:noFill/>
          <a:ln w="9525">
            <a:noFill/>
            <a:miter lim="800000"/>
            <a:headEnd/>
            <a:tailEnd/>
          </a:ln>
          <a:effectLst/>
        </p:spPr>
      </p:pic>
    </p:spTree>
    <p:extLst>
      <p:ext uri="{BB962C8B-B14F-4D97-AF65-F5344CB8AC3E}">
        <p14:creationId xmlns:p14="http://schemas.microsoft.com/office/powerpoint/2010/main" val="41543673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836519" y="1913969"/>
            <a:ext cx="6610350" cy="914400"/>
          </a:xfrm>
          <a:prstGeom prst="rect">
            <a:avLst/>
          </a:prstGeom>
          <a:noFill/>
          <a:ln w="9525">
            <a:noFill/>
            <a:miter lim="800000"/>
            <a:headEnd/>
            <a:tailEnd/>
          </a:ln>
          <a:effectLst/>
        </p:spPr>
      </p:pic>
    </p:spTree>
    <p:extLst>
      <p:ext uri="{BB962C8B-B14F-4D97-AF65-F5344CB8AC3E}">
        <p14:creationId xmlns:p14="http://schemas.microsoft.com/office/powerpoint/2010/main" val="10567771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1027580" y="1867459"/>
            <a:ext cx="6515100" cy="666750"/>
          </a:xfrm>
          <a:prstGeom prst="rect">
            <a:avLst/>
          </a:prstGeom>
          <a:noFill/>
          <a:ln w="9525">
            <a:noFill/>
            <a:miter lim="800000"/>
            <a:headEnd/>
            <a:tailEnd/>
          </a:ln>
          <a:effectLst/>
        </p:spPr>
      </p:pic>
    </p:spTree>
    <p:extLst>
      <p:ext uri="{BB962C8B-B14F-4D97-AF65-F5344CB8AC3E}">
        <p14:creationId xmlns:p14="http://schemas.microsoft.com/office/powerpoint/2010/main" val="9554257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488297" y="1840847"/>
            <a:ext cx="8239125" cy="4772025"/>
          </a:xfrm>
          <a:prstGeom prst="rect">
            <a:avLst/>
          </a:prstGeom>
          <a:noFill/>
          <a:ln w="9525">
            <a:noFill/>
            <a:miter lim="800000"/>
            <a:headEnd/>
            <a:tailEnd/>
          </a:ln>
          <a:effectLst/>
        </p:spPr>
      </p:pic>
    </p:spTree>
    <p:extLst>
      <p:ext uri="{BB962C8B-B14F-4D97-AF65-F5344CB8AC3E}">
        <p14:creationId xmlns:p14="http://schemas.microsoft.com/office/powerpoint/2010/main" val="26741888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689162" y="1806109"/>
            <a:ext cx="8267700" cy="4124325"/>
          </a:xfrm>
          <a:prstGeom prst="rect">
            <a:avLst/>
          </a:prstGeom>
          <a:noFill/>
          <a:ln w="9525">
            <a:noFill/>
            <a:miter lim="800000"/>
            <a:headEnd/>
            <a:tailEnd/>
          </a:ln>
          <a:effectLst/>
        </p:spPr>
      </p:pic>
    </p:spTree>
    <p:extLst>
      <p:ext uri="{BB962C8B-B14F-4D97-AF65-F5344CB8AC3E}">
        <p14:creationId xmlns:p14="http://schemas.microsoft.com/office/powerpoint/2010/main" val="4688666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3"/>
          <p:cNvPicPr>
            <a:picLocks noChangeAspect="1" noChangeArrowheads="1"/>
          </p:cNvPicPr>
          <p:nvPr/>
        </p:nvPicPr>
        <p:blipFill>
          <a:blip r:embed="rId2" cstate="print"/>
          <a:srcRect/>
          <a:stretch>
            <a:fillRect/>
          </a:stretch>
        </p:blipFill>
        <p:spPr bwMode="auto">
          <a:xfrm>
            <a:off x="547688" y="1764113"/>
            <a:ext cx="8048625" cy="4943475"/>
          </a:xfrm>
          <a:prstGeom prst="rect">
            <a:avLst/>
          </a:prstGeom>
          <a:noFill/>
          <a:ln w="9525">
            <a:noFill/>
            <a:miter lim="800000"/>
            <a:headEnd/>
            <a:tailEnd/>
          </a:ln>
          <a:effectLst/>
        </p:spPr>
      </p:pic>
    </p:spTree>
    <p:extLst>
      <p:ext uri="{BB962C8B-B14F-4D97-AF65-F5344CB8AC3E}">
        <p14:creationId xmlns:p14="http://schemas.microsoft.com/office/powerpoint/2010/main" val="30815058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3"/>
          <p:cNvPicPr>
            <a:picLocks noChangeAspect="1" noChangeArrowheads="1"/>
          </p:cNvPicPr>
          <p:nvPr/>
        </p:nvPicPr>
        <p:blipFill>
          <a:blip r:embed="rId2" cstate="print"/>
          <a:srcRect/>
          <a:stretch>
            <a:fillRect/>
          </a:stretch>
        </p:blipFill>
        <p:spPr bwMode="auto">
          <a:xfrm>
            <a:off x="626129" y="1879227"/>
            <a:ext cx="7820025" cy="4533900"/>
          </a:xfrm>
          <a:prstGeom prst="rect">
            <a:avLst/>
          </a:prstGeom>
          <a:noFill/>
          <a:ln w="9525">
            <a:noFill/>
            <a:miter lim="800000"/>
            <a:headEnd/>
            <a:tailEnd/>
          </a:ln>
          <a:effectLst/>
        </p:spPr>
      </p:pic>
    </p:spTree>
    <p:extLst>
      <p:ext uri="{BB962C8B-B14F-4D97-AF65-F5344CB8AC3E}">
        <p14:creationId xmlns:p14="http://schemas.microsoft.com/office/powerpoint/2010/main" val="29630276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3"/>
          <p:cNvPicPr>
            <a:picLocks noChangeAspect="1" noChangeArrowheads="1"/>
          </p:cNvPicPr>
          <p:nvPr/>
        </p:nvPicPr>
        <p:blipFill>
          <a:blip r:embed="rId2" cstate="print"/>
          <a:srcRect/>
          <a:stretch>
            <a:fillRect/>
          </a:stretch>
        </p:blipFill>
        <p:spPr bwMode="auto">
          <a:xfrm>
            <a:off x="609600" y="2133600"/>
            <a:ext cx="7924800" cy="4076700"/>
          </a:xfrm>
          <a:prstGeom prst="rect">
            <a:avLst/>
          </a:prstGeom>
          <a:noFill/>
          <a:ln w="9525">
            <a:noFill/>
            <a:miter lim="800000"/>
            <a:headEnd/>
            <a:tailEnd/>
          </a:ln>
          <a:effectLst/>
        </p:spPr>
      </p:pic>
    </p:spTree>
    <p:extLst>
      <p:ext uri="{BB962C8B-B14F-4D97-AF65-F5344CB8AC3E}">
        <p14:creationId xmlns:p14="http://schemas.microsoft.com/office/powerpoint/2010/main" val="3039612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9468</TotalTime>
  <Words>5269</Words>
  <Application>Microsoft Office PowerPoint</Application>
  <PresentationFormat>On-screen Show (4:3)</PresentationFormat>
  <Paragraphs>957</Paragraphs>
  <Slides>102</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10" baseType="lpstr">
      <vt:lpstr>宋体</vt:lpstr>
      <vt:lpstr>Arial</vt:lpstr>
      <vt:lpstr>Calibri</vt:lpstr>
      <vt:lpstr>Cambria Math</vt:lpstr>
      <vt:lpstr>Segoe</vt:lpstr>
      <vt:lpstr>Symbol</vt:lpstr>
      <vt:lpstr>Office Theme</vt:lpstr>
      <vt:lpstr>Equation</vt:lpstr>
      <vt:lpstr>Satisfiability Modulo Theories</vt:lpstr>
      <vt:lpstr>Lectures</vt:lpstr>
      <vt:lpstr>… a brief bio</vt:lpstr>
      <vt:lpstr>Plan</vt:lpstr>
      <vt:lpstr>PowerPoint Presentation</vt:lpstr>
      <vt:lpstr>PowerPoint Presentation</vt:lpstr>
      <vt:lpstr>SMT: Basic Architecture</vt:lpstr>
      <vt:lpstr>SAT + Theory solvers</vt:lpstr>
      <vt:lpstr>SAT + Theory solvers</vt:lpstr>
      <vt:lpstr>SAT + Theory solvers</vt:lpstr>
      <vt:lpstr>SAT + Theory solvers</vt:lpstr>
      <vt:lpstr>SAT + Theory solvers</vt:lpstr>
      <vt:lpstr>SAT + Theory solvers</vt:lpstr>
      <vt:lpstr>SAT + Theory solvers</vt:lpstr>
      <vt:lpstr>SAT/SMT solving using DPLL(T)/CDCL </vt:lpstr>
      <vt:lpstr>PowerPoint Presentation</vt:lpstr>
      <vt:lpstr>Resolution</vt:lpstr>
      <vt:lpstr>Resolution (example)</vt:lpstr>
      <vt:lpstr>Unit &amp; Input Resolution</vt:lpstr>
      <vt:lpstr>DPLL</vt:lpstr>
      <vt:lpstr>Pure Literals</vt:lpstr>
      <vt:lpstr>DPLL (as a procedure)</vt:lpstr>
      <vt:lpstr>DPLL</vt:lpstr>
      <vt:lpstr>DPLL</vt:lpstr>
      <vt:lpstr>DPLL</vt:lpstr>
      <vt:lpstr>DPLL</vt:lpstr>
      <vt:lpstr>Modern DPLL</vt:lpstr>
      <vt:lpstr>CDCL – Conflict Directed Clause Learning</vt:lpstr>
      <vt:lpstr>Core Engine in Z3:  Modern DPLL/CDCL</vt:lpstr>
      <vt:lpstr>PowerPoint Presentation</vt:lpstr>
      <vt:lpstr>The Farkas Lemma Dichotomy</vt:lpstr>
      <vt:lpstr>A Dichotomy of Models and Proofs</vt:lpstr>
      <vt:lpstr>A Dichotomy of Models and Proofs</vt:lpstr>
      <vt:lpstr>A Dichotomy of Models and Proofs</vt:lpstr>
      <vt:lpstr>A Dichotomy of Models and Proofs</vt:lpstr>
      <vt:lpstr>CDCL Search – Data structures</vt:lpstr>
      <vt:lpstr>CDCL steps</vt:lpstr>
      <vt:lpstr>CDCL steps</vt:lpstr>
      <vt:lpstr>CDCL steps</vt:lpstr>
      <vt:lpstr>CDCL steps</vt:lpstr>
      <vt:lpstr>CDCL steps</vt:lpstr>
      <vt:lpstr>CDCL steps</vt:lpstr>
      <vt:lpstr>CDCL steps</vt:lpstr>
      <vt:lpstr>CDCL steps</vt:lpstr>
      <vt:lpstr>CDCL steps</vt:lpstr>
      <vt:lpstr>CDCL steps</vt:lpstr>
      <vt:lpstr>Modern DPLL - tuning</vt:lpstr>
      <vt:lpstr>PowerPoint Presentation</vt:lpstr>
      <vt:lpstr>MCSat        [Jojanovich, de Moura]    (Cotton, McMillan, Nieuwenhuis, Voronkov,,…)</vt:lpstr>
      <vt:lpstr>Theory SOlvers </vt:lpstr>
      <vt:lpstr>Conceptually</vt:lpstr>
      <vt:lpstr>Equalities and Uninterpreted FUnctions</vt:lpstr>
      <vt:lpstr>PowerPoint Presentation</vt:lpstr>
      <vt:lpstr>PowerPoint Presentation</vt:lpstr>
      <vt:lpstr>Theory of Equality: Functions</vt:lpstr>
      <vt:lpstr>Theory of Equality: Functions</vt:lpstr>
      <vt:lpstr>PowerPoint Presentation</vt:lpstr>
      <vt:lpstr>Approach #1: DPLL(⊔)         </vt:lpstr>
      <vt:lpstr>Approach #2: simulate paramodulation</vt:lpstr>
      <vt:lpstr>Arrays</vt:lpstr>
      <vt:lpstr>Arrays</vt:lpstr>
      <vt:lpstr>Arrays as Local Theories</vt:lpstr>
      <vt:lpstr>Reduction to uninterpreted functions</vt:lpstr>
      <vt:lpstr>Closure for store</vt:lpstr>
      <vt:lpstr>Deciding store</vt:lpstr>
      <vt:lpstr>Arrays and Efficiency</vt:lpstr>
      <vt:lpstr>Arithmetic</vt:lpstr>
      <vt:lpstr>Some Arithmetical Theories</vt:lpstr>
      <vt:lpstr>PowerPoint Presentation</vt:lpstr>
      <vt:lpstr>Linear Real Arithmetic</vt:lpstr>
      <vt:lpstr>Efficiently R reduction to CAD</vt:lpstr>
      <vt:lpstr>Bit-Vectors</vt:lpstr>
      <vt:lpstr>Bit-vector arithmetic</vt:lpstr>
      <vt:lpstr>Encoding circuits to SAT - addition</vt:lpstr>
      <vt:lpstr>Encoding circuits to SAT - multiplication</vt:lpstr>
      <vt:lpstr>Large/Parametric size</vt:lpstr>
      <vt:lpstr>Other Theories</vt:lpstr>
      <vt:lpstr>Combining THeories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Nelson-Oppen Combination</vt:lpstr>
      <vt:lpstr>Combining Procedures in Practice</vt:lpstr>
      <vt:lpstr>Combining Procedures in Practice</vt:lpstr>
      <vt:lpstr>Example</vt:lpstr>
      <vt:lpstr>Example</vt:lpstr>
      <vt:lpstr>Example</vt:lpstr>
      <vt:lpstr>Example</vt:lpstr>
      <vt:lpstr>Example</vt:lpstr>
      <vt:lpstr>Example</vt:lpstr>
      <vt:lpstr>Example</vt:lpstr>
      <vt:lpstr>Example</vt:lpstr>
      <vt:lpstr>Example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Nikolaj Bjorner</dc:creator>
  <cp:lastModifiedBy>Nikolaj Bjorner</cp:lastModifiedBy>
  <cp:revision>262</cp:revision>
  <dcterms:created xsi:type="dcterms:W3CDTF">2006-08-16T00:00:00Z</dcterms:created>
  <dcterms:modified xsi:type="dcterms:W3CDTF">2015-08-13T12:42:04Z</dcterms:modified>
</cp:coreProperties>
</file>