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83" r:id="rId4"/>
    <p:sldId id="265" r:id="rId5"/>
    <p:sldId id="303" r:id="rId6"/>
    <p:sldId id="285" r:id="rId7"/>
    <p:sldId id="314" r:id="rId8"/>
    <p:sldId id="291" r:id="rId9"/>
    <p:sldId id="289" r:id="rId10"/>
    <p:sldId id="292" r:id="rId11"/>
    <p:sldId id="293" r:id="rId12"/>
    <p:sldId id="298" r:id="rId13"/>
    <p:sldId id="278" r:id="rId14"/>
    <p:sldId id="313" r:id="rId15"/>
    <p:sldId id="259" r:id="rId16"/>
    <p:sldId id="305" r:id="rId17"/>
    <p:sldId id="311" r:id="rId18"/>
    <p:sldId id="297" r:id="rId19"/>
    <p:sldId id="315" r:id="rId20"/>
    <p:sldId id="306" r:id="rId21"/>
    <p:sldId id="299" r:id="rId22"/>
    <p:sldId id="307" r:id="rId23"/>
    <p:sldId id="261" r:id="rId24"/>
    <p:sldId id="308" r:id="rId25"/>
    <p:sldId id="268" r:id="rId26"/>
    <p:sldId id="310" r:id="rId27"/>
    <p:sldId id="309" r:id="rId28"/>
    <p:sldId id="27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410A357-660C-4EB0-854B-E026760EA326}">
          <p14:sldIdLst>
            <p14:sldId id="256"/>
            <p14:sldId id="257"/>
            <p14:sldId id="283"/>
            <p14:sldId id="265"/>
            <p14:sldId id="303"/>
            <p14:sldId id="285"/>
            <p14:sldId id="314"/>
            <p14:sldId id="291"/>
            <p14:sldId id="289"/>
            <p14:sldId id="292"/>
            <p14:sldId id="293"/>
            <p14:sldId id="298"/>
            <p14:sldId id="278"/>
            <p14:sldId id="313"/>
            <p14:sldId id="259"/>
            <p14:sldId id="305"/>
            <p14:sldId id="311"/>
            <p14:sldId id="297"/>
            <p14:sldId id="315"/>
            <p14:sldId id="306"/>
            <p14:sldId id="299"/>
            <p14:sldId id="307"/>
            <p14:sldId id="261"/>
            <p14:sldId id="308"/>
            <p14:sldId id="268"/>
            <p14:sldId id="310"/>
            <p14:sldId id="309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989" autoAdjust="0"/>
    <p:restoredTop sz="94136"/>
  </p:normalViewPr>
  <p:slideViewPr>
    <p:cSldViewPr snapToGrid="0">
      <p:cViewPr varScale="1">
        <p:scale>
          <a:sx n="253" d="100"/>
          <a:sy n="253" d="100"/>
        </p:scale>
        <p:origin x="28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7B8D2-29CF-BB4C-994C-C7F67EAB85B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3F58F-C07A-124C-A417-6149B30EA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6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number of input videos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for each query. Further, query optimization ensures the most efficient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 resource utilization in terms of processing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3F58F-C07A-124C-A417-6149B30EA8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8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13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5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1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7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1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4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C0DD-0285-4DE3-A7C3-032D94991B6D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28D8-F760-4EBA-82B8-D4C7700AE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2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44997"/>
            <a:ext cx="6858000" cy="1790700"/>
          </a:xfrm>
        </p:spPr>
        <p:txBody>
          <a:bodyPr>
            <a:noAutofit/>
          </a:bodyPr>
          <a:lstStyle/>
          <a:p>
            <a:r>
              <a:rPr lang="en-US" sz="3600" dirty="0"/>
              <a:t> </a:t>
            </a:r>
            <a:r>
              <a:rPr lang="en-US" sz="3200" dirty="0"/>
              <a:t>A Relational Platform for Efficient Large-Scale Video Analytics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25838"/>
            <a:ext cx="6858000" cy="709278"/>
          </a:xfrm>
        </p:spPr>
        <p:txBody>
          <a:bodyPr/>
          <a:lstStyle/>
          <a:p>
            <a:r>
              <a:rPr lang="en-US" dirty="0"/>
              <a:t>Yao Lu, Aakanksha Chowdhery, Srikanth Kandula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10" y="4068604"/>
            <a:ext cx="1602043" cy="1602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862" y="4069794"/>
            <a:ext cx="1605464" cy="1605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13" y="6069167"/>
            <a:ext cx="2730951" cy="5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98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520" y="518884"/>
            <a:ext cx="8208321" cy="560618"/>
          </a:xfrm>
        </p:spPr>
        <p:txBody>
          <a:bodyPr>
            <a:noAutofit/>
          </a:bodyPr>
          <a:lstStyle/>
          <a:p>
            <a:r>
              <a:rPr lang="en-US" sz="2800" dirty="0"/>
              <a:t>Reducers operate over groups of 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21" y="1079502"/>
            <a:ext cx="7886700" cy="5778497"/>
          </a:xfrm>
        </p:spPr>
        <p:txBody>
          <a:bodyPr>
            <a:normAutofit/>
          </a:bodyPr>
          <a:lstStyle/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defTabSz="2278979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14400" lvl="2" indent="0" defTabSz="2278979">
              <a:lnSpc>
                <a:spcPct val="125000"/>
              </a:lnSpc>
              <a:spcBef>
                <a:spcPts val="0"/>
              </a:spcBef>
              <a:buNone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 defTabSz="2278979">
              <a:lnSpc>
                <a:spcPct val="125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20933" y="1652853"/>
                <a:ext cx="2918920" cy="156966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2278922"/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$cars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REDUCE</a:t>
                </a:r>
                <a:r>
                  <a:rPr lang="en-US" sz="1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2278922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CameraID 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2278922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12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TrackingReducer</a:t>
                </a:r>
                <a:r>
                  <a:rPr lang="en-US" sz="1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()</a:t>
                </a:r>
                <a:endPara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2278922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PRODUCE 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FrameID :int,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CarBlob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:binary;</a:t>
                </a: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933" y="1652853"/>
                <a:ext cx="2918920" cy="15696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44784"/>
              </p:ext>
            </p:extLst>
          </p:nvPr>
        </p:nvGraphicFramePr>
        <p:xfrm>
          <a:off x="6072987" y="3313750"/>
          <a:ext cx="2888133" cy="9407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4586">
                  <a:extLst>
                    <a:ext uri="{9D8B030D-6E8A-4147-A177-3AD203B41FA5}">
                      <a16:colId xmlns:a16="http://schemas.microsoft.com/office/drawing/2014/main" val="1502665797"/>
                    </a:ext>
                  </a:extLst>
                </a:gridCol>
                <a:gridCol w="1893547">
                  <a:extLst>
                    <a:ext uri="{9D8B030D-6E8A-4147-A177-3AD203B41FA5}">
                      <a16:colId xmlns:a16="http://schemas.microsoft.com/office/drawing/2014/main" val="874989450"/>
                    </a:ext>
                  </a:extLst>
                </a:gridCol>
              </a:tblGrid>
              <a:tr h="313579">
                <a:tc>
                  <a:txBody>
                    <a:bodyPr/>
                    <a:lstStyle/>
                    <a:p>
                      <a:r>
                        <a:rPr lang="en-US" sz="1400" dirty="0"/>
                        <a:t>FrameID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CarBlob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56019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Track(frame 1,2,3)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805362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Track(frame 4,5,6)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42817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6916960" y="4456629"/>
            <a:ext cx="6030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$cars </a:t>
            </a:r>
            <a:endParaRPr lang="en-US" sz="12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80705"/>
              </p:ext>
            </p:extLst>
          </p:nvPr>
        </p:nvGraphicFramePr>
        <p:xfrm>
          <a:off x="2327583" y="3313750"/>
          <a:ext cx="2140207" cy="1254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193">
                  <a:extLst>
                    <a:ext uri="{9D8B030D-6E8A-4147-A177-3AD203B41FA5}">
                      <a16:colId xmlns:a16="http://schemas.microsoft.com/office/drawing/2014/main" val="1502665797"/>
                    </a:ext>
                  </a:extLst>
                </a:gridCol>
                <a:gridCol w="1320014">
                  <a:extLst>
                    <a:ext uri="{9D8B030D-6E8A-4147-A177-3AD203B41FA5}">
                      <a16:colId xmlns:a16="http://schemas.microsoft.com/office/drawing/2014/main" val="874989450"/>
                    </a:ext>
                  </a:extLst>
                </a:gridCol>
              </a:tblGrid>
              <a:tr h="313579">
                <a:tc>
                  <a:txBody>
                    <a:bodyPr/>
                    <a:lstStyle/>
                    <a:p>
                      <a:r>
                        <a:rPr lang="en-US" sz="1400" dirty="0" err="1"/>
                        <a:t>frameId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56019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805362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4281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0455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994370" y="4595042"/>
            <a:ext cx="806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$images </a:t>
            </a:r>
            <a:endParaRPr lang="en-US" sz="1200" dirty="0"/>
          </a:p>
        </p:txBody>
      </p:sp>
      <p:sp>
        <p:nvSpPr>
          <p:cNvPr id="24" name="Right Arrow 23"/>
          <p:cNvSpPr/>
          <p:nvPr/>
        </p:nvSpPr>
        <p:spPr>
          <a:xfrm>
            <a:off x="4536143" y="3638811"/>
            <a:ext cx="1640255" cy="35259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7030A0"/>
                </a:solidFill>
              </a:rPr>
              <a:t>TrackingReducer</a:t>
            </a:r>
            <a:r>
              <a:rPr lang="en-US" sz="1200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27" name="Bent-Up Arrow 26"/>
          <p:cNvSpPr/>
          <p:nvPr/>
        </p:nvSpPr>
        <p:spPr>
          <a:xfrm>
            <a:off x="4548674" y="4179457"/>
            <a:ext cx="910864" cy="277172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Bent-Up Arrow 27"/>
          <p:cNvSpPr/>
          <p:nvPr/>
        </p:nvSpPr>
        <p:spPr>
          <a:xfrm>
            <a:off x="4548673" y="3877360"/>
            <a:ext cx="910864" cy="285367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20" y="3043922"/>
            <a:ext cx="142875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4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520" y="518884"/>
            <a:ext cx="8208321" cy="560618"/>
          </a:xfrm>
        </p:spPr>
        <p:txBody>
          <a:bodyPr>
            <a:noAutofit/>
          </a:bodyPr>
          <a:lstStyle/>
          <a:p>
            <a:r>
              <a:rPr lang="en-US" sz="2800" dirty="0"/>
              <a:t>Combiners join two or more rowsets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221" y="1079502"/>
            <a:ext cx="7886700" cy="5778497"/>
          </a:xfrm>
        </p:spPr>
        <p:txBody>
          <a:bodyPr>
            <a:normAutofit/>
          </a:bodyPr>
          <a:lstStyle/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 defTabSz="2278979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14400" lvl="2" indent="0" defTabSz="2278979">
              <a:lnSpc>
                <a:spcPct val="125000"/>
              </a:lnSpc>
              <a:spcBef>
                <a:spcPts val="0"/>
              </a:spcBef>
              <a:buNone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 defTabSz="2278979">
              <a:lnSpc>
                <a:spcPct val="125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defTabSz="2278979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8219" y="1304356"/>
                <a:ext cx="3721340" cy="1938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2278922"/>
                <a:r>
                  <a:rPr lang="en-US" sz="12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$distance</a:t>
                </a:r>
                <a:r>
                  <a:rPr lang="en-US" sz="12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2278922"/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COMBINE</a:t>
                </a:r>
                <a:r>
                  <a:rPr lang="en-US" sz="1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defTabSz="2278922"/>
                <a:r>
                  <a:rPr lang="en-US" sz="12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$images_1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12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$images_2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2278922"/>
                <a:r>
                  <a:rPr lang="en-US" sz="12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$images_1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.frameId = </a:t>
                </a:r>
                <a:r>
                  <a:rPr lang="en-US" sz="1200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$images_2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.frameId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2278922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12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MatchingCombiner</a:t>
                </a:r>
                <a:r>
                  <a:rPr lang="en-US" sz="1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()</a:t>
                </a:r>
                <a:endPara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2278922"/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PRODUCE 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FrameID :int, Distance :float;</a:t>
                </a: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219" y="1304356"/>
                <a:ext cx="3721340" cy="1938992"/>
              </a:xfrm>
              <a:prstGeom prst="rect">
                <a:avLst/>
              </a:prstGeom>
              <a:blipFill rotWithShape="0">
                <a:blip r:embed="rId2"/>
                <a:stretch>
                  <a:fillRect t="-3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40775"/>
              </p:ext>
            </p:extLst>
          </p:nvPr>
        </p:nvGraphicFramePr>
        <p:xfrm>
          <a:off x="6313530" y="3346182"/>
          <a:ext cx="2439311" cy="9407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40025">
                  <a:extLst>
                    <a:ext uri="{9D8B030D-6E8A-4147-A177-3AD203B41FA5}">
                      <a16:colId xmlns:a16="http://schemas.microsoft.com/office/drawing/2014/main" val="1502665797"/>
                    </a:ext>
                  </a:extLst>
                </a:gridCol>
                <a:gridCol w="1599286">
                  <a:extLst>
                    <a:ext uri="{9D8B030D-6E8A-4147-A177-3AD203B41FA5}">
                      <a16:colId xmlns:a16="http://schemas.microsoft.com/office/drawing/2014/main" val="874989450"/>
                    </a:ext>
                  </a:extLst>
                </a:gridCol>
              </a:tblGrid>
              <a:tr h="313579">
                <a:tc>
                  <a:txBody>
                    <a:bodyPr/>
                    <a:lstStyle/>
                    <a:p>
                      <a:r>
                        <a:rPr lang="en-US" sz="1400" dirty="0" err="1"/>
                        <a:t>frameId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distance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56019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002060"/>
                          </a:solidFill>
                        </a:rPr>
                        <a:t>dist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(frame 1.1, 2.1)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805362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solidFill>
                            <a:srgbClr val="002060"/>
                          </a:solidFill>
                        </a:rPr>
                        <a:t>dist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(frame 1.2, 2.2)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42817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7231660" y="4302849"/>
            <a:ext cx="8835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$distance </a:t>
            </a:r>
            <a:endParaRPr lang="en-US" sz="12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224632"/>
              </p:ext>
            </p:extLst>
          </p:nvPr>
        </p:nvGraphicFramePr>
        <p:xfrm>
          <a:off x="2568127" y="3346182"/>
          <a:ext cx="2140207" cy="9407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193">
                  <a:extLst>
                    <a:ext uri="{9D8B030D-6E8A-4147-A177-3AD203B41FA5}">
                      <a16:colId xmlns:a16="http://schemas.microsoft.com/office/drawing/2014/main" val="1502665797"/>
                    </a:ext>
                  </a:extLst>
                </a:gridCol>
                <a:gridCol w="1320014">
                  <a:extLst>
                    <a:ext uri="{9D8B030D-6E8A-4147-A177-3AD203B41FA5}">
                      <a16:colId xmlns:a16="http://schemas.microsoft.com/office/drawing/2014/main" val="874989450"/>
                    </a:ext>
                  </a:extLst>
                </a:gridCol>
              </a:tblGrid>
              <a:tr h="313579">
                <a:tc>
                  <a:txBody>
                    <a:bodyPr/>
                    <a:lstStyle/>
                    <a:p>
                      <a:r>
                        <a:rPr lang="en-US" sz="1400" dirty="0" err="1"/>
                        <a:t>frameId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56019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805362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42817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133610" y="4240167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$images_1 </a:t>
            </a:r>
            <a:endParaRPr lang="en-US" sz="1200" dirty="0"/>
          </a:p>
        </p:txBody>
      </p:sp>
      <p:sp>
        <p:nvSpPr>
          <p:cNvPr id="24" name="Right Arrow 23"/>
          <p:cNvSpPr/>
          <p:nvPr/>
        </p:nvSpPr>
        <p:spPr>
          <a:xfrm>
            <a:off x="4776688" y="3671243"/>
            <a:ext cx="1626276" cy="306475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MatchingCombiner</a:t>
            </a:r>
            <a:r>
              <a:rPr lang="en-US" sz="1200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27" name="Bent-Up Arrow 26"/>
          <p:cNvSpPr/>
          <p:nvPr/>
        </p:nvSpPr>
        <p:spPr>
          <a:xfrm>
            <a:off x="4766033" y="4192007"/>
            <a:ext cx="993220" cy="1163212"/>
          </a:xfrm>
          <a:custGeom>
            <a:avLst/>
            <a:gdLst>
              <a:gd name="connsiteX0" fmla="*/ 0 w 1110451"/>
              <a:gd name="connsiteY0" fmla="*/ 873876 h 1151489"/>
              <a:gd name="connsiteX1" fmla="*/ 694032 w 1110451"/>
              <a:gd name="connsiteY1" fmla="*/ 873876 h 1151489"/>
              <a:gd name="connsiteX2" fmla="*/ 694032 w 1110451"/>
              <a:gd name="connsiteY2" fmla="*/ 277613 h 1151489"/>
              <a:gd name="connsiteX3" fmla="*/ 555226 w 1110451"/>
              <a:gd name="connsiteY3" fmla="*/ 277613 h 1151489"/>
              <a:gd name="connsiteX4" fmla="*/ 832838 w 1110451"/>
              <a:gd name="connsiteY4" fmla="*/ 0 h 1151489"/>
              <a:gd name="connsiteX5" fmla="*/ 1110451 w 1110451"/>
              <a:gd name="connsiteY5" fmla="*/ 277613 h 1151489"/>
              <a:gd name="connsiteX6" fmla="*/ 971645 w 1110451"/>
              <a:gd name="connsiteY6" fmla="*/ 277613 h 1151489"/>
              <a:gd name="connsiteX7" fmla="*/ 971645 w 1110451"/>
              <a:gd name="connsiteY7" fmla="*/ 1151489 h 1151489"/>
              <a:gd name="connsiteX8" fmla="*/ 0 w 1110451"/>
              <a:gd name="connsiteY8" fmla="*/ 1151489 h 1151489"/>
              <a:gd name="connsiteX9" fmla="*/ 0 w 1110451"/>
              <a:gd name="connsiteY9" fmla="*/ 873876 h 1151489"/>
              <a:gd name="connsiteX0" fmla="*/ 0 w 1110451"/>
              <a:gd name="connsiteY0" fmla="*/ 873876 h 1151489"/>
              <a:gd name="connsiteX1" fmla="*/ 694032 w 1110451"/>
              <a:gd name="connsiteY1" fmla="*/ 873876 h 1151489"/>
              <a:gd name="connsiteX2" fmla="*/ 694032 w 1110451"/>
              <a:gd name="connsiteY2" fmla="*/ 277613 h 1151489"/>
              <a:gd name="connsiteX3" fmla="*/ 555226 w 1110451"/>
              <a:gd name="connsiteY3" fmla="*/ 277613 h 1151489"/>
              <a:gd name="connsiteX4" fmla="*/ 832838 w 1110451"/>
              <a:gd name="connsiteY4" fmla="*/ 0 h 1151489"/>
              <a:gd name="connsiteX5" fmla="*/ 1110451 w 1110451"/>
              <a:gd name="connsiteY5" fmla="*/ 277613 h 1151489"/>
              <a:gd name="connsiteX6" fmla="*/ 866137 w 1110451"/>
              <a:gd name="connsiteY6" fmla="*/ 277613 h 1151489"/>
              <a:gd name="connsiteX7" fmla="*/ 971645 w 1110451"/>
              <a:gd name="connsiteY7" fmla="*/ 1151489 h 1151489"/>
              <a:gd name="connsiteX8" fmla="*/ 0 w 1110451"/>
              <a:gd name="connsiteY8" fmla="*/ 1151489 h 1151489"/>
              <a:gd name="connsiteX9" fmla="*/ 0 w 1110451"/>
              <a:gd name="connsiteY9" fmla="*/ 873876 h 1151489"/>
              <a:gd name="connsiteX0" fmla="*/ 0 w 993220"/>
              <a:gd name="connsiteY0" fmla="*/ 873876 h 1151489"/>
              <a:gd name="connsiteX1" fmla="*/ 694032 w 993220"/>
              <a:gd name="connsiteY1" fmla="*/ 873876 h 1151489"/>
              <a:gd name="connsiteX2" fmla="*/ 694032 w 993220"/>
              <a:gd name="connsiteY2" fmla="*/ 277613 h 1151489"/>
              <a:gd name="connsiteX3" fmla="*/ 555226 w 993220"/>
              <a:gd name="connsiteY3" fmla="*/ 277613 h 1151489"/>
              <a:gd name="connsiteX4" fmla="*/ 832838 w 993220"/>
              <a:gd name="connsiteY4" fmla="*/ 0 h 1151489"/>
              <a:gd name="connsiteX5" fmla="*/ 993220 w 993220"/>
              <a:gd name="connsiteY5" fmla="*/ 277613 h 1151489"/>
              <a:gd name="connsiteX6" fmla="*/ 866137 w 993220"/>
              <a:gd name="connsiteY6" fmla="*/ 277613 h 1151489"/>
              <a:gd name="connsiteX7" fmla="*/ 971645 w 993220"/>
              <a:gd name="connsiteY7" fmla="*/ 1151489 h 1151489"/>
              <a:gd name="connsiteX8" fmla="*/ 0 w 993220"/>
              <a:gd name="connsiteY8" fmla="*/ 1151489 h 1151489"/>
              <a:gd name="connsiteX9" fmla="*/ 0 w 993220"/>
              <a:gd name="connsiteY9" fmla="*/ 873876 h 1151489"/>
              <a:gd name="connsiteX0" fmla="*/ 0 w 993220"/>
              <a:gd name="connsiteY0" fmla="*/ 873876 h 1163212"/>
              <a:gd name="connsiteX1" fmla="*/ 694032 w 993220"/>
              <a:gd name="connsiteY1" fmla="*/ 873876 h 1163212"/>
              <a:gd name="connsiteX2" fmla="*/ 694032 w 993220"/>
              <a:gd name="connsiteY2" fmla="*/ 277613 h 1163212"/>
              <a:gd name="connsiteX3" fmla="*/ 555226 w 993220"/>
              <a:gd name="connsiteY3" fmla="*/ 277613 h 1163212"/>
              <a:gd name="connsiteX4" fmla="*/ 832838 w 993220"/>
              <a:gd name="connsiteY4" fmla="*/ 0 h 1163212"/>
              <a:gd name="connsiteX5" fmla="*/ 993220 w 993220"/>
              <a:gd name="connsiteY5" fmla="*/ 277613 h 1163212"/>
              <a:gd name="connsiteX6" fmla="*/ 866137 w 993220"/>
              <a:gd name="connsiteY6" fmla="*/ 277613 h 1163212"/>
              <a:gd name="connsiteX7" fmla="*/ 877861 w 993220"/>
              <a:gd name="connsiteY7" fmla="*/ 1163212 h 1163212"/>
              <a:gd name="connsiteX8" fmla="*/ 0 w 993220"/>
              <a:gd name="connsiteY8" fmla="*/ 1151489 h 1163212"/>
              <a:gd name="connsiteX9" fmla="*/ 0 w 993220"/>
              <a:gd name="connsiteY9" fmla="*/ 873876 h 1163212"/>
              <a:gd name="connsiteX0" fmla="*/ 0 w 993220"/>
              <a:gd name="connsiteY0" fmla="*/ 873876 h 1163212"/>
              <a:gd name="connsiteX1" fmla="*/ 694032 w 993220"/>
              <a:gd name="connsiteY1" fmla="*/ 944215 h 1163212"/>
              <a:gd name="connsiteX2" fmla="*/ 694032 w 993220"/>
              <a:gd name="connsiteY2" fmla="*/ 277613 h 1163212"/>
              <a:gd name="connsiteX3" fmla="*/ 555226 w 993220"/>
              <a:gd name="connsiteY3" fmla="*/ 277613 h 1163212"/>
              <a:gd name="connsiteX4" fmla="*/ 832838 w 993220"/>
              <a:gd name="connsiteY4" fmla="*/ 0 h 1163212"/>
              <a:gd name="connsiteX5" fmla="*/ 993220 w 993220"/>
              <a:gd name="connsiteY5" fmla="*/ 277613 h 1163212"/>
              <a:gd name="connsiteX6" fmla="*/ 866137 w 993220"/>
              <a:gd name="connsiteY6" fmla="*/ 277613 h 1163212"/>
              <a:gd name="connsiteX7" fmla="*/ 877861 w 993220"/>
              <a:gd name="connsiteY7" fmla="*/ 1163212 h 1163212"/>
              <a:gd name="connsiteX8" fmla="*/ 0 w 993220"/>
              <a:gd name="connsiteY8" fmla="*/ 1151489 h 1163212"/>
              <a:gd name="connsiteX9" fmla="*/ 0 w 993220"/>
              <a:gd name="connsiteY9" fmla="*/ 873876 h 1163212"/>
              <a:gd name="connsiteX0" fmla="*/ 0 w 993220"/>
              <a:gd name="connsiteY0" fmla="*/ 955938 h 1163212"/>
              <a:gd name="connsiteX1" fmla="*/ 694032 w 993220"/>
              <a:gd name="connsiteY1" fmla="*/ 944215 h 1163212"/>
              <a:gd name="connsiteX2" fmla="*/ 694032 w 993220"/>
              <a:gd name="connsiteY2" fmla="*/ 277613 h 1163212"/>
              <a:gd name="connsiteX3" fmla="*/ 555226 w 993220"/>
              <a:gd name="connsiteY3" fmla="*/ 277613 h 1163212"/>
              <a:gd name="connsiteX4" fmla="*/ 832838 w 993220"/>
              <a:gd name="connsiteY4" fmla="*/ 0 h 1163212"/>
              <a:gd name="connsiteX5" fmla="*/ 993220 w 993220"/>
              <a:gd name="connsiteY5" fmla="*/ 277613 h 1163212"/>
              <a:gd name="connsiteX6" fmla="*/ 866137 w 993220"/>
              <a:gd name="connsiteY6" fmla="*/ 277613 h 1163212"/>
              <a:gd name="connsiteX7" fmla="*/ 877861 w 993220"/>
              <a:gd name="connsiteY7" fmla="*/ 1163212 h 1163212"/>
              <a:gd name="connsiteX8" fmla="*/ 0 w 993220"/>
              <a:gd name="connsiteY8" fmla="*/ 1151489 h 1163212"/>
              <a:gd name="connsiteX9" fmla="*/ 0 w 993220"/>
              <a:gd name="connsiteY9" fmla="*/ 955938 h 1163212"/>
              <a:gd name="connsiteX0" fmla="*/ 0 w 993220"/>
              <a:gd name="connsiteY0" fmla="*/ 955938 h 1163212"/>
              <a:gd name="connsiteX1" fmla="*/ 670586 w 993220"/>
              <a:gd name="connsiteY1" fmla="*/ 991108 h 1163212"/>
              <a:gd name="connsiteX2" fmla="*/ 694032 w 993220"/>
              <a:gd name="connsiteY2" fmla="*/ 277613 h 1163212"/>
              <a:gd name="connsiteX3" fmla="*/ 555226 w 993220"/>
              <a:gd name="connsiteY3" fmla="*/ 277613 h 1163212"/>
              <a:gd name="connsiteX4" fmla="*/ 832838 w 993220"/>
              <a:gd name="connsiteY4" fmla="*/ 0 h 1163212"/>
              <a:gd name="connsiteX5" fmla="*/ 993220 w 993220"/>
              <a:gd name="connsiteY5" fmla="*/ 277613 h 1163212"/>
              <a:gd name="connsiteX6" fmla="*/ 866137 w 993220"/>
              <a:gd name="connsiteY6" fmla="*/ 277613 h 1163212"/>
              <a:gd name="connsiteX7" fmla="*/ 877861 w 993220"/>
              <a:gd name="connsiteY7" fmla="*/ 1163212 h 1163212"/>
              <a:gd name="connsiteX8" fmla="*/ 0 w 993220"/>
              <a:gd name="connsiteY8" fmla="*/ 1151489 h 1163212"/>
              <a:gd name="connsiteX9" fmla="*/ 0 w 993220"/>
              <a:gd name="connsiteY9" fmla="*/ 955938 h 1163212"/>
              <a:gd name="connsiteX0" fmla="*/ 0 w 993220"/>
              <a:gd name="connsiteY0" fmla="*/ 955938 h 1163212"/>
              <a:gd name="connsiteX1" fmla="*/ 658863 w 993220"/>
              <a:gd name="connsiteY1" fmla="*/ 955939 h 1163212"/>
              <a:gd name="connsiteX2" fmla="*/ 694032 w 993220"/>
              <a:gd name="connsiteY2" fmla="*/ 277613 h 1163212"/>
              <a:gd name="connsiteX3" fmla="*/ 555226 w 993220"/>
              <a:gd name="connsiteY3" fmla="*/ 277613 h 1163212"/>
              <a:gd name="connsiteX4" fmla="*/ 832838 w 993220"/>
              <a:gd name="connsiteY4" fmla="*/ 0 h 1163212"/>
              <a:gd name="connsiteX5" fmla="*/ 993220 w 993220"/>
              <a:gd name="connsiteY5" fmla="*/ 277613 h 1163212"/>
              <a:gd name="connsiteX6" fmla="*/ 866137 w 993220"/>
              <a:gd name="connsiteY6" fmla="*/ 277613 h 1163212"/>
              <a:gd name="connsiteX7" fmla="*/ 877861 w 993220"/>
              <a:gd name="connsiteY7" fmla="*/ 1163212 h 1163212"/>
              <a:gd name="connsiteX8" fmla="*/ 0 w 993220"/>
              <a:gd name="connsiteY8" fmla="*/ 1151489 h 1163212"/>
              <a:gd name="connsiteX9" fmla="*/ 0 w 993220"/>
              <a:gd name="connsiteY9" fmla="*/ 955938 h 1163212"/>
              <a:gd name="connsiteX0" fmla="*/ 0 w 993220"/>
              <a:gd name="connsiteY0" fmla="*/ 955938 h 1163212"/>
              <a:gd name="connsiteX1" fmla="*/ 694032 w 993220"/>
              <a:gd name="connsiteY1" fmla="*/ 955939 h 1163212"/>
              <a:gd name="connsiteX2" fmla="*/ 694032 w 993220"/>
              <a:gd name="connsiteY2" fmla="*/ 277613 h 1163212"/>
              <a:gd name="connsiteX3" fmla="*/ 555226 w 993220"/>
              <a:gd name="connsiteY3" fmla="*/ 277613 h 1163212"/>
              <a:gd name="connsiteX4" fmla="*/ 832838 w 993220"/>
              <a:gd name="connsiteY4" fmla="*/ 0 h 1163212"/>
              <a:gd name="connsiteX5" fmla="*/ 993220 w 993220"/>
              <a:gd name="connsiteY5" fmla="*/ 277613 h 1163212"/>
              <a:gd name="connsiteX6" fmla="*/ 866137 w 993220"/>
              <a:gd name="connsiteY6" fmla="*/ 277613 h 1163212"/>
              <a:gd name="connsiteX7" fmla="*/ 877861 w 993220"/>
              <a:gd name="connsiteY7" fmla="*/ 1163212 h 1163212"/>
              <a:gd name="connsiteX8" fmla="*/ 0 w 993220"/>
              <a:gd name="connsiteY8" fmla="*/ 1151489 h 1163212"/>
              <a:gd name="connsiteX9" fmla="*/ 0 w 993220"/>
              <a:gd name="connsiteY9" fmla="*/ 955938 h 1163212"/>
              <a:gd name="connsiteX0" fmla="*/ 0 w 993220"/>
              <a:gd name="connsiteY0" fmla="*/ 955938 h 1163212"/>
              <a:gd name="connsiteX1" fmla="*/ 705755 w 993220"/>
              <a:gd name="connsiteY1" fmla="*/ 944216 h 1163212"/>
              <a:gd name="connsiteX2" fmla="*/ 694032 w 993220"/>
              <a:gd name="connsiteY2" fmla="*/ 277613 h 1163212"/>
              <a:gd name="connsiteX3" fmla="*/ 555226 w 993220"/>
              <a:gd name="connsiteY3" fmla="*/ 277613 h 1163212"/>
              <a:gd name="connsiteX4" fmla="*/ 832838 w 993220"/>
              <a:gd name="connsiteY4" fmla="*/ 0 h 1163212"/>
              <a:gd name="connsiteX5" fmla="*/ 993220 w 993220"/>
              <a:gd name="connsiteY5" fmla="*/ 277613 h 1163212"/>
              <a:gd name="connsiteX6" fmla="*/ 866137 w 993220"/>
              <a:gd name="connsiteY6" fmla="*/ 277613 h 1163212"/>
              <a:gd name="connsiteX7" fmla="*/ 877861 w 993220"/>
              <a:gd name="connsiteY7" fmla="*/ 1163212 h 1163212"/>
              <a:gd name="connsiteX8" fmla="*/ 0 w 993220"/>
              <a:gd name="connsiteY8" fmla="*/ 1151489 h 1163212"/>
              <a:gd name="connsiteX9" fmla="*/ 0 w 993220"/>
              <a:gd name="connsiteY9" fmla="*/ 955938 h 1163212"/>
              <a:gd name="connsiteX0" fmla="*/ 0 w 993220"/>
              <a:gd name="connsiteY0" fmla="*/ 955938 h 1163212"/>
              <a:gd name="connsiteX1" fmla="*/ 705755 w 993220"/>
              <a:gd name="connsiteY1" fmla="*/ 944216 h 1163212"/>
              <a:gd name="connsiteX2" fmla="*/ 694032 w 993220"/>
              <a:gd name="connsiteY2" fmla="*/ 277613 h 1163212"/>
              <a:gd name="connsiteX3" fmla="*/ 555226 w 993220"/>
              <a:gd name="connsiteY3" fmla="*/ 277613 h 1163212"/>
              <a:gd name="connsiteX4" fmla="*/ 785946 w 993220"/>
              <a:gd name="connsiteY4" fmla="*/ 0 h 1163212"/>
              <a:gd name="connsiteX5" fmla="*/ 993220 w 993220"/>
              <a:gd name="connsiteY5" fmla="*/ 277613 h 1163212"/>
              <a:gd name="connsiteX6" fmla="*/ 866137 w 993220"/>
              <a:gd name="connsiteY6" fmla="*/ 277613 h 1163212"/>
              <a:gd name="connsiteX7" fmla="*/ 877861 w 993220"/>
              <a:gd name="connsiteY7" fmla="*/ 1163212 h 1163212"/>
              <a:gd name="connsiteX8" fmla="*/ 0 w 993220"/>
              <a:gd name="connsiteY8" fmla="*/ 1151489 h 1163212"/>
              <a:gd name="connsiteX9" fmla="*/ 0 w 993220"/>
              <a:gd name="connsiteY9" fmla="*/ 955938 h 1163212"/>
              <a:gd name="connsiteX0" fmla="*/ 0 w 993220"/>
              <a:gd name="connsiteY0" fmla="*/ 955938 h 1163212"/>
              <a:gd name="connsiteX1" fmla="*/ 705755 w 993220"/>
              <a:gd name="connsiteY1" fmla="*/ 958504 h 1163212"/>
              <a:gd name="connsiteX2" fmla="*/ 694032 w 993220"/>
              <a:gd name="connsiteY2" fmla="*/ 277613 h 1163212"/>
              <a:gd name="connsiteX3" fmla="*/ 555226 w 993220"/>
              <a:gd name="connsiteY3" fmla="*/ 277613 h 1163212"/>
              <a:gd name="connsiteX4" fmla="*/ 785946 w 993220"/>
              <a:gd name="connsiteY4" fmla="*/ 0 h 1163212"/>
              <a:gd name="connsiteX5" fmla="*/ 993220 w 993220"/>
              <a:gd name="connsiteY5" fmla="*/ 277613 h 1163212"/>
              <a:gd name="connsiteX6" fmla="*/ 866137 w 993220"/>
              <a:gd name="connsiteY6" fmla="*/ 277613 h 1163212"/>
              <a:gd name="connsiteX7" fmla="*/ 877861 w 993220"/>
              <a:gd name="connsiteY7" fmla="*/ 1163212 h 1163212"/>
              <a:gd name="connsiteX8" fmla="*/ 0 w 993220"/>
              <a:gd name="connsiteY8" fmla="*/ 1151489 h 1163212"/>
              <a:gd name="connsiteX9" fmla="*/ 0 w 993220"/>
              <a:gd name="connsiteY9" fmla="*/ 955938 h 1163212"/>
              <a:gd name="connsiteX0" fmla="*/ 0 w 993220"/>
              <a:gd name="connsiteY0" fmla="*/ 955938 h 1163212"/>
              <a:gd name="connsiteX1" fmla="*/ 698611 w 993220"/>
              <a:gd name="connsiteY1" fmla="*/ 958504 h 1163212"/>
              <a:gd name="connsiteX2" fmla="*/ 694032 w 993220"/>
              <a:gd name="connsiteY2" fmla="*/ 277613 h 1163212"/>
              <a:gd name="connsiteX3" fmla="*/ 555226 w 993220"/>
              <a:gd name="connsiteY3" fmla="*/ 277613 h 1163212"/>
              <a:gd name="connsiteX4" fmla="*/ 785946 w 993220"/>
              <a:gd name="connsiteY4" fmla="*/ 0 h 1163212"/>
              <a:gd name="connsiteX5" fmla="*/ 993220 w 993220"/>
              <a:gd name="connsiteY5" fmla="*/ 277613 h 1163212"/>
              <a:gd name="connsiteX6" fmla="*/ 866137 w 993220"/>
              <a:gd name="connsiteY6" fmla="*/ 277613 h 1163212"/>
              <a:gd name="connsiteX7" fmla="*/ 877861 w 993220"/>
              <a:gd name="connsiteY7" fmla="*/ 1163212 h 1163212"/>
              <a:gd name="connsiteX8" fmla="*/ 0 w 993220"/>
              <a:gd name="connsiteY8" fmla="*/ 1151489 h 1163212"/>
              <a:gd name="connsiteX9" fmla="*/ 0 w 993220"/>
              <a:gd name="connsiteY9" fmla="*/ 955938 h 1163212"/>
              <a:gd name="connsiteX0" fmla="*/ 0 w 993220"/>
              <a:gd name="connsiteY0" fmla="*/ 955938 h 1163212"/>
              <a:gd name="connsiteX1" fmla="*/ 698611 w 993220"/>
              <a:gd name="connsiteY1" fmla="*/ 958504 h 1163212"/>
              <a:gd name="connsiteX2" fmla="*/ 694032 w 993220"/>
              <a:gd name="connsiteY2" fmla="*/ 277613 h 1163212"/>
              <a:gd name="connsiteX3" fmla="*/ 555226 w 993220"/>
              <a:gd name="connsiteY3" fmla="*/ 277613 h 1163212"/>
              <a:gd name="connsiteX4" fmla="*/ 773246 w 993220"/>
              <a:gd name="connsiteY4" fmla="*/ 0 h 1163212"/>
              <a:gd name="connsiteX5" fmla="*/ 993220 w 993220"/>
              <a:gd name="connsiteY5" fmla="*/ 277613 h 1163212"/>
              <a:gd name="connsiteX6" fmla="*/ 866137 w 993220"/>
              <a:gd name="connsiteY6" fmla="*/ 277613 h 1163212"/>
              <a:gd name="connsiteX7" fmla="*/ 877861 w 993220"/>
              <a:gd name="connsiteY7" fmla="*/ 1163212 h 1163212"/>
              <a:gd name="connsiteX8" fmla="*/ 0 w 993220"/>
              <a:gd name="connsiteY8" fmla="*/ 1151489 h 1163212"/>
              <a:gd name="connsiteX9" fmla="*/ 0 w 993220"/>
              <a:gd name="connsiteY9" fmla="*/ 955938 h 11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3220" h="1163212">
                <a:moveTo>
                  <a:pt x="0" y="955938"/>
                </a:moveTo>
                <a:lnTo>
                  <a:pt x="698611" y="958504"/>
                </a:lnTo>
                <a:cubicBezTo>
                  <a:pt x="697085" y="731540"/>
                  <a:pt x="695558" y="504577"/>
                  <a:pt x="694032" y="277613"/>
                </a:cubicBezTo>
                <a:lnTo>
                  <a:pt x="555226" y="277613"/>
                </a:lnTo>
                <a:lnTo>
                  <a:pt x="773246" y="0"/>
                </a:lnTo>
                <a:lnTo>
                  <a:pt x="993220" y="277613"/>
                </a:lnTo>
                <a:lnTo>
                  <a:pt x="866137" y="277613"/>
                </a:lnTo>
                <a:lnTo>
                  <a:pt x="877861" y="1163212"/>
                </a:lnTo>
                <a:lnTo>
                  <a:pt x="0" y="1151489"/>
                </a:lnTo>
                <a:lnTo>
                  <a:pt x="0" y="95593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910728"/>
              </p:ext>
            </p:extLst>
          </p:nvPr>
        </p:nvGraphicFramePr>
        <p:xfrm>
          <a:off x="2568125" y="4505811"/>
          <a:ext cx="2140207" cy="9407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193">
                  <a:extLst>
                    <a:ext uri="{9D8B030D-6E8A-4147-A177-3AD203B41FA5}">
                      <a16:colId xmlns:a16="http://schemas.microsoft.com/office/drawing/2014/main" val="1502665797"/>
                    </a:ext>
                  </a:extLst>
                </a:gridCol>
                <a:gridCol w="1320014">
                  <a:extLst>
                    <a:ext uri="{9D8B030D-6E8A-4147-A177-3AD203B41FA5}">
                      <a16:colId xmlns:a16="http://schemas.microsoft.com/office/drawing/2014/main" val="874989450"/>
                    </a:ext>
                  </a:extLst>
                </a:gridCol>
              </a:tblGrid>
              <a:tr h="313579">
                <a:tc>
                  <a:txBody>
                    <a:bodyPr/>
                    <a:lstStyle/>
                    <a:p>
                      <a:r>
                        <a:rPr lang="en-US" sz="1400" dirty="0" err="1"/>
                        <a:t>frameId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56019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805362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4281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98" y="3513478"/>
            <a:ext cx="1771650" cy="17049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133609" y="5411919"/>
            <a:ext cx="976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$images_2 </a:t>
            </a:r>
            <a:endParaRPr lang="en-US" sz="1200" dirty="0"/>
          </a:p>
        </p:txBody>
      </p:sp>
      <p:sp>
        <p:nvSpPr>
          <p:cNvPr id="18" name="Right Arrow 17"/>
          <p:cNvSpPr/>
          <p:nvPr/>
        </p:nvSpPr>
        <p:spPr>
          <a:xfrm>
            <a:off x="4776687" y="3977718"/>
            <a:ext cx="1636849" cy="309201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MatchingCombiner</a:t>
            </a:r>
            <a:r>
              <a:rPr lang="en-US" sz="1200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28" name="Bent-Up Arrow 27"/>
          <p:cNvSpPr/>
          <p:nvPr/>
        </p:nvSpPr>
        <p:spPr>
          <a:xfrm>
            <a:off x="4766033" y="3889910"/>
            <a:ext cx="709831" cy="1191542"/>
          </a:xfrm>
          <a:prstGeom prst="bent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4" grpId="0" animBg="1"/>
      <p:bldP spid="27" grpId="0" animBg="1"/>
      <p:bldP spid="17" grpId="0"/>
      <p:bldP spid="18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520" y="518884"/>
            <a:ext cx="8208321" cy="560618"/>
          </a:xfrm>
        </p:spPr>
        <p:txBody>
          <a:bodyPr>
            <a:noAutofit/>
          </a:bodyPr>
          <a:lstStyle/>
          <a:p>
            <a:r>
              <a:rPr lang="en-US" sz="2800" dirty="0"/>
              <a:t>Pipelines (and queries) are declarative compositions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9502"/>
            <a:ext cx="7886700" cy="5778497"/>
          </a:xfrm>
        </p:spPr>
        <p:txBody>
          <a:bodyPr>
            <a:normAutofit/>
          </a:bodyPr>
          <a:lstStyle/>
          <a:p>
            <a:pPr marL="914400" lvl="2" indent="0" defTabSz="2278979">
              <a:lnSpc>
                <a:spcPct val="125000"/>
              </a:lnSpc>
              <a:spcBef>
                <a:spcPts val="0"/>
              </a:spcBef>
              <a:buNone/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defTabSz="2278979">
              <a:lnSpc>
                <a:spcPct val="125000"/>
              </a:lnSpc>
              <a:spcBef>
                <a:spcPts val="0"/>
              </a:spcBef>
            </a:pP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29584" y="1869936"/>
                <a:ext cx="329093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2278922"/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$rawdata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EXTRACT</a:t>
                </a:r>
                <a:r>
                  <a:rPr lang="en-US" sz="1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camId :int, </a:t>
                </a:r>
              </a:p>
              <a:p>
                <a:pPr defTabSz="2278922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frameId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:int, </a:t>
                </a:r>
              </a:p>
              <a:p>
                <a:pPr defTabSz="2278922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frame :binary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@"/videos/*.avi" 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VideoExtractor()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defTabSz="2278922"/>
                <a:endPara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2278922"/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$lp</a:t>
                </a:r>
                <a14:m>
                  <m:oMath xmlns:m="http://schemas.openxmlformats.org/officeDocument/2006/math">
                    <m:r>
                      <a:rPr lang="en-US" sz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PROCESS</a:t>
                </a:r>
                <a:r>
                  <a:rPr lang="en-US" sz="1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en-US" sz="1200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rawdata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LicensePlateRecognitionProcessor()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PRODUCE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camId,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frameId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LP;</a:t>
                </a:r>
              </a:p>
              <a:p>
                <a:pPr defTabSz="2278922"/>
                <a:endPara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2278922"/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SELECT</a:t>
                </a: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camId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frameId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en-US" sz="1200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lp</a:t>
                </a:r>
                <a:endParaRPr lang="en-US" sz="12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</a:t>
                </a:r>
                <a:r>
                  <a:rPr lang="en-US" sz="1200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lp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.LP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"ABC1234";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584" y="1869936"/>
                <a:ext cx="3290936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185" t="-529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85" y="1869936"/>
            <a:ext cx="1676482" cy="27556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0167" y="1202420"/>
            <a:ext cx="2637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License Plate Recognition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44520" y="1202420"/>
            <a:ext cx="1223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Example: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47570" y="2132370"/>
            <a:ext cx="911298" cy="432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253919" y="3118192"/>
            <a:ext cx="650731" cy="56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52631" y="3968750"/>
            <a:ext cx="1104020" cy="381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Brace 17"/>
          <p:cNvSpPr/>
          <p:nvPr/>
        </p:nvSpPr>
        <p:spPr>
          <a:xfrm>
            <a:off x="6539067" y="1869936"/>
            <a:ext cx="476450" cy="16865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>
            <a:off x="6539067" y="4117153"/>
            <a:ext cx="476450" cy="16865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070661" y="2326791"/>
            <a:ext cx="189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Vision engineer writes pipeline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3994" y="4775786"/>
            <a:ext cx="189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End-user queries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93111" y="2429050"/>
            <a:ext cx="1031101" cy="33855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sz="1600" dirty="0"/>
              <a:t>10K frames</a:t>
            </a:r>
          </a:p>
        </p:txBody>
      </p:sp>
    </p:spTree>
    <p:extLst>
      <p:ext uri="{BB962C8B-B14F-4D97-AF65-F5344CB8AC3E}">
        <p14:creationId xmlns:p14="http://schemas.microsoft.com/office/powerpoint/2010/main" val="250844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18" grpId="0" animBg="1"/>
      <p:bldP spid="19" grpId="0" animBg="1"/>
      <p:bldP spid="20" grpId="0"/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52" y="512534"/>
            <a:ext cx="7920309" cy="560618"/>
          </a:xfrm>
        </p:spPr>
        <p:txBody>
          <a:bodyPr>
            <a:noAutofit/>
          </a:bodyPr>
          <a:lstStyle/>
          <a:p>
            <a:r>
              <a:rPr lang="en-US" sz="3200" dirty="0"/>
              <a:t>Query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4850" y="1073152"/>
                <a:ext cx="8058150" cy="47869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  <a:latin typeface="Corbel" charset="0"/>
                    <a:ea typeface="Corbel" charset="0"/>
                    <a:cs typeface="Corbel" charset="0"/>
                  </a:rPr>
                  <a:t>Cascades-style cost-based query optimizer</a:t>
                </a:r>
              </a:p>
              <a:p>
                <a:pPr lvl="1"/>
                <a:r>
                  <a:rPr lang="en-US" sz="1800" dirty="0">
                    <a:solidFill>
                      <a:srgbClr val="002060"/>
                    </a:solidFill>
                    <a:latin typeface="Corbel" charset="0"/>
                    <a:ea typeface="Corbel" charset="0"/>
                    <a:cs typeface="Corbel" charset="0"/>
                  </a:rPr>
                  <a:t>Transformation rules generate alternatives, e.g., predicate push-down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Corbel" charset="0"/>
                    <a:ea typeface="Corbel" charset="0"/>
                    <a:cs typeface="Corbel" charset="0"/>
                  </a:rPr>
                  <a:t>→𝑆→𝐹𝑖𝑙𝑡𝑒𝑟→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Corbel" charset="0"/>
                    <a:ea typeface="Corbel" charset="0"/>
                    <a:cs typeface="Corbel" charset="0"/>
                  </a:rPr>
                  <a:t>         ⇒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Corbel" charset="0"/>
                    <a:ea typeface="Corbel" charset="0"/>
                    <a:cs typeface="Corbel" charset="0"/>
                  </a:rPr>
                  <a:t>→𝐹𝑖𝑙𝑡𝑒𝑟→𝑆→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800" dirty="0">
                  <a:latin typeface="Corbel" charset="0"/>
                  <a:ea typeface="Corbel" charset="0"/>
                  <a:cs typeface="Corbel" charset="0"/>
                </a:endParaRPr>
              </a:p>
              <a:p>
                <a:pPr marL="457200" lvl="1" indent="0">
                  <a:buNone/>
                </a:pPr>
                <a:endParaRPr lang="en-US" sz="1800" dirty="0">
                  <a:solidFill>
                    <a:srgbClr val="002060"/>
                  </a:solidFill>
                  <a:latin typeface="Corbel" charset="0"/>
                  <a:ea typeface="Corbel" charset="0"/>
                  <a:cs typeface="Corbel" charset="0"/>
                </a:endParaRPr>
              </a:p>
              <a:p>
                <a:pPr lvl="1"/>
                <a:r>
                  <a:rPr lang="en-US" sz="1800" dirty="0">
                    <a:solidFill>
                      <a:srgbClr val="002060"/>
                    </a:solidFill>
                    <a:latin typeface="Corbel" charset="0"/>
                    <a:ea typeface="Corbel" charset="0"/>
                    <a:cs typeface="Corbel" charset="0"/>
                  </a:rPr>
                  <a:t>UDOs annotated with cost etc. </a:t>
                </a:r>
                <a:r>
                  <a:rPr lang="en-US" sz="1800" b="1" dirty="0">
                    <a:solidFill>
                      <a:srgbClr val="C00000"/>
                    </a:solidFill>
                    <a:latin typeface="Corbel" charset="0"/>
                    <a:ea typeface="Corbel" charset="0"/>
                    <a:cs typeface="Corbel" charset="0"/>
                  </a:rPr>
                  <a:t>			</a:t>
                </a:r>
              </a:p>
              <a:p>
                <a:pPr marL="342892" lvl="1" indent="0" algn="ctr">
                  <a:buNone/>
                </a:pPr>
                <a:endParaRPr lang="en-US" sz="18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850" y="1073152"/>
                <a:ext cx="8058150" cy="4786925"/>
              </a:xfrm>
              <a:blipFill rotWithShape="0">
                <a:blip r:embed="rId2"/>
                <a:stretch>
                  <a:fillRect l="-681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1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52" y="512534"/>
            <a:ext cx="7920309" cy="560618"/>
          </a:xfrm>
        </p:spPr>
        <p:txBody>
          <a:bodyPr>
            <a:noAutofit/>
          </a:bodyPr>
          <a:lstStyle/>
          <a:p>
            <a:r>
              <a:rPr lang="en-US" sz="3200" dirty="0"/>
              <a:t>Query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4850" y="1073152"/>
                <a:ext cx="8058150" cy="478692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  <a:latin typeface="Corbel" charset="0"/>
                    <a:ea typeface="Corbel" charset="0"/>
                    <a:cs typeface="Corbel" charset="0"/>
                  </a:rPr>
                  <a:t>Cascades-style cost-based query optimizer</a:t>
                </a:r>
              </a:p>
              <a:p>
                <a:pPr lvl="1"/>
                <a:r>
                  <a:rPr lang="en-US" sz="1800" dirty="0">
                    <a:solidFill>
                      <a:srgbClr val="002060"/>
                    </a:solidFill>
                    <a:latin typeface="Corbel" charset="0"/>
                    <a:ea typeface="Corbel" charset="0"/>
                    <a:cs typeface="Corbel" charset="0"/>
                  </a:rPr>
                  <a:t>Transformation rules generate alternatives, e.g., predicate push-down</a:t>
                </a:r>
              </a:p>
              <a:p>
                <a:pPr marL="457200" lvl="1" indent="0">
                  <a:buNone/>
                </a:pPr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Corbel" charset="0"/>
                    <a:ea typeface="Corbel" charset="0"/>
                    <a:cs typeface="Corbel" charset="0"/>
                  </a:rPr>
                  <a:t>→𝑆→𝐹𝑖𝑙𝑡𝑒𝑟→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latin typeface="Corbel" charset="0"/>
                    <a:ea typeface="Corbel" charset="0"/>
                    <a:cs typeface="Corbel" charset="0"/>
                  </a:rPr>
                  <a:t>         ⇒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Corbel" charset="0"/>
                    <a:ea typeface="Corbel" charset="0"/>
                    <a:cs typeface="Corbel" charset="0"/>
                  </a:rPr>
                  <a:t>→𝐹𝑖𝑙𝑡𝑒𝑟→𝑆→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800" dirty="0">
                  <a:solidFill>
                    <a:srgbClr val="002060"/>
                  </a:solidFill>
                  <a:latin typeface="Corbel" charset="0"/>
                  <a:ea typeface="Corbel" charset="0"/>
                  <a:cs typeface="Corbel" charset="0"/>
                </a:endParaRPr>
              </a:p>
              <a:p>
                <a:pPr lvl="1"/>
                <a:endParaRPr lang="en-US" sz="1800" dirty="0">
                  <a:solidFill>
                    <a:srgbClr val="002060"/>
                  </a:solidFill>
                  <a:latin typeface="Corbel" charset="0"/>
                  <a:ea typeface="Corbel" charset="0"/>
                  <a:cs typeface="Corbel" charset="0"/>
                </a:endParaRPr>
              </a:p>
              <a:p>
                <a:pPr lvl="1"/>
                <a:r>
                  <a:rPr lang="en-US" sz="1800" dirty="0">
                    <a:solidFill>
                      <a:srgbClr val="002060"/>
                    </a:solidFill>
                    <a:latin typeface="Corbel" charset="0"/>
                    <a:ea typeface="Corbel" charset="0"/>
                    <a:cs typeface="Corbel" charset="0"/>
                  </a:rPr>
                  <a:t>UDOs annotated with cost etc. </a:t>
                </a:r>
                <a:endParaRPr lang="en-US" sz="1800" dirty="0">
                  <a:solidFill>
                    <a:schemeClr val="tx1"/>
                  </a:solidFill>
                  <a:latin typeface="Corbel" charset="0"/>
                  <a:ea typeface="Corbel" charset="0"/>
                  <a:cs typeface="Corbel" charset="0"/>
                </a:endParaRPr>
              </a:p>
              <a:p>
                <a:pPr lvl="1"/>
                <a:endParaRPr lang="en-US" sz="1800" dirty="0">
                  <a:solidFill>
                    <a:srgbClr val="002060"/>
                  </a:solidFill>
                  <a:latin typeface="Corbel" charset="0"/>
                  <a:ea typeface="Corbel" charset="0"/>
                  <a:cs typeface="Corbel" charset="0"/>
                </a:endParaRPr>
              </a:p>
              <a:p>
                <a:pPr lvl="1"/>
                <a:r>
                  <a:rPr lang="en-US" sz="1800" dirty="0">
                    <a:solidFill>
                      <a:srgbClr val="002060"/>
                    </a:solidFill>
                    <a:latin typeface="Corbel" charset="0"/>
                    <a:ea typeface="Corbel" charset="0"/>
                    <a:cs typeface="Corbel" charset="0"/>
                  </a:rPr>
                  <a:t>Auto parallelization, 1 GB vs. 100 GB:</a:t>
                </a:r>
                <a:r>
                  <a:rPr lang="en-US" sz="1800" b="1" dirty="0">
                    <a:solidFill>
                      <a:srgbClr val="002060"/>
                    </a:solidFill>
                    <a:latin typeface="Corbel" charset="0"/>
                    <a:ea typeface="Corbel" charset="0"/>
                    <a:cs typeface="Corbel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4850" y="1073152"/>
                <a:ext cx="8058150" cy="4786925"/>
              </a:xfrm>
              <a:blipFill rotWithShape="0">
                <a:blip r:embed="rId2"/>
                <a:stretch>
                  <a:fillRect l="-681" t="-1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77" y="3154766"/>
            <a:ext cx="2490903" cy="3154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3154766"/>
            <a:ext cx="1933575" cy="31352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38" y="3759608"/>
            <a:ext cx="1766747" cy="23250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631" y="3759608"/>
            <a:ext cx="1791630" cy="21802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194" y="6334970"/>
            <a:ext cx="61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 GB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51572" y="6334970"/>
            <a:ext cx="73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10 GB</a:t>
            </a:r>
          </a:p>
        </p:txBody>
      </p:sp>
    </p:spTree>
    <p:extLst>
      <p:ext uri="{BB962C8B-B14F-4D97-AF65-F5344CB8AC3E}">
        <p14:creationId xmlns:p14="http://schemas.microsoft.com/office/powerpoint/2010/main" val="16733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52" y="512534"/>
            <a:ext cx="7920309" cy="560618"/>
          </a:xfrm>
        </p:spPr>
        <p:txBody>
          <a:bodyPr>
            <a:noAutofit/>
          </a:bodyPr>
          <a:lstStyle/>
          <a:p>
            <a:r>
              <a:rPr lang="en-US" sz="3200" dirty="0"/>
              <a:t>Query optimization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073152"/>
            <a:ext cx="8058150" cy="4786925"/>
          </a:xfrm>
        </p:spPr>
        <p:txBody>
          <a:bodyPr>
            <a:normAutofit/>
          </a:bodyPr>
          <a:lstStyle/>
          <a:p>
            <a:pPr lvl="1"/>
            <a:r>
              <a:rPr lang="en-US" sz="18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Query de-duplication</a:t>
            </a:r>
          </a:p>
          <a:p>
            <a:pPr marL="457200" lvl="1" indent="0">
              <a:buNone/>
            </a:pPr>
            <a:r>
              <a:rPr lang="en-US" sz="14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  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  <a:ea typeface="Corbel" charset="0"/>
                <a:cs typeface="Corbel" charset="0"/>
              </a:rPr>
              <a:t> 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charset="0"/>
                <a:ea typeface="Corbel" charset="0"/>
                <a:cs typeface="Corbel" charset="0"/>
              </a:rPr>
              <a:t>Merge common modules across pipelines and queries.</a:t>
            </a:r>
            <a:r>
              <a:rPr lang="en-US" sz="3200" b="1" dirty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	</a:t>
            </a:r>
          </a:p>
          <a:p>
            <a:pPr marL="342892" lvl="1" indent="0" algn="ctr">
              <a:lnSpc>
                <a:spcPct val="150000"/>
              </a:lnSpc>
              <a:buNone/>
            </a:pPr>
            <a:endParaRPr lang="en-US" sz="1800" b="1" dirty="0">
              <a:solidFill>
                <a:srgbClr val="C00000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58" y="2401315"/>
            <a:ext cx="1534911" cy="32451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04" y="2401315"/>
            <a:ext cx="1977087" cy="31841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2401315"/>
            <a:ext cx="1634019" cy="32451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121" y="2947082"/>
            <a:ext cx="1766747" cy="2325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795" y="2947082"/>
            <a:ext cx="1791630" cy="2180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0880" y="5708648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Amber alert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15501" y="5706015"/>
            <a:ext cx="166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Traffic violation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73076" y="5711700"/>
            <a:ext cx="1745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Combined query</a:t>
            </a:r>
          </a:p>
        </p:txBody>
      </p:sp>
    </p:spTree>
    <p:extLst>
      <p:ext uri="{BB962C8B-B14F-4D97-AF65-F5344CB8AC3E}">
        <p14:creationId xmlns:p14="http://schemas.microsoft.com/office/powerpoint/2010/main" val="429281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15851 -0.000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15798 0.0020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40" y="563332"/>
            <a:ext cx="7710846" cy="560618"/>
          </a:xfrm>
        </p:spPr>
        <p:txBody>
          <a:bodyPr>
            <a:noAutofit/>
          </a:bodyPr>
          <a:lstStyle/>
          <a:p>
            <a:r>
              <a:rPr lang="en-US" sz="3600" dirty="0"/>
              <a:t>Chunk-level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6" y="1422711"/>
            <a:ext cx="7714059" cy="443132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Contextual analysis is limited to camera-level parallelism</a:t>
            </a:r>
          </a:p>
          <a:p>
            <a:endParaRPr lang="en-US" sz="2000" dirty="0">
              <a:latin typeface="Corbel" charset="0"/>
              <a:ea typeface="Corbel" charset="0"/>
              <a:cs typeface="Corbel" charset="0"/>
            </a:endParaRPr>
          </a:p>
          <a:p>
            <a:endParaRPr lang="en-US" sz="2000" dirty="0">
              <a:latin typeface="Corbel" charset="0"/>
              <a:ea typeface="Corbel" charset="0"/>
              <a:cs typeface="Corbel" charset="0"/>
            </a:endParaRPr>
          </a:p>
          <a:p>
            <a:endParaRPr lang="en-US" sz="2000" dirty="0">
              <a:latin typeface="Corbel" charset="0"/>
              <a:ea typeface="Corbel" charset="0"/>
              <a:cs typeface="Corbel" charset="0"/>
            </a:endParaRPr>
          </a:p>
          <a:p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Idea: context of video processing is bounded in time </a:t>
            </a:r>
          </a:p>
          <a:p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Partition into overlapping chunks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13" y="1760873"/>
            <a:ext cx="3662984" cy="11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>
          <a:xfrm>
            <a:off x="899333" y="3764950"/>
            <a:ext cx="7152467" cy="5175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40" y="563332"/>
            <a:ext cx="7710846" cy="560618"/>
          </a:xfrm>
        </p:spPr>
        <p:txBody>
          <a:bodyPr>
            <a:noAutofit/>
          </a:bodyPr>
          <a:lstStyle/>
          <a:p>
            <a:r>
              <a:rPr lang="en-US" sz="3600" dirty="0"/>
              <a:t>Chunk-level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26" y="1422711"/>
            <a:ext cx="7714059" cy="443132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Contextual analysis is limited to camera-level parallelism</a:t>
            </a:r>
          </a:p>
          <a:p>
            <a:endParaRPr lang="en-US" sz="2000" dirty="0">
              <a:latin typeface="Corbel" charset="0"/>
              <a:ea typeface="Corbel" charset="0"/>
              <a:cs typeface="Corbel" charset="0"/>
            </a:endParaRPr>
          </a:p>
          <a:p>
            <a:endParaRPr lang="en-US" sz="2000" dirty="0">
              <a:latin typeface="Corbel" charset="0"/>
              <a:ea typeface="Corbel" charset="0"/>
              <a:cs typeface="Corbel" charset="0"/>
            </a:endParaRPr>
          </a:p>
          <a:p>
            <a:endParaRPr lang="en-US" sz="2000" dirty="0">
              <a:latin typeface="Corbel" charset="0"/>
              <a:ea typeface="Corbel" charset="0"/>
              <a:cs typeface="Corbel" charset="0"/>
            </a:endParaRPr>
          </a:p>
          <a:p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Idea: context of video processing is bounded in time </a:t>
            </a:r>
          </a:p>
          <a:p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Partition into overlapping chunks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33837" y="3956265"/>
            <a:ext cx="829195" cy="6235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3368" y="4064333"/>
            <a:ext cx="829195" cy="6235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68844" y="3956265"/>
            <a:ext cx="829195" cy="6235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20960" y="4064333"/>
            <a:ext cx="829195" cy="6235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24610" y="3956265"/>
            <a:ext cx="829195" cy="6235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41777" y="4064333"/>
            <a:ext cx="829195" cy="6235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61128" y="3956265"/>
            <a:ext cx="829195" cy="6235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182780" y="4064333"/>
            <a:ext cx="829195" cy="6235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16350" y="3956265"/>
            <a:ext cx="829195" cy="6235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93667" y="4064333"/>
            <a:ext cx="829195" cy="6235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975115" y="3956265"/>
            <a:ext cx="829195" cy="6235"/>
          </a:xfrm>
          <a:prstGeom prst="line">
            <a:avLst/>
          </a:prstGeom>
          <a:ln w="762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13" y="1760873"/>
            <a:ext cx="3662984" cy="1181028"/>
          </a:xfrm>
          <a:prstGeom prst="rect">
            <a:avLst/>
          </a:prstGeom>
        </p:spPr>
      </p:pic>
      <p:grpSp>
        <p:nvGrpSpPr>
          <p:cNvPr id="115" name="Group 114"/>
          <p:cNvGrpSpPr/>
          <p:nvPr/>
        </p:nvGrpSpPr>
        <p:grpSpPr>
          <a:xfrm>
            <a:off x="2280385" y="4665673"/>
            <a:ext cx="829195" cy="1379679"/>
            <a:chOff x="2280385" y="4665673"/>
            <a:chExt cx="829195" cy="137967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280385" y="4665673"/>
              <a:ext cx="829195" cy="6235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280385" y="4799719"/>
              <a:ext cx="829195" cy="6235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280385" y="4938547"/>
              <a:ext cx="829195" cy="6235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280385" y="5077372"/>
              <a:ext cx="829195" cy="6235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280385" y="5345483"/>
              <a:ext cx="829195" cy="6235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280385" y="5479183"/>
              <a:ext cx="829195" cy="6235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280385" y="5623006"/>
              <a:ext cx="829195" cy="6235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280385" y="5757052"/>
              <a:ext cx="829195" cy="6235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80385" y="5205184"/>
              <a:ext cx="829195" cy="6235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280385" y="5897756"/>
              <a:ext cx="829195" cy="6235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280385" y="6039117"/>
              <a:ext cx="829195" cy="6235"/>
            </a:xfrm>
            <a:prstGeom prst="line">
              <a:avLst/>
            </a:prstGeom>
            <a:ln w="7620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/>
          <p:cNvSpPr/>
          <p:nvPr/>
        </p:nvSpPr>
        <p:spPr>
          <a:xfrm>
            <a:off x="3621257" y="5175804"/>
            <a:ext cx="1149715" cy="339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Processor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99422" y="4657677"/>
            <a:ext cx="829195" cy="1369235"/>
            <a:chOff x="4419186" y="4689918"/>
            <a:chExt cx="829195" cy="1369235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19186" y="4689918"/>
              <a:ext cx="829195" cy="6235"/>
            </a:xfrm>
            <a:prstGeom prst="line">
              <a:avLst/>
            </a:prstGeom>
            <a:ln w="7620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4425007" y="4829336"/>
              <a:ext cx="817553" cy="3117"/>
              <a:chOff x="3739207" y="4819200"/>
              <a:chExt cx="817553" cy="3117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3916680" y="4819200"/>
                <a:ext cx="640080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3739207" y="4819200"/>
                <a:ext cx="177473" cy="311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4425007" y="4965636"/>
              <a:ext cx="817553" cy="3117"/>
              <a:chOff x="3739207" y="4819200"/>
              <a:chExt cx="817553" cy="311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3916680" y="4819200"/>
                <a:ext cx="640080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739207" y="4819200"/>
                <a:ext cx="177473" cy="311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4425007" y="5101936"/>
              <a:ext cx="817553" cy="3117"/>
              <a:chOff x="3739207" y="4819200"/>
              <a:chExt cx="817553" cy="3117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3916680" y="4819200"/>
                <a:ext cx="640080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flipV="1">
                <a:off x="3739207" y="4819200"/>
                <a:ext cx="177473" cy="311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/>
            <p:cNvGrpSpPr/>
            <p:nvPr/>
          </p:nvGrpSpPr>
          <p:grpSpPr>
            <a:xfrm>
              <a:off x="4425007" y="5238236"/>
              <a:ext cx="817553" cy="3117"/>
              <a:chOff x="3739207" y="4819200"/>
              <a:chExt cx="817553" cy="3117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3916680" y="4819200"/>
                <a:ext cx="640080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3739207" y="4819200"/>
                <a:ext cx="177473" cy="311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4425007" y="5374536"/>
              <a:ext cx="817553" cy="3117"/>
              <a:chOff x="3739207" y="4819200"/>
              <a:chExt cx="817553" cy="3117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3916680" y="4819200"/>
                <a:ext cx="640080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V="1">
                <a:off x="3739207" y="4819200"/>
                <a:ext cx="177473" cy="311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/>
            <p:cNvGrpSpPr/>
            <p:nvPr/>
          </p:nvGrpSpPr>
          <p:grpSpPr>
            <a:xfrm>
              <a:off x="4425007" y="5510836"/>
              <a:ext cx="817553" cy="3117"/>
              <a:chOff x="3739207" y="4819200"/>
              <a:chExt cx="817553" cy="3117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3916680" y="4819200"/>
                <a:ext cx="640080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3739207" y="4819200"/>
                <a:ext cx="177473" cy="311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4425007" y="5647136"/>
              <a:ext cx="817553" cy="3117"/>
              <a:chOff x="3739207" y="4819200"/>
              <a:chExt cx="817553" cy="3117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3916680" y="4819200"/>
                <a:ext cx="640080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3739207" y="4819200"/>
                <a:ext cx="177473" cy="311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/>
            <p:cNvGrpSpPr/>
            <p:nvPr/>
          </p:nvGrpSpPr>
          <p:grpSpPr>
            <a:xfrm>
              <a:off x="4425007" y="5783436"/>
              <a:ext cx="817553" cy="3117"/>
              <a:chOff x="3739207" y="4819200"/>
              <a:chExt cx="817553" cy="3117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3916680" y="4819200"/>
                <a:ext cx="640080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3739207" y="4819200"/>
                <a:ext cx="177473" cy="311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4425007" y="5919736"/>
              <a:ext cx="817553" cy="3117"/>
              <a:chOff x="3739207" y="4819200"/>
              <a:chExt cx="817553" cy="311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3916680" y="4819200"/>
                <a:ext cx="640080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3739207" y="4819200"/>
                <a:ext cx="177473" cy="311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4425007" y="6056036"/>
              <a:ext cx="817553" cy="3117"/>
              <a:chOff x="3739207" y="4819200"/>
              <a:chExt cx="817553" cy="311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3916680" y="4819200"/>
                <a:ext cx="640080" cy="0"/>
              </a:xfrm>
              <a:prstGeom prst="line">
                <a:avLst/>
              </a:prstGeom>
              <a:ln w="76200">
                <a:solidFill>
                  <a:schemeClr val="accent2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V="1">
                <a:off x="3739207" y="4819200"/>
                <a:ext cx="177473" cy="3117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238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8247 0.143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7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15017 0.1398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01388 0.18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900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0.1125 0.2194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097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4531 0.186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" y="93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17882 0.222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1" y="1113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81481E-6 L -0.24757 0.259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8" y="1298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-0.31458 0.2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131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-0.51163 0.339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0" y="1694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-0.44705 0.302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61" y="151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38385 0.297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1488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15972 0.0039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18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9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16441 0.0013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37" y="432662"/>
            <a:ext cx="5314225" cy="560618"/>
          </a:xfrm>
        </p:spPr>
        <p:txBody>
          <a:bodyPr>
            <a:noAutofit/>
          </a:bodyPr>
          <a:lstStyle/>
          <a:p>
            <a:r>
              <a:rPr lang="en-US" sz="3600" dirty="0"/>
              <a:t>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512" y="1187451"/>
            <a:ext cx="4321743" cy="498616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Implemented state-of-art vision modules as dataflow operators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  <a:latin typeface="Corbel" charset="0"/>
              <a:ea typeface="Corbel" charset="0"/>
              <a:cs typeface="Corbel" charset="0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Built vision pipelines, using above modules, for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License plate recognition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Vehicle color/type recognition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Traffic flow mapping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Object re-identification</a:t>
            </a:r>
            <a:endParaRPr lang="en-US" sz="2000" dirty="0">
              <a:solidFill>
                <a:srgbClr val="002060"/>
              </a:solidFill>
              <a:latin typeface="Corbel" charset="0"/>
              <a:ea typeface="Corbel" charset="0"/>
              <a:cs typeface="Corbel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Query optimization extends SCOPE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23344"/>
              </p:ext>
            </p:extLst>
          </p:nvPr>
        </p:nvGraphicFramePr>
        <p:xfrm>
          <a:off x="4703341" y="1099677"/>
          <a:ext cx="4358845" cy="3840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6353">
                  <a:extLst>
                    <a:ext uri="{9D8B030D-6E8A-4147-A177-3AD203B41FA5}">
                      <a16:colId xmlns:a16="http://schemas.microsoft.com/office/drawing/2014/main" val="2255107396"/>
                    </a:ext>
                  </a:extLst>
                </a:gridCol>
                <a:gridCol w="1049680">
                  <a:extLst>
                    <a:ext uri="{9D8B030D-6E8A-4147-A177-3AD203B41FA5}">
                      <a16:colId xmlns:a16="http://schemas.microsoft.com/office/drawing/2014/main" val="1346469749"/>
                    </a:ext>
                  </a:extLst>
                </a:gridCol>
                <a:gridCol w="1662812">
                  <a:extLst>
                    <a:ext uri="{9D8B030D-6E8A-4147-A177-3AD203B41FA5}">
                      <a16:colId xmlns:a16="http://schemas.microsoft.com/office/drawing/2014/main" val="49125751"/>
                    </a:ext>
                  </a:extLst>
                </a:gridCol>
              </a:tblGrid>
              <a:tr h="441217">
                <a:tc>
                  <a:txBody>
                    <a:bodyPr/>
                    <a:lstStyle/>
                    <a:p>
                      <a:r>
                        <a:rPr lang="en-US" sz="1400" dirty="0"/>
                        <a:t>Module Functionality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Operator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Specifics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006805"/>
                  </a:ext>
                </a:extLst>
              </a:tr>
              <a:tr h="804571">
                <a:tc>
                  <a:txBody>
                    <a:bodyPr/>
                    <a:lstStyle/>
                    <a:p>
                      <a:r>
                        <a:rPr lang="en-US" sz="1400" dirty="0"/>
                        <a:t>Feature Extraction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Processor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RGB Histogram, 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HOG,</a:t>
                      </a:r>
                    </a:p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PyramidSILTPHist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PyramidHSVHist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236473"/>
                  </a:ext>
                </a:extLst>
              </a:tr>
              <a:tr h="441217">
                <a:tc>
                  <a:txBody>
                    <a:bodyPr/>
                    <a:lstStyle/>
                    <a:p>
                      <a:r>
                        <a:rPr lang="en-US" sz="1400" dirty="0"/>
                        <a:t>Classifier/</a:t>
                      </a:r>
                      <a:r>
                        <a:rPr lang="en-US" sz="1400" dirty="0" err="1"/>
                        <a:t>regressor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Processor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Linear SVM,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Random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Forest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232031"/>
                  </a:ext>
                </a:extLst>
              </a:tr>
              <a:tr h="259539">
                <a:tc>
                  <a:txBody>
                    <a:bodyPr/>
                    <a:lstStyle/>
                    <a:p>
                      <a:r>
                        <a:rPr lang="en-US" sz="1400" dirty="0"/>
                        <a:t>Classifier/</a:t>
                      </a:r>
                      <a:r>
                        <a:rPr lang="en-US" sz="1400" dirty="0" err="1"/>
                        <a:t>regressor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Combiner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XQDA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for Re-ID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92597"/>
                  </a:ext>
                </a:extLst>
              </a:tr>
              <a:tr h="441217">
                <a:tc>
                  <a:txBody>
                    <a:bodyPr/>
                    <a:lstStyle/>
                    <a:p>
                      <a:r>
                        <a:rPr lang="en-US" sz="1400" dirty="0" err="1"/>
                        <a:t>Keypoint</a:t>
                      </a:r>
                      <a:r>
                        <a:rPr lang="en-US" sz="1400" dirty="0"/>
                        <a:t> Extraction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Processor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Shi-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Tomasi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207087"/>
                  </a:ext>
                </a:extLst>
              </a:tr>
              <a:tr h="441217">
                <a:tc>
                  <a:txBody>
                    <a:bodyPr/>
                    <a:lstStyle/>
                    <a:p>
                      <a:r>
                        <a:rPr lang="en-US" sz="1400" dirty="0"/>
                        <a:t>Tracker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Reducer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KLT,</a:t>
                      </a:r>
                    </a:p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CamShift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47802"/>
                  </a:ext>
                </a:extLst>
              </a:tr>
              <a:tr h="441217">
                <a:tc>
                  <a:txBody>
                    <a:bodyPr/>
                    <a:lstStyle/>
                    <a:p>
                      <a:r>
                        <a:rPr lang="en-US" sz="1400" dirty="0"/>
                        <a:t>Segmentation 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Processor</a:t>
                      </a:r>
                      <a:endParaRPr lang="en-US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MOG,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Binarization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10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015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520" y="518884"/>
            <a:ext cx="8208321" cy="560618"/>
          </a:xfrm>
        </p:spPr>
        <p:txBody>
          <a:bodyPr>
            <a:noAutofit/>
          </a:bodyPr>
          <a:lstStyle/>
          <a:p>
            <a:r>
              <a:rPr lang="en-US" sz="3600" dirty="0"/>
              <a:t>Summarizing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9502"/>
            <a:ext cx="7886700" cy="57784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Leverage relational QO for vision queries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 Vision tasks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</a:t>
            </a:r>
            <a:r>
              <a:rPr lang="en-US" dirty="0">
                <a:solidFill>
                  <a:srgbClr val="002060"/>
                </a:solidFill>
              </a:rPr>
              <a:t> declarative dataflow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Query optimization over UDOs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Enhancing parallelism (eg chunk-level)</a:t>
            </a:r>
          </a:p>
        </p:txBody>
      </p:sp>
    </p:spTree>
    <p:extLst>
      <p:ext uri="{BB962C8B-B14F-4D97-AF65-F5344CB8AC3E}">
        <p14:creationId xmlns:p14="http://schemas.microsoft.com/office/powerpoint/2010/main" val="79890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520" y="518884"/>
            <a:ext cx="8208321" cy="560618"/>
          </a:xfrm>
        </p:spPr>
        <p:txBody>
          <a:bodyPr>
            <a:noAutofit/>
          </a:bodyPr>
          <a:lstStyle/>
          <a:p>
            <a:r>
              <a:rPr lang="en-US" sz="3600" dirty="0"/>
              <a:t>Cameras are ubiquitous; video analysis is a big-data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2624"/>
            <a:ext cx="78867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74" y="1672665"/>
            <a:ext cx="6264414" cy="51487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947" y="1664722"/>
            <a:ext cx="6291072" cy="5095707"/>
          </a:xfrm>
          <a:prstGeom prst="rect">
            <a:avLst/>
          </a:prstGeom>
        </p:spPr>
      </p:pic>
      <p:pic>
        <p:nvPicPr>
          <p:cNvPr id="18" name="Picture 4" descr="https://qzprod.files.wordpress.com/2015/10/006ewasrgw1ewq638idk4j30go0bvwi7.jpg?w=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88" y="2031374"/>
            <a:ext cx="6129838" cy="43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0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37" y="518884"/>
            <a:ext cx="8063125" cy="560618"/>
          </a:xfrm>
        </p:spPr>
        <p:txBody>
          <a:bodyPr>
            <a:noAutofit/>
          </a:bodyPr>
          <a:lstStyle/>
          <a:p>
            <a:r>
              <a:rPr lang="en-US" sz="3600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276350"/>
            <a:ext cx="8066484" cy="45837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orbel" charset="0"/>
                <a:ea typeface="Corbel" charset="0"/>
                <a:cs typeface="Corbel" charset="0"/>
              </a:rPr>
              <a:t>Sample end-user queries</a:t>
            </a:r>
          </a:p>
        </p:txBody>
      </p:sp>
    </p:spTree>
    <p:extLst>
      <p:ext uri="{BB962C8B-B14F-4D97-AF65-F5344CB8AC3E}">
        <p14:creationId xmlns:p14="http://schemas.microsoft.com/office/powerpoint/2010/main" val="887943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937" y="432662"/>
            <a:ext cx="7710846" cy="5606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Sample end-user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6" y="1187451"/>
            <a:ext cx="7714059" cy="4672626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Example query: Amber alert (“red honda civic with license AB*92*”)</a:t>
            </a:r>
          </a:p>
          <a:p>
            <a:pPr marL="0" indent="0">
              <a:buNone/>
            </a:pPr>
            <a:r>
              <a:rPr lang="en-US" sz="1200" dirty="0">
                <a:latin typeface="Corbel" charset="0"/>
                <a:ea typeface="Corbel" charset="0"/>
                <a:cs typeface="Corbel" charset="0"/>
              </a:rPr>
              <a:t>	</a:t>
            </a:r>
          </a:p>
          <a:p>
            <a:pPr marL="0" indent="0">
              <a:buNone/>
            </a:pPr>
            <a:endParaRPr lang="en-US" sz="1200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en-US" sz="1200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en-US" sz="1200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en-US" sz="1200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endParaRPr lang="en-US" sz="1200" dirty="0">
              <a:latin typeface="Corbel" charset="0"/>
              <a:ea typeface="Corbel" charset="0"/>
              <a:cs typeface="Corbel" charset="0"/>
            </a:endParaRPr>
          </a:p>
          <a:p>
            <a:endParaRPr lang="en-US" sz="1500" dirty="0">
              <a:solidFill>
                <a:srgbClr val="002060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5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Other examples in paper and code release</a:t>
            </a:r>
          </a:p>
          <a:p>
            <a:pPr marL="0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0651" y="1590216"/>
            <a:ext cx="6028734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	CameraID,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	FrameID, </a:t>
            </a:r>
          </a:p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$Licenses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.conf * 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$VehicleType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.conf * 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$VehicleColor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.conf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Confidence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$Licenses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$VehicleType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$VehicleColor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$Licenses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.{CameraId, FrameId}=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$VehicleType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.{CameraId, FrameId} &amp;</a:t>
            </a:r>
          </a:p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$Licenses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.{CameraId, FrameId}=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$VehicleColor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.{CameraId, FrameId}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$Licenses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.plate LIKE </a:t>
            </a:r>
            <a:r>
              <a:rPr lang="en-US" sz="1200" dirty="0">
                <a:solidFill>
                  <a:srgbClr val="FF0000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$VehicleType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.type=</a:t>
            </a:r>
            <a:r>
              <a:rPr lang="en-US" sz="1200" dirty="0">
                <a:solidFill>
                  <a:srgbClr val="FF0000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v</a:t>
            </a:r>
            <a:r>
              <a:rPr lang="en-US" sz="1200" dirty="0">
                <a:latin typeface="Segoe Script" panose="020B0504020000000003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$VehicleColor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.color=</a:t>
            </a:r>
            <a:r>
              <a:rPr lang="en-US" sz="1200" dirty="0">
                <a:solidFill>
                  <a:srgbClr val="FF0000"/>
                </a:solidFill>
                <a:latin typeface="Segoe Script" panose="020B0504020000000003" pitchFamily="34" charset="0"/>
                <a:cs typeface="Arial" panose="020B0604020202020204" pitchFamily="34" charset="0"/>
              </a:rPr>
              <a:t>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5313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37" y="518884"/>
            <a:ext cx="8063125" cy="560618"/>
          </a:xfrm>
        </p:spPr>
        <p:txBody>
          <a:bodyPr>
            <a:noAutofit/>
          </a:bodyPr>
          <a:lstStyle/>
          <a:p>
            <a:r>
              <a:rPr lang="en-US" sz="3600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276350"/>
            <a:ext cx="8066484" cy="45837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Sample vision queries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rbel" charset="0"/>
                <a:ea typeface="Corbel" charset="0"/>
                <a:cs typeface="Corbel" charset="0"/>
              </a:rPr>
              <a:t>Benchmarking vision pipelines</a:t>
            </a:r>
          </a:p>
        </p:txBody>
      </p:sp>
    </p:spTree>
    <p:extLst>
      <p:ext uri="{BB962C8B-B14F-4D97-AF65-F5344CB8AC3E}">
        <p14:creationId xmlns:p14="http://schemas.microsoft.com/office/powerpoint/2010/main" val="1526271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06" y="493644"/>
            <a:ext cx="8009335" cy="560618"/>
          </a:xfrm>
        </p:spPr>
        <p:txBody>
          <a:bodyPr>
            <a:normAutofit fontScale="90000"/>
          </a:bodyPr>
          <a:lstStyle/>
          <a:p>
            <a:r>
              <a:rPr lang="en-US" dirty="0"/>
              <a:t>Benchmarking vision pipelines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06" y="1233332"/>
            <a:ext cx="3968244" cy="397412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0000CC"/>
                </a:solidFill>
                <a:latin typeface="Corbel" charset="0"/>
                <a:ea typeface="Corbel" charset="0"/>
                <a:cs typeface="Corbel" charset="0"/>
              </a:rPr>
              <a:t>License plate recognition:		</a:t>
            </a:r>
          </a:p>
          <a:p>
            <a:endParaRPr lang="en-US" sz="1800" dirty="0">
              <a:solidFill>
                <a:srgbClr val="0000C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800" dirty="0">
              <a:solidFill>
                <a:srgbClr val="0000C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800" dirty="0">
              <a:solidFill>
                <a:srgbClr val="0000C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800" dirty="0">
              <a:solidFill>
                <a:srgbClr val="0000C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800" dirty="0">
              <a:solidFill>
                <a:srgbClr val="0000CC"/>
              </a:solidFill>
              <a:latin typeface="Corbel" charset="0"/>
              <a:ea typeface="Corbel" charset="0"/>
              <a:cs typeface="Corbel" charset="0"/>
            </a:endParaRPr>
          </a:p>
          <a:p>
            <a:endParaRPr lang="en-US" sz="1800" dirty="0">
              <a:solidFill>
                <a:srgbClr val="0000CC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1800" dirty="0">
                <a:solidFill>
                  <a:srgbClr val="0000CC"/>
                </a:solidFill>
                <a:latin typeface="Corbel" charset="0"/>
                <a:ea typeface="Corbel" charset="0"/>
                <a:cs typeface="Corbel" charset="0"/>
              </a:rPr>
              <a:t>Vehicle type &amp; color recognition:</a:t>
            </a:r>
            <a:endParaRPr lang="en-US" sz="1800" dirty="0">
              <a:latin typeface="Corbel" charset="0"/>
              <a:ea typeface="Corbel" charset="0"/>
              <a:cs typeface="Corbel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04" y="1689257"/>
            <a:ext cx="2878931" cy="1964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8" y="4434739"/>
            <a:ext cx="3620521" cy="70703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50273" y="1233331"/>
            <a:ext cx="3462918" cy="397412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§"/>
            </a:pPr>
            <a:r>
              <a:rPr lang="en-US" sz="1800" dirty="0">
                <a:solidFill>
                  <a:srgbClr val="0000CC"/>
                </a:solidFill>
                <a:latin typeface="Corbel" charset="0"/>
                <a:ea typeface="Corbel" charset="0"/>
                <a:cs typeface="Corbel" charset="0"/>
              </a:rPr>
              <a:t>Vehicle counting</a:t>
            </a:r>
            <a:r>
              <a:rPr lang="en-US" sz="1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528" y="1768821"/>
            <a:ext cx="3571875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90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337" y="518884"/>
            <a:ext cx="8063125" cy="560618"/>
          </a:xfrm>
        </p:spPr>
        <p:txBody>
          <a:bodyPr>
            <a:noAutofit/>
          </a:bodyPr>
          <a:lstStyle/>
          <a:p>
            <a:r>
              <a:rPr lang="en-US" sz="3600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276350"/>
            <a:ext cx="8066484" cy="45837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Sample vision queries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Benchmarking vision pipelines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Corbel" charset="0"/>
                <a:ea typeface="Corbel" charset="0"/>
                <a:cs typeface="Corbel" charset="0"/>
              </a:rPr>
              <a:t>Benchmarking end-to-end system</a:t>
            </a:r>
          </a:p>
        </p:txBody>
      </p:sp>
    </p:spTree>
    <p:extLst>
      <p:ext uri="{BB962C8B-B14F-4D97-AF65-F5344CB8AC3E}">
        <p14:creationId xmlns:p14="http://schemas.microsoft.com/office/powerpoint/2010/main" val="378875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7" y="452284"/>
            <a:ext cx="8009335" cy="560618"/>
          </a:xfrm>
        </p:spPr>
        <p:txBody>
          <a:bodyPr>
            <a:normAutofit fontScale="90000"/>
          </a:bodyPr>
          <a:lstStyle/>
          <a:p>
            <a:r>
              <a:rPr lang="en-US" dirty="0"/>
              <a:t>Benchmarking </a:t>
            </a:r>
            <a:r>
              <a:rPr lang="en-US" dirty="0" err="1"/>
              <a:t>Optasia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788" y="1306984"/>
            <a:ext cx="8408942" cy="3974123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000CC"/>
                </a:solidFill>
                <a:latin typeface="Corbel" charset="0"/>
                <a:ea typeface="Corbel" charset="0"/>
                <a:cs typeface="Corbel" charset="0"/>
              </a:rPr>
              <a:t>Data:</a:t>
            </a:r>
            <a:r>
              <a:rPr lang="en-US" sz="1800" dirty="0">
                <a:latin typeface="Corbel" charset="0"/>
                <a:ea typeface="Corbel" charset="0"/>
                <a:cs typeface="Corbel" charset="0"/>
              </a:rPr>
              <a:t> 100GB of traffic surveillance videos. </a:t>
            </a:r>
          </a:p>
          <a:p>
            <a:endParaRPr lang="en-US" sz="1800" dirty="0">
              <a:latin typeface="Corbel" charset="0"/>
              <a:ea typeface="Corbel" charset="0"/>
              <a:cs typeface="Corbel" charset="0"/>
            </a:endParaRPr>
          </a:p>
          <a:p>
            <a:r>
              <a:rPr lang="en-US" sz="1800" b="1" dirty="0">
                <a:solidFill>
                  <a:srgbClr val="0000CC"/>
                </a:solidFill>
                <a:latin typeface="Corbel" charset="0"/>
                <a:ea typeface="Corbel" charset="0"/>
                <a:cs typeface="Corbel" charset="0"/>
              </a:rPr>
              <a:t>Queries</a:t>
            </a:r>
            <a:r>
              <a:rPr lang="en-US" sz="1800" dirty="0"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pPr lvl="1"/>
            <a:r>
              <a:rPr lang="en-US" sz="1500" b="1" dirty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Amber alert</a:t>
            </a:r>
            <a:r>
              <a:rPr lang="en-US" sz="1500" dirty="0">
                <a:latin typeface="Corbel" charset="0"/>
                <a:ea typeface="Corbel" charset="0"/>
                <a:cs typeface="Corbel" charset="0"/>
              </a:rPr>
              <a:t> retrieves vehicles given color (red, etc.), type (SUV, etc.), and license plate number</a:t>
            </a:r>
          </a:p>
          <a:p>
            <a:pPr lvl="1"/>
            <a:r>
              <a:rPr lang="en-US" sz="1500" b="1" dirty="0">
                <a:solidFill>
                  <a:srgbClr val="C00000"/>
                </a:solidFill>
                <a:latin typeface="Corbel" charset="0"/>
                <a:ea typeface="Corbel" charset="0"/>
                <a:cs typeface="Corbel" charset="0"/>
              </a:rPr>
              <a:t>Re-ID </a:t>
            </a:r>
            <a:r>
              <a:rPr lang="en-US" sz="1500" dirty="0">
                <a:latin typeface="Corbel" charset="0"/>
                <a:ea typeface="Corbel" charset="0"/>
                <a:cs typeface="Corbel" charset="0"/>
              </a:rPr>
              <a:t>matches and tracks certain vehicles across two cameras.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70" y="3332349"/>
            <a:ext cx="2968524" cy="2059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99" y="3277207"/>
            <a:ext cx="2968524" cy="2059038"/>
          </a:xfrm>
          <a:prstGeom prst="rect">
            <a:avLst/>
          </a:prstGeom>
        </p:spPr>
      </p:pic>
      <p:sp>
        <p:nvSpPr>
          <p:cNvPr id="6" name="Rectangle: Rounded Corners 3"/>
          <p:cNvSpPr/>
          <p:nvPr/>
        </p:nvSpPr>
        <p:spPr>
          <a:xfrm>
            <a:off x="615789" y="5613301"/>
            <a:ext cx="8363506" cy="10552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Faster </a:t>
            </a:r>
            <a:r>
              <a:rPr lang="en-US" sz="2400" dirty="0">
                <a:solidFill>
                  <a:srgbClr val="002060"/>
                </a:solidFill>
              </a:rPr>
              <a:t>query completion and lower usage of  cluster resources</a:t>
            </a:r>
          </a:p>
        </p:txBody>
      </p:sp>
    </p:spTree>
    <p:extLst>
      <p:ext uri="{BB962C8B-B14F-4D97-AF65-F5344CB8AC3E}">
        <p14:creationId xmlns:p14="http://schemas.microsoft.com/office/powerpoint/2010/main" val="227847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</a:t>
            </a:r>
            <a:r>
              <a:rPr lang="en-US" dirty="0" err="1"/>
              <a:t>Optasia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2265"/>
            <a:ext cx="7886700" cy="4351338"/>
          </a:xfrm>
        </p:spPr>
        <p:txBody>
          <a:bodyPr/>
          <a:lstStyle/>
          <a:p>
            <a:r>
              <a:rPr lang="en-US" dirty="0"/>
              <a:t>De-duplication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987648"/>
            <a:ext cx="5124450" cy="3416300"/>
          </a:xfrm>
          <a:prstGeom prst="rect">
            <a:avLst/>
          </a:prstGeom>
        </p:spPr>
      </p:pic>
      <p:sp>
        <p:nvSpPr>
          <p:cNvPr id="5" name="Rectangle: Rounded Corners 3"/>
          <p:cNvSpPr/>
          <p:nvPr/>
        </p:nvSpPr>
        <p:spPr>
          <a:xfrm>
            <a:off x="147667" y="5674055"/>
            <a:ext cx="8786191" cy="10552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Cluster use remains unchanged due to effective de-duplication.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</a:t>
            </a:r>
            <a:r>
              <a:rPr lang="en-US" dirty="0" err="1"/>
              <a:t>Optasia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9545"/>
            <a:ext cx="7886700" cy="4351338"/>
          </a:xfrm>
        </p:spPr>
        <p:txBody>
          <a:bodyPr/>
          <a:lstStyle/>
          <a:p>
            <a:r>
              <a:rPr lang="en-US" dirty="0"/>
              <a:t>Chunk-level parallelism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520"/>
          <a:stretch/>
        </p:blipFill>
        <p:spPr>
          <a:xfrm>
            <a:off x="711200" y="1956589"/>
            <a:ext cx="7721600" cy="2699726"/>
          </a:xfrm>
          <a:prstGeom prst="rect">
            <a:avLst/>
          </a:prstGeom>
        </p:spPr>
      </p:pic>
      <p:sp>
        <p:nvSpPr>
          <p:cNvPr id="5" name="Rectangle: Rounded Corners 3"/>
          <p:cNvSpPr/>
          <p:nvPr/>
        </p:nvSpPr>
        <p:spPr>
          <a:xfrm>
            <a:off x="1305405" y="4922215"/>
            <a:ext cx="6788149" cy="10552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Chunking increases high degree of parallelism (but overheads catch up)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42996" y="2436507"/>
            <a:ext cx="1255170" cy="335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19122" y="2430017"/>
            <a:ext cx="1255170" cy="335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788" y="537934"/>
            <a:ext cx="8009335" cy="560618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51" y="1289050"/>
            <a:ext cx="8012672" cy="4571027"/>
          </a:xfrm>
        </p:spPr>
        <p:txBody>
          <a:bodyPr>
            <a:normAutofit/>
          </a:bodyPr>
          <a:lstStyle/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Video analytics in big-data systems is challenging</a:t>
            </a:r>
          </a:p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Optasia: a user-friendly &amp; efficient system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Leverages relational QO for vision queries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Relational wrappers for vision modules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Query optimization to de-dup, //ization, etc.</a:t>
            </a:r>
          </a:p>
          <a:p>
            <a:pPr lvl="2"/>
            <a:r>
              <a:rPr lang="en-US" dirty="0">
                <a:solidFill>
                  <a:srgbClr val="002060"/>
                </a:solidFill>
                <a:latin typeface="Corbel" charset="0"/>
                <a:ea typeface="Corbel" charset="0"/>
                <a:cs typeface="Corbel" charset="0"/>
              </a:rPr>
              <a:t>Enhanced parallelism (eg chunk-level)</a:t>
            </a:r>
            <a:endParaRPr lang="en-US" dirty="0">
              <a:latin typeface="Corbel" charset="0"/>
              <a:ea typeface="Corbel" charset="0"/>
              <a:cs typeface="Corbel" charset="0"/>
            </a:endParaRPr>
          </a:p>
          <a:p>
            <a:r>
              <a:rPr lang="en-US" dirty="0">
                <a:latin typeface="Corbel" charset="0"/>
                <a:ea typeface="Corbel" charset="0"/>
                <a:cs typeface="Corbel" charset="0"/>
              </a:rPr>
              <a:t>Evaluation shows gains in scalability and accuracy</a:t>
            </a:r>
          </a:p>
          <a:p>
            <a:endParaRPr lang="en-US" dirty="0">
              <a:latin typeface="Corbel" charset="0"/>
              <a:ea typeface="Corbel" charset="0"/>
              <a:cs typeface="Corbel" charset="0"/>
            </a:endParaRPr>
          </a:p>
          <a:p>
            <a:endParaRPr lang="en-US" dirty="0">
              <a:latin typeface="Corbel" charset="0"/>
              <a:ea typeface="Corbel" charset="0"/>
              <a:cs typeface="Corbel" charset="0"/>
            </a:endParaRPr>
          </a:p>
          <a:p>
            <a:pPr marL="0" indent="0">
              <a:buNone/>
            </a:pPr>
            <a:r>
              <a:rPr lang="en-US" dirty="0">
                <a:latin typeface="Corbel" charset="0"/>
                <a:ea typeface="Corbel" charset="0"/>
                <a:cs typeface="Corbel" charset="0"/>
              </a:rPr>
              <a:t>Code and demo at http://yao.lu/optasia</a:t>
            </a:r>
          </a:p>
        </p:txBody>
      </p:sp>
    </p:spTree>
    <p:extLst>
      <p:ext uri="{BB962C8B-B14F-4D97-AF65-F5344CB8AC3E}">
        <p14:creationId xmlns:p14="http://schemas.microsoft.com/office/powerpoint/2010/main" val="24291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520" y="518884"/>
            <a:ext cx="8208321" cy="560618"/>
          </a:xfrm>
        </p:spPr>
        <p:txBody>
          <a:bodyPr>
            <a:noAutofit/>
          </a:bodyPr>
          <a:lstStyle/>
          <a:p>
            <a:r>
              <a:rPr lang="en-US" sz="3600" dirty="0"/>
              <a:t>Cameras are ubiquitous; video analysis is a big-data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14685"/>
            <a:ext cx="7886700" cy="698974"/>
          </a:xfrm>
        </p:spPr>
        <p:txBody>
          <a:bodyPr>
            <a:normAutofit fontScale="92500" lnSpcReduction="20000"/>
          </a:bodyPr>
          <a:lstStyle/>
          <a:p>
            <a:pPr marL="457200" lvl="1" indent="0" algn="ctr">
              <a:buNone/>
            </a:pPr>
            <a:r>
              <a:rPr lang="en-US" dirty="0">
                <a:solidFill>
                  <a:srgbClr val="002060"/>
                </a:solidFill>
              </a:rPr>
              <a:t>1Mbps per camera, 10K cameras?	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C00000"/>
                </a:solidFill>
              </a:rPr>
              <a:t>103 TB/day!</a:t>
            </a:r>
            <a:endParaRPr lang="en-US" sz="3500" dirty="0">
              <a:solidFill>
                <a:srgbClr val="C00000"/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842" y="1556287"/>
            <a:ext cx="4329414" cy="35583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1715" y="1548343"/>
            <a:ext cx="4347838" cy="3521707"/>
          </a:xfrm>
          <a:prstGeom prst="rect">
            <a:avLst/>
          </a:prstGeom>
        </p:spPr>
      </p:pic>
      <p:pic>
        <p:nvPicPr>
          <p:cNvPr id="2050" name="Picture 2" descr="https://qzprod.files.wordpress.com/2015/10/006ewasrgw1ewq638idk4j30go0bvwi7.jpg?w=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73" y="1720202"/>
            <a:ext cx="4441363" cy="316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3"/>
          <p:cNvSpPr/>
          <p:nvPr/>
        </p:nvSpPr>
        <p:spPr>
          <a:xfrm>
            <a:off x="1399887" y="5858294"/>
            <a:ext cx="6788149" cy="93039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002060"/>
                </a:solidFill>
              </a:rPr>
              <a:t>Analytics over city-scale cameras’ video requires big-data processing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520" y="518884"/>
            <a:ext cx="8208321" cy="560618"/>
          </a:xfrm>
        </p:spPr>
        <p:txBody>
          <a:bodyPr>
            <a:noAutofit/>
          </a:bodyPr>
          <a:lstStyle/>
          <a:p>
            <a:r>
              <a:rPr lang="en-US" sz="3600" dirty="0"/>
              <a:t>Video analytics in big-data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9502"/>
            <a:ext cx="7886700" cy="57784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Closed solutions:</a:t>
            </a:r>
            <a:r>
              <a:rPr lang="en-US" sz="2000" dirty="0"/>
              <a:t> </a:t>
            </a:r>
            <a:r>
              <a:rPr lang="en-US" sz="1800" dirty="0" err="1"/>
              <a:t>Omnicast</a:t>
            </a:r>
            <a:r>
              <a:rPr lang="en-US" sz="1800" dirty="0"/>
              <a:t>, </a:t>
            </a:r>
            <a:r>
              <a:rPr lang="en-US" sz="1800" dirty="0" err="1"/>
              <a:t>ProVigil</a:t>
            </a:r>
            <a:r>
              <a:rPr lang="en-US" sz="1800" dirty="0"/>
              <a:t>, etc. </a:t>
            </a:r>
          </a:p>
          <a:p>
            <a:r>
              <a:rPr lang="en-US" sz="2000" dirty="0">
                <a:solidFill>
                  <a:srgbClr val="C00000"/>
                </a:solidFill>
              </a:rPr>
              <a:t>Open solutions:</a:t>
            </a:r>
            <a:r>
              <a:rPr lang="en-US" sz="2000" dirty="0"/>
              <a:t> </a:t>
            </a:r>
            <a:r>
              <a:rPr lang="en-US" sz="1800" dirty="0"/>
              <a:t>MapReduce, Spark, etc.</a:t>
            </a:r>
            <a:endParaRPr lang="en-US" sz="2400" dirty="0"/>
          </a:p>
          <a:p>
            <a:r>
              <a:rPr lang="en-US" sz="2000" dirty="0">
                <a:solidFill>
                  <a:srgbClr val="002060"/>
                </a:solidFill>
              </a:rPr>
              <a:t>Spark example</a:t>
            </a:r>
          </a:p>
          <a:p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892" lvl="1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467" y="1115718"/>
            <a:ext cx="3656016" cy="4419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603213" y="2269199"/>
            <a:ext cx="240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Define application logic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9395" y="3900069"/>
            <a:ext cx="199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User specifies input, parallelism etc.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818502" y="2291569"/>
            <a:ext cx="388072" cy="29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08219" y="3464121"/>
            <a:ext cx="2409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Initialize Spark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831897" y="3522547"/>
            <a:ext cx="388072" cy="29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831897" y="3927805"/>
            <a:ext cx="388072" cy="29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080084" y="4944547"/>
            <a:ext cx="1884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Declares pipeline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4815714" y="4963817"/>
            <a:ext cx="322433" cy="292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3"/>
          <p:cNvSpPr/>
          <p:nvPr/>
        </p:nvSpPr>
        <p:spPr>
          <a:xfrm>
            <a:off x="1254605" y="5613301"/>
            <a:ext cx="6788149" cy="105521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Optimizing vision programs is a </a:t>
            </a:r>
            <a:r>
              <a:rPr lang="en-US" sz="2400" b="1" dirty="0">
                <a:solidFill>
                  <a:srgbClr val="002060"/>
                </a:solidFill>
              </a:rPr>
              <a:t>manual</a:t>
            </a:r>
            <a:r>
              <a:rPr lang="en-US" sz="2400" dirty="0">
                <a:solidFill>
                  <a:srgbClr val="002060"/>
                </a:solidFill>
              </a:rPr>
              <a:t> process convolving </a:t>
            </a:r>
            <a:r>
              <a:rPr lang="en-US" sz="2400" b="1" dirty="0">
                <a:solidFill>
                  <a:srgbClr val="002060"/>
                </a:solidFill>
              </a:rPr>
              <a:t>systems </a:t>
            </a:r>
            <a:r>
              <a:rPr lang="en-US" sz="2400" dirty="0">
                <a:solidFill>
                  <a:srgbClr val="002060"/>
                </a:solidFill>
              </a:rPr>
              <a:t>and </a:t>
            </a:r>
            <a:r>
              <a:rPr lang="en-US" sz="2400" b="1" dirty="0">
                <a:solidFill>
                  <a:srgbClr val="002060"/>
                </a:solidFill>
              </a:rPr>
              <a:t>application</a:t>
            </a:r>
            <a:r>
              <a:rPr lang="en-US" sz="2400" dirty="0">
                <a:solidFill>
                  <a:srgbClr val="002060"/>
                </a:solidFill>
              </a:rPr>
              <a:t> details. </a:t>
            </a:r>
          </a:p>
        </p:txBody>
      </p:sp>
      <p:sp>
        <p:nvSpPr>
          <p:cNvPr id="5" name="Left Brace 4"/>
          <p:cNvSpPr/>
          <p:nvPr/>
        </p:nvSpPr>
        <p:spPr>
          <a:xfrm>
            <a:off x="5250385" y="4851959"/>
            <a:ext cx="458770" cy="683449"/>
          </a:xfrm>
          <a:prstGeom prst="leftBrace">
            <a:avLst>
              <a:gd name="adj1" fmla="val 24068"/>
              <a:gd name="adj2" fmla="val 4019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  <p:bldP spid="13" grpId="0"/>
      <p:bldP spid="16" grpId="0" animBg="1"/>
      <p:bldP spid="17" grpId="0" animBg="1"/>
      <p:bldP spid="19" grpId="0"/>
      <p:bldP spid="20" grpId="0" animBg="1"/>
      <p:bldP spid="2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2767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Make processing video feeds from </a:t>
            </a:r>
            <a:r>
              <a:rPr lang="en-US" b="1" dirty="0">
                <a:solidFill>
                  <a:srgbClr val="C00000"/>
                </a:solidFill>
              </a:rPr>
              <a:t>many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cameras </a:t>
            </a:r>
            <a:r>
              <a:rPr lang="en-US" b="1" dirty="0">
                <a:solidFill>
                  <a:srgbClr val="C00000"/>
                </a:solidFill>
              </a:rPr>
              <a:t>easy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efficient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Auto-scaling and optimization of queries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Vision engineers need not worry about //ism etc.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End-users simply declare queries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5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520" y="518884"/>
            <a:ext cx="8208321" cy="560618"/>
          </a:xfrm>
        </p:spPr>
        <p:txBody>
          <a:bodyPr>
            <a:noAutofit/>
          </a:bodyPr>
          <a:lstStyle/>
          <a:p>
            <a:r>
              <a:rPr lang="en-US" sz="3600" dirty="0" err="1"/>
              <a:t>Optasia</a:t>
            </a:r>
            <a:r>
              <a:rPr lang="en-US" sz="3600" dirty="0"/>
              <a:t>: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9502"/>
            <a:ext cx="7886700" cy="577849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2060"/>
                </a:solidFill>
              </a:rPr>
              <a:t>Leverage relational QO for vision queries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 Vision tasks </a:t>
            </a:r>
            <a:r>
              <a:rPr lang="en-US" dirty="0">
                <a:solidFill>
                  <a:srgbClr val="002060"/>
                </a:solidFill>
                <a:sym typeface="Symbol" panose="05050102010706020507" pitchFamily="18" charset="2"/>
              </a:rPr>
              <a:t></a:t>
            </a:r>
            <a:r>
              <a:rPr lang="en-US" dirty="0">
                <a:solidFill>
                  <a:srgbClr val="002060"/>
                </a:solidFill>
              </a:rPr>
              <a:t> declarative dataflow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Query optimization to dedup, auto //</a:t>
            </a:r>
            <a:r>
              <a:rPr lang="en-US" dirty="0" err="1">
                <a:solidFill>
                  <a:srgbClr val="002060"/>
                </a:solidFill>
              </a:rPr>
              <a:t>ize</a:t>
            </a:r>
            <a:r>
              <a:rPr lang="en-US" dirty="0">
                <a:solidFill>
                  <a:srgbClr val="002060"/>
                </a:solidFill>
              </a:rPr>
              <a:t> 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Enhancing parallelism (eg chunk-level)</a:t>
            </a:r>
          </a:p>
        </p:txBody>
      </p:sp>
    </p:spTree>
    <p:extLst>
      <p:ext uri="{BB962C8B-B14F-4D97-AF65-F5344CB8AC3E}">
        <p14:creationId xmlns:p14="http://schemas.microsoft.com/office/powerpoint/2010/main" val="11399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vision modules as relational UDOs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87674"/>
              </p:ext>
            </p:extLst>
          </p:nvPr>
        </p:nvGraphicFramePr>
        <p:xfrm>
          <a:off x="1013858" y="2181459"/>
          <a:ext cx="5449506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9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User-defined Operator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Relational analog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Extractor, Processor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Select and/or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GroupBy</a:t>
                      </a:r>
                      <a:r>
                        <a:rPr lang="en-US" baseline="0" dirty="0"/>
                        <a:t> and/or Aggregate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Combiner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43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4520" y="518884"/>
            <a:ext cx="8208321" cy="560618"/>
          </a:xfrm>
        </p:spPr>
        <p:txBody>
          <a:bodyPr>
            <a:noAutofit/>
          </a:bodyPr>
          <a:lstStyle/>
          <a:p>
            <a:r>
              <a:rPr lang="en-US" sz="2800" dirty="0"/>
              <a:t>Extractors ingest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9502"/>
            <a:ext cx="7886700" cy="5778497"/>
          </a:xfrm>
        </p:spPr>
        <p:txBody>
          <a:bodyPr>
            <a:normAutofit/>
          </a:bodyPr>
          <a:lstStyle/>
          <a:p>
            <a:pPr marL="914400" lvl="2" indent="0" defTabSz="2278979">
              <a:lnSpc>
                <a:spcPct val="125000"/>
              </a:lnSpc>
              <a:spcBef>
                <a:spcPts val="0"/>
              </a:spcBef>
              <a:buNone/>
            </a:pP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914400" lvl="2" indent="0" defTabSz="2278979">
              <a:lnSpc>
                <a:spcPct val="125000"/>
              </a:lnSpc>
              <a:spcBef>
                <a:spcPts val="0"/>
              </a:spcBef>
              <a:buNone/>
            </a:pP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ctr" defTabSz="2278979">
              <a:lnSpc>
                <a:spcPct val="125000"/>
              </a:lnSpc>
              <a:spcBef>
                <a:spcPts val="0"/>
              </a:spcBef>
              <a:buNone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defTabSz="2278979">
              <a:lnSpc>
                <a:spcPct val="125000"/>
              </a:lnSpc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72151" y="1378565"/>
                <a:ext cx="2778865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2278922"/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$rawdata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EXTRACT</a:t>
                </a:r>
                <a:r>
                  <a:rPr lang="en-US" sz="1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CameraID :int, </a:t>
                </a:r>
              </a:p>
              <a:p>
                <a:pPr defTabSz="2278922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FrameID :int, </a:t>
                </a:r>
              </a:p>
              <a:p>
                <a:pPr defTabSz="2278922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Frame :binary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@"/videos/*.avi" 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VideoExtractor()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151" y="1378565"/>
                <a:ext cx="2778865" cy="1200329"/>
              </a:xfrm>
              <a:prstGeom prst="rect">
                <a:avLst/>
              </a:prstGeom>
              <a:blipFill rotWithShape="0">
                <a:blip r:embed="rId2"/>
                <a:stretch>
                  <a:fillRect r="-8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03794"/>
              </p:ext>
            </p:extLst>
          </p:nvPr>
        </p:nvGraphicFramePr>
        <p:xfrm>
          <a:off x="5732456" y="3083901"/>
          <a:ext cx="3069847" cy="156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1502665797"/>
                    </a:ext>
                  </a:extLst>
                </a:gridCol>
                <a:gridCol w="1318660">
                  <a:extLst>
                    <a:ext uri="{9D8B030D-6E8A-4147-A177-3AD203B41FA5}">
                      <a16:colId xmlns:a16="http://schemas.microsoft.com/office/drawing/2014/main" val="874989450"/>
                    </a:ext>
                  </a:extLst>
                </a:gridCol>
              </a:tblGrid>
              <a:tr h="313579">
                <a:tc>
                  <a:txBody>
                    <a:bodyPr/>
                    <a:lstStyle/>
                    <a:p>
                      <a:r>
                        <a:rPr lang="en-US" sz="1400" dirty="0"/>
                        <a:t>CameraID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FrameID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56019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805362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4281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0455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69720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636794"/>
              </p:ext>
            </p:extLst>
          </p:nvPr>
        </p:nvGraphicFramePr>
        <p:xfrm>
          <a:off x="2683944" y="3325474"/>
          <a:ext cx="1203416" cy="12543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416">
                  <a:extLst>
                    <a:ext uri="{9D8B030D-6E8A-4147-A177-3AD203B41FA5}">
                      <a16:colId xmlns:a16="http://schemas.microsoft.com/office/drawing/2014/main" val="1502665797"/>
                    </a:ext>
                  </a:extLst>
                </a:gridCol>
              </a:tblGrid>
              <a:tr h="313579">
                <a:tc>
                  <a:txBody>
                    <a:bodyPr/>
                    <a:lstStyle/>
                    <a:p>
                      <a:r>
                        <a:rPr lang="en-US" sz="1400" dirty="0"/>
                        <a:t>/videos/1.avi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805362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r>
                        <a:rPr lang="en-US" sz="1400" dirty="0"/>
                        <a:t>/videos/2.avi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4281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r>
                        <a:rPr lang="en-US" sz="1400" dirty="0"/>
                        <a:t>/videos/3.avi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0455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r>
                        <a:rPr lang="en-US" sz="1400" dirty="0"/>
                        <a:t>/videos/4.avi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697203"/>
                  </a:ext>
                </a:extLst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3950858" y="3337300"/>
            <a:ext cx="1756923" cy="32591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7030A0"/>
                </a:solidFill>
              </a:rPr>
              <a:t>VideoExtractor</a:t>
            </a:r>
            <a:r>
              <a:rPr lang="en-US" sz="1200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950858" y="3659588"/>
            <a:ext cx="1646233" cy="32591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7030A0"/>
                </a:solidFill>
              </a:rPr>
              <a:t>VideoExtractor</a:t>
            </a:r>
            <a:r>
              <a:rPr lang="en-US" sz="1200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3950858" y="3978098"/>
            <a:ext cx="1559605" cy="32591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7030A0"/>
                </a:solidFill>
              </a:rPr>
              <a:t>VideoExtractor</a:t>
            </a:r>
            <a:r>
              <a:rPr lang="en-US" sz="1200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950859" y="4296608"/>
            <a:ext cx="1481170" cy="32591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7030A0"/>
                </a:solidFill>
              </a:rPr>
              <a:t>VideoExtractor</a:t>
            </a:r>
            <a:r>
              <a:rPr lang="en-US" sz="1200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246766" y="5464979"/>
            <a:ext cx="857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rawdata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09" y="2930676"/>
            <a:ext cx="1847850" cy="23241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511478"/>
              </p:ext>
            </p:extLst>
          </p:nvPr>
        </p:nvGraphicFramePr>
        <p:xfrm>
          <a:off x="5613086" y="3726611"/>
          <a:ext cx="3069847" cy="1559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773">
                  <a:extLst>
                    <a:ext uri="{9D8B030D-6E8A-4147-A177-3AD203B41FA5}">
                      <a16:colId xmlns:a16="http://schemas.microsoft.com/office/drawing/2014/main" val="1502665797"/>
                    </a:ext>
                  </a:extLst>
                </a:gridCol>
                <a:gridCol w="1318660">
                  <a:extLst>
                    <a:ext uri="{9D8B030D-6E8A-4147-A177-3AD203B41FA5}">
                      <a16:colId xmlns:a16="http://schemas.microsoft.com/office/drawing/2014/main" val="8749894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CameraID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FrameID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56019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805362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4281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0455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697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70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Processors are row manipulators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15362" y="1690689"/>
                <a:ext cx="4750095" cy="13849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2278922"/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$lp</a:t>
                </a:r>
                <a14:m>
                  <m:oMath xmlns:m="http://schemas.openxmlformats.org/officeDocument/2006/math">
                    <m:r>
                      <a:rPr lang="en-US" sz="12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PROCESS</a:t>
                </a:r>
                <a:r>
                  <a:rPr lang="en-US" sz="12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$images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USING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2278922"/>
                <a:r>
                  <a:rPr lang="en-US" sz="1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en-US" sz="1200" dirty="0" err="1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HOGFeatureProcessor</a:t>
                </a:r>
                <a:r>
                  <a:rPr lang="en-US" sz="12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()</a:t>
                </a:r>
              </a:p>
              <a:p>
                <a:pPr defTabSz="2278922"/>
                <a:r>
                  <a:rPr lang="en-US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PRODUCE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defTabSz="2278922"/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CameraID, FrameID, </a:t>
                </a:r>
                <a:r>
                  <a:rPr lang="en-US" sz="12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HOGFeatures</a:t>
                </a:r>
                <a:r>
                  <a:rPr lang="en-US" sz="12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defTabSz="2278922"/>
                <a:endPara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362" y="1690689"/>
                <a:ext cx="4750095" cy="13849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877886"/>
              </p:ext>
            </p:extLst>
          </p:nvPr>
        </p:nvGraphicFramePr>
        <p:xfrm>
          <a:off x="5956822" y="3313528"/>
          <a:ext cx="2140207" cy="156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193">
                  <a:extLst>
                    <a:ext uri="{9D8B030D-6E8A-4147-A177-3AD203B41FA5}">
                      <a16:colId xmlns:a16="http://schemas.microsoft.com/office/drawing/2014/main" val="1502665797"/>
                    </a:ext>
                  </a:extLst>
                </a:gridCol>
                <a:gridCol w="1320014">
                  <a:extLst>
                    <a:ext uri="{9D8B030D-6E8A-4147-A177-3AD203B41FA5}">
                      <a16:colId xmlns:a16="http://schemas.microsoft.com/office/drawing/2014/main" val="874989450"/>
                    </a:ext>
                  </a:extLst>
                </a:gridCol>
              </a:tblGrid>
              <a:tr h="313579">
                <a:tc>
                  <a:txBody>
                    <a:bodyPr/>
                    <a:lstStyle/>
                    <a:p>
                      <a:r>
                        <a:rPr lang="en-US" sz="1400" dirty="0" err="1"/>
                        <a:t>frameId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HOGfeat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56019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HOG(frame 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805362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HOG(frame 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4281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HOG(frame 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0455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HOG(frame 4)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697203"/>
                  </a:ext>
                </a:extLst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>
            <a:off x="4569861" y="3615055"/>
            <a:ext cx="1493120" cy="30964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7030A0"/>
                </a:solidFill>
              </a:rPr>
              <a:t>HOGProcessor</a:t>
            </a:r>
            <a:r>
              <a:rPr lang="en-US" sz="1200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69861" y="3937343"/>
            <a:ext cx="1493120" cy="30964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7030A0"/>
                </a:solidFill>
              </a:rPr>
              <a:t>HOGProcessor</a:t>
            </a:r>
            <a:r>
              <a:rPr lang="en-US" sz="1200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4569861" y="4255853"/>
            <a:ext cx="1493120" cy="30964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7030A0"/>
                </a:solidFill>
              </a:rPr>
              <a:t>HOGProcessor</a:t>
            </a:r>
            <a:r>
              <a:rPr lang="en-US" sz="1200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569861" y="4574363"/>
            <a:ext cx="1493120" cy="309646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rgbClr val="7030A0"/>
                </a:solidFill>
              </a:rPr>
              <a:t>HOGProcessor</a:t>
            </a:r>
            <a:r>
              <a:rPr lang="en-US" sz="1200" dirty="0">
                <a:solidFill>
                  <a:srgbClr val="7030A0"/>
                </a:solidFill>
              </a:rPr>
              <a:t>()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1822" y="4876460"/>
            <a:ext cx="9204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HOGfeat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30507"/>
              </p:ext>
            </p:extLst>
          </p:nvPr>
        </p:nvGraphicFramePr>
        <p:xfrm>
          <a:off x="2270245" y="3313528"/>
          <a:ext cx="2140207" cy="156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0193">
                  <a:extLst>
                    <a:ext uri="{9D8B030D-6E8A-4147-A177-3AD203B41FA5}">
                      <a16:colId xmlns:a16="http://schemas.microsoft.com/office/drawing/2014/main" val="1502665797"/>
                    </a:ext>
                  </a:extLst>
                </a:gridCol>
                <a:gridCol w="1320014">
                  <a:extLst>
                    <a:ext uri="{9D8B030D-6E8A-4147-A177-3AD203B41FA5}">
                      <a16:colId xmlns:a16="http://schemas.microsoft.com/office/drawing/2014/main" val="874989450"/>
                    </a:ext>
                  </a:extLst>
                </a:gridCol>
              </a:tblGrid>
              <a:tr h="313579">
                <a:tc>
                  <a:txBody>
                    <a:bodyPr/>
                    <a:lstStyle/>
                    <a:p>
                      <a:r>
                        <a:rPr lang="en-US" sz="1400" dirty="0" err="1"/>
                        <a:t>frameId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756019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0805362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642817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20455"/>
                  </a:ext>
                </a:extLst>
              </a:tr>
              <a:tr h="313579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[JPEG content]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697203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918201" y="4876460"/>
            <a:ext cx="8066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$images </a:t>
            </a:r>
            <a:endParaRPr lang="en-US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42" y="3268253"/>
            <a:ext cx="1590675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2066</TotalTime>
  <Words>998</Words>
  <Application>Microsoft Office PowerPoint</Application>
  <PresentationFormat>On-screen Show (4:3)</PresentationFormat>
  <Paragraphs>371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Corbel</vt:lpstr>
      <vt:lpstr>Segoe Script</vt:lpstr>
      <vt:lpstr>Symbol</vt:lpstr>
      <vt:lpstr>Wingdings</vt:lpstr>
      <vt:lpstr>Office Theme</vt:lpstr>
      <vt:lpstr> A Relational Platform for Efficient Large-Scale Video Analytics</vt:lpstr>
      <vt:lpstr>Cameras are ubiquitous; video analysis is a big-data problem</vt:lpstr>
      <vt:lpstr>Cameras are ubiquitous; video analysis is a big-data problem</vt:lpstr>
      <vt:lpstr>Video analytics in big-data systems</vt:lpstr>
      <vt:lpstr>Our goal</vt:lpstr>
      <vt:lpstr>Optasia: Design</vt:lpstr>
      <vt:lpstr>Wrapping vision modules as relational UDOs</vt:lpstr>
      <vt:lpstr>Extractors ingest data</vt:lpstr>
      <vt:lpstr>Processors are row manipulators</vt:lpstr>
      <vt:lpstr>Reducers operate over groups of rows</vt:lpstr>
      <vt:lpstr>Combiners join two or more rowsets</vt:lpstr>
      <vt:lpstr>Pipelines (and queries) are declarative compositions</vt:lpstr>
      <vt:lpstr>Query optimization</vt:lpstr>
      <vt:lpstr>Query optimization</vt:lpstr>
      <vt:lpstr>Query optimization (contd.)</vt:lpstr>
      <vt:lpstr>Chunk-level parallelism</vt:lpstr>
      <vt:lpstr>Chunk-level parallelism</vt:lpstr>
      <vt:lpstr>System</vt:lpstr>
      <vt:lpstr>Summarizing Design</vt:lpstr>
      <vt:lpstr>Evaluation</vt:lpstr>
      <vt:lpstr>Sample end-user queries</vt:lpstr>
      <vt:lpstr>Evaluation</vt:lpstr>
      <vt:lpstr>Benchmarking vision pipelines</vt:lpstr>
      <vt:lpstr>Evaluation</vt:lpstr>
      <vt:lpstr>Benchmarking Optasia</vt:lpstr>
      <vt:lpstr>Benchmarking Optasia</vt:lpstr>
      <vt:lpstr>Benchmarking Optasia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Optatia: A Relational Platform for Efficient Large-Scale Video Analytics</dc:title>
  <dc:creator>Yao Lu (MSR Student-Person Consulting)</dc:creator>
  <cp:lastModifiedBy>Srikanth Kandula</cp:lastModifiedBy>
  <cp:revision>744</cp:revision>
  <dcterms:created xsi:type="dcterms:W3CDTF">2016-09-13T05:23:40Z</dcterms:created>
  <dcterms:modified xsi:type="dcterms:W3CDTF">2016-11-04T17:25:32Z</dcterms:modified>
</cp:coreProperties>
</file>