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8" r:id="rId5"/>
    <p:sldId id="277" r:id="rId6"/>
    <p:sldId id="259" r:id="rId7"/>
    <p:sldId id="260" r:id="rId8"/>
    <p:sldId id="261" r:id="rId9"/>
    <p:sldId id="275" r:id="rId10"/>
    <p:sldId id="263" r:id="rId11"/>
    <p:sldId id="279" r:id="rId12"/>
    <p:sldId id="280" r:id="rId13"/>
    <p:sldId id="281" r:id="rId14"/>
    <p:sldId id="262" r:id="rId15"/>
    <p:sldId id="265" r:id="rId16"/>
    <p:sldId id="264" r:id="rId17"/>
    <p:sldId id="276" r:id="rId18"/>
    <p:sldId id="266" r:id="rId19"/>
    <p:sldId id="267" r:id="rId20"/>
    <p:sldId id="268" r:id="rId21"/>
    <p:sldId id="269" r:id="rId22"/>
    <p:sldId id="272" r:id="rId23"/>
    <p:sldId id="270" r:id="rId24"/>
    <p:sldId id="271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368" y="96"/>
      </p:cViewPr>
      <p:guideLst>
        <p:guide orient="horz" pos="30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2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9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3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8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5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2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5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43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4738B90B-8729-487B-81FC-DED8CF6BBA0E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87F1F4B0-F334-47CC-A456-78694745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Beliefs &amp; Biases </a:t>
            </a:r>
            <a:br>
              <a:rPr lang="en-US" dirty="0" smtClean="0"/>
            </a:br>
            <a:r>
              <a:rPr lang="en-US" dirty="0" smtClean="0"/>
              <a:t>in Web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549704"/>
            <a:ext cx="8147420" cy="155146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200" b="1" dirty="0" smtClean="0"/>
              <a:t>Ryen White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Microsoft Research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ryenw@microsoft.com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Labeling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774200"/>
          </a:xfrm>
        </p:spPr>
        <p:txBody>
          <a:bodyPr>
            <a:normAutofit/>
          </a:bodyPr>
          <a:lstStyle/>
          <a:p>
            <a:r>
              <a:rPr lang="en-US" b="1" dirty="0" smtClean="0"/>
              <a:t>Captions and result content</a:t>
            </a:r>
          </a:p>
          <a:p>
            <a:r>
              <a:rPr lang="en-US" dirty="0" smtClean="0"/>
              <a:t>Crowdsourced (Clickworker.com)</a:t>
            </a:r>
          </a:p>
          <a:p>
            <a:r>
              <a:rPr lang="en-US" dirty="0" smtClean="0"/>
              <a:t>3-5 judges/caption (consensus)</a:t>
            </a:r>
          </a:p>
          <a:p>
            <a:r>
              <a:rPr lang="en-US" dirty="0" smtClean="0"/>
              <a:t>Task was to assign label of:</a:t>
            </a:r>
          </a:p>
          <a:p>
            <a:r>
              <a:rPr lang="en-US" dirty="0" smtClean="0"/>
              <a:t>- </a:t>
            </a:r>
            <a:r>
              <a:rPr lang="en-US" b="1" dirty="0" smtClean="0"/>
              <a:t>Yes</a:t>
            </a:r>
            <a:r>
              <a:rPr lang="en-US" dirty="0" smtClean="0"/>
              <a:t> only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No</a:t>
            </a:r>
            <a:r>
              <a:rPr lang="en-US" dirty="0" smtClean="0"/>
              <a:t> only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Both</a:t>
            </a:r>
            <a:r>
              <a:rPr lang="en-US" dirty="0" smtClean="0"/>
              <a:t> (Yes and No)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Neither</a:t>
            </a:r>
            <a:r>
              <a:rPr lang="en-US" dirty="0" smtClean="0"/>
              <a:t> (not Yes and not No)</a:t>
            </a:r>
          </a:p>
          <a:p>
            <a:r>
              <a:rPr lang="en-US" dirty="0" smtClean="0"/>
              <a:t>Agreement on 96% of captions</a:t>
            </a:r>
            <a:endParaRPr lang="en-US" dirty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Performed similar labeling for each top 10 search results</a:t>
            </a:r>
            <a:br>
              <a:rPr lang="en-US" dirty="0" smtClean="0"/>
            </a:br>
            <a:r>
              <a:rPr lang="en-US" dirty="0" smtClean="0"/>
              <a:t>- Crowdsourced judges, agreement on 92% of pages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78278" y="1084881"/>
            <a:ext cx="10314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89471"/>
              </p:ext>
            </p:extLst>
          </p:nvPr>
        </p:nvGraphicFramePr>
        <p:xfrm>
          <a:off x="4682096" y="1611825"/>
          <a:ext cx="4445232" cy="4127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" name="Visio" r:id="rId3" imgW="4372108" imgH="4086157" progId="Visio.Drawing.15">
                  <p:embed/>
                </p:oleObj>
              </mc:Choice>
              <mc:Fallback>
                <p:oleObj name="Visio" r:id="rId3" imgW="4372108" imgH="408615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2096" y="1611825"/>
                        <a:ext cx="4445232" cy="41277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7772400" y="1555136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Yes only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0" y="2573075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No only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0" y="3639874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Both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0" y="4748554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Neither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97627" y="2551671"/>
            <a:ext cx="4337221" cy="320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97627" y="4738818"/>
            <a:ext cx="4337221" cy="961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72913" y="3601993"/>
            <a:ext cx="4337221" cy="219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83700" y="1001583"/>
            <a:ext cx="2327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Example Caption Labels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8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Labeling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774200"/>
          </a:xfrm>
        </p:spPr>
        <p:txBody>
          <a:bodyPr>
            <a:normAutofit/>
          </a:bodyPr>
          <a:lstStyle/>
          <a:p>
            <a:r>
              <a:rPr lang="en-US" b="1" dirty="0" smtClean="0"/>
              <a:t>Captions and result content</a:t>
            </a:r>
          </a:p>
          <a:p>
            <a:r>
              <a:rPr lang="en-US" dirty="0" smtClean="0"/>
              <a:t>Crowdsourced (Clickworker.com)</a:t>
            </a:r>
          </a:p>
          <a:p>
            <a:r>
              <a:rPr lang="en-US" dirty="0" smtClean="0"/>
              <a:t>3-5 judges/caption (consensus)</a:t>
            </a:r>
          </a:p>
          <a:p>
            <a:r>
              <a:rPr lang="en-US" dirty="0" smtClean="0"/>
              <a:t>Task was to assign label of:</a:t>
            </a:r>
          </a:p>
          <a:p>
            <a:r>
              <a:rPr lang="en-US" dirty="0" smtClean="0"/>
              <a:t>- </a:t>
            </a:r>
            <a:r>
              <a:rPr lang="en-US" b="1" dirty="0" smtClean="0"/>
              <a:t>Yes</a:t>
            </a:r>
            <a:r>
              <a:rPr lang="en-US" dirty="0" smtClean="0"/>
              <a:t> only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No</a:t>
            </a:r>
            <a:r>
              <a:rPr lang="en-US" dirty="0" smtClean="0"/>
              <a:t> only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Both</a:t>
            </a:r>
            <a:r>
              <a:rPr lang="en-US" dirty="0" smtClean="0"/>
              <a:t> (Yes and No)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Neither</a:t>
            </a:r>
            <a:r>
              <a:rPr lang="en-US" dirty="0" smtClean="0"/>
              <a:t> (not Yes and not No)</a:t>
            </a:r>
          </a:p>
          <a:p>
            <a:r>
              <a:rPr lang="en-US" dirty="0" smtClean="0"/>
              <a:t>Agreement on 96% of captions</a:t>
            </a:r>
            <a:endParaRPr lang="en-US" dirty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Performed similar labeling for each top 10 search results</a:t>
            </a:r>
            <a:br>
              <a:rPr lang="en-US" dirty="0" smtClean="0"/>
            </a:br>
            <a:r>
              <a:rPr lang="en-US" dirty="0" smtClean="0"/>
              <a:t>- Crowdsourced judges, agreement on 92% of pages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78278" y="1084881"/>
            <a:ext cx="10314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89471"/>
              </p:ext>
            </p:extLst>
          </p:nvPr>
        </p:nvGraphicFramePr>
        <p:xfrm>
          <a:off x="4682096" y="1611825"/>
          <a:ext cx="4445232" cy="4127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3" imgW="4372108" imgH="4086157" progId="Visio.Drawing.15">
                  <p:embed/>
                </p:oleObj>
              </mc:Choice>
              <mc:Fallback>
                <p:oleObj name="Visio" r:id="rId3" imgW="4372108" imgH="4086157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2096" y="1611825"/>
                        <a:ext cx="4445232" cy="41277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7772400" y="1555136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Yes only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0" y="2573075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No only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0" y="3639874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Both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0" y="4748554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Neither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97627" y="4738818"/>
            <a:ext cx="4337221" cy="961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72913" y="3601993"/>
            <a:ext cx="4337221" cy="219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83700" y="1001583"/>
            <a:ext cx="2327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Example Caption Labels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17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Labeling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774200"/>
          </a:xfrm>
        </p:spPr>
        <p:txBody>
          <a:bodyPr>
            <a:normAutofit/>
          </a:bodyPr>
          <a:lstStyle/>
          <a:p>
            <a:r>
              <a:rPr lang="en-US" b="1" dirty="0" smtClean="0"/>
              <a:t>Captions and result content</a:t>
            </a:r>
          </a:p>
          <a:p>
            <a:r>
              <a:rPr lang="en-US" dirty="0" smtClean="0"/>
              <a:t>Crowdsourced (Clickworker.com)</a:t>
            </a:r>
          </a:p>
          <a:p>
            <a:r>
              <a:rPr lang="en-US" dirty="0" smtClean="0"/>
              <a:t>3-5 judges/caption (consensus)</a:t>
            </a:r>
          </a:p>
          <a:p>
            <a:r>
              <a:rPr lang="en-US" dirty="0" smtClean="0"/>
              <a:t>Task was to assign label of:</a:t>
            </a:r>
          </a:p>
          <a:p>
            <a:r>
              <a:rPr lang="en-US" dirty="0" smtClean="0"/>
              <a:t>- </a:t>
            </a:r>
            <a:r>
              <a:rPr lang="en-US" b="1" dirty="0" smtClean="0"/>
              <a:t>Yes</a:t>
            </a:r>
            <a:r>
              <a:rPr lang="en-US" dirty="0" smtClean="0"/>
              <a:t> only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No</a:t>
            </a:r>
            <a:r>
              <a:rPr lang="en-US" dirty="0" smtClean="0"/>
              <a:t> only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Both</a:t>
            </a:r>
            <a:r>
              <a:rPr lang="en-US" dirty="0" smtClean="0"/>
              <a:t> (Yes and No)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Neither</a:t>
            </a:r>
            <a:r>
              <a:rPr lang="en-US" dirty="0" smtClean="0"/>
              <a:t> (not Yes and not No)</a:t>
            </a:r>
          </a:p>
          <a:p>
            <a:r>
              <a:rPr lang="en-US" dirty="0" smtClean="0"/>
              <a:t>Agreement on 96% of captions</a:t>
            </a:r>
            <a:endParaRPr lang="en-US" dirty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Performed similar labeling for each top 10 search results</a:t>
            </a:r>
            <a:br>
              <a:rPr lang="en-US" dirty="0" smtClean="0"/>
            </a:br>
            <a:r>
              <a:rPr lang="en-US" dirty="0" smtClean="0"/>
              <a:t>- Crowdsourced judges, agreement on 92% of pages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78278" y="1084881"/>
            <a:ext cx="10314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89471"/>
              </p:ext>
            </p:extLst>
          </p:nvPr>
        </p:nvGraphicFramePr>
        <p:xfrm>
          <a:off x="4682096" y="1611825"/>
          <a:ext cx="4445232" cy="4127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3" imgW="4372108" imgH="4086157" progId="Visio.Drawing.15">
                  <p:embed/>
                </p:oleObj>
              </mc:Choice>
              <mc:Fallback>
                <p:oleObj name="Visio" r:id="rId3" imgW="4372108" imgH="4086157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2096" y="1611825"/>
                        <a:ext cx="4445232" cy="41277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7772400" y="1555136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Yes only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0" y="2573075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No only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0" y="3639874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Both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0" y="4748554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Neither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97627" y="4738818"/>
            <a:ext cx="4337221" cy="961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83700" y="1001583"/>
            <a:ext cx="2327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Example Caption Labels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2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Labeling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774200"/>
          </a:xfrm>
        </p:spPr>
        <p:txBody>
          <a:bodyPr>
            <a:normAutofit/>
          </a:bodyPr>
          <a:lstStyle/>
          <a:p>
            <a:r>
              <a:rPr lang="en-US" b="1" dirty="0" smtClean="0"/>
              <a:t>Captions and result content</a:t>
            </a:r>
          </a:p>
          <a:p>
            <a:r>
              <a:rPr lang="en-US" dirty="0" smtClean="0"/>
              <a:t>Crowdsourced (Clickworker.com)</a:t>
            </a:r>
          </a:p>
          <a:p>
            <a:r>
              <a:rPr lang="en-US" dirty="0" smtClean="0"/>
              <a:t>3-5 judges/caption (consensus)</a:t>
            </a:r>
          </a:p>
          <a:p>
            <a:r>
              <a:rPr lang="en-US" dirty="0" smtClean="0"/>
              <a:t>Task was to assign label of:</a:t>
            </a:r>
          </a:p>
          <a:p>
            <a:r>
              <a:rPr lang="en-US" dirty="0" smtClean="0"/>
              <a:t>- </a:t>
            </a:r>
            <a:r>
              <a:rPr lang="en-US" b="1" dirty="0" smtClean="0"/>
              <a:t>Yes</a:t>
            </a:r>
            <a:r>
              <a:rPr lang="en-US" dirty="0" smtClean="0"/>
              <a:t> only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No</a:t>
            </a:r>
            <a:r>
              <a:rPr lang="en-US" dirty="0" smtClean="0"/>
              <a:t> only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Both</a:t>
            </a:r>
            <a:r>
              <a:rPr lang="en-US" dirty="0" smtClean="0"/>
              <a:t> (Yes and No)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Neither</a:t>
            </a:r>
            <a:r>
              <a:rPr lang="en-US" dirty="0" smtClean="0"/>
              <a:t> (not Yes and not No)</a:t>
            </a:r>
          </a:p>
          <a:p>
            <a:r>
              <a:rPr lang="en-US" dirty="0" smtClean="0"/>
              <a:t>Agreement on 96% of captions</a:t>
            </a:r>
            <a:endParaRPr lang="en-US" dirty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Performed similar labeling for each top 10 search results</a:t>
            </a:r>
            <a:br>
              <a:rPr lang="en-US" dirty="0" smtClean="0"/>
            </a:br>
            <a:r>
              <a:rPr lang="en-US" dirty="0" smtClean="0"/>
              <a:t>- Crowdsourced judges, agreement on 92% of pages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78278" y="1084881"/>
            <a:ext cx="10314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89471"/>
              </p:ext>
            </p:extLst>
          </p:nvPr>
        </p:nvGraphicFramePr>
        <p:xfrm>
          <a:off x="4682096" y="1611825"/>
          <a:ext cx="4445232" cy="4127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Visio" r:id="rId3" imgW="4372108" imgH="4086157" progId="Visio.Drawing.15">
                  <p:embed/>
                </p:oleObj>
              </mc:Choice>
              <mc:Fallback>
                <p:oleObj name="Visio" r:id="rId3" imgW="4372108" imgH="4086157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2096" y="1611825"/>
                        <a:ext cx="4445232" cy="41277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7772400" y="1555136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Yes only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0" y="2573075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No only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0" y="3639874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Both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0" y="4748554"/>
            <a:ext cx="99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Neither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83700" y="1001583"/>
            <a:ext cx="2327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Example Caption Labels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9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Physician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5" y="1993393"/>
            <a:ext cx="8502475" cy="4753536"/>
          </a:xfrm>
        </p:spPr>
        <p:txBody>
          <a:bodyPr>
            <a:normAutofit/>
          </a:bodyPr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Two physicians reviewed the 1000 questions and gave answers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Inc. </a:t>
            </a:r>
            <a:r>
              <a:rPr lang="en-US" b="1" dirty="0" smtClean="0"/>
              <a:t>50/50</a:t>
            </a:r>
            <a:r>
              <a:rPr lang="en-US" dirty="0" smtClean="0"/>
              <a:t> = need more info, </a:t>
            </a:r>
            <a:r>
              <a:rPr lang="en-US" b="1" dirty="0" smtClean="0"/>
              <a:t>Don’t know </a:t>
            </a:r>
            <a:r>
              <a:rPr lang="en-US" dirty="0" smtClean="0"/>
              <a:t>= really unsure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Agreement between physicians on Yes-No was 84% (</a:t>
            </a:r>
            <a:r>
              <a:rPr lang="en-US" dirty="0">
                <a:sym typeface="Symbol" panose="05050102010706020507" pitchFamily="18" charset="2"/>
              </a:rPr>
              <a:t></a:t>
            </a:r>
            <a:r>
              <a:rPr lang="en-US" dirty="0"/>
              <a:t>=</a:t>
            </a:r>
            <a:r>
              <a:rPr lang="en-US" dirty="0" smtClean="0"/>
              <a:t>0.668)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Focused on the </a:t>
            </a:r>
            <a:r>
              <a:rPr lang="en-US" b="1" dirty="0" smtClean="0">
                <a:solidFill>
                  <a:srgbClr val="C00000"/>
                </a:solidFill>
              </a:rPr>
              <a:t>680 questions </a:t>
            </a:r>
            <a:r>
              <a:rPr lang="en-US" dirty="0" smtClean="0"/>
              <a:t>where both agreed Yes or No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Distribution: </a:t>
            </a:r>
            <a:r>
              <a:rPr lang="en-US" b="1" dirty="0" smtClean="0"/>
              <a:t>55% Yes and 45% No </a:t>
            </a:r>
            <a:r>
              <a:rPr lang="en-US" dirty="0" smtClean="0"/>
              <a:t>(used as </a:t>
            </a:r>
            <a:r>
              <a:rPr lang="en-US" b="1" dirty="0" smtClean="0"/>
              <a:t>TRUTH</a:t>
            </a:r>
            <a:r>
              <a:rPr lang="en-US" dirty="0" smtClean="0"/>
              <a:t> in our study)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823" y="3464818"/>
            <a:ext cx="5928158" cy="1965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36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Physician Answers as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5" y="1993393"/>
            <a:ext cx="8440851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Used consensus physician answers as truth in three ways:</a:t>
            </a:r>
          </a:p>
          <a:p>
            <a:r>
              <a:rPr lang="en-US" dirty="0" smtClean="0"/>
              <a:t> 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How </a:t>
            </a:r>
            <a:r>
              <a:rPr lang="en-US" dirty="0"/>
              <a:t>closely does </a:t>
            </a:r>
            <a:r>
              <a:rPr lang="en-US" dirty="0" smtClean="0"/>
              <a:t>distribution </a:t>
            </a:r>
            <a:r>
              <a:rPr lang="en-US" dirty="0"/>
              <a:t>of </a:t>
            </a:r>
            <a:r>
              <a:rPr lang="en-US" dirty="0" smtClean="0"/>
              <a:t>results match the </a:t>
            </a:r>
            <a:r>
              <a:rPr lang="en-US" dirty="0"/>
              <a:t>truth</a:t>
            </a:r>
            <a:r>
              <a:rPr lang="en-US" dirty="0" smtClean="0"/>
              <a:t>?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How closely does interaction behavior match the truth?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How closely do answers that people reach match </a:t>
            </a:r>
            <a:r>
              <a:rPr lang="en-US" dirty="0"/>
              <a:t>the </a:t>
            </a:r>
            <a:r>
              <a:rPr lang="en-US" dirty="0" smtClean="0"/>
              <a:t>truth?</a:t>
            </a:r>
          </a:p>
          <a:p>
            <a:endParaRPr lang="en-US" dirty="0" smtClean="0"/>
          </a:p>
          <a:p>
            <a:pPr marL="0" lvl="1" indent="0">
              <a:spcBef>
                <a:spcPts val="1300"/>
              </a:spcBef>
              <a:buNone/>
            </a:pPr>
            <a:r>
              <a:rPr lang="en-US" dirty="0" smtClean="0">
                <a:sym typeface="Wingdings" panose="05000000000000000000" pitchFamily="2" charset="2"/>
              </a:rPr>
              <a:t>Bias = Distributions </a:t>
            </a:r>
            <a:r>
              <a:rPr lang="en-US" dirty="0" smtClean="0"/>
              <a:t>significantly differ from 55-45 Yes-No base rates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8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Stock of Our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629549"/>
          </a:xfrm>
        </p:spPr>
        <p:txBody>
          <a:bodyPr/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We have: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680 Yes-No health questions from search logs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Ground truth for each q via physicians’ consensus judgments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For each question we have:</a:t>
            </a:r>
          </a:p>
          <a:p>
            <a:pPr marL="687388" lvl="2" indent="-230188">
              <a:buFont typeface="Arial" panose="020B0604020202020204" pitchFamily="34" charset="0"/>
              <a:buChar char="•"/>
            </a:pPr>
            <a:r>
              <a:rPr lang="en-US" dirty="0" smtClean="0"/>
              <a:t>HTML content of top 10 search results, plus:</a:t>
            </a:r>
          </a:p>
          <a:p>
            <a:pPr marL="778828" lvl="3" indent="-230188">
              <a:buFont typeface="Arial" panose="020B0604020202020204" pitchFamily="34" charset="0"/>
              <a:buChar char="•"/>
            </a:pPr>
            <a:r>
              <a:rPr lang="en-US" dirty="0" smtClean="0"/>
              <a:t>Caption labels for Yes/No/Both/Neither</a:t>
            </a:r>
          </a:p>
          <a:p>
            <a:pPr marL="778828" lvl="3" indent="-230188">
              <a:buFont typeface="Arial" panose="020B0604020202020204" pitchFamily="34" charset="0"/>
              <a:buChar char="•"/>
            </a:pPr>
            <a:r>
              <a:rPr lang="en-US" dirty="0" smtClean="0"/>
              <a:t>Result labels</a:t>
            </a:r>
            <a:r>
              <a:rPr lang="en-US" dirty="0"/>
              <a:t> for Yes/No/Both/Neither</a:t>
            </a:r>
            <a:endParaRPr lang="en-US" dirty="0" smtClean="0"/>
          </a:p>
          <a:p>
            <a:pPr marL="687388" lvl="2" indent="-230188">
              <a:buFont typeface="Arial" panose="020B0604020202020204" pitchFamily="34" charset="0"/>
              <a:buChar char="•"/>
            </a:pPr>
            <a:r>
              <a:rPr lang="en-US" dirty="0" smtClean="0"/>
              <a:t>Clickthrough behavior from logs</a:t>
            </a:r>
          </a:p>
        </p:txBody>
      </p:sp>
    </p:spTree>
    <p:extLst>
      <p:ext uri="{BB962C8B-B14F-4D97-AF65-F5344CB8AC3E}">
        <p14:creationId xmlns:p14="http://schemas.microsoft.com/office/powerpoint/2010/main" val="22659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Three directions for analysis</a:t>
            </a:r>
            <a:r>
              <a:rPr lang="en-US" dirty="0" smtClean="0"/>
              <a:t>: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/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Study </a:t>
            </a:r>
            <a:r>
              <a:rPr lang="en-US" b="1" dirty="0" smtClean="0"/>
              <a:t>ranking of results </a:t>
            </a:r>
            <a:r>
              <a:rPr lang="en-US" dirty="0" smtClean="0"/>
              <a:t>with </a:t>
            </a:r>
            <a:r>
              <a:rPr lang="en-US" dirty="0"/>
              <a:t>Yes-No content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Study </a:t>
            </a:r>
            <a:r>
              <a:rPr lang="en-US" b="1" dirty="0"/>
              <a:t>user behavior </a:t>
            </a:r>
            <a:r>
              <a:rPr lang="en-US" dirty="0"/>
              <a:t>w.r.t. Yes-No content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Study </a:t>
            </a:r>
            <a:r>
              <a:rPr lang="en-US" b="1" dirty="0"/>
              <a:t>answer accuracy </a:t>
            </a:r>
            <a:r>
              <a:rPr lang="en-US" dirty="0"/>
              <a:t>for Yes-No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49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2014333"/>
            <a:ext cx="8065294" cy="4735474"/>
          </a:xfrm>
        </p:spPr>
        <p:txBody>
          <a:bodyPr/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Volume of Yes-No content in the results</a:t>
            </a:r>
          </a:p>
          <a:p>
            <a:pPr algn="ctr"/>
            <a:r>
              <a:rPr lang="en-US" sz="1600" dirty="0" smtClean="0"/>
              <a:t>Percentage </a:t>
            </a:r>
            <a:r>
              <a:rPr lang="en-US" sz="1600" dirty="0"/>
              <a:t>of </a:t>
            </a:r>
            <a:r>
              <a:rPr lang="en-US" sz="1600" dirty="0" smtClean="0"/>
              <a:t>captions or results </a:t>
            </a:r>
            <a:r>
              <a:rPr lang="en-US" sz="1600" dirty="0"/>
              <a:t>with </a:t>
            </a:r>
            <a:r>
              <a:rPr lang="en-US" sz="1600" dirty="0" smtClean="0"/>
              <a:t>answer</a:t>
            </a:r>
          </a:p>
          <a:p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More Yes content in top-10 than No content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Relative ranking of </a:t>
            </a:r>
            <a:r>
              <a:rPr lang="en-US" b="1" u="sng" dirty="0" smtClean="0"/>
              <a:t>top</a:t>
            </a:r>
            <a:r>
              <a:rPr lang="en-US" dirty="0" smtClean="0"/>
              <a:t> Yes-No content when both in top 10</a:t>
            </a:r>
          </a:p>
          <a:p>
            <a:pPr algn="ctr"/>
            <a:r>
              <a:rPr lang="en-US" sz="1600" dirty="0" smtClean="0"/>
              <a:t>Percentage </a:t>
            </a:r>
            <a:r>
              <a:rPr lang="en-US" sz="1600" dirty="0"/>
              <a:t>of SERPs where top </a:t>
            </a:r>
            <a:r>
              <a:rPr lang="en-US" sz="1600" i="1" dirty="0"/>
              <a:t>yes</a:t>
            </a:r>
            <a:r>
              <a:rPr lang="en-US" sz="1600" dirty="0"/>
              <a:t> caption or result </a:t>
            </a:r>
            <a:r>
              <a:rPr lang="en-US" sz="1600" dirty="0" smtClean="0"/>
              <a:t>appears </a:t>
            </a:r>
            <a:br>
              <a:rPr lang="en-US" sz="1600" dirty="0" smtClean="0"/>
            </a:br>
            <a:r>
              <a:rPr lang="en-US" sz="1600" dirty="0" smtClean="0"/>
              <a:t>above </a:t>
            </a:r>
            <a:r>
              <a:rPr lang="en-US" sz="1600" dirty="0"/>
              <a:t>(nearer the top of the ranking than) the top </a:t>
            </a:r>
            <a:r>
              <a:rPr lang="en-US" sz="1600" i="1" dirty="0" smtClean="0"/>
              <a:t>no</a:t>
            </a:r>
            <a:endParaRPr lang="en-US" sz="1600" i="1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Yes content ranked above No more often (when both shown)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024" y="2793474"/>
            <a:ext cx="6053944" cy="9036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3187" y="5329836"/>
            <a:ext cx="4117625" cy="83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24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Behavior (Clickthrough rate)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Studied </a:t>
            </a:r>
            <a:r>
              <a:rPr lang="en-US" b="1" dirty="0" smtClean="0"/>
              <a:t>clickthrough rates</a:t>
            </a:r>
            <a:r>
              <a:rPr lang="en-US" dirty="0" smtClean="0"/>
              <a:t> on captions containing answers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Controlled for rank by just considering top result (r=1)</a:t>
            </a:r>
          </a:p>
          <a:p>
            <a:pPr marL="0" indent="0">
              <a:buNone/>
            </a:pPr>
            <a:r>
              <a:rPr lang="en-US" sz="1600" dirty="0" smtClean="0"/>
              <a:t>                  	      SERP </a:t>
            </a:r>
            <a:r>
              <a:rPr lang="en-US" sz="1600" dirty="0"/>
              <a:t>click likelihoods for different captions given </a:t>
            </a:r>
            <a:r>
              <a:rPr lang="en-US" sz="1600" dirty="0" smtClean="0"/>
              <a:t>variations </a:t>
            </a:r>
            <a:br>
              <a:rPr lang="en-US" sz="1600" dirty="0" smtClean="0"/>
            </a:br>
            <a:r>
              <a:rPr lang="en-US" sz="1600" dirty="0" smtClean="0"/>
              <a:t>                                    in </a:t>
            </a:r>
            <a:r>
              <a:rPr lang="en-US" sz="1600" dirty="0"/>
              <a:t>answer presence in SERPs/captions, and rank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768" r="40293"/>
          <a:stretch/>
        </p:blipFill>
        <p:spPr>
          <a:xfrm>
            <a:off x="2478715" y="3510606"/>
            <a:ext cx="3373465" cy="28531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964790" y="4899600"/>
            <a:ext cx="2771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3-4x as likely to click on captions with Yes content, even though TRUTH = </a:t>
            </a:r>
            <a:br>
              <a:rPr lang="en-US" b="1" dirty="0" smtClean="0"/>
            </a:br>
            <a:r>
              <a:rPr lang="en-US" b="1" dirty="0" smtClean="0"/>
              <a:t>55% Yes / 45% No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952032" y="4659533"/>
            <a:ext cx="0" cy="16542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86945" y="5713088"/>
            <a:ext cx="1765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 smtClean="0"/>
              <a:t>Just considering</a:t>
            </a:r>
          </a:p>
          <a:p>
            <a:pPr algn="r"/>
            <a:r>
              <a:rPr lang="en-US" b="1" dirty="0" smtClean="0"/>
              <a:t>top search result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385049" y="5758249"/>
            <a:ext cx="0" cy="5844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86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in IR and elsewhere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5" y="1993393"/>
            <a:ext cx="8553033" cy="44074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IR, e.g., 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Domain bias – People </a:t>
            </a:r>
            <a:r>
              <a:rPr lang="en-US" dirty="0" smtClean="0"/>
              <a:t>prefer particular </a:t>
            </a:r>
            <a:r>
              <a:rPr lang="en-US" dirty="0"/>
              <a:t>Web domains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Rank bias – People favor high-ranked results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Caption bias – People prefer captions with certain terms </a:t>
            </a:r>
          </a:p>
          <a:p>
            <a:pPr marL="0" indent="0">
              <a:buNone/>
            </a:pPr>
            <a:r>
              <a:rPr lang="en-US" dirty="0" smtClean="0"/>
              <a:t>In psychology, e.g.,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Anchoring-and-adjustment, confirmation, availability, etc.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b="1" dirty="0" smtClean="0"/>
              <a:t>All impact user behavior</a:t>
            </a:r>
            <a:endParaRPr lang="en-US" b="1" dirty="0"/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pportunity to intersect psychology and IR</a:t>
            </a:r>
          </a:p>
        </p:txBody>
      </p:sp>
    </p:spTree>
    <p:extLst>
      <p:ext uri="{BB962C8B-B14F-4D97-AF65-F5344CB8AC3E}">
        <p14:creationId xmlns:p14="http://schemas.microsoft.com/office/powerpoint/2010/main" val="42838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Behavior (Result skipping)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577888"/>
          </a:xfrm>
        </p:spPr>
        <p:txBody>
          <a:bodyPr/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Studied result </a:t>
            </a:r>
            <a:r>
              <a:rPr lang="en-US" b="1" dirty="0" smtClean="0"/>
              <a:t>skipping</a:t>
            </a:r>
            <a:r>
              <a:rPr lang="en-US" dirty="0" smtClean="0"/>
              <a:t> behavior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Frequency with which people skipped </a:t>
            </a:r>
            <a:br>
              <a:rPr lang="en-US" dirty="0" smtClean="0"/>
            </a:br>
            <a:r>
              <a:rPr lang="en-US" dirty="0" smtClean="0"/>
              <a:t>caption w/answer to click other caption</a:t>
            </a:r>
          </a:p>
          <a:p>
            <a:endParaRPr lang="en-US" sz="1200" dirty="0" smtClean="0"/>
          </a:p>
          <a:p>
            <a:r>
              <a:rPr lang="en-US" sz="1600" dirty="0" smtClean="0"/>
              <a:t>     Distribution </a:t>
            </a:r>
            <a:r>
              <a:rPr lang="en-US" sz="1600" dirty="0"/>
              <a:t>of clicks and skips by </a:t>
            </a:r>
            <a:r>
              <a:rPr lang="en-US" sz="1600" dirty="0" smtClean="0"/>
              <a:t>answer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Users more likely (4x) to skip No to click Yes than vice versa</a:t>
            </a:r>
            <a:endParaRPr lang="en-US" dirty="0"/>
          </a:p>
          <a:p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555"/>
          <a:stretch/>
        </p:blipFill>
        <p:spPr>
          <a:xfrm>
            <a:off x="749082" y="3912353"/>
            <a:ext cx="3797085" cy="131420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131195" y="2433234"/>
            <a:ext cx="516610" cy="516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7131195" y="2947261"/>
            <a:ext cx="516610" cy="516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7131195" y="3466454"/>
            <a:ext cx="516610" cy="516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7131195" y="3985647"/>
            <a:ext cx="516610" cy="516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Yes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5993501" y="2505582"/>
            <a:ext cx="1073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Caption 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993501" y="3014443"/>
            <a:ext cx="1073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Caption 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993501" y="3538802"/>
            <a:ext cx="1073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Caption 3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993501" y="4057995"/>
            <a:ext cx="1073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Caption 4</a:t>
            </a:r>
            <a:endParaRPr lang="en-US" dirty="0"/>
          </a:p>
        </p:txBody>
      </p:sp>
      <p:sp>
        <p:nvSpPr>
          <p:cNvPr id="17" name="Curved Left Arrow 16"/>
          <p:cNvSpPr/>
          <p:nvPr/>
        </p:nvSpPr>
        <p:spPr>
          <a:xfrm>
            <a:off x="7768907" y="2135926"/>
            <a:ext cx="928362" cy="23383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56401" y="4565509"/>
            <a:ext cx="744896" cy="25980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24844" y="4841477"/>
            <a:ext cx="744896" cy="25980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6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372" y="1839132"/>
            <a:ext cx="8120184" cy="4969789"/>
          </a:xfrm>
        </p:spPr>
        <p:txBody>
          <a:bodyPr>
            <a:normAutofit/>
          </a:bodyPr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Examined accuracy of the top search result, as well as first click and last click in session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Findings show:</a:t>
            </a:r>
          </a:p>
          <a:p>
            <a:pPr marL="228600" indent="0">
              <a:buNone/>
            </a:pPr>
            <a:r>
              <a:rPr lang="en-US" dirty="0" smtClean="0"/>
              <a:t>1. Top result accurate only 45% of time, less when truth is No</a:t>
            </a:r>
          </a:p>
          <a:p>
            <a:pPr marL="228600" indent="0">
              <a:buNone/>
            </a:pPr>
            <a:r>
              <a:rPr lang="en-US" dirty="0" smtClean="0"/>
              <a:t>2. Users improve accuracy, but only slightly (limited by top 10)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649" y="2792182"/>
            <a:ext cx="5116701" cy="1476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88886" y="3429897"/>
            <a:ext cx="2901151" cy="22152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88886" y="3699686"/>
            <a:ext cx="2901151" cy="50161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Main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5" y="1993393"/>
            <a:ext cx="8399153" cy="4670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observed: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Engines more likely to rank Yes above No, and return more Yes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People much more likely to click on Yes than No, even when control for availability and rank position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Engine had wrong answer @ top rank for half of questions*</a:t>
            </a:r>
            <a:br>
              <a:rPr lang="en-US" dirty="0" smtClean="0"/>
            </a:br>
            <a:r>
              <a:rPr lang="en-US" dirty="0" smtClean="0"/>
              <a:t>* Given that answer present at top position (~80% of queries)</a:t>
            </a:r>
          </a:p>
          <a:p>
            <a:pPr marL="0" indent="0">
              <a:buNone/>
            </a:pPr>
            <a:endParaRPr lang="en-US" dirty="0" smtClean="0"/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Caveats:</a:t>
            </a:r>
            <a:endParaRPr lang="en-US" dirty="0"/>
          </a:p>
          <a:p>
            <a:pPr marL="409893" lvl="1" indent="-227013">
              <a:buFont typeface="Arial" panose="020B0604020202020204" pitchFamily="34" charset="0"/>
              <a:buChar char="•"/>
            </a:pPr>
            <a:r>
              <a:rPr lang="en-US" dirty="0" smtClean="0"/>
              <a:t>Findings for </a:t>
            </a:r>
            <a:r>
              <a:rPr lang="en-US" dirty="0"/>
              <a:t>our </a:t>
            </a:r>
            <a:r>
              <a:rPr lang="en-US" dirty="0" smtClean="0"/>
              <a:t>particular set </a:t>
            </a:r>
            <a:r>
              <a:rPr lang="en-US" dirty="0"/>
              <a:t>of Yes-No health </a:t>
            </a:r>
            <a:r>
              <a:rPr lang="en-US" dirty="0" smtClean="0"/>
              <a:t>questions</a:t>
            </a:r>
            <a:endParaRPr lang="en-US" dirty="0"/>
          </a:p>
          <a:p>
            <a:pPr marL="409893" lvl="1" indent="-227013">
              <a:buFont typeface="Arial" panose="020B0604020202020204" pitchFamily="34" charset="0"/>
              <a:buChar char="•"/>
            </a:pPr>
            <a:r>
              <a:rPr lang="en-US" dirty="0" smtClean="0"/>
              <a:t>More work needed to validate with other question sets, domains beyond health,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4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4" y="1993393"/>
            <a:ext cx="8636795" cy="4660546"/>
          </a:xfrm>
        </p:spPr>
        <p:txBody>
          <a:bodyPr>
            <a:norm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Possible causes for observed bias include:</a:t>
            </a:r>
          </a:p>
          <a:p>
            <a:pPr marL="409893" lvl="1" indent="-22701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9893" lvl="1" indent="-227013">
              <a:buFont typeface="Arial" panose="020B0604020202020204" pitchFamily="34" charset="0"/>
              <a:buChar char="•"/>
            </a:pPr>
            <a:r>
              <a:rPr lang="en-US" dirty="0" smtClean="0"/>
              <a:t>Search engines use behavior (hurt by common misconceptions)</a:t>
            </a:r>
          </a:p>
          <a:p>
            <a:pPr marL="409893" lvl="1" indent="-22701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9893" lvl="1" indent="-2270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Ranking algorithms consider query match</a:t>
            </a:r>
            <a:br>
              <a:rPr lang="en-US" dirty="0" smtClean="0"/>
            </a:br>
            <a:r>
              <a:rPr lang="en-US" dirty="0" smtClean="0"/>
              <a:t>e.g., for query: </a:t>
            </a:r>
            <a:r>
              <a:rPr lang="en-US" b="1" dirty="0" smtClean="0"/>
              <a:t>[</a:t>
            </a:r>
            <a:r>
              <a:rPr lang="en-US" b="1" i="1" dirty="0" smtClean="0"/>
              <a:t>can acid reflux cause back pain?</a:t>
            </a:r>
            <a:r>
              <a:rPr lang="en-US" b="1" dirty="0" smtClean="0"/>
              <a:t>]</a:t>
            </a:r>
            <a:r>
              <a:rPr lang="en-US" dirty="0" smtClean="0"/>
              <a:t>:</a:t>
            </a:r>
          </a:p>
          <a:p>
            <a:pPr marL="182880" lvl="1" indent="0">
              <a:buNone/>
            </a:pPr>
            <a:r>
              <a:rPr lang="en-US" b="1" dirty="0" smtClean="0"/>
              <a:t>	Yes</a:t>
            </a:r>
            <a:r>
              <a:rPr lang="en-US" dirty="0" smtClean="0"/>
              <a:t> docs w/ “Acid reflux can cause back pain” better match </a:t>
            </a:r>
            <a:br>
              <a:rPr lang="en-US" dirty="0" smtClean="0"/>
            </a:br>
            <a:r>
              <a:rPr lang="en-US" dirty="0" smtClean="0"/>
              <a:t>	(6 of </a:t>
            </a:r>
            <a:r>
              <a:rPr lang="en-US" dirty="0"/>
              <a:t>6 terms) than </a:t>
            </a:r>
            <a:r>
              <a:rPr lang="en-US" b="1" dirty="0" smtClean="0"/>
              <a:t>No</a:t>
            </a:r>
            <a:r>
              <a:rPr lang="en-US" dirty="0" smtClean="0"/>
              <a:t> docs w/ “Acid reflux </a:t>
            </a:r>
            <a:r>
              <a:rPr lang="en-US" b="1" u="sng" dirty="0" smtClean="0">
                <a:solidFill>
                  <a:srgbClr val="C00000"/>
                </a:solidFill>
              </a:rPr>
              <a:t>cannot</a:t>
            </a:r>
            <a:r>
              <a:rPr lang="en-US" dirty="0" smtClean="0"/>
              <a:t> cause </a:t>
            </a:r>
            <a:br>
              <a:rPr lang="en-US" dirty="0" smtClean="0"/>
            </a:br>
            <a:r>
              <a:rPr lang="en-US" dirty="0" smtClean="0"/>
              <a:t>	back pain” (</a:t>
            </a:r>
            <a:r>
              <a:rPr lang="en-US" dirty="0" smtClean="0">
                <a:solidFill>
                  <a:schemeClr val="tx1"/>
                </a:solidFill>
              </a:rPr>
              <a:t>5</a:t>
            </a:r>
            <a:r>
              <a:rPr lang="en-US" dirty="0" smtClean="0"/>
              <a:t> of 6 terms)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19381" y="5305909"/>
            <a:ext cx="1941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missing from 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3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453902"/>
          </a:xfrm>
        </p:spPr>
        <p:txBody>
          <a:bodyPr>
            <a:normAutofit fontScale="92500"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mtClean="0"/>
              <a:t>Studied potential bias </a:t>
            </a:r>
            <a:r>
              <a:rPr lang="en-US" dirty="0" smtClean="0"/>
              <a:t>in user behavior and outcomes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Showed effects on both from search engines</a:t>
            </a:r>
            <a:endParaRPr lang="en-US" dirty="0"/>
          </a:p>
          <a:p>
            <a:pPr marL="227013" indent="-22701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2% of queries are Yes-No questions; Searchers want answers!!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To get users to </a:t>
            </a:r>
            <a:r>
              <a:rPr lang="en-US" i="1" dirty="0" smtClean="0"/>
              <a:t>accurate </a:t>
            </a:r>
            <a:r>
              <a:rPr lang="en-US" dirty="0" smtClean="0"/>
              <a:t>answers, engines should consider truth</a:t>
            </a:r>
            <a:endParaRPr lang="en-US" dirty="0"/>
          </a:p>
          <a:p>
            <a:pPr marL="227013" indent="-22701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/>
              <a:t>Future directions:</a:t>
            </a:r>
          </a:p>
          <a:p>
            <a:pPr marL="409893" lvl="1" indent="-227013">
              <a:buFont typeface="Arial" panose="020B0604020202020204" pitchFamily="34" charset="0"/>
              <a:buChar char="•"/>
            </a:pPr>
            <a:r>
              <a:rPr lang="en-US" dirty="0"/>
              <a:t>Study availability of Yes-No content </a:t>
            </a:r>
            <a:r>
              <a:rPr lang="en-US" dirty="0" smtClean="0"/>
              <a:t>online; Move beyond Yes-No</a:t>
            </a:r>
          </a:p>
          <a:p>
            <a:pPr marL="409893" lvl="1" indent="-227013">
              <a:buFont typeface="Arial" panose="020B0604020202020204" pitchFamily="34" charset="0"/>
              <a:buChar char="•"/>
            </a:pPr>
            <a:r>
              <a:rPr lang="en-US" dirty="0" smtClean="0"/>
              <a:t>Consider </a:t>
            </a:r>
            <a:r>
              <a:rPr lang="en-US" dirty="0"/>
              <a:t>how truth should be determined and used in ranking</a:t>
            </a:r>
          </a:p>
          <a:p>
            <a:pPr marL="409893" lvl="1" indent="-227013"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ollow-up user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Interest in Biases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5" y="1993393"/>
            <a:ext cx="8277565" cy="4274784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Bias </a:t>
            </a:r>
            <a:r>
              <a:rPr lang="en-US" sz="3600" dirty="0"/>
              <a:t>can be observed in </a:t>
            </a:r>
            <a:r>
              <a:rPr lang="en-US" sz="3600" dirty="0" smtClean="0"/>
              <a:t>IR in situations where searchers</a:t>
            </a:r>
            <a:r>
              <a:rPr lang="en-US" sz="3600" b="1" dirty="0" smtClean="0"/>
              <a:t> </a:t>
            </a:r>
            <a:r>
              <a:rPr lang="en-US" sz="3600" b="1" u="sng" dirty="0"/>
              <a:t>seek</a:t>
            </a:r>
            <a:r>
              <a:rPr lang="en-US" sz="3600" b="1" dirty="0"/>
              <a:t> or </a:t>
            </a:r>
            <a:r>
              <a:rPr lang="en-US" sz="3600" b="1" u="sng" dirty="0"/>
              <a:t>are presented with</a:t>
            </a:r>
            <a:r>
              <a:rPr lang="en-US" sz="3600" b="1" dirty="0"/>
              <a:t> information that </a:t>
            </a:r>
            <a:r>
              <a:rPr lang="en-US" sz="3600" b="1" dirty="0" smtClean="0"/>
              <a:t>significantly deviates </a:t>
            </a:r>
            <a:r>
              <a:rPr lang="en-US" sz="3600" b="1" dirty="0"/>
              <a:t>from </a:t>
            </a:r>
            <a:r>
              <a:rPr lang="en-US" sz="3600" b="1" dirty="0" smtClean="0"/>
              <a:t>the truth</a:t>
            </a:r>
          </a:p>
          <a:p>
            <a:endParaRPr lang="en-US" sz="3600" b="1" i="1" dirty="0"/>
          </a:p>
          <a:p>
            <a:r>
              <a:rPr lang="en-US" sz="3600" dirty="0" smtClean="0"/>
              <a:t>More on the “truth” later…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6173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Interest in Biases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5" y="1993393"/>
            <a:ext cx="8277565" cy="4274784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Bias </a:t>
            </a:r>
            <a:r>
              <a:rPr lang="en-US" sz="3600" dirty="0"/>
              <a:t>can be observed in </a:t>
            </a:r>
            <a:r>
              <a:rPr lang="en-US" sz="3600" dirty="0" smtClean="0"/>
              <a:t>IR in situations where searchers</a:t>
            </a:r>
            <a:r>
              <a:rPr lang="en-US" sz="3600" b="1" dirty="0" smtClean="0"/>
              <a:t> </a:t>
            </a:r>
            <a:r>
              <a:rPr lang="en-US" sz="3600" b="1" u="sng" dirty="0"/>
              <a:t>seek</a:t>
            </a:r>
            <a:r>
              <a:rPr lang="en-US" sz="3600" b="1" dirty="0"/>
              <a:t> or </a:t>
            </a:r>
            <a:r>
              <a:rPr lang="en-US" sz="3600" b="1" u="sng" dirty="0"/>
              <a:t>are presented with</a:t>
            </a:r>
            <a:r>
              <a:rPr lang="en-US" sz="3600" b="1" dirty="0"/>
              <a:t> information that </a:t>
            </a:r>
            <a:r>
              <a:rPr lang="en-US" sz="3600" b="1" dirty="0" smtClean="0"/>
              <a:t>significantly deviates </a:t>
            </a:r>
            <a:r>
              <a:rPr lang="en-US" sz="3600" b="1" dirty="0"/>
              <a:t>from </a:t>
            </a:r>
            <a:r>
              <a:rPr lang="en-US" sz="3600" b="1" dirty="0" smtClean="0"/>
              <a:t>the truth</a:t>
            </a:r>
          </a:p>
          <a:p>
            <a:endParaRPr lang="en-US" sz="3600" b="1" i="1" dirty="0"/>
          </a:p>
          <a:p>
            <a:r>
              <a:rPr lang="en-US" sz="3600" dirty="0" smtClean="0"/>
              <a:t>More on the “truth” later…</a:t>
            </a:r>
            <a:endParaRPr lang="en-US" sz="3600" dirty="0"/>
          </a:p>
        </p:txBody>
      </p:sp>
      <p:sp>
        <p:nvSpPr>
          <p:cNvPr id="4" name="Rectangular Callout 3"/>
          <p:cNvSpPr/>
          <p:nvPr/>
        </p:nvSpPr>
        <p:spPr>
          <a:xfrm>
            <a:off x="3695955" y="2157731"/>
            <a:ext cx="1687796" cy="778293"/>
          </a:xfrm>
          <a:prstGeom prst="wedgeRectCallout">
            <a:avLst>
              <a:gd name="adj1" fmla="val -20188"/>
              <a:gd name="adj2" fmla="val 806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behavior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384599" y="2157731"/>
            <a:ext cx="1687796" cy="778293"/>
          </a:xfrm>
          <a:prstGeom prst="wedgeRectCallout">
            <a:avLst>
              <a:gd name="adj1" fmla="val -19543"/>
              <a:gd name="adj2" fmla="val 806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</a:t>
            </a:r>
            <a:r>
              <a:rPr lang="en-US" dirty="0"/>
              <a:t>e</a:t>
            </a:r>
            <a:r>
              <a:rPr lang="en-US" dirty="0" smtClean="0"/>
              <a:t>ngine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3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Remainder of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/>
              <a:t>Initial Exploratory Questionnaire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/>
              <a:t>Log Analysis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/>
              <a:t>Labeling Content and Truth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/>
              <a:t>Findings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11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Exploratory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5" y="1993392"/>
            <a:ext cx="8525584" cy="4810363"/>
          </a:xfrm>
        </p:spPr>
        <p:txBody>
          <a:bodyPr>
            <a:normAutofit/>
          </a:bodyPr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Gain early insight into possible biases in search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b="1" dirty="0" smtClean="0"/>
              <a:t>Focus on Yes-No questions (answered with “Yes” or “No”)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Simplicity: Answers along single dimension (Yes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No)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Microsoft employees; recall recent Yes-No query (in last 2 weeks)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Asked about belief beforehand and afterwards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Multi-point scale: </a:t>
            </a:r>
            <a:r>
              <a:rPr lang="en-US" b="1" dirty="0" smtClean="0"/>
              <a:t>Yes</a:t>
            </a:r>
            <a:r>
              <a:rPr lang="en-US" dirty="0" smtClean="0"/>
              <a:t> / Lean Yes / </a:t>
            </a:r>
            <a:r>
              <a:rPr lang="en-US" b="1" dirty="0" smtClean="0"/>
              <a:t>Equal</a:t>
            </a:r>
            <a:r>
              <a:rPr lang="en-US" dirty="0" smtClean="0"/>
              <a:t> / Lean No / </a:t>
            </a:r>
            <a:r>
              <a:rPr lang="en-US" b="1" dirty="0" smtClean="0"/>
              <a:t>No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200 respondents. Recalled questions such as: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i="1" dirty="0" smtClean="0"/>
              <a:t>Does chocolate contain caffeine?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i="1" dirty="0" smtClean="0"/>
              <a:t>Are shingles contagious?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28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65797"/>
            <a:ext cx="8079581" cy="1658198"/>
          </a:xfrm>
        </p:spPr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337160" cy="47896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Two main findings: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 smtClean="0"/>
              <a:t>Respondents kept strongly-held beliefs (Yes</a:t>
            </a:r>
            <a:r>
              <a:rPr lang="en-US" dirty="0" smtClean="0">
                <a:sym typeface="Wingdings" panose="05000000000000000000" pitchFamily="2" charset="2"/>
              </a:rPr>
              <a:t>-</a:t>
            </a:r>
            <a:r>
              <a:rPr lang="en-US" dirty="0" smtClean="0"/>
              <a:t>Yes and No</a:t>
            </a:r>
            <a:r>
              <a:rPr lang="en-US" dirty="0" smtClean="0">
                <a:sym typeface="Wingdings" panose="05000000000000000000" pitchFamily="2" charset="2"/>
              </a:rPr>
              <a:t>-</a:t>
            </a:r>
            <a:r>
              <a:rPr lang="en-US" dirty="0" smtClean="0"/>
              <a:t>No)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en-US" dirty="0" smtClean="0"/>
              <a:t>If Before = Equal, then 2x as likely to believe Yes after search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b="1" i="1" dirty="0" smtClean="0"/>
              <a:t>Motivated us to:</a:t>
            </a:r>
            <a:br>
              <a:rPr lang="en-US" b="1" i="1" dirty="0" smtClean="0"/>
            </a:br>
            <a:r>
              <a:rPr lang="en-US" b="1" i="1" dirty="0" smtClean="0"/>
              <a:t>Further explore possible impact of biases on behavior and outcomes</a:t>
            </a: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89" t="4779" r="4878" b="48858"/>
          <a:stretch/>
        </p:blipFill>
        <p:spPr>
          <a:xfrm>
            <a:off x="56886" y="2304081"/>
            <a:ext cx="3605742" cy="16376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929" t="52940" r="4180"/>
          <a:stretch/>
        </p:blipFill>
        <p:spPr>
          <a:xfrm>
            <a:off x="4817073" y="150881"/>
            <a:ext cx="3686539" cy="1689313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3427574" y="1842735"/>
            <a:ext cx="5716427" cy="2366597"/>
            <a:chOff x="3427574" y="1842735"/>
            <a:chExt cx="5716427" cy="2366597"/>
          </a:xfrm>
        </p:grpSpPr>
        <p:grpSp>
          <p:nvGrpSpPr>
            <p:cNvPr id="6" name="Group 5"/>
            <p:cNvGrpSpPr/>
            <p:nvPr/>
          </p:nvGrpSpPr>
          <p:grpSpPr>
            <a:xfrm>
              <a:off x="3631475" y="2063930"/>
              <a:ext cx="5512526" cy="2145402"/>
              <a:chOff x="3631475" y="2063930"/>
              <a:chExt cx="5512526" cy="2145402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31475" y="2063930"/>
                <a:ext cx="5512526" cy="1806586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/>
            </p:nvSpPr>
            <p:spPr>
              <a:xfrm>
                <a:off x="4982104" y="3840000"/>
                <a:ext cx="39647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i="1" dirty="0" smtClean="0"/>
                  <a:t>Post-search belief given Pre-search belief</a:t>
                </a:r>
                <a:endParaRPr lang="en-US" b="1" i="1" dirty="0"/>
              </a:p>
            </p:txBody>
          </p:sp>
        </p:grpSp>
        <p:sp>
          <p:nvSpPr>
            <p:cNvPr id="9" name="Right Arrow 8"/>
            <p:cNvSpPr/>
            <p:nvPr/>
          </p:nvSpPr>
          <p:spPr>
            <a:xfrm>
              <a:off x="3427574" y="2837489"/>
              <a:ext cx="229906" cy="26648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 rot="5400000">
              <a:off x="6871934" y="1824447"/>
              <a:ext cx="229906" cy="26648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025709" y="2589637"/>
            <a:ext cx="3935642" cy="1206403"/>
            <a:chOff x="5025709" y="2589637"/>
            <a:chExt cx="3935642" cy="1206403"/>
          </a:xfrm>
        </p:grpSpPr>
        <p:sp>
          <p:nvSpPr>
            <p:cNvPr id="12" name="Rectangle 11"/>
            <p:cNvSpPr/>
            <p:nvPr/>
          </p:nvSpPr>
          <p:spPr>
            <a:xfrm>
              <a:off x="5025709" y="2589637"/>
              <a:ext cx="600293" cy="21638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361058" y="3579655"/>
              <a:ext cx="600293" cy="21638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5023382" y="3082901"/>
            <a:ext cx="3946114" cy="21638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855204" y="3550695"/>
            <a:ext cx="1511761" cy="760372"/>
            <a:chOff x="844318" y="3518032"/>
            <a:chExt cx="1511761" cy="760372"/>
          </a:xfrm>
        </p:grpSpPr>
        <p:sp>
          <p:nvSpPr>
            <p:cNvPr id="16" name="Rectangle 15"/>
            <p:cNvSpPr/>
            <p:nvPr/>
          </p:nvSpPr>
          <p:spPr>
            <a:xfrm>
              <a:off x="844318" y="3909072"/>
              <a:ext cx="151176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Confirmation?</a:t>
              </a:r>
              <a:endParaRPr lang="en-US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600198" y="3518032"/>
              <a:ext cx="0" cy="4337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445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651081" cy="1658198"/>
          </a:xfrm>
        </p:spPr>
        <p:txBody>
          <a:bodyPr/>
          <a:lstStyle/>
          <a:p>
            <a:r>
              <a:rPr lang="en-US" dirty="0" smtClean="0"/>
              <a:t>Log-Based Study of Yes-No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2"/>
            <a:ext cx="8065294" cy="4756415"/>
          </a:xfrm>
        </p:spPr>
        <p:txBody>
          <a:bodyPr/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Queries, clicks, and results from Bing logs (2 weeks)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Mined yes-no questions: start with “can”, “is”, “does”, etc.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Focused on health since it’s important and we could get truth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Randomly selected set of 1000 yes-no health questions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Each issued by at least 10 users, same top 10, same captions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 smtClean="0"/>
              <a:t>Examples include:</a:t>
            </a:r>
          </a:p>
          <a:p>
            <a:pPr marL="413068" lvl="1" indent="-230188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i="1" dirty="0" smtClean="0"/>
              <a:t>Is congestive heart failure a heart attack?</a:t>
            </a:r>
            <a:r>
              <a:rPr lang="en-US" dirty="0" smtClean="0"/>
              <a:t>”</a:t>
            </a:r>
            <a:r>
              <a:rPr lang="en-US" i="1" dirty="0" smtClean="0"/>
              <a:t> </a:t>
            </a:r>
            <a:r>
              <a:rPr lang="en-US" dirty="0" smtClean="0"/>
              <a:t>(answer = No)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i="1" dirty="0" smtClean="0"/>
              <a:t>Do food allergies make you tired?</a:t>
            </a:r>
            <a:r>
              <a:rPr lang="en-US" dirty="0" smtClean="0"/>
              <a:t>” (answer = Yes)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445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Data Collected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Yes-No Answer labels for captions and content of results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dirty="0" smtClean="0"/>
              <a:t>Physician answers for the Yes-No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7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1283</TotalTime>
  <Words>1034</Words>
  <Application>Microsoft Office PowerPoint</Application>
  <PresentationFormat>On-screen Show (4:3)</PresentationFormat>
  <Paragraphs>234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 Light</vt:lpstr>
      <vt:lpstr>Symbol</vt:lpstr>
      <vt:lpstr>Wingdings</vt:lpstr>
      <vt:lpstr>Metropolitan</vt:lpstr>
      <vt:lpstr>Visio</vt:lpstr>
      <vt:lpstr>Beliefs &amp; Biases  in Web Search</vt:lpstr>
      <vt:lpstr>Bias in IR and elsewhere</vt:lpstr>
      <vt:lpstr>Our Interest in Biases</vt:lpstr>
      <vt:lpstr>Our Interest in Biases</vt:lpstr>
      <vt:lpstr>Outline for Remainder of Talk</vt:lpstr>
      <vt:lpstr>Initial Exploratory Questionnaire</vt:lpstr>
      <vt:lpstr>Survey Results</vt:lpstr>
      <vt:lpstr>Log-Based Study of Yes-No Queries</vt:lpstr>
      <vt:lpstr>Other Data Collected</vt:lpstr>
      <vt:lpstr>Answer Labeling</vt:lpstr>
      <vt:lpstr>Answer Labeling</vt:lpstr>
      <vt:lpstr>Answer Labeling</vt:lpstr>
      <vt:lpstr>Answer Labeling</vt:lpstr>
      <vt:lpstr>Physician Answers</vt:lpstr>
      <vt:lpstr>Using Physician Answers as Truth</vt:lpstr>
      <vt:lpstr>Taking Stock of Our Data</vt:lpstr>
      <vt:lpstr>Analysis</vt:lpstr>
      <vt:lpstr>Result Ranking</vt:lpstr>
      <vt:lpstr>User Behavior (Clickthrough rate)</vt:lpstr>
      <vt:lpstr>User Behavior (Result skipping)</vt:lpstr>
      <vt:lpstr>Answer Accuracy</vt:lpstr>
      <vt:lpstr>Summary of Main Findings</vt:lpstr>
      <vt:lpstr>Discussion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Beliefs &amp; Biases  in Web Search</dc:title>
  <dc:creator>Ryen White</dc:creator>
  <cp:lastModifiedBy>Ryen White</cp:lastModifiedBy>
  <cp:revision>292</cp:revision>
  <cp:lastPrinted>2013-07-23T22:14:08Z</cp:lastPrinted>
  <dcterms:created xsi:type="dcterms:W3CDTF">2013-07-22T13:09:04Z</dcterms:created>
  <dcterms:modified xsi:type="dcterms:W3CDTF">2013-08-04T20:57:49Z</dcterms:modified>
</cp:coreProperties>
</file>