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63" r:id="rId4"/>
    <p:sldId id="280" r:id="rId5"/>
    <p:sldId id="279" r:id="rId6"/>
    <p:sldId id="267" r:id="rId7"/>
    <p:sldId id="283" r:id="rId8"/>
    <p:sldId id="269" r:id="rId9"/>
    <p:sldId id="268" r:id="rId10"/>
    <p:sldId id="275" r:id="rId11"/>
    <p:sldId id="270" r:id="rId12"/>
    <p:sldId id="272" r:id="rId13"/>
    <p:sldId id="271" r:id="rId14"/>
    <p:sldId id="259" r:id="rId15"/>
    <p:sldId id="273" r:id="rId16"/>
    <p:sldId id="276" r:id="rId17"/>
    <p:sldId id="284" r:id="rId18"/>
    <p:sldId id="264" r:id="rId19"/>
    <p:sldId id="265" r:id="rId20"/>
    <p:sldId id="285" r:id="rId21"/>
    <p:sldId id="277" r:id="rId22"/>
    <p:sldId id="278" r:id="rId23"/>
    <p:sldId id="26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CC"/>
    <a:srgbClr val="3D96AE"/>
    <a:srgbClr val="21A0FF"/>
    <a:srgbClr val="E88B02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4" d="100"/>
          <a:sy n="174" d="100"/>
        </p:scale>
        <p:origin x="132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ich\prediction\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ich\prediction\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ich\prediction\singleDirection\auto\PR-Curv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26279502956322E-2"/>
          <c:y val="3.9912525565784653E-2"/>
          <c:w val="0.93916145097247461"/>
          <c:h val="0.25055529983876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activity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5.92</c:v>
                </c:pt>
              </c:numCache>
            </c:numRef>
          </c:val>
        </c:ser>
        <c:ser>
          <c:idx val="9"/>
          <c:order val="1"/>
          <c:tx>
            <c:strRef>
              <c:f>Sheet1!$A$3</c:f>
              <c:strCache>
                <c:ptCount val="1"/>
                <c:pt idx="0">
                  <c:v>Search on Mobile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val>
            <c:numRef>
              <c:f>Sheet1!$B$3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Search on Desktop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Sheet1!$B$4</c:f>
              <c:numCache>
                <c:formatCode>General</c:formatCode>
                <c:ptCount val="1"/>
                <c:pt idx="0">
                  <c:v>0.33300000000000002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No activity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Sheet1!$B$5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Search on Desktop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Sheet1!$B$6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ser>
          <c:idx val="10"/>
          <c:order val="5"/>
          <c:tx>
            <c:strRef>
              <c:f>Sheet1!$A$7</c:f>
              <c:strCache>
                <c:ptCount val="1"/>
                <c:pt idx="0">
                  <c:v>Search on Mobile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val>
            <c:numRef>
              <c:f>Sheet1!$B$7</c:f>
              <c:numCache>
                <c:formatCode>General</c:formatCode>
                <c:ptCount val="1"/>
                <c:pt idx="0">
                  <c:v>0.16669999999999999</c:v>
                </c:pt>
              </c:numCache>
            </c:numRef>
          </c:val>
        </c:ser>
        <c:ser>
          <c:idx val="11"/>
          <c:order val="6"/>
          <c:tx>
            <c:strRef>
              <c:f>Sheet1!$A$8</c:f>
              <c:strCache>
                <c:ptCount val="1"/>
                <c:pt idx="0">
                  <c:v>Search on Desktop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Sheet1!$B$8</c:f>
              <c:numCache>
                <c:formatCode>General</c:formatCode>
                <c:ptCount val="1"/>
                <c:pt idx="0">
                  <c:v>1.833</c:v>
                </c:pt>
              </c:numCache>
            </c:numRef>
          </c:val>
        </c:ser>
        <c:ser>
          <c:idx val="4"/>
          <c:order val="7"/>
          <c:tx>
            <c:strRef>
              <c:f>Sheet1!$A$9</c:f>
              <c:strCache>
                <c:ptCount val="1"/>
                <c:pt idx="0">
                  <c:v>No activity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Sheet1!$B$9</c:f>
              <c:numCache>
                <c:formatCode>General</c:formatCode>
                <c:ptCount val="1"/>
                <c:pt idx="0">
                  <c:v>1.42</c:v>
                </c:pt>
              </c:numCache>
            </c:numRef>
          </c:val>
        </c:ser>
        <c:ser>
          <c:idx val="5"/>
          <c:order val="8"/>
          <c:tx>
            <c:strRef>
              <c:f>Sheet1!$A$10</c:f>
              <c:strCache>
                <c:ptCount val="1"/>
                <c:pt idx="0">
                  <c:v>Search on Mobile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val>
            <c:numRef>
              <c:f>Sheet1!$B$10</c:f>
              <c:numCache>
                <c:formatCode>General</c:formatCode>
                <c:ptCount val="1"/>
                <c:pt idx="0">
                  <c:v>2.12</c:v>
                </c:pt>
              </c:numCache>
            </c:numRef>
          </c:val>
        </c:ser>
        <c:ser>
          <c:idx val="6"/>
          <c:order val="9"/>
          <c:tx>
            <c:strRef>
              <c:f>Sheet1!$A$11</c:f>
              <c:strCache>
                <c:ptCount val="1"/>
                <c:pt idx="0">
                  <c:v>No activity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Sheet1!$B$11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</c:ser>
        <c:ser>
          <c:idx val="7"/>
          <c:order val="10"/>
          <c:tx>
            <c:strRef>
              <c:f>Sheet1!$A$12</c:f>
              <c:strCache>
                <c:ptCount val="1"/>
                <c:pt idx="0">
                  <c:v>Search on Desktop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Sheet1!$B$12</c:f>
              <c:numCache>
                <c:formatCode>General</c:formatCode>
                <c:ptCount val="1"/>
                <c:pt idx="0">
                  <c:v>0.65</c:v>
                </c:pt>
              </c:numCache>
            </c:numRef>
          </c:val>
        </c:ser>
        <c:ser>
          <c:idx val="8"/>
          <c:order val="11"/>
          <c:tx>
            <c:strRef>
              <c:f>Sheet1!$A$13</c:f>
              <c:strCache>
                <c:ptCount val="1"/>
                <c:pt idx="0">
                  <c:v>No activity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Sheet1!$B$13</c:f>
              <c:numCache>
                <c:formatCode>General</c:formatCode>
                <c:ptCount val="1"/>
                <c:pt idx="0">
                  <c:v>1.5572999999999979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327856"/>
        <c:axId val="6826680"/>
      </c:barChart>
      <c:catAx>
        <c:axId val="70327856"/>
        <c:scaling>
          <c:orientation val="minMax"/>
        </c:scaling>
        <c:delete val="1"/>
        <c:axPos val="l"/>
        <c:majorTickMark val="out"/>
        <c:minorTickMark val="none"/>
        <c:tickLblPos val="nextTo"/>
        <c:crossAx val="6826680"/>
        <c:crosses val="autoZero"/>
        <c:auto val="1"/>
        <c:lblAlgn val="ctr"/>
        <c:lblOffset val="100"/>
        <c:noMultiLvlLbl val="0"/>
      </c:catAx>
      <c:valAx>
        <c:axId val="6826680"/>
        <c:scaling>
          <c:orientation val="minMax"/>
          <c:max val="24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>
                <a:latin typeface="+mn-lt"/>
              </a:defRPr>
            </a:pPr>
            <a:endParaRPr lang="en-US"/>
          </a:p>
        </c:txPr>
        <c:crossAx val="70327856"/>
        <c:crosses val="autoZero"/>
        <c:crossBetween val="between"/>
        <c:majorUnit val="1"/>
      </c:valAx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8614214993631526E-2"/>
          <c:y val="0.70224045006155333"/>
          <c:w val="0.86435164712035784"/>
          <c:h val="0.2773035901993795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700">
          <a:latin typeface="Segoe UI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57049118860143E-2"/>
          <c:y val="7.7277789600624244E-2"/>
          <c:w val="0.91212182852143475"/>
          <c:h val="0.56928400494055886"/>
        </c:manualLayout>
      </c:layout>
      <c:barChart>
        <c:barDir val="col"/>
        <c:grouping val="clustered"/>
        <c:varyColors val="0"/>
        <c:ser>
          <c:idx val="0"/>
          <c:order val="0"/>
          <c:tx>
            <c:v>&lt;= 10 minutes</c:v>
          </c:tx>
          <c:spPr>
            <a:solidFill>
              <a:srgbClr val="00B0F0"/>
            </a:solidFill>
            <a:ln w="6350">
              <a:solidFill>
                <a:schemeClr val="tx1"/>
              </a:solidFill>
            </a:ln>
          </c:spPr>
          <c:invertIfNegative val="0"/>
          <c:cat>
            <c:numRef>
              <c:f>'temporal-combine'!$Q$1:$Q$24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'temporal-combine'!$J$1:$J$24</c:f>
              <c:numCache>
                <c:formatCode>General</c:formatCode>
                <c:ptCount val="24"/>
                <c:pt idx="0">
                  <c:v>275</c:v>
                </c:pt>
                <c:pt idx="1">
                  <c:v>195</c:v>
                </c:pt>
                <c:pt idx="2">
                  <c:v>133</c:v>
                </c:pt>
                <c:pt idx="3">
                  <c:v>98</c:v>
                </c:pt>
                <c:pt idx="4">
                  <c:v>62</c:v>
                </c:pt>
                <c:pt idx="5">
                  <c:v>102</c:v>
                </c:pt>
                <c:pt idx="6">
                  <c:v>136</c:v>
                </c:pt>
                <c:pt idx="7">
                  <c:v>185</c:v>
                </c:pt>
                <c:pt idx="8">
                  <c:v>240</c:v>
                </c:pt>
                <c:pt idx="9">
                  <c:v>276</c:v>
                </c:pt>
                <c:pt idx="10">
                  <c:v>311</c:v>
                </c:pt>
                <c:pt idx="11">
                  <c:v>331</c:v>
                </c:pt>
                <c:pt idx="12">
                  <c:v>329</c:v>
                </c:pt>
                <c:pt idx="13">
                  <c:v>315</c:v>
                </c:pt>
                <c:pt idx="14">
                  <c:v>326</c:v>
                </c:pt>
                <c:pt idx="15">
                  <c:v>380</c:v>
                </c:pt>
                <c:pt idx="16">
                  <c:v>456</c:v>
                </c:pt>
                <c:pt idx="17">
                  <c:v>436</c:v>
                </c:pt>
                <c:pt idx="18">
                  <c:v>459</c:v>
                </c:pt>
                <c:pt idx="19">
                  <c:v>431</c:v>
                </c:pt>
                <c:pt idx="20">
                  <c:v>496</c:v>
                </c:pt>
                <c:pt idx="21">
                  <c:v>538</c:v>
                </c:pt>
                <c:pt idx="22">
                  <c:v>539</c:v>
                </c:pt>
                <c:pt idx="23">
                  <c:v>454</c:v>
                </c:pt>
              </c:numCache>
            </c:numRef>
          </c:val>
        </c:ser>
        <c:ser>
          <c:idx val="1"/>
          <c:order val="1"/>
          <c:tx>
            <c:v>11 - 30 minutes</c:v>
          </c:tx>
          <c:spPr>
            <a:solidFill>
              <a:srgbClr val="FFFF00"/>
            </a:solidFill>
            <a:ln w="6350">
              <a:solidFill>
                <a:schemeClr val="tx1"/>
              </a:solidFill>
            </a:ln>
          </c:spPr>
          <c:invertIfNegative val="0"/>
          <c:cat>
            <c:numRef>
              <c:f>'temporal-combine'!$Q$1:$Q$24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'temporal-combine'!$K$1:$K$24</c:f>
              <c:numCache>
                <c:formatCode>General</c:formatCode>
                <c:ptCount val="24"/>
                <c:pt idx="0">
                  <c:v>142</c:v>
                </c:pt>
                <c:pt idx="1">
                  <c:v>125</c:v>
                </c:pt>
                <c:pt idx="2">
                  <c:v>56</c:v>
                </c:pt>
                <c:pt idx="3">
                  <c:v>32</c:v>
                </c:pt>
                <c:pt idx="4">
                  <c:v>33</c:v>
                </c:pt>
                <c:pt idx="5">
                  <c:v>50</c:v>
                </c:pt>
                <c:pt idx="6">
                  <c:v>69</c:v>
                </c:pt>
                <c:pt idx="7">
                  <c:v>119</c:v>
                </c:pt>
                <c:pt idx="8">
                  <c:v>148</c:v>
                </c:pt>
                <c:pt idx="9">
                  <c:v>208</c:v>
                </c:pt>
                <c:pt idx="10">
                  <c:v>200</c:v>
                </c:pt>
                <c:pt idx="11">
                  <c:v>229</c:v>
                </c:pt>
                <c:pt idx="12">
                  <c:v>265</c:v>
                </c:pt>
                <c:pt idx="13">
                  <c:v>238</c:v>
                </c:pt>
                <c:pt idx="14">
                  <c:v>278</c:v>
                </c:pt>
                <c:pt idx="15">
                  <c:v>258</c:v>
                </c:pt>
                <c:pt idx="16">
                  <c:v>338</c:v>
                </c:pt>
                <c:pt idx="17">
                  <c:v>310</c:v>
                </c:pt>
                <c:pt idx="18">
                  <c:v>317</c:v>
                </c:pt>
                <c:pt idx="19">
                  <c:v>306</c:v>
                </c:pt>
                <c:pt idx="20">
                  <c:v>311</c:v>
                </c:pt>
                <c:pt idx="21">
                  <c:v>385</c:v>
                </c:pt>
                <c:pt idx="22">
                  <c:v>309</c:v>
                </c:pt>
                <c:pt idx="23">
                  <c:v>250</c:v>
                </c:pt>
              </c:numCache>
            </c:numRef>
          </c:val>
        </c:ser>
        <c:ser>
          <c:idx val="2"/>
          <c:order val="2"/>
          <c:tx>
            <c:v>0.5 - 1 hour</c:v>
          </c:tx>
          <c:spPr>
            <a:solidFill>
              <a:srgbClr val="86A44A"/>
            </a:solidFill>
            <a:ln w="6350">
              <a:solidFill>
                <a:schemeClr val="tx1"/>
              </a:solidFill>
            </a:ln>
          </c:spPr>
          <c:invertIfNegative val="0"/>
          <c:cat>
            <c:numRef>
              <c:f>'temporal-combine'!$Q$1:$Q$24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'temporal-combine'!$L$1:$L$24</c:f>
              <c:numCache>
                <c:formatCode>General</c:formatCode>
                <c:ptCount val="24"/>
                <c:pt idx="0">
                  <c:v>122</c:v>
                </c:pt>
                <c:pt idx="1">
                  <c:v>79</c:v>
                </c:pt>
                <c:pt idx="2">
                  <c:v>67</c:v>
                </c:pt>
                <c:pt idx="3">
                  <c:v>31</c:v>
                </c:pt>
                <c:pt idx="4">
                  <c:v>33</c:v>
                </c:pt>
                <c:pt idx="5">
                  <c:v>27</c:v>
                </c:pt>
                <c:pt idx="6">
                  <c:v>70</c:v>
                </c:pt>
                <c:pt idx="7">
                  <c:v>138</c:v>
                </c:pt>
                <c:pt idx="8">
                  <c:v>193</c:v>
                </c:pt>
                <c:pt idx="9">
                  <c:v>242</c:v>
                </c:pt>
                <c:pt idx="10">
                  <c:v>283</c:v>
                </c:pt>
                <c:pt idx="11">
                  <c:v>324</c:v>
                </c:pt>
                <c:pt idx="12">
                  <c:v>282</c:v>
                </c:pt>
                <c:pt idx="13">
                  <c:v>312</c:v>
                </c:pt>
                <c:pt idx="14">
                  <c:v>310</c:v>
                </c:pt>
                <c:pt idx="15">
                  <c:v>364</c:v>
                </c:pt>
                <c:pt idx="16">
                  <c:v>426</c:v>
                </c:pt>
                <c:pt idx="17">
                  <c:v>377</c:v>
                </c:pt>
                <c:pt idx="18">
                  <c:v>341</c:v>
                </c:pt>
                <c:pt idx="19">
                  <c:v>360</c:v>
                </c:pt>
                <c:pt idx="20">
                  <c:v>400</c:v>
                </c:pt>
                <c:pt idx="21">
                  <c:v>387</c:v>
                </c:pt>
                <c:pt idx="22">
                  <c:v>334</c:v>
                </c:pt>
                <c:pt idx="23">
                  <c:v>212</c:v>
                </c:pt>
              </c:numCache>
            </c:numRef>
          </c:val>
        </c:ser>
        <c:ser>
          <c:idx val="3"/>
          <c:order val="3"/>
          <c:tx>
            <c:v>1 - 2 hours</c:v>
          </c:tx>
          <c:spPr>
            <a:solidFill>
              <a:srgbClr val="C00000"/>
            </a:solidFill>
            <a:ln w="6350">
              <a:solidFill>
                <a:schemeClr val="tx1"/>
              </a:solidFill>
            </a:ln>
          </c:spPr>
          <c:invertIfNegative val="0"/>
          <c:cat>
            <c:numRef>
              <c:f>'temporal-combine'!$Q$1:$Q$24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'temporal-combine'!$M$1:$M$24</c:f>
              <c:numCache>
                <c:formatCode>General</c:formatCode>
                <c:ptCount val="24"/>
                <c:pt idx="0">
                  <c:v>118</c:v>
                </c:pt>
                <c:pt idx="1">
                  <c:v>76</c:v>
                </c:pt>
                <c:pt idx="2">
                  <c:v>48</c:v>
                </c:pt>
                <c:pt idx="3">
                  <c:v>37</c:v>
                </c:pt>
                <c:pt idx="4">
                  <c:v>32</c:v>
                </c:pt>
                <c:pt idx="5">
                  <c:v>46</c:v>
                </c:pt>
                <c:pt idx="6">
                  <c:v>103</c:v>
                </c:pt>
                <c:pt idx="7">
                  <c:v>172</c:v>
                </c:pt>
                <c:pt idx="8">
                  <c:v>282</c:v>
                </c:pt>
                <c:pt idx="9">
                  <c:v>334</c:v>
                </c:pt>
                <c:pt idx="10">
                  <c:v>432</c:v>
                </c:pt>
                <c:pt idx="11">
                  <c:v>444</c:v>
                </c:pt>
                <c:pt idx="12">
                  <c:v>400</c:v>
                </c:pt>
                <c:pt idx="13">
                  <c:v>431</c:v>
                </c:pt>
                <c:pt idx="14">
                  <c:v>429</c:v>
                </c:pt>
                <c:pt idx="15">
                  <c:v>478</c:v>
                </c:pt>
                <c:pt idx="16">
                  <c:v>584</c:v>
                </c:pt>
                <c:pt idx="17">
                  <c:v>570</c:v>
                </c:pt>
                <c:pt idx="18">
                  <c:v>504</c:v>
                </c:pt>
                <c:pt idx="19">
                  <c:v>500</c:v>
                </c:pt>
                <c:pt idx="20">
                  <c:v>511</c:v>
                </c:pt>
                <c:pt idx="21">
                  <c:v>458</c:v>
                </c:pt>
                <c:pt idx="22">
                  <c:v>310</c:v>
                </c:pt>
                <c:pt idx="23">
                  <c:v>181</c:v>
                </c:pt>
              </c:numCache>
            </c:numRef>
          </c:val>
        </c:ser>
        <c:ser>
          <c:idx val="4"/>
          <c:order val="4"/>
          <c:tx>
            <c:v>2 - 4 hours</c:v>
          </c:tx>
          <c:spPr>
            <a:solidFill>
              <a:srgbClr val="3D96AE"/>
            </a:solidFill>
            <a:ln w="6350">
              <a:solidFill>
                <a:schemeClr val="tx1"/>
              </a:solidFill>
            </a:ln>
          </c:spPr>
          <c:invertIfNegative val="0"/>
          <c:cat>
            <c:numRef>
              <c:f>'temporal-combine'!$Q$1:$Q$24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'temporal-combine'!$N$1:$N$24</c:f>
              <c:numCache>
                <c:formatCode>General</c:formatCode>
                <c:ptCount val="24"/>
                <c:pt idx="0">
                  <c:v>54</c:v>
                </c:pt>
                <c:pt idx="1">
                  <c:v>50</c:v>
                </c:pt>
                <c:pt idx="2">
                  <c:v>39</c:v>
                </c:pt>
                <c:pt idx="3">
                  <c:v>38</c:v>
                </c:pt>
                <c:pt idx="4">
                  <c:v>44</c:v>
                </c:pt>
                <c:pt idx="5">
                  <c:v>70</c:v>
                </c:pt>
                <c:pt idx="6">
                  <c:v>154</c:v>
                </c:pt>
                <c:pt idx="7">
                  <c:v>238</c:v>
                </c:pt>
                <c:pt idx="8">
                  <c:v>370</c:v>
                </c:pt>
                <c:pt idx="9">
                  <c:v>439</c:v>
                </c:pt>
                <c:pt idx="10">
                  <c:v>472</c:v>
                </c:pt>
                <c:pt idx="11">
                  <c:v>500</c:v>
                </c:pt>
                <c:pt idx="12">
                  <c:v>498</c:v>
                </c:pt>
                <c:pt idx="13">
                  <c:v>608</c:v>
                </c:pt>
                <c:pt idx="14">
                  <c:v>605</c:v>
                </c:pt>
                <c:pt idx="15">
                  <c:v>759</c:v>
                </c:pt>
                <c:pt idx="16">
                  <c:v>720</c:v>
                </c:pt>
                <c:pt idx="17">
                  <c:v>656</c:v>
                </c:pt>
                <c:pt idx="18">
                  <c:v>585</c:v>
                </c:pt>
                <c:pt idx="19">
                  <c:v>514</c:v>
                </c:pt>
                <c:pt idx="20">
                  <c:v>389</c:v>
                </c:pt>
                <c:pt idx="21">
                  <c:v>278</c:v>
                </c:pt>
                <c:pt idx="22">
                  <c:v>181</c:v>
                </c:pt>
                <c:pt idx="23">
                  <c:v>120</c:v>
                </c:pt>
              </c:numCache>
            </c:numRef>
          </c:val>
        </c:ser>
        <c:ser>
          <c:idx val="5"/>
          <c:order val="5"/>
          <c:tx>
            <c:v>4 - 6 hours</c:v>
          </c:tx>
          <c:spPr>
            <a:solidFill>
              <a:srgbClr val="DA8137"/>
            </a:solidFill>
            <a:ln w="6350">
              <a:solidFill>
                <a:schemeClr val="tx1"/>
              </a:solidFill>
            </a:ln>
          </c:spPr>
          <c:invertIfNegative val="0"/>
          <c:cat>
            <c:numRef>
              <c:f>'temporal-combine'!$Q$1:$Q$24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'temporal-combine'!$O$1:$O$24</c:f>
              <c:numCache>
                <c:formatCode>General</c:formatCode>
                <c:ptCount val="24"/>
                <c:pt idx="0">
                  <c:v>52</c:v>
                </c:pt>
                <c:pt idx="1">
                  <c:v>47</c:v>
                </c:pt>
                <c:pt idx="2">
                  <c:v>27</c:v>
                </c:pt>
                <c:pt idx="3">
                  <c:v>41</c:v>
                </c:pt>
                <c:pt idx="4">
                  <c:v>36</c:v>
                </c:pt>
                <c:pt idx="5">
                  <c:v>64</c:v>
                </c:pt>
                <c:pt idx="6">
                  <c:v>121</c:v>
                </c:pt>
                <c:pt idx="7">
                  <c:v>174</c:v>
                </c:pt>
                <c:pt idx="8">
                  <c:v>241</c:v>
                </c:pt>
                <c:pt idx="9">
                  <c:v>313</c:v>
                </c:pt>
                <c:pt idx="10">
                  <c:v>328</c:v>
                </c:pt>
                <c:pt idx="11">
                  <c:v>326</c:v>
                </c:pt>
                <c:pt idx="12">
                  <c:v>390</c:v>
                </c:pt>
                <c:pt idx="13">
                  <c:v>382</c:v>
                </c:pt>
                <c:pt idx="14">
                  <c:v>433</c:v>
                </c:pt>
                <c:pt idx="15">
                  <c:v>493</c:v>
                </c:pt>
                <c:pt idx="16">
                  <c:v>538</c:v>
                </c:pt>
                <c:pt idx="17">
                  <c:v>377</c:v>
                </c:pt>
                <c:pt idx="18">
                  <c:v>262</c:v>
                </c:pt>
                <c:pt idx="19">
                  <c:v>180</c:v>
                </c:pt>
                <c:pt idx="20">
                  <c:v>110</c:v>
                </c:pt>
                <c:pt idx="21">
                  <c:v>91</c:v>
                </c:pt>
                <c:pt idx="22">
                  <c:v>65</c:v>
                </c:pt>
                <c:pt idx="23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195944"/>
        <c:axId val="70589552"/>
      </c:barChart>
      <c:catAx>
        <c:axId val="71195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 in day</a:t>
                </a:r>
              </a:p>
            </c:rich>
          </c:tx>
          <c:layout>
            <c:manualLayout>
              <c:xMode val="edge"/>
              <c:yMode val="edge"/>
              <c:x val="0.49995548993875766"/>
              <c:y val="0.766726715978684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0589552"/>
        <c:crosses val="autoZero"/>
        <c:auto val="1"/>
        <c:lblAlgn val="ctr"/>
        <c:lblOffset val="100"/>
        <c:noMultiLvlLbl val="0"/>
      </c:catAx>
      <c:valAx>
        <c:axId val="705895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Count of switches</a:t>
                </a:r>
              </a:p>
            </c:rich>
          </c:tx>
          <c:layout>
            <c:manualLayout>
              <c:xMode val="edge"/>
              <c:yMode val="edge"/>
              <c:x val="5.9524278215223108E-3"/>
              <c:y val="3.978862017247843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119594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5872199568803899"/>
          <c:y val="0.86418931504529672"/>
          <c:w val="0.8045622422197225"/>
          <c:h val="0.1358107037295187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60319147223162E-2"/>
          <c:y val="3.625420070154782E-2"/>
          <c:w val="0.91052510705898604"/>
          <c:h val="0.52459213990420706"/>
        </c:manualLayout>
      </c:layout>
      <c:barChart>
        <c:barDir val="col"/>
        <c:grouping val="clustered"/>
        <c:varyColors val="0"/>
        <c:ser>
          <c:idx val="0"/>
          <c:order val="0"/>
          <c:tx>
            <c:v> </c:v>
          </c:tx>
          <c:spPr>
            <a:solidFill>
              <a:srgbClr val="0070C0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'topic-brief'!$B$1:$B$16</c:f>
              <c:strCache>
                <c:ptCount val="16"/>
                <c:pt idx="0">
                  <c:v>Location</c:v>
                </c:pt>
                <c:pt idx="1">
                  <c:v>Restaurant</c:v>
                </c:pt>
                <c:pt idx="2">
                  <c:v>Book</c:v>
                </c:pt>
                <c:pt idx="3">
                  <c:v>Celebrities</c:v>
                </c:pt>
                <c:pt idx="4">
                  <c:v>Clothes And Shoes</c:v>
                </c:pt>
                <c:pt idx="5">
                  <c:v>Health</c:v>
                </c:pt>
                <c:pt idx="6">
                  <c:v>Image</c:v>
                </c:pt>
                <c:pt idx="7">
                  <c:v>Local</c:v>
                </c:pt>
                <c:pt idx="8">
                  <c:v>Movie</c:v>
                </c:pt>
                <c:pt idx="9">
                  <c:v>Music</c:v>
                </c:pt>
                <c:pt idx="10">
                  <c:v>Navigational</c:v>
                </c:pt>
                <c:pt idx="11">
                  <c:v>Recipes</c:v>
                </c:pt>
                <c:pt idx="12">
                  <c:v>Sports</c:v>
                </c:pt>
                <c:pt idx="13">
                  <c:v>Travel</c:v>
                </c:pt>
                <c:pt idx="14">
                  <c:v>Weather</c:v>
                </c:pt>
                <c:pt idx="15">
                  <c:v>Video Games</c:v>
                </c:pt>
              </c:strCache>
            </c:strRef>
          </c:cat>
          <c:val>
            <c:numRef>
              <c:f>'topic-brief'!$C$1:$C$16</c:f>
              <c:numCache>
                <c:formatCode>General</c:formatCode>
                <c:ptCount val="16"/>
                <c:pt idx="0">
                  <c:v>0.20919974795211091</c:v>
                </c:pt>
                <c:pt idx="1">
                  <c:v>0.19377162629757785</c:v>
                </c:pt>
                <c:pt idx="2">
                  <c:v>0.33093525179856115</c:v>
                </c:pt>
                <c:pt idx="3">
                  <c:v>0.36411609498680741</c:v>
                </c:pt>
                <c:pt idx="4">
                  <c:v>0.20560747663551401</c:v>
                </c:pt>
                <c:pt idx="5">
                  <c:v>0.25268817204301075</c:v>
                </c:pt>
                <c:pt idx="6">
                  <c:v>0.43864292589027909</c:v>
                </c:pt>
                <c:pt idx="7">
                  <c:v>0.20768954365792311</c:v>
                </c:pt>
                <c:pt idx="8">
                  <c:v>0.27974947807933193</c:v>
                </c:pt>
                <c:pt idx="9">
                  <c:v>0.31472868217054262</c:v>
                </c:pt>
                <c:pt idx="10">
                  <c:v>0.47454313642158946</c:v>
                </c:pt>
                <c:pt idx="11">
                  <c:v>0.23873873873873874</c:v>
                </c:pt>
                <c:pt idx="12">
                  <c:v>0.18087855297157623</c:v>
                </c:pt>
                <c:pt idx="13">
                  <c:v>0.21231617647058823</c:v>
                </c:pt>
                <c:pt idx="14">
                  <c:v>0.2072072072072072</c:v>
                </c:pt>
                <c:pt idx="15">
                  <c:v>0.28455284552845528</c:v>
                </c:pt>
              </c:numCache>
            </c:numRef>
          </c:val>
        </c:ser>
        <c:ser>
          <c:idx val="1"/>
          <c:order val="1"/>
          <c:tx>
            <c:v> </c:v>
          </c:tx>
          <c:spPr>
            <a:solidFill>
              <a:schemeClr val="tx2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'topic-brief'!$B$1:$B$16</c:f>
              <c:strCache>
                <c:ptCount val="16"/>
                <c:pt idx="0">
                  <c:v>Location</c:v>
                </c:pt>
                <c:pt idx="1">
                  <c:v>Restaurant</c:v>
                </c:pt>
                <c:pt idx="2">
                  <c:v>Book</c:v>
                </c:pt>
                <c:pt idx="3">
                  <c:v>Celebrities</c:v>
                </c:pt>
                <c:pt idx="4">
                  <c:v>Clothes And Shoes</c:v>
                </c:pt>
                <c:pt idx="5">
                  <c:v>Health</c:v>
                </c:pt>
                <c:pt idx="6">
                  <c:v>Image</c:v>
                </c:pt>
                <c:pt idx="7">
                  <c:v>Local</c:v>
                </c:pt>
                <c:pt idx="8">
                  <c:v>Movie</c:v>
                </c:pt>
                <c:pt idx="9">
                  <c:v>Music</c:v>
                </c:pt>
                <c:pt idx="10">
                  <c:v>Navigational</c:v>
                </c:pt>
                <c:pt idx="11">
                  <c:v>Recipes</c:v>
                </c:pt>
                <c:pt idx="12">
                  <c:v>Sports</c:v>
                </c:pt>
                <c:pt idx="13">
                  <c:v>Travel</c:v>
                </c:pt>
                <c:pt idx="14">
                  <c:v>Weather</c:v>
                </c:pt>
                <c:pt idx="15">
                  <c:v>Video Games</c:v>
                </c:pt>
              </c:strCache>
            </c:strRef>
          </c:cat>
          <c:val>
            <c:numRef>
              <c:f>'topic-brief'!$D$1:$D$16</c:f>
              <c:numCache>
                <c:formatCode>General</c:formatCode>
                <c:ptCount val="16"/>
                <c:pt idx="0">
                  <c:v>3.9009256433730037E-2</c:v>
                </c:pt>
                <c:pt idx="1">
                  <c:v>9.9430373308920759E-3</c:v>
                </c:pt>
                <c:pt idx="2">
                  <c:v>5.0350930729325602E-3</c:v>
                </c:pt>
                <c:pt idx="3">
                  <c:v>1.2053707659444614E-2</c:v>
                </c:pt>
                <c:pt idx="4">
                  <c:v>2.542976299460889E-3</c:v>
                </c:pt>
                <c:pt idx="5">
                  <c:v>6.3828705116468314E-3</c:v>
                </c:pt>
                <c:pt idx="6">
                  <c:v>0.12646221137219002</c:v>
                </c:pt>
                <c:pt idx="7">
                  <c:v>6.642254094191842E-2</c:v>
                </c:pt>
                <c:pt idx="8">
                  <c:v>1.5283287559759943E-2</c:v>
                </c:pt>
                <c:pt idx="9">
                  <c:v>2.1818736649374428E-2</c:v>
                </c:pt>
                <c:pt idx="10">
                  <c:v>0.27754043332316142</c:v>
                </c:pt>
                <c:pt idx="11">
                  <c:v>7.4763503204150136E-3</c:v>
                </c:pt>
                <c:pt idx="12">
                  <c:v>1.1646831451530872E-2</c:v>
                </c:pt>
                <c:pt idx="13">
                  <c:v>2.7209846404231512E-2</c:v>
                </c:pt>
                <c:pt idx="14">
                  <c:v>2.6701251144339334E-3</c:v>
                </c:pt>
                <c:pt idx="15">
                  <c:v>6.0777133557115247E-3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1019120"/>
        <c:axId val="71282016"/>
      </c:barChart>
      <c:catAx>
        <c:axId val="7101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71282016"/>
        <c:crosses val="autoZero"/>
        <c:auto val="1"/>
        <c:lblAlgn val="ctr"/>
        <c:lblOffset val="100"/>
        <c:noMultiLvlLbl val="0"/>
      </c:catAx>
      <c:valAx>
        <c:axId val="71282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  <c:crossAx val="7101912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2279625984251972"/>
          <c:y val="6.2146466504771014E-2"/>
          <c:w val="4.2202824975825386E-2"/>
          <c:h val="0.1679007742416599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700">
          <a:latin typeface="Segoe UI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60758108959686"/>
          <c:y val="3.0848504771893572E-2"/>
          <c:w val="0.80818196524116115"/>
          <c:h val="0.79208076548735262"/>
        </c:manualLayout>
      </c:layout>
      <c:scatterChart>
        <c:scatterStyle val="smoothMarker"/>
        <c:varyColors val="0"/>
        <c:ser>
          <c:idx val="0"/>
          <c:order val="0"/>
          <c:tx>
            <c:v>History</c:v>
          </c:tx>
          <c:spPr>
            <a:ln w="28575">
              <a:solidFill>
                <a:srgbClr val="0070C0"/>
              </a:solidFill>
            </a:ln>
          </c:spPr>
          <c:marker>
            <c:symbol val="diamond"/>
            <c:size val="12"/>
            <c:spPr>
              <a:solidFill>
                <a:srgbClr val="0070C0"/>
              </a:solidFill>
              <a:ln w="28575">
                <a:solidFill>
                  <a:srgbClr val="0070C0"/>
                </a:solidFill>
              </a:ln>
            </c:spPr>
          </c:marker>
          <c:xVal>
            <c:numRef>
              <c:f>all!$A$3:$A$23</c:f>
              <c:numCache>
                <c:formatCode>General</c:formatCode>
                <c:ptCount val="21"/>
                <c:pt idx="0">
                  <c:v>1.2E-2</c:v>
                </c:pt>
                <c:pt idx="1">
                  <c:v>5.0999999999999997E-2</c:v>
                </c:pt>
                <c:pt idx="2">
                  <c:v>0.105</c:v>
                </c:pt>
                <c:pt idx="3">
                  <c:v>0.151</c:v>
                </c:pt>
                <c:pt idx="4">
                  <c:v>0.20200000000000001</c:v>
                </c:pt>
                <c:pt idx="5">
                  <c:v>0.25</c:v>
                </c:pt>
                <c:pt idx="6">
                  <c:v>0.30399999999999999</c:v>
                </c:pt>
                <c:pt idx="7">
                  <c:v>0.35199999999999998</c:v>
                </c:pt>
                <c:pt idx="8">
                  <c:v>0.40100000000000002</c:v>
                </c:pt>
                <c:pt idx="9">
                  <c:v>0.45100000000000001</c:v>
                </c:pt>
                <c:pt idx="10">
                  <c:v>0.5</c:v>
                </c:pt>
                <c:pt idx="11">
                  <c:v>0.55100000000000005</c:v>
                </c:pt>
                <c:pt idx="12">
                  <c:v>0.60099999999999998</c:v>
                </c:pt>
                <c:pt idx="13">
                  <c:v>0.65200000000000002</c:v>
                </c:pt>
                <c:pt idx="14">
                  <c:v>0.7</c:v>
                </c:pt>
                <c:pt idx="15">
                  <c:v>0.75</c:v>
                </c:pt>
                <c:pt idx="16">
                  <c:v>0.80100000000000005</c:v>
                </c:pt>
                <c:pt idx="17">
                  <c:v>0.85099999999999998</c:v>
                </c:pt>
                <c:pt idx="18">
                  <c:v>0.90100000000000002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all!$B$3:$B$23</c:f>
              <c:numCache>
                <c:formatCode>General</c:formatCode>
                <c:ptCount val="21"/>
                <c:pt idx="0">
                  <c:v>0.6</c:v>
                </c:pt>
                <c:pt idx="1">
                  <c:v>0.35199999999999998</c:v>
                </c:pt>
                <c:pt idx="2">
                  <c:v>0.28699999999999998</c:v>
                </c:pt>
                <c:pt idx="3">
                  <c:v>0.26900000000000002</c:v>
                </c:pt>
                <c:pt idx="4">
                  <c:v>0.247</c:v>
                </c:pt>
                <c:pt idx="5">
                  <c:v>0.23400000000000001</c:v>
                </c:pt>
                <c:pt idx="6">
                  <c:v>0.23300000000000001</c:v>
                </c:pt>
                <c:pt idx="7">
                  <c:v>0.215</c:v>
                </c:pt>
                <c:pt idx="8">
                  <c:v>0.214</c:v>
                </c:pt>
                <c:pt idx="9">
                  <c:v>0.20100000000000001</c:v>
                </c:pt>
                <c:pt idx="10">
                  <c:v>0.18</c:v>
                </c:pt>
                <c:pt idx="11">
                  <c:v>0.16300000000000001</c:v>
                </c:pt>
                <c:pt idx="12">
                  <c:v>0.154</c:v>
                </c:pt>
                <c:pt idx="13">
                  <c:v>0.14299999999999999</c:v>
                </c:pt>
                <c:pt idx="14">
                  <c:v>0.13600000000000001</c:v>
                </c:pt>
                <c:pt idx="15">
                  <c:v>0.126</c:v>
                </c:pt>
                <c:pt idx="16">
                  <c:v>0.11700000000000001</c:v>
                </c:pt>
                <c:pt idx="17">
                  <c:v>0.107</c:v>
                </c:pt>
                <c:pt idx="18">
                  <c:v>0.104</c:v>
                </c:pt>
                <c:pt idx="19">
                  <c:v>9.8000000000000004E-2</c:v>
                </c:pt>
                <c:pt idx="20">
                  <c:v>9.5000000000000001E-2</c:v>
                </c:pt>
              </c:numCache>
            </c:numRef>
          </c:yVal>
          <c:smooth val="1"/>
        </c:ser>
        <c:ser>
          <c:idx val="1"/>
          <c:order val="1"/>
          <c:tx>
            <c:v>+Pre-switch session</c:v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12"/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</c:spPr>
          </c:marker>
          <c:xVal>
            <c:numRef>
              <c:f>all!$C$3:$C$23</c:f>
              <c:numCache>
                <c:formatCode>General</c:formatCode>
                <c:ptCount val="21"/>
                <c:pt idx="0">
                  <c:v>1.4E-2</c:v>
                </c:pt>
                <c:pt idx="1">
                  <c:v>5.1999999999999998E-2</c:v>
                </c:pt>
                <c:pt idx="2">
                  <c:v>0.10100000000000001</c:v>
                </c:pt>
                <c:pt idx="3">
                  <c:v>0.151</c:v>
                </c:pt>
                <c:pt idx="4">
                  <c:v>0.2</c:v>
                </c:pt>
                <c:pt idx="5">
                  <c:v>0.25</c:v>
                </c:pt>
                <c:pt idx="6">
                  <c:v>0.30099999999999999</c:v>
                </c:pt>
                <c:pt idx="7">
                  <c:v>0.35099999999999998</c:v>
                </c:pt>
                <c:pt idx="8">
                  <c:v>0.40100000000000002</c:v>
                </c:pt>
                <c:pt idx="9">
                  <c:v>0.45</c:v>
                </c:pt>
                <c:pt idx="10">
                  <c:v>0.503</c:v>
                </c:pt>
                <c:pt idx="11">
                  <c:v>0.55300000000000005</c:v>
                </c:pt>
                <c:pt idx="12">
                  <c:v>0.60099999999999998</c:v>
                </c:pt>
                <c:pt idx="13">
                  <c:v>0.65100000000000002</c:v>
                </c:pt>
                <c:pt idx="14">
                  <c:v>0.7</c:v>
                </c:pt>
                <c:pt idx="15">
                  <c:v>0.75</c:v>
                </c:pt>
                <c:pt idx="16">
                  <c:v>0.80100000000000005</c:v>
                </c:pt>
                <c:pt idx="17">
                  <c:v>0.85099999999999998</c:v>
                </c:pt>
                <c:pt idx="18">
                  <c:v>0.90100000000000002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all!$D$3:$D$23</c:f>
              <c:numCache>
                <c:formatCode>General</c:formatCode>
                <c:ptCount val="21"/>
                <c:pt idx="0">
                  <c:v>0.5</c:v>
                </c:pt>
                <c:pt idx="1">
                  <c:v>0.47499999999999998</c:v>
                </c:pt>
                <c:pt idx="2">
                  <c:v>0.36499999999999999</c:v>
                </c:pt>
                <c:pt idx="3">
                  <c:v>0.30299999999999999</c:v>
                </c:pt>
                <c:pt idx="4">
                  <c:v>0.27900000000000003</c:v>
                </c:pt>
                <c:pt idx="5">
                  <c:v>0.248</c:v>
                </c:pt>
                <c:pt idx="6">
                  <c:v>0.22600000000000001</c:v>
                </c:pt>
                <c:pt idx="7">
                  <c:v>0.20899999999999999</c:v>
                </c:pt>
                <c:pt idx="8">
                  <c:v>0.191</c:v>
                </c:pt>
                <c:pt idx="9">
                  <c:v>0.182</c:v>
                </c:pt>
                <c:pt idx="10">
                  <c:v>0.16600000000000001</c:v>
                </c:pt>
                <c:pt idx="11">
                  <c:v>0.156</c:v>
                </c:pt>
                <c:pt idx="12">
                  <c:v>0.14199999999999999</c:v>
                </c:pt>
                <c:pt idx="13">
                  <c:v>0.14000000000000001</c:v>
                </c:pt>
                <c:pt idx="14">
                  <c:v>0.13600000000000001</c:v>
                </c:pt>
                <c:pt idx="15">
                  <c:v>0.129</c:v>
                </c:pt>
                <c:pt idx="16">
                  <c:v>0.121</c:v>
                </c:pt>
                <c:pt idx="17">
                  <c:v>0.112</c:v>
                </c:pt>
                <c:pt idx="18">
                  <c:v>0.105</c:v>
                </c:pt>
                <c:pt idx="19">
                  <c:v>0.10100000000000001</c:v>
                </c:pt>
                <c:pt idx="20">
                  <c:v>9.5000000000000001E-2</c:v>
                </c:pt>
              </c:numCache>
            </c:numRef>
          </c:yVal>
          <c:smooth val="1"/>
        </c:ser>
        <c:ser>
          <c:idx val="2"/>
          <c:order val="2"/>
          <c:tx>
            <c:v>+Pre-switch query (Desktop &amp; Mobile)</c:v>
          </c:tx>
          <c:spPr>
            <a:ln w="28575">
              <a:solidFill>
                <a:srgbClr val="92D050"/>
              </a:solidFill>
            </a:ln>
          </c:spPr>
          <c:marker>
            <c:symbol val="triangle"/>
            <c:size val="12"/>
            <c:spPr>
              <a:solidFill>
                <a:srgbClr val="92D050"/>
              </a:solidFill>
              <a:ln w="28575">
                <a:solidFill>
                  <a:srgbClr val="92D050"/>
                </a:solidFill>
              </a:ln>
            </c:spPr>
          </c:marker>
          <c:xVal>
            <c:numRef>
              <c:f>all!$E$3:$E$23</c:f>
              <c:numCache>
                <c:formatCode>General</c:formatCode>
                <c:ptCount val="21"/>
                <c:pt idx="0">
                  <c:v>1.0999999999999999E-2</c:v>
                </c:pt>
                <c:pt idx="1">
                  <c:v>5.2999999999999999E-2</c:v>
                </c:pt>
                <c:pt idx="2">
                  <c:v>0.10100000000000001</c:v>
                </c:pt>
                <c:pt idx="3">
                  <c:v>0.152</c:v>
                </c:pt>
                <c:pt idx="4">
                  <c:v>0.20300000000000001</c:v>
                </c:pt>
                <c:pt idx="5">
                  <c:v>0.253</c:v>
                </c:pt>
                <c:pt idx="6">
                  <c:v>0.30399999999999999</c:v>
                </c:pt>
                <c:pt idx="7">
                  <c:v>0.35099999999999998</c:v>
                </c:pt>
                <c:pt idx="8">
                  <c:v>0.40100000000000002</c:v>
                </c:pt>
                <c:pt idx="9">
                  <c:v>0.45</c:v>
                </c:pt>
                <c:pt idx="10">
                  <c:v>0.5</c:v>
                </c:pt>
                <c:pt idx="11">
                  <c:v>0.55300000000000005</c:v>
                </c:pt>
                <c:pt idx="12">
                  <c:v>0.60099999999999998</c:v>
                </c:pt>
                <c:pt idx="13">
                  <c:v>0.65100000000000002</c:v>
                </c:pt>
                <c:pt idx="14">
                  <c:v>0.70199999999999996</c:v>
                </c:pt>
                <c:pt idx="15">
                  <c:v>0.75</c:v>
                </c:pt>
                <c:pt idx="16">
                  <c:v>0.80100000000000005</c:v>
                </c:pt>
                <c:pt idx="17">
                  <c:v>0.85099999999999998</c:v>
                </c:pt>
                <c:pt idx="18">
                  <c:v>0.90100000000000002</c:v>
                </c:pt>
                <c:pt idx="19">
                  <c:v>0.95199999999999996</c:v>
                </c:pt>
                <c:pt idx="20">
                  <c:v>1</c:v>
                </c:pt>
              </c:numCache>
            </c:numRef>
          </c:xVal>
          <c:yVal>
            <c:numRef>
              <c:f>all!$F$3:$F$23</c:f>
              <c:numCache>
                <c:formatCode>General</c:formatCode>
                <c:ptCount val="21"/>
                <c:pt idx="0">
                  <c:v>0.8</c:v>
                </c:pt>
                <c:pt idx="1">
                  <c:v>0.76</c:v>
                </c:pt>
                <c:pt idx="2">
                  <c:v>0.58399999999999996</c:v>
                </c:pt>
                <c:pt idx="3">
                  <c:v>0.48899999999999999</c:v>
                </c:pt>
                <c:pt idx="4">
                  <c:v>0.439</c:v>
                </c:pt>
                <c:pt idx="5">
                  <c:v>0.436</c:v>
                </c:pt>
                <c:pt idx="6">
                  <c:v>0.36399999999999999</c:v>
                </c:pt>
                <c:pt idx="7">
                  <c:v>0.312</c:v>
                </c:pt>
                <c:pt idx="8">
                  <c:v>0.27900000000000003</c:v>
                </c:pt>
                <c:pt idx="9">
                  <c:v>0.27200000000000002</c:v>
                </c:pt>
                <c:pt idx="10">
                  <c:v>0.252</c:v>
                </c:pt>
                <c:pt idx="11">
                  <c:v>0.23499999999999999</c:v>
                </c:pt>
                <c:pt idx="12">
                  <c:v>0.21</c:v>
                </c:pt>
                <c:pt idx="13">
                  <c:v>0.19600000000000001</c:v>
                </c:pt>
                <c:pt idx="14">
                  <c:v>0.183</c:v>
                </c:pt>
                <c:pt idx="15">
                  <c:v>0.16300000000000001</c:v>
                </c:pt>
                <c:pt idx="16">
                  <c:v>0.14799999999999999</c:v>
                </c:pt>
                <c:pt idx="17">
                  <c:v>0.13700000000000001</c:v>
                </c:pt>
                <c:pt idx="18">
                  <c:v>0.123</c:v>
                </c:pt>
                <c:pt idx="19">
                  <c:v>0.108</c:v>
                </c:pt>
                <c:pt idx="20">
                  <c:v>9.5000000000000001E-2</c:v>
                </c:pt>
              </c:numCache>
            </c:numRef>
          </c:yVal>
          <c:smooth val="1"/>
        </c:ser>
        <c:ser>
          <c:idx val="3"/>
          <c:order val="3"/>
          <c:tx>
            <c:v>+Transition</c:v>
          </c:tx>
          <c:spPr>
            <a:ln w="28575">
              <a:solidFill>
                <a:srgbClr val="7030A0"/>
              </a:solidFill>
            </a:ln>
          </c:spPr>
          <c:marker>
            <c:symbol val="x"/>
            <c:size val="12"/>
            <c:spPr>
              <a:ln w="28575">
                <a:solidFill>
                  <a:srgbClr val="7030A0"/>
                </a:solidFill>
              </a:ln>
            </c:spPr>
          </c:marker>
          <c:xVal>
            <c:numRef>
              <c:f>all!$G$3:$G$23</c:f>
              <c:numCache>
                <c:formatCode>General</c:formatCode>
                <c:ptCount val="21"/>
                <c:pt idx="0">
                  <c:v>1.2E-2</c:v>
                </c:pt>
                <c:pt idx="1">
                  <c:v>5.3999999999999999E-2</c:v>
                </c:pt>
                <c:pt idx="2">
                  <c:v>0.104</c:v>
                </c:pt>
                <c:pt idx="3">
                  <c:v>0.155</c:v>
                </c:pt>
                <c:pt idx="4">
                  <c:v>0.20200000000000001</c:v>
                </c:pt>
                <c:pt idx="5">
                  <c:v>0.25</c:v>
                </c:pt>
                <c:pt idx="6">
                  <c:v>0.30099999999999999</c:v>
                </c:pt>
                <c:pt idx="7">
                  <c:v>0.35099999999999998</c:v>
                </c:pt>
                <c:pt idx="8">
                  <c:v>0.40200000000000002</c:v>
                </c:pt>
                <c:pt idx="9">
                  <c:v>0.45200000000000001</c:v>
                </c:pt>
                <c:pt idx="10">
                  <c:v>0.503</c:v>
                </c:pt>
                <c:pt idx="11">
                  <c:v>0.55100000000000005</c:v>
                </c:pt>
                <c:pt idx="12">
                  <c:v>0.60099999999999998</c:v>
                </c:pt>
                <c:pt idx="13">
                  <c:v>0.65</c:v>
                </c:pt>
                <c:pt idx="14">
                  <c:v>0.7</c:v>
                </c:pt>
                <c:pt idx="15">
                  <c:v>0.753</c:v>
                </c:pt>
                <c:pt idx="16">
                  <c:v>0.80100000000000005</c:v>
                </c:pt>
                <c:pt idx="17">
                  <c:v>0.85099999999999998</c:v>
                </c:pt>
                <c:pt idx="18">
                  <c:v>0.90100000000000002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all!$H$3:$H$23</c:f>
              <c:numCache>
                <c:formatCode>General</c:formatCode>
                <c:ptCount val="21"/>
                <c:pt idx="0">
                  <c:v>0.9</c:v>
                </c:pt>
                <c:pt idx="1">
                  <c:v>0.65</c:v>
                </c:pt>
                <c:pt idx="2">
                  <c:v>0.625</c:v>
                </c:pt>
                <c:pt idx="3">
                  <c:v>0.64</c:v>
                </c:pt>
                <c:pt idx="4">
                  <c:v>0.57299999999999995</c:v>
                </c:pt>
                <c:pt idx="5">
                  <c:v>0.503</c:v>
                </c:pt>
                <c:pt idx="6">
                  <c:v>0.46400000000000002</c:v>
                </c:pt>
                <c:pt idx="7">
                  <c:v>0.41299999999999998</c:v>
                </c:pt>
                <c:pt idx="8">
                  <c:v>0.36399999999999999</c:v>
                </c:pt>
                <c:pt idx="9">
                  <c:v>0.33700000000000002</c:v>
                </c:pt>
                <c:pt idx="10">
                  <c:v>0.32100000000000001</c:v>
                </c:pt>
                <c:pt idx="11">
                  <c:v>0.29199999999999998</c:v>
                </c:pt>
                <c:pt idx="12">
                  <c:v>0.26500000000000001</c:v>
                </c:pt>
                <c:pt idx="13">
                  <c:v>0.254</c:v>
                </c:pt>
                <c:pt idx="14">
                  <c:v>0.223</c:v>
                </c:pt>
                <c:pt idx="15">
                  <c:v>0.20100000000000001</c:v>
                </c:pt>
                <c:pt idx="16">
                  <c:v>0.182</c:v>
                </c:pt>
                <c:pt idx="17">
                  <c:v>0.154</c:v>
                </c:pt>
                <c:pt idx="18">
                  <c:v>0.13500000000000001</c:v>
                </c:pt>
                <c:pt idx="19">
                  <c:v>0.111</c:v>
                </c:pt>
                <c:pt idx="20">
                  <c:v>9.5000000000000001E-2</c:v>
                </c:pt>
              </c:numCache>
            </c:numRef>
          </c:yVal>
          <c:smooth val="1"/>
        </c:ser>
        <c:ser>
          <c:idx val="4"/>
          <c:order val="4"/>
          <c:tx>
            <c:v>+Post-switch session</c:v>
          </c:tx>
          <c:spPr>
            <a:ln w="28575">
              <a:solidFill>
                <a:srgbClr val="00B0F0"/>
              </a:solidFill>
            </a:ln>
          </c:spPr>
          <c:marker>
            <c:symbol val="star"/>
            <c:size val="12"/>
            <c:spPr>
              <a:ln w="28575">
                <a:solidFill>
                  <a:srgbClr val="00B0F0"/>
                </a:solidFill>
              </a:ln>
            </c:spPr>
          </c:marker>
          <c:xVal>
            <c:numRef>
              <c:f>all!$I$3:$I$23</c:f>
              <c:numCache>
                <c:formatCode>General</c:formatCode>
                <c:ptCount val="21"/>
                <c:pt idx="0">
                  <c:v>1.2E-2</c:v>
                </c:pt>
                <c:pt idx="1">
                  <c:v>5.0999999999999997E-2</c:v>
                </c:pt>
                <c:pt idx="2">
                  <c:v>0.10100000000000001</c:v>
                </c:pt>
                <c:pt idx="3">
                  <c:v>0.151</c:v>
                </c:pt>
                <c:pt idx="4">
                  <c:v>0.20300000000000001</c:v>
                </c:pt>
                <c:pt idx="5">
                  <c:v>0.25</c:v>
                </c:pt>
                <c:pt idx="6">
                  <c:v>0.30299999999999999</c:v>
                </c:pt>
                <c:pt idx="7">
                  <c:v>0.35099999999999998</c:v>
                </c:pt>
                <c:pt idx="8">
                  <c:v>0.40100000000000002</c:v>
                </c:pt>
                <c:pt idx="9">
                  <c:v>0.45200000000000001</c:v>
                </c:pt>
                <c:pt idx="10">
                  <c:v>0.5</c:v>
                </c:pt>
                <c:pt idx="11">
                  <c:v>0.55300000000000005</c:v>
                </c:pt>
                <c:pt idx="12">
                  <c:v>0.60099999999999998</c:v>
                </c:pt>
                <c:pt idx="13">
                  <c:v>0.65100000000000002</c:v>
                </c:pt>
                <c:pt idx="14">
                  <c:v>0.7</c:v>
                </c:pt>
                <c:pt idx="15">
                  <c:v>0.75</c:v>
                </c:pt>
                <c:pt idx="16">
                  <c:v>0.80100000000000005</c:v>
                </c:pt>
                <c:pt idx="17">
                  <c:v>0.85099999999999998</c:v>
                </c:pt>
                <c:pt idx="18">
                  <c:v>0.90100000000000002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all!$J$3:$J$23</c:f>
              <c:numCache>
                <c:formatCode>General</c:formatCode>
                <c:ptCount val="21"/>
                <c:pt idx="0">
                  <c:v>0.9</c:v>
                </c:pt>
                <c:pt idx="1">
                  <c:v>0.74</c:v>
                </c:pt>
                <c:pt idx="2">
                  <c:v>0.66400000000000003</c:v>
                </c:pt>
                <c:pt idx="3">
                  <c:v>0.64100000000000001</c:v>
                </c:pt>
                <c:pt idx="4">
                  <c:v>0.58799999999999997</c:v>
                </c:pt>
                <c:pt idx="5">
                  <c:v>0.54</c:v>
                </c:pt>
                <c:pt idx="6">
                  <c:v>0.50900000000000001</c:v>
                </c:pt>
                <c:pt idx="7">
                  <c:v>0.47</c:v>
                </c:pt>
                <c:pt idx="8">
                  <c:v>0.41699999999999998</c:v>
                </c:pt>
                <c:pt idx="9">
                  <c:v>0.378</c:v>
                </c:pt>
                <c:pt idx="10">
                  <c:v>0.35299999999999998</c:v>
                </c:pt>
                <c:pt idx="11">
                  <c:v>0.32900000000000001</c:v>
                </c:pt>
                <c:pt idx="12">
                  <c:v>0.30599999999999999</c:v>
                </c:pt>
                <c:pt idx="13">
                  <c:v>0.28000000000000003</c:v>
                </c:pt>
                <c:pt idx="14">
                  <c:v>0.248</c:v>
                </c:pt>
                <c:pt idx="15">
                  <c:v>0.22800000000000001</c:v>
                </c:pt>
                <c:pt idx="16">
                  <c:v>0.19600000000000001</c:v>
                </c:pt>
                <c:pt idx="17">
                  <c:v>0.16500000000000001</c:v>
                </c:pt>
                <c:pt idx="18">
                  <c:v>0.14399999999999999</c:v>
                </c:pt>
                <c:pt idx="19">
                  <c:v>0.114</c:v>
                </c:pt>
                <c:pt idx="20">
                  <c:v>9.5000000000000001E-2</c:v>
                </c:pt>
              </c:numCache>
            </c:numRef>
          </c:yVal>
          <c:smooth val="1"/>
        </c:ser>
        <c:ser>
          <c:idx val="5"/>
          <c:order val="5"/>
          <c:tx>
            <c:v>Baseline -- Desktop only</c:v>
          </c:tx>
          <c:spPr>
            <a:ln w="28575">
              <a:solidFill>
                <a:srgbClr val="E88B02"/>
              </a:solidFill>
            </a:ln>
          </c:spPr>
          <c:marker>
            <c:symbol val="circle"/>
            <c:size val="12"/>
            <c:spPr>
              <a:solidFill>
                <a:srgbClr val="E88B02"/>
              </a:solidFill>
              <a:ln w="28575">
                <a:solidFill>
                  <a:srgbClr val="E88B02"/>
                </a:solidFill>
              </a:ln>
            </c:spPr>
          </c:marker>
          <c:xVal>
            <c:numRef>
              <c:f>all!$K$3:$K$23</c:f>
              <c:numCache>
                <c:formatCode>General</c:formatCode>
                <c:ptCount val="21"/>
                <c:pt idx="0">
                  <c:v>1.2E-2</c:v>
                </c:pt>
                <c:pt idx="1">
                  <c:v>5.0999999999999997E-2</c:v>
                </c:pt>
                <c:pt idx="2">
                  <c:v>0.10100000000000001</c:v>
                </c:pt>
                <c:pt idx="3">
                  <c:v>0.153</c:v>
                </c:pt>
                <c:pt idx="4">
                  <c:v>0.2</c:v>
                </c:pt>
                <c:pt idx="5">
                  <c:v>0.252</c:v>
                </c:pt>
                <c:pt idx="6">
                  <c:v>0.30099999999999999</c:v>
                </c:pt>
                <c:pt idx="7">
                  <c:v>0.35099999999999998</c:v>
                </c:pt>
                <c:pt idx="8">
                  <c:v>0.40100000000000002</c:v>
                </c:pt>
                <c:pt idx="9">
                  <c:v>0.45</c:v>
                </c:pt>
                <c:pt idx="10">
                  <c:v>0.5</c:v>
                </c:pt>
                <c:pt idx="11">
                  <c:v>0.55100000000000005</c:v>
                </c:pt>
                <c:pt idx="12">
                  <c:v>0.60099999999999998</c:v>
                </c:pt>
                <c:pt idx="13">
                  <c:v>0.65100000000000002</c:v>
                </c:pt>
                <c:pt idx="14">
                  <c:v>0.7</c:v>
                </c:pt>
                <c:pt idx="15">
                  <c:v>0.751</c:v>
                </c:pt>
                <c:pt idx="16">
                  <c:v>0.80100000000000005</c:v>
                </c:pt>
                <c:pt idx="17">
                  <c:v>0.85099999999999998</c:v>
                </c:pt>
                <c:pt idx="18">
                  <c:v>0.90100000000000002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all!$L$3:$L$23</c:f>
              <c:numCache>
                <c:formatCode>General</c:formatCode>
                <c:ptCount val="21"/>
                <c:pt idx="0">
                  <c:v>0.36</c:v>
                </c:pt>
                <c:pt idx="1">
                  <c:v>0.35199999999999998</c:v>
                </c:pt>
                <c:pt idx="2">
                  <c:v>0.23899999999999999</c:v>
                </c:pt>
                <c:pt idx="3">
                  <c:v>0.255</c:v>
                </c:pt>
                <c:pt idx="4">
                  <c:v>0.20399999999999999</c:v>
                </c:pt>
                <c:pt idx="5">
                  <c:v>0.193</c:v>
                </c:pt>
                <c:pt idx="6">
                  <c:v>0.185</c:v>
                </c:pt>
                <c:pt idx="7">
                  <c:v>0.17499999999999999</c:v>
                </c:pt>
                <c:pt idx="8">
                  <c:v>0.16800000000000001</c:v>
                </c:pt>
                <c:pt idx="9">
                  <c:v>0.16400000000000001</c:v>
                </c:pt>
                <c:pt idx="10">
                  <c:v>0.154</c:v>
                </c:pt>
                <c:pt idx="11">
                  <c:v>0.14899999999999999</c:v>
                </c:pt>
                <c:pt idx="12">
                  <c:v>0.14399999999999999</c:v>
                </c:pt>
                <c:pt idx="13">
                  <c:v>0.13500000000000001</c:v>
                </c:pt>
                <c:pt idx="14">
                  <c:v>0.128</c:v>
                </c:pt>
                <c:pt idx="15">
                  <c:v>0.124</c:v>
                </c:pt>
                <c:pt idx="16">
                  <c:v>0.11899999999999999</c:v>
                </c:pt>
                <c:pt idx="17">
                  <c:v>0.11600000000000001</c:v>
                </c:pt>
                <c:pt idx="18">
                  <c:v>0.108</c:v>
                </c:pt>
                <c:pt idx="19">
                  <c:v>0.10100000000000001</c:v>
                </c:pt>
                <c:pt idx="20">
                  <c:v>9.5000000000000001E-2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59464"/>
        <c:axId val="72605256"/>
      </c:scatterChart>
      <c:valAx>
        <c:axId val="7225946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Recall</a:t>
                </a:r>
              </a:p>
            </c:rich>
          </c:tx>
          <c:layout>
            <c:manualLayout>
              <c:xMode val="edge"/>
              <c:yMode val="edge"/>
              <c:x val="0.50099248222093029"/>
              <c:y val="0.918422796554009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2605256"/>
        <c:crosses val="autoZero"/>
        <c:crossBetween val="midCat"/>
        <c:majorUnit val="0.1"/>
      </c:valAx>
      <c:valAx>
        <c:axId val="72605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layout>
            <c:manualLayout>
              <c:xMode val="edge"/>
              <c:yMode val="edge"/>
              <c:x val="3.470551539346553E-2"/>
              <c:y val="0.309201519851410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225946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1027274977319073"/>
          <c:y val="5.0268123570238805E-2"/>
          <c:w val="0.54463602390240362"/>
          <c:h val="0.3239888230659234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+mn-lt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312360275533809E-2"/>
          <c:y val="7.407407407407407E-2"/>
          <c:w val="0.9836876640419947"/>
          <c:h val="0.62531781353417781"/>
        </c:manualLayout>
      </c:layout>
      <c:barChart>
        <c:barDir val="bar"/>
        <c:grouping val="stacked"/>
        <c:varyColors val="0"/>
        <c:ser>
          <c:idx val="0"/>
          <c:order val="0"/>
          <c:tx>
            <c:v>No activity</c:v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(2)'!$C$1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v>Search on mobile</c:v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(2)'!$D$1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(2)'!$E$1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v>Search on desktop</c:v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(2)'!$F$1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(2)'!$G$1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5"/>
          <c:order val="5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(2)'!$H$1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6"/>
          <c:order val="6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(2)'!$I$1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7"/>
          <c:order val="7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(2)'!$J$1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8"/>
          <c:order val="8"/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(2)'!$K$1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er>
          <c:idx val="9"/>
          <c:order val="9"/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(2)'!$L$1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0"/>
          <c:order val="10"/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(2)'!$M$1</c:f>
              <c:numCache>
                <c:formatCode>General</c:formatCode>
                <c:ptCount val="1"/>
                <c:pt idx="0">
                  <c:v>229</c:v>
                </c:pt>
              </c:numCache>
            </c:numRef>
          </c:val>
        </c:ser>
        <c:ser>
          <c:idx val="11"/>
          <c:order val="11"/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(2)'!$N$1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2"/>
          <c:order val="12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(2)'!$O$1</c:f>
              <c:numCache>
                <c:formatCode>General</c:formatCode>
                <c:ptCount val="1"/>
                <c:pt idx="0">
                  <c:v>226</c:v>
                </c:pt>
              </c:numCache>
            </c:numRef>
          </c:val>
        </c:ser>
        <c:ser>
          <c:idx val="13"/>
          <c:order val="13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'Sheet6 (2)'!$C$3:$Z$3</c:f>
              <c:numCache>
                <c:formatCode>General</c:formatCode>
                <c:ptCount val="24"/>
              </c:numCache>
            </c:numRef>
          </c:cat>
          <c:val>
            <c:numRef>
              <c:f>'Sheet6 (2)'!$P$1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486728"/>
        <c:axId val="72487120"/>
      </c:barChart>
      <c:catAx>
        <c:axId val="72486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2487120"/>
        <c:crosses val="autoZero"/>
        <c:auto val="1"/>
        <c:lblAlgn val="ctr"/>
        <c:lblOffset val="100"/>
        <c:noMultiLvlLbl val="0"/>
      </c:catAx>
      <c:valAx>
        <c:axId val="72487120"/>
        <c:scaling>
          <c:orientation val="minMax"/>
          <c:max val="791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72486728"/>
        <c:crosses val="autoZero"/>
        <c:crossBetween val="between"/>
        <c:majorUnit val="60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68A275-3636-4960-A1DC-6660A1501528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DC5D2D3-D093-4C68-BF13-CA87E0BF3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5D2D3-D093-4C68-BF13-CA87E0BF39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DB86-A6C9-49CC-90EF-373D424AE5A8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C3BC8-6F1A-4893-9C0C-809421D508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0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42A0-7BF8-4847-B425-1199A4445D2F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E4BF7-A146-4359-B84A-1D42D55F1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CB2F-69FD-4809-84C7-DBF0914EF9EE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5BADD-9160-422C-B925-658EA627D7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6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0AEF-5AEB-4412-87E5-7F8CC9E9E797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C5357-5A7D-4663-925D-CD2AA788A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64C8B-F731-40B3-B429-66E20CDB43DA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93DCE-BA44-41AA-B27E-901F23130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1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FCC7-216C-4812-A186-5E47AB2D4955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F64A4-DC38-41A0-8A68-7FC050D55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E262-8D1E-4F47-86D3-9C5E8E58A4B7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8E686-C477-4F55-8632-C473D82D3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BE27-05D2-410E-A5A2-C438FF40C6E6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65416-B218-4AF1-A453-77619F066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6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702E6-0C6D-4960-A7F4-1CC8D569AA8A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9EC2A-C988-4ED4-8DB3-2480EB6DF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A42E1-EC58-472F-96F0-DB4CA97268D7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5A542-9FC2-4928-8FA3-008C02BB6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A15B-C82A-4A05-BC99-A62CE6E495E2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E9AB-A80F-46E8-A5FC-65545C31F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91CD2-3E3C-4E21-A854-EEF726628DDD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FDA6421E-59CF-41D2-96BF-F74848FF4C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85" r:id="rId5"/>
    <p:sldLayoutId id="2147483678" r:id="rId6"/>
    <p:sldLayoutId id="2147483679" r:id="rId7"/>
    <p:sldLayoutId id="2147483686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458200" cy="1927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cap="none" dirty="0" smtClean="0"/>
              <a:t>Characterizing and Supporting </a:t>
            </a:r>
            <a:br>
              <a:rPr lang="en-US" sz="4000" cap="none" dirty="0" smtClean="0"/>
            </a:br>
            <a:r>
              <a:rPr lang="en-US" sz="4000" b="1" cap="none" dirty="0" smtClean="0"/>
              <a:t>Cross-Device</a:t>
            </a:r>
            <a:r>
              <a:rPr lang="en-US" sz="4000" cap="none" dirty="0" smtClean="0"/>
              <a:t> Search Tasks</a:t>
            </a:r>
            <a:endParaRPr lang="en-US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275" y="3505200"/>
            <a:ext cx="8001000" cy="32004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/>
              <a:t>Yu </a:t>
            </a:r>
            <a:r>
              <a:rPr lang="en-US" sz="2800" dirty="0" smtClean="0"/>
              <a:t>Wang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</a:t>
            </a:r>
            <a:r>
              <a:rPr lang="en-US" sz="2800" dirty="0"/>
              <a:t>Xiao </a:t>
            </a:r>
            <a:r>
              <a:rPr lang="en-US" sz="2800" dirty="0" smtClean="0"/>
              <a:t>Huang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</a:t>
            </a:r>
            <a:r>
              <a:rPr lang="en-US" sz="2800" dirty="0"/>
              <a:t>Ryen </a:t>
            </a:r>
            <a:r>
              <a:rPr lang="en-US" sz="2800" dirty="0" smtClean="0"/>
              <a:t>White</a:t>
            </a:r>
            <a:r>
              <a:rPr lang="en-US" sz="2800" baseline="30000" dirty="0" smtClean="0"/>
              <a:t>3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aseline="30000" dirty="0" smtClean="0"/>
              <a:t>1</a:t>
            </a:r>
            <a:r>
              <a:rPr lang="en-US" sz="2000" dirty="0" smtClean="0"/>
              <a:t> Emory University, yuwang@emory.edu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aseline="30000" dirty="0" smtClean="0"/>
              <a:t>2</a:t>
            </a:r>
            <a:r>
              <a:rPr lang="en-US" sz="2000" dirty="0" smtClean="0"/>
              <a:t> Microsoft Bing, xiaohua@microsoft.com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aseline="30000" dirty="0" smtClean="0"/>
              <a:t>3</a:t>
            </a:r>
            <a:r>
              <a:rPr lang="en-US" sz="2000" dirty="0" smtClean="0"/>
              <a:t> Microsoft Research, ryenw@microsoft.com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/>
          <a:lstStyle/>
          <a:p>
            <a:r>
              <a:rPr lang="en-US" dirty="0" smtClean="0"/>
              <a:t>Time between pre- and post-switch queries as a function of hour in the day, of </a:t>
            </a:r>
            <a:r>
              <a:rPr lang="en-US" i="1" dirty="0" smtClean="0"/>
              <a:t>pre-switch query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switches initiated late afternoon, end early evening</a:t>
            </a:r>
          </a:p>
          <a:p>
            <a:r>
              <a:rPr lang="en-US" dirty="0" smtClean="0"/>
              <a:t>Gap between pre- and post-switch queries varies with time:</a:t>
            </a:r>
          </a:p>
          <a:p>
            <a:pPr lvl="1"/>
            <a:r>
              <a:rPr lang="en-US" b="1" u="sng" dirty="0" smtClean="0">
                <a:solidFill>
                  <a:srgbClr val="21A0FF"/>
                </a:solidFill>
              </a:rPr>
              <a:t>Short gaps</a:t>
            </a:r>
            <a:r>
              <a:rPr lang="en-US" b="1" dirty="0" smtClean="0">
                <a:solidFill>
                  <a:srgbClr val="21A0FF"/>
                </a:solidFill>
              </a:rPr>
              <a:t> </a:t>
            </a:r>
            <a:r>
              <a:rPr lang="en-US" dirty="0" smtClean="0"/>
              <a:t>are more likely late evening and early morning</a:t>
            </a:r>
          </a:p>
          <a:p>
            <a:pPr lvl="1"/>
            <a:r>
              <a:rPr lang="en-US" b="1" u="sng" dirty="0" smtClean="0">
                <a:solidFill>
                  <a:srgbClr val="3D96AE"/>
                </a:solidFill>
              </a:rPr>
              <a:t>Long gaps</a:t>
            </a:r>
            <a:r>
              <a:rPr lang="en-US" b="1" dirty="0" smtClean="0">
                <a:solidFill>
                  <a:srgbClr val="3D96AE"/>
                </a:solidFill>
              </a:rPr>
              <a:t> </a:t>
            </a:r>
            <a:r>
              <a:rPr lang="en-US" dirty="0" smtClean="0"/>
              <a:t>are more likely during work hours (9-6)</a:t>
            </a:r>
          </a:p>
          <a:p>
            <a:r>
              <a:rPr lang="en-US" dirty="0" smtClean="0"/>
              <a:t>Engine can use temporal features to predict task resumption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1640569"/>
              </p:ext>
            </p:extLst>
          </p:nvPr>
        </p:nvGraphicFramePr>
        <p:xfrm>
          <a:off x="0" y="2438400"/>
          <a:ext cx="9144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7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r>
              <a:rPr lang="en-US" dirty="0" smtClean="0"/>
              <a:t>Query topics estimated from Bing runtime classifiers</a:t>
            </a:r>
          </a:p>
          <a:p>
            <a:r>
              <a:rPr lang="en-US" dirty="0" smtClean="0"/>
              <a:t>Sustainability = </a:t>
            </a:r>
            <a:r>
              <a:rPr lang="en-US" dirty="0" err="1" smtClean="0"/>
              <a:t>Pr</a:t>
            </a:r>
            <a:r>
              <a:rPr lang="en-US" dirty="0" smtClean="0"/>
              <a:t>(topic post-switch | topic pre-switch)</a:t>
            </a:r>
          </a:p>
          <a:p>
            <a:r>
              <a:rPr lang="en-US" dirty="0" smtClean="0"/>
              <a:t>Lift over background (</a:t>
            </a:r>
            <a:r>
              <a:rPr lang="en-US" sz="2000" dirty="0" smtClean="0"/>
              <a:t>sustainability / overall topic popularity</a:t>
            </a:r>
            <a:r>
              <a:rPr lang="en-US" dirty="0" smtClean="0"/>
              <a:t>):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354871"/>
              </p:ext>
            </p:extLst>
          </p:nvPr>
        </p:nvGraphicFramePr>
        <p:xfrm>
          <a:off x="1676401" y="2895600"/>
          <a:ext cx="2597686" cy="3813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247"/>
                <a:gridCol w="870439"/>
              </a:tblGrid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 Category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Lift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Clothes </a:t>
                      </a:r>
                      <a:r>
                        <a:rPr lang="en-US" sz="1400" u="none" strike="noStrike" dirty="0">
                          <a:effectLst/>
                        </a:rPr>
                        <a:t>and Shoes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82.240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Weather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77.528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Books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66.180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Video </a:t>
                      </a:r>
                      <a:r>
                        <a:rPr lang="en-US" sz="1400" u="none" strike="noStrike" dirty="0">
                          <a:effectLst/>
                        </a:rPr>
                        <a:t>Games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42.478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Health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39.608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Recipes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31.827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Celebrities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30.342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Restaurant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19.576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18.305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Sports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15.595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Music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14.429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Travel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7.805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Location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5.364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Image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3.467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Local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3.117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Navigational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1.710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90" marR="10990" marT="109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96958" y="3091958"/>
            <a:ext cx="4442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Purchasing (need to try on clothes/shoes)</a:t>
            </a:r>
          </a:p>
          <a:p>
            <a:r>
              <a:rPr lang="en-US" dirty="0" smtClean="0"/>
              <a:t>Weather forecasts</a:t>
            </a:r>
          </a:p>
          <a:p>
            <a:r>
              <a:rPr lang="en-US" dirty="0" smtClean="0"/>
              <a:t>Entertainment while mobile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77263" y="5906869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interest on mobile, popular </a:t>
            </a:r>
            <a:br>
              <a:rPr lang="en-US" dirty="0" smtClean="0"/>
            </a:br>
            <a:r>
              <a:rPr lang="en-US" dirty="0" smtClean="0"/>
              <a:t>irrespective of pre-switch topic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055203"/>
            <a:ext cx="1487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Most likely to</a:t>
            </a:r>
            <a:br>
              <a:rPr lang="en-US" sz="1600" b="1" dirty="0" smtClean="0"/>
            </a:br>
            <a:r>
              <a:rPr lang="en-US" sz="1600" b="1" dirty="0" smtClean="0"/>
              <a:t>be resumed</a:t>
            </a:r>
          </a:p>
          <a:p>
            <a:r>
              <a:rPr lang="en-US" sz="1600" b="1" dirty="0" smtClean="0"/>
              <a:t>post-switch,</a:t>
            </a:r>
          </a:p>
          <a:p>
            <a:r>
              <a:rPr lang="en-US" sz="1600" b="1" dirty="0" smtClean="0"/>
              <a:t>if pre-switch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715000"/>
            <a:ext cx="1544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Least likely to</a:t>
            </a:r>
            <a:br>
              <a:rPr lang="en-US" sz="1600" b="1" dirty="0" smtClean="0"/>
            </a:br>
            <a:r>
              <a:rPr lang="en-US" sz="1600" b="1" dirty="0" smtClean="0"/>
              <a:t>be resumed</a:t>
            </a:r>
          </a:p>
          <a:p>
            <a:r>
              <a:rPr lang="en-US" sz="1600" b="1" dirty="0" smtClean="0"/>
              <a:t>post-switch, </a:t>
            </a:r>
            <a:br>
              <a:rPr lang="en-US" sz="1600" b="1" dirty="0" smtClean="0"/>
            </a:br>
            <a:r>
              <a:rPr lang="en-US" sz="1600" b="1" dirty="0" smtClean="0"/>
              <a:t>if</a:t>
            </a:r>
            <a:r>
              <a:rPr lang="en-US" sz="1600" b="1" dirty="0"/>
              <a:t> </a:t>
            </a:r>
            <a:r>
              <a:rPr lang="en-US" sz="1600" b="1" dirty="0" smtClean="0"/>
              <a:t>pre-switch</a:t>
            </a:r>
            <a:endParaRPr lang="en-US" sz="16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87480993"/>
              </p:ext>
            </p:extLst>
          </p:nvPr>
        </p:nvGraphicFramePr>
        <p:xfrm>
          <a:off x="4648200" y="4132421"/>
          <a:ext cx="4343400" cy="189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48600" y="4197756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Sustainability</a:t>
            </a:r>
          </a:p>
          <a:p>
            <a:r>
              <a:rPr lang="en-US" sz="1000" dirty="0" smtClean="0"/>
              <a:t>Overall popularity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30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00041"/>
              </p:ext>
            </p:extLst>
          </p:nvPr>
        </p:nvGraphicFramePr>
        <p:xfrm>
          <a:off x="190500" y="4787749"/>
          <a:ext cx="8763000" cy="13844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40487"/>
                <a:gridCol w="2766308"/>
                <a:gridCol w="3456205"/>
              </a:tblGrid>
              <a:tr h="4572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Single query session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2361" marR="28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Multiple query session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2361" marR="28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0" dirty="0">
                          <a:solidFill>
                            <a:schemeClr val="tx1"/>
                          </a:solidFill>
                          <a:effectLst/>
                        </a:rPr>
                        <a:t>Moving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session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2361" marR="28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Stationary session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2361" marR="28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60.6%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2361" marR="28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5.3%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2361" marR="28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34.2%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2361" marR="28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895" y="1600200"/>
            <a:ext cx="8229600" cy="3048000"/>
          </a:xfrm>
        </p:spPr>
        <p:txBody>
          <a:bodyPr/>
          <a:lstStyle/>
          <a:p>
            <a:r>
              <a:rPr lang="en-US" dirty="0" smtClean="0"/>
              <a:t>Examine physical location before and after switch</a:t>
            </a:r>
          </a:p>
          <a:p>
            <a:r>
              <a:rPr lang="en-US" b="1" dirty="0" smtClean="0"/>
              <a:t>Caveat:</a:t>
            </a:r>
            <a:r>
              <a:rPr lang="en-US" dirty="0" smtClean="0"/>
              <a:t> Uses RevIP and cellphone provider geocoding</a:t>
            </a:r>
          </a:p>
          <a:p>
            <a:pPr lvl="1"/>
            <a:r>
              <a:rPr lang="en-US" dirty="0" smtClean="0"/>
              <a:t>At town/city level, not GPS based</a:t>
            </a:r>
          </a:p>
          <a:p>
            <a:pPr lvl="1"/>
            <a:endParaRPr lang="en-US" dirty="0"/>
          </a:p>
          <a:p>
            <a:r>
              <a:rPr lang="en-US" dirty="0" smtClean="0"/>
              <a:t>67% stay within same city, 33% move to different city</a:t>
            </a:r>
          </a:p>
          <a:p>
            <a:endParaRPr lang="en-US" dirty="0"/>
          </a:p>
          <a:p>
            <a:r>
              <a:rPr lang="en-US" dirty="0" smtClean="0"/>
              <a:t>Movement during post-switch session: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1955" y="6248400"/>
            <a:ext cx="316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Must be moving quickly given </a:t>
            </a:r>
            <a:br>
              <a:rPr lang="en-US" sz="1600" b="1" dirty="0" smtClean="0"/>
            </a:br>
            <a:r>
              <a:rPr lang="en-US" sz="1600" b="1" dirty="0" smtClean="0"/>
              <a:t>how location is estimated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543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Can we predict cross-device tasks?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/>
          <a:lstStyle/>
          <a:p>
            <a:r>
              <a:rPr lang="en-US" dirty="0" smtClean="0"/>
              <a:t>Predicting Cross-Device Search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whether the user will resume the task in the </a:t>
            </a:r>
            <a:br>
              <a:rPr lang="en-US" dirty="0" smtClean="0"/>
            </a:br>
            <a:r>
              <a:rPr lang="en-US" dirty="0" smtClean="0"/>
              <a:t>pre-switch session on another device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Two main points of interest: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Once you leave the pre-switch engine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Once you reach post-switch engine (homepage)</a:t>
            </a:r>
          </a:p>
          <a:p>
            <a:endParaRPr lang="en-US" dirty="0" smtClean="0"/>
          </a:p>
          <a:p>
            <a:r>
              <a:rPr lang="en-US" dirty="0" smtClean="0"/>
              <a:t>Different types of support offered at each (more later)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91964" y="2819403"/>
            <a:ext cx="8799636" cy="2741862"/>
            <a:chOff x="14989150" y="11940324"/>
            <a:chExt cx="12304610" cy="3833969"/>
          </a:xfrm>
        </p:grpSpPr>
        <p:grpSp>
          <p:nvGrpSpPr>
            <p:cNvPr id="46" name="Group 45"/>
            <p:cNvGrpSpPr/>
            <p:nvPr/>
          </p:nvGrpSpPr>
          <p:grpSpPr>
            <a:xfrm rot="16200000">
              <a:off x="20972362" y="7324413"/>
              <a:ext cx="317562" cy="12018525"/>
              <a:chOff x="1371603" y="286454"/>
              <a:chExt cx="114306" cy="2261903"/>
            </a:xfrm>
          </p:grpSpPr>
          <p:sp>
            <p:nvSpPr>
              <p:cNvPr id="71" name="Rectangle 70"/>
              <p:cNvSpPr/>
              <p:nvPr/>
            </p:nvSpPr>
            <p:spPr>
              <a:xfrm rot="16200000">
                <a:off x="1114784" y="543275"/>
                <a:ext cx="627945" cy="1143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>
                    <a:effectLst/>
                    <a:ea typeface="Times New Roman"/>
                  </a:rPr>
                  <a:t> </a:t>
                </a:r>
                <a:endParaRPr lang="en-US">
                  <a:effectLst/>
                  <a:ea typeface="宋体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 rot="16200000">
                <a:off x="1085855" y="1276349"/>
                <a:ext cx="685800" cy="1143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>
                    <a:effectLst/>
                    <a:ea typeface="Times New Roman"/>
                  </a:rPr>
                  <a:t> </a:t>
                </a:r>
                <a:endParaRPr lang="en-US">
                  <a:effectLst/>
                  <a:ea typeface="宋体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16200000">
                <a:off x="1144804" y="2207255"/>
                <a:ext cx="567903" cy="1143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>
                    <a:effectLst/>
                    <a:ea typeface="Times New Roman"/>
                  </a:rPr>
                  <a:t> </a:t>
                </a:r>
                <a:endParaRPr lang="en-US">
                  <a:effectLst/>
                  <a:ea typeface="宋体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16200000">
                <a:off x="1361691" y="1552184"/>
                <a:ext cx="134130" cy="11430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>
                    <a:effectLst/>
                    <a:ea typeface="Times New Roman"/>
                  </a:rPr>
                  <a:t> </a:t>
                </a:r>
                <a:endParaRPr lang="en-US">
                  <a:effectLst/>
                  <a:ea typeface="宋体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4989150" y="12637166"/>
              <a:ext cx="2320395" cy="51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Search history</a:t>
              </a:r>
              <a:endParaRPr lang="en-US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701659" y="12658456"/>
              <a:ext cx="2625237" cy="51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Desktop session</a:t>
              </a:r>
              <a:endParaRPr lang="en-US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820405" y="11940324"/>
              <a:ext cx="2661101" cy="51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Pre-switch query</a:t>
              </a:r>
              <a:endParaRPr lang="en-US" dirty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901638" y="12637166"/>
              <a:ext cx="2392122" cy="51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Mobile session</a:t>
              </a:r>
              <a:endParaRPr lang="en-US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498959" y="12637166"/>
              <a:ext cx="1662830" cy="51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Transition</a:t>
              </a:r>
              <a:endParaRPr lang="en-US" dirty="0">
                <a:latin typeface="+mn-lt"/>
              </a:endParaRPr>
            </a:p>
          </p:txBody>
        </p:sp>
        <p:cxnSp>
          <p:nvCxnSpPr>
            <p:cNvPr id="52" name="Straight Connector 51"/>
            <p:cNvCxnSpPr>
              <a:stCxn id="49" idx="2"/>
              <a:endCxn id="74" idx="2"/>
            </p:cNvCxnSpPr>
            <p:nvPr/>
          </p:nvCxnSpPr>
          <p:spPr>
            <a:xfrm>
              <a:off x="22150956" y="12456764"/>
              <a:ext cx="0" cy="7181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2496772" y="13492452"/>
              <a:ext cx="0" cy="1750955"/>
            </a:xfrm>
            <a:prstGeom prst="line">
              <a:avLst/>
            </a:prstGeom>
            <a:ln w="952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4134341" y="13492452"/>
              <a:ext cx="271" cy="2281841"/>
            </a:xfrm>
            <a:prstGeom prst="line">
              <a:avLst/>
            </a:prstGeom>
            <a:ln w="952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2150954" y="15243408"/>
              <a:ext cx="345817" cy="0"/>
            </a:xfrm>
            <a:prstGeom prst="line">
              <a:avLst/>
            </a:prstGeom>
            <a:ln w="952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>
            <a:off x="6476635" y="5562600"/>
            <a:ext cx="247311" cy="0"/>
          </a:xfrm>
          <a:prstGeom prst="line">
            <a:avLst/>
          </a:prstGeom>
          <a:ln w="952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dirty="0" smtClean="0"/>
              <a:t>Different features to predict cross-device task resumption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2251026"/>
            <a:ext cx="8799062" cy="3768774"/>
            <a:chOff x="14993577" y="11763460"/>
            <a:chExt cx="12303808" cy="5269911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20952080" y="7332587"/>
              <a:ext cx="329664" cy="11990061"/>
              <a:chOff x="1371604" y="286454"/>
              <a:chExt cx="118662" cy="2256546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1114784" y="543275"/>
                <a:ext cx="627945" cy="1143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2000">
                    <a:effectLst/>
                    <a:latin typeface="Segoe UI"/>
                    <a:ea typeface="Times New Roman"/>
                  </a:rPr>
                  <a:t> </a:t>
                </a:r>
                <a:endParaRPr lang="en-US" sz="2000"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1085856" y="1276349"/>
                <a:ext cx="685800" cy="1143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2000">
                    <a:effectLst/>
                    <a:latin typeface="Segoe UI"/>
                    <a:ea typeface="Times New Roman"/>
                  </a:rPr>
                  <a:t> </a:t>
                </a:r>
                <a:endParaRPr lang="en-US" sz="2000"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1151688" y="2204423"/>
                <a:ext cx="562853" cy="1143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2000" dirty="0">
                    <a:effectLst/>
                    <a:latin typeface="Segoe UI"/>
                    <a:ea typeface="Times New Roman"/>
                  </a:rPr>
                  <a:t> </a:t>
                </a:r>
                <a:endParaRPr lang="en-US" sz="2000" dirty="0"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1362350" y="1552843"/>
                <a:ext cx="134130" cy="11298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2000" dirty="0">
                    <a:effectLst/>
                    <a:latin typeface="Segoe UI"/>
                    <a:ea typeface="Times New Roman"/>
                  </a:rPr>
                  <a:t> </a:t>
                </a:r>
                <a:endParaRPr lang="en-US" sz="2000" dirty="0">
                  <a:effectLst/>
                  <a:latin typeface="Times New Roman"/>
                  <a:ea typeface="宋体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993577" y="12417616"/>
              <a:ext cx="2549027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Search history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730191" y="12417616"/>
              <a:ext cx="2889733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Desktop session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683061" y="11763460"/>
              <a:ext cx="2927840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Pre-switch query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665422" y="12417616"/>
              <a:ext cx="2631963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Mobile session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451617" y="12417615"/>
              <a:ext cx="1820721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Transition</a:t>
              </a:r>
              <a:endParaRPr lang="en-US" sz="2000" dirty="0"/>
            </a:p>
          </p:txBody>
        </p:sp>
        <p:cxnSp>
          <p:nvCxnSpPr>
            <p:cNvPr id="11" name="Straight Connector 10"/>
            <p:cNvCxnSpPr>
              <a:stCxn id="8" idx="2"/>
              <a:endCxn id="32" idx="2"/>
            </p:cNvCxnSpPr>
            <p:nvPr/>
          </p:nvCxnSpPr>
          <p:spPr>
            <a:xfrm>
              <a:off x="22146982" y="12322937"/>
              <a:ext cx="3974" cy="8519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169711" y="14235735"/>
              <a:ext cx="327920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169711" y="14784718"/>
              <a:ext cx="66249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5169711" y="15325113"/>
              <a:ext cx="7337594" cy="7574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5169711" y="15873081"/>
              <a:ext cx="8964630" cy="757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5169711" y="16424838"/>
              <a:ext cx="11936536" cy="37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169711" y="13687512"/>
              <a:ext cx="1374483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History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169711" y="14260738"/>
              <a:ext cx="3456832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+Pre-switch session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169711" y="14808960"/>
              <a:ext cx="3136298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+Pre-switch query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69711" y="15357184"/>
              <a:ext cx="2029179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+Transition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169711" y="15905405"/>
              <a:ext cx="3615977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+Post-switch session</a:t>
              </a:r>
              <a:endParaRPr lang="en-US" sz="2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8448917" y="13492457"/>
              <a:ext cx="0" cy="718275"/>
            </a:xfrm>
            <a:prstGeom prst="line">
              <a:avLst/>
            </a:prstGeom>
            <a:ln w="952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1794611" y="13492452"/>
              <a:ext cx="0" cy="1291506"/>
            </a:xfrm>
            <a:prstGeom prst="line">
              <a:avLst/>
            </a:prstGeom>
            <a:ln w="952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496772" y="13492452"/>
              <a:ext cx="0" cy="3500875"/>
            </a:xfrm>
            <a:prstGeom prst="line">
              <a:avLst/>
            </a:prstGeom>
            <a:ln w="952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4134341" y="13492452"/>
              <a:ext cx="0" cy="2380629"/>
            </a:xfrm>
            <a:prstGeom prst="line">
              <a:avLst/>
            </a:prstGeom>
            <a:ln w="952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100551" y="13488790"/>
              <a:ext cx="11392" cy="2932261"/>
            </a:xfrm>
            <a:prstGeom prst="line">
              <a:avLst/>
            </a:prstGeom>
            <a:ln w="952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5169711" y="16993327"/>
              <a:ext cx="7327061" cy="3788"/>
            </a:xfrm>
            <a:prstGeom prst="line">
              <a:avLst/>
            </a:prstGeom>
            <a:ln w="28575">
              <a:solidFill>
                <a:srgbClr val="E88B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5169711" y="16473894"/>
              <a:ext cx="5319513" cy="55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Baseline – Desktop feature only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58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 classifier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Behavioral, Topical, Temporal, Geospatial</a:t>
            </a:r>
          </a:p>
          <a:p>
            <a:r>
              <a:rPr lang="en-US" dirty="0" smtClean="0"/>
              <a:t>Cross-validation at the user level</a:t>
            </a:r>
          </a:p>
          <a:p>
            <a:endParaRPr lang="en-US" dirty="0" smtClean="0"/>
          </a:p>
          <a:p>
            <a:r>
              <a:rPr lang="en-US" dirty="0" smtClean="0"/>
              <a:t>Training data</a:t>
            </a:r>
          </a:p>
          <a:p>
            <a:pPr lvl="1"/>
            <a:r>
              <a:rPr lang="en-US" b="1" dirty="0" smtClean="0"/>
              <a:t>Automatic</a:t>
            </a:r>
            <a:r>
              <a:rPr lang="en-US" dirty="0" smtClean="0"/>
              <a:t>: Machine learned model using query similarity features</a:t>
            </a:r>
          </a:p>
          <a:p>
            <a:pPr lvl="2"/>
            <a:r>
              <a:rPr lang="en-US" dirty="0" smtClean="0"/>
              <a:t>17k judgments, </a:t>
            </a:r>
            <a:r>
              <a:rPr lang="en-US" b="1" dirty="0" smtClean="0"/>
              <a:t>9.5%</a:t>
            </a:r>
            <a:r>
              <a:rPr lang="en-US" dirty="0" smtClean="0"/>
              <a:t> of the labeled switches were on same task</a:t>
            </a:r>
          </a:p>
          <a:p>
            <a:pPr lvl="1"/>
            <a:r>
              <a:rPr lang="en-US" b="1" dirty="0" smtClean="0"/>
              <a:t>Human labeled</a:t>
            </a:r>
            <a:r>
              <a:rPr lang="en-US" dirty="0" smtClean="0"/>
              <a:t>: 5 judges reviewing pre- and post-switch behavior</a:t>
            </a:r>
            <a:endParaRPr lang="en-US" dirty="0"/>
          </a:p>
          <a:p>
            <a:pPr lvl="2"/>
            <a:r>
              <a:rPr lang="en-US" dirty="0" smtClean="0"/>
              <a:t>800 judgments, </a:t>
            </a:r>
            <a:r>
              <a:rPr lang="en-US" b="1" dirty="0" smtClean="0"/>
              <a:t>15% </a:t>
            </a:r>
            <a:r>
              <a:rPr lang="en-US" dirty="0" smtClean="0"/>
              <a:t>of the labeled switches were on same task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Dropped nav. queries (personal freq &gt; 5, global freq &gt; 10)</a:t>
            </a:r>
          </a:p>
          <a:p>
            <a:pPr lvl="1"/>
            <a:r>
              <a:rPr lang="en-US" dirty="0" smtClean="0"/>
              <a:t>Represent long-term </a:t>
            </a:r>
            <a:r>
              <a:rPr lang="en-US" b="1" i="1" dirty="0" smtClean="0"/>
              <a:t>interests</a:t>
            </a:r>
            <a:r>
              <a:rPr lang="en-US" dirty="0" smtClean="0"/>
              <a:t>, not search tasks </a:t>
            </a:r>
          </a:p>
        </p:txBody>
      </p:sp>
    </p:spTree>
    <p:extLst>
      <p:ext uri="{BB962C8B-B14F-4D97-AF65-F5344CB8AC3E}">
        <p14:creationId xmlns:p14="http://schemas.microsoft.com/office/powerpoint/2010/main" val="17803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Dictionary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0203140"/>
                  </p:ext>
                </p:extLst>
              </p:nvPr>
            </p:nvGraphicFramePr>
            <p:xfrm>
              <a:off x="152400" y="1752600"/>
              <a:ext cx="4343400" cy="27889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39019"/>
                    <a:gridCol w="2704381"/>
                  </a:tblGrid>
                  <a:tr h="90974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Name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Description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0974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Features from Search </a:t>
                          </a:r>
                          <a:r>
                            <a:rPr lang="en-US" sz="10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History</a:t>
                          </a:r>
                          <a:endParaRPr lang="en-US" sz="105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NumOfDesktopQuery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queries issued on desktop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NumOfMobileQuery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queries issued on mobile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PercentageDesktopQuery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 of queries issued on desktop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PercentageMobileQuery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Percentage of queries issued on mobile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PercentageDesktopTime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 of searching time on desktop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PercentageMobileTime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Percentage of searching time on mobile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NumOfSession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search sessions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NumOfContiguousSwitch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contiguous cross-device search tasks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4572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NumOfRelevantCrossDevice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Number of search tasks appearing on both devices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EntropyAvg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Average device entropy of same-task queries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EntropySum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Total device entropy of same-task queries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9144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EntropyWeighted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Weighted device entropy of same-task queries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90974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Features from Pre-switch </a:t>
                          </a:r>
                          <a:r>
                            <a:rPr lang="en-US" sz="10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Sessions</a:t>
                          </a:r>
                          <a:endParaRPr lang="en-US" sz="105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rgbClr val="C00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NumOfQuery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Number of queries within session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TimeSpanPreSess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Temporal length of session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(in minutes)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NumOfLocationQuery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location-related queries in session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609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AvgDistancePreSess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Average distance from current location to locations mentioned in session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0203140"/>
                  </p:ext>
                </p:extLst>
              </p:nvPr>
            </p:nvGraphicFramePr>
            <p:xfrm>
              <a:off x="152400" y="1752600"/>
              <a:ext cx="4343400" cy="27889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39019"/>
                    <a:gridCol w="2704381"/>
                  </a:tblGrid>
                  <a:tr h="15240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Name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Description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52400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Features from Search </a:t>
                          </a:r>
                          <a:r>
                            <a:rPr lang="en-US" sz="10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History</a:t>
                          </a:r>
                          <a:endParaRPr lang="en-US" sz="105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NumOfDesktopQuery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queries issued on desktop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NumOfMobileQuery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queries issued on mobile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PercentageDesktopQuery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 of queries issued on desktop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PercentageMobileQuery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Percentage of queries issued on mobile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PercentageDesktopTime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 of searching time on desktop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PercentageMobileTime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Percentage of searching time on mobile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NumOfSession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search sessions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NumOfContiguousSwitch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contiguous cross-device search tasks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NumOfRelevantCrossDevice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Number of search tasks appearing on both devices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EntropyAvg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Average device entropy of same-task queries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EntropySum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Total device entropy of same-task queries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EntropyWeighted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Weighted device entropy of same-task queries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152400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Features from Pre-switch </a:t>
                          </a:r>
                          <a:r>
                            <a:rPr lang="en-US" sz="10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Sessions</a:t>
                          </a:r>
                          <a:endParaRPr lang="en-US" sz="105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rgbClr val="C00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NumOfQuery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2"/>
                          <a:stretch>
                            <a:fillRect l="-61036" t="-1530435" r="-450" b="-443478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TimeSpanPreSess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2"/>
                          <a:stretch>
                            <a:fillRect l="-61036" t="-1704545" r="-450" b="-363636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NumOfLocationQuery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2"/>
                          <a:stretch>
                            <a:fillRect l="-61036" t="-1726087" r="-450" b="-247826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AvgDistancePreSess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2"/>
                          <a:stretch>
                            <a:fillRect l="-61036" t="-933333" r="-450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673185"/>
                  </p:ext>
                </p:extLst>
              </p:nvPr>
            </p:nvGraphicFramePr>
            <p:xfrm>
              <a:off x="4648200" y="1752600"/>
              <a:ext cx="4343400" cy="44348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08666"/>
                    <a:gridCol w="2734734"/>
                  </a:tblGrid>
                  <a:tr h="152400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1" dirty="0">
                              <a:effectLst/>
                            </a:rPr>
                            <a:t>Features from Pre-switch </a:t>
                          </a:r>
                          <a:r>
                            <a:rPr lang="en-US" sz="1000" b="1" dirty="0" smtClean="0">
                              <a:effectLst/>
                            </a:rPr>
                            <a:t>Query</a:t>
                          </a:r>
                          <a:endParaRPr lang="en-US" sz="105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GlobalFrequency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historical frequency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in the entire dataset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PersonalFrequency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frequency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in personal search history </a:t>
                          </a:r>
                          <a14:m>
                            <m:oMath xmlns:m="http://schemas.openxmlformats.org/officeDocument/2006/math">
                              <m:r>
                                <a:rPr lang="en-US" sz="900">
                                  <a:effectLst/>
                                  <a:latin typeface="Cambria Math"/>
                                </a:rPr>
                                <m:t>𝒮</m:t>
                              </m:r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NumExactQueryDesktop</a:t>
                          </a:r>
                          <a:r>
                            <a:rPr lang="en-US" sz="900" baseline="30000" dirty="0" err="1">
                              <a:effectLst/>
                            </a:rPr>
                            <a:t>B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Number of same queries as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 dirty="0">
                              <a:effectLst/>
                            </a:rPr>
                            <a:t> on desktop in </a:t>
                          </a:r>
                          <a14:m>
                            <m:oMath xmlns:m="http://schemas.openxmlformats.org/officeDocument/2006/math">
                              <m:r>
                                <a:rPr lang="en-US" sz="900">
                                  <a:effectLst/>
                                  <a:latin typeface="Cambria Math"/>
                                </a:rPr>
                                <m:t>𝒮</m:t>
                              </m:r>
                            </m:oMath>
                          </a14:m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NumExactQueryMobile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same queries as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on mobile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58737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NumRelatedQueryDesktop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related queries as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on desktop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NumRelatedQueryMobile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related queries as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on mobile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NumExactQuerySwitch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switches that pre-switch query and post-switch query are the same as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61404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NumRelatedQuerySwitch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Number of switches that pre-switch query and post-switch query are both relevant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3689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PreQueryContiguousSwitch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contiguous cross-device tasks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NumOfRelatedQueryInSess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Number of queries relevant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 dirty="0">
                              <a:effectLst/>
                            </a:rPr>
                            <a:t> in session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NumOfTerm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Number of terms in query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PreQueryCategory</a:t>
                          </a:r>
                          <a:r>
                            <a:rPr lang="en-US" sz="900" baseline="30000" dirty="0" err="1">
                              <a:effectLst/>
                            </a:rPr>
                            <a:t>B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search topic of query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PreQueryHour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hour component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PreQueryDayofWeek</a:t>
                          </a:r>
                          <a:r>
                            <a:rPr lang="en-US" sz="900" baseline="30000" dirty="0" err="1">
                              <a:effectLst/>
                            </a:rPr>
                            <a:t>B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day of week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IsWeekday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Boolean, indicates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is weekday or weekend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HasLocation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Boolean, true 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contains location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PreQueryDistance</a:t>
                          </a:r>
                          <a:r>
                            <a:rPr lang="en-US" sz="900" baseline="30000" dirty="0" err="1">
                              <a:effectLst/>
                            </a:rPr>
                            <a:t>B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distance from current location to location 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HasLocalService</a:t>
                          </a:r>
                          <a:r>
                            <a:rPr lang="en-US" sz="900" baseline="30000" dirty="0" err="1">
                              <a:effectLst/>
                            </a:rPr>
                            <a:t>B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Boolean, true 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contains local service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</a:tr>
                  <a:tr h="90974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Features from the </a:t>
                          </a:r>
                          <a:r>
                            <a:rPr lang="en-US" sz="10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Transition</a:t>
                          </a:r>
                          <a:endParaRPr lang="en-US" sz="105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rgbClr val="7030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TimeIntervalSwitch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timespan between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GeoDistanceSwitch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distance between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are issued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IsSameLocationSwitch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Boolean, true 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>
                              <a:effectLst/>
                            </a:rPr>
                            <a:t> occur at the same place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AvgSpeedSwitch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Average travelling speed during the 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</a:tr>
                  <a:tr h="90974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1" dirty="0">
                              <a:effectLst/>
                            </a:rPr>
                            <a:t>Features from Post-switch </a:t>
                          </a:r>
                          <a:r>
                            <a:rPr lang="en-US" sz="1000" b="1" dirty="0" smtClean="0">
                              <a:effectLst/>
                            </a:rPr>
                            <a:t>Session</a:t>
                          </a:r>
                          <a:endParaRPr lang="en-US" sz="105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TimeSpanPostSess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The temporal length of session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PostQueryCategory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search topic of query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PostQueryHour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hour component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GeoDistancePostSess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The distance travelled within session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</a:tr>
                  <a:tr h="7960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AvgSpeedPostSess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Average travelling speed within session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9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673185"/>
                  </p:ext>
                </p:extLst>
              </p:nvPr>
            </p:nvGraphicFramePr>
            <p:xfrm>
              <a:off x="4648200" y="1752600"/>
              <a:ext cx="4343400" cy="44348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08666"/>
                    <a:gridCol w="2734734"/>
                  </a:tblGrid>
                  <a:tr h="152400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1" dirty="0">
                              <a:effectLst/>
                            </a:rPr>
                            <a:t>Features from Pre-switch </a:t>
                          </a:r>
                          <a:r>
                            <a:rPr lang="en-US" sz="1000" b="1" dirty="0" smtClean="0">
                              <a:effectLst/>
                            </a:rPr>
                            <a:t>Query</a:t>
                          </a:r>
                          <a:endParaRPr lang="en-US" sz="105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GlobalFrequency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139130" r="-668" b="-3004348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PersonalFrequency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250000" r="-668" b="-3040909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NumExactQueryDesktop</a:t>
                          </a:r>
                          <a:r>
                            <a:rPr lang="en-US" sz="900" baseline="30000" dirty="0" err="1">
                              <a:effectLst/>
                            </a:rPr>
                            <a:t>B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334783" r="-668" b="-2808696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NumExactQueryMobile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454545" r="-668" b="-2836364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NumRelatedQueryDesktop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530435" r="-668" b="-2613043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NumRelatedQueryMobile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659091" r="-668" b="-2631818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NumExactQuerySwitch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371111" r="-668" b="-1186667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NumRelatedQuerySwitch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471111" r="-668" b="-1086667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PreQueryContiguousSwitch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1117391" r="-668" b="-2026087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NumOfRelatedQueryInSess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1272727" r="-668" b="-2018182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NumOfTerm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1313043" r="-668" b="-1830435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PreQueryCategory</a:t>
                          </a:r>
                          <a:r>
                            <a:rPr lang="en-US" sz="900" baseline="30000" dirty="0" err="1">
                              <a:effectLst/>
                            </a:rPr>
                            <a:t>B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1477273" r="-668" b="-1813636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PreQueryHour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1508696" r="-668" b="-1634783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PreQueryDayofWeek</a:t>
                          </a:r>
                          <a:r>
                            <a:rPr lang="en-US" sz="900" baseline="30000" dirty="0" err="1">
                              <a:effectLst/>
                            </a:rPr>
                            <a:t>B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1681818" r="-668" b="-1609091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IsWeekday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1704348" r="-668" b="-1439130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HasLocation</a:t>
                          </a:r>
                          <a:r>
                            <a:rPr lang="en-US" sz="900" baseline="30000">
                              <a:effectLst/>
                            </a:rPr>
                            <a:t>B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1886364" r="-668" b="-1404545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PreQueryDistance</a:t>
                          </a:r>
                          <a:r>
                            <a:rPr lang="en-US" sz="900" baseline="30000" dirty="0" err="1">
                              <a:effectLst/>
                            </a:rPr>
                            <a:t>B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1900000" r="-668" b="-1243478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HasLocalService</a:t>
                          </a:r>
                          <a:r>
                            <a:rPr lang="en-US" sz="900" baseline="30000" dirty="0" err="1">
                              <a:effectLst/>
                            </a:rPr>
                            <a:t>B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>
                        <a:blipFill rotWithShape="0">
                          <a:blip r:embed="rId3"/>
                          <a:stretch>
                            <a:fillRect l="-59020" t="-2090909" r="-668" b="-1200000"/>
                          </a:stretch>
                        </a:blipFill>
                      </a:tcPr>
                    </a:tc>
                  </a:tr>
                  <a:tr h="152400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Features from the </a:t>
                          </a:r>
                          <a:r>
                            <a:rPr lang="en-US" sz="10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Transition</a:t>
                          </a:r>
                          <a:endParaRPr lang="en-US" sz="105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rgbClr val="7030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TimeIntervalSwitch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 anchor="b">
                        <a:blipFill rotWithShape="0">
                          <a:blip r:embed="rId3"/>
                          <a:stretch>
                            <a:fillRect l="-59020" t="-2204348" r="-668" b="-939130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GeoDistanceSwitch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 anchor="b">
                        <a:blipFill rotWithShape="0">
                          <a:blip r:embed="rId3"/>
                          <a:stretch>
                            <a:fillRect l="-59020" t="-2409091" r="-668" b="-881818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IsSameLocationSwitch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 anchor="b">
                        <a:blipFill rotWithShape="0">
                          <a:blip r:embed="rId3"/>
                          <a:stretch>
                            <a:fillRect l="-59020" t="-2400000" r="-668" b="-743478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AvgSpeedSwitch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Average travelling speed during the switch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</a:tr>
                  <a:tr h="152400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1" dirty="0">
                              <a:effectLst/>
                            </a:rPr>
                            <a:t>Features from Post-switch </a:t>
                          </a:r>
                          <a:r>
                            <a:rPr lang="en-US" sz="1000" b="1" dirty="0" smtClean="0">
                              <a:effectLst/>
                            </a:rPr>
                            <a:t>Session</a:t>
                          </a:r>
                          <a:endParaRPr lang="en-US" sz="105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TimeSpanPostSess</a:t>
                          </a:r>
                          <a:endParaRPr lang="en-US" sz="105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 anchor="b">
                        <a:blipFill rotWithShape="0">
                          <a:blip r:embed="rId3"/>
                          <a:stretch>
                            <a:fillRect l="-59020" t="-2704348" r="-668" b="-439130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PostQueryCategory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 anchor="b">
                        <a:blipFill rotWithShape="0">
                          <a:blip r:embed="rId3"/>
                          <a:stretch>
                            <a:fillRect l="-59020" t="-2931818" r="-668" b="-359091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PostQueryHour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 anchor="b">
                        <a:blipFill rotWithShape="0">
                          <a:blip r:embed="rId3"/>
                          <a:stretch>
                            <a:fillRect l="-59020" t="-2900000" r="-668" b="-243478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GeoDistancePostSess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 anchor="b">
                        <a:blipFill rotWithShape="0">
                          <a:blip r:embed="rId3"/>
                          <a:stretch>
                            <a:fillRect l="-59020" t="-3136364" r="-668" b="-154545"/>
                          </a:stretch>
                        </a:blip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 err="1">
                              <a:effectLst/>
                            </a:rPr>
                            <a:t>AvgSpeedPostSess</a:t>
                          </a:r>
                          <a:endParaRPr lang="en-US" sz="105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51173" marR="51173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173" marR="51173" marT="0" marB="0" anchor="b">
                        <a:blipFill rotWithShape="0">
                          <a:blip r:embed="rId3"/>
                          <a:stretch>
                            <a:fillRect l="-59020" t="-3095652" r="-668" b="-478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245174" y="4876800"/>
            <a:ext cx="432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</a:t>
            </a:r>
            <a:r>
              <a:rPr lang="en-US" dirty="0" smtClean="0"/>
              <a:t>No cross-device </a:t>
            </a:r>
            <a:r>
              <a:rPr lang="en-US" b="1" i="1" dirty="0" smtClean="0"/>
              <a:t>query similarity </a:t>
            </a:r>
          </a:p>
          <a:p>
            <a:r>
              <a:rPr lang="en-US" dirty="0" smtClean="0"/>
              <a:t>features were included in the model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Also part of the automatic labeling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1800" y="6172200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aseline="30000" dirty="0" smtClean="0">
                <a:effectLst/>
              </a:rPr>
              <a:t>B</a:t>
            </a:r>
            <a:r>
              <a:rPr lang="en-US" dirty="0" smtClean="0">
                <a:effectLst/>
              </a:rPr>
              <a:t> = baseline features</a:t>
            </a:r>
            <a:endParaRPr lang="en-US" sz="2400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5124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(Automatic Labeling)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15979"/>
              </p:ext>
            </p:extLst>
          </p:nvPr>
        </p:nvGraphicFramePr>
        <p:xfrm>
          <a:off x="76200" y="1894098"/>
          <a:ext cx="8991600" cy="38209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00400"/>
                <a:gridCol w="1600200"/>
                <a:gridCol w="1524000"/>
                <a:gridCol w="1371600"/>
                <a:gridCol w="1295400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Feature Grouping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Accuracy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Positive Precision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Positive Recall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98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Baseline </a:t>
                      </a:r>
                      <a:r>
                        <a:rPr lang="en-US" sz="1600" dirty="0" smtClean="0">
                          <a:effectLst/>
                        </a:rPr>
                        <a:t>- </a:t>
                      </a:r>
                      <a:r>
                        <a:rPr lang="en-US" sz="1600" dirty="0">
                          <a:effectLst/>
                        </a:rPr>
                        <a:t>Desktop Only</a:t>
                      </a:r>
                      <a:endParaRPr lang="en-US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B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0.337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0.037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0.646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8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History</a:t>
                      </a:r>
                      <a:endParaRPr lang="en-US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0.880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0.250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0.142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0.661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8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 Pre-switch Session</a:t>
                      </a:r>
                      <a:endParaRPr lang="en-US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0.899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0.381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0.130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0.679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+ Pre-switch</a:t>
                      </a:r>
                      <a:r>
                        <a:rPr lang="en-US" sz="1600" baseline="0" dirty="0" smtClean="0">
                          <a:effectLst/>
                        </a:rPr>
                        <a:t> Query</a:t>
                      </a: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</a:rPr>
                        <a:t>0.907</a:t>
                      </a:r>
                      <a:r>
                        <a:rPr lang="en-US" sz="1600" baseline="0" dirty="0" smtClean="0">
                          <a:effectLst/>
                        </a:rPr>
                        <a:t>**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</a:rPr>
                        <a:t>0.504</a:t>
                      </a:r>
                      <a:r>
                        <a:rPr lang="en-US" sz="1600" baseline="0" dirty="0" smtClean="0">
                          <a:effectLst/>
                        </a:rPr>
                        <a:t>**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</a:rPr>
                        <a:t>0.145</a:t>
                      </a:r>
                      <a:r>
                        <a:rPr lang="en-US" sz="1600" baseline="0" dirty="0" smtClean="0">
                          <a:effectLst/>
                        </a:rPr>
                        <a:t>**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</a:rPr>
                        <a:t>0.757</a:t>
                      </a:r>
                      <a:r>
                        <a:rPr lang="en-US" sz="1600" baseline="0" dirty="0" smtClean="0">
                          <a:effectLst/>
                        </a:rPr>
                        <a:t>**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98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 </a:t>
                      </a:r>
                      <a:r>
                        <a:rPr lang="en-US" sz="1600" dirty="0" smtClean="0">
                          <a:effectLst/>
                        </a:rPr>
                        <a:t>Transition</a:t>
                      </a:r>
                      <a:endParaRPr lang="en-US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</a:rPr>
                        <a:t>0.910</a:t>
                      </a:r>
                      <a:r>
                        <a:rPr lang="en-US" sz="1600" baseline="0" dirty="0" smtClean="0">
                          <a:effectLst/>
                        </a:rPr>
                        <a:t>**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</a:rPr>
                        <a:t>0.544</a:t>
                      </a:r>
                      <a:r>
                        <a:rPr lang="en-US" sz="1600" baseline="0" dirty="0" smtClean="0">
                          <a:effectLst/>
                        </a:rPr>
                        <a:t>**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</a:rPr>
                        <a:t>0.184</a:t>
                      </a:r>
                      <a:r>
                        <a:rPr lang="en-US" sz="1600" baseline="0" dirty="0" smtClean="0">
                          <a:effectLst/>
                        </a:rPr>
                        <a:t>**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</a:rPr>
                        <a:t>0.781</a:t>
                      </a:r>
                      <a:r>
                        <a:rPr lang="en-US" sz="1600" baseline="0" dirty="0" smtClean="0">
                          <a:effectLst/>
                        </a:rPr>
                        <a:t>**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98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 Post-switch Session</a:t>
                      </a:r>
                      <a:endParaRPr lang="en-US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0.568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0.169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0.806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86772" marR="286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2210" y="5867400"/>
            <a:ext cx="9005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+mn-lt"/>
                <a:ea typeface="SimSun"/>
              </a:rPr>
              <a:t>Note: </a:t>
            </a:r>
            <a:r>
              <a:rPr lang="en-US" sz="2400" dirty="0" smtClean="0">
                <a:latin typeface="+mn-lt"/>
                <a:ea typeface="SimSun"/>
              </a:rPr>
              <a:t>Similar findings for human labeling and when navigational </a:t>
            </a:r>
            <a:br>
              <a:rPr lang="en-US" sz="2400" dirty="0" smtClean="0">
                <a:latin typeface="+mn-lt"/>
                <a:ea typeface="SimSun"/>
              </a:rPr>
            </a:br>
            <a:r>
              <a:rPr lang="en-US" sz="2400" dirty="0" smtClean="0">
                <a:latin typeface="+mn-lt"/>
                <a:ea typeface="SimSun"/>
              </a:rPr>
              <a:t>queries retained (although smaller gains)</a:t>
            </a:r>
            <a:endParaRPr lang="en-US" sz="2400" dirty="0">
              <a:effectLst/>
              <a:latin typeface="+mn-lt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5724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85827718"/>
              </p:ext>
            </p:extLst>
          </p:nvPr>
        </p:nvGraphicFramePr>
        <p:xfrm>
          <a:off x="-228600" y="609600"/>
          <a:ext cx="9470512" cy="601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14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847" y="3908185"/>
            <a:ext cx="2122266" cy="206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44876"/>
            <a:ext cx="2602658" cy="1622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81" y="3848100"/>
            <a:ext cx="3280745" cy="2400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51" y="2246549"/>
            <a:ext cx="1594612" cy="1638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68" y="2438400"/>
            <a:ext cx="1911928" cy="175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264487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Desktop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801017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Smartphone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550548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/>
          <a:lstStyle/>
          <a:p>
            <a:r>
              <a:rPr lang="en-US" dirty="0" smtClean="0"/>
              <a:t>Multi-device usage is becoming common</a:t>
            </a:r>
          </a:p>
          <a:p>
            <a:r>
              <a:rPr lang="en-US" dirty="0" smtClean="0"/>
              <a:t>People can search anytime, anywhere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usually study one device at a time (primarily desktop)</a:t>
            </a:r>
          </a:p>
          <a:p>
            <a:r>
              <a:rPr lang="en-US" dirty="0" smtClean="0"/>
              <a:t>Here we examine </a:t>
            </a:r>
            <a:r>
              <a:rPr lang="en-US" b="1" i="1" dirty="0" smtClean="0"/>
              <a:t>cross-device</a:t>
            </a:r>
            <a:r>
              <a:rPr lang="en-US" dirty="0" smtClean="0"/>
              <a:t> searching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9665"/>
                  </p:ext>
                </p:extLst>
              </p:nvPr>
            </p:nvGraphicFramePr>
            <p:xfrm>
              <a:off x="685800" y="1905000"/>
              <a:ext cx="7924800" cy="377088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2560"/>
                    <a:gridCol w="5933440"/>
                    <a:gridCol w="762000"/>
                    <a:gridCol w="1066800"/>
                  </a:tblGrid>
                  <a:tr h="381000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+mn-lt"/>
                            </a:rPr>
                            <a:t>Features</a:t>
                          </a:r>
                          <a:endParaRPr lang="en-US" sz="1800" b="1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𝛘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+mn-lt"/>
                            </a:rPr>
                            <a:t>Info Gain</a:t>
                          </a:r>
                          <a:endParaRPr lang="en-US" sz="1600" b="1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Number of related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queries on mobile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491.23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0.0317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 span of the switch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378.00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0.0240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Number of contiguous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switch lead by the query (as pre-switch query)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342.97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0.0204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/>
                            </a:rPr>
                            <a:t>Number of related queries appear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/>
                            </a:rPr>
                            <a:t> as pre-switch queries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315.35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0.0208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Average mobile moving speed during switch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295.77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0.0227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Distance travelled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during switch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270.39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0.0201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Number of contiguous switches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in user’s history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0C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235.27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0.0201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Average device use entropy for all tasks in user’s history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0C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221.83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0.0154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Number of related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queries on desktop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172.74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0.0151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/>
                            </a:rPr>
                            <a:t>If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/>
                            </a:rPr>
                            <a:t> the pre-switch query and post-switch query are issued in the same city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95.81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0.0091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9665"/>
                  </p:ext>
                </p:extLst>
              </p:nvPr>
            </p:nvGraphicFramePr>
            <p:xfrm>
              <a:off x="685800" y="1905000"/>
              <a:ext cx="7924800" cy="377088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2560"/>
                    <a:gridCol w="5933440"/>
                    <a:gridCol w="762000"/>
                    <a:gridCol w="1066800"/>
                  </a:tblGrid>
                  <a:tr h="381000">
                    <a:tc gridSpan="2"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+mn-lt"/>
                            </a:rPr>
                            <a:t>Features</a:t>
                          </a:r>
                          <a:endParaRPr lang="en-US" sz="1800" b="1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00800" t="-6452" r="-140000" b="-9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+mn-lt"/>
                            </a:rPr>
                            <a:t>Info Gain</a:t>
                          </a:r>
                          <a:endParaRPr lang="en-US" sz="1600" b="1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Number of related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queries on mobile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491.23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0.0317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 span of the switch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378.00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0.0240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Number of contiguous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switch lead by the query (as pre-switch query)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342.97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0.0204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/>
                            </a:rPr>
                            <a:t>Number of related queries appear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/>
                            </a:rPr>
                            <a:t> as pre-switch queries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315.35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0.0208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Average mobile moving speed during switch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295.77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0.0227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Distance travelled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during switch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270.39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0.0201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Number of contiguous switches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in user’s history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0C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235.27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0.0201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Average device use entropy for all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tasks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in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user’s history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0C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221.83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0.0154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5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Number of related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queries on desktop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172.74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0.0151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/>
                            </a:rPr>
                            <a:t>If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/>
                            </a:rPr>
                            <a:t> the pre-switch query and post-switch query are issued in the same city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95.81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</a:rPr>
                            <a:t>0.0091</a:t>
                          </a:r>
                          <a:endParaRPr lang="en-US" sz="1600" dirty="0">
                            <a:effectLst/>
                            <a:latin typeface="+mn-lt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057400" y="15210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 10 features for predicting contiguous search tasks</a:t>
            </a:r>
            <a:endParaRPr lang="en-US" sz="1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12607"/>
              </p:ext>
            </p:extLst>
          </p:nvPr>
        </p:nvGraphicFramePr>
        <p:xfrm>
          <a:off x="1676400" y="5943600"/>
          <a:ext cx="6476998" cy="269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1930399"/>
                <a:gridCol w="279401"/>
                <a:gridCol w="1879598"/>
                <a:gridCol w="254002"/>
                <a:gridCol w="1904998"/>
              </a:tblGrid>
              <a:tr h="269817">
                <a:tc>
                  <a:txBody>
                    <a:bodyPr/>
                    <a:lstStyle/>
                    <a:p>
                      <a:pPr algn="l"/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6530" marR="66530" marT="33266" marB="3326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   Pre-switch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query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6530" marR="66530" marT="33266" marB="3326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6530" marR="66530" marT="33266" marB="33266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   Transition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6530" marR="66530" marT="33266" marB="3326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6530" marR="66530" marT="33266" marB="3326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   History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6530" marR="66530" marT="33266" marB="33266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811"/>
            <a:ext cx="867916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Enabled Scenario: Exploit Downtime</a:t>
            </a:r>
            <a:endParaRPr lang="en-US" dirty="0"/>
          </a:p>
        </p:txBody>
      </p:sp>
      <p:pic>
        <p:nvPicPr>
          <p:cNvPr id="4" name="Picture 10" descr="http://assets.hardwaresphere.com/uploads/2010/04/hp-all-in-one-200t-desktop-p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8"/>
          <a:stretch/>
        </p:blipFill>
        <p:spPr bwMode="auto">
          <a:xfrm>
            <a:off x="83820" y="3279285"/>
            <a:ext cx="2514600" cy="1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eekscover.com/wp-content/uploads/2012/03/6242.nokia-lumia-900-black_2BABC9B81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479" r="56556" b="659"/>
          <a:stretch/>
        </p:blipFill>
        <p:spPr bwMode="auto">
          <a:xfrm>
            <a:off x="6781800" y="3102858"/>
            <a:ext cx="2179320" cy="36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41323" y="3621830"/>
            <a:ext cx="1870508" cy="1995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7910" y="2326558"/>
            <a:ext cx="7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6061" y="3595436"/>
            <a:ext cx="2796539" cy="4381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Task Continuation Predictor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34123" y="2090382"/>
            <a:ext cx="974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 Office</a:t>
            </a:r>
          </a:p>
          <a:p>
            <a:pPr algn="ctr"/>
            <a:r>
              <a:rPr lang="en-US" dirty="0" smtClean="0"/>
              <a:t>(on PC)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05600" y="2090382"/>
            <a:ext cx="1779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On Bus</a:t>
            </a:r>
          </a:p>
          <a:p>
            <a:pPr algn="ctr"/>
            <a:r>
              <a:rPr lang="en-US" dirty="0" smtClean="0"/>
              <a:t>(on SmartPhone)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24100" y="2311704"/>
            <a:ext cx="37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Walking to bus stop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124935"/>
              </p:ext>
            </p:extLst>
          </p:nvPr>
        </p:nvGraphicFramePr>
        <p:xfrm>
          <a:off x="83820" y="2685946"/>
          <a:ext cx="8968740" cy="46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66737" y="3062036"/>
            <a:ext cx="382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~20 minutes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78114" y="2798907"/>
            <a:ext cx="16764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52160" y="2792223"/>
            <a:ext cx="16764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2" descr="http://www.eweek.com/images/stories/slideshows/70110_bing_tour/bing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8" t="11539" r="30867" b="2433"/>
          <a:stretch/>
        </p:blipFill>
        <p:spPr bwMode="auto">
          <a:xfrm>
            <a:off x="6949440" y="3636259"/>
            <a:ext cx="1858778" cy="26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366010" y="5410200"/>
            <a:ext cx="36042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If Yes, then the search engine can help …</a:t>
            </a: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6" r="1" b="60158"/>
          <a:stretch/>
        </p:blipFill>
        <p:spPr bwMode="auto">
          <a:xfrm>
            <a:off x="335279" y="3503550"/>
            <a:ext cx="1780967" cy="10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40280" y="4412159"/>
            <a:ext cx="3855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/>
                </a:solidFill>
              </a:rPr>
              <a:t>Will user resume task immediately on mobile?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69733" y="20714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Stops</a:t>
            </a:r>
          </a:p>
          <a:p>
            <a:pPr algn="ctr"/>
            <a:r>
              <a:rPr lang="en-US" b="1" dirty="0" smtClean="0"/>
              <a:t>Task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0685" y="2071437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Resumes</a:t>
            </a:r>
          </a:p>
          <a:p>
            <a:pPr algn="ctr"/>
            <a:r>
              <a:rPr lang="en-US" b="1" dirty="0" smtClean="0"/>
              <a:t>Task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00" y="1443335"/>
            <a:ext cx="9143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Being able to predict task resumption enables scenarios such as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1323" y="5617458"/>
            <a:ext cx="1870508" cy="696353"/>
          </a:xfrm>
          <a:prstGeom prst="rect">
            <a:avLst/>
          </a:prstGeom>
          <a:solidFill>
            <a:srgbClr val="595959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Resume task »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New info found!!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Better results found!</a:t>
            </a:r>
            <a:endParaRPr lang="en-US" sz="13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470306" y="2968150"/>
            <a:ext cx="0" cy="84040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470306" y="3808557"/>
            <a:ext cx="277635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Engine do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defTabSz="4400550"/>
            <a:r>
              <a:rPr lang="en-US" dirty="0" smtClean="0"/>
              <a:t>Search engine can perform actions on the users’ behalf to </a:t>
            </a:r>
            <a:r>
              <a:rPr lang="en-US" b="1" i="1" smtClean="0"/>
              <a:t>capitalize on the </a:t>
            </a:r>
            <a:r>
              <a:rPr lang="en-US" b="1" i="1" dirty="0"/>
              <a:t>downtime</a:t>
            </a:r>
            <a:r>
              <a:rPr lang="en-US" dirty="0"/>
              <a:t> </a:t>
            </a:r>
            <a:r>
              <a:rPr lang="en-US" dirty="0" smtClean="0"/>
              <a:t>during the switch, e.g.,</a:t>
            </a:r>
          </a:p>
          <a:p>
            <a:pPr marL="419100" indent="0" defTabSz="4400550"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pPr marL="419100" indent="0" defTabSz="4400550">
              <a:buNone/>
            </a:pPr>
            <a:r>
              <a:rPr lang="en-US" dirty="0" smtClean="0">
                <a:solidFill>
                  <a:srgbClr val="92D050"/>
                </a:solidFill>
              </a:rPr>
              <a:t>Predict resumption at end of </a:t>
            </a:r>
            <a:r>
              <a:rPr lang="en-US" b="1" dirty="0" smtClean="0">
                <a:solidFill>
                  <a:srgbClr val="92D050"/>
                </a:solidFill>
              </a:rPr>
              <a:t>pre-switch</a:t>
            </a:r>
            <a:r>
              <a:rPr lang="en-US" dirty="0" smtClean="0">
                <a:solidFill>
                  <a:srgbClr val="92D050"/>
                </a:solidFill>
              </a:rPr>
              <a:t> session:</a:t>
            </a:r>
          </a:p>
          <a:p>
            <a:pPr marL="990600" indent="-571500" defTabSz="4400550"/>
            <a:r>
              <a:rPr lang="en-US" dirty="0" smtClean="0"/>
              <a:t>Proactively save recent session state</a:t>
            </a:r>
          </a:p>
          <a:p>
            <a:pPr marL="990600" indent="-571500" defTabSz="4400550"/>
            <a:r>
              <a:rPr lang="en-US" dirty="0" smtClean="0"/>
              <a:t>Try different ranking algorithms</a:t>
            </a:r>
          </a:p>
          <a:p>
            <a:pPr marL="990600" indent="-571500" defTabSz="4400550"/>
            <a:r>
              <a:rPr lang="en-US" dirty="0" smtClean="0"/>
              <a:t>Pose the query to a question answering site</a:t>
            </a:r>
          </a:p>
          <a:p>
            <a:pPr marL="990600" indent="-571500" defTabSz="4400550"/>
            <a:r>
              <a:rPr lang="en-US" dirty="0" smtClean="0"/>
              <a:t>Alert the user if better results found</a:t>
            </a:r>
          </a:p>
          <a:p>
            <a:pPr marL="419100" indent="0" defTabSz="4400550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419100" indent="0" defTabSz="4400550">
              <a:buNone/>
            </a:pPr>
            <a:r>
              <a:rPr lang="en-US" dirty="0" smtClean="0">
                <a:solidFill>
                  <a:srgbClr val="7030A0"/>
                </a:solidFill>
              </a:rPr>
              <a:t>Predict at start of </a:t>
            </a:r>
            <a:r>
              <a:rPr lang="en-US" b="1" dirty="0" smtClean="0">
                <a:solidFill>
                  <a:srgbClr val="7030A0"/>
                </a:solidFill>
              </a:rPr>
              <a:t>post-switch</a:t>
            </a:r>
            <a:r>
              <a:rPr lang="en-US" dirty="0" smtClean="0">
                <a:solidFill>
                  <a:srgbClr val="7030A0"/>
                </a:solidFill>
              </a:rPr>
              <a:t> session:</a:t>
            </a:r>
          </a:p>
          <a:p>
            <a:pPr marL="990600" indent="-571500" defTabSz="4400550"/>
            <a:r>
              <a:rPr lang="en-US" dirty="0" smtClean="0"/>
              <a:t>Provide the user with the option to </a:t>
            </a:r>
            <a:br>
              <a:rPr lang="en-US" dirty="0" smtClean="0"/>
            </a:br>
            <a:r>
              <a:rPr lang="en-US" dirty="0" smtClean="0"/>
              <a:t>explicitly resume task on homepage</a:t>
            </a:r>
          </a:p>
          <a:p>
            <a:pPr marL="990600" indent="-571500" defTabSz="440055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75" y="5486400"/>
            <a:ext cx="2105025" cy="12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 smtClean="0"/>
              <a:t>Multi-device usage increasingly popular</a:t>
            </a:r>
          </a:p>
          <a:p>
            <a:endParaRPr lang="en-US" dirty="0" smtClean="0"/>
          </a:p>
          <a:p>
            <a:r>
              <a:rPr lang="en-US" dirty="0" smtClean="0"/>
              <a:t>Cross-device search is prevalent</a:t>
            </a:r>
          </a:p>
          <a:p>
            <a:pPr lvl="1"/>
            <a:r>
              <a:rPr lang="en-US" dirty="0" smtClean="0"/>
              <a:t>15% of (non-navigational) switches are on same task</a:t>
            </a:r>
          </a:p>
          <a:p>
            <a:endParaRPr lang="en-US" dirty="0" smtClean="0"/>
          </a:p>
          <a:p>
            <a:r>
              <a:rPr lang="en-US" dirty="0" smtClean="0"/>
              <a:t>Characterized some aspects of cross-device tasks</a:t>
            </a:r>
          </a:p>
          <a:p>
            <a:endParaRPr lang="en-US" dirty="0"/>
          </a:p>
          <a:p>
            <a:r>
              <a:rPr lang="en-US" dirty="0" smtClean="0"/>
              <a:t>Built predictive models of cross-device task resumption</a:t>
            </a:r>
          </a:p>
          <a:p>
            <a:endParaRPr lang="en-US" dirty="0"/>
          </a:p>
          <a:p>
            <a:r>
              <a:rPr lang="en-US" dirty="0" smtClean="0"/>
              <a:t>Provides a search engine with opportunity to help searchers by using between-device downtime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Activity over a Single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Analyzing </a:t>
            </a:r>
            <a:r>
              <a:rPr lang="en-US" b="1" i="1" dirty="0" smtClean="0"/>
              <a:t>desktop-only</a:t>
            </a:r>
            <a:r>
              <a:rPr lang="en-US" dirty="0" smtClean="0"/>
              <a:t> one could observe </a:t>
            </a:r>
            <a:r>
              <a:rPr lang="en-US" b="1" dirty="0" smtClean="0">
                <a:solidFill>
                  <a:srgbClr val="0070C0"/>
                </a:solidFill>
              </a:rPr>
              <a:t>some events</a:t>
            </a:r>
          </a:p>
          <a:p>
            <a:r>
              <a:rPr lang="en-US" dirty="0" smtClean="0"/>
              <a:t>Richer picture of behavior by considering multi-device use</a:t>
            </a:r>
          </a:p>
          <a:p>
            <a:r>
              <a:rPr lang="en-US" dirty="0" smtClean="0"/>
              <a:t>Focus on </a:t>
            </a:r>
            <a:r>
              <a:rPr lang="en-US" b="1" i="1" dirty="0" smtClean="0"/>
              <a:t>switches</a:t>
            </a:r>
            <a:r>
              <a:rPr lang="en-US" dirty="0" smtClean="0"/>
              <a:t> (transitions) between devices</a:t>
            </a:r>
          </a:p>
          <a:p>
            <a:r>
              <a:rPr lang="en-US" b="1" dirty="0" smtClean="0"/>
              <a:t>Our belief:</a:t>
            </a:r>
            <a:r>
              <a:rPr lang="en-US" dirty="0" smtClean="0"/>
              <a:t> Engine can help on post-switch device if it can anticipate post-switch task resumption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1764873"/>
            <a:ext cx="8839200" cy="2747001"/>
            <a:chOff x="1134678" y="6980651"/>
            <a:chExt cx="13065894" cy="3964890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2457622505"/>
                </p:ext>
              </p:extLst>
            </p:nvPr>
          </p:nvGraphicFramePr>
          <p:xfrm>
            <a:off x="1134678" y="8764506"/>
            <a:ext cx="13065894" cy="21810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4102229" y="6980651"/>
              <a:ext cx="7808103" cy="2019486"/>
              <a:chOff x="141448" y="167746"/>
              <a:chExt cx="2044836" cy="529310"/>
            </a:xfrm>
          </p:grpSpPr>
          <p:sp>
            <p:nvSpPr>
              <p:cNvPr id="7" name="Text Box 7"/>
              <p:cNvSpPr txBox="1"/>
              <p:nvPr/>
            </p:nvSpPr>
            <p:spPr>
              <a:xfrm>
                <a:off x="141448" y="231741"/>
                <a:ext cx="831850" cy="260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200" dirty="0">
                    <a:effectLst/>
                    <a:ea typeface="宋体"/>
                  </a:rPr>
                  <a:t>fine dining in </a:t>
                </a:r>
                <a:br>
                  <a:rPr lang="en-US" sz="1200" dirty="0">
                    <a:effectLst/>
                    <a:ea typeface="宋体"/>
                  </a:rPr>
                </a:br>
                <a:r>
                  <a:rPr lang="en-US" sz="1200" dirty="0">
                    <a:effectLst/>
                    <a:ea typeface="宋体"/>
                  </a:rPr>
                  <a:t>seattle, wa</a:t>
                </a:r>
              </a:p>
            </p:txBody>
          </p:sp>
          <p:sp>
            <p:nvSpPr>
              <p:cNvPr id="8" name="Text Box 9"/>
              <p:cNvSpPr txBox="1"/>
              <p:nvPr/>
            </p:nvSpPr>
            <p:spPr>
              <a:xfrm>
                <a:off x="1085568" y="391463"/>
                <a:ext cx="571291" cy="1606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200" dirty="0">
                    <a:effectLst/>
                    <a:ea typeface="宋体"/>
                  </a:rPr>
                  <a:t>restaurants</a:t>
                </a:r>
              </a:p>
            </p:txBody>
          </p:sp>
          <p:sp>
            <p:nvSpPr>
              <p:cNvPr id="9" name="Text Box 10"/>
              <p:cNvSpPr txBox="1"/>
              <p:nvPr/>
            </p:nvSpPr>
            <p:spPr>
              <a:xfrm>
                <a:off x="639575" y="167746"/>
                <a:ext cx="1060450" cy="3797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200" dirty="0">
                    <a:effectLst/>
                    <a:ea typeface="宋体"/>
                  </a:rPr>
                  <a:t>italian </a:t>
                </a:r>
                <a:br>
                  <a:rPr lang="en-US" sz="1200" dirty="0">
                    <a:effectLst/>
                    <a:ea typeface="宋体"/>
                  </a:rPr>
                </a:br>
                <a:r>
                  <a:rPr lang="en-US" sz="1200" dirty="0">
                    <a:effectLst/>
                    <a:ea typeface="宋体"/>
                  </a:rPr>
                  <a:t>restaurants </a:t>
                </a:r>
                <a:br>
                  <a:rPr lang="en-US" sz="1200" dirty="0">
                    <a:effectLst/>
                    <a:ea typeface="宋体"/>
                  </a:rPr>
                </a:br>
                <a:r>
                  <a:rPr lang="en-US" sz="1200" dirty="0">
                    <a:effectLst/>
                    <a:ea typeface="宋体"/>
                  </a:rPr>
                  <a:t>in seattle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546418" y="394557"/>
                <a:ext cx="0" cy="75699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370158" y="534000"/>
                <a:ext cx="0" cy="159385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69800" y="400511"/>
                <a:ext cx="0" cy="296545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46035" y="470256"/>
                <a:ext cx="528320" cy="151669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74354" y="621925"/>
                <a:ext cx="0" cy="74449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1544659" y="617282"/>
                <a:ext cx="884" cy="78419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11014" y="393472"/>
                <a:ext cx="0" cy="71071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1545402" y="464274"/>
                <a:ext cx="265280" cy="152646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 Box 44"/>
              <p:cNvSpPr txBox="1"/>
              <p:nvPr/>
            </p:nvSpPr>
            <p:spPr>
              <a:xfrm>
                <a:off x="1435079" y="309586"/>
                <a:ext cx="751205" cy="1606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200">
                    <a:effectLst/>
                    <a:ea typeface="宋体"/>
                  </a:rPr>
                  <a:t>barolo menu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8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93840" y="4006778"/>
            <a:ext cx="86215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Definition of </a:t>
            </a:r>
            <a:r>
              <a:rPr lang="en-US" b="1" dirty="0" smtClean="0"/>
              <a:t>Device Switching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3857" y="4006778"/>
            <a:ext cx="0" cy="139437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68977" y="4006778"/>
            <a:ext cx="0" cy="13943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36840" y="4006778"/>
            <a:ext cx="24384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Desktop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86092" y="3773156"/>
            <a:ext cx="0" cy="11861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27594" y="4006778"/>
            <a:ext cx="24384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2500509" y="2596556"/>
            <a:ext cx="304800" cy="24321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58477" y="3321671"/>
            <a:ext cx="139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Search session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8640" y="5031825"/>
            <a:ext cx="271216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Last query in the session</a:t>
            </a:r>
          </a:p>
          <a:p>
            <a:pPr algn="ctr"/>
            <a:r>
              <a:rPr lang="en-US" dirty="0" smtClean="0"/>
              <a:t>“pre-switch” query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9594" y="5031825"/>
            <a:ext cx="273864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query in the session</a:t>
            </a:r>
          </a:p>
          <a:p>
            <a:pPr algn="ctr"/>
            <a:r>
              <a:rPr lang="en-US" dirty="0" smtClean="0"/>
              <a:t>“post-switch” query</a:t>
            </a:r>
          </a:p>
        </p:txBody>
      </p:sp>
      <p:sp>
        <p:nvSpPr>
          <p:cNvPr id="13" name="Left Brace 12"/>
          <p:cNvSpPr/>
          <p:nvPr/>
        </p:nvSpPr>
        <p:spPr>
          <a:xfrm rot="5400000">
            <a:off x="6400134" y="2599166"/>
            <a:ext cx="304801" cy="242691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82634" y="3321671"/>
            <a:ext cx="139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Search session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310805" y="4463978"/>
            <a:ext cx="564435" cy="56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339076" y="4463978"/>
            <a:ext cx="750518" cy="56784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75240" y="5184225"/>
            <a:ext cx="14638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6200" y="5344180"/>
            <a:ext cx="1141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Time interval</a:t>
            </a:r>
          </a:p>
          <a:p>
            <a:pPr algn="ctr"/>
            <a:r>
              <a:rPr lang="en-US" sz="1400" dirty="0" smtClean="0"/>
              <a:t>&lt; 6 hours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293840" y="4006778"/>
            <a:ext cx="92536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990040" y="4006778"/>
            <a:ext cx="92536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09392" y="3011155"/>
            <a:ext cx="8153400" cy="185591"/>
          </a:xfrm>
          <a:prstGeom prst="rightArrow">
            <a:avLst>
              <a:gd name="adj1" fmla="val 50000"/>
              <a:gd name="adj2" fmla="val 15684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066240" y="2516898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21806" y="3445546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Median time</a:t>
            </a:r>
            <a:endParaRPr lang="en-US" sz="14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Search sessions with 30 minute inactivity timeout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24843" y="602735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Remove noisy</a:t>
            </a:r>
            <a:br>
              <a:rPr lang="en-US" dirty="0" smtClean="0"/>
            </a:br>
            <a:r>
              <a:rPr lang="en-US" dirty="0" smtClean="0"/>
              <a:t>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Challenges: </a:t>
            </a:r>
          </a:p>
          <a:p>
            <a:pPr marL="706437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Switching is expensive for a user</a:t>
            </a:r>
          </a:p>
          <a:p>
            <a:pPr marL="706437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User has to remember what has been searched on task</a:t>
            </a:r>
          </a:p>
          <a:p>
            <a:pPr marL="706437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Re-typing is time consuming, sometimes very difficult if in motion</a:t>
            </a:r>
          </a:p>
          <a:p>
            <a:pPr marL="706437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marL="460375" indent="-347663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Opportunities:</a:t>
            </a:r>
          </a:p>
          <a:p>
            <a:pPr marL="733425" lvl="2" indent="-347663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How a search engine could help with switching</a:t>
            </a:r>
          </a:p>
          <a:p>
            <a:pPr marL="1008063" lvl="3" indent="-347663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chemeClr val="tx2"/>
                </a:solidFill>
              </a:rPr>
              <a:t>Predict cross-device task </a:t>
            </a:r>
            <a:r>
              <a:rPr lang="en-US" dirty="0" smtClean="0">
                <a:solidFill>
                  <a:schemeClr val="tx2"/>
                </a:solidFill>
              </a:rPr>
              <a:t>continuation</a:t>
            </a:r>
          </a:p>
          <a:p>
            <a:pPr marL="1008063" lvl="3" indent="-347663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Use prediction to capitalize on between device downtime</a:t>
            </a:r>
            <a:endParaRPr lang="en-US" sz="2000" dirty="0" smtClean="0"/>
          </a:p>
          <a:p>
            <a:pPr marL="733425" lvl="2" indent="-347663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733425" lvl="2" indent="-347663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Why not just </a:t>
            </a:r>
            <a:r>
              <a:rPr lang="en-US" sz="2000" b="1" i="1" dirty="0" smtClean="0"/>
              <a:t>always</a:t>
            </a:r>
            <a:r>
              <a:rPr lang="en-US" sz="2000" dirty="0" smtClean="0"/>
              <a:t> use downtime?</a:t>
            </a:r>
          </a:p>
          <a:p>
            <a:pPr marL="1008063" lvl="3" indent="-347663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Additional actions (e.g., run queries, crowdsourced answers) </a:t>
            </a:r>
            <a:r>
              <a:rPr lang="en-US" b="1" dirty="0" smtClean="0"/>
              <a:t>expensive</a:t>
            </a:r>
          </a:p>
          <a:p>
            <a:pPr marL="1008063" lvl="3" indent="-347663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Only want to do it when confident that user will resume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5" y="3810000"/>
            <a:ext cx="2105025" cy="12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Cross-Device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of users who are </a:t>
            </a:r>
            <a:r>
              <a:rPr lang="en-US" b="1" dirty="0" smtClean="0"/>
              <a:t>signed in </a:t>
            </a:r>
            <a:r>
              <a:rPr lang="en-US" dirty="0" smtClean="0"/>
              <a:t>to Microsoft Bing</a:t>
            </a:r>
          </a:p>
          <a:p>
            <a:r>
              <a:rPr lang="en-US" dirty="0" smtClean="0"/>
              <a:t>Users who used both devices during one month period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44327"/>
              </p:ext>
            </p:extLst>
          </p:nvPr>
        </p:nvGraphicFramePr>
        <p:xfrm>
          <a:off x="1143000" y="2747208"/>
          <a:ext cx="6624736" cy="373380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20280"/>
                <a:gridCol w="2088232"/>
                <a:gridCol w="2016224"/>
              </a:tblGrid>
              <a:tr h="414867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Number of Days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67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Number of Users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39,081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67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Number of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Sessions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Desktop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709,610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Mobile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301,028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1,010,638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67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Number of Queries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Desktop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3,023,582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Mobile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667,091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3,690,673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67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Number of Switches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158,324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47527" marR="24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4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 (within 6 hours)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Volume of Desktop-to-Mobile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Mobile-to-Desktop</a:t>
                </a:r>
              </a:p>
              <a:p>
                <a:r>
                  <a:rPr lang="en-US" dirty="0" smtClean="0"/>
                  <a:t>Different query switches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&gt;&gt;</m:t>
                    </m:r>
                  </m:oMath>
                </a14:m>
                <a:r>
                  <a:rPr lang="en-US" dirty="0" smtClean="0"/>
                  <a:t> Same query switches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2x same-query D-to-M as M-to-D</a:t>
                </a:r>
              </a:p>
              <a:p>
                <a:pPr lvl="1"/>
                <a:r>
                  <a:rPr lang="en-US" dirty="0" smtClean="0"/>
                  <a:t>Many desktop search tasks will be carried over to mobile.</a:t>
                </a:r>
              </a:p>
              <a:p>
                <a:pPr lvl="1"/>
                <a:r>
                  <a:rPr lang="en-US" dirty="0" smtClean="0"/>
                  <a:t>More support for D-to-M is needed.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228495"/>
              </p:ext>
            </p:extLst>
          </p:nvPr>
        </p:nvGraphicFramePr>
        <p:xfrm>
          <a:off x="990600" y="1600200"/>
          <a:ext cx="7209584" cy="21268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16987"/>
                <a:gridCol w="2223146"/>
                <a:gridCol w="2369451"/>
              </a:tblGrid>
              <a:tr h="533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Desktop-to-Mobile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Mobile-to-Desktop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Same-query switch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10,480 (6.6%)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5,282 (3.3%)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0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Different-query switch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69,441 (43.9%)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73,121 (46.2%)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0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do cross-device tasks look like?</a:t>
            </a:r>
            <a:br>
              <a:rPr lang="en-US" dirty="0" smtClean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415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Cross-Device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Focus on Desktop-to-Mobile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Temporal: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When do users switch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How long elapses between pre- and post-switch</a:t>
            </a:r>
          </a:p>
          <a:p>
            <a:pPr marL="46355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46355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Topical</a:t>
            </a:r>
            <a:r>
              <a:rPr lang="en-US" dirty="0"/>
              <a:t>: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Topic shifts during switches</a:t>
            </a:r>
          </a:p>
          <a:p>
            <a:pPr marL="539750" lvl="1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Geospatial: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Physical location before and after device switch</a:t>
            </a:r>
          </a:p>
          <a:p>
            <a:pPr marL="27463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4866</TotalTime>
  <Words>1504</Words>
  <Application>Microsoft Office PowerPoint</Application>
  <PresentationFormat>On-screen Show (4:3)</PresentationFormat>
  <Paragraphs>477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宋体</vt:lpstr>
      <vt:lpstr>宋体</vt:lpstr>
      <vt:lpstr>Arial</vt:lpstr>
      <vt:lpstr>Calibri</vt:lpstr>
      <vt:lpstr>Cambria Math</vt:lpstr>
      <vt:lpstr>Segoe UI</vt:lpstr>
      <vt:lpstr>Times New Roman</vt:lpstr>
      <vt:lpstr>Wingdings</vt:lpstr>
      <vt:lpstr>Clarity</vt:lpstr>
      <vt:lpstr>Characterizing and Supporting  Cross-Device Search Tasks</vt:lpstr>
      <vt:lpstr>Motivation</vt:lpstr>
      <vt:lpstr>Search Activity over a Single Day</vt:lpstr>
      <vt:lpstr>Our Definition of Device Switching</vt:lpstr>
      <vt:lpstr>Challenges and Opportunities</vt:lpstr>
      <vt:lpstr>Analyzing Cross-Device Search</vt:lpstr>
      <vt:lpstr>Transitions (within 6 hours)</vt:lpstr>
      <vt:lpstr>What do cross-device tasks look like? </vt:lpstr>
      <vt:lpstr>Characterizing Cross-Device Search</vt:lpstr>
      <vt:lpstr>Temporal</vt:lpstr>
      <vt:lpstr>Topical</vt:lpstr>
      <vt:lpstr>Geospatial</vt:lpstr>
      <vt:lpstr>Can we predict cross-device tasks?</vt:lpstr>
      <vt:lpstr>Predicting Cross-Device Search Tasks</vt:lpstr>
      <vt:lpstr>Prediction Experiment</vt:lpstr>
      <vt:lpstr>Prediction Experiment</vt:lpstr>
      <vt:lpstr>Feature Dictionary</vt:lpstr>
      <vt:lpstr>Findings (Automatic Labeling)</vt:lpstr>
      <vt:lpstr>PowerPoint Presentation</vt:lpstr>
      <vt:lpstr>Feature Analysis</vt:lpstr>
      <vt:lpstr>Enabled Scenario: Exploit Downtime</vt:lpstr>
      <vt:lpstr>What Can Engine do to Help?</vt:lpstr>
      <vt:lpstr>Summary and Takeaways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 of the Onset &amp; Persistence of Medical Concerns in Search Logs</dc:title>
  <dc:creator>Ryen White</dc:creator>
  <cp:lastModifiedBy>Ryen White</cp:lastModifiedBy>
  <cp:revision>275</cp:revision>
  <dcterms:created xsi:type="dcterms:W3CDTF">2012-08-11T13:19:44Z</dcterms:created>
  <dcterms:modified xsi:type="dcterms:W3CDTF">2013-02-06T21:16:18Z</dcterms:modified>
</cp:coreProperties>
</file>