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5"/>
  </p:sldMasterIdLst>
  <p:notesMasterIdLst>
    <p:notesMasterId r:id="rId37"/>
  </p:notesMasterIdLst>
  <p:handoutMasterIdLst>
    <p:handoutMasterId r:id="rId38"/>
  </p:handoutMasterIdLst>
  <p:sldIdLst>
    <p:sldId id="257" r:id="rId6"/>
    <p:sldId id="293" r:id="rId7"/>
    <p:sldId id="263" r:id="rId8"/>
    <p:sldId id="264" r:id="rId9"/>
    <p:sldId id="294" r:id="rId10"/>
    <p:sldId id="298" r:id="rId11"/>
    <p:sldId id="296" r:id="rId12"/>
    <p:sldId id="297" r:id="rId13"/>
    <p:sldId id="302" r:id="rId14"/>
    <p:sldId id="301" r:id="rId15"/>
    <p:sldId id="299" r:id="rId16"/>
    <p:sldId id="303" r:id="rId17"/>
    <p:sldId id="304" r:id="rId18"/>
    <p:sldId id="305" r:id="rId19"/>
    <p:sldId id="300" r:id="rId20"/>
    <p:sldId id="319" r:id="rId21"/>
    <p:sldId id="320" r:id="rId22"/>
    <p:sldId id="321" r:id="rId23"/>
    <p:sldId id="322" r:id="rId24"/>
    <p:sldId id="306" r:id="rId25"/>
    <p:sldId id="287" r:id="rId26"/>
    <p:sldId id="289" r:id="rId27"/>
    <p:sldId id="308" r:id="rId28"/>
    <p:sldId id="315" r:id="rId29"/>
    <p:sldId id="314" r:id="rId30"/>
    <p:sldId id="313" r:id="rId31"/>
    <p:sldId id="311" r:id="rId32"/>
    <p:sldId id="310" r:id="rId33"/>
    <p:sldId id="312" r:id="rId34"/>
    <p:sldId id="309" r:id="rId35"/>
    <p:sldId id="307" r:id="rId36"/>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xmlns:mc="http://schemas.openxmlformats.org/markup-compatibility/2006" xmlns:a14="http://schemas.microsoft.com/office/drawing/2007/7/7/main" val="2A450F" mc:Ignorable=""/>
    <a:srgbClr xmlns:mc="http://schemas.openxmlformats.org/markup-compatibility/2006" xmlns:a14="http://schemas.microsoft.com/office/drawing/2007/7/7/main" val="313131" mc:Ignorable=""/>
    <a:srgbClr xmlns:mc="http://schemas.openxmlformats.org/markup-compatibility/2006" xmlns:a14="http://schemas.microsoft.com/office/drawing/2007/7/7/main" val="FFCD2D" mc:Ignorable=""/>
    <a:srgbClr xmlns:mc="http://schemas.openxmlformats.org/markup-compatibility/2006" xmlns:a14="http://schemas.microsoft.com/office/drawing/2007/7/7/main" val="F1C283" mc:Ignorable=""/>
    <a:srgbClr xmlns:mc="http://schemas.openxmlformats.org/markup-compatibility/2006" xmlns:a14="http://schemas.microsoft.com/office/drawing/2007/7/7/main" val="CE7E5A" mc:Ignorable=""/>
    <a:srgbClr xmlns:mc="http://schemas.openxmlformats.org/markup-compatibility/2006" xmlns:a14="http://schemas.microsoft.com/office/drawing/2007/7/7/main" val="CF6A3D" mc:Ignorable=""/>
    <a:srgbClr xmlns:mc="http://schemas.openxmlformats.org/markup-compatibility/2006" xmlns:a14="http://schemas.microsoft.com/office/drawing/2007/7/7/main" val="9C42E6" mc:Ignorable=""/>
    <a:srgbClr xmlns:mc="http://schemas.openxmlformats.org/markup-compatibility/2006" xmlns:a14="http://schemas.microsoft.com/office/drawing/2007/7/7/main" val="D1943B" mc:Ignorable=""/>
    <a:srgbClr xmlns:mc="http://schemas.openxmlformats.org/markup-compatibility/2006" xmlns:a14="http://schemas.microsoft.com/office/drawing/2007/7/7/main" val="F8F57B" mc:Ignorable=""/>
    <a:srgbClr xmlns:mc="http://schemas.openxmlformats.org/markup-compatibility/2006" xmlns:a14="http://schemas.microsoft.com/office/drawing/2007/7/7/main" val="D5B953" mc:Ignorable=""/>
  </p:clrMru>
  <p:extLst>
    <p:ext uri="{E76CE94A-603C-4142-B9EB-6D1370010A27}">
      <p14:discardImageEditData xmlns:p14="http://schemas.microsoft.com/office/powerpoint/2007/7/12/main" val="0"/>
    </p:ext>
    <p:ext uri="{D31A062A-798A-4329-ABDD-BBA856620510}">
      <p14:defaultImageDpi xmlns:p14="http://schemas.microsoft.com/office/powerpoint/2007/7/12/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65" autoAdjust="0"/>
    <p:restoredTop sz="94660"/>
  </p:normalViewPr>
  <p:slideViewPr>
    <p:cSldViewPr snapToGrid="0">
      <p:cViewPr varScale="1">
        <p:scale>
          <a:sx n="67" d="100"/>
          <a:sy n="67" d="100"/>
        </p:scale>
        <p:origin x="-546" y="-96"/>
      </p:cViewPr>
      <p:guideLst>
        <p:guide orient="horz" pos="146"/>
        <p:guide orient="horz" pos="889"/>
        <p:guide orient="horz" pos="1490"/>
        <p:guide orient="horz"/>
        <p:guide orient="horz" pos="1200"/>
        <p:guide orient="horz" pos="2737"/>
        <p:guide pos="2880"/>
        <p:guide pos="250"/>
        <p:guide pos="455"/>
        <p:guide pos="5520"/>
        <p:guide pos="863"/>
        <p:guide pos="5299"/>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88" d="100"/>
          <a:sy n="88" d="100"/>
        </p:scale>
        <p:origin x="-3179"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2009-08-31</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z="500" dirty="0"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xmlns:mc="http://schemas.openxmlformats.org/markup-compatibility/2006" xmlns:a14="http://schemas.microsoft.com/office/drawing/2007/7/7/main" val="000000" mc:Ignorable=""/>
                </a:solidFill>
              </a:rPr>
            </a:br>
            <a:r>
              <a:rPr lang="en-US" sz="500" dirty="0"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extLst>
      <p:ext uri="{BB962C8B-B14F-4D97-AF65-F5344CB8AC3E}">
        <p14:creationId xmlns:p14="http://schemas.microsoft.com/office/powerpoint/2007/7/12/main" val="39100333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2009-08-31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z="500" dirty="0"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xmlns:mc="http://schemas.openxmlformats.org/markup-compatibility/2006" xmlns:a14="http://schemas.microsoft.com/office/drawing/2007/7/7/main" val="000000" mc:Ignorable=""/>
                </a:solidFill>
              </a:rPr>
            </a:br>
            <a:r>
              <a:rPr lang="en-US" sz="500" dirty="0"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extLst>
      <p:ext uri="{BB962C8B-B14F-4D97-AF65-F5344CB8AC3E}">
        <p14:creationId xmlns:p14="http://schemas.microsoft.com/office/powerpoint/2007/7/12/main" val="3589801620"/>
      </p:ext>
    </p:extLst>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2009-08-31 23:41</a:t>
            </a:fld>
            <a:endParaRPr lang="en-US"/>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z="500" dirty="0"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xmlns:mc="http://schemas.openxmlformats.org/markup-compatibility/2006" xmlns:a14="http://schemas.microsoft.com/office/drawing/2007/7/7/main" val="000000" mc:Ignorable=""/>
                </a:solidFill>
              </a:rPr>
            </a:br>
            <a:r>
              <a:rPr lang="en-US" sz="500" dirty="0"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2009-08-31 23:41</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07/7/7/main" val="000000" mc:Ignorable=""/>
                </a:solidFill>
              </a:rPr>
            </a:br>
            <a:r>
              <a:rPr lang="en-US"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2009-09-01 16:47</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07/7/7/main" val="000000" mc:Ignorable=""/>
                </a:solidFill>
              </a:rPr>
            </a:br>
            <a:r>
              <a:rPr lang="en-US"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2009-09-01 17:11</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07/7/7/main" val="000000" mc:Ignorable=""/>
                </a:solidFill>
              </a:rPr>
            </a:br>
            <a:r>
              <a:rPr lang="en-US"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11</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2009-09-01 18:52</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07/7/7/main" val="000000" mc:Ignorable=""/>
                </a:solidFill>
              </a:rPr>
            </a:br>
            <a:r>
              <a:rPr lang="en-US"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2009-08-31 23:41</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07/7/7/main" val="000000" mc:Ignorable=""/>
                </a:solidFill>
              </a:rPr>
            </a:br>
            <a:r>
              <a:rPr lang="en-US"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22</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2009-09-01 19:01</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07/7/7/main" val="000000" mc:Ignorable=""/>
                </a:solidFill>
              </a:rPr>
            </a:br>
            <a:r>
              <a:rPr lang="en-US"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2313" y="1905000"/>
            <a:ext cx="7690115"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rgbClr xmlns:mc="http://schemas.openxmlformats.org/markup-compatibility/2006" xmlns:a14="http://schemas.microsoft.com/office/drawing/2007/7/7/main" val="0085C0" mc:Ignorable=""/>
                    </a:gs>
                    <a:gs pos="68000">
                      <a:srgbClr xmlns:mc="http://schemas.openxmlformats.org/markup-compatibility/2006" xmlns:a14="http://schemas.microsoft.com/office/drawing/2007/7/7/main" val="0070C0" mc:Ignorable=""/>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722312" y="4344458"/>
            <a:ext cx="7690116" cy="473207"/>
          </a:xfrm>
          <a:noFill/>
          <a:ln w="9525">
            <a:noFill/>
            <a:miter lim="800000"/>
            <a:headEnd/>
            <a:tailEnd/>
          </a:ln>
        </p:spPr>
        <p:txBody>
          <a:bodyPr vert="horz" wrap="square" lIns="0" tIns="0" rIns="0" bIns="0" numCol="1" anchor="b" anchorCtr="0" compatLnSpc="1">
            <a:prstTxWarp prst="textNoShape">
              <a:avLst/>
            </a:prstTxWarp>
            <a:spAutoFit/>
          </a:bodyPr>
          <a:lstStyle>
            <a:lvl1pPr marL="0" indent="0" algn="l" defTabSz="912777" rtl="0" eaLnBrk="0" fontAlgn="base" hangingPunct="0">
              <a:lnSpc>
                <a:spcPct val="90000"/>
              </a:lnSpc>
              <a:spcBef>
                <a:spcPct val="0"/>
              </a:spcBef>
              <a:spcAft>
                <a:spcPct val="0"/>
              </a:spcAft>
              <a:buClr>
                <a:schemeClr val="tx2"/>
              </a:buClr>
              <a:buSzPct val="95000"/>
              <a:buFont typeface="Wingdings" pitchFamily="2" charset="2"/>
              <a:buNone/>
              <a:defRPr lang="en-US" sz="3400" dirty="0">
                <a:solidFill>
                  <a:schemeClr val="accent2"/>
                </a:solidFill>
                <a:latin typeface="+mn-lt"/>
                <a:ea typeface="+mn-ea"/>
                <a:cs typeface="+mn-c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6" name="Picture 5" descr="top_banner.png"/>
          <p:cNvPicPr>
            <a:picLocks noChangeAspect="1"/>
          </p:cNvPicPr>
          <p:nvPr userDrawn="1"/>
        </p:nvPicPr>
        <p:blipFill>
          <a:blip r:embed="rId2"/>
          <a:stretch>
            <a:fillRect/>
          </a:stretch>
        </p:blipFill>
        <p:spPr>
          <a:xfrm>
            <a:off x="571" y="0"/>
            <a:ext cx="9142858" cy="1031746"/>
          </a:xfrm>
          <a:prstGeom prst="rect">
            <a:avLst/>
          </a:prstGeom>
        </p:spPr>
      </p:pic>
    </p:spTree>
  </p:cSld>
  <p:clrMapOvr>
    <a:masterClrMapping/>
  </p:clrMapOvr>
  <p:transition xmlns:p14="http://schemas.microsoft.com/office/powerpoint/2007/7/12/mai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userDrawn="1"/>
        </p:nvSpPr>
        <p:spPr>
          <a:xfrm>
            <a:off x="920226" y="2365376"/>
            <a:ext cx="7303549" cy="1000274"/>
          </a:xfrm>
          <a:prstGeom prst="rect">
            <a:avLst/>
          </a:prstGeom>
          <a:noFill/>
        </p:spPr>
        <p:txBody>
          <a:bodyPr wrap="none" lIns="76197" tIns="38098" rIns="76197" bIns="38098" rtlCol="0">
            <a:spAutoFit/>
          </a:bodyPr>
          <a:lstStyle/>
          <a:p>
            <a:r>
              <a:rPr lang="en-US" sz="6000" baseline="0" dirty="0" smtClean="0">
                <a:solidFill>
                  <a:schemeClr val="bg1"/>
                </a:solidFill>
              </a:rPr>
              <a:t>WALK-IN GOES HERE</a:t>
            </a:r>
            <a:endParaRPr lang="en-US" sz="6000" dirty="0">
              <a:solidFill>
                <a:schemeClr val="bg1"/>
              </a:solidFill>
            </a:endParaRPr>
          </a:p>
        </p:txBody>
      </p:sp>
    </p:spTree>
  </p:cSld>
  <p:clrMapOvr>
    <a:masterClrMapping/>
  </p:clrMapOvr>
  <p:transition xmlns:p14="http://schemas.microsoft.com/office/powerpoint/2007/7/12/mai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xmlns:mc="http://schemas.openxmlformats.org/markup-compatibility/2006" xmlns:a14="http://schemas.microsoft.com/office/drawing/2007/7/7/main" val="000000" mc:Ignorabl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2"/>
            <a:ext cx="8382000" cy="221086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07/7/12/mai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xmlns:mc="http://schemas.openxmlformats.org/markup-compatibility/2006" xmlns:a14="http://schemas.microsoft.com/office/drawing/2007/7/7/main" val="000000" mc:Ignorabl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2"/>
            <a:ext cx="8382000" cy="221086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xmlns:mc="http://schemas.openxmlformats.org/markup-compatibility/2006" xmlns:a14="http://schemas.microsoft.com/office/drawing/2007/7/7/main" val="FFFF99" mc:Ignorable=""/>
          </a:solidFill>
        </p:spPr>
        <p:txBody>
          <a:bodyPr wrap="square" lIns="152394" tIns="76197" rIns="152394" bIns="76197" anchor="b" anchorCtr="0">
            <a:noAutofit/>
          </a:bodyPr>
          <a:lstStyle>
            <a:lvl1pPr algn="r">
              <a:buFont typeface="Arial" pitchFamily="34" charset="0"/>
              <a:buNone/>
              <a:defRPr>
                <a:solidFill>
                  <a:srgbClr xmlns:mc="http://schemas.openxmlformats.org/markup-compatibility/2006" xmlns:a14="http://schemas.microsoft.com/office/drawing/2007/7/7/main" val="000000" mc:Ignorable=""/>
                </a:solidFill>
                <a:effectLst/>
                <a:latin typeface="Segoe Semibold" pitchFamily="34" charset="0"/>
              </a:defRPr>
            </a:lvl1pPr>
          </a:lstStyle>
          <a:p>
            <a:pPr lvl="0"/>
            <a:r>
              <a:rPr lang="en-US" smtClean="0"/>
              <a:t>Click to edit Master text styles</a:t>
            </a:r>
          </a:p>
        </p:txBody>
      </p:sp>
    </p:spTree>
  </p:cSld>
  <p:clrMapOvr>
    <a:masterClrMapping/>
  </p:clrMapOvr>
  <p:transition xmlns:p14="http://schemas.microsoft.com/office/powerpoint/2007/7/12/mai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solidFill>
          <a:schemeClr val="tx1"/>
        </a:solidFill>
        <a:effectLst/>
      </p:bgPr>
    </p:bg>
    <p:spTree>
      <p:nvGrpSpPr>
        <p:cNvPr id="1" name=""/>
        <p:cNvGrpSpPr/>
        <p:nvPr/>
      </p:nvGrpSpPr>
      <p:grpSpPr>
        <a:xfrm>
          <a:off x="0" y="0"/>
          <a:ext cx="0" cy="0"/>
          <a:chOff x="0" y="0"/>
          <a:chExt cx="0" cy="0"/>
        </a:xfrm>
      </p:grpSpPr>
      <p:pic>
        <p:nvPicPr>
          <p:cNvPr id="5" name="Picture 4" descr="top_banner.png"/>
          <p:cNvPicPr>
            <a:picLocks noChangeAspect="1"/>
          </p:cNvPicPr>
          <p:nvPr userDrawn="1"/>
        </p:nvPicPr>
        <p:blipFill>
          <a:blip r:embed="rId2"/>
          <a:stretch>
            <a:fillRect/>
          </a:stretch>
        </p:blipFill>
        <p:spPr>
          <a:xfrm>
            <a:off x="0" y="0"/>
            <a:ext cx="9142858" cy="1031746"/>
          </a:xfrm>
          <a:prstGeom prst="rect">
            <a:avLst/>
          </a:prstGeom>
        </p:spPr>
      </p:pic>
      <p:sp>
        <p:nvSpPr>
          <p:cNvPr id="2" name="Title 1"/>
          <p:cNvSpPr>
            <a:spLocks noGrp="1"/>
          </p:cNvSpPr>
          <p:nvPr>
            <p:ph type="ctrTitle"/>
          </p:nvPr>
        </p:nvSpPr>
        <p:spPr>
          <a:xfrm>
            <a:off x="722313" y="2365375"/>
            <a:ext cx="7690115" cy="750205"/>
          </a:xfrm>
          <a:noFill/>
          <a:ln w="9525">
            <a:noFill/>
            <a:miter lim="800000"/>
            <a:headEnd/>
            <a:tailEnd/>
          </a:ln>
        </p:spPr>
        <p:txBody>
          <a:bodyPr vert="horz" wrap="square" lIns="0" tIns="0" rIns="0" bIns="0" numCol="1" rtlCol="0"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kern="1200" cap="none" spc="-300" dirty="0">
                <a:ln w="3175">
                  <a:noFill/>
                </a:ln>
                <a:gradFill flip="none" rotWithShape="1">
                  <a:gsLst>
                    <a:gs pos="28000">
                      <a:srgbClr xmlns:mc="http://schemas.openxmlformats.org/markup-compatibility/2006" xmlns:a14="http://schemas.microsoft.com/office/drawing/2007/7/7/main" val="0085C0" mc:Ignorable=""/>
                    </a:gs>
                    <a:gs pos="68000">
                      <a:srgbClr xmlns:mc="http://schemas.openxmlformats.org/markup-compatibility/2006" xmlns:a14="http://schemas.microsoft.com/office/drawing/2007/7/7/main" val="0070C0" mc:Ignorable=""/>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722313" y="4344458"/>
            <a:ext cx="7043208" cy="473207"/>
          </a:xfrm>
          <a:noFill/>
          <a:ln w="9525">
            <a:noFill/>
            <a:miter lim="800000"/>
            <a:headEnd/>
            <a:tailEnd/>
          </a:ln>
        </p:spPr>
        <p:txBody>
          <a:bodyPr vert="horz" wrap="square" lIns="0" tIns="0" rIns="0" bIns="0" numCol="1" rtlCol="0" anchor="b" anchorCtr="0" compatLnSpc="1">
            <a:prstTxWarp prst="textNoShape">
              <a:avLst/>
            </a:prstTxWarp>
            <a:spAutoFit/>
          </a:bodyPr>
          <a:lstStyle>
            <a:lvl1pPr marL="0" indent="0" algn="l" defTabSz="912777" rtl="0" eaLnBrk="0" fontAlgn="base" latinLnBrk="0" hangingPunct="0">
              <a:lnSpc>
                <a:spcPct val="90000"/>
              </a:lnSpc>
              <a:spcBef>
                <a:spcPct val="0"/>
              </a:spcBef>
              <a:spcAft>
                <a:spcPct val="0"/>
              </a:spcAft>
              <a:buClr>
                <a:schemeClr val="tx2"/>
              </a:buClr>
              <a:buSzPct val="95000"/>
              <a:buFont typeface="Wingdings" pitchFamily="2" charset="2"/>
              <a:buNone/>
              <a:defRPr lang="en-US" sz="3400" kern="1200" dirty="0">
                <a:solidFill>
                  <a:schemeClr val="accent2"/>
                </a:solidFill>
                <a:latin typeface="+mn-lt"/>
                <a:ea typeface="+mn-ea"/>
                <a:cs typeface="+mn-c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1369219" y="950651"/>
            <a:ext cx="7043208" cy="1384994"/>
          </a:xfrm>
          <a:effectLst/>
        </p:spPr>
        <p:txBody>
          <a:bodyPr anchor="b">
            <a:scene3d>
              <a:camera prst="orthographicFront"/>
              <a:lightRig rig="flat" dir="t"/>
            </a:scene3d>
            <a:sp3d>
              <a:bevelT h="19050"/>
              <a:contourClr>
                <a:srgbClr xmlns:mc="http://schemas.openxmlformats.org/markup-compatibility/2006" xmlns:a14="http://schemas.microsoft.com/office/drawing/2007/7/7/main" val="F4A234" mc:Ignorable=""/>
              </a:contourClr>
            </a:sp3d>
          </a:bodyPr>
          <a:lstStyle>
            <a:lvl1pPr marL="0" indent="0" algn="r">
              <a:buFont typeface="Arial" pitchFamily="34" charset="0"/>
              <a:buNone/>
              <a:defRPr kumimoji="0" lang="en-US" sz="10000" b="1" i="1" u="none" strike="noStrike" kern="1200" cap="none" spc="-642" normalizeH="0" baseline="0" noProof="0" dirty="0" smtClean="0">
                <a:ln w="11430"/>
                <a:solidFill>
                  <a:schemeClr val="accent5"/>
                </a:solidFill>
                <a:effectLst>
                  <a:outerShdw blurRad="50800" dist="38100" dir="2700000" algn="tl" rotWithShape="0">
                    <a:prstClr val="black">
                      <a:alpha val="57000"/>
                    </a:prstClr>
                  </a:outerShdw>
                </a:effectLst>
                <a:uLnTx/>
                <a:uFillTx/>
                <a:latin typeface="Segoe" pitchFamily="34" charset="0"/>
                <a:ea typeface="+mn-ea"/>
                <a:cs typeface="+mn-cs"/>
              </a:defRPr>
            </a:lvl1pPr>
          </a:lstStyle>
          <a:p>
            <a:pPr lvl="0"/>
            <a:r>
              <a:rPr lang="en-US" dirty="0" smtClean="0"/>
              <a:t>click to…</a:t>
            </a:r>
          </a:p>
        </p:txBody>
      </p:sp>
    </p:spTree>
  </p:cSld>
  <p:clrMapOvr>
    <a:masterClrMapping/>
  </p:clrMapOvr>
  <p:transition xmlns:p14="http://schemas.microsoft.com/office/powerpoint/2007/7/12/mai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pic>
        <p:nvPicPr>
          <p:cNvPr id="1026" name="Picture 2" descr="C:\Program Files\Microsoft Resource DVD Artwork\DVD_ART\Artwork_Imagery\Shapes and Graphics\Bullets\Blue GEL .png"/>
          <p:cNvPicPr>
            <a:picLocks noChangeAspect="1" noChangeArrowheads="1"/>
          </p:cNvPicPr>
          <p:nvPr userDrawn="1"/>
        </p:nvPicPr>
        <p:blipFill>
          <a:blip r:embed="rId2"/>
          <a:srcRect/>
          <a:stretch>
            <a:fillRect/>
          </a:stretch>
        </p:blipFill>
        <p:spPr bwMode="auto">
          <a:xfrm>
            <a:off x="8826500" y="-317500"/>
            <a:ext cx="317500" cy="317500"/>
          </a:xfrm>
          <a:prstGeom prst="rect">
            <a:avLst/>
          </a:prstGeom>
          <a:noFill/>
        </p:spPr>
      </p:pic>
      <p:sp>
        <p:nvSpPr>
          <p:cNvPr id="5"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3" descr="S:\ResourceDVD\Clip_Installer\DVD_ART\BoxShots_Logos\Microsoft Research\Microsoft Research b.png"/>
          <p:cNvPicPr>
            <a:picLocks noChangeAspect="1" noChangeArrowheads="1"/>
          </p:cNvPicPr>
          <p:nvPr userDrawn="1"/>
        </p:nvPicPr>
        <p:blipFill>
          <a:blip r:embed="rId3"/>
          <a:srcRect/>
          <a:stretch>
            <a:fillRect/>
          </a:stretch>
        </p:blipFill>
        <p:spPr bwMode="auto">
          <a:xfrm>
            <a:off x="7452651" y="6247682"/>
            <a:ext cx="1399075" cy="389198"/>
          </a:xfrm>
          <a:prstGeom prst="rect">
            <a:avLst/>
          </a:prstGeom>
          <a:noFill/>
        </p:spPr>
      </p:pic>
    </p:spTree>
  </p:cSld>
  <p:clrMapOvr>
    <a:masterClrMapping/>
  </p:clrMapOvr>
  <p:transition xmlns:p14="http://schemas.microsoft.com/office/powerpoint/2007/7/12/mai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_w/o Logo">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07/7/12/mai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3" descr="S:\ResourceDVD\Clip_Installer\DVD_ART\BoxShots_Logos\Microsoft Research\Microsoft Research b.png"/>
          <p:cNvPicPr>
            <a:picLocks noChangeAspect="1" noChangeArrowheads="1"/>
          </p:cNvPicPr>
          <p:nvPr userDrawn="1"/>
        </p:nvPicPr>
        <p:blipFill>
          <a:blip r:embed="rId2"/>
          <a:srcRect/>
          <a:stretch>
            <a:fillRect/>
          </a:stretch>
        </p:blipFill>
        <p:spPr bwMode="auto">
          <a:xfrm>
            <a:off x="7452651" y="6247682"/>
            <a:ext cx="1399075" cy="389198"/>
          </a:xfrm>
          <a:prstGeom prst="rect">
            <a:avLst/>
          </a:prstGeom>
          <a:noFill/>
        </p:spPr>
      </p:pic>
    </p:spTree>
  </p:cSld>
  <p:clrMapOvr>
    <a:masterClrMapping/>
  </p:clrMapOvr>
  <p:transition xmlns:p14="http://schemas.microsoft.com/office/powerpoint/2007/7/12/mai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3" descr="S:\ResourceDVD\Clip_Installer\DVD_ART\BoxShots_Logos\Microsoft Research\Microsoft Research b.png"/>
          <p:cNvPicPr>
            <a:picLocks noChangeAspect="1" noChangeArrowheads="1"/>
          </p:cNvPicPr>
          <p:nvPr userDrawn="1"/>
        </p:nvPicPr>
        <p:blipFill>
          <a:blip r:embed="rId2"/>
          <a:srcRect/>
          <a:stretch>
            <a:fillRect/>
          </a:stretch>
        </p:blipFill>
        <p:spPr bwMode="auto">
          <a:xfrm>
            <a:off x="7452651" y="6247682"/>
            <a:ext cx="1399075" cy="389198"/>
          </a:xfrm>
          <a:prstGeom prst="rect">
            <a:avLst/>
          </a:prstGeom>
          <a:noFill/>
        </p:spPr>
      </p:pic>
    </p:spTree>
  </p:cSld>
  <p:clrMapOvr>
    <a:masterClrMapping/>
  </p:clrMapOvr>
  <p:transition xmlns:p14="http://schemas.microsoft.com/office/powerpoint/2007/7/12/mai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xmlns:p14="http://schemas.microsoft.com/office/powerpoint/2007/7/12/mai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07/7/12/mai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_w/Top Banner">
    <p:bg>
      <p:bgPr>
        <a:solidFill>
          <a:schemeClr val="tx1"/>
        </a:solidFill>
        <a:effectLst/>
      </p:bgPr>
    </p:bg>
    <p:spTree>
      <p:nvGrpSpPr>
        <p:cNvPr id="1" name=""/>
        <p:cNvGrpSpPr/>
        <p:nvPr/>
      </p:nvGrpSpPr>
      <p:grpSpPr>
        <a:xfrm>
          <a:off x="0" y="0"/>
          <a:ext cx="0" cy="0"/>
          <a:chOff x="0" y="0"/>
          <a:chExt cx="0" cy="0"/>
        </a:xfrm>
      </p:grpSpPr>
      <p:pic>
        <p:nvPicPr>
          <p:cNvPr id="6" name="Picture 5" descr="top_banner.png"/>
          <p:cNvPicPr>
            <a:picLocks noChangeAspect="1"/>
          </p:cNvPicPr>
          <p:nvPr userDrawn="1"/>
        </p:nvPicPr>
        <p:blipFill>
          <a:blip r:embed="rId2"/>
          <a:stretch>
            <a:fillRect/>
          </a:stretch>
        </p:blipFill>
        <p:spPr>
          <a:xfrm>
            <a:off x="571" y="0"/>
            <a:ext cx="9142858" cy="1031746"/>
          </a:xfrm>
          <a:prstGeom prst="rect">
            <a:avLst/>
          </a:prstGeom>
        </p:spPr>
      </p:pic>
    </p:spTree>
  </p:cSld>
  <p:clrMapOvr>
    <a:masterClrMapping/>
  </p:clrMapOvr>
  <p:transition xmlns:p14="http://schemas.microsoft.com/office/powerpoint/2007/7/12/mai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7"/>
            <a:ext cx="8382000" cy="7502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210862"/>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81" r:id="rId1"/>
    <p:sldLayoutId id="2147483692" r:id="rId2"/>
    <p:sldLayoutId id="2147483683" r:id="rId3"/>
    <p:sldLayoutId id="2147483684" r:id="rId4"/>
    <p:sldLayoutId id="2147483685" r:id="rId5"/>
    <p:sldLayoutId id="2147483686" r:id="rId6"/>
    <p:sldLayoutId id="2147483687" r:id="rId7"/>
    <p:sldLayoutId id="2147483688" r:id="rId8"/>
    <p:sldLayoutId id="2147483693" r:id="rId9"/>
    <p:sldLayoutId id="2147483689" r:id="rId10"/>
    <p:sldLayoutId id="2147483690" r:id="rId11"/>
    <p:sldLayoutId id="2147483691" r:id="rId12"/>
  </p:sldLayoutIdLst>
  <p:transition xmlns:p14="http://schemas.microsoft.com/office/powerpoint/2007/7/12/main">
    <p:fade/>
  </p:transition>
  <p:txStyles>
    <p:titleStyle>
      <a:lvl1pPr algn="l" defTabSz="912777" rtl="0" eaLnBrk="1" fontAlgn="base" latinLnBrk="0" hangingPunct="1">
        <a:lnSpc>
          <a:spcPct val="90000"/>
        </a:lnSpc>
        <a:spcBef>
          <a:spcPct val="0"/>
        </a:spcBef>
        <a:spcAft>
          <a:spcPct val="0"/>
        </a:spcAft>
        <a:buNone/>
        <a:defRPr lang="en-US" sz="5400" b="0" kern="120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384954" indent="-384954" algn="l" defTabSz="914363" rtl="0" eaLnBrk="1" latinLnBrk="0" hangingPunct="1">
        <a:lnSpc>
          <a:spcPct val="90000"/>
        </a:lnSpc>
        <a:spcBef>
          <a:spcPct val="20000"/>
        </a:spcBef>
        <a:buSzPct val="90000"/>
        <a:buFontTx/>
        <a:buBlip>
          <a:blip r:embed="rId15"/>
        </a:buBlip>
        <a:defRPr sz="3300" kern="1200">
          <a:solidFill>
            <a:schemeClr val="bg1"/>
          </a:solidFill>
          <a:latin typeface="+mn-lt"/>
          <a:ea typeface="+mn-ea"/>
          <a:cs typeface="+mn-cs"/>
        </a:defRPr>
      </a:lvl1pPr>
      <a:lvl2pPr marL="739481" indent="-362465" algn="l" defTabSz="914363" rtl="0" eaLnBrk="1" latinLnBrk="0" hangingPunct="1">
        <a:lnSpc>
          <a:spcPct val="90000"/>
        </a:lnSpc>
        <a:spcBef>
          <a:spcPct val="20000"/>
        </a:spcBef>
        <a:buSzPct val="90000"/>
        <a:buFontTx/>
        <a:buBlip>
          <a:blip r:embed="rId15"/>
        </a:buBlip>
        <a:defRPr sz="3000" kern="1200">
          <a:solidFill>
            <a:schemeClr val="bg1"/>
          </a:solidFill>
          <a:latin typeface="+mn-lt"/>
          <a:ea typeface="+mn-ea"/>
          <a:cs typeface="+mn-cs"/>
        </a:defRPr>
      </a:lvl2pPr>
      <a:lvl3pPr marL="1101946" indent="-347914" algn="l" defTabSz="914363" rtl="0" eaLnBrk="1" latinLnBrk="0" hangingPunct="1">
        <a:lnSpc>
          <a:spcPct val="90000"/>
        </a:lnSpc>
        <a:spcBef>
          <a:spcPct val="20000"/>
        </a:spcBef>
        <a:buSzPct val="90000"/>
        <a:buFontTx/>
        <a:buBlip>
          <a:blip r:embed="rId15"/>
        </a:buBlip>
        <a:defRPr sz="2700" kern="1200">
          <a:solidFill>
            <a:schemeClr val="bg1"/>
          </a:solidFill>
          <a:latin typeface="+mn-lt"/>
          <a:ea typeface="+mn-ea"/>
          <a:cs typeface="+mn-cs"/>
        </a:defRPr>
      </a:lvl3pPr>
      <a:lvl4pPr marL="1420756" indent="-318811" algn="l" defTabSz="914363" rtl="0" eaLnBrk="1" latinLnBrk="0" hangingPunct="1">
        <a:lnSpc>
          <a:spcPct val="90000"/>
        </a:lnSpc>
        <a:spcBef>
          <a:spcPct val="20000"/>
        </a:spcBef>
        <a:buSzPct val="90000"/>
        <a:buFontTx/>
        <a:buBlip>
          <a:blip r:embed="rId15"/>
        </a:buBlip>
        <a:defRPr sz="2300" kern="1200">
          <a:solidFill>
            <a:schemeClr val="bg1"/>
          </a:solidFill>
          <a:latin typeface="+mn-lt"/>
          <a:ea typeface="+mn-ea"/>
          <a:cs typeface="+mn-cs"/>
        </a:defRPr>
      </a:lvl4pPr>
      <a:lvl5pPr marL="1760732" indent="-318811" algn="l" defTabSz="914363" rtl="0" eaLnBrk="1" latinLnBrk="0" hangingPunct="1">
        <a:lnSpc>
          <a:spcPct val="90000"/>
        </a:lnSpc>
        <a:spcBef>
          <a:spcPct val="20000"/>
        </a:spcBef>
        <a:buSzPct val="90000"/>
        <a:buFontTx/>
        <a:buBlip>
          <a:blip r:embed="rId15"/>
        </a:buBlip>
        <a:defRPr sz="23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7605" y="1403597"/>
            <a:ext cx="7692761" cy="1495794"/>
          </a:xfrm>
        </p:spPr>
        <p:txBody>
          <a:bodyPr/>
          <a:lstStyle/>
          <a:p>
            <a:r>
              <a:rPr lang="en-US" dirty="0"/>
              <a:t>A Foundation for Verifying Concurrent </a:t>
            </a:r>
            <a:r>
              <a:rPr lang="en-US" dirty="0" smtClean="0"/>
              <a:t>Programs</a:t>
            </a:r>
            <a:endParaRPr lang="en-US" dirty="0"/>
          </a:p>
        </p:txBody>
      </p:sp>
      <p:sp>
        <p:nvSpPr>
          <p:cNvPr id="3" name="Subtitle 2"/>
          <p:cNvSpPr>
            <a:spLocks noGrp="1"/>
          </p:cNvSpPr>
          <p:nvPr>
            <p:ph type="subTitle" idx="1"/>
          </p:nvPr>
        </p:nvSpPr>
        <p:spPr>
          <a:xfrm>
            <a:off x="727605" y="3790421"/>
            <a:ext cx="7692761" cy="1468094"/>
          </a:xfrm>
        </p:spPr>
        <p:txBody>
          <a:bodyPr/>
          <a:lstStyle/>
          <a:p>
            <a:r>
              <a:rPr lang="en-US" dirty="0" smtClean="0"/>
              <a:t>K. Rustan M. Leino</a:t>
            </a:r>
          </a:p>
          <a:p>
            <a:r>
              <a:rPr lang="en-US" sz="2400" dirty="0" err="1" smtClean="0"/>
              <a:t>RiSE</a:t>
            </a:r>
            <a:r>
              <a:rPr lang="en-US" sz="2400" dirty="0" smtClean="0"/>
              <a:t>, Microsoft Research, Redmond</a:t>
            </a:r>
            <a:br>
              <a:rPr lang="en-US" sz="2400" dirty="0" smtClean="0"/>
            </a:br>
            <a:r>
              <a:rPr lang="en-US" sz="2400" dirty="0" smtClean="0"/>
              <a:t/>
            </a:r>
            <a:br>
              <a:rPr lang="en-US" sz="2400" dirty="0" smtClean="0"/>
            </a:br>
            <a:r>
              <a:rPr lang="en-US" sz="2400" dirty="0" smtClean="0"/>
              <a:t>joint work with Peter M</a:t>
            </a:r>
            <a:r>
              <a:rPr lang="sv-SE" sz="2400" dirty="0" smtClean="0"/>
              <a:t>ü</a:t>
            </a:r>
            <a:r>
              <a:rPr lang="en-US" sz="2400" dirty="0" err="1" smtClean="0"/>
              <a:t>ller</a:t>
            </a:r>
            <a:r>
              <a:rPr lang="en-US" sz="2400" dirty="0" smtClean="0"/>
              <a:t> and Jan Smans</a:t>
            </a:r>
            <a:endParaRPr lang="en-US" sz="2400" dirty="0"/>
          </a:p>
        </p:txBody>
      </p:sp>
      <p:sp>
        <p:nvSpPr>
          <p:cNvPr id="4" name="TextBox 3"/>
          <p:cNvSpPr txBox="1"/>
          <p:nvPr/>
        </p:nvSpPr>
        <p:spPr>
          <a:xfrm>
            <a:off x="674557" y="5786202"/>
            <a:ext cx="3627620" cy="923330"/>
          </a:xfrm>
          <a:prstGeom prst="rect">
            <a:avLst/>
          </a:prstGeom>
          <a:noFill/>
        </p:spPr>
        <p:txBody>
          <a:bodyPr wrap="square" rtlCol="0">
            <a:spAutoFit/>
          </a:bodyPr>
          <a:lstStyle/>
          <a:p>
            <a:r>
              <a:rPr lang="en-US" dirty="0">
                <a:solidFill>
                  <a:schemeClr val="bg1"/>
                </a:solidFill>
              </a:rPr>
              <a:t>Lecture </a:t>
            </a:r>
            <a:r>
              <a:rPr lang="en-US" dirty="0" smtClean="0">
                <a:solidFill>
                  <a:schemeClr val="bg1"/>
                </a:solidFill>
              </a:rPr>
              <a:t>1</a:t>
            </a:r>
            <a:r>
              <a:rPr lang="en-US" dirty="0">
                <a:solidFill>
                  <a:schemeClr val="bg1"/>
                </a:solidFill>
              </a:rPr>
              <a:t/>
            </a:r>
            <a:br>
              <a:rPr lang="en-US" dirty="0">
                <a:solidFill>
                  <a:schemeClr val="bg1"/>
                </a:solidFill>
              </a:rPr>
            </a:br>
            <a:r>
              <a:rPr lang="en-US" dirty="0" smtClean="0">
                <a:solidFill>
                  <a:schemeClr val="bg1"/>
                </a:solidFill>
              </a:rPr>
              <a:t>2 </a:t>
            </a:r>
            <a:r>
              <a:rPr lang="en-US" dirty="0">
                <a:solidFill>
                  <a:schemeClr val="bg1"/>
                </a:solidFill>
              </a:rPr>
              <a:t>September 2009</a:t>
            </a:r>
            <a:br>
              <a:rPr lang="en-US" dirty="0">
                <a:solidFill>
                  <a:schemeClr val="bg1"/>
                </a:solidFill>
              </a:rPr>
            </a:br>
            <a:r>
              <a:rPr lang="en-US" dirty="0">
                <a:solidFill>
                  <a:schemeClr val="bg1"/>
                </a:solidFill>
              </a:rPr>
              <a:t>FOSAD 2009, </a:t>
            </a:r>
            <a:r>
              <a:rPr lang="en-US" dirty="0" err="1">
                <a:solidFill>
                  <a:schemeClr val="bg1"/>
                </a:solidFill>
              </a:rPr>
              <a:t>Bertinoro</a:t>
            </a:r>
            <a:r>
              <a:rPr lang="en-US" dirty="0">
                <a:solidFill>
                  <a:schemeClr val="bg1"/>
                </a:solidFill>
              </a:rPr>
              <a:t>, Italy</a:t>
            </a:r>
            <a:endParaRPr lang="en-US" dirty="0" smtClean="0">
              <a:solidFill>
                <a:schemeClr val="bg1"/>
              </a:solidFill>
            </a:endParaRPr>
          </a:p>
        </p:txBody>
      </p:sp>
    </p:spTree>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OwickiGriesCounterD</a:t>
            </a:r>
            <a:endParaRPr lang="en-US" dirty="0"/>
          </a:p>
        </p:txBody>
      </p:sp>
      <p:sp>
        <p:nvSpPr>
          <p:cNvPr id="3" name="Subtitle 2"/>
          <p:cNvSpPr>
            <a:spLocks noGrp="1"/>
          </p:cNvSpPr>
          <p:nvPr>
            <p:ph type="subTitle" idx="1"/>
          </p:nvPr>
        </p:nvSpPr>
        <p:spPr>
          <a:xfrm>
            <a:off x="722313" y="5286254"/>
            <a:ext cx="7043208" cy="470898"/>
          </a:xfrm>
        </p:spPr>
        <p:txBody>
          <a:bodyPr/>
          <a:lstStyle/>
          <a:p>
            <a:r>
              <a:rPr lang="en-US" dirty="0" smtClean="0"/>
              <a:t>Deadlock prevention</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07/7/12/main" val="1603989408"/>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leino\Pictures\PLM\PLM-philosophers-smaller.jpg"/>
          <p:cNvPicPr>
            <a:picLocks noChangeAspect="1" noChangeArrowheads="1"/>
          </p:cNvPicPr>
          <p:nvPr/>
        </p:nvPicPr>
        <p:blipFill>
          <a:blip r:embed="rId3" cstate="print"/>
          <a:srcRect/>
          <a:stretch>
            <a:fillRect/>
          </a:stretch>
        </p:blipFill>
        <p:spPr bwMode="auto">
          <a:xfrm rot="1016457">
            <a:off x="4736276" y="2302950"/>
            <a:ext cx="4286250" cy="3933825"/>
          </a:xfrm>
          <a:prstGeom prst="rect">
            <a:avLst/>
          </a:prstGeom>
          <a:noFill/>
        </p:spPr>
      </p:pic>
      <p:sp>
        <p:nvSpPr>
          <p:cNvPr id="2" name="Title 1"/>
          <p:cNvSpPr>
            <a:spLocks noGrp="1"/>
          </p:cNvSpPr>
          <p:nvPr>
            <p:ph type="ctrTitle"/>
          </p:nvPr>
        </p:nvSpPr>
        <p:spPr/>
        <p:txBody>
          <a:bodyPr/>
          <a:lstStyle/>
          <a:p>
            <a:r>
              <a:rPr lang="en-US" dirty="0" err="1" smtClean="0"/>
              <a:t>DiningPhilosophers</a:t>
            </a:r>
            <a:endParaRPr lang="en-US" dirty="0"/>
          </a:p>
        </p:txBody>
      </p:sp>
      <p:sp>
        <p:nvSpPr>
          <p:cNvPr id="3" name="Subtitle 2"/>
          <p:cNvSpPr>
            <a:spLocks noGrp="1"/>
          </p:cNvSpPr>
          <p:nvPr>
            <p:ph type="subTitle" idx="1"/>
          </p:nvPr>
        </p:nvSpPr>
        <p:spPr>
          <a:xfrm>
            <a:off x="722313" y="5286254"/>
            <a:ext cx="7043208" cy="470898"/>
          </a:xfrm>
        </p:spPr>
        <p:txBody>
          <a:bodyPr/>
          <a:lstStyle/>
          <a:p>
            <a:r>
              <a:rPr lang="en-US" dirty="0" smtClean="0"/>
              <a:t>Specifying wait levels</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07/7/12/main" val="1603989408"/>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the wait order</a:t>
            </a:r>
            <a:endParaRPr lang="en-US" dirty="0"/>
          </a:p>
        </p:txBody>
      </p:sp>
      <p:sp>
        <p:nvSpPr>
          <p:cNvPr id="3" name="Content Placeholder 2"/>
          <p:cNvSpPr>
            <a:spLocks noGrp="1"/>
          </p:cNvSpPr>
          <p:nvPr>
            <p:ph idx="1"/>
          </p:nvPr>
        </p:nvSpPr>
        <p:spPr>
          <a:xfrm>
            <a:off x="381000" y="1198555"/>
            <a:ext cx="8382000" cy="4768998"/>
          </a:xfrm>
        </p:spPr>
        <p:txBody>
          <a:bodyPr/>
          <a:lstStyle/>
          <a:p>
            <a:pPr>
              <a:lnSpc>
                <a:spcPct val="100000"/>
              </a:lnSpc>
            </a:pPr>
            <a:r>
              <a:rPr lang="en-US" dirty="0" smtClean="0"/>
              <a:t>When is:</a:t>
            </a:r>
            <a:br>
              <a:rPr lang="en-US" dirty="0" smtClean="0"/>
            </a:br>
            <a:r>
              <a:rPr lang="en-US" dirty="0" smtClean="0"/>
              <a:t/>
            </a:r>
            <a:br>
              <a:rPr lang="en-US" dirty="0" smtClean="0"/>
            </a:br>
            <a:r>
              <a:rPr lang="en-US" dirty="0" smtClean="0"/>
              <a:t>allowed?</a:t>
            </a:r>
          </a:p>
          <a:p>
            <a:r>
              <a:rPr lang="en-US" dirty="0" smtClean="0"/>
              <a:t>When o.mu is writable!</a:t>
            </a:r>
          </a:p>
          <a:p>
            <a:pPr marL="0" indent="0">
              <a:buNone/>
            </a:pPr>
            <a:r>
              <a:rPr lang="en-US" dirty="0" smtClean="0"/>
              <a:t>                       … and the thread holds o</a:t>
            </a:r>
            <a:endParaRPr lang="en-US" dirty="0"/>
          </a:p>
          <a:p>
            <a:r>
              <a:rPr lang="en-US" dirty="0" smtClean="0"/>
              <a:t>Recall,                         means</a:t>
            </a:r>
            <a:br>
              <a:rPr lang="en-US" dirty="0" smtClean="0"/>
            </a:br>
            <a:r>
              <a:rPr lang="en-US" dirty="0" smtClean="0"/>
              <a:t>(</a:t>
            </a:r>
            <a:r>
              <a:rPr lang="en-US" dirty="0" smtClean="0">
                <a:sym typeface="Symbol"/>
              </a:rPr>
              <a:t></a:t>
            </a:r>
            <a:r>
              <a:rPr lang="en-US" sz="4000" dirty="0" err="1" smtClean="0">
                <a:latin typeface="Brush Script MT" pitchFamily="66" charset="0"/>
                <a:sym typeface="Symbol"/>
              </a:rPr>
              <a:t>l</a:t>
            </a:r>
            <a:r>
              <a:rPr lang="en-US" dirty="0" err="1">
                <a:sym typeface="Symbol"/>
              </a:rPr>
              <a:t>Held</a:t>
            </a:r>
            <a:r>
              <a:rPr lang="en-US" dirty="0">
                <a:sym typeface="Symbol"/>
              </a:rPr>
              <a:t>   </a:t>
            </a:r>
            <a:r>
              <a:rPr lang="en-US" sz="4000" dirty="0">
                <a:latin typeface="Brush Script MT"/>
              </a:rPr>
              <a:t>l</a:t>
            </a:r>
            <a:r>
              <a:rPr lang="en-US" dirty="0">
                <a:sym typeface="Symbol"/>
              </a:rPr>
              <a:t>.mu &lt;&lt; X</a:t>
            </a:r>
            <a:r>
              <a:rPr lang="en-US" dirty="0" smtClean="0">
                <a:sym typeface="Symbol"/>
              </a:rPr>
              <a:t>), so uttering </a:t>
            </a:r>
            <a:r>
              <a:rPr lang="en-US" sz="2800" dirty="0" err="1">
                <a:solidFill>
                  <a:srgbClr xmlns:mc="http://schemas.openxmlformats.org/markup-compatibility/2006" xmlns:a14="http://schemas.microsoft.com/office/drawing/2007/7/7/main" val="0070C0" mc:Ignorable=""/>
                </a:solidFill>
                <a:latin typeface="Consolas" pitchFamily="49" charset="0"/>
                <a:cs typeface="Consolas" pitchFamily="49" charset="0"/>
                <a:sym typeface="Symbol"/>
              </a:rPr>
              <a:t>maxlock</a:t>
            </a:r>
            <a:r>
              <a:rPr lang="en-US" dirty="0" smtClean="0">
                <a:sym typeface="Symbol"/>
              </a:rPr>
              <a:t> has the effect of reading many .mu fields</a:t>
            </a:r>
          </a:p>
          <a:p>
            <a:r>
              <a:rPr lang="en-US" dirty="0" smtClean="0">
                <a:sym typeface="Symbol"/>
              </a:rPr>
              <a:t>We either need </a:t>
            </a:r>
            <a:r>
              <a:rPr lang="en-US" sz="2800" dirty="0" err="1">
                <a:solidFill>
                  <a:srgbClr xmlns:mc="http://schemas.openxmlformats.org/markup-compatibility/2006" xmlns:a14="http://schemas.microsoft.com/office/drawing/2007/7/7/main" val="0070C0" mc:Ignorable=""/>
                </a:solidFill>
                <a:latin typeface="Consolas" pitchFamily="49" charset="0"/>
                <a:cs typeface="Consolas" pitchFamily="49" charset="0"/>
                <a:sym typeface="Symbol"/>
              </a:rPr>
              <a:t>rd</a:t>
            </a:r>
            <a:r>
              <a:rPr lang="en-US" sz="2800" dirty="0">
                <a:latin typeface="Consolas" pitchFamily="49" charset="0"/>
                <a:cs typeface="Consolas" pitchFamily="49" charset="0"/>
                <a:sym typeface="Symbol"/>
              </a:rPr>
              <a:t>(</a:t>
            </a:r>
            <a:r>
              <a:rPr lang="en-US" sz="2800" dirty="0" err="1">
                <a:solidFill>
                  <a:srgbClr xmlns:mc="http://schemas.openxmlformats.org/markup-compatibility/2006" xmlns:a14="http://schemas.microsoft.com/office/drawing/2007/7/7/main" val="0070C0" mc:Ignorable=""/>
                </a:solidFill>
                <a:latin typeface="Consolas" pitchFamily="49" charset="0"/>
                <a:cs typeface="Consolas" pitchFamily="49" charset="0"/>
                <a:sym typeface="Symbol"/>
              </a:rPr>
              <a:t>maxlock</a:t>
            </a:r>
            <a:r>
              <a:rPr lang="en-US" sz="2800" dirty="0">
                <a:latin typeface="Consolas" pitchFamily="49" charset="0"/>
                <a:cs typeface="Consolas" pitchFamily="49" charset="0"/>
                <a:sym typeface="Symbol"/>
              </a:rPr>
              <a:t>)</a:t>
            </a:r>
            <a:r>
              <a:rPr lang="en-US" dirty="0" smtClean="0">
                <a:sym typeface="Symbol"/>
              </a:rPr>
              <a:t>, or</a:t>
            </a:r>
            <a:r>
              <a:rPr lang="en-US" dirty="0" smtClean="0"/>
              <a:t> </a:t>
            </a:r>
            <a:endParaRPr lang="en-US" dirty="0"/>
          </a:p>
        </p:txBody>
      </p:sp>
      <p:sp>
        <p:nvSpPr>
          <p:cNvPr id="4" name="TextBox 3"/>
          <p:cNvSpPr txBox="1"/>
          <p:nvPr/>
        </p:nvSpPr>
        <p:spPr>
          <a:xfrm>
            <a:off x="1142950" y="1713730"/>
            <a:ext cx="5586412"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reorder</a:t>
            </a:r>
            <a:r>
              <a:rPr lang="en-US" sz="28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r>
              <a:rPr lang="en-US" sz="2800" dirty="0" smtClean="0">
                <a:solidFill>
                  <a:schemeClr val="bg1"/>
                </a:solidFill>
                <a:latin typeface="Consolas" pitchFamily="49" charset="0"/>
                <a:cs typeface="Consolas" pitchFamily="49" charset="0"/>
              </a:rPr>
              <a:t>o </a:t>
            </a:r>
            <a:r>
              <a:rPr lang="en-US" sz="2800" dirty="0">
                <a:solidFill>
                  <a:srgbClr xmlns:mc="http://schemas.openxmlformats.org/markup-compatibility/2006" xmlns:a14="http://schemas.microsoft.com/office/drawing/2007/7/7/main" val="0070C0" mc:Ignorable=""/>
                </a:solidFill>
                <a:latin typeface="Consolas" pitchFamily="49" charset="0"/>
                <a:cs typeface="Consolas" pitchFamily="49" charset="0"/>
              </a:rPr>
              <a:t>between</a:t>
            </a:r>
            <a:r>
              <a:rPr lang="en-US" sz="2800" dirty="0" smtClean="0">
                <a:solidFill>
                  <a:schemeClr val="bg1"/>
                </a:solidFill>
                <a:latin typeface="Consolas" pitchFamily="49" charset="0"/>
                <a:cs typeface="Consolas" pitchFamily="49" charset="0"/>
              </a:rPr>
              <a:t> L </a:t>
            </a:r>
            <a:r>
              <a:rPr lang="en-US" sz="2800" dirty="0">
                <a:solidFill>
                  <a:srgbClr xmlns:mc="http://schemas.openxmlformats.org/markup-compatibility/2006" xmlns:a14="http://schemas.microsoft.com/office/drawing/2007/7/7/main" val="0070C0" mc:Ignorable=""/>
                </a:solidFill>
                <a:latin typeface="Consolas" pitchFamily="49" charset="0"/>
                <a:cs typeface="Consolas" pitchFamily="49" charset="0"/>
              </a:rPr>
              <a:t>and</a:t>
            </a:r>
            <a:r>
              <a:rPr lang="en-US" sz="2800" dirty="0" smtClean="0">
                <a:solidFill>
                  <a:schemeClr val="bg1"/>
                </a:solidFill>
                <a:latin typeface="Consolas" pitchFamily="49" charset="0"/>
                <a:cs typeface="Consolas" pitchFamily="49" charset="0"/>
              </a:rPr>
              <a:t> H;</a:t>
            </a:r>
            <a:endParaRPr lang="en-US" sz="2800" dirty="0" smtClean="0">
              <a:solidFill>
                <a:schemeClr val="bg1"/>
              </a:solidFill>
              <a:latin typeface="Consolas" pitchFamily="49" charset="0"/>
              <a:cs typeface="Consolas" pitchFamily="49" charset="0"/>
            </a:endParaRPr>
          </a:p>
        </p:txBody>
      </p:sp>
      <p:sp>
        <p:nvSpPr>
          <p:cNvPr id="5" name="TextBox 4"/>
          <p:cNvSpPr txBox="1"/>
          <p:nvPr/>
        </p:nvSpPr>
        <p:spPr>
          <a:xfrm>
            <a:off x="2156576" y="3842523"/>
            <a:ext cx="2715462"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maxlock</a:t>
            </a:r>
            <a:r>
              <a:rPr lang="en-US" sz="28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r>
              <a:rPr lang="en-US" sz="2800" dirty="0" smtClean="0">
                <a:solidFill>
                  <a:schemeClr val="bg1"/>
                </a:solidFill>
                <a:latin typeface="Consolas" pitchFamily="49" charset="0"/>
                <a:cs typeface="Consolas" pitchFamily="49" charset="0"/>
              </a:rPr>
              <a:t>&lt;&lt; X</a:t>
            </a:r>
            <a:endParaRPr lang="en-US" sz="2800" dirty="0" smtClean="0">
              <a:solidFill>
                <a:schemeClr val="bg1"/>
              </a:solidFill>
              <a:latin typeface="Consolas" pitchFamily="49" charset="0"/>
              <a:cs typeface="Consolas" pitchFamily="49" charset="0"/>
            </a:endParaRPr>
          </a:p>
        </p:txBody>
      </p:sp>
      <p:sp>
        <p:nvSpPr>
          <p:cNvPr id="14" name="Freeform 13"/>
          <p:cNvSpPr/>
          <p:nvPr/>
        </p:nvSpPr>
        <p:spPr bwMode="auto">
          <a:xfrm>
            <a:off x="6600825" y="3800468"/>
            <a:ext cx="1457559" cy="1914525"/>
          </a:xfrm>
          <a:custGeom>
            <a:avLst/>
            <a:gdLst>
              <a:gd name="connsiteX0" fmla="*/ 0 w 1428984"/>
              <a:gd name="connsiteY0" fmla="*/ 2386012 h 2386012"/>
              <a:gd name="connsiteX1" fmla="*/ 1128713 w 1428984"/>
              <a:gd name="connsiteY1" fmla="*/ 1728787 h 2386012"/>
              <a:gd name="connsiteX2" fmla="*/ 1428750 w 1428984"/>
              <a:gd name="connsiteY2" fmla="*/ 814387 h 2386012"/>
              <a:gd name="connsiteX3" fmla="*/ 1100138 w 1428984"/>
              <a:gd name="connsiteY3" fmla="*/ 342900 h 2386012"/>
              <a:gd name="connsiteX4" fmla="*/ 685800 w 1428984"/>
              <a:gd name="connsiteY4" fmla="*/ 0 h 23860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8984" h="2386012">
                <a:moveTo>
                  <a:pt x="0" y="2386012"/>
                </a:moveTo>
                <a:cubicBezTo>
                  <a:pt x="445294" y="2188368"/>
                  <a:pt x="890588" y="1990724"/>
                  <a:pt x="1128713" y="1728787"/>
                </a:cubicBezTo>
                <a:cubicBezTo>
                  <a:pt x="1366838" y="1466849"/>
                  <a:pt x="1433512" y="1045368"/>
                  <a:pt x="1428750" y="814387"/>
                </a:cubicBezTo>
                <a:cubicBezTo>
                  <a:pt x="1423988" y="583406"/>
                  <a:pt x="1223963" y="478631"/>
                  <a:pt x="1100138" y="342900"/>
                </a:cubicBezTo>
                <a:cubicBezTo>
                  <a:pt x="976313" y="207169"/>
                  <a:pt x="685800" y="0"/>
                  <a:pt x="685800" y="0"/>
                </a:cubicBezTo>
              </a:path>
            </a:pathLst>
          </a:custGeom>
          <a:noFill/>
          <a:ln w="28575">
            <a:solidFill>
              <a:schemeClr val="bg1"/>
            </a:solidFill>
            <a:headEnd type="oval" w="med" len="med"/>
            <a:tailEnd type="triangle" w="lg" len="lg"/>
          </a:ln>
          <a:effectLst>
            <a:outerShdw blurRad="63500" dist="38100" dir="5400000" rotWithShape="0">
              <a:srgbClr xmlns:mc="http://schemas.openxmlformats.org/markup-compatibility/2006" xmlns:a14="http://schemas.microsoft.com/office/drawing/2007/7/7/main" val="000000" mc:Ignorable="">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satMod val="300000"/>
              </a:schemeClr>
            </a:contourClr>
          </a:sp3d>
          <a:extLst>
            <a:ext uri="{53640926-AAD7-44d8-BBD7-CCE9431645EC}">
              <a14:shadowObscured xmlns:a14="http://schemas.microsoft.com/office/drawing/2007/7/7/main"/>
            </a:ext>
          </a:extLst>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07/7/12/main" val="3300127073"/>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lt">
                                    <p:tmPct val="0"/>
                                  </p:iterate>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par>
                          <p:cTn id="8" fill="hold">
                            <p:stCondLst>
                              <p:cond delay="500"/>
                            </p:stCondLst>
                            <p:childTnLst>
                              <p:par>
                                <p:cTn id="9" presetID="36" presetClass="emph" presetSubtype="0" fill="hold" grpId="3" nodeType="afterEffect">
                                  <p:stCondLst>
                                    <p:cond delay="0"/>
                                  </p:stCondLst>
                                  <p:iterate type="lt">
                                    <p:tmPct val="10000"/>
                                  </p:iterate>
                                  <p:childTnLst>
                                    <p:animScale>
                                      <p:cBhvr>
                                        <p:cTn id="10" dur="250" autoRev="1" fill="hold">
                                          <p:stCondLst>
                                            <p:cond delay="0"/>
                                          </p:stCondLst>
                                        </p:cTn>
                                        <p:tgtEl>
                                          <p:spTgt spid="3">
                                            <p:txEl>
                                              <p:pRg st="1" end="1"/>
                                            </p:txEl>
                                          </p:spTgt>
                                        </p:tgtEl>
                                      </p:cBhvr>
                                      <p:to x="80000" y="100000"/>
                                    </p:animScale>
                                    <p:anim by="(#ppt_w*0.10)" calcmode="lin" valueType="num">
                                      <p:cBhvr>
                                        <p:cTn id="11" dur="250" autoRev="1" fill="hold">
                                          <p:stCondLst>
                                            <p:cond delay="0"/>
                                          </p:stCondLst>
                                        </p:cTn>
                                        <p:tgtEl>
                                          <p:spTgt spid="3">
                                            <p:txEl>
                                              <p:pRg st="1" end="1"/>
                                            </p:txEl>
                                          </p:spTgt>
                                        </p:tgtEl>
                                        <p:attrNameLst>
                                          <p:attrName>ppt_x</p:attrName>
                                        </p:attrNameLst>
                                      </p:cBhvr>
                                    </p:anim>
                                    <p:anim by="(-#ppt_w*0.10)" calcmode="lin" valueType="num">
                                      <p:cBhvr>
                                        <p:cTn id="12" dur="250" autoRev="1" fill="hold">
                                          <p:stCondLst>
                                            <p:cond delay="0"/>
                                          </p:stCondLst>
                                        </p:cTn>
                                        <p:tgtEl>
                                          <p:spTgt spid="3">
                                            <p:txEl>
                                              <p:pRg st="1" end="1"/>
                                            </p:txEl>
                                          </p:spTgt>
                                        </p:tgtEl>
                                        <p:attrNameLst>
                                          <p:attrName>ppt_y</p:attrName>
                                        </p:attrNameLst>
                                      </p:cBhvr>
                                    </p:anim>
                                    <p:animRot by="-480000">
                                      <p:cBhvr>
                                        <p:cTn id="13" dur="250" autoRev="1" fill="hold">
                                          <p:stCondLst>
                                            <p:cond delay="0"/>
                                          </p:stCondLst>
                                        </p:cTn>
                                        <p:tgtEl>
                                          <p:spTgt spid="3">
                                            <p:txEl>
                                              <p:pRg st="1" end="1"/>
                                            </p:txEl>
                                          </p:spTgt>
                                        </p:tgtEl>
                                        <p:attrNameLst>
                                          <p:attrName>r</p:attrName>
                                        </p:attrNameLst>
                                      </p:cBhvr>
                                    </p:animRo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iterate type="lt">
                                    <p:tmPct val="0"/>
                                  </p:iterate>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ipe(left)">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ipe(down)">
                                      <p:cBhvr>
                                        <p:cTn id="31" dur="500"/>
                                        <p:tgtEl>
                                          <p:spTgt spid="14"/>
                                        </p:tgtEl>
                                      </p:cBhvr>
                                    </p:animEffect>
                                  </p:childTnLst>
                                </p:cTn>
                              </p:par>
                            </p:childTnLst>
                          </p:cTn>
                        </p:par>
                        <p:par>
                          <p:cTn id="32" fill="hold">
                            <p:stCondLst>
                              <p:cond delay="500"/>
                            </p:stCondLst>
                            <p:childTnLst>
                              <p:par>
                                <p:cTn id="33" presetID="22" presetClass="entr" presetSubtype="8" fill="hold" grpId="0" nodeType="afterEffect">
                                  <p:stCondLst>
                                    <p:cond delay="0"/>
                                  </p:stCondLst>
                                  <p:iterate type="lt">
                                    <p:tmPct val="0"/>
                                  </p:iterate>
                                  <p:childTnLst>
                                    <p:set>
                                      <p:cBhvr>
                                        <p:cTn id="34" dur="1" fill="hold">
                                          <p:stCondLst>
                                            <p:cond delay="0"/>
                                          </p:stCondLst>
                                        </p:cTn>
                                        <p:tgtEl>
                                          <p:spTgt spid="3">
                                            <p:txEl>
                                              <p:pRg st="2" end="2"/>
                                            </p:txEl>
                                          </p:spTgt>
                                        </p:tgtEl>
                                        <p:attrNameLst>
                                          <p:attrName>style.visibility</p:attrName>
                                        </p:attrNameLst>
                                      </p:cBhvr>
                                      <p:to>
                                        <p:strVal val="visible"/>
                                      </p:to>
                                    </p:set>
                                    <p:animEffect transition="in" filter="wipe(left)">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3" uiExpand="1" build="p"/>
      <p:bldP spid="5"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Deadlocks when joining</a:t>
            </a:r>
            <a:endParaRPr lang="en-US" dirty="0"/>
          </a:p>
        </p:txBody>
      </p:sp>
      <p:sp>
        <p:nvSpPr>
          <p:cNvPr id="3" name="Content Placeholder 2"/>
          <p:cNvSpPr>
            <a:spLocks noGrp="1"/>
          </p:cNvSpPr>
          <p:nvPr>
            <p:ph idx="1"/>
          </p:nvPr>
        </p:nvSpPr>
        <p:spPr>
          <a:xfrm>
            <a:off x="381000" y="1412875"/>
            <a:ext cx="8382000" cy="3808735"/>
          </a:xfrm>
        </p:spPr>
        <p:txBody>
          <a:bodyPr/>
          <a:lstStyle/>
          <a:p>
            <a:endParaRPr lang="en-US" dirty="0" smtClean="0"/>
          </a:p>
          <a:p>
            <a:endParaRPr lang="en-US" dirty="0"/>
          </a:p>
          <a:p>
            <a:endParaRPr lang="en-US" dirty="0" smtClean="0"/>
          </a:p>
          <a:p>
            <a:endParaRPr lang="en-US" dirty="0"/>
          </a:p>
          <a:p>
            <a:endParaRPr lang="en-US" dirty="0" smtClean="0"/>
          </a:p>
          <a:p>
            <a:endParaRPr lang="en-US" dirty="0"/>
          </a:p>
          <a:p>
            <a:r>
              <a:rPr lang="en-US" dirty="0" smtClean="0"/>
              <a:t>Include threads in wait order</a:t>
            </a:r>
            <a:endParaRPr lang="en-US" dirty="0"/>
          </a:p>
        </p:txBody>
      </p:sp>
      <p:sp>
        <p:nvSpPr>
          <p:cNvPr id="4" name="TextBox 3"/>
          <p:cNvSpPr txBox="1"/>
          <p:nvPr/>
        </p:nvSpPr>
        <p:spPr>
          <a:xfrm>
            <a:off x="742111" y="1384992"/>
            <a:ext cx="3872748" cy="310854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sz="2800" dirty="0" smtClean="0">
                <a:solidFill>
                  <a:schemeClr val="bg1"/>
                </a:solidFill>
                <a:latin typeface="Consolas" pitchFamily="49" charset="0"/>
                <a:cs typeface="Consolas" pitchFamily="49" charset="0"/>
              </a:rPr>
              <a:t> M() …</a:t>
            </a:r>
          </a:p>
          <a:p>
            <a:pPr>
              <a:tabLst>
                <a:tab pos="342900" algn="l"/>
              </a:tabLst>
            </a:pPr>
            <a:r>
              <a:rPr lang="en-US" sz="2800" dirty="0" smtClean="0">
                <a:solidFill>
                  <a:schemeClr val="bg1"/>
                </a:solidFill>
                <a:latin typeface="Consolas" pitchFamily="49" charset="0"/>
                <a:cs typeface="Consolas" pitchFamily="49" charset="0"/>
              </a:rPr>
              <a:t>{</a:t>
            </a:r>
          </a:p>
          <a:p>
            <a:pPr>
              <a:tabLst>
                <a:tab pos="342900" algn="l"/>
              </a:tabLst>
            </a:pPr>
            <a:r>
              <a:rPr lang="en-US" sz="2800" dirty="0" smtClean="0">
                <a:solidFill>
                  <a:schemeClr val="bg1"/>
                </a:solidFill>
                <a:latin typeface="Consolas" pitchFamily="49" charset="0"/>
                <a:cs typeface="Consolas" pitchFamily="49" charset="0"/>
              </a:rPr>
              <a:t>	</a:t>
            </a:r>
            <a:r>
              <a:rPr lang="en-US" sz="28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fork</a:t>
            </a:r>
            <a:r>
              <a:rPr lang="en-US" sz="2800" dirty="0" smtClean="0">
                <a:solidFill>
                  <a:schemeClr val="bg1"/>
                </a:solidFill>
                <a:latin typeface="Consolas" pitchFamily="49" charset="0"/>
                <a:cs typeface="Consolas" pitchFamily="49" charset="0"/>
              </a:rPr>
              <a:t> </a:t>
            </a:r>
            <a:r>
              <a:rPr lang="en-US" sz="2800" dirty="0" err="1" smtClean="0">
                <a:solidFill>
                  <a:schemeClr val="bg1"/>
                </a:solidFill>
                <a:latin typeface="Consolas" pitchFamily="49" charset="0"/>
                <a:cs typeface="Consolas" pitchFamily="49" charset="0"/>
              </a:rPr>
              <a:t>tk</a:t>
            </a:r>
            <a:r>
              <a:rPr lang="en-US" sz="2800" dirty="0" smtClean="0">
                <a:solidFill>
                  <a:schemeClr val="bg1"/>
                </a:solidFill>
                <a:latin typeface="Consolas" pitchFamily="49" charset="0"/>
                <a:cs typeface="Consolas" pitchFamily="49" charset="0"/>
              </a:rPr>
              <a:t> := N();</a:t>
            </a:r>
          </a:p>
          <a:p>
            <a:pPr>
              <a:tabLst>
                <a:tab pos="342900" algn="l"/>
              </a:tabLst>
            </a:pPr>
            <a:r>
              <a:rPr lang="en-US" sz="2800" dirty="0">
                <a:solidFill>
                  <a:schemeClr val="bg1"/>
                </a:solidFill>
                <a:latin typeface="Consolas" pitchFamily="49" charset="0"/>
                <a:cs typeface="Consolas" pitchFamily="49" charset="0"/>
              </a:rPr>
              <a:t>	</a:t>
            </a:r>
            <a:r>
              <a:rPr lang="en-US" sz="28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800" dirty="0" smtClean="0">
                <a:solidFill>
                  <a:schemeClr val="bg1"/>
                </a:solidFill>
                <a:latin typeface="Consolas" pitchFamily="49" charset="0"/>
                <a:cs typeface="Consolas" pitchFamily="49" charset="0"/>
              </a:rPr>
              <a:t> a;</a:t>
            </a:r>
          </a:p>
          <a:p>
            <a:pPr>
              <a:tabLst>
                <a:tab pos="342900" algn="l"/>
              </a:tabLst>
            </a:pPr>
            <a:r>
              <a:rPr lang="en-US" sz="2800" dirty="0">
                <a:solidFill>
                  <a:schemeClr val="bg1"/>
                </a:solidFill>
                <a:latin typeface="Consolas" pitchFamily="49" charset="0"/>
                <a:cs typeface="Consolas" pitchFamily="49" charset="0"/>
              </a:rPr>
              <a:t>	</a:t>
            </a:r>
            <a:r>
              <a:rPr lang="en-US" sz="28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join </a:t>
            </a:r>
            <a:r>
              <a:rPr lang="en-US" sz="2800" dirty="0" err="1" smtClean="0">
                <a:solidFill>
                  <a:schemeClr val="bg1"/>
                </a:solidFill>
                <a:latin typeface="Consolas" pitchFamily="49" charset="0"/>
                <a:cs typeface="Consolas" pitchFamily="49" charset="0"/>
              </a:rPr>
              <a:t>tk</a:t>
            </a:r>
            <a:r>
              <a:rPr lang="en-US" sz="2800" dirty="0" smtClean="0">
                <a:solidFill>
                  <a:schemeClr val="bg1"/>
                </a:solidFill>
                <a:latin typeface="Consolas" pitchFamily="49" charset="0"/>
                <a:cs typeface="Consolas" pitchFamily="49" charset="0"/>
              </a:rPr>
              <a:t>;</a:t>
            </a:r>
          </a:p>
          <a:p>
            <a:pPr>
              <a:tabLst>
                <a:tab pos="342900" algn="l"/>
              </a:tabLst>
            </a:pPr>
            <a:r>
              <a:rPr lang="en-US" sz="2800" dirty="0">
                <a:solidFill>
                  <a:schemeClr val="bg1"/>
                </a:solidFill>
                <a:latin typeface="Consolas" pitchFamily="49" charset="0"/>
                <a:cs typeface="Consolas" pitchFamily="49" charset="0"/>
              </a:rPr>
              <a:t>	</a:t>
            </a:r>
            <a:r>
              <a:rPr lang="en-US" sz="2800" dirty="0" smtClean="0">
                <a:solidFill>
                  <a:schemeClr val="bg1"/>
                </a:solidFill>
                <a:latin typeface="Consolas" pitchFamily="49" charset="0"/>
                <a:cs typeface="Consolas" pitchFamily="49" charset="0"/>
              </a:rPr>
              <a:t>…</a:t>
            </a:r>
          </a:p>
          <a:p>
            <a:pPr>
              <a:tabLst>
                <a:tab pos="342900" algn="l"/>
              </a:tabLst>
            </a:pPr>
            <a:r>
              <a:rPr lang="en-US" sz="2800" dirty="0">
                <a:solidFill>
                  <a:schemeClr val="bg1"/>
                </a:solidFill>
                <a:latin typeface="Consolas" pitchFamily="49" charset="0"/>
                <a:cs typeface="Consolas" pitchFamily="49" charset="0"/>
              </a:rPr>
              <a:t>}</a:t>
            </a:r>
            <a:endParaRPr lang="en-US" sz="2800" dirty="0" smtClean="0">
              <a:solidFill>
                <a:schemeClr val="bg1"/>
              </a:solidFill>
              <a:latin typeface="Consolas" pitchFamily="49" charset="0"/>
              <a:cs typeface="Consolas" pitchFamily="49" charset="0"/>
            </a:endParaRPr>
          </a:p>
        </p:txBody>
      </p:sp>
      <p:sp>
        <p:nvSpPr>
          <p:cNvPr id="5" name="TextBox 4"/>
          <p:cNvSpPr txBox="1"/>
          <p:nvPr/>
        </p:nvSpPr>
        <p:spPr>
          <a:xfrm>
            <a:off x="5799941" y="1384992"/>
            <a:ext cx="2901198" cy="267765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sz="2800" dirty="0" smtClean="0">
                <a:solidFill>
                  <a:schemeClr val="bg1"/>
                </a:solidFill>
                <a:latin typeface="Consolas" pitchFamily="49" charset="0"/>
                <a:cs typeface="Consolas" pitchFamily="49" charset="0"/>
              </a:rPr>
              <a:t> N() …</a:t>
            </a:r>
          </a:p>
          <a:p>
            <a:pPr>
              <a:tabLst>
                <a:tab pos="342900" algn="l"/>
              </a:tabLst>
            </a:pPr>
            <a:r>
              <a:rPr lang="en-US" sz="2800" dirty="0" smtClean="0">
                <a:solidFill>
                  <a:schemeClr val="bg1"/>
                </a:solidFill>
                <a:latin typeface="Consolas" pitchFamily="49" charset="0"/>
                <a:cs typeface="Consolas" pitchFamily="49" charset="0"/>
              </a:rPr>
              <a:t>{</a:t>
            </a:r>
          </a:p>
          <a:p>
            <a:pPr>
              <a:tabLst>
                <a:tab pos="342900" algn="l"/>
              </a:tabLst>
            </a:pPr>
            <a:r>
              <a:rPr lang="en-US" sz="2800" dirty="0">
                <a:solidFill>
                  <a:schemeClr val="bg1"/>
                </a:solidFill>
                <a:latin typeface="Consolas" pitchFamily="49" charset="0"/>
                <a:cs typeface="Consolas" pitchFamily="49" charset="0"/>
              </a:rPr>
              <a:t>	</a:t>
            </a:r>
            <a:r>
              <a:rPr lang="en-US" sz="28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800" dirty="0" smtClean="0">
                <a:solidFill>
                  <a:schemeClr val="bg1"/>
                </a:solidFill>
                <a:latin typeface="Consolas" pitchFamily="49" charset="0"/>
                <a:cs typeface="Consolas" pitchFamily="49" charset="0"/>
              </a:rPr>
              <a:t> a;</a:t>
            </a:r>
          </a:p>
          <a:p>
            <a:pPr>
              <a:tabLst>
                <a:tab pos="342900" algn="l"/>
              </a:tabLst>
            </a:pPr>
            <a:r>
              <a:rPr lang="en-US" sz="2800" dirty="0">
                <a:solidFill>
                  <a:schemeClr val="bg1"/>
                </a:solidFill>
                <a:latin typeface="Consolas" pitchFamily="49" charset="0"/>
                <a:cs typeface="Consolas" pitchFamily="49" charset="0"/>
              </a:rPr>
              <a:t>	</a:t>
            </a:r>
            <a:r>
              <a:rPr lang="en-US" sz="2800" dirty="0" smtClean="0">
                <a:solidFill>
                  <a:schemeClr val="bg1"/>
                </a:solidFill>
                <a:latin typeface="Consolas" pitchFamily="49" charset="0"/>
                <a:cs typeface="Consolas" pitchFamily="49" charset="0"/>
              </a:rPr>
              <a:t>…</a:t>
            </a:r>
          </a:p>
          <a:p>
            <a:pPr>
              <a:tabLst>
                <a:tab pos="342900" algn="l"/>
              </a:tabLst>
            </a:pPr>
            <a:r>
              <a:rPr lang="en-US" sz="2800" dirty="0" smtClean="0">
                <a:solidFill>
                  <a:schemeClr val="bg1"/>
                </a:solidFill>
                <a:latin typeface="Consolas" pitchFamily="49" charset="0"/>
                <a:cs typeface="Consolas" pitchFamily="49" charset="0"/>
              </a:rPr>
              <a:t>	</a:t>
            </a:r>
            <a:r>
              <a:rPr lang="en-US" sz="28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800" dirty="0" smtClean="0">
                <a:solidFill>
                  <a:schemeClr val="bg1"/>
                </a:solidFill>
                <a:latin typeface="Consolas" pitchFamily="49" charset="0"/>
                <a:cs typeface="Consolas" pitchFamily="49" charset="0"/>
              </a:rPr>
              <a:t> a;</a:t>
            </a:r>
            <a:endParaRPr lang="en-US" sz="2800" dirty="0" smtClean="0">
              <a:solidFill>
                <a:schemeClr val="bg1"/>
              </a:solidFill>
              <a:latin typeface="Consolas" pitchFamily="49" charset="0"/>
              <a:cs typeface="Consolas" pitchFamily="49" charset="0"/>
            </a:endParaRPr>
          </a:p>
          <a:p>
            <a:pPr>
              <a:tabLst>
                <a:tab pos="342900" algn="l"/>
              </a:tabLst>
            </a:pPr>
            <a:r>
              <a:rPr lang="en-US" sz="2800" dirty="0">
                <a:solidFill>
                  <a:schemeClr val="bg1"/>
                </a:solidFill>
                <a:latin typeface="Consolas" pitchFamily="49" charset="0"/>
                <a:cs typeface="Consolas" pitchFamily="49" charset="0"/>
              </a:rPr>
              <a:t>}</a:t>
            </a:r>
            <a:endParaRPr lang="en-US" sz="2800" dirty="0" smtClean="0">
              <a:solidFill>
                <a:schemeClr val="bg1"/>
              </a:solidFill>
              <a:latin typeface="Consolas" pitchFamily="49" charset="0"/>
              <a:cs typeface="Consolas" pitchFamily="49" charset="0"/>
            </a:endParaRPr>
          </a:p>
        </p:txBody>
      </p:sp>
      <p:sp>
        <p:nvSpPr>
          <p:cNvPr id="6" name="Right Arrow 5"/>
          <p:cNvSpPr/>
          <p:nvPr/>
        </p:nvSpPr>
        <p:spPr bwMode="auto">
          <a:xfrm>
            <a:off x="471484" y="2171610"/>
            <a:ext cx="714375" cy="414338"/>
          </a:xfrm>
          <a:prstGeom prst="rightArrow">
            <a:avLst/>
          </a:prstGeom>
          <a:solidFill>
            <a:srgbClr xmlns:mc="http://schemas.openxmlformats.org/markup-compatibility/2006" xmlns:a14="http://schemas.microsoft.com/office/drawing/2007/7/7/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7" name="Right Arrow 6"/>
          <p:cNvSpPr/>
          <p:nvPr/>
        </p:nvSpPr>
        <p:spPr bwMode="auto">
          <a:xfrm>
            <a:off x="5415010" y="2171610"/>
            <a:ext cx="714375" cy="414338"/>
          </a:xfrm>
          <a:prstGeom prst="rightArrow">
            <a:avLst/>
          </a:prstGeom>
          <a:solidFill>
            <a:srgbClr xmlns:mc="http://schemas.openxmlformats.org/markup-compatibility/2006" xmlns:a14="http://schemas.microsoft.com/office/drawing/2007/7/7/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Tree>
    <p:extLst>
      <p:ext uri="{BB962C8B-B14F-4D97-AF65-F5344CB8AC3E}">
        <p14:creationId xmlns:p14="http://schemas.microsoft.com/office/powerpoint/2007/7/12/main" val="673586548"/>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grpId="1" nodeType="clickEffect">
                                  <p:stCondLst>
                                    <p:cond delay="0"/>
                                  </p:stCondLst>
                                  <p:childTnLst>
                                    <p:animMotion origin="layout" path="M 5E-6 7.40741E-7 L 5E-6 0.05833 " pathEditMode="relative" rAng="0" ptsTypes="AA">
                                      <p:cBhvr>
                                        <p:cTn id="12" dur="1000" fill="hold"/>
                                        <p:tgtEl>
                                          <p:spTgt spid="6"/>
                                        </p:tgtEl>
                                        <p:attrNameLst>
                                          <p:attrName>ppt_x</p:attrName>
                                          <p:attrName>ppt_y</p:attrName>
                                        </p:attrNameLst>
                                      </p:cBhvr>
                                      <p:rCtr x="0" y="29"/>
                                    </p:animMotion>
                                  </p:childTnLst>
                                </p:cTn>
                              </p:par>
                            </p:childTnLst>
                          </p:cTn>
                        </p:par>
                        <p:par>
                          <p:cTn id="13" fill="hold">
                            <p:stCondLst>
                              <p:cond delay="1000"/>
                            </p:stCondLst>
                            <p:childTnLst>
                              <p:par>
                                <p:cTn id="14" presetID="42" presetClass="path" presetSubtype="0" accel="50000" decel="50000" fill="hold" grpId="2" nodeType="afterEffect">
                                  <p:stCondLst>
                                    <p:cond delay="0"/>
                                  </p:stCondLst>
                                  <p:childTnLst>
                                    <p:animMotion origin="layout" path="M 1.11022E-16 0.00416 L -0.49219 0.05 " pathEditMode="relative" rAng="0" ptsTypes="AA">
                                      <p:cBhvr>
                                        <p:cTn id="15" dur="1000" spd="-100000" fill="hold"/>
                                        <p:tgtEl>
                                          <p:spTgt spid="7"/>
                                        </p:tgtEl>
                                        <p:attrNameLst>
                                          <p:attrName>ppt_x</p:attrName>
                                          <p:attrName>ppt_y</p:attrName>
                                        </p:attrNameLst>
                                      </p:cBhvr>
                                      <p:rCtr x="-246" y="23"/>
                                    </p:animMotion>
                                  </p:childTnLst>
                                </p:cTn>
                              </p:par>
                            </p:childTnLst>
                          </p:cTn>
                        </p:par>
                      </p:childTnLst>
                    </p:cTn>
                  </p:par>
                  <p:par>
                    <p:cTn id="16" fill="hold">
                      <p:stCondLst>
                        <p:cond delay="indefinite"/>
                      </p:stCondLst>
                      <p:childTnLst>
                        <p:par>
                          <p:cTn id="17" fill="hold">
                            <p:stCondLst>
                              <p:cond delay="0"/>
                            </p:stCondLst>
                            <p:childTnLst>
                              <p:par>
                                <p:cTn id="18" presetID="42" presetClass="path" presetSubtype="0" accel="50000" decel="50000" fill="hold" grpId="2" nodeType="clickEffect">
                                  <p:stCondLst>
                                    <p:cond delay="0"/>
                                  </p:stCondLst>
                                  <p:childTnLst>
                                    <p:animMotion origin="layout" path="M 5E-6 0.05625 L 5E-6 0.1125 " pathEditMode="relative" rAng="0" ptsTypes="AA">
                                      <p:cBhvr>
                                        <p:cTn id="19" dur="2000" fill="hold"/>
                                        <p:tgtEl>
                                          <p:spTgt spid="6"/>
                                        </p:tgtEl>
                                        <p:attrNameLst>
                                          <p:attrName>ppt_x</p:attrName>
                                          <p:attrName>ppt_y</p:attrName>
                                        </p:attrNameLst>
                                      </p:cBhvr>
                                      <p:rCtr x="0" y="28"/>
                                    </p:animMotion>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6" grpId="1" animBg="1"/>
      <p:bldP spid="6" grpId="2" animBg="1"/>
      <p:bldP spid="7" grpId="2"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Thread levels</a:t>
            </a:r>
            <a:endParaRPr lang="en-US" dirty="0"/>
          </a:p>
        </p:txBody>
      </p:sp>
      <p:sp>
        <p:nvSpPr>
          <p:cNvPr id="3" name="Content Placeholder 2"/>
          <p:cNvSpPr>
            <a:spLocks noGrp="1"/>
          </p:cNvSpPr>
          <p:nvPr>
            <p:ph idx="1"/>
          </p:nvPr>
        </p:nvSpPr>
        <p:spPr>
          <a:xfrm>
            <a:off x="381000" y="941370"/>
            <a:ext cx="8382000" cy="5916629"/>
          </a:xfrm>
        </p:spPr>
        <p:txBody>
          <a:bodyPr/>
          <a:lstStyle/>
          <a:p>
            <a:r>
              <a:rPr lang="en-US" sz="3200" dirty="0" smtClean="0"/>
              <a:t/>
            </a:r>
            <a:br>
              <a:rPr lang="en-US" sz="3200" dirty="0" smtClean="0"/>
            </a:br>
            <a:r>
              <a:rPr lang="en-US" sz="3200" dirty="0" smtClean="0"/>
              <a:t>picks a </a:t>
            </a:r>
            <a:r>
              <a:rPr lang="en-US" sz="3200" dirty="0"/>
              <a:t>level </a:t>
            </a:r>
            <a:r>
              <a:rPr lang="el-GR" sz="3200" i="1" dirty="0"/>
              <a:t>θ</a:t>
            </a:r>
            <a:r>
              <a:rPr lang="en-US" sz="3200" dirty="0"/>
              <a:t> between </a:t>
            </a:r>
            <a:r>
              <a:rPr lang="en-US" sz="3200" dirty="0" smtClean="0"/>
              <a:t>L and H, and then</a:t>
            </a:r>
            <a:r>
              <a:rPr lang="en-US" sz="3200" dirty="0"/>
              <a:t> </a:t>
            </a:r>
            <a:r>
              <a:rPr lang="en-US" sz="3200" dirty="0" smtClean="0"/>
              <a:t>sets tk.mu to </a:t>
            </a:r>
            <a:r>
              <a:rPr lang="el-GR" sz="3200" i="1" dirty="0"/>
              <a:t>θ</a:t>
            </a:r>
            <a:endParaRPr lang="en-US" sz="3200" dirty="0" smtClean="0"/>
          </a:p>
          <a:p>
            <a:pPr>
              <a:spcBef>
                <a:spcPts val="600"/>
              </a:spcBef>
            </a:pPr>
            <a:r>
              <a:rPr lang="en-US" sz="3200" dirty="0" smtClean="0"/>
              <a:t>The precondition of </a:t>
            </a:r>
            <a:r>
              <a:rPr lang="en-US" sz="3200" dirty="0" err="1" smtClean="0"/>
              <a:t>o.M</a:t>
            </a:r>
            <a:r>
              <a:rPr lang="en-US" sz="3200" dirty="0" smtClean="0"/>
              <a:t>() is checked, substituting </a:t>
            </a:r>
            <a:r>
              <a:rPr lang="el-GR" sz="3200" i="1" dirty="0"/>
              <a:t>θ</a:t>
            </a:r>
            <a:r>
              <a:rPr lang="en-US" sz="3200" dirty="0" smtClean="0"/>
              <a:t> as the value of any occurrence of </a:t>
            </a:r>
            <a:r>
              <a:rPr lang="en-US" sz="32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maxlock</a:t>
            </a:r>
            <a:endParaRPr lang="en-US" sz="3200" dirty="0" smtClean="0"/>
          </a:p>
          <a:p>
            <a:pPr>
              <a:spcBef>
                <a:spcPts val="600"/>
              </a:spcBef>
            </a:pPr>
            <a:r>
              <a:rPr lang="en-US" sz="3200" dirty="0" smtClean="0"/>
              <a:t>                         now </a:t>
            </a:r>
            <a:r>
              <a:rPr lang="en-US" sz="3200" dirty="0"/>
              <a:t>means</a:t>
            </a:r>
            <a:br>
              <a:rPr lang="en-US" sz="3200" dirty="0"/>
            </a:br>
            <a:r>
              <a:rPr lang="en-US" sz="3200" dirty="0"/>
              <a:t>(</a:t>
            </a:r>
            <a:r>
              <a:rPr lang="en-US" sz="3200" dirty="0">
                <a:sym typeface="Symbol"/>
              </a:rPr>
              <a:t></a:t>
            </a:r>
            <a:r>
              <a:rPr lang="en-US" sz="3600" dirty="0" err="1">
                <a:latin typeface="Brush Script MT" pitchFamily="66" charset="0"/>
                <a:sym typeface="Symbol"/>
              </a:rPr>
              <a:t>l</a:t>
            </a:r>
            <a:r>
              <a:rPr lang="en-US" sz="3200" dirty="0" err="1">
                <a:sym typeface="Symbol"/>
              </a:rPr>
              <a:t>Held</a:t>
            </a:r>
            <a:r>
              <a:rPr lang="en-US" sz="3200" dirty="0">
                <a:sym typeface="Symbol"/>
              </a:rPr>
              <a:t>   </a:t>
            </a:r>
            <a:r>
              <a:rPr lang="en-US" sz="3600" dirty="0">
                <a:latin typeface="Brush Script MT"/>
              </a:rPr>
              <a:t>l</a:t>
            </a:r>
            <a:r>
              <a:rPr lang="en-US" sz="3200" dirty="0">
                <a:sym typeface="Symbol"/>
              </a:rPr>
              <a:t>.mu &lt;&lt; X) </a:t>
            </a:r>
            <a:r>
              <a:rPr lang="en-US" sz="3200" b="1" dirty="0">
                <a:sym typeface="Symbol"/>
              </a:rPr>
              <a:t></a:t>
            </a:r>
            <a:r>
              <a:rPr lang="en-US" sz="3200" dirty="0">
                <a:sym typeface="Symbol"/>
              </a:rPr>
              <a:t> </a:t>
            </a:r>
            <a:r>
              <a:rPr lang="el-GR" sz="3200" i="1" dirty="0"/>
              <a:t>θ </a:t>
            </a:r>
            <a:r>
              <a:rPr lang="en-US" sz="3200" dirty="0">
                <a:sym typeface="Symbol"/>
              </a:rPr>
              <a:t>&lt;&lt; X</a:t>
            </a:r>
            <a:br>
              <a:rPr lang="en-US" sz="3200" dirty="0">
                <a:sym typeface="Symbol"/>
              </a:rPr>
            </a:br>
            <a:r>
              <a:rPr lang="en-US" sz="3200" dirty="0"/>
              <a:t>where </a:t>
            </a:r>
            <a:r>
              <a:rPr lang="el-GR" sz="3200" i="1" dirty="0"/>
              <a:t>θ</a:t>
            </a:r>
            <a:r>
              <a:rPr lang="en-US" sz="3200" dirty="0"/>
              <a:t> is the one for the current thread</a:t>
            </a:r>
            <a:endParaRPr lang="en-US" sz="3200" dirty="0" smtClean="0"/>
          </a:p>
          <a:p>
            <a:r>
              <a:rPr lang="en-US" sz="3200" dirty="0" smtClean="0"/>
              <a:t>                   requires </a:t>
            </a:r>
            <a:r>
              <a:rPr lang="en-US" sz="32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maxlock</a:t>
            </a:r>
            <a:r>
              <a:rPr lang="en-US" sz="3200" dirty="0" smtClean="0"/>
              <a:t> &lt;&lt; tk.mu</a:t>
            </a:r>
          </a:p>
          <a:p>
            <a:r>
              <a:rPr lang="en-US" sz="3200" dirty="0" smtClean="0"/>
              <a:t>without between clause, </a:t>
            </a:r>
            <a:r>
              <a:rPr lang="el-GR" sz="3200" i="1" dirty="0" smtClean="0"/>
              <a:t>θ</a:t>
            </a:r>
            <a:r>
              <a:rPr lang="en-US" sz="3200" dirty="0" smtClean="0"/>
              <a:t> is picked as just barely above </a:t>
            </a:r>
            <a:r>
              <a:rPr lang="en-US" sz="32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maxlock</a:t>
            </a:r>
            <a:r>
              <a:rPr lang="en-US" sz="3200" dirty="0" smtClean="0"/>
              <a:t> of the forking thread</a:t>
            </a:r>
            <a:endParaRPr lang="en-US" sz="3200" dirty="0"/>
          </a:p>
        </p:txBody>
      </p:sp>
      <p:sp>
        <p:nvSpPr>
          <p:cNvPr id="4" name="TextBox 3"/>
          <p:cNvSpPr txBox="1"/>
          <p:nvPr/>
        </p:nvSpPr>
        <p:spPr>
          <a:xfrm>
            <a:off x="728598" y="870738"/>
            <a:ext cx="7015214"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fork</a:t>
            </a:r>
            <a:r>
              <a:rPr lang="en-US" sz="28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r>
              <a:rPr lang="en-US" sz="2800" dirty="0" err="1" smtClean="0">
                <a:solidFill>
                  <a:schemeClr val="bg1"/>
                </a:solidFill>
                <a:latin typeface="Consolas" pitchFamily="49" charset="0"/>
                <a:cs typeface="Consolas" pitchFamily="49" charset="0"/>
              </a:rPr>
              <a:t>tk</a:t>
            </a:r>
            <a:r>
              <a:rPr lang="en-US" sz="2800" dirty="0" smtClean="0">
                <a:solidFill>
                  <a:schemeClr val="bg1"/>
                </a:solidFill>
                <a:latin typeface="Consolas" pitchFamily="49" charset="0"/>
                <a:cs typeface="Consolas" pitchFamily="49" charset="0"/>
              </a:rPr>
              <a:t> := </a:t>
            </a:r>
            <a:r>
              <a:rPr lang="en-US" sz="2800" dirty="0" err="1" smtClean="0">
                <a:solidFill>
                  <a:schemeClr val="bg1"/>
                </a:solidFill>
                <a:latin typeface="Consolas" pitchFamily="49" charset="0"/>
                <a:cs typeface="Consolas" pitchFamily="49" charset="0"/>
              </a:rPr>
              <a:t>o.M</a:t>
            </a:r>
            <a:r>
              <a:rPr lang="en-US" sz="2800" dirty="0" smtClean="0">
                <a:solidFill>
                  <a:schemeClr val="bg1"/>
                </a:solidFill>
                <a:latin typeface="Consolas" pitchFamily="49" charset="0"/>
                <a:cs typeface="Consolas" pitchFamily="49" charset="0"/>
              </a:rPr>
              <a:t>() </a:t>
            </a:r>
            <a:r>
              <a:rPr lang="en-US" sz="2800" dirty="0">
                <a:solidFill>
                  <a:srgbClr xmlns:mc="http://schemas.openxmlformats.org/markup-compatibility/2006" xmlns:a14="http://schemas.microsoft.com/office/drawing/2007/7/7/main" val="0070C0" mc:Ignorable=""/>
                </a:solidFill>
                <a:latin typeface="Consolas" pitchFamily="49" charset="0"/>
                <a:cs typeface="Consolas" pitchFamily="49" charset="0"/>
              </a:rPr>
              <a:t>between</a:t>
            </a:r>
            <a:r>
              <a:rPr lang="en-US" sz="2800" dirty="0" smtClean="0">
                <a:solidFill>
                  <a:schemeClr val="bg1"/>
                </a:solidFill>
                <a:latin typeface="Consolas" pitchFamily="49" charset="0"/>
                <a:cs typeface="Consolas" pitchFamily="49" charset="0"/>
              </a:rPr>
              <a:t> L </a:t>
            </a:r>
            <a:r>
              <a:rPr lang="en-US" sz="2800" dirty="0">
                <a:solidFill>
                  <a:srgbClr xmlns:mc="http://schemas.openxmlformats.org/markup-compatibility/2006" xmlns:a14="http://schemas.microsoft.com/office/drawing/2007/7/7/main" val="0070C0" mc:Ignorable=""/>
                </a:solidFill>
                <a:latin typeface="Consolas" pitchFamily="49" charset="0"/>
                <a:cs typeface="Consolas" pitchFamily="49" charset="0"/>
              </a:rPr>
              <a:t>and</a:t>
            </a:r>
            <a:r>
              <a:rPr lang="en-US" sz="2800" dirty="0" smtClean="0">
                <a:solidFill>
                  <a:schemeClr val="bg1"/>
                </a:solidFill>
                <a:latin typeface="Consolas" pitchFamily="49" charset="0"/>
                <a:cs typeface="Consolas" pitchFamily="49" charset="0"/>
              </a:rPr>
              <a:t> H;</a:t>
            </a:r>
            <a:endParaRPr lang="en-US" sz="2800" dirty="0" smtClean="0">
              <a:solidFill>
                <a:schemeClr val="bg1"/>
              </a:solidFill>
              <a:latin typeface="Consolas" pitchFamily="49" charset="0"/>
              <a:cs typeface="Consolas" pitchFamily="49" charset="0"/>
            </a:endParaRPr>
          </a:p>
        </p:txBody>
      </p:sp>
      <p:sp>
        <p:nvSpPr>
          <p:cNvPr id="5" name="TextBox 4"/>
          <p:cNvSpPr txBox="1"/>
          <p:nvPr/>
        </p:nvSpPr>
        <p:spPr>
          <a:xfrm>
            <a:off x="728598" y="3685349"/>
            <a:ext cx="2715462"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maxlock</a:t>
            </a:r>
            <a:r>
              <a:rPr lang="en-US" sz="28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r>
              <a:rPr lang="en-US" sz="2800" dirty="0" smtClean="0">
                <a:solidFill>
                  <a:schemeClr val="bg1"/>
                </a:solidFill>
                <a:latin typeface="Consolas" pitchFamily="49" charset="0"/>
                <a:cs typeface="Consolas" pitchFamily="49" charset="0"/>
              </a:rPr>
              <a:t>&lt;&lt; X</a:t>
            </a:r>
            <a:endParaRPr lang="en-US" sz="2800" dirty="0" smtClean="0">
              <a:solidFill>
                <a:schemeClr val="bg1"/>
              </a:solidFill>
              <a:latin typeface="Consolas" pitchFamily="49" charset="0"/>
              <a:cs typeface="Consolas" pitchFamily="49" charset="0"/>
            </a:endParaRPr>
          </a:p>
        </p:txBody>
      </p:sp>
      <p:sp>
        <p:nvSpPr>
          <p:cNvPr id="6" name="TextBox 5"/>
          <p:cNvSpPr txBox="1"/>
          <p:nvPr/>
        </p:nvSpPr>
        <p:spPr>
          <a:xfrm>
            <a:off x="728598" y="5137900"/>
            <a:ext cx="2048715"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join</a:t>
            </a:r>
            <a:r>
              <a:rPr lang="en-US" sz="28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r>
              <a:rPr lang="en-US" sz="2800" dirty="0" err="1" smtClean="0">
                <a:solidFill>
                  <a:schemeClr val="bg1"/>
                </a:solidFill>
                <a:latin typeface="Consolas" pitchFamily="49" charset="0"/>
                <a:cs typeface="Consolas" pitchFamily="49" charset="0"/>
              </a:rPr>
              <a:t>tk</a:t>
            </a:r>
            <a:r>
              <a:rPr lang="en-US" sz="2800" dirty="0" smtClean="0">
                <a:solidFill>
                  <a:schemeClr val="bg1"/>
                </a:solidFill>
                <a:latin typeface="Consolas" pitchFamily="49" charset="0"/>
                <a:cs typeface="Consolas" pitchFamily="49" charset="0"/>
              </a:rPr>
              <a:t>;</a:t>
            </a:r>
            <a:endParaRPr lang="en-US" sz="2800" dirty="0" smtClean="0">
              <a:solidFill>
                <a:schemeClr val="bg1"/>
              </a:solidFill>
              <a:latin typeface="Consolas" pitchFamily="49" charset="0"/>
              <a:cs typeface="Consolas" pitchFamily="49" charset="0"/>
            </a:endParaRPr>
          </a:p>
        </p:txBody>
      </p:sp>
    </p:spTree>
    <p:extLst>
      <p:ext uri="{BB962C8B-B14F-4D97-AF65-F5344CB8AC3E}">
        <p14:creationId xmlns:p14="http://schemas.microsoft.com/office/powerpoint/2007/7/12/main" val="3677819042"/>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HandOverHand</a:t>
            </a:r>
            <a:endParaRPr lang="en-US" dirty="0"/>
          </a:p>
        </p:txBody>
      </p:sp>
      <p:sp>
        <p:nvSpPr>
          <p:cNvPr id="3" name="Subtitle 2"/>
          <p:cNvSpPr>
            <a:spLocks noGrp="1"/>
          </p:cNvSpPr>
          <p:nvPr>
            <p:ph type="subTitle" idx="1"/>
          </p:nvPr>
        </p:nvSpPr>
        <p:spPr>
          <a:xfrm>
            <a:off x="722313" y="5286254"/>
            <a:ext cx="7043208" cy="470898"/>
          </a:xfrm>
        </p:spPr>
        <p:txBody>
          <a:bodyPr/>
          <a:lstStyle/>
          <a:p>
            <a:r>
              <a:rPr lang="en-US" dirty="0" smtClean="0"/>
              <a:t>Fine-grained locking</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grpSp>
        <p:nvGrpSpPr>
          <p:cNvPr id="19" name="Group 18"/>
          <p:cNvGrpSpPr/>
          <p:nvPr/>
        </p:nvGrpSpPr>
        <p:grpSpPr>
          <a:xfrm>
            <a:off x="3982430" y="3029648"/>
            <a:ext cx="4625415" cy="3045139"/>
            <a:chOff x="3982430" y="3029648"/>
            <a:chExt cx="4625415" cy="3045139"/>
          </a:xfrm>
        </p:grpSpPr>
        <p:sp>
          <p:nvSpPr>
            <p:cNvPr id="5" name="Oval 4"/>
            <p:cNvSpPr/>
            <p:nvPr/>
          </p:nvSpPr>
          <p:spPr bwMode="auto">
            <a:xfrm rot="677570">
              <a:off x="4220241" y="3029648"/>
              <a:ext cx="1569570" cy="1044696"/>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t" anchorCtr="0" compatLnSpc="1">
              <a:prstTxWarp prst="textNoShape">
                <a:avLst/>
              </a:prstTxWarp>
            </a:bodyPr>
            <a:lstStyle/>
            <a:p>
              <a:pPr marR="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:List</a:t>
              </a:r>
            </a:p>
          </p:txBody>
        </p:sp>
        <p:sp>
          <p:nvSpPr>
            <p:cNvPr id="6" name="Oval 5"/>
            <p:cNvSpPr/>
            <p:nvPr/>
          </p:nvSpPr>
          <p:spPr bwMode="auto">
            <a:xfrm rot="677570">
              <a:off x="3982430" y="4716727"/>
              <a:ext cx="949347" cy="623988"/>
            </a:xfrm>
            <a:prstGeom prst="ellipse">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cxnSp>
          <p:nvCxnSpPr>
            <p:cNvPr id="7" name="Curved Connector 7"/>
            <p:cNvCxnSpPr>
              <a:stCxn id="5" idx="4"/>
              <a:endCxn id="6" idx="1"/>
            </p:cNvCxnSpPr>
            <p:nvPr/>
          </p:nvCxnSpPr>
          <p:spPr>
            <a:xfrm rot="6077570">
              <a:off x="4130714" y="4113550"/>
              <a:ext cx="812469" cy="583782"/>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sp>
          <p:nvSpPr>
            <p:cNvPr id="8" name="Oval 7"/>
            <p:cNvSpPr/>
            <p:nvPr/>
          </p:nvSpPr>
          <p:spPr bwMode="auto">
            <a:xfrm rot="677570">
              <a:off x="5207786" y="4961418"/>
              <a:ext cx="949347" cy="623988"/>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9" name="Oval 8"/>
            <p:cNvSpPr/>
            <p:nvPr/>
          </p:nvSpPr>
          <p:spPr bwMode="auto">
            <a:xfrm rot="677570">
              <a:off x="6433143" y="5206109"/>
              <a:ext cx="949347" cy="623988"/>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0" name="Oval 9"/>
            <p:cNvSpPr/>
            <p:nvPr/>
          </p:nvSpPr>
          <p:spPr bwMode="auto">
            <a:xfrm rot="677570">
              <a:off x="7658498" y="5450799"/>
              <a:ext cx="949347" cy="623988"/>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1" name="TextBox 10"/>
            <p:cNvSpPr txBox="1"/>
            <p:nvPr/>
          </p:nvSpPr>
          <p:spPr>
            <a:xfrm rot="677570">
              <a:off x="4244491" y="4117406"/>
              <a:ext cx="598702" cy="430887"/>
            </a:xfrm>
            <a:prstGeom prst="rect">
              <a:avLst/>
            </a:prstGeom>
            <a:noFill/>
          </p:spPr>
          <p:txBody>
            <a:bodyPr wrap="square" rtlCol="0">
              <a:spAutoFit/>
            </a:bodyPr>
            <a:lstStyle/>
            <a:p>
              <a:r>
                <a:rPr lang="en-US" sz="1100" dirty="0" smtClean="0"/>
                <a:t>head</a:t>
              </a:r>
            </a:p>
            <a:p>
              <a:endParaRPr lang="en-US" sz="1100" dirty="0"/>
            </a:p>
          </p:txBody>
        </p:sp>
        <p:sp>
          <p:nvSpPr>
            <p:cNvPr id="12" name="TextBox 11"/>
            <p:cNvSpPr txBox="1"/>
            <p:nvPr/>
          </p:nvSpPr>
          <p:spPr>
            <a:xfrm rot="677570">
              <a:off x="6263284" y="4260912"/>
              <a:ext cx="598702" cy="430887"/>
            </a:xfrm>
            <a:prstGeom prst="rect">
              <a:avLst/>
            </a:prstGeom>
            <a:noFill/>
          </p:spPr>
          <p:txBody>
            <a:bodyPr wrap="square" rtlCol="0">
              <a:spAutoFit/>
            </a:bodyPr>
            <a:lstStyle/>
            <a:p>
              <a:r>
                <a:rPr lang="en-US" sz="1100" dirty="0" smtClean="0"/>
                <a:t>tail</a:t>
              </a:r>
            </a:p>
            <a:p>
              <a:endParaRPr lang="en-US" sz="1100" dirty="0"/>
            </a:p>
          </p:txBody>
        </p:sp>
        <p:cxnSp>
          <p:nvCxnSpPr>
            <p:cNvPr id="13" name="Curved Connector 7"/>
            <p:cNvCxnSpPr>
              <a:stCxn id="6" idx="6"/>
              <a:endCxn id="8" idx="2"/>
            </p:cNvCxnSpPr>
            <p:nvPr/>
          </p:nvCxnSpPr>
          <p:spPr>
            <a:xfrm rot="677570">
              <a:off x="4919569" y="5151055"/>
              <a:ext cx="300202" cy="1147"/>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4" name="Curved Connector 7"/>
            <p:cNvCxnSpPr>
              <a:stCxn id="9" idx="6"/>
              <a:endCxn id="10" idx="2"/>
            </p:cNvCxnSpPr>
            <p:nvPr/>
          </p:nvCxnSpPr>
          <p:spPr>
            <a:xfrm rot="677570">
              <a:off x="7370281" y="5640437"/>
              <a:ext cx="300201" cy="1147"/>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5" name="Curved Connector 7"/>
            <p:cNvCxnSpPr>
              <a:stCxn id="8" idx="6"/>
              <a:endCxn id="9" idx="2"/>
            </p:cNvCxnSpPr>
            <p:nvPr/>
          </p:nvCxnSpPr>
          <p:spPr>
            <a:xfrm rot="677570">
              <a:off x="6144925" y="5395746"/>
              <a:ext cx="300202" cy="1147"/>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6" name="Curved Connector 7"/>
            <p:cNvCxnSpPr>
              <a:endCxn id="9" idx="0"/>
            </p:cNvCxnSpPr>
            <p:nvPr/>
          </p:nvCxnSpPr>
          <p:spPr>
            <a:xfrm rot="677570">
              <a:off x="6329485" y="4378558"/>
              <a:ext cx="721843" cy="770372"/>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sp>
          <p:nvSpPr>
            <p:cNvPr id="17" name="TextBox 16"/>
            <p:cNvSpPr txBox="1"/>
            <p:nvPr/>
          </p:nvSpPr>
          <p:spPr>
            <a:xfrm rot="677570">
              <a:off x="6255156" y="4051071"/>
              <a:ext cx="898053" cy="369332"/>
            </a:xfrm>
            <a:prstGeom prst="rect">
              <a:avLst/>
            </a:prstGeom>
            <a:noFill/>
          </p:spPr>
          <p:txBody>
            <a:bodyPr wrap="square" rtlCol="0">
              <a:spAutoFit/>
            </a:bodyPr>
            <a:lstStyle/>
            <a:p>
              <a:r>
                <a:rPr lang="en-US" dirty="0" smtClean="0">
                  <a:solidFill>
                    <a:schemeClr val="bg1"/>
                  </a:solidFill>
                </a:rPr>
                <a:t>current</a:t>
              </a:r>
            </a:p>
          </p:txBody>
        </p:sp>
      </p:grpSp>
    </p:spTree>
    <p:extLst>
      <p:ext uri="{BB962C8B-B14F-4D97-AF65-F5344CB8AC3E}">
        <p14:creationId xmlns:p14="http://schemas.microsoft.com/office/powerpoint/2007/7/12/main" val="1603989408"/>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664797"/>
          </a:xfrm>
        </p:spPr>
        <p:txBody>
          <a:bodyPr/>
          <a:lstStyle/>
          <a:p>
            <a:r>
              <a:rPr lang="en-US" sz="4800" dirty="0" smtClean="0"/>
              <a:t>Hand-over-hand locking:  the idea</a:t>
            </a:r>
            <a:endParaRPr lang="en-US" sz="4800" dirty="0"/>
          </a:p>
        </p:txBody>
      </p:sp>
      <p:sp>
        <p:nvSpPr>
          <p:cNvPr id="7" name="Oval 6"/>
          <p:cNvSpPr/>
          <p:nvPr/>
        </p:nvSpPr>
        <p:spPr bwMode="auto">
          <a:xfrm rot="66585">
            <a:off x="931530" y="1120728"/>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9" name="Oval 8"/>
          <p:cNvSpPr/>
          <p:nvPr/>
        </p:nvSpPr>
        <p:spPr bwMode="auto">
          <a:xfrm rot="66585">
            <a:off x="2855151" y="1157991"/>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0" name="Oval 9"/>
          <p:cNvSpPr/>
          <p:nvPr/>
        </p:nvSpPr>
        <p:spPr bwMode="auto">
          <a:xfrm rot="66585">
            <a:off x="4778773" y="1195253"/>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1" name="Oval 10"/>
          <p:cNvSpPr/>
          <p:nvPr/>
        </p:nvSpPr>
        <p:spPr bwMode="auto">
          <a:xfrm rot="66585">
            <a:off x="6702392" y="1232515"/>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3" name="TextBox 12"/>
          <p:cNvSpPr txBox="1"/>
          <p:nvPr/>
        </p:nvSpPr>
        <p:spPr>
          <a:xfrm rot="66585">
            <a:off x="4313462" y="3316745"/>
            <a:ext cx="921847" cy="663455"/>
          </a:xfrm>
          <a:prstGeom prst="rect">
            <a:avLst/>
          </a:prstGeom>
          <a:noFill/>
        </p:spPr>
        <p:txBody>
          <a:bodyPr wrap="square" rtlCol="0">
            <a:spAutoFit/>
          </a:bodyPr>
          <a:lstStyle/>
          <a:p>
            <a:r>
              <a:rPr lang="en-US" sz="1100" dirty="0" smtClean="0"/>
              <a:t>tail</a:t>
            </a:r>
          </a:p>
          <a:p>
            <a:endParaRPr lang="en-US" sz="1100" dirty="0"/>
          </a:p>
        </p:txBody>
      </p:sp>
      <p:cxnSp>
        <p:nvCxnSpPr>
          <p:cNvPr id="14" name="Curved Connector 7"/>
          <p:cNvCxnSpPr>
            <a:stCxn id="7" idx="6"/>
            <a:endCxn id="9" idx="2"/>
          </p:cNvCxnSpPr>
          <p:nvPr/>
        </p:nvCxnSpPr>
        <p:spPr>
          <a:xfrm rot="66585">
            <a:off x="2393082" y="1619748"/>
            <a:ext cx="462234"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5" name="Curved Connector 7"/>
          <p:cNvCxnSpPr>
            <a:stCxn id="10" idx="6"/>
            <a:endCxn id="11" idx="2"/>
          </p:cNvCxnSpPr>
          <p:nvPr/>
        </p:nvCxnSpPr>
        <p:spPr>
          <a:xfrm rot="66585">
            <a:off x="6240324" y="1694275"/>
            <a:ext cx="462232"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6" name="Curved Connector 7"/>
          <p:cNvCxnSpPr>
            <a:stCxn id="9" idx="6"/>
            <a:endCxn id="10" idx="2"/>
          </p:cNvCxnSpPr>
          <p:nvPr/>
        </p:nvCxnSpPr>
        <p:spPr>
          <a:xfrm rot="66585">
            <a:off x="4316703" y="1657011"/>
            <a:ext cx="462234"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7" name="Curved Connector 7"/>
          <p:cNvCxnSpPr>
            <a:stCxn id="18" idx="3"/>
            <a:endCxn id="7" idx="4"/>
          </p:cNvCxnSpPr>
          <p:nvPr/>
        </p:nvCxnSpPr>
        <p:spPr>
          <a:xfrm flipV="1">
            <a:off x="1271849" y="2081418"/>
            <a:ext cx="381252" cy="791105"/>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sp>
        <p:nvSpPr>
          <p:cNvPr id="18" name="TextBox 17"/>
          <p:cNvSpPr txBox="1"/>
          <p:nvPr/>
        </p:nvSpPr>
        <p:spPr>
          <a:xfrm rot="66585">
            <a:off x="645922" y="2635628"/>
            <a:ext cx="625986" cy="461665"/>
          </a:xfrm>
          <a:prstGeom prst="rect">
            <a:avLst/>
          </a:prstGeom>
          <a:noFill/>
        </p:spPr>
        <p:txBody>
          <a:bodyPr wrap="square" rtlCol="0">
            <a:spAutoFit/>
          </a:bodyPr>
          <a:lstStyle/>
          <a:p>
            <a:r>
              <a:rPr lang="en-US" sz="2400" dirty="0" smtClean="0">
                <a:solidFill>
                  <a:schemeClr val="bg1"/>
                </a:solidFill>
              </a:rPr>
              <a:t>p</a:t>
            </a:r>
            <a:endParaRPr lang="en-US" sz="2400" dirty="0" smtClean="0">
              <a:solidFill>
                <a:schemeClr val="bg1"/>
              </a:solidFill>
            </a:endParaRPr>
          </a:p>
        </p:txBody>
      </p:sp>
      <p:sp>
        <p:nvSpPr>
          <p:cNvPr id="22" name="TextBox 21"/>
          <p:cNvSpPr txBox="1"/>
          <p:nvPr/>
        </p:nvSpPr>
        <p:spPr>
          <a:xfrm>
            <a:off x="4600574" y="2293068"/>
            <a:ext cx="4314829" cy="440120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 </a:t>
            </a:r>
            <a:r>
              <a:rPr lang="en-US" sz="2000" dirty="0" smtClean="0">
                <a:solidFill>
                  <a:schemeClr val="bg1"/>
                </a:solidFill>
                <a:latin typeface="Consolas" pitchFamily="49" charset="0"/>
                <a:cs typeface="Consolas" pitchFamily="49" charset="0"/>
              </a:rPr>
              <a:t>Update(p: Node)</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(p.data,40)</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a:t>
            </a:r>
            <a:r>
              <a:rPr lang="en-US" sz="2000" dirty="0" smtClean="0">
                <a:solidFill>
                  <a:schemeClr val="bg1"/>
                </a:solidFill>
                <a:latin typeface="Consolas" pitchFamily="49" charset="0"/>
                <a:cs typeface="Consolas" pitchFamily="49" charset="0"/>
              </a:rPr>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p;</a:t>
            </a:r>
          </a:p>
          <a:p>
            <a:pPr>
              <a:tabLst>
                <a:tab pos="342900" algn="l"/>
              </a:tabLst>
            </a:pPr>
            <a:r>
              <a:rPr lang="en-US" sz="2000" dirty="0" smtClean="0">
                <a:solidFill>
                  <a:schemeClr val="bg1"/>
                </a:solidFill>
                <a:latin typeface="Consolas" pitchFamily="49" charset="0"/>
                <a:cs typeface="Consolas" pitchFamily="49" charset="0"/>
              </a:rPr>
              <a:t>	</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while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p.next</a:t>
            </a:r>
            <a:r>
              <a:rPr lang="en-US" sz="2000" dirty="0" smtClean="0">
                <a:solidFill>
                  <a:schemeClr val="bg1"/>
                </a:solidFill>
                <a:latin typeface="Consolas" pitchFamily="49" charset="0"/>
                <a:cs typeface="Consolas" pitchFamily="49" charset="0"/>
              </a:rPr>
              <a:t> !=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null</a:t>
            </a:r>
            <a:r>
              <a:rPr lang="en-US" sz="2000" dirty="0" smtClean="0">
                <a:solidFill>
                  <a:schemeClr val="bg1"/>
                </a:solidFill>
                <a:latin typeface="Consolas" pitchFamily="49" charset="0"/>
                <a:cs typeface="Consolas" pitchFamily="49" charset="0"/>
              </a:rPr>
              <a:t>) … {</a:t>
            </a:r>
          </a:p>
          <a:p>
            <a:pPr>
              <a:tabLst>
                <a:tab pos="342900" algn="l"/>
              </a:tabLst>
            </a:pPr>
            <a:r>
              <a:rPr lang="en-US" sz="2000" dirty="0" smtClean="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p.next</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nx.data</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nx.data</a:t>
            </a:r>
            <a:r>
              <a:rPr lang="en-US" sz="2000" dirty="0" smtClean="0">
                <a:solidFill>
                  <a:schemeClr val="bg1"/>
                </a:solidFill>
                <a:latin typeface="Consolas" pitchFamily="49" charset="0"/>
                <a:cs typeface="Consolas" pitchFamily="49" charset="0"/>
              </a:rPr>
              <a:t> + 1;</a:t>
            </a:r>
          </a:p>
          <a:p>
            <a:pPr>
              <a:tabLst>
                <a:tab pos="342900" algn="l"/>
              </a:tabLst>
            </a:pP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p :=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a:t>
            </a:r>
          </a:p>
          <a:p>
            <a:pPr>
              <a:tabLst>
                <a:tab pos="342900" algn="l"/>
              </a:tabLst>
            </a:pPr>
            <a:r>
              <a:rPr lang="en-US" sz="2000" dirty="0" smtClean="0">
                <a:solidFill>
                  <a:schemeClr val="bg1"/>
                </a:solidFill>
                <a:latin typeface="Consolas" pitchFamily="49" charset="0"/>
                <a:cs typeface="Consolas" pitchFamily="49" charset="0"/>
              </a:rPr>
              <a:t>	}</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p;</a:t>
            </a:r>
            <a:endParaRPr lang="en-US" sz="2000" dirty="0" smtClean="0">
              <a:solidFill>
                <a:schemeClr val="bg1"/>
              </a:solidFill>
              <a:latin typeface="Consolas" pitchFamily="49" charset="0"/>
              <a:cs typeface="Consolas" pitchFamily="49" charset="0"/>
            </a:endParaRPr>
          </a:p>
          <a:p>
            <a:pPr>
              <a:tabLst>
                <a:tab pos="34290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30" name="TextBox 29"/>
          <p:cNvSpPr txBox="1"/>
          <p:nvPr/>
        </p:nvSpPr>
        <p:spPr>
          <a:xfrm>
            <a:off x="285754" y="5050580"/>
            <a:ext cx="3986214"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invariant</a:t>
            </a:r>
            <a:r>
              <a:rPr lang="en-US" sz="2000" dirty="0">
                <a:solidFill>
                  <a:schemeClr val="bg1"/>
                </a:solidFill>
                <a:latin typeface="Consolas" pitchFamily="49" charset="0"/>
                <a:cs typeface="Consolas" pitchFamily="49" charset="0"/>
              </a:rPr>
              <a:t/>
            </a:r>
            <a:br>
              <a:rPr lang="en-US" sz="2000" dirty="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(data,60) &amp;&amp; … &amp;&amp;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(next != null ==&gt;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(next.data,40) &amp;&amp;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data &lt;= </a:t>
            </a:r>
            <a:r>
              <a:rPr lang="en-US" sz="2000" dirty="0" err="1" smtClean="0">
                <a:solidFill>
                  <a:schemeClr val="bg1"/>
                </a:solidFill>
                <a:latin typeface="Consolas" pitchFamily="49" charset="0"/>
                <a:cs typeface="Consolas" pitchFamily="49" charset="0"/>
              </a:rPr>
              <a:t>next.data</a:t>
            </a:r>
            <a:r>
              <a:rPr lang="en-US" sz="2000" dirty="0" smtClean="0">
                <a:solidFill>
                  <a:schemeClr val="bg1"/>
                </a:solidFill>
                <a:latin typeface="Consolas" pitchFamily="49" charset="0"/>
                <a:cs typeface="Consolas" pitchFamily="49" charset="0"/>
              </a:rPr>
              <a:t>);</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endParaRPr lang="en-US" sz="2000" dirty="0" smtClean="0">
              <a:solidFill>
                <a:schemeClr val="bg1"/>
              </a:solidFill>
              <a:latin typeface="Consolas" pitchFamily="49" charset="0"/>
              <a:cs typeface="Consolas" pitchFamily="49" charset="0"/>
            </a:endParaRPr>
          </a:p>
        </p:txBody>
      </p:sp>
      <p:sp>
        <p:nvSpPr>
          <p:cNvPr id="31" name="Right Arrow 30"/>
          <p:cNvSpPr/>
          <p:nvPr/>
        </p:nvSpPr>
        <p:spPr bwMode="auto">
          <a:xfrm>
            <a:off x="4200522" y="3400335"/>
            <a:ext cx="714375" cy="414338"/>
          </a:xfrm>
          <a:prstGeom prst="rightArrow">
            <a:avLst/>
          </a:prstGeom>
          <a:solidFill>
            <a:srgbClr xmlns:mc="http://schemas.openxmlformats.org/markup-compatibility/2006" xmlns:a14="http://schemas.microsoft.com/office/drawing/2007/7/7/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34" name="Vertical Scroll 33"/>
          <p:cNvSpPr/>
          <p:nvPr/>
        </p:nvSpPr>
        <p:spPr bwMode="auto">
          <a:xfrm rot="21184477">
            <a:off x="1763623" y="1724167"/>
            <a:ext cx="673899" cy="655578"/>
          </a:xfrm>
          <a:prstGeom prst="verticalScroll">
            <a:avLst/>
          </a:prstGeom>
          <a:gradFill>
            <a:gsLst>
              <a:gs pos="0">
                <a:schemeClr val="accent4">
                  <a:tint val="62000"/>
                  <a:satMod val="180000"/>
                  <a:alpha val="31000"/>
                </a:schemeClr>
              </a:gs>
              <a:gs pos="65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2" name="Vertical Scroll 31"/>
          <p:cNvSpPr/>
          <p:nvPr/>
        </p:nvSpPr>
        <p:spPr bwMode="auto">
          <a:xfrm rot="21184477">
            <a:off x="1788202" y="1732039"/>
            <a:ext cx="566843" cy="266834"/>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5" name="Vertical Scroll 34"/>
          <p:cNvSpPr/>
          <p:nvPr/>
        </p:nvSpPr>
        <p:spPr bwMode="auto">
          <a:xfrm rot="21184477">
            <a:off x="3535272" y="1724167"/>
            <a:ext cx="673899" cy="655578"/>
          </a:xfrm>
          <a:prstGeom prst="verticalScroll">
            <a:avLst/>
          </a:prstGeom>
          <a:gradFill>
            <a:gsLst>
              <a:gs pos="0">
                <a:schemeClr val="accent4">
                  <a:tint val="62000"/>
                  <a:satMod val="180000"/>
                  <a:alpha val="31000"/>
                </a:schemeClr>
              </a:gs>
              <a:gs pos="65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6" name="Vertical Scroll 35"/>
          <p:cNvSpPr/>
          <p:nvPr/>
        </p:nvSpPr>
        <p:spPr bwMode="auto">
          <a:xfrm rot="21184477">
            <a:off x="3559851" y="1732039"/>
            <a:ext cx="566843" cy="266834"/>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7" name="Vertical Scroll 36"/>
          <p:cNvSpPr/>
          <p:nvPr/>
        </p:nvSpPr>
        <p:spPr bwMode="auto">
          <a:xfrm rot="21184477">
            <a:off x="1757280" y="1729413"/>
            <a:ext cx="694579" cy="641168"/>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9" name="Rectangle 38"/>
          <p:cNvSpPr/>
          <p:nvPr/>
        </p:nvSpPr>
        <p:spPr>
          <a:xfrm>
            <a:off x="1529744"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0" name="Rectangle 39"/>
          <p:cNvSpPr/>
          <p:nvPr/>
        </p:nvSpPr>
        <p:spPr>
          <a:xfrm>
            <a:off x="3244250"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1" name="Rectangle 40"/>
          <p:cNvSpPr/>
          <p:nvPr/>
        </p:nvSpPr>
        <p:spPr>
          <a:xfrm>
            <a:off x="1544038"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100%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07/7/12/main" val="357425057"/>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additive="base">
                                        <p:cTn id="7" dur="500" fill="hold"/>
                                        <p:tgtEl>
                                          <p:spTgt spid="31"/>
                                        </p:tgtEl>
                                        <p:attrNameLst>
                                          <p:attrName>ppt_x</p:attrName>
                                        </p:attrNameLst>
                                      </p:cBhvr>
                                      <p:tavLst>
                                        <p:tav tm="0">
                                          <p:val>
                                            <p:strVal val="0-#ppt_w/2"/>
                                          </p:val>
                                        </p:tav>
                                        <p:tav tm="100000">
                                          <p:val>
                                            <p:strVal val="#ppt_x"/>
                                          </p:val>
                                        </p:tav>
                                      </p:tavLst>
                                    </p:anim>
                                    <p:anim calcmode="lin" valueType="num">
                                      <p:cBhvr additive="base">
                                        <p:cTn id="8" dur="5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grpId="1" nodeType="clickEffect">
                                  <p:stCondLst>
                                    <p:cond delay="0"/>
                                  </p:stCondLst>
                                  <p:childTnLst>
                                    <p:animMotion origin="layout" path="M 2.5E-6 7.40741E-7 L 0.00312 0.05417 " pathEditMode="relative" rAng="0" ptsTypes="AA">
                                      <p:cBhvr>
                                        <p:cTn id="12" dur="1000" fill="hold"/>
                                        <p:tgtEl>
                                          <p:spTgt spid="31"/>
                                        </p:tgtEl>
                                        <p:attrNameLst>
                                          <p:attrName>ppt_x</p:attrName>
                                          <p:attrName>ppt_y</p:attrName>
                                        </p:attrNameLst>
                                      </p:cBhvr>
                                      <p:rCtr x="2" y="27"/>
                                    </p:animMotion>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fade">
                                      <p:cBhvr>
                                        <p:cTn id="16" dur="500"/>
                                        <p:tgtEl>
                                          <p:spTgt spid="3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5"/>
                                        </p:tgtEl>
                                        <p:attrNameLst>
                                          <p:attrName>style.visibility</p:attrName>
                                        </p:attrNameLst>
                                      </p:cBhvr>
                                      <p:to>
                                        <p:strVal val="visible"/>
                                      </p:to>
                                    </p:set>
                                    <p:animEffect transition="in" filter="fade">
                                      <p:cBhvr>
                                        <p:cTn id="19" dur="500"/>
                                        <p:tgtEl>
                                          <p:spTgt spid="3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fade">
                                      <p:cBhvr>
                                        <p:cTn id="22" dur="500"/>
                                        <p:tgtEl>
                                          <p:spTgt spid="36"/>
                                        </p:tgtEl>
                                      </p:cBhvr>
                                    </p:animEffect>
                                  </p:childTnLst>
                                </p:cTn>
                              </p:par>
                              <p:par>
                                <p:cTn id="23" presetID="10" presetClass="exit" presetSubtype="0" fill="hold" grpId="0" nodeType="withEffect">
                                  <p:stCondLst>
                                    <p:cond delay="0"/>
                                  </p:stCondLst>
                                  <p:childTnLst>
                                    <p:animEffect transition="out" filter="fade">
                                      <p:cBhvr>
                                        <p:cTn id="24" dur="500"/>
                                        <p:tgtEl>
                                          <p:spTgt spid="32"/>
                                        </p:tgtEl>
                                      </p:cBhvr>
                                    </p:animEffect>
                                    <p:set>
                                      <p:cBhvr>
                                        <p:cTn id="25" dur="1" fill="hold">
                                          <p:stCondLst>
                                            <p:cond delay="499"/>
                                          </p:stCondLst>
                                        </p:cTn>
                                        <p:tgtEl>
                                          <p:spTgt spid="32"/>
                                        </p:tgtEl>
                                        <p:attrNameLst>
                                          <p:attrName>style.visibility</p:attrName>
                                        </p:attrNameLst>
                                      </p:cBhvr>
                                      <p:to>
                                        <p:strVal val="hidden"/>
                                      </p:to>
                                    </p:set>
                                  </p:childTnLst>
                                </p:cTn>
                              </p:par>
                              <p:par>
                                <p:cTn id="26" presetID="10" presetClass="entr" presetSubtype="0" fill="hold" grpId="0" nodeType="with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fade">
                                      <p:cBhvr>
                                        <p:cTn id="28" dur="500"/>
                                        <p:tgtEl>
                                          <p:spTgt spid="40"/>
                                        </p:tgtEl>
                                      </p:cBhvr>
                                    </p:animEffect>
                                  </p:childTnLst>
                                </p:cTn>
                              </p:par>
                              <p:par>
                                <p:cTn id="29" presetID="10" presetClass="exit" presetSubtype="0" fill="hold" grpId="0" nodeType="withEffect">
                                  <p:stCondLst>
                                    <p:cond delay="0"/>
                                  </p:stCondLst>
                                  <p:childTnLst>
                                    <p:animEffect transition="out" filter="fade">
                                      <p:cBhvr>
                                        <p:cTn id="30" dur="500"/>
                                        <p:tgtEl>
                                          <p:spTgt spid="39"/>
                                        </p:tgtEl>
                                      </p:cBhvr>
                                    </p:animEffect>
                                    <p:set>
                                      <p:cBhvr>
                                        <p:cTn id="31" dur="1" fill="hold">
                                          <p:stCondLst>
                                            <p:cond delay="499"/>
                                          </p:stCondLst>
                                        </p:cTn>
                                        <p:tgtEl>
                                          <p:spTgt spid="39"/>
                                        </p:tgtEl>
                                        <p:attrNameLst>
                                          <p:attrName>style.visibility</p:attrName>
                                        </p:attrNameLst>
                                      </p:cBhvr>
                                      <p:to>
                                        <p:strVal val="hidden"/>
                                      </p:to>
                                    </p:set>
                                  </p:childTnLst>
                                </p:cTn>
                              </p:par>
                              <p:par>
                                <p:cTn id="32" presetID="10" presetClass="entr" presetSubtype="0" fill="hold" grpId="0" nodeType="withEffect">
                                  <p:stCondLst>
                                    <p:cond delay="0"/>
                                  </p:stCondLst>
                                  <p:childTnLst>
                                    <p:set>
                                      <p:cBhvr>
                                        <p:cTn id="33" dur="1" fill="hold">
                                          <p:stCondLst>
                                            <p:cond delay="0"/>
                                          </p:stCondLst>
                                        </p:cTn>
                                        <p:tgtEl>
                                          <p:spTgt spid="41"/>
                                        </p:tgtEl>
                                        <p:attrNameLst>
                                          <p:attrName>style.visibility</p:attrName>
                                        </p:attrNameLst>
                                      </p:cBhvr>
                                      <p:to>
                                        <p:strVal val="visible"/>
                                      </p:to>
                                    </p:set>
                                    <p:animEffect transition="in" filter="fade">
                                      <p:cBhvr>
                                        <p:cTn id="34"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1" grpId="1" animBg="1"/>
      <p:bldP spid="32" grpId="0" animBg="1"/>
      <p:bldP spid="35" grpId="0" animBg="1"/>
      <p:bldP spid="36" grpId="0" animBg="1"/>
      <p:bldP spid="37" grpId="0" animBg="1"/>
      <p:bldP spid="39" grpId="0"/>
      <p:bldP spid="40" grpId="0"/>
      <p:bldP spid="4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664797"/>
          </a:xfrm>
        </p:spPr>
        <p:txBody>
          <a:bodyPr/>
          <a:lstStyle/>
          <a:p>
            <a:r>
              <a:rPr lang="en-US" sz="4800" dirty="0" smtClean="0"/>
              <a:t>Hand-over-hand locking:  the idea</a:t>
            </a:r>
            <a:endParaRPr lang="en-US" sz="4800" dirty="0"/>
          </a:p>
        </p:txBody>
      </p:sp>
      <p:sp>
        <p:nvSpPr>
          <p:cNvPr id="7" name="Oval 6"/>
          <p:cNvSpPr/>
          <p:nvPr/>
        </p:nvSpPr>
        <p:spPr bwMode="auto">
          <a:xfrm rot="66585">
            <a:off x="931530" y="1120728"/>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9" name="Oval 8"/>
          <p:cNvSpPr/>
          <p:nvPr/>
        </p:nvSpPr>
        <p:spPr bwMode="auto">
          <a:xfrm rot="66585">
            <a:off x="2855151" y="1157991"/>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0" name="Oval 9"/>
          <p:cNvSpPr/>
          <p:nvPr/>
        </p:nvSpPr>
        <p:spPr bwMode="auto">
          <a:xfrm rot="66585">
            <a:off x="4778773" y="1195253"/>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1" name="Oval 10"/>
          <p:cNvSpPr/>
          <p:nvPr/>
        </p:nvSpPr>
        <p:spPr bwMode="auto">
          <a:xfrm rot="66585">
            <a:off x="6702392" y="1232515"/>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3" name="TextBox 12"/>
          <p:cNvSpPr txBox="1"/>
          <p:nvPr/>
        </p:nvSpPr>
        <p:spPr>
          <a:xfrm rot="66585">
            <a:off x="4313462" y="3316745"/>
            <a:ext cx="921847" cy="663455"/>
          </a:xfrm>
          <a:prstGeom prst="rect">
            <a:avLst/>
          </a:prstGeom>
          <a:noFill/>
        </p:spPr>
        <p:txBody>
          <a:bodyPr wrap="square" rtlCol="0">
            <a:spAutoFit/>
          </a:bodyPr>
          <a:lstStyle/>
          <a:p>
            <a:r>
              <a:rPr lang="en-US" sz="1100" dirty="0" smtClean="0"/>
              <a:t>tail</a:t>
            </a:r>
          </a:p>
          <a:p>
            <a:endParaRPr lang="en-US" sz="1100" dirty="0"/>
          </a:p>
        </p:txBody>
      </p:sp>
      <p:cxnSp>
        <p:nvCxnSpPr>
          <p:cNvPr id="14" name="Curved Connector 7"/>
          <p:cNvCxnSpPr>
            <a:stCxn id="7" idx="6"/>
            <a:endCxn id="9" idx="2"/>
          </p:cNvCxnSpPr>
          <p:nvPr/>
        </p:nvCxnSpPr>
        <p:spPr>
          <a:xfrm rot="66585">
            <a:off x="2393082" y="1619748"/>
            <a:ext cx="462234"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5" name="Curved Connector 7"/>
          <p:cNvCxnSpPr>
            <a:stCxn id="10" idx="6"/>
            <a:endCxn id="11" idx="2"/>
          </p:cNvCxnSpPr>
          <p:nvPr/>
        </p:nvCxnSpPr>
        <p:spPr>
          <a:xfrm rot="66585">
            <a:off x="6240324" y="1694275"/>
            <a:ext cx="462232"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6" name="Curved Connector 7"/>
          <p:cNvCxnSpPr>
            <a:stCxn id="9" idx="6"/>
            <a:endCxn id="10" idx="2"/>
          </p:cNvCxnSpPr>
          <p:nvPr/>
        </p:nvCxnSpPr>
        <p:spPr>
          <a:xfrm rot="66585">
            <a:off x="4316703" y="1657011"/>
            <a:ext cx="462234"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7" name="Curved Connector 7"/>
          <p:cNvCxnSpPr>
            <a:stCxn id="18" idx="3"/>
            <a:endCxn id="7" idx="4"/>
          </p:cNvCxnSpPr>
          <p:nvPr/>
        </p:nvCxnSpPr>
        <p:spPr>
          <a:xfrm flipV="1">
            <a:off x="1271849" y="2081418"/>
            <a:ext cx="381252" cy="791105"/>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sp>
        <p:nvSpPr>
          <p:cNvPr id="18" name="TextBox 17"/>
          <p:cNvSpPr txBox="1"/>
          <p:nvPr/>
        </p:nvSpPr>
        <p:spPr>
          <a:xfrm rot="66585">
            <a:off x="645922" y="2635628"/>
            <a:ext cx="625986" cy="461665"/>
          </a:xfrm>
          <a:prstGeom prst="rect">
            <a:avLst/>
          </a:prstGeom>
          <a:noFill/>
        </p:spPr>
        <p:txBody>
          <a:bodyPr wrap="square" rtlCol="0">
            <a:spAutoFit/>
          </a:bodyPr>
          <a:lstStyle/>
          <a:p>
            <a:r>
              <a:rPr lang="en-US" sz="2400" dirty="0" smtClean="0">
                <a:solidFill>
                  <a:schemeClr val="bg1"/>
                </a:solidFill>
              </a:rPr>
              <a:t>p</a:t>
            </a:r>
            <a:endParaRPr lang="en-US" sz="2400" dirty="0" smtClean="0">
              <a:solidFill>
                <a:schemeClr val="bg1"/>
              </a:solidFill>
            </a:endParaRPr>
          </a:p>
        </p:txBody>
      </p:sp>
      <p:sp>
        <p:nvSpPr>
          <p:cNvPr id="22" name="TextBox 21"/>
          <p:cNvSpPr txBox="1"/>
          <p:nvPr/>
        </p:nvSpPr>
        <p:spPr>
          <a:xfrm>
            <a:off x="4600574" y="2293068"/>
            <a:ext cx="4314829" cy="440120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 </a:t>
            </a:r>
            <a:r>
              <a:rPr lang="en-US" sz="2000" dirty="0" smtClean="0">
                <a:solidFill>
                  <a:schemeClr val="bg1"/>
                </a:solidFill>
                <a:latin typeface="Consolas" pitchFamily="49" charset="0"/>
                <a:cs typeface="Consolas" pitchFamily="49" charset="0"/>
              </a:rPr>
              <a:t>Update(p: Node)</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(p.data,40)</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a:t>
            </a:r>
            <a:r>
              <a:rPr lang="en-US" sz="2000" dirty="0" smtClean="0">
                <a:solidFill>
                  <a:schemeClr val="bg1"/>
                </a:solidFill>
                <a:latin typeface="Consolas" pitchFamily="49" charset="0"/>
                <a:cs typeface="Consolas" pitchFamily="49" charset="0"/>
              </a:rPr>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p;</a:t>
            </a:r>
          </a:p>
          <a:p>
            <a:pPr>
              <a:tabLst>
                <a:tab pos="342900" algn="l"/>
              </a:tabLst>
            </a:pPr>
            <a:r>
              <a:rPr lang="en-US" sz="2000" dirty="0" smtClean="0">
                <a:solidFill>
                  <a:schemeClr val="bg1"/>
                </a:solidFill>
                <a:latin typeface="Consolas" pitchFamily="49" charset="0"/>
                <a:cs typeface="Consolas" pitchFamily="49" charset="0"/>
              </a:rPr>
              <a:t>	</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while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p.next</a:t>
            </a:r>
            <a:r>
              <a:rPr lang="en-US" sz="2000" dirty="0" smtClean="0">
                <a:solidFill>
                  <a:schemeClr val="bg1"/>
                </a:solidFill>
                <a:latin typeface="Consolas" pitchFamily="49" charset="0"/>
                <a:cs typeface="Consolas" pitchFamily="49" charset="0"/>
              </a:rPr>
              <a:t> !=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null</a:t>
            </a:r>
            <a:r>
              <a:rPr lang="en-US" sz="2000" dirty="0" smtClean="0">
                <a:solidFill>
                  <a:schemeClr val="bg1"/>
                </a:solidFill>
                <a:latin typeface="Consolas" pitchFamily="49" charset="0"/>
                <a:cs typeface="Consolas" pitchFamily="49" charset="0"/>
              </a:rPr>
              <a:t>) … {</a:t>
            </a:r>
          </a:p>
          <a:p>
            <a:pPr>
              <a:tabLst>
                <a:tab pos="342900" algn="l"/>
              </a:tabLst>
            </a:pPr>
            <a:r>
              <a:rPr lang="en-US" sz="2000" dirty="0" smtClean="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p.next</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nx.data</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nx.data</a:t>
            </a:r>
            <a:r>
              <a:rPr lang="en-US" sz="2000" dirty="0" smtClean="0">
                <a:solidFill>
                  <a:schemeClr val="bg1"/>
                </a:solidFill>
                <a:latin typeface="Consolas" pitchFamily="49" charset="0"/>
                <a:cs typeface="Consolas" pitchFamily="49" charset="0"/>
              </a:rPr>
              <a:t> + 1;</a:t>
            </a:r>
          </a:p>
          <a:p>
            <a:pPr>
              <a:tabLst>
                <a:tab pos="342900" algn="l"/>
              </a:tabLst>
            </a:pP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p :=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a:t>
            </a:r>
          </a:p>
          <a:p>
            <a:pPr>
              <a:tabLst>
                <a:tab pos="342900" algn="l"/>
              </a:tabLst>
            </a:pPr>
            <a:r>
              <a:rPr lang="en-US" sz="2000" dirty="0" smtClean="0">
                <a:solidFill>
                  <a:schemeClr val="bg1"/>
                </a:solidFill>
                <a:latin typeface="Consolas" pitchFamily="49" charset="0"/>
                <a:cs typeface="Consolas" pitchFamily="49" charset="0"/>
              </a:rPr>
              <a:t>	}</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p;</a:t>
            </a:r>
            <a:endParaRPr lang="en-US" sz="2000" dirty="0" smtClean="0">
              <a:solidFill>
                <a:schemeClr val="bg1"/>
              </a:solidFill>
              <a:latin typeface="Consolas" pitchFamily="49" charset="0"/>
              <a:cs typeface="Consolas" pitchFamily="49" charset="0"/>
            </a:endParaRPr>
          </a:p>
          <a:p>
            <a:pPr>
              <a:tabLst>
                <a:tab pos="34290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25" name="TextBox 24"/>
          <p:cNvSpPr txBox="1"/>
          <p:nvPr/>
        </p:nvSpPr>
        <p:spPr>
          <a:xfrm rot="66585">
            <a:off x="645922" y="3207121"/>
            <a:ext cx="625986" cy="461665"/>
          </a:xfrm>
          <a:prstGeom prst="rect">
            <a:avLst/>
          </a:prstGeom>
          <a:noFill/>
        </p:spPr>
        <p:txBody>
          <a:bodyPr wrap="square" rtlCol="0">
            <a:spAutoFit/>
          </a:bodyPr>
          <a:lstStyle/>
          <a:p>
            <a:r>
              <a:rPr lang="en-US" sz="2400" dirty="0" err="1" smtClean="0">
                <a:solidFill>
                  <a:schemeClr val="bg1"/>
                </a:solidFill>
              </a:rPr>
              <a:t>nx</a:t>
            </a:r>
            <a:endParaRPr lang="en-US" sz="2400" dirty="0" smtClean="0">
              <a:solidFill>
                <a:schemeClr val="bg1"/>
              </a:solidFill>
            </a:endParaRPr>
          </a:p>
        </p:txBody>
      </p:sp>
      <p:cxnSp>
        <p:nvCxnSpPr>
          <p:cNvPr id="26" name="Curved Connector 7"/>
          <p:cNvCxnSpPr>
            <a:stCxn id="25" idx="3"/>
            <a:endCxn id="9" idx="3"/>
          </p:cNvCxnSpPr>
          <p:nvPr/>
        </p:nvCxnSpPr>
        <p:spPr>
          <a:xfrm flipV="1">
            <a:off x="1271849" y="1967995"/>
            <a:ext cx="1790888" cy="1476021"/>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sp>
        <p:nvSpPr>
          <p:cNvPr id="30" name="TextBox 29"/>
          <p:cNvSpPr txBox="1"/>
          <p:nvPr/>
        </p:nvSpPr>
        <p:spPr>
          <a:xfrm>
            <a:off x="285754" y="5050580"/>
            <a:ext cx="3986214"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invariant</a:t>
            </a:r>
            <a:r>
              <a:rPr lang="en-US" sz="2000" dirty="0">
                <a:solidFill>
                  <a:schemeClr val="bg1"/>
                </a:solidFill>
                <a:latin typeface="Consolas" pitchFamily="49" charset="0"/>
                <a:cs typeface="Consolas" pitchFamily="49" charset="0"/>
              </a:rPr>
              <a:t/>
            </a:r>
            <a:br>
              <a:rPr lang="en-US" sz="2000" dirty="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(data,60) &amp;&amp; … &amp;&amp;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(next != null ==&gt;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(next.data,40) &amp;&amp;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data &lt;= </a:t>
            </a:r>
            <a:r>
              <a:rPr lang="en-US" sz="2000" dirty="0" err="1" smtClean="0">
                <a:solidFill>
                  <a:schemeClr val="bg1"/>
                </a:solidFill>
                <a:latin typeface="Consolas" pitchFamily="49" charset="0"/>
                <a:cs typeface="Consolas" pitchFamily="49" charset="0"/>
              </a:rPr>
              <a:t>next.data</a:t>
            </a:r>
            <a:r>
              <a:rPr lang="en-US" sz="2000" dirty="0" smtClean="0">
                <a:solidFill>
                  <a:schemeClr val="bg1"/>
                </a:solidFill>
                <a:latin typeface="Consolas" pitchFamily="49" charset="0"/>
                <a:cs typeface="Consolas" pitchFamily="49" charset="0"/>
              </a:rPr>
              <a:t>);</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endParaRPr lang="en-US" sz="2000" dirty="0" smtClean="0">
              <a:solidFill>
                <a:schemeClr val="bg1"/>
              </a:solidFill>
              <a:latin typeface="Consolas" pitchFamily="49" charset="0"/>
              <a:cs typeface="Consolas" pitchFamily="49" charset="0"/>
            </a:endParaRPr>
          </a:p>
        </p:txBody>
      </p:sp>
      <p:sp>
        <p:nvSpPr>
          <p:cNvPr id="31" name="Right Arrow 30"/>
          <p:cNvSpPr/>
          <p:nvPr/>
        </p:nvSpPr>
        <p:spPr bwMode="auto">
          <a:xfrm>
            <a:off x="4200522" y="3743247"/>
            <a:ext cx="714375" cy="414338"/>
          </a:xfrm>
          <a:prstGeom prst="rightArrow">
            <a:avLst/>
          </a:prstGeom>
          <a:solidFill>
            <a:srgbClr xmlns:mc="http://schemas.openxmlformats.org/markup-compatibility/2006" xmlns:a14="http://schemas.microsoft.com/office/drawing/2007/7/7/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34" name="Vertical Scroll 33"/>
          <p:cNvSpPr/>
          <p:nvPr/>
        </p:nvSpPr>
        <p:spPr bwMode="auto">
          <a:xfrm rot="21184477">
            <a:off x="1763623" y="1724167"/>
            <a:ext cx="673899" cy="655578"/>
          </a:xfrm>
          <a:prstGeom prst="verticalScroll">
            <a:avLst/>
          </a:prstGeom>
          <a:gradFill>
            <a:gsLst>
              <a:gs pos="0">
                <a:schemeClr val="accent4">
                  <a:tint val="62000"/>
                  <a:satMod val="180000"/>
                  <a:alpha val="31000"/>
                </a:schemeClr>
              </a:gs>
              <a:gs pos="65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2" name="Vertical Scroll 31"/>
          <p:cNvSpPr/>
          <p:nvPr/>
        </p:nvSpPr>
        <p:spPr bwMode="auto">
          <a:xfrm rot="21184477">
            <a:off x="1757280" y="1729413"/>
            <a:ext cx="694579" cy="641168"/>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0" name="Vertical Scroll 19"/>
          <p:cNvSpPr/>
          <p:nvPr/>
        </p:nvSpPr>
        <p:spPr bwMode="auto">
          <a:xfrm rot="21184477">
            <a:off x="3535272" y="1724167"/>
            <a:ext cx="673899" cy="655578"/>
          </a:xfrm>
          <a:prstGeom prst="verticalScroll">
            <a:avLst/>
          </a:prstGeom>
          <a:gradFill>
            <a:gsLst>
              <a:gs pos="0">
                <a:schemeClr val="accent4">
                  <a:tint val="62000"/>
                  <a:satMod val="180000"/>
                  <a:alpha val="31000"/>
                </a:schemeClr>
              </a:gs>
              <a:gs pos="65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1" name="Vertical Scroll 20"/>
          <p:cNvSpPr/>
          <p:nvPr/>
        </p:nvSpPr>
        <p:spPr bwMode="auto">
          <a:xfrm rot="21184477">
            <a:off x="3559851" y="1732039"/>
            <a:ext cx="566843" cy="266834"/>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3" name="Vertical Scroll 22"/>
          <p:cNvSpPr/>
          <p:nvPr/>
        </p:nvSpPr>
        <p:spPr bwMode="auto">
          <a:xfrm rot="21184477">
            <a:off x="3554590" y="1727419"/>
            <a:ext cx="676948" cy="655352"/>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4" name="Vertical Scroll 23"/>
          <p:cNvSpPr/>
          <p:nvPr/>
        </p:nvSpPr>
        <p:spPr bwMode="auto">
          <a:xfrm rot="21184477">
            <a:off x="5492660" y="1724167"/>
            <a:ext cx="673899" cy="655578"/>
          </a:xfrm>
          <a:prstGeom prst="verticalScroll">
            <a:avLst/>
          </a:prstGeom>
          <a:gradFill>
            <a:gsLst>
              <a:gs pos="0">
                <a:schemeClr val="accent4">
                  <a:tint val="62000"/>
                  <a:satMod val="180000"/>
                  <a:alpha val="31000"/>
                </a:schemeClr>
              </a:gs>
              <a:gs pos="65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7" name="Vertical Scroll 26"/>
          <p:cNvSpPr/>
          <p:nvPr/>
        </p:nvSpPr>
        <p:spPr bwMode="auto">
          <a:xfrm rot="21184477">
            <a:off x="5517239" y="1732039"/>
            <a:ext cx="566843" cy="266834"/>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8" name="Rectangle 27"/>
          <p:cNvSpPr/>
          <p:nvPr/>
        </p:nvSpPr>
        <p:spPr>
          <a:xfrm>
            <a:off x="3244250"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9" name="Rectangle 28"/>
          <p:cNvSpPr/>
          <p:nvPr/>
        </p:nvSpPr>
        <p:spPr>
          <a:xfrm>
            <a:off x="1544038"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100%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3" name="Rectangle 32"/>
          <p:cNvSpPr/>
          <p:nvPr/>
        </p:nvSpPr>
        <p:spPr>
          <a:xfrm>
            <a:off x="5187350"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5" name="Rectangle 34"/>
          <p:cNvSpPr/>
          <p:nvPr/>
        </p:nvSpPr>
        <p:spPr>
          <a:xfrm>
            <a:off x="3287092"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100%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07/7/12/main" val="2031528917"/>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2" nodeType="withEffect">
                                  <p:stCondLst>
                                    <p:cond delay="0"/>
                                  </p:stCondLst>
                                  <p:childTnLst>
                                    <p:animMotion origin="layout" path="M 2.5E-6 4.07407E-6 L 2.5E-6 0.08333 " pathEditMode="relative" rAng="0" ptsTypes="AA">
                                      <p:cBhvr>
                                        <p:cTn id="6" dur="1000" fill="hold"/>
                                        <p:tgtEl>
                                          <p:spTgt spid="31"/>
                                        </p:tgtEl>
                                        <p:attrNameLst>
                                          <p:attrName>ppt_x</p:attrName>
                                          <p:attrName>ppt_y</p:attrName>
                                        </p:attrNameLst>
                                      </p:cBhvr>
                                      <p:rCtr x="0" y="42"/>
                                    </p:animMotion>
                                  </p:childTnLst>
                                </p:cTn>
                              </p:par>
                            </p:childTnLst>
                          </p:cTn>
                        </p:par>
                        <p:par>
                          <p:cTn id="7" fill="hold">
                            <p:stCondLst>
                              <p:cond delay="1000"/>
                            </p:stCondLst>
                            <p:childTnLst>
                              <p:par>
                                <p:cTn id="8" presetID="10" presetClass="entr" presetSubtype="0" fill="hold" grpId="0" nodeType="after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par>
                                <p:cTn id="11" presetID="10" presetClass="entr" presetSubtype="0" fill="hold" nodeType="with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fade">
                                      <p:cBhvr>
                                        <p:cTn id="13" dur="500"/>
                                        <p:tgtEl>
                                          <p:spTgt spid="26"/>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path" presetSubtype="0" accel="50000" decel="50000" fill="hold" grpId="1" nodeType="clickEffect">
                                  <p:stCondLst>
                                    <p:cond delay="0"/>
                                  </p:stCondLst>
                                  <p:childTnLst>
                                    <p:animMotion origin="layout" path="M -0.00156 0.08125 L 0.00156 0.13541 " pathEditMode="relative" rAng="0" ptsTypes="AA">
                                      <p:cBhvr>
                                        <p:cTn id="17" dur="1000" fill="hold"/>
                                        <p:tgtEl>
                                          <p:spTgt spid="31"/>
                                        </p:tgtEl>
                                        <p:attrNameLst>
                                          <p:attrName>ppt_x</p:attrName>
                                          <p:attrName>ppt_y</p:attrName>
                                        </p:attrNameLst>
                                      </p:cBhvr>
                                      <p:rCtr x="2" y="27"/>
                                    </p:animMotion>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fade">
                                      <p:cBhvr>
                                        <p:cTn id="21" dur="500"/>
                                        <p:tgtEl>
                                          <p:spTgt spid="23"/>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fade">
                                      <p:cBhvr>
                                        <p:cTn id="24" dur="500"/>
                                        <p:tgtEl>
                                          <p:spTgt spid="2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500"/>
                                        <p:tgtEl>
                                          <p:spTgt spid="27"/>
                                        </p:tgtEl>
                                      </p:cBhvr>
                                    </p:animEffect>
                                  </p:childTnLst>
                                </p:cTn>
                              </p:par>
                              <p:par>
                                <p:cTn id="28" presetID="10" presetClass="exit" presetSubtype="0" fill="hold" grpId="0" nodeType="withEffect">
                                  <p:stCondLst>
                                    <p:cond delay="0"/>
                                  </p:stCondLst>
                                  <p:childTnLst>
                                    <p:animEffect transition="out" filter="fade">
                                      <p:cBhvr>
                                        <p:cTn id="29" dur="500"/>
                                        <p:tgtEl>
                                          <p:spTgt spid="21"/>
                                        </p:tgtEl>
                                      </p:cBhvr>
                                    </p:animEffect>
                                    <p:set>
                                      <p:cBhvr>
                                        <p:cTn id="30" dur="1" fill="hold">
                                          <p:stCondLst>
                                            <p:cond delay="499"/>
                                          </p:stCondLst>
                                        </p:cTn>
                                        <p:tgtEl>
                                          <p:spTgt spid="21"/>
                                        </p:tgtEl>
                                        <p:attrNameLst>
                                          <p:attrName>style.visibility</p:attrName>
                                        </p:attrNameLst>
                                      </p:cBhvr>
                                      <p:to>
                                        <p:strVal val="hidden"/>
                                      </p:to>
                                    </p:set>
                                  </p:childTnLst>
                                </p:cTn>
                              </p:par>
                              <p:par>
                                <p:cTn id="31" presetID="10" presetClass="entr" presetSubtype="0" fill="hold" grpId="0" nodeType="with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fade">
                                      <p:cBhvr>
                                        <p:cTn id="33" dur="500"/>
                                        <p:tgtEl>
                                          <p:spTgt spid="33"/>
                                        </p:tgtEl>
                                      </p:cBhvr>
                                    </p:animEffect>
                                  </p:childTnLst>
                                </p:cTn>
                              </p:par>
                              <p:par>
                                <p:cTn id="34" presetID="10" presetClass="exit" presetSubtype="0" fill="hold" grpId="0" nodeType="withEffect">
                                  <p:stCondLst>
                                    <p:cond delay="0"/>
                                  </p:stCondLst>
                                  <p:childTnLst>
                                    <p:animEffect transition="out" filter="fade">
                                      <p:cBhvr>
                                        <p:cTn id="35" dur="500"/>
                                        <p:tgtEl>
                                          <p:spTgt spid="28"/>
                                        </p:tgtEl>
                                      </p:cBhvr>
                                    </p:animEffect>
                                    <p:set>
                                      <p:cBhvr>
                                        <p:cTn id="36" dur="1" fill="hold">
                                          <p:stCondLst>
                                            <p:cond delay="499"/>
                                          </p:stCondLst>
                                        </p:cTn>
                                        <p:tgtEl>
                                          <p:spTgt spid="28"/>
                                        </p:tgtEl>
                                        <p:attrNameLst>
                                          <p:attrName>style.visibility</p:attrName>
                                        </p:attrNameLst>
                                      </p:cBhvr>
                                      <p:to>
                                        <p:strVal val="hidden"/>
                                      </p:to>
                                    </p:set>
                                  </p:childTnLst>
                                </p:cTn>
                              </p:par>
                              <p:par>
                                <p:cTn id="37" presetID="10" presetClass="entr" presetSubtype="0" fill="hold" grpId="0" nodeType="with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fade">
                                      <p:cBhvr>
                                        <p:cTn id="39" dur="500"/>
                                        <p:tgtEl>
                                          <p:spTgt spid="35"/>
                                        </p:tgtEl>
                                      </p:cBhvr>
                                    </p:animEffect>
                                  </p:childTnLst>
                                </p:cTn>
                              </p:par>
                              <p:par>
                                <p:cTn id="40" presetID="10" presetClass="exit" presetSubtype="0" fill="hold" grpId="0" nodeType="withEffect">
                                  <p:stCondLst>
                                    <p:cond delay="0"/>
                                  </p:stCondLst>
                                  <p:childTnLst>
                                    <p:animEffect transition="out" filter="fade">
                                      <p:cBhvr>
                                        <p:cTn id="41" dur="500"/>
                                        <p:tgtEl>
                                          <p:spTgt spid="20"/>
                                        </p:tgtEl>
                                      </p:cBhvr>
                                    </p:animEffect>
                                    <p:set>
                                      <p:cBhvr>
                                        <p:cTn id="42" dur="1" fill="hold">
                                          <p:stCondLst>
                                            <p:cond delay="499"/>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31" grpId="1" animBg="1"/>
      <p:bldP spid="31" grpId="2" animBg="1"/>
      <p:bldP spid="20" grpId="0" animBg="1"/>
      <p:bldP spid="21" grpId="0" animBg="1"/>
      <p:bldP spid="23" grpId="0" animBg="1"/>
      <p:bldP spid="24" grpId="0" animBg="1"/>
      <p:bldP spid="27" grpId="0" animBg="1"/>
      <p:bldP spid="28" grpId="0"/>
      <p:bldP spid="33" grpId="0"/>
      <p:bldP spid="3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664797"/>
          </a:xfrm>
        </p:spPr>
        <p:txBody>
          <a:bodyPr/>
          <a:lstStyle/>
          <a:p>
            <a:r>
              <a:rPr lang="en-US" sz="4800" dirty="0" smtClean="0"/>
              <a:t>Hand-over-hand locking:  the idea</a:t>
            </a:r>
            <a:endParaRPr lang="en-US" sz="4800" dirty="0"/>
          </a:p>
        </p:txBody>
      </p:sp>
      <p:sp>
        <p:nvSpPr>
          <p:cNvPr id="7" name="Oval 6"/>
          <p:cNvSpPr/>
          <p:nvPr/>
        </p:nvSpPr>
        <p:spPr bwMode="auto">
          <a:xfrm rot="66585">
            <a:off x="931530" y="1120728"/>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9" name="Oval 8"/>
          <p:cNvSpPr/>
          <p:nvPr/>
        </p:nvSpPr>
        <p:spPr bwMode="auto">
          <a:xfrm rot="66585">
            <a:off x="2855151" y="1157991"/>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0" name="Oval 9"/>
          <p:cNvSpPr/>
          <p:nvPr/>
        </p:nvSpPr>
        <p:spPr bwMode="auto">
          <a:xfrm rot="66585">
            <a:off x="4778773" y="1195253"/>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1" name="Oval 10"/>
          <p:cNvSpPr/>
          <p:nvPr/>
        </p:nvSpPr>
        <p:spPr bwMode="auto">
          <a:xfrm rot="66585">
            <a:off x="6702392" y="1232515"/>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3" name="TextBox 12"/>
          <p:cNvSpPr txBox="1"/>
          <p:nvPr/>
        </p:nvSpPr>
        <p:spPr>
          <a:xfrm rot="66585">
            <a:off x="4313462" y="3316745"/>
            <a:ext cx="921847" cy="663455"/>
          </a:xfrm>
          <a:prstGeom prst="rect">
            <a:avLst/>
          </a:prstGeom>
          <a:noFill/>
        </p:spPr>
        <p:txBody>
          <a:bodyPr wrap="square" rtlCol="0">
            <a:spAutoFit/>
          </a:bodyPr>
          <a:lstStyle/>
          <a:p>
            <a:r>
              <a:rPr lang="en-US" sz="1100" dirty="0" smtClean="0"/>
              <a:t>tail</a:t>
            </a:r>
          </a:p>
          <a:p>
            <a:endParaRPr lang="en-US" sz="1100" dirty="0"/>
          </a:p>
        </p:txBody>
      </p:sp>
      <p:cxnSp>
        <p:nvCxnSpPr>
          <p:cNvPr id="14" name="Curved Connector 7"/>
          <p:cNvCxnSpPr>
            <a:stCxn id="7" idx="6"/>
            <a:endCxn id="9" idx="2"/>
          </p:cNvCxnSpPr>
          <p:nvPr/>
        </p:nvCxnSpPr>
        <p:spPr>
          <a:xfrm rot="66585">
            <a:off x="2393082" y="1619748"/>
            <a:ext cx="462234"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5" name="Curved Connector 7"/>
          <p:cNvCxnSpPr>
            <a:stCxn id="10" idx="6"/>
            <a:endCxn id="11" idx="2"/>
          </p:cNvCxnSpPr>
          <p:nvPr/>
        </p:nvCxnSpPr>
        <p:spPr>
          <a:xfrm rot="66585">
            <a:off x="6240324" y="1694275"/>
            <a:ext cx="462232"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6" name="Curved Connector 7"/>
          <p:cNvCxnSpPr>
            <a:stCxn id="9" idx="6"/>
            <a:endCxn id="10" idx="2"/>
          </p:cNvCxnSpPr>
          <p:nvPr/>
        </p:nvCxnSpPr>
        <p:spPr>
          <a:xfrm rot="66585">
            <a:off x="4316703" y="1657011"/>
            <a:ext cx="462234"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7" name="Curved Connector 7"/>
          <p:cNvCxnSpPr>
            <a:stCxn id="18" idx="3"/>
            <a:endCxn id="7" idx="4"/>
          </p:cNvCxnSpPr>
          <p:nvPr/>
        </p:nvCxnSpPr>
        <p:spPr>
          <a:xfrm flipV="1">
            <a:off x="1271849" y="2081418"/>
            <a:ext cx="381252" cy="791105"/>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sp>
        <p:nvSpPr>
          <p:cNvPr id="18" name="TextBox 17"/>
          <p:cNvSpPr txBox="1"/>
          <p:nvPr/>
        </p:nvSpPr>
        <p:spPr>
          <a:xfrm rot="66585">
            <a:off x="645922" y="2635628"/>
            <a:ext cx="625986" cy="461665"/>
          </a:xfrm>
          <a:prstGeom prst="rect">
            <a:avLst/>
          </a:prstGeom>
          <a:noFill/>
        </p:spPr>
        <p:txBody>
          <a:bodyPr wrap="square" rtlCol="0">
            <a:spAutoFit/>
          </a:bodyPr>
          <a:lstStyle/>
          <a:p>
            <a:r>
              <a:rPr lang="en-US" sz="2400" dirty="0" smtClean="0">
                <a:solidFill>
                  <a:schemeClr val="bg1"/>
                </a:solidFill>
              </a:rPr>
              <a:t>p</a:t>
            </a:r>
            <a:endParaRPr lang="en-US" sz="2400" dirty="0" smtClean="0">
              <a:solidFill>
                <a:schemeClr val="bg1"/>
              </a:solidFill>
            </a:endParaRPr>
          </a:p>
        </p:txBody>
      </p:sp>
      <p:sp>
        <p:nvSpPr>
          <p:cNvPr id="22" name="TextBox 21"/>
          <p:cNvSpPr txBox="1"/>
          <p:nvPr/>
        </p:nvSpPr>
        <p:spPr>
          <a:xfrm>
            <a:off x="4600574" y="2293068"/>
            <a:ext cx="4314829" cy="440120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 </a:t>
            </a:r>
            <a:r>
              <a:rPr lang="en-US" sz="2000" dirty="0" smtClean="0">
                <a:solidFill>
                  <a:schemeClr val="bg1"/>
                </a:solidFill>
                <a:latin typeface="Consolas" pitchFamily="49" charset="0"/>
                <a:cs typeface="Consolas" pitchFamily="49" charset="0"/>
              </a:rPr>
              <a:t>Update(p: Node)</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(p.data,40)</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a:t>
            </a:r>
            <a:r>
              <a:rPr lang="en-US" sz="2000" dirty="0" smtClean="0">
                <a:solidFill>
                  <a:schemeClr val="bg1"/>
                </a:solidFill>
                <a:latin typeface="Consolas" pitchFamily="49" charset="0"/>
                <a:cs typeface="Consolas" pitchFamily="49" charset="0"/>
              </a:rPr>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p;</a:t>
            </a:r>
          </a:p>
          <a:p>
            <a:pPr>
              <a:tabLst>
                <a:tab pos="342900" algn="l"/>
              </a:tabLst>
            </a:pPr>
            <a:r>
              <a:rPr lang="en-US" sz="2000" dirty="0" smtClean="0">
                <a:solidFill>
                  <a:schemeClr val="bg1"/>
                </a:solidFill>
                <a:latin typeface="Consolas" pitchFamily="49" charset="0"/>
                <a:cs typeface="Consolas" pitchFamily="49" charset="0"/>
              </a:rPr>
              <a:t>	</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while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p.next</a:t>
            </a:r>
            <a:r>
              <a:rPr lang="en-US" sz="2000" dirty="0" smtClean="0">
                <a:solidFill>
                  <a:schemeClr val="bg1"/>
                </a:solidFill>
                <a:latin typeface="Consolas" pitchFamily="49" charset="0"/>
                <a:cs typeface="Consolas" pitchFamily="49" charset="0"/>
              </a:rPr>
              <a:t> !=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null</a:t>
            </a:r>
            <a:r>
              <a:rPr lang="en-US" sz="2000" dirty="0" smtClean="0">
                <a:solidFill>
                  <a:schemeClr val="bg1"/>
                </a:solidFill>
                <a:latin typeface="Consolas" pitchFamily="49" charset="0"/>
                <a:cs typeface="Consolas" pitchFamily="49" charset="0"/>
              </a:rPr>
              <a:t>) … {</a:t>
            </a:r>
          </a:p>
          <a:p>
            <a:pPr>
              <a:tabLst>
                <a:tab pos="342900" algn="l"/>
              </a:tabLst>
            </a:pPr>
            <a:r>
              <a:rPr lang="en-US" sz="2000" dirty="0" smtClean="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p.next</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nx.data</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nx.data</a:t>
            </a:r>
            <a:r>
              <a:rPr lang="en-US" sz="2000" dirty="0" smtClean="0">
                <a:solidFill>
                  <a:schemeClr val="bg1"/>
                </a:solidFill>
                <a:latin typeface="Consolas" pitchFamily="49" charset="0"/>
                <a:cs typeface="Consolas" pitchFamily="49" charset="0"/>
              </a:rPr>
              <a:t> + 1;</a:t>
            </a:r>
          </a:p>
          <a:p>
            <a:pPr>
              <a:tabLst>
                <a:tab pos="342900" algn="l"/>
              </a:tabLst>
            </a:pP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p :=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a:t>
            </a:r>
          </a:p>
          <a:p>
            <a:pPr>
              <a:tabLst>
                <a:tab pos="342900" algn="l"/>
              </a:tabLst>
            </a:pPr>
            <a:r>
              <a:rPr lang="en-US" sz="2000" dirty="0" smtClean="0">
                <a:solidFill>
                  <a:schemeClr val="bg1"/>
                </a:solidFill>
                <a:latin typeface="Consolas" pitchFamily="49" charset="0"/>
                <a:cs typeface="Consolas" pitchFamily="49" charset="0"/>
              </a:rPr>
              <a:t>	}</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p;</a:t>
            </a:r>
            <a:endParaRPr lang="en-US" sz="2000" dirty="0" smtClean="0">
              <a:solidFill>
                <a:schemeClr val="bg1"/>
              </a:solidFill>
              <a:latin typeface="Consolas" pitchFamily="49" charset="0"/>
              <a:cs typeface="Consolas" pitchFamily="49" charset="0"/>
            </a:endParaRPr>
          </a:p>
          <a:p>
            <a:pPr>
              <a:tabLst>
                <a:tab pos="34290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25" name="TextBox 24"/>
          <p:cNvSpPr txBox="1"/>
          <p:nvPr/>
        </p:nvSpPr>
        <p:spPr>
          <a:xfrm rot="66585">
            <a:off x="645922" y="3207121"/>
            <a:ext cx="625986" cy="461665"/>
          </a:xfrm>
          <a:prstGeom prst="rect">
            <a:avLst/>
          </a:prstGeom>
          <a:noFill/>
        </p:spPr>
        <p:txBody>
          <a:bodyPr wrap="square" rtlCol="0">
            <a:spAutoFit/>
          </a:bodyPr>
          <a:lstStyle/>
          <a:p>
            <a:r>
              <a:rPr lang="en-US" sz="2400" dirty="0" err="1" smtClean="0">
                <a:solidFill>
                  <a:schemeClr val="bg1"/>
                </a:solidFill>
              </a:rPr>
              <a:t>nx</a:t>
            </a:r>
            <a:endParaRPr lang="en-US" sz="2400" dirty="0" smtClean="0">
              <a:solidFill>
                <a:schemeClr val="bg1"/>
              </a:solidFill>
            </a:endParaRPr>
          </a:p>
        </p:txBody>
      </p:sp>
      <p:cxnSp>
        <p:nvCxnSpPr>
          <p:cNvPr id="26" name="Curved Connector 7"/>
          <p:cNvCxnSpPr>
            <a:stCxn id="25" idx="3"/>
            <a:endCxn id="9" idx="3"/>
          </p:cNvCxnSpPr>
          <p:nvPr/>
        </p:nvCxnSpPr>
        <p:spPr>
          <a:xfrm flipV="1">
            <a:off x="1271849" y="1967995"/>
            <a:ext cx="1790888" cy="1476021"/>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sp>
        <p:nvSpPr>
          <p:cNvPr id="30" name="TextBox 29"/>
          <p:cNvSpPr txBox="1"/>
          <p:nvPr/>
        </p:nvSpPr>
        <p:spPr>
          <a:xfrm>
            <a:off x="285754" y="5050580"/>
            <a:ext cx="3986214"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invariant</a:t>
            </a:r>
            <a:r>
              <a:rPr lang="en-US" sz="2000" dirty="0">
                <a:solidFill>
                  <a:schemeClr val="bg1"/>
                </a:solidFill>
                <a:latin typeface="Consolas" pitchFamily="49" charset="0"/>
                <a:cs typeface="Consolas" pitchFamily="49" charset="0"/>
              </a:rPr>
              <a:t/>
            </a:r>
            <a:br>
              <a:rPr lang="en-US" sz="2000" dirty="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(data,60) &amp;&amp; … &amp;&amp;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(next != null ==&gt;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(next.data,40) &amp;&amp;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data &lt;= </a:t>
            </a:r>
            <a:r>
              <a:rPr lang="en-US" sz="2000" dirty="0" err="1" smtClean="0">
                <a:solidFill>
                  <a:schemeClr val="bg1"/>
                </a:solidFill>
                <a:latin typeface="Consolas" pitchFamily="49" charset="0"/>
                <a:cs typeface="Consolas" pitchFamily="49" charset="0"/>
              </a:rPr>
              <a:t>next.data</a:t>
            </a:r>
            <a:r>
              <a:rPr lang="en-US" sz="2000" dirty="0" smtClean="0">
                <a:solidFill>
                  <a:schemeClr val="bg1"/>
                </a:solidFill>
                <a:latin typeface="Consolas" pitchFamily="49" charset="0"/>
                <a:cs typeface="Consolas" pitchFamily="49" charset="0"/>
              </a:rPr>
              <a:t>);</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endParaRPr lang="en-US" sz="2000" dirty="0" smtClean="0">
              <a:solidFill>
                <a:schemeClr val="bg1"/>
              </a:solidFill>
              <a:latin typeface="Consolas" pitchFamily="49" charset="0"/>
              <a:cs typeface="Consolas" pitchFamily="49" charset="0"/>
            </a:endParaRPr>
          </a:p>
        </p:txBody>
      </p:sp>
      <p:sp>
        <p:nvSpPr>
          <p:cNvPr id="31" name="Right Arrow 30"/>
          <p:cNvSpPr/>
          <p:nvPr/>
        </p:nvSpPr>
        <p:spPr bwMode="auto">
          <a:xfrm>
            <a:off x="4200522" y="4586239"/>
            <a:ext cx="714375" cy="414338"/>
          </a:xfrm>
          <a:prstGeom prst="rightArrow">
            <a:avLst/>
          </a:prstGeom>
          <a:solidFill>
            <a:srgbClr xmlns:mc="http://schemas.openxmlformats.org/markup-compatibility/2006" xmlns:a14="http://schemas.microsoft.com/office/drawing/2007/7/7/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34" name="Vertical Scroll 33"/>
          <p:cNvSpPr/>
          <p:nvPr/>
        </p:nvSpPr>
        <p:spPr bwMode="auto">
          <a:xfrm rot="21184477">
            <a:off x="3515176" y="1724395"/>
            <a:ext cx="767486" cy="655578"/>
          </a:xfrm>
          <a:prstGeom prst="verticalScroll">
            <a:avLst/>
          </a:prstGeom>
          <a:gradFill>
            <a:gsLst>
              <a:gs pos="0">
                <a:schemeClr val="accent4">
                  <a:tint val="62000"/>
                  <a:satMod val="180000"/>
                  <a:alpha val="31000"/>
                </a:schemeClr>
              </a:gs>
              <a:gs pos="95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3" name="Vertical Scroll 22"/>
          <p:cNvSpPr/>
          <p:nvPr/>
        </p:nvSpPr>
        <p:spPr bwMode="auto">
          <a:xfrm rot="21184477">
            <a:off x="5492660" y="1724167"/>
            <a:ext cx="673899" cy="655578"/>
          </a:xfrm>
          <a:prstGeom prst="verticalScroll">
            <a:avLst/>
          </a:prstGeom>
          <a:gradFill>
            <a:gsLst>
              <a:gs pos="0">
                <a:schemeClr val="accent4">
                  <a:tint val="62000"/>
                  <a:satMod val="180000"/>
                  <a:alpha val="31000"/>
                </a:schemeClr>
              </a:gs>
              <a:gs pos="65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4" name="Vertical Scroll 23"/>
          <p:cNvSpPr/>
          <p:nvPr/>
        </p:nvSpPr>
        <p:spPr bwMode="auto">
          <a:xfrm rot="21184477">
            <a:off x="5517239" y="1732039"/>
            <a:ext cx="566843" cy="266834"/>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8" name="Vertical Scroll 27"/>
          <p:cNvSpPr/>
          <p:nvPr/>
        </p:nvSpPr>
        <p:spPr bwMode="auto">
          <a:xfrm rot="21184477">
            <a:off x="1763623" y="1724167"/>
            <a:ext cx="673899" cy="655578"/>
          </a:xfrm>
          <a:prstGeom prst="verticalScroll">
            <a:avLst/>
          </a:prstGeom>
          <a:gradFill>
            <a:gsLst>
              <a:gs pos="0">
                <a:schemeClr val="accent4">
                  <a:tint val="62000"/>
                  <a:satMod val="180000"/>
                  <a:alpha val="31000"/>
                </a:schemeClr>
              </a:gs>
              <a:gs pos="65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9" name="Vertical Scroll 28"/>
          <p:cNvSpPr/>
          <p:nvPr/>
        </p:nvSpPr>
        <p:spPr bwMode="auto">
          <a:xfrm rot="21184477">
            <a:off x="1788202" y="1732039"/>
            <a:ext cx="566843" cy="266834"/>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3" name="Vertical Scroll 32"/>
          <p:cNvSpPr/>
          <p:nvPr/>
        </p:nvSpPr>
        <p:spPr bwMode="auto">
          <a:xfrm rot="21184477">
            <a:off x="1757280" y="1729413"/>
            <a:ext cx="694579" cy="641168"/>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1" name="Vertical Scroll 20"/>
          <p:cNvSpPr/>
          <p:nvPr/>
        </p:nvSpPr>
        <p:spPr bwMode="auto">
          <a:xfrm rot="21184477">
            <a:off x="3554590" y="1727419"/>
            <a:ext cx="676948" cy="655352"/>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2" name="Vertical Scroll 31"/>
          <p:cNvSpPr/>
          <p:nvPr/>
        </p:nvSpPr>
        <p:spPr bwMode="auto">
          <a:xfrm rot="21184477">
            <a:off x="3572009" y="1969127"/>
            <a:ext cx="694579" cy="400576"/>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5" name="Rectangle 34"/>
          <p:cNvSpPr/>
          <p:nvPr/>
        </p:nvSpPr>
        <p:spPr>
          <a:xfrm>
            <a:off x="3244250"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60%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6" name="Rectangle 35"/>
          <p:cNvSpPr/>
          <p:nvPr/>
        </p:nvSpPr>
        <p:spPr>
          <a:xfrm>
            <a:off x="1544038"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7" name="Rectangle 36"/>
          <p:cNvSpPr/>
          <p:nvPr/>
        </p:nvSpPr>
        <p:spPr>
          <a:xfrm>
            <a:off x="5187350"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9" name="Rectangle 38"/>
          <p:cNvSpPr/>
          <p:nvPr/>
        </p:nvSpPr>
        <p:spPr>
          <a:xfrm>
            <a:off x="1544038"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100%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0" name="Rectangle 39"/>
          <p:cNvSpPr/>
          <p:nvPr/>
        </p:nvSpPr>
        <p:spPr>
          <a:xfrm>
            <a:off x="3287092"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100%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07/7/12/main" val="367575365"/>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1" nodeType="withEffect">
                                  <p:stCondLst>
                                    <p:cond delay="0"/>
                                  </p:stCondLst>
                                  <p:childTnLst>
                                    <p:animMotion origin="layout" path="M 2.5E-6 -2.59259E-6 L 2.5E-6 0.09375 " pathEditMode="relative" rAng="0" ptsTypes="AA">
                                      <p:cBhvr>
                                        <p:cTn id="6" dur="1000" fill="hold"/>
                                        <p:tgtEl>
                                          <p:spTgt spid="31"/>
                                        </p:tgtEl>
                                        <p:attrNameLst>
                                          <p:attrName>ppt_x</p:attrName>
                                          <p:attrName>ppt_y</p:attrName>
                                        </p:attrNameLst>
                                      </p:cBhvr>
                                      <p:rCtr x="0" y="47"/>
                                    </p:animMotion>
                                  </p:childTnLst>
                                </p:cTn>
                              </p:par>
                            </p:childTnLst>
                          </p:cTn>
                        </p:par>
                        <p:par>
                          <p:cTn id="7" fill="hold">
                            <p:stCondLst>
                              <p:cond delay="1000"/>
                            </p:stCondLst>
                            <p:childTnLst>
                              <p:par>
                                <p:cTn id="8" presetID="10" presetClass="entr" presetSubtype="0" fill="hold" grpId="0" nodeType="after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fade">
                                      <p:cBhvr>
                                        <p:cTn id="13" dur="500"/>
                                        <p:tgtEl>
                                          <p:spTgt spid="34"/>
                                        </p:tgtEl>
                                      </p:cBhvr>
                                    </p:animEffect>
                                  </p:childTnLst>
                                </p:cTn>
                              </p:par>
                              <p:par>
                                <p:cTn id="14" presetID="10" presetClass="exit" presetSubtype="0" fill="hold" grpId="0" nodeType="withEffect">
                                  <p:stCondLst>
                                    <p:cond delay="0"/>
                                  </p:stCondLst>
                                  <p:childTnLst>
                                    <p:animEffect transition="out" filter="fade">
                                      <p:cBhvr>
                                        <p:cTn id="15" dur="500"/>
                                        <p:tgtEl>
                                          <p:spTgt spid="33"/>
                                        </p:tgtEl>
                                      </p:cBhvr>
                                    </p:animEffect>
                                    <p:set>
                                      <p:cBhvr>
                                        <p:cTn id="16" dur="1" fill="hold">
                                          <p:stCondLst>
                                            <p:cond delay="499"/>
                                          </p:stCondLst>
                                        </p:cTn>
                                        <p:tgtEl>
                                          <p:spTgt spid="33"/>
                                        </p:tgtEl>
                                        <p:attrNameLst>
                                          <p:attrName>style.visibility</p:attrName>
                                        </p:attrNameLst>
                                      </p:cBhvr>
                                      <p:to>
                                        <p:strVal val="hidden"/>
                                      </p:to>
                                    </p:set>
                                  </p:childTnLst>
                                </p:cTn>
                              </p:par>
                              <p:par>
                                <p:cTn id="17" presetID="10" presetClass="entr" presetSubtype="0" fill="hold" grpId="0" nodeType="withEffect">
                                  <p:stCondLst>
                                    <p:cond delay="0"/>
                                  </p:stCondLst>
                                  <p:childTnLst>
                                    <p:set>
                                      <p:cBhvr>
                                        <p:cTn id="18" dur="1" fill="hold">
                                          <p:stCondLst>
                                            <p:cond delay="0"/>
                                          </p:stCondLst>
                                        </p:cTn>
                                        <p:tgtEl>
                                          <p:spTgt spid="35"/>
                                        </p:tgtEl>
                                        <p:attrNameLst>
                                          <p:attrName>style.visibility</p:attrName>
                                        </p:attrNameLst>
                                      </p:cBhvr>
                                      <p:to>
                                        <p:strVal val="visible"/>
                                      </p:to>
                                    </p:set>
                                    <p:animEffect transition="in" filter="fade">
                                      <p:cBhvr>
                                        <p:cTn id="19" dur="500"/>
                                        <p:tgtEl>
                                          <p:spTgt spid="3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fade">
                                      <p:cBhvr>
                                        <p:cTn id="22" dur="500"/>
                                        <p:tgtEl>
                                          <p:spTgt spid="36"/>
                                        </p:tgtEl>
                                      </p:cBhvr>
                                    </p:animEffect>
                                  </p:childTnLst>
                                </p:cTn>
                              </p:par>
                              <p:par>
                                <p:cTn id="23" presetID="10" presetClass="exit" presetSubtype="0" fill="hold" grpId="0" nodeType="withEffect">
                                  <p:stCondLst>
                                    <p:cond delay="0"/>
                                  </p:stCondLst>
                                  <p:childTnLst>
                                    <p:animEffect transition="out" filter="fade">
                                      <p:cBhvr>
                                        <p:cTn id="24" dur="500"/>
                                        <p:tgtEl>
                                          <p:spTgt spid="39"/>
                                        </p:tgtEl>
                                      </p:cBhvr>
                                    </p:animEffect>
                                    <p:set>
                                      <p:cBhvr>
                                        <p:cTn id="25" dur="1" fill="hold">
                                          <p:stCondLst>
                                            <p:cond delay="499"/>
                                          </p:stCondLst>
                                        </p:cTn>
                                        <p:tgtEl>
                                          <p:spTgt spid="39"/>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500"/>
                                        <p:tgtEl>
                                          <p:spTgt spid="40"/>
                                        </p:tgtEl>
                                      </p:cBhvr>
                                    </p:animEffect>
                                    <p:set>
                                      <p:cBhvr>
                                        <p:cTn id="28" dur="1" fill="hold">
                                          <p:stCondLst>
                                            <p:cond delay="499"/>
                                          </p:stCondLst>
                                        </p:cTn>
                                        <p:tgtEl>
                                          <p:spTgt spid="40"/>
                                        </p:tgtEl>
                                        <p:attrNameLst>
                                          <p:attrName>style.visibility</p:attrName>
                                        </p:attrNameLst>
                                      </p:cBhvr>
                                      <p:to>
                                        <p:strVal val="hidden"/>
                                      </p:to>
                                    </p:set>
                                  </p:childTnLst>
                                </p:cTn>
                              </p:par>
                              <p:par>
                                <p:cTn id="29" presetID="10" presetClass="exit" presetSubtype="0" fill="hold" grpId="0" nodeType="withEffect">
                                  <p:stCondLst>
                                    <p:cond delay="0"/>
                                  </p:stCondLst>
                                  <p:childTnLst>
                                    <p:animEffect transition="out" filter="fade">
                                      <p:cBhvr>
                                        <p:cTn id="30" dur="500"/>
                                        <p:tgtEl>
                                          <p:spTgt spid="21"/>
                                        </p:tgtEl>
                                      </p:cBhvr>
                                    </p:animEffect>
                                    <p:set>
                                      <p:cBhvr>
                                        <p:cTn id="31" dur="1" fill="hold">
                                          <p:stCondLst>
                                            <p:cond delay="4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1" animBg="1"/>
      <p:bldP spid="34" grpId="0" animBg="1"/>
      <p:bldP spid="33" grpId="0" animBg="1"/>
      <p:bldP spid="21" grpId="0" animBg="1"/>
      <p:bldP spid="32" grpId="0" animBg="1"/>
      <p:bldP spid="35" grpId="0"/>
      <p:bldP spid="36" grpId="0"/>
      <p:bldP spid="39" grpId="0"/>
      <p:bldP spid="4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664797"/>
          </a:xfrm>
        </p:spPr>
        <p:txBody>
          <a:bodyPr/>
          <a:lstStyle/>
          <a:p>
            <a:r>
              <a:rPr lang="en-US" sz="4800" dirty="0" smtClean="0"/>
              <a:t>Hand-over-hand locking:  the idea</a:t>
            </a:r>
            <a:endParaRPr lang="en-US" sz="4800" dirty="0"/>
          </a:p>
        </p:txBody>
      </p:sp>
      <p:sp>
        <p:nvSpPr>
          <p:cNvPr id="7" name="Oval 6"/>
          <p:cNvSpPr/>
          <p:nvPr/>
        </p:nvSpPr>
        <p:spPr bwMode="auto">
          <a:xfrm rot="66585">
            <a:off x="931530" y="1120728"/>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9" name="Oval 8"/>
          <p:cNvSpPr/>
          <p:nvPr/>
        </p:nvSpPr>
        <p:spPr bwMode="auto">
          <a:xfrm rot="66585">
            <a:off x="2855151" y="1157991"/>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0" name="Oval 9"/>
          <p:cNvSpPr/>
          <p:nvPr/>
        </p:nvSpPr>
        <p:spPr bwMode="auto">
          <a:xfrm rot="66585">
            <a:off x="4778773" y="1195253"/>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1" name="Oval 10"/>
          <p:cNvSpPr/>
          <p:nvPr/>
        </p:nvSpPr>
        <p:spPr bwMode="auto">
          <a:xfrm rot="66585">
            <a:off x="6702392" y="1232515"/>
            <a:ext cx="1461749" cy="960780"/>
          </a:xfrm>
          <a:prstGeom prst="ellipse">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:Node</a:t>
            </a:r>
          </a:p>
        </p:txBody>
      </p:sp>
      <p:sp>
        <p:nvSpPr>
          <p:cNvPr id="13" name="TextBox 12"/>
          <p:cNvSpPr txBox="1"/>
          <p:nvPr/>
        </p:nvSpPr>
        <p:spPr>
          <a:xfrm rot="66585">
            <a:off x="4313462" y="3316745"/>
            <a:ext cx="921847" cy="663455"/>
          </a:xfrm>
          <a:prstGeom prst="rect">
            <a:avLst/>
          </a:prstGeom>
          <a:noFill/>
        </p:spPr>
        <p:txBody>
          <a:bodyPr wrap="square" rtlCol="0">
            <a:spAutoFit/>
          </a:bodyPr>
          <a:lstStyle/>
          <a:p>
            <a:r>
              <a:rPr lang="en-US" sz="1100" dirty="0" smtClean="0"/>
              <a:t>tail</a:t>
            </a:r>
          </a:p>
          <a:p>
            <a:endParaRPr lang="en-US" sz="1100" dirty="0"/>
          </a:p>
        </p:txBody>
      </p:sp>
      <p:cxnSp>
        <p:nvCxnSpPr>
          <p:cNvPr id="14" name="Curved Connector 7"/>
          <p:cNvCxnSpPr>
            <a:stCxn id="7" idx="6"/>
            <a:endCxn id="9" idx="2"/>
          </p:cNvCxnSpPr>
          <p:nvPr/>
        </p:nvCxnSpPr>
        <p:spPr>
          <a:xfrm rot="66585">
            <a:off x="2393082" y="1619748"/>
            <a:ext cx="462234"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5" name="Curved Connector 7"/>
          <p:cNvCxnSpPr>
            <a:stCxn id="10" idx="6"/>
            <a:endCxn id="11" idx="2"/>
          </p:cNvCxnSpPr>
          <p:nvPr/>
        </p:nvCxnSpPr>
        <p:spPr>
          <a:xfrm rot="66585">
            <a:off x="6240324" y="1694275"/>
            <a:ext cx="462232"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6" name="Curved Connector 7"/>
          <p:cNvCxnSpPr>
            <a:stCxn id="9" idx="6"/>
            <a:endCxn id="10" idx="2"/>
          </p:cNvCxnSpPr>
          <p:nvPr/>
        </p:nvCxnSpPr>
        <p:spPr>
          <a:xfrm rot="66585">
            <a:off x="4316703" y="1657011"/>
            <a:ext cx="462234" cy="1766"/>
          </a:xfrm>
          <a:prstGeom prst="curved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7" name="Curved Connector 7"/>
          <p:cNvCxnSpPr>
            <a:stCxn id="18" idx="3"/>
            <a:endCxn id="7" idx="4"/>
          </p:cNvCxnSpPr>
          <p:nvPr/>
        </p:nvCxnSpPr>
        <p:spPr>
          <a:xfrm flipV="1">
            <a:off x="1271849" y="2081418"/>
            <a:ext cx="381252" cy="791105"/>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sp>
        <p:nvSpPr>
          <p:cNvPr id="18" name="TextBox 17"/>
          <p:cNvSpPr txBox="1"/>
          <p:nvPr/>
        </p:nvSpPr>
        <p:spPr>
          <a:xfrm rot="66585">
            <a:off x="645922" y="2635628"/>
            <a:ext cx="625986" cy="461665"/>
          </a:xfrm>
          <a:prstGeom prst="rect">
            <a:avLst/>
          </a:prstGeom>
          <a:noFill/>
        </p:spPr>
        <p:txBody>
          <a:bodyPr wrap="square" rtlCol="0">
            <a:spAutoFit/>
          </a:bodyPr>
          <a:lstStyle/>
          <a:p>
            <a:r>
              <a:rPr lang="en-US" sz="2400" dirty="0" smtClean="0">
                <a:solidFill>
                  <a:schemeClr val="bg1"/>
                </a:solidFill>
              </a:rPr>
              <a:t>p</a:t>
            </a:r>
            <a:endParaRPr lang="en-US" sz="2400" dirty="0" smtClean="0">
              <a:solidFill>
                <a:schemeClr val="bg1"/>
              </a:solidFill>
            </a:endParaRPr>
          </a:p>
        </p:txBody>
      </p:sp>
      <p:sp>
        <p:nvSpPr>
          <p:cNvPr id="22" name="TextBox 21"/>
          <p:cNvSpPr txBox="1"/>
          <p:nvPr/>
        </p:nvSpPr>
        <p:spPr>
          <a:xfrm>
            <a:off x="4600574" y="2293068"/>
            <a:ext cx="4314829" cy="440120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 </a:t>
            </a:r>
            <a:r>
              <a:rPr lang="en-US" sz="2000" dirty="0" smtClean="0">
                <a:solidFill>
                  <a:schemeClr val="bg1"/>
                </a:solidFill>
                <a:latin typeface="Consolas" pitchFamily="49" charset="0"/>
                <a:cs typeface="Consolas" pitchFamily="49" charset="0"/>
              </a:rPr>
              <a:t>Update(p: Node)</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(p.data,40)</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a:t>
            </a:r>
            <a:r>
              <a:rPr lang="en-US" sz="2000" dirty="0" smtClean="0">
                <a:solidFill>
                  <a:schemeClr val="bg1"/>
                </a:solidFill>
                <a:latin typeface="Consolas" pitchFamily="49" charset="0"/>
                <a:cs typeface="Consolas" pitchFamily="49" charset="0"/>
              </a:rPr>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p;</a:t>
            </a:r>
          </a:p>
          <a:p>
            <a:pPr>
              <a:tabLst>
                <a:tab pos="342900" algn="l"/>
              </a:tabLst>
            </a:pPr>
            <a:r>
              <a:rPr lang="en-US" sz="2000" dirty="0" smtClean="0">
                <a:solidFill>
                  <a:schemeClr val="bg1"/>
                </a:solidFill>
                <a:latin typeface="Consolas" pitchFamily="49" charset="0"/>
                <a:cs typeface="Consolas" pitchFamily="49" charset="0"/>
              </a:rPr>
              <a:t>	</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while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p.next</a:t>
            </a:r>
            <a:r>
              <a:rPr lang="en-US" sz="2000" dirty="0" smtClean="0">
                <a:solidFill>
                  <a:schemeClr val="bg1"/>
                </a:solidFill>
                <a:latin typeface="Consolas" pitchFamily="49" charset="0"/>
                <a:cs typeface="Consolas" pitchFamily="49" charset="0"/>
              </a:rPr>
              <a:t> !=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null</a:t>
            </a:r>
            <a:r>
              <a:rPr lang="en-US" sz="2000" dirty="0" smtClean="0">
                <a:solidFill>
                  <a:schemeClr val="bg1"/>
                </a:solidFill>
                <a:latin typeface="Consolas" pitchFamily="49" charset="0"/>
                <a:cs typeface="Consolas" pitchFamily="49" charset="0"/>
              </a:rPr>
              <a:t>) … {</a:t>
            </a:r>
          </a:p>
          <a:p>
            <a:pPr>
              <a:tabLst>
                <a:tab pos="342900" algn="l"/>
              </a:tabLst>
            </a:pPr>
            <a:r>
              <a:rPr lang="en-US" sz="2000" dirty="0" smtClean="0">
                <a:solidFill>
                  <a:schemeClr val="bg1"/>
                </a:solidFill>
                <a:latin typeface="Consolas" pitchFamily="49" charset="0"/>
                <a:cs typeface="Consolas" pitchFamily="49" charset="0"/>
              </a:rPr>
              <a:t>		</a:t>
            </a:r>
            <a:r>
              <a:rPr lang="en-US" sz="20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p.next</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nx.data</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nx.data</a:t>
            </a:r>
            <a:r>
              <a:rPr lang="en-US" sz="2000" dirty="0" smtClean="0">
                <a:solidFill>
                  <a:schemeClr val="bg1"/>
                </a:solidFill>
                <a:latin typeface="Consolas" pitchFamily="49" charset="0"/>
                <a:cs typeface="Consolas" pitchFamily="49" charset="0"/>
              </a:rPr>
              <a:t> + 1;</a:t>
            </a:r>
          </a:p>
          <a:p>
            <a:pPr>
              <a:tabLst>
                <a:tab pos="342900" algn="l"/>
              </a:tabLst>
            </a:pPr>
            <a:r>
              <a:rPr lang="en-US" sz="2000" dirty="0" smtClean="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p := </a:t>
            </a:r>
            <a:r>
              <a:rPr lang="en-US" sz="2000" dirty="0" err="1" smtClean="0">
                <a:solidFill>
                  <a:schemeClr val="bg1"/>
                </a:solidFill>
                <a:latin typeface="Consolas" pitchFamily="49" charset="0"/>
                <a:cs typeface="Consolas" pitchFamily="49" charset="0"/>
              </a:rPr>
              <a:t>nx</a:t>
            </a:r>
            <a:r>
              <a:rPr lang="en-US" sz="2000" dirty="0" smtClean="0">
                <a:solidFill>
                  <a:schemeClr val="bg1"/>
                </a:solidFill>
                <a:latin typeface="Consolas" pitchFamily="49" charset="0"/>
                <a:cs typeface="Consolas" pitchFamily="49" charset="0"/>
              </a:rPr>
              <a:t>;</a:t>
            </a:r>
          </a:p>
          <a:p>
            <a:pPr>
              <a:tabLst>
                <a:tab pos="342900" algn="l"/>
              </a:tabLst>
            </a:pPr>
            <a:r>
              <a:rPr lang="en-US" sz="2000" dirty="0" smtClean="0">
                <a:solidFill>
                  <a:schemeClr val="bg1"/>
                </a:solidFill>
                <a:latin typeface="Consolas" pitchFamily="49" charset="0"/>
                <a:cs typeface="Consolas" pitchFamily="49" charset="0"/>
              </a:rPr>
              <a:t>	}</a:t>
            </a:r>
          </a:p>
          <a:p>
            <a:pPr>
              <a:tabLst>
                <a:tab pos="342900" algn="l"/>
              </a:tabLst>
            </a:pPr>
            <a:r>
              <a:rPr lang="en-US" sz="2000" dirty="0">
                <a:solidFill>
                  <a:schemeClr val="bg1"/>
                </a:solidFill>
                <a:latin typeface="Consolas" pitchFamily="49" charset="0"/>
                <a:cs typeface="Consolas" pitchFamily="49" charset="0"/>
              </a:rPr>
              <a:t>	</a:t>
            </a:r>
            <a:r>
              <a:rPr lang="en-US" sz="2000"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p;</a:t>
            </a:r>
            <a:endParaRPr lang="en-US" sz="2000" dirty="0" smtClean="0">
              <a:solidFill>
                <a:schemeClr val="bg1"/>
              </a:solidFill>
              <a:latin typeface="Consolas" pitchFamily="49" charset="0"/>
              <a:cs typeface="Consolas" pitchFamily="49" charset="0"/>
            </a:endParaRPr>
          </a:p>
          <a:p>
            <a:pPr>
              <a:tabLst>
                <a:tab pos="34290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25" name="TextBox 24"/>
          <p:cNvSpPr txBox="1"/>
          <p:nvPr/>
        </p:nvSpPr>
        <p:spPr>
          <a:xfrm rot="66585">
            <a:off x="645922" y="3207121"/>
            <a:ext cx="625986" cy="461665"/>
          </a:xfrm>
          <a:prstGeom prst="rect">
            <a:avLst/>
          </a:prstGeom>
          <a:noFill/>
        </p:spPr>
        <p:txBody>
          <a:bodyPr wrap="square" rtlCol="0">
            <a:spAutoFit/>
          </a:bodyPr>
          <a:lstStyle/>
          <a:p>
            <a:r>
              <a:rPr lang="en-US" sz="2400" dirty="0" err="1" smtClean="0">
                <a:solidFill>
                  <a:schemeClr val="bg1"/>
                </a:solidFill>
              </a:rPr>
              <a:t>nx</a:t>
            </a:r>
            <a:endParaRPr lang="en-US" sz="2400" dirty="0" smtClean="0">
              <a:solidFill>
                <a:schemeClr val="bg1"/>
              </a:solidFill>
            </a:endParaRPr>
          </a:p>
        </p:txBody>
      </p:sp>
      <p:cxnSp>
        <p:nvCxnSpPr>
          <p:cNvPr id="26" name="Curved Connector 7"/>
          <p:cNvCxnSpPr>
            <a:stCxn id="25" idx="3"/>
            <a:endCxn id="9" idx="3"/>
          </p:cNvCxnSpPr>
          <p:nvPr/>
        </p:nvCxnSpPr>
        <p:spPr>
          <a:xfrm flipV="1">
            <a:off x="1271849" y="1967995"/>
            <a:ext cx="1790888" cy="1476021"/>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sp>
        <p:nvSpPr>
          <p:cNvPr id="30" name="TextBox 29"/>
          <p:cNvSpPr txBox="1"/>
          <p:nvPr/>
        </p:nvSpPr>
        <p:spPr>
          <a:xfrm>
            <a:off x="285754" y="5050580"/>
            <a:ext cx="3986214"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invariant</a:t>
            </a:r>
            <a:r>
              <a:rPr lang="en-US" sz="2000" dirty="0">
                <a:solidFill>
                  <a:schemeClr val="bg1"/>
                </a:solidFill>
                <a:latin typeface="Consolas" pitchFamily="49" charset="0"/>
                <a:cs typeface="Consolas" pitchFamily="49" charset="0"/>
              </a:rPr>
              <a:t/>
            </a:r>
            <a:br>
              <a:rPr lang="en-US" sz="2000" dirty="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(data,60) &amp;&amp; … &amp;&amp;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(next != null ==&gt;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(next.data,40) &amp;&amp;</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data &lt;= </a:t>
            </a:r>
            <a:r>
              <a:rPr lang="en-US" sz="2000" dirty="0" err="1" smtClean="0">
                <a:solidFill>
                  <a:schemeClr val="bg1"/>
                </a:solidFill>
                <a:latin typeface="Consolas" pitchFamily="49" charset="0"/>
                <a:cs typeface="Consolas" pitchFamily="49" charset="0"/>
              </a:rPr>
              <a:t>next.data</a:t>
            </a:r>
            <a:r>
              <a:rPr lang="en-US" sz="2000" dirty="0" smtClean="0">
                <a:solidFill>
                  <a:schemeClr val="bg1"/>
                </a:solidFill>
                <a:latin typeface="Consolas" pitchFamily="49" charset="0"/>
                <a:cs typeface="Consolas" pitchFamily="49" charset="0"/>
              </a:rPr>
              <a:t>);</a:t>
            </a:r>
            <a:r>
              <a:rPr lang="en-US" sz="20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endParaRPr lang="en-US" sz="2000" dirty="0" smtClean="0">
              <a:solidFill>
                <a:schemeClr val="bg1"/>
              </a:solidFill>
              <a:latin typeface="Consolas" pitchFamily="49" charset="0"/>
              <a:cs typeface="Consolas" pitchFamily="49" charset="0"/>
            </a:endParaRPr>
          </a:p>
        </p:txBody>
      </p:sp>
      <p:sp>
        <p:nvSpPr>
          <p:cNvPr id="31" name="Right Arrow 30"/>
          <p:cNvSpPr/>
          <p:nvPr/>
        </p:nvSpPr>
        <p:spPr bwMode="auto">
          <a:xfrm>
            <a:off x="4200522" y="5229199"/>
            <a:ext cx="714375" cy="414338"/>
          </a:xfrm>
          <a:prstGeom prst="rightArrow">
            <a:avLst/>
          </a:prstGeom>
          <a:solidFill>
            <a:srgbClr xmlns:mc="http://schemas.openxmlformats.org/markup-compatibility/2006" xmlns:a14="http://schemas.microsoft.com/office/drawing/2007/7/7/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20" name="Vertical Scroll 19"/>
          <p:cNvSpPr/>
          <p:nvPr/>
        </p:nvSpPr>
        <p:spPr bwMode="auto">
          <a:xfrm rot="21184477">
            <a:off x="3515808" y="1721007"/>
            <a:ext cx="764863" cy="655578"/>
          </a:xfrm>
          <a:prstGeom prst="verticalScroll">
            <a:avLst/>
          </a:prstGeom>
          <a:gradFill>
            <a:gsLst>
              <a:gs pos="0">
                <a:schemeClr val="accent4">
                  <a:tint val="62000"/>
                  <a:satMod val="180000"/>
                  <a:alpha val="0"/>
                </a:schemeClr>
              </a:gs>
              <a:gs pos="96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3" name="Vertical Scroll 22"/>
          <p:cNvSpPr/>
          <p:nvPr/>
        </p:nvSpPr>
        <p:spPr bwMode="auto">
          <a:xfrm rot="21184477">
            <a:off x="5492660" y="1724167"/>
            <a:ext cx="673899" cy="655578"/>
          </a:xfrm>
          <a:prstGeom prst="verticalScroll">
            <a:avLst/>
          </a:prstGeom>
          <a:gradFill>
            <a:gsLst>
              <a:gs pos="0">
                <a:schemeClr val="accent4">
                  <a:tint val="62000"/>
                  <a:satMod val="180000"/>
                  <a:alpha val="31000"/>
                </a:schemeClr>
              </a:gs>
              <a:gs pos="65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4" name="Vertical Scroll 23"/>
          <p:cNvSpPr/>
          <p:nvPr/>
        </p:nvSpPr>
        <p:spPr bwMode="auto">
          <a:xfrm rot="21184477">
            <a:off x="5517239" y="1732039"/>
            <a:ext cx="566843" cy="266834"/>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8" name="Vertical Scroll 27"/>
          <p:cNvSpPr/>
          <p:nvPr/>
        </p:nvSpPr>
        <p:spPr bwMode="auto">
          <a:xfrm rot="21184477">
            <a:off x="1763623" y="1724167"/>
            <a:ext cx="673899" cy="655578"/>
          </a:xfrm>
          <a:prstGeom prst="verticalScroll">
            <a:avLst/>
          </a:prstGeom>
          <a:gradFill>
            <a:gsLst>
              <a:gs pos="0">
                <a:schemeClr val="accent4">
                  <a:tint val="62000"/>
                  <a:satMod val="180000"/>
                  <a:alpha val="31000"/>
                </a:schemeClr>
              </a:gs>
              <a:gs pos="65000">
                <a:schemeClr val="accent4">
                  <a:tint val="32000"/>
                  <a:satMod val="250000"/>
                </a:schemeClr>
              </a:gs>
              <a:gs pos="100000">
                <a:schemeClr val="accent4">
                  <a:tint val="23000"/>
                  <a:satMod val="300000"/>
                </a:schemeClr>
              </a:gs>
            </a:gsLst>
          </a:gradFill>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29" name="Vertical Scroll 28"/>
          <p:cNvSpPr/>
          <p:nvPr/>
        </p:nvSpPr>
        <p:spPr bwMode="auto">
          <a:xfrm rot="21184477">
            <a:off x="1788202" y="1732039"/>
            <a:ext cx="566843" cy="266834"/>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sp>
        <p:nvSpPr>
          <p:cNvPr id="32" name="Vertical Scroll 31"/>
          <p:cNvSpPr/>
          <p:nvPr/>
        </p:nvSpPr>
        <p:spPr bwMode="auto">
          <a:xfrm rot="21184477">
            <a:off x="3572009" y="1969127"/>
            <a:ext cx="694579" cy="400576"/>
          </a:xfrm>
          <a:prstGeom prst="verticalScroll">
            <a:avLst/>
          </a:prstGeom>
          <a:gradFill>
            <a:gsLst>
              <a:gs pos="0">
                <a:schemeClr val="accent4">
                  <a:lumMod val="50000"/>
                </a:schemeClr>
              </a:gs>
              <a:gs pos="90000">
                <a:schemeClr val="accent4">
                  <a:tint val="32000"/>
                  <a:satMod val="250000"/>
                </a:schemeClr>
              </a:gs>
              <a:gs pos="100000">
                <a:schemeClr val="accent4">
                  <a:tint val="23000"/>
                  <a:satMod val="300000"/>
                </a:schemeClr>
              </a:gs>
            </a:gsLst>
          </a:gradFill>
          <a:ln>
            <a:headEnd type="none" w="med" len="med"/>
            <a:tailEnd type="none" w="med" len="med"/>
          </a:ln>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solidFill>
                <a:schemeClr val="bg1"/>
              </a:solidFill>
              <a:latin typeface="Consolas" pitchFamily="49" charset="0"/>
              <a:cs typeface="Consolas" pitchFamily="49" charset="0"/>
            </a:endParaRPr>
          </a:p>
        </p:txBody>
      </p:sp>
      <p:cxnSp>
        <p:nvCxnSpPr>
          <p:cNvPr id="27" name="Curved Connector 7"/>
          <p:cNvCxnSpPr>
            <a:stCxn id="18" idx="3"/>
            <a:endCxn id="9" idx="3"/>
          </p:cNvCxnSpPr>
          <p:nvPr/>
        </p:nvCxnSpPr>
        <p:spPr>
          <a:xfrm flipV="1">
            <a:off x="1271849" y="1967995"/>
            <a:ext cx="1790888" cy="904528"/>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sp>
        <p:nvSpPr>
          <p:cNvPr id="35" name="Rectangle 34"/>
          <p:cNvSpPr/>
          <p:nvPr/>
        </p:nvSpPr>
        <p:spPr>
          <a:xfrm>
            <a:off x="3244250"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60%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6" name="Rectangle 35"/>
          <p:cNvSpPr/>
          <p:nvPr/>
        </p:nvSpPr>
        <p:spPr>
          <a:xfrm>
            <a:off x="1544038"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7" name="Rectangle 36"/>
          <p:cNvSpPr/>
          <p:nvPr/>
        </p:nvSpPr>
        <p:spPr>
          <a:xfrm>
            <a:off x="5187350" y="2428860"/>
            <a:ext cx="1149161"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40%</a:t>
            </a:r>
            <a:endParaRPr lang="en-US"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07/7/12/main" val="2407521957"/>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withEffect">
                                  <p:stCondLst>
                                    <p:cond delay="0"/>
                                  </p:stCondLst>
                                  <p:childTnLst>
                                    <p:animMotion origin="layout" path="M 2.5E-6 0.00417 L 2.5E-6 0.05 " pathEditMode="relative" rAng="0" ptsTypes="AA">
                                      <p:cBhvr>
                                        <p:cTn id="6" dur="1000" fill="hold"/>
                                        <p:tgtEl>
                                          <p:spTgt spid="31"/>
                                        </p:tgtEl>
                                        <p:attrNameLst>
                                          <p:attrName>ppt_x</p:attrName>
                                          <p:attrName>ppt_y</p:attrName>
                                        </p:attrNameLst>
                                      </p:cBhvr>
                                      <p:rCtr x="0" y="23"/>
                                    </p:animMotion>
                                  </p:childTnLst>
                                </p:cTn>
                              </p:par>
                            </p:childTnLst>
                          </p:cTn>
                        </p:par>
                        <p:par>
                          <p:cTn id="7" fill="hold">
                            <p:stCondLst>
                              <p:cond delay="1000"/>
                            </p:stCondLst>
                            <p:childTnLst>
                              <p:par>
                                <p:cTn id="8" presetID="10" presetClass="exit" presetSubtype="0" fill="hold" nodeType="afterEffect">
                                  <p:stCondLst>
                                    <p:cond delay="0"/>
                                  </p:stCondLst>
                                  <p:childTnLst>
                                    <p:animEffect transition="out" filter="fade">
                                      <p:cBhvr>
                                        <p:cTn id="9" dur="500"/>
                                        <p:tgtEl>
                                          <p:spTgt spid="17"/>
                                        </p:tgtEl>
                                      </p:cBhvr>
                                    </p:animEffect>
                                    <p:set>
                                      <p:cBhvr>
                                        <p:cTn id="10" dur="1" fill="hold">
                                          <p:stCondLst>
                                            <p:cond delay="499"/>
                                          </p:stCondLst>
                                        </p:cTn>
                                        <p:tgtEl>
                                          <p:spTgt spid="17"/>
                                        </p:tgtEl>
                                        <p:attrNameLst>
                                          <p:attrName>style.visibility</p:attrName>
                                        </p:attrNameLst>
                                      </p:cBhvr>
                                      <p:to>
                                        <p:strVal val="hidden"/>
                                      </p:to>
                                    </p:set>
                                  </p:childTnLst>
                                </p:cTn>
                              </p:par>
                              <p:par>
                                <p:cTn id="11" presetID="10" presetClass="entr" presetSubtype="0" fill="hold" nodeType="with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fade">
                                      <p:cBhvr>
                                        <p:cTn id="13" dur="500"/>
                                        <p:tgtEl>
                                          <p:spTgt spid="27"/>
                                        </p:tgtEl>
                                      </p:cBhvr>
                                    </p:animEffect>
                                  </p:childTnLst>
                                </p:cTn>
                              </p:par>
                            </p:childTnLst>
                          </p:cTn>
                        </p:par>
                        <p:par>
                          <p:cTn id="14" fill="hold">
                            <p:stCondLst>
                              <p:cond delay="1500"/>
                            </p:stCondLst>
                            <p:childTnLst>
                              <p:par>
                                <p:cTn id="15" presetID="10" presetClass="exit" presetSubtype="0" fill="hold" nodeType="afterEffect">
                                  <p:stCondLst>
                                    <p:cond delay="0"/>
                                  </p:stCondLst>
                                  <p:childTnLst>
                                    <p:animEffect transition="out" filter="fade">
                                      <p:cBhvr>
                                        <p:cTn id="16" dur="500"/>
                                        <p:tgtEl>
                                          <p:spTgt spid="26"/>
                                        </p:tgtEl>
                                      </p:cBhvr>
                                    </p:animEffect>
                                    <p:set>
                                      <p:cBhvr>
                                        <p:cTn id="17" dur="1" fill="hold">
                                          <p:stCondLst>
                                            <p:cond delay="499"/>
                                          </p:stCondLst>
                                        </p:cTn>
                                        <p:tgtEl>
                                          <p:spTgt spid="26"/>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25"/>
                                        </p:tgtEl>
                                      </p:cBhvr>
                                    </p:animEffect>
                                    <p:set>
                                      <p:cBhvr>
                                        <p:cTn id="20" dur="1" fill="hold">
                                          <p:stCondLst>
                                            <p:cond delay="499"/>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3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so far</a:t>
            </a:r>
            <a:endParaRPr lang="en-US" dirty="0"/>
          </a:p>
        </p:txBody>
      </p:sp>
      <p:sp>
        <p:nvSpPr>
          <p:cNvPr id="3" name="Content Placeholder 2"/>
          <p:cNvSpPr>
            <a:spLocks noGrp="1"/>
          </p:cNvSpPr>
          <p:nvPr>
            <p:ph idx="1"/>
          </p:nvPr>
        </p:nvSpPr>
        <p:spPr>
          <a:xfrm>
            <a:off x="381000" y="1412875"/>
            <a:ext cx="8382000" cy="3961084"/>
          </a:xfrm>
        </p:spPr>
        <p:txBody>
          <a:bodyPr/>
          <a:lstStyle/>
          <a:p>
            <a:r>
              <a:rPr lang="en-US" dirty="0" smtClean="0"/>
              <a:t>Permissions guide what memory locations are allowed to be accessed</a:t>
            </a:r>
          </a:p>
          <a:p>
            <a:r>
              <a:rPr lang="en-US" dirty="0" smtClean="0"/>
              <a:t>Activation records and monitors can hold permissions</a:t>
            </a:r>
          </a:p>
          <a:p>
            <a:r>
              <a:rPr lang="en-US" dirty="0" smtClean="0"/>
              <a:t>Permissions can be transferred between activation records and monitors</a:t>
            </a:r>
          </a:p>
          <a:p>
            <a:r>
              <a:rPr lang="en-US" dirty="0" smtClean="0"/>
              <a:t>Locks grant mutually exclusive access to monitors</a:t>
            </a:r>
            <a:endParaRPr lang="en-US" dirty="0"/>
          </a:p>
        </p:txBody>
      </p:sp>
    </p:spTree>
    <p:extLst>
      <p:ext uri="{BB962C8B-B14F-4D97-AF65-F5344CB8AC3E}">
        <p14:creationId xmlns:p14="http://schemas.microsoft.com/office/powerpoint/2007/7/12/main" val="702870532"/>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Abstraction</a:t>
            </a:r>
            <a:endParaRPr lang="en-US" dirty="0"/>
          </a:p>
        </p:txBody>
      </p:sp>
      <p:sp>
        <p:nvSpPr>
          <p:cNvPr id="3" name="Content Placeholder 2"/>
          <p:cNvSpPr>
            <a:spLocks noGrp="1"/>
          </p:cNvSpPr>
          <p:nvPr>
            <p:ph idx="1"/>
          </p:nvPr>
        </p:nvSpPr>
        <p:spPr>
          <a:xfrm>
            <a:off x="4600576" y="571500"/>
            <a:ext cx="4162424" cy="1371145"/>
          </a:xfrm>
        </p:spPr>
        <p:txBody>
          <a:bodyPr/>
          <a:lstStyle/>
          <a:p>
            <a:r>
              <a:rPr lang="en-US" dirty="0" smtClean="0"/>
              <a:t>What permissions to include in method Play’s precondition?</a:t>
            </a:r>
            <a:endParaRPr lang="en-US" dirty="0"/>
          </a:p>
        </p:txBody>
      </p:sp>
      <p:sp>
        <p:nvSpPr>
          <p:cNvPr id="4" name="Oval 3"/>
          <p:cNvSpPr/>
          <p:nvPr/>
        </p:nvSpPr>
        <p:spPr bwMode="auto">
          <a:xfrm>
            <a:off x="1157288" y="1471613"/>
            <a:ext cx="2514600" cy="1206210"/>
          </a:xfrm>
          <a:prstGeom prst="ellipse">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a:t>
            </a:r>
            <a:r>
              <a:rPr kumimoji="0" lang="en-US" sz="2400" b="0" i="0" u="none" strike="noStrike" cap="none" normalizeH="0" baseline="0" dirty="0" err="1"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RockBand</a:t>
            </a:r>
            <a:endParaRPr kumimoji="0" lang="en-US" sz="2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5" name="Oval 4"/>
          <p:cNvSpPr/>
          <p:nvPr/>
        </p:nvSpPr>
        <p:spPr bwMode="auto">
          <a:xfrm>
            <a:off x="3457694" y="3489867"/>
            <a:ext cx="1433015" cy="846162"/>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:Guitar</a:t>
            </a:r>
          </a:p>
        </p:txBody>
      </p:sp>
      <p:sp>
        <p:nvSpPr>
          <p:cNvPr id="6" name="Oval 5"/>
          <p:cNvSpPr/>
          <p:nvPr/>
        </p:nvSpPr>
        <p:spPr bwMode="auto">
          <a:xfrm>
            <a:off x="2819894" y="4791309"/>
            <a:ext cx="1433015" cy="846162"/>
          </a:xfrm>
          <a:prstGeom prst="ellipse">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a:t>
            </a:r>
            <a:r>
              <a:rPr kumimoji="0" lang="en-US" sz="1400" b="0" i="0" u="none" strike="noStrike" cap="none" normalizeH="0" baseline="0" dirty="0" err="1"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GtString</a:t>
            </a:r>
            <a:endParaRPr kumimoji="0" lang="en-US" sz="1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7" name="Oval 6"/>
          <p:cNvSpPr/>
          <p:nvPr/>
        </p:nvSpPr>
        <p:spPr bwMode="auto">
          <a:xfrm>
            <a:off x="4880706" y="4791309"/>
            <a:ext cx="1433015" cy="846162"/>
          </a:xfrm>
          <a:prstGeom prst="ellipse">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14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a:t>
            </a:r>
            <a:r>
              <a:rPr lang="en-US" sz="1400" dirty="0" err="1"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GtString</a:t>
            </a:r>
            <a:endParaRPr kumimoji="0" lang="en-US" sz="1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cxnSp>
        <p:nvCxnSpPr>
          <p:cNvPr id="8" name="Straight Arrow Connector 7"/>
          <p:cNvCxnSpPr>
            <a:stCxn id="4" idx="4"/>
            <a:endCxn id="5" idx="1"/>
          </p:cNvCxnSpPr>
          <p:nvPr/>
        </p:nvCxnSpPr>
        <p:spPr>
          <a:xfrm rot="16200000" flipH="1">
            <a:off x="2573090" y="2519321"/>
            <a:ext cx="935962" cy="1252966"/>
          </a:xfrm>
          <a:prstGeom prst="straightConnector1">
            <a:avLst/>
          </a:prstGeom>
          <a:ln w="57150">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5" idx="3"/>
            <a:endCxn id="6" idx="0"/>
          </p:cNvCxnSpPr>
          <p:nvPr/>
        </p:nvCxnSpPr>
        <p:spPr>
          <a:xfrm rot="5400000">
            <a:off x="3312379" y="4436134"/>
            <a:ext cx="579198" cy="131152"/>
          </a:xfrm>
          <a:prstGeom prst="straightConnector1">
            <a:avLst/>
          </a:prstGeom>
          <a:ln w="57150">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5" idx="5"/>
            <a:endCxn id="7" idx="0"/>
          </p:cNvCxnSpPr>
          <p:nvPr/>
        </p:nvCxnSpPr>
        <p:spPr>
          <a:xfrm rot="16200000" flipH="1">
            <a:off x="4849432" y="4043527"/>
            <a:ext cx="579198" cy="916365"/>
          </a:xfrm>
          <a:prstGeom prst="straightConnector1">
            <a:avLst/>
          </a:prstGeom>
          <a:ln w="57150">
            <a:solidFill>
              <a:schemeClr val="bg2"/>
            </a:solidFill>
            <a:tailEnd type="arrow"/>
          </a:ln>
        </p:spPr>
        <p:style>
          <a:lnRef idx="1">
            <a:schemeClr val="accent1"/>
          </a:lnRef>
          <a:fillRef idx="0">
            <a:schemeClr val="accent1"/>
          </a:fillRef>
          <a:effectRef idx="0">
            <a:schemeClr val="accent1"/>
          </a:effectRef>
          <a:fontRef idx="minor">
            <a:schemeClr val="tx1"/>
          </a:fontRef>
        </p:style>
      </p:cxnSp>
      <p:sp>
        <p:nvSpPr>
          <p:cNvPr id="12" name="Oval 11"/>
          <p:cNvSpPr/>
          <p:nvPr/>
        </p:nvSpPr>
        <p:spPr bwMode="auto">
          <a:xfrm>
            <a:off x="6424732" y="3399378"/>
            <a:ext cx="1433015" cy="846162"/>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:Organ</a:t>
            </a:r>
            <a:endParaRPr kumimoji="0" lang="en-US" sz="20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13" name="Oval 12"/>
          <p:cNvSpPr/>
          <p:nvPr/>
        </p:nvSpPr>
        <p:spPr bwMode="auto">
          <a:xfrm>
            <a:off x="6876174" y="5043722"/>
            <a:ext cx="1433015" cy="846162"/>
          </a:xfrm>
          <a:prstGeom prst="ellipse">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140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a:t>
            </a:r>
            <a:r>
              <a:rPr lang="en-US" sz="1400" dirty="0" err="1"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DrawBar</a:t>
            </a:r>
            <a:endParaRPr kumimoji="0" lang="en-US" sz="1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14" name="Oval 13"/>
          <p:cNvSpPr/>
          <p:nvPr/>
        </p:nvSpPr>
        <p:spPr bwMode="auto">
          <a:xfrm>
            <a:off x="600076" y="3508916"/>
            <a:ext cx="1537910" cy="846162"/>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:Drums</a:t>
            </a:r>
            <a:endParaRPr kumimoji="0" lang="en-US" sz="20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cxnSp>
        <p:nvCxnSpPr>
          <p:cNvPr id="15" name="Straight Arrow Connector 14"/>
          <p:cNvCxnSpPr>
            <a:stCxn id="4" idx="3"/>
            <a:endCxn id="14" idx="0"/>
          </p:cNvCxnSpPr>
          <p:nvPr/>
        </p:nvCxnSpPr>
        <p:spPr>
          <a:xfrm rot="5400000">
            <a:off x="943418" y="2926791"/>
            <a:ext cx="1007738" cy="156512"/>
          </a:xfrm>
          <a:prstGeom prst="straightConnector1">
            <a:avLst/>
          </a:prstGeom>
          <a:ln w="57150">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4" idx="5"/>
            <a:endCxn id="12" idx="1"/>
          </p:cNvCxnSpPr>
          <p:nvPr/>
        </p:nvCxnSpPr>
        <p:spPr>
          <a:xfrm rot="16200000" flipH="1">
            <a:off x="4458053" y="1346757"/>
            <a:ext cx="1022118" cy="3330959"/>
          </a:xfrm>
          <a:prstGeom prst="straightConnector1">
            <a:avLst/>
          </a:prstGeom>
          <a:ln w="57150">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2" idx="4"/>
            <a:endCxn id="13" idx="0"/>
          </p:cNvCxnSpPr>
          <p:nvPr/>
        </p:nvCxnSpPr>
        <p:spPr>
          <a:xfrm rot="16200000" flipH="1">
            <a:off x="6967870" y="4418910"/>
            <a:ext cx="798182" cy="451442"/>
          </a:xfrm>
          <a:prstGeom prst="straightConnector1">
            <a:avLst/>
          </a:prstGeom>
          <a:ln w="57150">
            <a:solidFill>
              <a:schemeClr val="bg2"/>
            </a:solidFill>
            <a:tailEnd type="arrow"/>
          </a:ln>
        </p:spPr>
        <p:style>
          <a:lnRef idx="1">
            <a:schemeClr val="accent1"/>
          </a:lnRef>
          <a:fillRef idx="0">
            <a:schemeClr val="accent1"/>
          </a:fillRef>
          <a:effectRef idx="0">
            <a:schemeClr val="accent1"/>
          </a:effectRef>
          <a:fontRef idx="minor">
            <a:schemeClr val="tx1"/>
          </a:fontRef>
        </p:style>
      </p:cxnSp>
      <p:sp>
        <p:nvSpPr>
          <p:cNvPr id="30" name="Oval 29"/>
          <p:cNvSpPr/>
          <p:nvPr/>
        </p:nvSpPr>
        <p:spPr bwMode="auto">
          <a:xfrm>
            <a:off x="28576" y="5300896"/>
            <a:ext cx="1433015" cy="846162"/>
          </a:xfrm>
          <a:prstGeom prst="ellipse">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:Kick</a:t>
            </a:r>
            <a:endParaRPr kumimoji="0" lang="en-US" sz="1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31" name="Oval 30"/>
          <p:cNvSpPr/>
          <p:nvPr/>
        </p:nvSpPr>
        <p:spPr bwMode="auto">
          <a:xfrm>
            <a:off x="1743549" y="5715234"/>
            <a:ext cx="1433015" cy="846162"/>
          </a:xfrm>
          <a:prstGeom prst="ellipse">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:Snare</a:t>
            </a:r>
            <a:endParaRPr kumimoji="0" lang="en-US" sz="1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cxnSp>
        <p:nvCxnSpPr>
          <p:cNvPr id="32" name="Straight Arrow Connector 31"/>
          <p:cNvCxnSpPr>
            <a:stCxn id="14" idx="4"/>
            <a:endCxn id="31" idx="1"/>
          </p:cNvCxnSpPr>
          <p:nvPr/>
        </p:nvCxnSpPr>
        <p:spPr>
          <a:xfrm rot="16200000" flipH="1">
            <a:off x="919183" y="4804926"/>
            <a:ext cx="1484074" cy="584378"/>
          </a:xfrm>
          <a:prstGeom prst="straightConnector1">
            <a:avLst/>
          </a:prstGeom>
          <a:ln w="57150">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4" idx="3"/>
            <a:endCxn id="30" idx="0"/>
          </p:cNvCxnSpPr>
          <p:nvPr/>
        </p:nvCxnSpPr>
        <p:spPr>
          <a:xfrm rot="5400000">
            <a:off x="250323" y="4725921"/>
            <a:ext cx="1069736" cy="80214"/>
          </a:xfrm>
          <a:prstGeom prst="straightConnector1">
            <a:avLst/>
          </a:prstGeom>
          <a:ln w="57150">
            <a:solidFill>
              <a:schemeClr val="bg2"/>
            </a:solidFill>
            <a:tailEnd type="arrow"/>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2771727" y="2313831"/>
            <a:ext cx="2814686"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4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sz="24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r>
              <a:rPr lang="en-US" sz="2400" dirty="0" smtClean="0">
                <a:solidFill>
                  <a:schemeClr val="bg1"/>
                </a:solidFill>
                <a:latin typeface="Consolas" pitchFamily="49" charset="0"/>
                <a:cs typeface="Consolas" pitchFamily="49" charset="0"/>
              </a:rPr>
              <a:t>Play() …</a:t>
            </a:r>
            <a:endParaRPr lang="en-US" sz="2400" dirty="0" smtClean="0">
              <a:solidFill>
                <a:schemeClr val="bg1"/>
              </a:solidFill>
              <a:latin typeface="Consolas" pitchFamily="49" charset="0"/>
              <a:cs typeface="Consolas" pitchFamily="49" charset="0"/>
            </a:endParaRPr>
          </a:p>
        </p:txBody>
      </p:sp>
      <p:sp>
        <p:nvSpPr>
          <p:cNvPr id="63" name="TextBox 62"/>
          <p:cNvSpPr txBox="1"/>
          <p:nvPr/>
        </p:nvSpPr>
        <p:spPr>
          <a:xfrm>
            <a:off x="1266767" y="4166444"/>
            <a:ext cx="2119361"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r>
              <a:rPr lang="en-US" dirty="0" smtClean="0">
                <a:solidFill>
                  <a:schemeClr val="bg1"/>
                </a:solidFill>
                <a:latin typeface="Consolas" pitchFamily="49" charset="0"/>
                <a:cs typeface="Consolas" pitchFamily="49" charset="0"/>
              </a:rPr>
              <a:t>Bang() …</a:t>
            </a:r>
            <a:endParaRPr lang="en-US" dirty="0" smtClean="0">
              <a:solidFill>
                <a:schemeClr val="bg1"/>
              </a:solidFill>
              <a:latin typeface="Consolas" pitchFamily="49" charset="0"/>
              <a:cs typeface="Consolas" pitchFamily="49" charset="0"/>
            </a:endParaRPr>
          </a:p>
        </p:txBody>
      </p:sp>
      <p:sp>
        <p:nvSpPr>
          <p:cNvPr id="64" name="TextBox 63"/>
          <p:cNvSpPr txBox="1"/>
          <p:nvPr/>
        </p:nvSpPr>
        <p:spPr>
          <a:xfrm>
            <a:off x="4076642" y="4047382"/>
            <a:ext cx="2295583"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r>
              <a:rPr lang="en-US" dirty="0" smtClean="0">
                <a:solidFill>
                  <a:schemeClr val="bg1"/>
                </a:solidFill>
                <a:latin typeface="Consolas" pitchFamily="49" charset="0"/>
                <a:cs typeface="Consolas" pitchFamily="49" charset="0"/>
              </a:rPr>
              <a:t>Strum() …</a:t>
            </a:r>
            <a:endParaRPr lang="en-US" dirty="0" smtClean="0">
              <a:solidFill>
                <a:schemeClr val="bg1"/>
              </a:solidFill>
              <a:latin typeface="Consolas" pitchFamily="49" charset="0"/>
              <a:cs typeface="Consolas" pitchFamily="49" charset="0"/>
            </a:endParaRPr>
          </a:p>
        </p:txBody>
      </p:sp>
      <p:sp>
        <p:nvSpPr>
          <p:cNvPr id="65" name="TextBox 64"/>
          <p:cNvSpPr txBox="1"/>
          <p:nvPr/>
        </p:nvSpPr>
        <p:spPr>
          <a:xfrm>
            <a:off x="6686551" y="4104531"/>
            <a:ext cx="2209790"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r>
              <a:rPr lang="en-US" dirty="0" smtClean="0">
                <a:solidFill>
                  <a:schemeClr val="bg1"/>
                </a:solidFill>
                <a:latin typeface="Consolas" pitchFamily="49" charset="0"/>
                <a:cs typeface="Consolas" pitchFamily="49" charset="0"/>
              </a:rPr>
              <a:t>Grind() …</a:t>
            </a:r>
            <a:endParaRPr lang="en-US" dirty="0" smtClean="0">
              <a:solidFill>
                <a:schemeClr val="bg1"/>
              </a:solidFill>
              <a:latin typeface="Consolas" pitchFamily="49" charset="0"/>
              <a:cs typeface="Consolas" pitchFamily="49" charset="0"/>
            </a:endParaRPr>
          </a:p>
        </p:txBody>
      </p:sp>
    </p:spTree>
    <p:extLst>
      <p:ext uri="{BB962C8B-B14F-4D97-AF65-F5344CB8AC3E}">
        <p14:creationId xmlns:p14="http://schemas.microsoft.com/office/powerpoint/2007/7/12/main" val="2690374898"/>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fade">
                                      <p:cBhvr>
                                        <p:cTn id="7" dur="500"/>
                                        <p:tgtEl>
                                          <p:spTgt spid="6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4"/>
                                        </p:tgtEl>
                                        <p:attrNameLst>
                                          <p:attrName>style.visibility</p:attrName>
                                        </p:attrNameLst>
                                      </p:cBhvr>
                                      <p:to>
                                        <p:strVal val="visible"/>
                                      </p:to>
                                    </p:set>
                                    <p:animEffect transition="in" filter="fade">
                                      <p:cBhvr>
                                        <p:cTn id="10" dur="500"/>
                                        <p:tgtEl>
                                          <p:spTgt spid="6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5"/>
                                        </p:tgtEl>
                                        <p:attrNameLst>
                                          <p:attrName>style.visibility</p:attrName>
                                        </p:attrNameLst>
                                      </p:cBhvr>
                                      <p:to>
                                        <p:strVal val="visible"/>
                                      </p:to>
                                    </p:set>
                                    <p:animEffect transition="in" filter="fade">
                                      <p:cBhvr>
                                        <p:cTn id="13" dur="500"/>
                                        <p:tgtEl>
                                          <p:spTgt spid="6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2"/>
                                        </p:tgtEl>
                                        <p:attrNameLst>
                                          <p:attrName>style.visibility</p:attrName>
                                        </p:attrNameLst>
                                      </p:cBhvr>
                                      <p:to>
                                        <p:strVal val="visible"/>
                                      </p:to>
                                    </p:set>
                                    <p:animEffect transition="in" filter="fade">
                                      <p:cBhvr>
                                        <p:cTn id="16" dur="500"/>
                                        <p:tgtEl>
                                          <p:spTgt spid="6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2" grpId="0" animBg="1"/>
      <p:bldP spid="63" grpId="0" animBg="1"/>
      <p:bldP spid="64" grpId="0" animBg="1"/>
      <p:bldP spid="6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Predicates</a:t>
            </a:r>
            <a:endParaRPr lang="en-US" dirty="0"/>
          </a:p>
        </p:txBody>
      </p:sp>
      <p:sp>
        <p:nvSpPr>
          <p:cNvPr id="3" name="Content Placeholder 2"/>
          <p:cNvSpPr>
            <a:spLocks noGrp="1"/>
          </p:cNvSpPr>
          <p:nvPr>
            <p:ph idx="1"/>
          </p:nvPr>
        </p:nvSpPr>
        <p:spPr>
          <a:xfrm>
            <a:off x="381000" y="1412875"/>
            <a:ext cx="8382000" cy="4367349"/>
          </a:xfrm>
        </p:spPr>
        <p:txBody>
          <a:bodyPr/>
          <a:lstStyle/>
          <a:p>
            <a:r>
              <a:rPr lang="en-US" dirty="0" smtClean="0"/>
              <a:t>Named container of permissions</a:t>
            </a:r>
          </a:p>
          <a:p>
            <a:r>
              <a:rPr lang="en-US" dirty="0"/>
              <a:t> </a:t>
            </a:r>
            <a:endParaRPr lang="en-US" dirty="0" smtClean="0"/>
          </a:p>
          <a:p>
            <a:endParaRPr lang="en-US" dirty="0"/>
          </a:p>
          <a:p>
            <a:endParaRPr lang="en-US" dirty="0" smtClean="0"/>
          </a:p>
          <a:p>
            <a:endParaRPr lang="en-US" dirty="0"/>
          </a:p>
          <a:p>
            <a:endParaRPr lang="en-US" dirty="0" smtClean="0"/>
          </a:p>
          <a:p>
            <a:r>
              <a:rPr lang="en-US" dirty="0" smtClean="0"/>
              <a:t> </a:t>
            </a:r>
          </a:p>
          <a:p>
            <a:r>
              <a:rPr lang="en-US" dirty="0" smtClean="0"/>
              <a:t> </a:t>
            </a:r>
            <a:endParaRPr lang="en-US" dirty="0"/>
          </a:p>
        </p:txBody>
      </p:sp>
      <p:sp>
        <p:nvSpPr>
          <p:cNvPr id="6" name="Rectangle 5"/>
          <p:cNvSpPr/>
          <p:nvPr/>
        </p:nvSpPr>
        <p:spPr bwMode="auto">
          <a:xfrm>
            <a:off x="5195971" y="2881228"/>
            <a:ext cx="2486025" cy="1414462"/>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254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7" name="Vertical Scroll 6"/>
          <p:cNvSpPr/>
          <p:nvPr/>
        </p:nvSpPr>
        <p:spPr bwMode="auto">
          <a:xfrm rot="21184477">
            <a:off x="6504109" y="2766780"/>
            <a:ext cx="1175926" cy="645208"/>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kumimoji="0" lang="en-US" b="0" i="0" u="none" strike="noStrike" cap="none" normalizeH="0" baseline="0" dirty="0" smtClean="0">
                <a:solidFill>
                  <a:schemeClr val="bg1"/>
                </a:solidFill>
                <a:latin typeface="Consolas" pitchFamily="49" charset="0"/>
                <a:cs typeface="Consolas" pitchFamily="49" charset="0"/>
              </a:rPr>
              <a:t>(y)</a:t>
            </a:r>
          </a:p>
        </p:txBody>
      </p:sp>
      <p:sp>
        <p:nvSpPr>
          <p:cNvPr id="8" name="Rectangle 7"/>
          <p:cNvSpPr/>
          <p:nvPr/>
        </p:nvSpPr>
        <p:spPr bwMode="auto">
          <a:xfrm>
            <a:off x="5195971" y="2881226"/>
            <a:ext cx="2486025" cy="1414462"/>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9" name="TextBox 8"/>
          <p:cNvSpPr txBox="1"/>
          <p:nvPr/>
        </p:nvSpPr>
        <p:spPr>
          <a:xfrm>
            <a:off x="742111" y="2027952"/>
            <a:ext cx="3872748" cy="224676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class</a:t>
            </a:r>
            <a:r>
              <a:rPr lang="en-US" sz="2800" dirty="0" smtClean="0">
                <a:solidFill>
                  <a:schemeClr val="bg1"/>
                </a:solidFill>
                <a:latin typeface="Consolas" pitchFamily="49" charset="0"/>
                <a:cs typeface="Consolas" pitchFamily="49" charset="0"/>
              </a:rPr>
              <a:t> C</a:t>
            </a:r>
          </a:p>
          <a:p>
            <a:pPr>
              <a:tabLst>
                <a:tab pos="342900" algn="l"/>
              </a:tabLst>
            </a:pPr>
            <a:r>
              <a:rPr lang="en-US" sz="2800" dirty="0" smtClean="0">
                <a:solidFill>
                  <a:schemeClr val="bg1"/>
                </a:solidFill>
                <a:latin typeface="Consolas" pitchFamily="49" charset="0"/>
                <a:cs typeface="Consolas" pitchFamily="49" charset="0"/>
              </a:rPr>
              <a:t>{</a:t>
            </a:r>
          </a:p>
          <a:p>
            <a:pPr>
              <a:tabLst>
                <a:tab pos="342900" algn="l"/>
              </a:tabLst>
            </a:pPr>
            <a:r>
              <a:rPr lang="en-US" sz="28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predicate</a:t>
            </a:r>
            <a:r>
              <a:rPr lang="en-US" sz="2800" dirty="0" smtClean="0">
                <a:solidFill>
                  <a:schemeClr val="bg1"/>
                </a:solidFill>
                <a:latin typeface="Consolas" pitchFamily="49" charset="0"/>
                <a:cs typeface="Consolas" pitchFamily="49" charset="0"/>
              </a:rPr>
              <a:t> P {…}</a:t>
            </a:r>
          </a:p>
          <a:p>
            <a:pPr>
              <a:tabLst>
                <a:tab pos="342900" algn="l"/>
              </a:tabLst>
            </a:pPr>
            <a:r>
              <a:rPr lang="en-US" sz="2800" dirty="0">
                <a:solidFill>
                  <a:schemeClr val="bg1"/>
                </a:solidFill>
                <a:latin typeface="Consolas" pitchFamily="49" charset="0"/>
                <a:cs typeface="Consolas" pitchFamily="49" charset="0"/>
              </a:rPr>
              <a:t>	</a:t>
            </a:r>
            <a:r>
              <a:rPr lang="en-US" sz="2800" dirty="0" smtClean="0">
                <a:solidFill>
                  <a:schemeClr val="bg1"/>
                </a:solidFill>
                <a:latin typeface="Consolas" pitchFamily="49" charset="0"/>
                <a:cs typeface="Consolas" pitchFamily="49" charset="0"/>
              </a:rPr>
              <a:t>…</a:t>
            </a:r>
          </a:p>
          <a:p>
            <a:pPr>
              <a:tabLst>
                <a:tab pos="342900" algn="l"/>
              </a:tabLst>
            </a:pPr>
            <a:r>
              <a:rPr lang="en-US" sz="2800" dirty="0">
                <a:solidFill>
                  <a:schemeClr val="bg1"/>
                </a:solidFill>
                <a:latin typeface="Consolas" pitchFamily="49" charset="0"/>
                <a:cs typeface="Consolas" pitchFamily="49" charset="0"/>
              </a:rPr>
              <a:t>}</a:t>
            </a:r>
            <a:endParaRPr lang="en-US" sz="2800" dirty="0" smtClean="0">
              <a:solidFill>
                <a:schemeClr val="bg1"/>
              </a:solidFill>
              <a:latin typeface="Consolas" pitchFamily="49" charset="0"/>
              <a:cs typeface="Consolas" pitchFamily="49" charset="0"/>
            </a:endParaRPr>
          </a:p>
        </p:txBody>
      </p:sp>
      <p:sp>
        <p:nvSpPr>
          <p:cNvPr id="11" name="TextBox 10"/>
          <p:cNvSpPr txBox="1"/>
          <p:nvPr/>
        </p:nvSpPr>
        <p:spPr>
          <a:xfrm>
            <a:off x="742111" y="4628276"/>
            <a:ext cx="2143964"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fold</a:t>
            </a:r>
            <a:r>
              <a:rPr lang="en-US" sz="2800" dirty="0" smtClean="0">
                <a:solidFill>
                  <a:schemeClr val="bg1"/>
                </a:solidFill>
                <a:latin typeface="Consolas" pitchFamily="49" charset="0"/>
                <a:cs typeface="Consolas" pitchFamily="49" charset="0"/>
              </a:rPr>
              <a:t> P;</a:t>
            </a:r>
          </a:p>
        </p:txBody>
      </p:sp>
      <p:sp>
        <p:nvSpPr>
          <p:cNvPr id="12" name="TextBox 11"/>
          <p:cNvSpPr txBox="1"/>
          <p:nvPr/>
        </p:nvSpPr>
        <p:spPr>
          <a:xfrm>
            <a:off x="742111" y="5299786"/>
            <a:ext cx="2143964"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unfold</a:t>
            </a:r>
            <a:r>
              <a:rPr lang="en-US" sz="2800" dirty="0" smtClean="0">
                <a:solidFill>
                  <a:schemeClr val="bg1"/>
                </a:solidFill>
                <a:latin typeface="Consolas" pitchFamily="49" charset="0"/>
                <a:cs typeface="Consolas" pitchFamily="49" charset="0"/>
              </a:rPr>
              <a:t> P;</a:t>
            </a:r>
          </a:p>
        </p:txBody>
      </p:sp>
    </p:spTree>
    <p:extLst>
      <p:ext uri="{BB962C8B-B14F-4D97-AF65-F5344CB8AC3E}">
        <p14:creationId xmlns:p14="http://schemas.microsoft.com/office/powerpoint/2007/7/12/main" val="760818517"/>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RockBand</a:t>
            </a:r>
            <a:endParaRPr lang="en-US" dirty="0"/>
          </a:p>
        </p:txBody>
      </p:sp>
      <p:sp>
        <p:nvSpPr>
          <p:cNvPr id="3" name="Subtitle 2"/>
          <p:cNvSpPr>
            <a:spLocks noGrp="1"/>
          </p:cNvSpPr>
          <p:nvPr>
            <p:ph type="subTitle" idx="1"/>
          </p:nvPr>
        </p:nvSpPr>
        <p:spPr>
          <a:xfrm>
            <a:off x="722313" y="5286254"/>
            <a:ext cx="7043208" cy="470898"/>
          </a:xfrm>
        </p:spPr>
        <p:txBody>
          <a:bodyPr/>
          <a:lstStyle/>
          <a:p>
            <a:r>
              <a:rPr lang="en-US" dirty="0" smtClean="0"/>
              <a:t>Predicates</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07/7/12/main" val="1483894007"/>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 name="Shape 38"/>
          <p:cNvCxnSpPr>
            <a:endCxn id="27" idx="3"/>
          </p:cNvCxnSpPr>
          <p:nvPr/>
        </p:nvCxnSpPr>
        <p:spPr>
          <a:xfrm>
            <a:off x="4681182" y="4616785"/>
            <a:ext cx="3020186" cy="722798"/>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sp>
        <p:nvSpPr>
          <p:cNvPr id="4" name="Title 3"/>
          <p:cNvSpPr>
            <a:spLocks noGrp="1"/>
          </p:cNvSpPr>
          <p:nvPr>
            <p:ph type="title"/>
          </p:nvPr>
        </p:nvSpPr>
        <p:spPr/>
        <p:txBody>
          <a:bodyPr/>
          <a:lstStyle/>
          <a:p>
            <a:r>
              <a:rPr lang="en-US" dirty="0" smtClean="0"/>
              <a:t>Boogie</a:t>
            </a:r>
            <a:endParaRPr lang="en-US" dirty="0"/>
          </a:p>
        </p:txBody>
      </p:sp>
      <p:sp>
        <p:nvSpPr>
          <p:cNvPr id="2" name="Content Placeholder 1"/>
          <p:cNvSpPr>
            <a:spLocks noGrp="1"/>
          </p:cNvSpPr>
          <p:nvPr>
            <p:ph idx="1"/>
          </p:nvPr>
        </p:nvSpPr>
        <p:spPr>
          <a:xfrm>
            <a:off x="381000" y="955659"/>
            <a:ext cx="8382000" cy="1015663"/>
          </a:xfrm>
        </p:spPr>
        <p:txBody>
          <a:bodyPr/>
          <a:lstStyle/>
          <a:p>
            <a:r>
              <a:rPr lang="en-US" dirty="0" smtClean="0"/>
              <a:t>Intermediate verification language</a:t>
            </a:r>
          </a:p>
          <a:p>
            <a:r>
              <a:rPr lang="en-US" dirty="0" smtClean="0"/>
              <a:t>Verification engine</a:t>
            </a:r>
            <a:endParaRPr lang="en-US" dirty="0"/>
          </a:p>
        </p:txBody>
      </p:sp>
      <p:sp>
        <p:nvSpPr>
          <p:cNvPr id="7" name="Snip Single Corner Rectangle 6"/>
          <p:cNvSpPr/>
          <p:nvPr/>
        </p:nvSpPr>
        <p:spPr bwMode="auto">
          <a:xfrm>
            <a:off x="126456" y="2037569"/>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Spec#</a:t>
            </a:r>
          </a:p>
        </p:txBody>
      </p:sp>
      <p:sp>
        <p:nvSpPr>
          <p:cNvPr id="8" name="Snip Single Corner Rectangle 7"/>
          <p:cNvSpPr/>
          <p:nvPr/>
        </p:nvSpPr>
        <p:spPr bwMode="auto">
          <a:xfrm>
            <a:off x="1928505" y="2037569"/>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err="1"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Dafny</a:t>
            </a: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10" name="Snip Single Corner Rectangle 9"/>
          <p:cNvSpPr/>
          <p:nvPr/>
        </p:nvSpPr>
        <p:spPr bwMode="auto">
          <a:xfrm>
            <a:off x="5532603" y="2037569"/>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C</a:t>
            </a:r>
            <a:r>
              <a:rPr kumimoji="0" lang="en-US" b="0" i="0" u="none" strike="noStrike" cap="none" normalizeH="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with VCC specifications</a:t>
            </a:r>
            <a:endParaRPr kumimoji="0" lang="en-US"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12" name="Snip Single Corner Rectangle 11"/>
          <p:cNvSpPr/>
          <p:nvPr/>
        </p:nvSpPr>
        <p:spPr bwMode="auto">
          <a:xfrm>
            <a:off x="3730554" y="2037569"/>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Chalice</a:t>
            </a: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13" name="Snip Single Corner Rectangle 12"/>
          <p:cNvSpPr/>
          <p:nvPr/>
        </p:nvSpPr>
        <p:spPr bwMode="auto">
          <a:xfrm>
            <a:off x="7334651" y="2037569"/>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C with HAVOC specifications</a:t>
            </a:r>
            <a:endParaRPr kumimoji="0" lang="en-US"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14" name="Round Diagonal Corner Rectangle 13"/>
          <p:cNvSpPr/>
          <p:nvPr/>
        </p:nvSpPr>
        <p:spPr bwMode="auto">
          <a:xfrm>
            <a:off x="2813219" y="5364604"/>
            <a:ext cx="1656944"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Z3</a:t>
            </a:r>
          </a:p>
        </p:txBody>
      </p:sp>
      <p:sp>
        <p:nvSpPr>
          <p:cNvPr id="15" name="Round Diagonal Corner Rectangle 14"/>
          <p:cNvSpPr/>
          <p:nvPr/>
        </p:nvSpPr>
        <p:spPr bwMode="auto">
          <a:xfrm>
            <a:off x="783380" y="5364604"/>
            <a:ext cx="1656944"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Simplify</a:t>
            </a:r>
          </a:p>
        </p:txBody>
      </p:sp>
      <p:sp>
        <p:nvSpPr>
          <p:cNvPr id="16" name="Round Diagonal Corner Rectangle 15"/>
          <p:cNvSpPr/>
          <p:nvPr/>
        </p:nvSpPr>
        <p:spPr bwMode="auto">
          <a:xfrm>
            <a:off x="4843058" y="5364604"/>
            <a:ext cx="1656944"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SMT Lib</a:t>
            </a:r>
          </a:p>
        </p:txBody>
      </p:sp>
      <p:cxnSp>
        <p:nvCxnSpPr>
          <p:cNvPr id="18" name="Shape 17"/>
          <p:cNvCxnSpPr>
            <a:endCxn id="15" idx="3"/>
          </p:cNvCxnSpPr>
          <p:nvPr/>
        </p:nvCxnSpPr>
        <p:spPr>
          <a:xfrm rot="10800000" flipV="1">
            <a:off x="1611852" y="4616784"/>
            <a:ext cx="2618954" cy="747819"/>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20" name="Shape 19"/>
          <p:cNvCxnSpPr>
            <a:stCxn id="5" idx="1"/>
            <a:endCxn id="16" idx="3"/>
          </p:cNvCxnSpPr>
          <p:nvPr/>
        </p:nvCxnSpPr>
        <p:spPr>
          <a:xfrm rot="16200000" flipH="1">
            <a:off x="4902690" y="4595763"/>
            <a:ext cx="360341" cy="1177339"/>
          </a:xfrm>
          <a:prstGeom prst="curvedConnector3">
            <a:avLst>
              <a:gd name="adj1" fmla="val 50000"/>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22" name="Curved Connector 21"/>
          <p:cNvCxnSpPr>
            <a:stCxn id="5" idx="1"/>
            <a:endCxn id="14" idx="3"/>
          </p:cNvCxnSpPr>
          <p:nvPr/>
        </p:nvCxnSpPr>
        <p:spPr>
          <a:xfrm rot="5400000">
            <a:off x="3887771" y="4758183"/>
            <a:ext cx="360341" cy="852500"/>
          </a:xfrm>
          <a:prstGeom prst="curvedConnector3">
            <a:avLst>
              <a:gd name="adj1" fmla="val 50000"/>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25" name="Curved Connector 24"/>
          <p:cNvCxnSpPr>
            <a:stCxn id="7" idx="1"/>
          </p:cNvCxnSpPr>
          <p:nvPr/>
        </p:nvCxnSpPr>
        <p:spPr>
          <a:xfrm rot="16200000" flipH="1">
            <a:off x="1632083" y="2360742"/>
            <a:ext cx="1009012" cy="2327653"/>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28" name="Curved Connector 27"/>
          <p:cNvCxnSpPr>
            <a:stCxn id="8" idx="1"/>
          </p:cNvCxnSpPr>
          <p:nvPr/>
        </p:nvCxnSpPr>
        <p:spPr>
          <a:xfrm rot="16200000" flipH="1">
            <a:off x="2761707" y="3033168"/>
            <a:ext cx="580387" cy="554176"/>
          </a:xfrm>
          <a:prstGeom prst="curvedConnector3">
            <a:avLst>
              <a:gd name="adj1" fmla="val 50000"/>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30" name="Curved Connector 29"/>
          <p:cNvCxnSpPr>
            <a:stCxn id="12" idx="1"/>
          </p:cNvCxnSpPr>
          <p:nvPr/>
        </p:nvCxnSpPr>
        <p:spPr>
          <a:xfrm rot="5400000">
            <a:off x="4205655" y="3143521"/>
            <a:ext cx="494665" cy="247748"/>
          </a:xfrm>
          <a:prstGeom prst="curvedConnector3">
            <a:avLst>
              <a:gd name="adj1" fmla="val 50000"/>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32" name="Curved Connector 31"/>
          <p:cNvCxnSpPr>
            <a:stCxn id="10" idx="1"/>
          </p:cNvCxnSpPr>
          <p:nvPr/>
        </p:nvCxnSpPr>
        <p:spPr>
          <a:xfrm rot="5400000">
            <a:off x="5721042" y="2971159"/>
            <a:ext cx="608965" cy="706772"/>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35" name="Curved Connector 34"/>
          <p:cNvCxnSpPr>
            <a:stCxn id="13" idx="1"/>
          </p:cNvCxnSpPr>
          <p:nvPr/>
        </p:nvCxnSpPr>
        <p:spPr>
          <a:xfrm rot="5400000">
            <a:off x="6386323" y="2248728"/>
            <a:ext cx="1023300" cy="2565970"/>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sp>
        <p:nvSpPr>
          <p:cNvPr id="5" name="Heart 4"/>
          <p:cNvSpPr/>
          <p:nvPr/>
        </p:nvSpPr>
        <p:spPr bwMode="auto">
          <a:xfrm>
            <a:off x="3297689" y="3301923"/>
            <a:ext cx="2393004" cy="1702340"/>
          </a:xfrm>
          <a:prstGeom prst="hear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Boogie</a:t>
            </a:r>
          </a:p>
        </p:txBody>
      </p:sp>
      <p:sp>
        <p:nvSpPr>
          <p:cNvPr id="27" name="Round Diagonal Corner Rectangle 26"/>
          <p:cNvSpPr/>
          <p:nvPr/>
        </p:nvSpPr>
        <p:spPr bwMode="auto">
          <a:xfrm>
            <a:off x="6872896" y="5339583"/>
            <a:ext cx="1656944"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Isabelle/HOL</a:t>
            </a:r>
          </a:p>
        </p:txBody>
      </p:sp>
    </p:spTree>
    <p:extLst>
      <p:ext uri="{BB962C8B-B14F-4D97-AF65-F5344CB8AC3E}">
        <p14:creationId xmlns:p14="http://schemas.microsoft.com/office/powerpoint/2007/7/12/main" val="2360807808"/>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20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2000"/>
                                        <p:tgtEl>
                                          <p:spTgt spid="1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2000"/>
                                        <p:tgtEl>
                                          <p:spTgt spid="13"/>
                                        </p:tgtEl>
                                      </p:cBhvr>
                                    </p:animEffect>
                                  </p:childTnLst>
                                </p:cTn>
                              </p:par>
                              <p:par>
                                <p:cTn id="17" presetID="10" presetClass="entr" presetSubtype="0" fill="hold" nodeType="withEffect">
                                  <p:stCondLst>
                                    <p:cond delay="0"/>
                                  </p:stCondLst>
                                  <p:childTnLst>
                                    <p:set>
                                      <p:cBhvr>
                                        <p:cTn id="18" dur="1" fill="hold">
                                          <p:stCondLst>
                                            <p:cond delay="0"/>
                                          </p:stCondLst>
                                        </p:cTn>
                                        <p:tgtEl>
                                          <p:spTgt spid="35"/>
                                        </p:tgtEl>
                                        <p:attrNameLst>
                                          <p:attrName>style.visibility</p:attrName>
                                        </p:attrNameLst>
                                      </p:cBhvr>
                                      <p:to>
                                        <p:strVal val="visible"/>
                                      </p:to>
                                    </p:set>
                                    <p:animEffect transition="in" filter="fade">
                                      <p:cBhvr>
                                        <p:cTn id="19" dur="2000"/>
                                        <p:tgtEl>
                                          <p:spTgt spid="35"/>
                                        </p:tgtEl>
                                      </p:cBhvr>
                                    </p:animEffect>
                                  </p:childTnLst>
                                </p:cTn>
                              </p:par>
                              <p:par>
                                <p:cTn id="20" presetID="10" presetClass="entr" presetSubtype="0" fill="hold" nodeType="with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2000"/>
                                        <p:tgtEl>
                                          <p:spTgt spid="32"/>
                                        </p:tgtEl>
                                      </p:cBhvr>
                                    </p:animEffect>
                                  </p:childTnLst>
                                </p:cTn>
                              </p:par>
                              <p:par>
                                <p:cTn id="23" presetID="10" presetClass="entr" presetSubtype="0" fill="hold"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2000"/>
                                        <p:tgtEl>
                                          <p:spTgt spid="28"/>
                                        </p:tgtEl>
                                      </p:cBhvr>
                                    </p:animEffect>
                                  </p:childTnLst>
                                </p:cTn>
                              </p:par>
                              <p:par>
                                <p:cTn id="26" presetID="10" presetClass="entr" presetSubtype="0" fill="hold" nodeType="with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fade">
                                      <p:cBhvr>
                                        <p:cTn id="28" dur="2000"/>
                                        <p:tgtEl>
                                          <p:spTgt spid="25"/>
                                        </p:tgtEl>
                                      </p:cBhvr>
                                    </p:animEffect>
                                  </p:childTnLst>
                                </p:cTn>
                              </p:par>
                              <p:par>
                                <p:cTn id="29" presetID="10" presetClass="entr" presetSubtype="0" fill="hold" nodeType="with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fade">
                                      <p:cBhvr>
                                        <p:cTn id="31" dur="2000"/>
                                        <p:tgtEl>
                                          <p:spTgt spid="18"/>
                                        </p:tgtEl>
                                      </p:cBhvr>
                                    </p:animEffect>
                                  </p:childTnLst>
                                </p:cTn>
                              </p:par>
                              <p:par>
                                <p:cTn id="32" presetID="10" presetClass="entr" presetSubtype="0" fill="hold" nodeType="with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fade">
                                      <p:cBhvr>
                                        <p:cTn id="34" dur="2000"/>
                                        <p:tgtEl>
                                          <p:spTgt spid="20"/>
                                        </p:tgtEl>
                                      </p:cBhvr>
                                    </p:animEffect>
                                  </p:childTnLst>
                                </p:cTn>
                              </p:par>
                              <p:par>
                                <p:cTn id="35" presetID="10" presetClass="entr" presetSubtype="0" fill="hold" nodeType="withEffect">
                                  <p:stCondLst>
                                    <p:cond delay="0"/>
                                  </p:stCondLst>
                                  <p:childTnLst>
                                    <p:set>
                                      <p:cBhvr>
                                        <p:cTn id="36" dur="1" fill="hold">
                                          <p:stCondLst>
                                            <p:cond delay="0"/>
                                          </p:stCondLst>
                                        </p:cTn>
                                        <p:tgtEl>
                                          <p:spTgt spid="39"/>
                                        </p:tgtEl>
                                        <p:attrNameLst>
                                          <p:attrName>style.visibility</p:attrName>
                                        </p:attrNameLst>
                                      </p:cBhvr>
                                      <p:to>
                                        <p:strVal val="visible"/>
                                      </p:to>
                                    </p:set>
                                    <p:animEffect transition="in" filter="fade">
                                      <p:cBhvr>
                                        <p:cTn id="37" dur="2000"/>
                                        <p:tgtEl>
                                          <p:spTgt spid="39"/>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fade">
                                      <p:cBhvr>
                                        <p:cTn id="40" dur="2000"/>
                                        <p:tgtEl>
                                          <p:spTgt spid="27"/>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2000"/>
                                        <p:tgtEl>
                                          <p:spTgt spid="16"/>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fade">
                                      <p:cBhvr>
                                        <p:cTn id="4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 grpId="0" animBg="1"/>
      <p:bldP spid="13" grpId="0" animBg="1"/>
      <p:bldP spid="15" grpId="0" animBg="1"/>
      <p:bldP spid="16" grpId="0" animBg="1"/>
      <p:bldP spid="2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Boogie language</a:t>
            </a:r>
            <a:endParaRPr lang="en-US" dirty="0"/>
          </a:p>
        </p:txBody>
      </p:sp>
      <p:sp>
        <p:nvSpPr>
          <p:cNvPr id="3" name="Content Placeholder 2"/>
          <p:cNvSpPr>
            <a:spLocks noGrp="1"/>
          </p:cNvSpPr>
          <p:nvPr>
            <p:ph idx="1"/>
          </p:nvPr>
        </p:nvSpPr>
        <p:spPr>
          <a:xfrm>
            <a:off x="381000" y="1412875"/>
            <a:ext cx="8382000" cy="4570482"/>
          </a:xfrm>
        </p:spPr>
        <p:txBody>
          <a:bodyPr/>
          <a:lstStyle/>
          <a:p>
            <a:r>
              <a:rPr lang="en-US" dirty="0" smtClean="0"/>
              <a:t>First-order mathematical declarations</a:t>
            </a:r>
          </a:p>
          <a:p>
            <a:pPr lvl="1"/>
            <a:r>
              <a:rPr lang="en-US" b="1" dirty="0" smtClean="0">
                <a:solidFill>
                  <a:schemeClr val="accent4">
                    <a:lumMod val="50000"/>
                  </a:schemeClr>
                </a:solidFill>
              </a:rPr>
              <a:t>type</a:t>
            </a:r>
          </a:p>
          <a:p>
            <a:pPr lvl="1"/>
            <a:r>
              <a:rPr lang="en-US" b="1" dirty="0" err="1">
                <a:solidFill>
                  <a:schemeClr val="accent4">
                    <a:lumMod val="50000"/>
                  </a:schemeClr>
                </a:solidFill>
              </a:rPr>
              <a:t>const</a:t>
            </a:r>
            <a:endParaRPr lang="en-US" b="1" dirty="0">
              <a:solidFill>
                <a:schemeClr val="accent4">
                  <a:lumMod val="50000"/>
                </a:schemeClr>
              </a:solidFill>
            </a:endParaRPr>
          </a:p>
          <a:p>
            <a:pPr lvl="1"/>
            <a:r>
              <a:rPr lang="en-US" b="1" dirty="0">
                <a:solidFill>
                  <a:schemeClr val="accent4">
                    <a:lumMod val="50000"/>
                  </a:schemeClr>
                </a:solidFill>
              </a:rPr>
              <a:t>function</a:t>
            </a:r>
          </a:p>
          <a:p>
            <a:pPr lvl="1"/>
            <a:r>
              <a:rPr lang="en-US" b="1" dirty="0">
                <a:solidFill>
                  <a:schemeClr val="accent4">
                    <a:lumMod val="50000"/>
                  </a:schemeClr>
                </a:solidFill>
              </a:rPr>
              <a:t>axiom</a:t>
            </a:r>
          </a:p>
          <a:p>
            <a:r>
              <a:rPr lang="en-US" dirty="0" smtClean="0"/>
              <a:t>Imperative declarations</a:t>
            </a:r>
          </a:p>
          <a:p>
            <a:pPr lvl="1"/>
            <a:r>
              <a:rPr lang="en-US" b="1" dirty="0" err="1">
                <a:solidFill>
                  <a:schemeClr val="accent4">
                    <a:lumMod val="50000"/>
                  </a:schemeClr>
                </a:solidFill>
              </a:rPr>
              <a:t>var</a:t>
            </a:r>
            <a:endParaRPr lang="en-US" b="1" dirty="0">
              <a:solidFill>
                <a:schemeClr val="accent4">
                  <a:lumMod val="50000"/>
                </a:schemeClr>
              </a:solidFill>
            </a:endParaRPr>
          </a:p>
          <a:p>
            <a:pPr lvl="1"/>
            <a:r>
              <a:rPr lang="en-US" b="1" dirty="0">
                <a:solidFill>
                  <a:schemeClr val="accent4">
                    <a:lumMod val="50000"/>
                  </a:schemeClr>
                </a:solidFill>
              </a:rPr>
              <a:t>procedure</a:t>
            </a:r>
          </a:p>
          <a:p>
            <a:pPr lvl="1"/>
            <a:r>
              <a:rPr lang="en-US" b="1" dirty="0">
                <a:solidFill>
                  <a:schemeClr val="accent4">
                    <a:lumMod val="50000"/>
                  </a:schemeClr>
                </a:solidFill>
              </a:rPr>
              <a:t>implementation</a:t>
            </a:r>
          </a:p>
        </p:txBody>
      </p:sp>
    </p:spTree>
    <p:extLst>
      <p:ext uri="{BB962C8B-B14F-4D97-AF65-F5344CB8AC3E}">
        <p14:creationId xmlns:p14="http://schemas.microsoft.com/office/powerpoint/2007/7/12/main" val="3192387745"/>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Boogie statements</a:t>
            </a:r>
            <a:endParaRPr lang="en-US" dirty="0"/>
          </a:p>
        </p:txBody>
      </p:sp>
      <p:sp>
        <p:nvSpPr>
          <p:cNvPr id="3" name="Content Placeholder 2"/>
          <p:cNvSpPr>
            <a:spLocks noGrp="1"/>
          </p:cNvSpPr>
          <p:nvPr>
            <p:ph idx="1"/>
          </p:nvPr>
        </p:nvSpPr>
        <p:spPr>
          <a:xfrm>
            <a:off x="381000" y="1412875"/>
            <a:ext cx="8382000" cy="4875181"/>
          </a:xfrm>
        </p:spPr>
        <p:txBody>
          <a:bodyPr/>
          <a:lstStyle/>
          <a:p>
            <a:r>
              <a:rPr lang="en-US" dirty="0" smtClean="0"/>
              <a:t>x := E</a:t>
            </a:r>
          </a:p>
          <a:p>
            <a:r>
              <a:rPr lang="en-US" b="1" dirty="0" smtClean="0">
                <a:solidFill>
                  <a:schemeClr val="accent4">
                    <a:lumMod val="50000"/>
                  </a:schemeClr>
                </a:solidFill>
              </a:rPr>
              <a:t>havoc</a:t>
            </a:r>
            <a:r>
              <a:rPr lang="en-US" dirty="0" smtClean="0"/>
              <a:t> x</a:t>
            </a:r>
          </a:p>
          <a:p>
            <a:r>
              <a:rPr lang="en-US" b="1" dirty="0">
                <a:solidFill>
                  <a:schemeClr val="accent4">
                    <a:lumMod val="50000"/>
                  </a:schemeClr>
                </a:solidFill>
              </a:rPr>
              <a:t>assert</a:t>
            </a:r>
            <a:r>
              <a:rPr lang="en-US" dirty="0" smtClean="0"/>
              <a:t> E</a:t>
            </a:r>
          </a:p>
          <a:p>
            <a:r>
              <a:rPr lang="en-US" b="1" dirty="0">
                <a:solidFill>
                  <a:schemeClr val="accent4">
                    <a:lumMod val="50000"/>
                  </a:schemeClr>
                </a:solidFill>
              </a:rPr>
              <a:t>assume</a:t>
            </a:r>
            <a:r>
              <a:rPr lang="en-US" dirty="0" smtClean="0"/>
              <a:t> E</a:t>
            </a:r>
          </a:p>
          <a:p>
            <a:r>
              <a:rPr lang="en-US" dirty="0" smtClean="0"/>
              <a:t>…</a:t>
            </a:r>
          </a:p>
          <a:p>
            <a:endParaRPr lang="en-US" dirty="0"/>
          </a:p>
          <a:p>
            <a:r>
              <a:rPr lang="en-US" dirty="0" smtClean="0"/>
              <a:t>Useful idiom:</a:t>
            </a:r>
          </a:p>
          <a:p>
            <a:pPr lvl="1"/>
            <a:r>
              <a:rPr lang="en-US" sz="3300" b="1" dirty="0">
                <a:solidFill>
                  <a:schemeClr val="accent4">
                    <a:lumMod val="50000"/>
                  </a:schemeClr>
                </a:solidFill>
              </a:rPr>
              <a:t>havoc</a:t>
            </a:r>
            <a:r>
              <a:rPr lang="en-US" dirty="0" smtClean="0"/>
              <a:t> x;  </a:t>
            </a:r>
            <a:r>
              <a:rPr lang="en-US" sz="3300" b="1" dirty="0">
                <a:solidFill>
                  <a:schemeClr val="accent4">
                    <a:lumMod val="50000"/>
                  </a:schemeClr>
                </a:solidFill>
              </a:rPr>
              <a:t>assume</a:t>
            </a:r>
            <a:r>
              <a:rPr lang="en-US" dirty="0" smtClean="0"/>
              <a:t> P(x);</a:t>
            </a:r>
          </a:p>
          <a:p>
            <a:pPr lvl="1"/>
            <a:r>
              <a:rPr lang="en-US" dirty="0" smtClean="0"/>
              <a:t>“set x to a value such that P(x) holds”</a:t>
            </a:r>
            <a:endParaRPr lang="en-US" dirty="0"/>
          </a:p>
        </p:txBody>
      </p:sp>
    </p:spTree>
    <p:extLst>
      <p:ext uri="{BB962C8B-B14F-4D97-AF65-F5344CB8AC3E}">
        <p14:creationId xmlns:p14="http://schemas.microsoft.com/office/powerpoint/2007/7/12/main" val="4014571491"/>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fade">
                                      <p:cBhvr>
                                        <p:cTn id="3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982639" y="982639"/>
            <a:ext cx="6946710" cy="2279176"/>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2" name="Title 1"/>
          <p:cNvSpPr>
            <a:spLocks noGrp="1"/>
          </p:cNvSpPr>
          <p:nvPr>
            <p:ph type="title"/>
          </p:nvPr>
        </p:nvSpPr>
        <p:spPr/>
        <p:txBody>
          <a:bodyPr/>
          <a:lstStyle/>
          <a:p>
            <a:r>
              <a:rPr smtClean="0"/>
              <a:t>Weakest preconditions</a:t>
            </a:r>
            <a:endParaRPr lang="en-US" dirty="0"/>
          </a:p>
        </p:txBody>
      </p:sp>
      <p:sp>
        <p:nvSpPr>
          <p:cNvPr id="3" name="Content Placeholder 2"/>
          <p:cNvSpPr>
            <a:spLocks noGrp="1"/>
          </p:cNvSpPr>
          <p:nvPr>
            <p:ph sz="half" idx="1"/>
          </p:nvPr>
        </p:nvSpPr>
        <p:spPr>
          <a:xfrm>
            <a:off x="381000" y="3417809"/>
            <a:ext cx="4114800" cy="2283702"/>
          </a:xfrm>
        </p:spPr>
        <p:txBody>
          <a:bodyPr/>
          <a:lstStyle/>
          <a:p>
            <a:r>
              <a:rPr lang="en-US" dirty="0" err="1" smtClean="0"/>
              <a:t>wp</a:t>
            </a:r>
            <a:r>
              <a:rPr lang="en-US" dirty="0" smtClean="0"/>
              <a:t>( x := E,  Q ) =</a:t>
            </a:r>
          </a:p>
          <a:p>
            <a:r>
              <a:rPr lang="en-US" dirty="0" err="1" smtClean="0"/>
              <a:t>wp</a:t>
            </a:r>
            <a:r>
              <a:rPr lang="en-US" dirty="0" smtClean="0"/>
              <a:t>( </a:t>
            </a:r>
            <a:r>
              <a:rPr lang="en-US" b="1" dirty="0" smtClean="0">
                <a:solidFill>
                  <a:schemeClr val="accent4">
                    <a:lumMod val="50000"/>
                  </a:schemeClr>
                </a:solidFill>
              </a:rPr>
              <a:t>havoc</a:t>
            </a:r>
            <a:r>
              <a:rPr lang="en-US" dirty="0" smtClean="0"/>
              <a:t> x,  Q ) =</a:t>
            </a:r>
            <a:endParaRPr lang="en-US" dirty="0" smtClean="0">
              <a:sym typeface="Symbol"/>
            </a:endParaRPr>
          </a:p>
          <a:p>
            <a:r>
              <a:rPr lang="en-US" dirty="0" err="1" smtClean="0">
                <a:sym typeface="Symbol"/>
              </a:rPr>
              <a:t>wp</a:t>
            </a:r>
            <a:r>
              <a:rPr lang="en-US" dirty="0" smtClean="0">
                <a:sym typeface="Symbol"/>
              </a:rPr>
              <a:t>( </a:t>
            </a:r>
            <a:r>
              <a:rPr lang="en-US" b="1" dirty="0">
                <a:solidFill>
                  <a:schemeClr val="accent4">
                    <a:lumMod val="50000"/>
                  </a:schemeClr>
                </a:solidFill>
                <a:sym typeface="Symbol"/>
              </a:rPr>
              <a:t>assert</a:t>
            </a:r>
            <a:r>
              <a:rPr lang="en-US" dirty="0" smtClean="0">
                <a:sym typeface="Symbol"/>
              </a:rPr>
              <a:t> P,  Q ) =</a:t>
            </a:r>
          </a:p>
          <a:p>
            <a:r>
              <a:rPr lang="en-US" dirty="0" err="1" smtClean="0">
                <a:sym typeface="Symbol"/>
              </a:rPr>
              <a:t>wp</a:t>
            </a:r>
            <a:r>
              <a:rPr lang="en-US" dirty="0" smtClean="0">
                <a:sym typeface="Symbol"/>
              </a:rPr>
              <a:t>( </a:t>
            </a:r>
            <a:r>
              <a:rPr lang="en-US" b="1" dirty="0">
                <a:solidFill>
                  <a:schemeClr val="accent4">
                    <a:lumMod val="50000"/>
                  </a:schemeClr>
                </a:solidFill>
                <a:sym typeface="Symbol"/>
              </a:rPr>
              <a:t>assume</a:t>
            </a:r>
            <a:r>
              <a:rPr lang="en-US" dirty="0" smtClean="0">
                <a:sym typeface="Symbol"/>
              </a:rPr>
              <a:t> P,  Q ) =</a:t>
            </a:r>
          </a:p>
          <a:p>
            <a:r>
              <a:rPr lang="en-US" dirty="0" err="1" smtClean="0">
                <a:sym typeface="Symbol"/>
              </a:rPr>
              <a:t>wp</a:t>
            </a:r>
            <a:r>
              <a:rPr lang="en-US" dirty="0" smtClean="0">
                <a:sym typeface="Symbol"/>
              </a:rPr>
              <a:t>( S ; T,  Q ) </a:t>
            </a:r>
            <a:r>
              <a:rPr lang="en-US" dirty="0" smtClean="0">
                <a:sym typeface="Symbol"/>
              </a:rPr>
              <a:t>=</a:t>
            </a:r>
            <a:endParaRPr lang="en-US" dirty="0" smtClean="0">
              <a:sym typeface="Symbol"/>
            </a:endParaRPr>
          </a:p>
        </p:txBody>
      </p:sp>
      <p:sp>
        <p:nvSpPr>
          <p:cNvPr id="4" name="Content Placeholder 3"/>
          <p:cNvSpPr>
            <a:spLocks noGrp="1"/>
          </p:cNvSpPr>
          <p:nvPr>
            <p:ph sz="half" idx="2"/>
          </p:nvPr>
        </p:nvSpPr>
        <p:spPr>
          <a:xfrm>
            <a:off x="4648200" y="3417809"/>
            <a:ext cx="4114800" cy="2283702"/>
          </a:xfrm>
        </p:spPr>
        <p:txBody>
          <a:bodyPr/>
          <a:lstStyle/>
          <a:p>
            <a:pPr>
              <a:buNone/>
            </a:pPr>
            <a:r>
              <a:rPr lang="en-US" dirty="0" smtClean="0"/>
              <a:t>Q[ E / x ]</a:t>
            </a:r>
          </a:p>
          <a:p>
            <a:pPr>
              <a:buNone/>
            </a:pPr>
            <a:r>
              <a:rPr lang="en-US" dirty="0" smtClean="0"/>
              <a:t>(</a:t>
            </a:r>
            <a:r>
              <a:rPr lang="en-US" dirty="0" smtClean="0">
                <a:sym typeface="Symbol"/>
              </a:rPr>
              <a:t>x   Q )</a:t>
            </a:r>
          </a:p>
          <a:p>
            <a:pPr>
              <a:buNone/>
            </a:pPr>
            <a:r>
              <a:rPr lang="en-US" dirty="0" smtClean="0">
                <a:sym typeface="Symbol"/>
              </a:rPr>
              <a:t>P  Q</a:t>
            </a:r>
          </a:p>
          <a:p>
            <a:pPr>
              <a:buNone/>
            </a:pPr>
            <a:r>
              <a:rPr lang="en-US" dirty="0" smtClean="0">
                <a:sym typeface="Symbol"/>
              </a:rPr>
              <a:t>P  Q</a:t>
            </a:r>
          </a:p>
          <a:p>
            <a:pPr>
              <a:buNone/>
            </a:pPr>
            <a:r>
              <a:rPr lang="en-US" dirty="0" err="1" smtClean="0">
                <a:sym typeface="Symbol"/>
              </a:rPr>
              <a:t>wp</a:t>
            </a:r>
            <a:r>
              <a:rPr lang="en-US" dirty="0" smtClean="0">
                <a:sym typeface="Symbol"/>
              </a:rPr>
              <a:t>( S,  </a:t>
            </a:r>
            <a:r>
              <a:rPr lang="en-US" dirty="0" err="1" smtClean="0">
                <a:sym typeface="Symbol"/>
              </a:rPr>
              <a:t>wp</a:t>
            </a:r>
            <a:r>
              <a:rPr lang="en-US" dirty="0" smtClean="0">
                <a:sym typeface="Symbol"/>
              </a:rPr>
              <a:t>( T, Q </a:t>
            </a:r>
            <a:r>
              <a:rPr lang="en-US" dirty="0" smtClean="0">
                <a:sym typeface="Symbol"/>
              </a:rPr>
              <a:t>))</a:t>
            </a:r>
            <a:endParaRPr lang="en-US" dirty="0" smtClean="0">
              <a:sym typeface="Symbol"/>
            </a:endParaRPr>
          </a:p>
        </p:txBody>
      </p:sp>
      <p:sp>
        <p:nvSpPr>
          <p:cNvPr id="5" name="TextBox 4"/>
          <p:cNvSpPr txBox="1"/>
          <p:nvPr/>
        </p:nvSpPr>
        <p:spPr>
          <a:xfrm>
            <a:off x="1173708" y="941711"/>
            <a:ext cx="6892120" cy="2308324"/>
          </a:xfrm>
          <a:prstGeom prst="rect">
            <a:avLst/>
          </a:prstGeom>
          <a:noFill/>
        </p:spPr>
        <p:txBody>
          <a:bodyPr wrap="square" rtlCol="0">
            <a:spAutoFit/>
          </a:bodyPr>
          <a:lstStyle/>
          <a:p>
            <a:r>
              <a:rPr lang="en-US" sz="2400" dirty="0" smtClean="0"/>
              <a:t>For any command S and post-state predicate Q, </a:t>
            </a:r>
            <a:r>
              <a:rPr lang="en-US" sz="2400" dirty="0" err="1" smtClean="0">
                <a:solidFill>
                  <a:schemeClr val="accent4"/>
                </a:solidFill>
              </a:rPr>
              <a:t>wp</a:t>
            </a:r>
            <a:r>
              <a:rPr lang="en-US" sz="2400" dirty="0" smtClean="0">
                <a:solidFill>
                  <a:schemeClr val="accent4"/>
                </a:solidFill>
              </a:rPr>
              <a:t>(S,Q)</a:t>
            </a:r>
            <a:r>
              <a:rPr lang="en-US" sz="2400" dirty="0" smtClean="0"/>
              <a:t> is the pre-state predicate that characterizes those initial states from which every terminating trace of S:</a:t>
            </a:r>
          </a:p>
          <a:p>
            <a:pPr lvl="1">
              <a:buFont typeface="Arial" pitchFamily="34" charset="0"/>
              <a:buChar char="•"/>
            </a:pPr>
            <a:r>
              <a:rPr lang="en-US" sz="2400" dirty="0" smtClean="0"/>
              <a:t>  does not go wrong, and</a:t>
            </a:r>
          </a:p>
          <a:p>
            <a:pPr lvl="1">
              <a:buFont typeface="Arial" pitchFamily="34" charset="0"/>
              <a:buChar char="•"/>
            </a:pPr>
            <a:r>
              <a:rPr lang="en-US" sz="2400" dirty="0" smtClean="0"/>
              <a:t>  terminates in a state satisfying Q</a:t>
            </a:r>
          </a:p>
        </p:txBody>
      </p:sp>
    </p:spTree>
    <p:extLst>
      <p:ext uri="{BB962C8B-B14F-4D97-AF65-F5344CB8AC3E}">
        <p14:creationId xmlns:p14="http://schemas.microsoft.com/office/powerpoint/2007/7/12/main" val="485367265"/>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Effect transition="in" filter="fade">
                                      <p:cBhvr>
                                        <p:cTn id="24" dur="500"/>
                                        <p:tgtEl>
                                          <p:spTgt spid="4">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animEffect transition="in" filter="fade">
                                      <p:cBhvr>
                                        <p:cTn id="29" dur="500"/>
                                        <p:tgtEl>
                                          <p:spTgt spid="4">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4">
                                            <p:txEl>
                                              <p:pRg st="2" end="2"/>
                                            </p:txEl>
                                          </p:spTgt>
                                        </p:tgtEl>
                                        <p:attrNameLst>
                                          <p:attrName>style.visibility</p:attrName>
                                        </p:attrNameLst>
                                      </p:cBhvr>
                                      <p:to>
                                        <p:strVal val="visible"/>
                                      </p:to>
                                    </p:set>
                                    <p:animEffect transition="in" filter="fade">
                                      <p:cBhvr>
                                        <p:cTn id="34" dur="500"/>
                                        <p:tgtEl>
                                          <p:spTgt spid="4">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animEffect transition="in" filter="fade">
                                      <p:cBhvr>
                                        <p:cTn id="39" dur="500"/>
                                        <p:tgtEl>
                                          <p:spTgt spid="4">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4">
                                            <p:txEl>
                                              <p:pRg st="4" end="4"/>
                                            </p:txEl>
                                          </p:spTgt>
                                        </p:tgtEl>
                                        <p:attrNameLst>
                                          <p:attrName>style.visibility</p:attrName>
                                        </p:attrNameLst>
                                      </p:cBhvr>
                                      <p:to>
                                        <p:strVal val="visible"/>
                                      </p:to>
                                    </p:set>
                                    <p:animEffect transition="in" filter="fade">
                                      <p:cBhvr>
                                        <p:cTn id="44"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1495794"/>
          </a:xfrm>
        </p:spPr>
        <p:txBody>
          <a:bodyPr/>
          <a:lstStyle/>
          <a:p>
            <a:r>
              <a:rPr lang="en-US" dirty="0" smtClean="0"/>
              <a:t>Modeling Chalice’s memory and permissions in Boogie</a:t>
            </a:r>
            <a:endParaRPr lang="en-US" dirty="0"/>
          </a:p>
        </p:txBody>
      </p:sp>
      <p:sp>
        <p:nvSpPr>
          <p:cNvPr id="3" name="Content Placeholder 2"/>
          <p:cNvSpPr>
            <a:spLocks noGrp="1"/>
          </p:cNvSpPr>
          <p:nvPr>
            <p:ph idx="1"/>
          </p:nvPr>
        </p:nvSpPr>
        <p:spPr>
          <a:xfrm>
            <a:off x="380999" y="1741499"/>
            <a:ext cx="8505825" cy="5036763"/>
          </a:xfrm>
        </p:spPr>
        <p:txBody>
          <a:bodyPr/>
          <a:lstStyle/>
          <a:p>
            <a:r>
              <a:rPr lang="en-US" b="1" dirty="0" err="1">
                <a:solidFill>
                  <a:schemeClr val="accent4">
                    <a:lumMod val="50000"/>
                  </a:schemeClr>
                </a:solidFill>
              </a:rPr>
              <a:t>var</a:t>
            </a:r>
            <a:r>
              <a:rPr lang="en-US" dirty="0" smtClean="0"/>
              <a:t> Heap: Ref </a:t>
            </a:r>
            <a:r>
              <a:rPr lang="en-US" dirty="0">
                <a:sym typeface="Symbol"/>
              </a:rPr>
              <a:t> </a:t>
            </a:r>
            <a:r>
              <a:rPr lang="en-US" dirty="0" err="1">
                <a:sym typeface="Symbol"/>
              </a:rPr>
              <a:t>FieldName</a:t>
            </a:r>
            <a:r>
              <a:rPr lang="en-US" dirty="0">
                <a:sym typeface="Symbol"/>
              </a:rPr>
              <a:t>  </a:t>
            </a:r>
            <a:r>
              <a:rPr lang="en-US" dirty="0" smtClean="0">
                <a:sym typeface="Symbol"/>
              </a:rPr>
              <a:t>Value;</a:t>
            </a:r>
            <a:endParaRPr lang="en-US" dirty="0" smtClean="0"/>
          </a:p>
          <a:p>
            <a:r>
              <a:rPr lang="en-US" b="1" dirty="0" err="1">
                <a:solidFill>
                  <a:schemeClr val="accent4">
                    <a:lumMod val="50000"/>
                  </a:schemeClr>
                </a:solidFill>
              </a:rPr>
              <a:t>var</a:t>
            </a:r>
            <a:r>
              <a:rPr lang="en-US" dirty="0" smtClean="0"/>
              <a:t> Mask:  Ref </a:t>
            </a:r>
            <a:r>
              <a:rPr lang="en-US" dirty="0" smtClean="0">
                <a:sym typeface="Symbol"/>
              </a:rPr>
              <a:t> </a:t>
            </a:r>
            <a:r>
              <a:rPr lang="en-US" dirty="0" err="1" smtClean="0">
                <a:sym typeface="Symbol"/>
              </a:rPr>
              <a:t>FieldName</a:t>
            </a:r>
            <a:r>
              <a:rPr lang="en-US" dirty="0" smtClean="0">
                <a:sym typeface="Symbol"/>
              </a:rPr>
              <a:t>  Permission;</a:t>
            </a:r>
            <a:endParaRPr lang="en-US" dirty="0">
              <a:sym typeface="Symbol"/>
            </a:endParaRPr>
          </a:p>
          <a:p>
            <a:r>
              <a:rPr lang="en-US" dirty="0" smtClean="0">
                <a:sym typeface="Symbol"/>
              </a:rPr>
              <a:t>x := </a:t>
            </a:r>
            <a:r>
              <a:rPr lang="en-US" dirty="0" err="1" smtClean="0">
                <a:sym typeface="Symbol"/>
              </a:rPr>
              <a:t>o.f</a:t>
            </a:r>
            <a:r>
              <a:rPr lang="en-US" dirty="0" smtClean="0">
                <a:sym typeface="Symbol"/>
              </a:rPr>
              <a:t>;</a:t>
            </a:r>
            <a:r>
              <a:rPr lang="en-US" sz="3600" dirty="0"/>
              <a:t> </a:t>
            </a:r>
            <a:r>
              <a:rPr lang="en-US" sz="3600" dirty="0" smtClean="0"/>
              <a:t>≡</a:t>
            </a:r>
            <a:br>
              <a:rPr lang="en-US" sz="3600" dirty="0" smtClean="0"/>
            </a:br>
            <a:r>
              <a:rPr lang="en-US" sz="3600" dirty="0" smtClean="0"/>
              <a:t>	</a:t>
            </a:r>
            <a:r>
              <a:rPr lang="en-US" b="1" dirty="0">
                <a:solidFill>
                  <a:schemeClr val="accent4">
                    <a:lumMod val="50000"/>
                  </a:schemeClr>
                </a:solidFill>
              </a:rPr>
              <a:t>assert</a:t>
            </a:r>
            <a:r>
              <a:rPr lang="en-US" sz="3600" dirty="0" smtClean="0"/>
              <a:t> o ≠ null;</a:t>
            </a:r>
            <a:br>
              <a:rPr lang="en-US" sz="3600" dirty="0" smtClean="0"/>
            </a:br>
            <a:r>
              <a:rPr lang="en-US" sz="3600" dirty="0" smtClean="0"/>
              <a:t>	</a:t>
            </a:r>
            <a:r>
              <a:rPr lang="en-US" b="1" dirty="0">
                <a:solidFill>
                  <a:schemeClr val="accent4">
                    <a:lumMod val="50000"/>
                  </a:schemeClr>
                </a:solidFill>
              </a:rPr>
              <a:t>assert</a:t>
            </a:r>
            <a:r>
              <a:rPr lang="en-US" sz="3600" dirty="0" smtClean="0"/>
              <a:t> Mask[o, f] &gt; 0;</a:t>
            </a:r>
            <a:br>
              <a:rPr lang="en-US" sz="3600" dirty="0" smtClean="0"/>
            </a:br>
            <a:r>
              <a:rPr lang="en-US" sz="3600" dirty="0" smtClean="0"/>
              <a:t>	x := Heap[o, f];</a:t>
            </a:r>
          </a:p>
          <a:p>
            <a:r>
              <a:rPr lang="en-US" dirty="0" err="1" smtClean="0">
                <a:sym typeface="Symbol"/>
              </a:rPr>
              <a:t>o.f</a:t>
            </a:r>
            <a:r>
              <a:rPr lang="en-US" dirty="0" smtClean="0">
                <a:sym typeface="Symbol"/>
              </a:rPr>
              <a:t> := x</a:t>
            </a:r>
            <a:r>
              <a:rPr lang="en-US" sz="3200" dirty="0" smtClean="0"/>
              <a:t> </a:t>
            </a:r>
            <a:r>
              <a:rPr lang="en-US" sz="3200" dirty="0"/>
              <a:t>≡</a:t>
            </a:r>
            <a:br>
              <a:rPr lang="en-US" sz="3200" dirty="0"/>
            </a:br>
            <a:r>
              <a:rPr lang="en-US" sz="3200" dirty="0"/>
              <a:t>	</a:t>
            </a:r>
            <a:r>
              <a:rPr lang="en-US" b="1" dirty="0">
                <a:solidFill>
                  <a:schemeClr val="accent4">
                    <a:lumMod val="50000"/>
                  </a:schemeClr>
                </a:solidFill>
              </a:rPr>
              <a:t>assert</a:t>
            </a:r>
            <a:r>
              <a:rPr lang="en-US" sz="3200" dirty="0"/>
              <a:t> o ≠ null;</a:t>
            </a:r>
            <a:br>
              <a:rPr lang="en-US" sz="3200" dirty="0"/>
            </a:br>
            <a:r>
              <a:rPr lang="en-US" sz="3200" dirty="0"/>
              <a:t>	</a:t>
            </a:r>
            <a:r>
              <a:rPr lang="en-US" b="1" dirty="0">
                <a:solidFill>
                  <a:schemeClr val="accent4">
                    <a:lumMod val="50000"/>
                  </a:schemeClr>
                </a:solidFill>
              </a:rPr>
              <a:t>assert</a:t>
            </a:r>
            <a:r>
              <a:rPr lang="en-US" sz="3200" dirty="0"/>
              <a:t> Mask[o, f] </a:t>
            </a:r>
            <a:r>
              <a:rPr lang="en-US" sz="3200" dirty="0" smtClean="0"/>
              <a:t>== 100</a:t>
            </a:r>
            <a:r>
              <a:rPr lang="en-US" sz="3200" dirty="0"/>
              <a:t>;</a:t>
            </a:r>
            <a:br>
              <a:rPr lang="en-US" sz="3200" dirty="0"/>
            </a:br>
            <a:r>
              <a:rPr lang="en-US" sz="3200" dirty="0"/>
              <a:t>	</a:t>
            </a:r>
            <a:r>
              <a:rPr lang="en-US" sz="3200" dirty="0" smtClean="0"/>
              <a:t>Heap[o</a:t>
            </a:r>
            <a:r>
              <a:rPr lang="en-US" sz="3200" dirty="0"/>
              <a:t>, f</a:t>
            </a:r>
            <a:r>
              <a:rPr lang="en-US" sz="3200" dirty="0" smtClean="0"/>
              <a:t>] := x;</a:t>
            </a:r>
            <a:endParaRPr lang="en-US" dirty="0"/>
          </a:p>
        </p:txBody>
      </p:sp>
    </p:spTree>
    <p:extLst>
      <p:ext uri="{BB962C8B-B14F-4D97-AF65-F5344CB8AC3E}">
        <p14:creationId xmlns:p14="http://schemas.microsoft.com/office/powerpoint/2007/7/12/main" val="4000941894"/>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47897"/>
          </a:xfrm>
        </p:spPr>
        <p:txBody>
          <a:bodyPr/>
          <a:lstStyle/>
          <a:p>
            <a:r>
              <a:rPr lang="en-US" dirty="0" smtClean="0"/>
              <a:t>Semantics </a:t>
            </a:r>
            <a:r>
              <a:rPr lang="en-US" sz="3200" dirty="0" smtClean="0"/>
              <a:t>(defined by </a:t>
            </a:r>
            <a:r>
              <a:rPr lang="en-US" sz="3200" dirty="0" smtClean="0"/>
              <a:t>translation into Boogie)</a:t>
            </a:r>
            <a:endParaRPr lang="en-US" dirty="0"/>
          </a:p>
        </p:txBody>
      </p:sp>
      <p:sp>
        <p:nvSpPr>
          <p:cNvPr id="3" name="Content Placeholder 2"/>
          <p:cNvSpPr>
            <a:spLocks noGrp="1"/>
          </p:cNvSpPr>
          <p:nvPr>
            <p:ph idx="1"/>
          </p:nvPr>
        </p:nvSpPr>
        <p:spPr>
          <a:xfrm>
            <a:off x="381000" y="982632"/>
            <a:ext cx="8382000" cy="5946243"/>
          </a:xfrm>
        </p:spPr>
        <p:txBody>
          <a:bodyPr/>
          <a:lstStyle/>
          <a:p>
            <a:pPr>
              <a:buNone/>
            </a:pPr>
            <a:r>
              <a:rPr lang="en-US" sz="2400" dirty="0" smtClean="0"/>
              <a:t>o := </a:t>
            </a:r>
            <a:r>
              <a:rPr lang="en-US" sz="2400" b="1" dirty="0" smtClean="0">
                <a:solidFill>
                  <a:schemeClr val="accent2">
                    <a:lumMod val="50000"/>
                  </a:schemeClr>
                </a:solidFill>
              </a:rPr>
              <a:t>new</a:t>
            </a:r>
            <a:r>
              <a:rPr lang="en-US" sz="2400" dirty="0" smtClean="0"/>
              <a:t> C  ≡  … o.mu := </a:t>
            </a:r>
            <a:r>
              <a:rPr lang="en-US" sz="2400" b="1" dirty="0" smtClean="0">
                <a:sym typeface="Symbol"/>
              </a:rPr>
              <a:t></a:t>
            </a:r>
            <a:r>
              <a:rPr lang="en-US" sz="2400" dirty="0" smtClean="0">
                <a:sym typeface="Symbol"/>
              </a:rPr>
              <a:t> …</a:t>
            </a:r>
            <a:endParaRPr lang="en-US" sz="2400" dirty="0" smtClean="0">
              <a:solidFill>
                <a:schemeClr val="accent2">
                  <a:lumMod val="50000"/>
                </a:schemeClr>
              </a:solidFill>
            </a:endParaRPr>
          </a:p>
          <a:p>
            <a:pPr>
              <a:buNone/>
            </a:pPr>
            <a:r>
              <a:rPr lang="en-US" sz="2400" b="1" dirty="0" smtClean="0">
                <a:solidFill>
                  <a:schemeClr val="accent2">
                    <a:lumMod val="50000"/>
                  </a:schemeClr>
                </a:solidFill>
              </a:rPr>
              <a:t>share</a:t>
            </a:r>
            <a:r>
              <a:rPr lang="en-US" sz="2400" dirty="0" smtClean="0"/>
              <a:t> o </a:t>
            </a:r>
            <a:r>
              <a:rPr lang="en-US" sz="2400" b="1" dirty="0" smtClean="0">
                <a:solidFill>
                  <a:schemeClr val="accent2">
                    <a:lumMod val="50000"/>
                  </a:schemeClr>
                </a:solidFill>
              </a:rPr>
              <a:t>between</a:t>
            </a:r>
            <a:r>
              <a:rPr lang="en-US" sz="2400" dirty="0" smtClean="0"/>
              <a:t> L </a:t>
            </a:r>
            <a:r>
              <a:rPr lang="en-US" sz="2400" b="1" dirty="0" smtClean="0">
                <a:solidFill>
                  <a:schemeClr val="accent2">
                    <a:lumMod val="50000"/>
                  </a:schemeClr>
                </a:solidFill>
              </a:rPr>
              <a:t>and</a:t>
            </a:r>
            <a:r>
              <a:rPr lang="en-US" sz="2400" dirty="0" smtClean="0"/>
              <a:t> H  ≡</a:t>
            </a:r>
            <a:br>
              <a:rPr lang="en-US" sz="2400" dirty="0" smtClean="0"/>
            </a:br>
            <a:r>
              <a:rPr lang="en-US" sz="2400" b="1" dirty="0" smtClean="0">
                <a:solidFill>
                  <a:schemeClr val="accent4">
                    <a:lumMod val="50000"/>
                  </a:schemeClr>
                </a:solidFill>
              </a:rPr>
              <a:t>assert</a:t>
            </a:r>
            <a:r>
              <a:rPr lang="en-US" sz="2400" dirty="0" smtClean="0"/>
              <a:t> </a:t>
            </a:r>
            <a:r>
              <a:rPr lang="en-US" sz="2400" dirty="0" err="1" smtClean="0"/>
              <a:t>CanWrite</a:t>
            </a:r>
            <a:r>
              <a:rPr lang="en-US" sz="2400" dirty="0" smtClean="0"/>
              <a:t>(</a:t>
            </a:r>
            <a:r>
              <a:rPr lang="en-US" sz="2400" dirty="0" err="1" smtClean="0"/>
              <a:t>o,mu</a:t>
            </a:r>
            <a:r>
              <a:rPr lang="en-US" sz="2400" dirty="0" smtClean="0"/>
              <a:t>) </a:t>
            </a:r>
            <a:r>
              <a:rPr lang="en-US" sz="2400" dirty="0" smtClean="0">
                <a:sym typeface="Symbol"/>
              </a:rPr>
              <a:t> o.mu = </a:t>
            </a:r>
            <a:r>
              <a:rPr lang="en-US" sz="2400" b="1" dirty="0" smtClean="0">
                <a:sym typeface="Symbol"/>
              </a:rPr>
              <a:t></a:t>
            </a:r>
            <a:r>
              <a:rPr lang="en-US" sz="2400" dirty="0" smtClean="0"/>
              <a:t>;</a:t>
            </a:r>
            <a:br>
              <a:rPr lang="en-US" sz="2400" dirty="0" smtClean="0"/>
            </a:br>
            <a:r>
              <a:rPr lang="en-US" sz="2400" b="1" dirty="0" smtClean="0">
                <a:solidFill>
                  <a:schemeClr val="accent4">
                    <a:lumMod val="50000"/>
                  </a:schemeClr>
                </a:solidFill>
              </a:rPr>
              <a:t>assert</a:t>
            </a:r>
            <a:r>
              <a:rPr lang="en-US" sz="2400" dirty="0" smtClean="0"/>
              <a:t> L &lt;&lt; H;</a:t>
            </a:r>
            <a:br>
              <a:rPr lang="en-US" sz="2400" dirty="0" smtClean="0"/>
            </a:br>
            <a:r>
              <a:rPr lang="en-US" sz="2400" b="1" dirty="0" smtClean="0">
                <a:solidFill>
                  <a:schemeClr val="accent4">
                    <a:lumMod val="50000"/>
                  </a:schemeClr>
                </a:solidFill>
              </a:rPr>
              <a:t>havoc</a:t>
            </a:r>
            <a:r>
              <a:rPr lang="en-US" sz="2400" dirty="0" smtClean="0"/>
              <a:t> </a:t>
            </a:r>
            <a:r>
              <a:rPr lang="el-GR" sz="2400" dirty="0" smtClean="0"/>
              <a:t>μ</a:t>
            </a:r>
            <a:r>
              <a:rPr lang="en-US" sz="2400" dirty="0" smtClean="0"/>
              <a:t>;  </a:t>
            </a:r>
            <a:r>
              <a:rPr lang="en-US" sz="2400" b="1" dirty="0" smtClean="0">
                <a:solidFill>
                  <a:schemeClr val="accent4">
                    <a:lumMod val="50000"/>
                  </a:schemeClr>
                </a:solidFill>
              </a:rPr>
              <a:t>assume</a:t>
            </a:r>
            <a:r>
              <a:rPr lang="en-US" sz="2400" dirty="0" smtClean="0"/>
              <a:t> L &lt;&lt; </a:t>
            </a:r>
            <a:r>
              <a:rPr lang="el-GR" sz="2400" dirty="0" smtClean="0"/>
              <a:t>μ</a:t>
            </a:r>
            <a:r>
              <a:rPr lang="en-US" sz="2400" dirty="0" smtClean="0"/>
              <a:t> &lt;&lt; H;</a:t>
            </a:r>
            <a:br>
              <a:rPr lang="en-US" sz="2400" dirty="0" smtClean="0"/>
            </a:br>
            <a:r>
              <a:rPr lang="en-US" sz="2400" dirty="0" smtClean="0"/>
              <a:t>o.mu := </a:t>
            </a:r>
            <a:r>
              <a:rPr lang="el-GR" sz="2400" dirty="0" smtClean="0"/>
              <a:t>μ</a:t>
            </a:r>
            <a:r>
              <a:rPr lang="en-US" sz="2400" dirty="0" smtClean="0"/>
              <a:t>;</a:t>
            </a:r>
            <a:br>
              <a:rPr lang="en-US" sz="2400" dirty="0" smtClean="0"/>
            </a:br>
            <a:r>
              <a:rPr lang="en-US" sz="2400" i="1" dirty="0" smtClean="0"/>
              <a:t>Exhale</a:t>
            </a:r>
            <a:r>
              <a:rPr lang="en-US" sz="2400" dirty="0" smtClean="0"/>
              <a:t> </a:t>
            </a:r>
            <a:r>
              <a:rPr lang="en-US" sz="2400" dirty="0" err="1" smtClean="0"/>
              <a:t>MonitorInv</a:t>
            </a:r>
            <a:r>
              <a:rPr lang="en-US" sz="2400" dirty="0" smtClean="0"/>
              <a:t>(o);</a:t>
            </a:r>
          </a:p>
          <a:p>
            <a:pPr marL="395288" lvl="0" indent="-395288">
              <a:buNone/>
              <a:defRPr/>
            </a:pPr>
            <a:r>
              <a:rPr lang="en-US" sz="2400" b="1" dirty="0" smtClean="0">
                <a:solidFill>
                  <a:schemeClr val="accent2">
                    <a:lumMod val="50000"/>
                  </a:schemeClr>
                </a:solidFill>
              </a:rPr>
              <a:t>acquire</a:t>
            </a:r>
            <a:r>
              <a:rPr lang="en-US" sz="2400" dirty="0" smtClean="0"/>
              <a:t> o  ≡ </a:t>
            </a:r>
            <a:br>
              <a:rPr lang="en-US" sz="2400" dirty="0" smtClean="0"/>
            </a:br>
            <a:r>
              <a:rPr lang="en-US" sz="2400" b="1" dirty="0" smtClean="0">
                <a:solidFill>
                  <a:schemeClr val="accent4">
                    <a:lumMod val="50000"/>
                  </a:schemeClr>
                </a:solidFill>
              </a:rPr>
              <a:t>assert</a:t>
            </a:r>
            <a:r>
              <a:rPr lang="en-US" sz="2400" dirty="0" smtClean="0"/>
              <a:t> </a:t>
            </a:r>
            <a:r>
              <a:rPr lang="en-US" sz="2400" dirty="0" err="1" smtClean="0"/>
              <a:t>CanRead</a:t>
            </a:r>
            <a:r>
              <a:rPr lang="en-US" sz="2400" dirty="0" smtClean="0"/>
              <a:t>(</a:t>
            </a:r>
            <a:r>
              <a:rPr lang="en-US" sz="2400" dirty="0" err="1" smtClean="0"/>
              <a:t>o,mu</a:t>
            </a:r>
            <a:r>
              <a:rPr lang="en-US" sz="2400" dirty="0" smtClean="0"/>
              <a:t>);</a:t>
            </a:r>
            <a:br>
              <a:rPr lang="en-US" sz="2400" dirty="0" smtClean="0"/>
            </a:br>
            <a:r>
              <a:rPr lang="en-US" sz="2400" b="1" dirty="0" smtClean="0">
                <a:solidFill>
                  <a:schemeClr val="accent4">
                    <a:lumMod val="50000"/>
                  </a:schemeClr>
                </a:solidFill>
              </a:rPr>
              <a:t>assert</a:t>
            </a:r>
            <a:r>
              <a:rPr lang="en-US" sz="2400" dirty="0" smtClean="0"/>
              <a:t> </a:t>
            </a:r>
            <a:r>
              <a:rPr lang="en-US" sz="2400" dirty="0" err="1" smtClean="0"/>
              <a:t>maxlock</a:t>
            </a:r>
            <a:r>
              <a:rPr lang="en-US" sz="2400" dirty="0" smtClean="0"/>
              <a:t> &lt;&lt; o.mu;</a:t>
            </a:r>
            <a:br>
              <a:rPr lang="en-US" sz="2400" dirty="0" smtClean="0"/>
            </a:br>
            <a:r>
              <a:rPr lang="en-US" sz="2400" dirty="0" smtClean="0"/>
              <a:t>Held := Held </a:t>
            </a:r>
            <a:r>
              <a:rPr lang="en-US" sz="2400" dirty="0" smtClean="0">
                <a:sym typeface="Symbol"/>
              </a:rPr>
              <a:t></a:t>
            </a:r>
            <a:r>
              <a:rPr lang="en-US" sz="2400" dirty="0" smtClean="0"/>
              <a:t> {o};</a:t>
            </a:r>
            <a:br>
              <a:rPr lang="en-US" sz="2400" dirty="0" smtClean="0"/>
            </a:br>
            <a:r>
              <a:rPr lang="en-US" sz="2400" i="1" dirty="0" smtClean="0"/>
              <a:t>Inhale</a:t>
            </a:r>
            <a:r>
              <a:rPr lang="en-US" sz="2400" dirty="0" smtClean="0"/>
              <a:t> </a:t>
            </a:r>
            <a:r>
              <a:rPr lang="en-US" sz="2400" dirty="0" err="1" smtClean="0"/>
              <a:t>MonitorInv</a:t>
            </a:r>
            <a:r>
              <a:rPr lang="en-US" sz="2400" dirty="0" smtClean="0"/>
              <a:t>(o);</a:t>
            </a:r>
          </a:p>
          <a:p>
            <a:pPr marL="395288" lvl="0" indent="-395288">
              <a:buNone/>
              <a:defRPr/>
            </a:pPr>
            <a:r>
              <a:rPr lang="en-US" sz="2400" b="1" dirty="0" smtClean="0">
                <a:solidFill>
                  <a:schemeClr val="accent2">
                    <a:lumMod val="50000"/>
                  </a:schemeClr>
                </a:solidFill>
              </a:rPr>
              <a:t>release</a:t>
            </a:r>
            <a:r>
              <a:rPr lang="en-US" sz="2400" dirty="0" smtClean="0"/>
              <a:t> o  ≡ </a:t>
            </a:r>
            <a:br>
              <a:rPr lang="en-US" sz="2400" dirty="0" smtClean="0"/>
            </a:br>
            <a:r>
              <a:rPr lang="en-US" sz="2400" b="1" dirty="0" smtClean="0">
                <a:solidFill>
                  <a:schemeClr val="accent4">
                    <a:lumMod val="50000"/>
                  </a:schemeClr>
                </a:solidFill>
              </a:rPr>
              <a:t>assert</a:t>
            </a:r>
            <a:r>
              <a:rPr lang="en-US" sz="2400" dirty="0" smtClean="0"/>
              <a:t> o </a:t>
            </a:r>
            <a:r>
              <a:rPr lang="en-US" sz="2400" dirty="0" smtClean="0">
                <a:sym typeface="Symbol"/>
              </a:rPr>
              <a:t></a:t>
            </a:r>
            <a:r>
              <a:rPr lang="en-US" sz="2400" dirty="0" smtClean="0"/>
              <a:t> Held;</a:t>
            </a:r>
            <a:br>
              <a:rPr lang="en-US" sz="2400" dirty="0" smtClean="0"/>
            </a:br>
            <a:r>
              <a:rPr lang="en-US" sz="2400" i="1" dirty="0" smtClean="0"/>
              <a:t>Exhale</a:t>
            </a:r>
            <a:r>
              <a:rPr lang="en-US" sz="2400" dirty="0" smtClean="0"/>
              <a:t> </a:t>
            </a:r>
            <a:r>
              <a:rPr lang="en-US" sz="2400" dirty="0" err="1" smtClean="0"/>
              <a:t>MonitorInv</a:t>
            </a:r>
            <a:r>
              <a:rPr lang="en-US" sz="2400" dirty="0" smtClean="0"/>
              <a:t>(o);</a:t>
            </a:r>
            <a:br>
              <a:rPr lang="en-US" sz="2400" dirty="0" smtClean="0"/>
            </a:br>
            <a:r>
              <a:rPr lang="en-US" sz="2400" dirty="0" smtClean="0"/>
              <a:t>Held := Held – {o};</a:t>
            </a:r>
          </a:p>
          <a:p>
            <a:pPr>
              <a:buNone/>
            </a:pPr>
            <a:endParaRPr lang="en-US" sz="2400" dirty="0" smtClean="0"/>
          </a:p>
        </p:txBody>
      </p:sp>
      <p:grpSp>
        <p:nvGrpSpPr>
          <p:cNvPr id="5" name="Group 4"/>
          <p:cNvGrpSpPr/>
          <p:nvPr/>
        </p:nvGrpSpPr>
        <p:grpSpPr>
          <a:xfrm>
            <a:off x="4067033" y="2924765"/>
            <a:ext cx="4817657" cy="2234100"/>
            <a:chOff x="8539" y="1230572"/>
            <a:chExt cx="8089085" cy="5101988"/>
          </a:xfrm>
        </p:grpSpPr>
        <p:sp>
          <p:nvSpPr>
            <p:cNvPr id="6" name="Oval 5"/>
            <p:cNvSpPr/>
            <p:nvPr/>
          </p:nvSpPr>
          <p:spPr bwMode="auto">
            <a:xfrm>
              <a:off x="1433014" y="1364766"/>
              <a:ext cx="2279175" cy="2279175"/>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thread</a:t>
              </a:r>
              <a:r>
                <a:rPr kumimoji="0" lang="en-US" sz="1400" b="0" i="0" u="none" strike="noStrike" cap="none" normalizeH="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local</a:t>
              </a:r>
              <a:endParaRPr kumimoji="0" lang="en-US" sz="1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7" name="Oval 6"/>
            <p:cNvSpPr/>
            <p:nvPr/>
          </p:nvSpPr>
          <p:spPr bwMode="auto">
            <a:xfrm>
              <a:off x="5500047" y="1364766"/>
              <a:ext cx="2279175" cy="2279175"/>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shared,</a:t>
              </a:r>
              <a:br>
                <a:rPr kumimoji="0" lang="en-US" sz="1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br>
              <a:r>
                <a:rPr kumimoji="0" lang="en-US" sz="1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available</a:t>
              </a:r>
            </a:p>
          </p:txBody>
        </p:sp>
        <p:sp>
          <p:nvSpPr>
            <p:cNvPr id="8" name="Oval 7"/>
            <p:cNvSpPr/>
            <p:nvPr/>
          </p:nvSpPr>
          <p:spPr bwMode="auto">
            <a:xfrm>
              <a:off x="3316405" y="4053385"/>
              <a:ext cx="2279175" cy="2279175"/>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shared,</a:t>
              </a:r>
              <a:br>
                <a:rPr kumimoji="0" lang="en-US" sz="1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br>
              <a:r>
                <a:rPr kumimoji="0" lang="en-US" sz="1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locked</a:t>
              </a:r>
            </a:p>
          </p:txBody>
        </p:sp>
        <p:cxnSp>
          <p:nvCxnSpPr>
            <p:cNvPr id="9" name="Shape 8"/>
            <p:cNvCxnSpPr>
              <a:endCxn id="6" idx="2"/>
            </p:cNvCxnSpPr>
            <p:nvPr/>
          </p:nvCxnSpPr>
          <p:spPr>
            <a:xfrm>
              <a:off x="362416" y="1782144"/>
              <a:ext cx="1070598" cy="722210"/>
            </a:xfrm>
            <a:prstGeom prst="curvedConnector3">
              <a:avLst>
                <a:gd name="adj1" fmla="val 26389"/>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0" name="Shape 8"/>
            <p:cNvCxnSpPr>
              <a:stCxn id="6" idx="7"/>
              <a:endCxn id="7" idx="1"/>
            </p:cNvCxnSpPr>
            <p:nvPr/>
          </p:nvCxnSpPr>
          <p:spPr>
            <a:xfrm rot="5400000" flipH="1" flipV="1">
              <a:off x="4606118" y="470836"/>
              <a:ext cx="1588" cy="2455414"/>
            </a:xfrm>
            <a:prstGeom prst="curvedConnector3">
              <a:avLst>
                <a:gd name="adj1" fmla="val 35414169"/>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1" name="Shape 10"/>
            <p:cNvCxnSpPr>
              <a:stCxn id="7" idx="5"/>
              <a:endCxn id="8" idx="6"/>
            </p:cNvCxnSpPr>
            <p:nvPr/>
          </p:nvCxnSpPr>
          <p:spPr>
            <a:xfrm rot="5400000">
              <a:off x="5579110" y="3326635"/>
              <a:ext cx="1882807" cy="1849866"/>
            </a:xfrm>
            <a:prstGeom prst="curvedConnector2">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2" name="Shape 10"/>
            <p:cNvCxnSpPr>
              <a:stCxn id="8" idx="0"/>
              <a:endCxn id="7" idx="2"/>
            </p:cNvCxnSpPr>
            <p:nvPr/>
          </p:nvCxnSpPr>
          <p:spPr>
            <a:xfrm rot="5400000" flipH="1" flipV="1">
              <a:off x="4203504" y="2756843"/>
              <a:ext cx="1549030" cy="1044054"/>
            </a:xfrm>
            <a:prstGeom prst="curvedConnector2">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8539" y="2224769"/>
              <a:ext cx="1228299" cy="702867"/>
            </a:xfrm>
            <a:prstGeom prst="rect">
              <a:avLst/>
            </a:prstGeom>
            <a:noFill/>
          </p:spPr>
          <p:txBody>
            <a:bodyPr wrap="square" rtlCol="0">
              <a:spAutoFit/>
            </a:bodyPr>
            <a:lstStyle/>
            <a:p>
              <a:r>
                <a:rPr lang="en-US" sz="1400" dirty="0" smtClean="0">
                  <a:solidFill>
                    <a:schemeClr val="bg1"/>
                  </a:solidFill>
                  <a:effectLst>
                    <a:outerShdw blurRad="38100" dist="38100" dir="2700000" algn="tl">
                      <a:srgbClr xmlns:mc="http://schemas.openxmlformats.org/markup-compatibility/2006" xmlns:a14="http://schemas.microsoft.com/office/drawing/2007/7/7/main" val="000000" mc:Ignorable="">
                        <a:alpha val="43137"/>
                      </a:srgbClr>
                    </a:outerShdw>
                  </a:effectLst>
                </a:rPr>
                <a:t>new</a:t>
              </a:r>
            </a:p>
          </p:txBody>
        </p:sp>
        <p:sp>
          <p:nvSpPr>
            <p:cNvPr id="15" name="TextBox 14"/>
            <p:cNvSpPr txBox="1"/>
            <p:nvPr/>
          </p:nvSpPr>
          <p:spPr>
            <a:xfrm>
              <a:off x="3878245" y="1230572"/>
              <a:ext cx="1228299" cy="702867"/>
            </a:xfrm>
            <a:prstGeom prst="rect">
              <a:avLst/>
            </a:prstGeom>
            <a:noFill/>
          </p:spPr>
          <p:txBody>
            <a:bodyPr wrap="square" rtlCol="0">
              <a:spAutoFit/>
            </a:bodyPr>
            <a:lstStyle/>
            <a:p>
              <a:r>
                <a:rPr lang="en-US" sz="1400" dirty="0" smtClean="0">
                  <a:solidFill>
                    <a:schemeClr val="bg1"/>
                  </a:solidFill>
                  <a:effectLst>
                    <a:outerShdw blurRad="38100" dist="38100" dir="2700000" algn="tl">
                      <a:srgbClr xmlns:mc="http://schemas.openxmlformats.org/markup-compatibility/2006" xmlns:a14="http://schemas.microsoft.com/office/drawing/2007/7/7/main" val="000000" mc:Ignorable="">
                        <a:alpha val="43137"/>
                      </a:srgbClr>
                    </a:outerShdw>
                  </a:effectLst>
                </a:rPr>
                <a:t>share</a:t>
              </a:r>
            </a:p>
          </p:txBody>
        </p:sp>
        <p:sp>
          <p:nvSpPr>
            <p:cNvPr id="16" name="TextBox 15"/>
            <p:cNvSpPr txBox="1"/>
            <p:nvPr/>
          </p:nvSpPr>
          <p:spPr>
            <a:xfrm>
              <a:off x="6696457" y="4467367"/>
              <a:ext cx="1401167" cy="702867"/>
            </a:xfrm>
            <a:prstGeom prst="rect">
              <a:avLst/>
            </a:prstGeom>
            <a:noFill/>
          </p:spPr>
          <p:txBody>
            <a:bodyPr wrap="square" rtlCol="0">
              <a:spAutoFit/>
            </a:bodyPr>
            <a:lstStyle/>
            <a:p>
              <a:r>
                <a:rPr lang="en-US" sz="1400" dirty="0" smtClean="0">
                  <a:solidFill>
                    <a:schemeClr val="bg1"/>
                  </a:solidFill>
                  <a:effectLst>
                    <a:outerShdw blurRad="38100" dist="38100" dir="2700000" algn="tl">
                      <a:srgbClr xmlns:mc="http://schemas.openxmlformats.org/markup-compatibility/2006" xmlns:a14="http://schemas.microsoft.com/office/drawing/2007/7/7/main" val="000000" mc:Ignorable="">
                        <a:alpha val="43137"/>
                      </a:srgbClr>
                    </a:outerShdw>
                  </a:effectLst>
                </a:rPr>
                <a:t>acquire</a:t>
              </a:r>
            </a:p>
          </p:txBody>
        </p:sp>
        <p:sp>
          <p:nvSpPr>
            <p:cNvPr id="17" name="TextBox 16"/>
            <p:cNvSpPr txBox="1"/>
            <p:nvPr/>
          </p:nvSpPr>
          <p:spPr>
            <a:xfrm>
              <a:off x="4473211" y="3305709"/>
              <a:ext cx="1401167" cy="702867"/>
            </a:xfrm>
            <a:prstGeom prst="rect">
              <a:avLst/>
            </a:prstGeom>
            <a:noFill/>
          </p:spPr>
          <p:txBody>
            <a:bodyPr wrap="square" rtlCol="0">
              <a:spAutoFit/>
            </a:bodyPr>
            <a:lstStyle/>
            <a:p>
              <a:r>
                <a:rPr lang="en-US" sz="1400" dirty="0" smtClean="0">
                  <a:solidFill>
                    <a:schemeClr val="bg1"/>
                  </a:solidFill>
                  <a:effectLst>
                    <a:outerShdw blurRad="38100" dist="38100" dir="2700000" algn="tl">
                      <a:srgbClr xmlns:mc="http://schemas.openxmlformats.org/markup-compatibility/2006" xmlns:a14="http://schemas.microsoft.com/office/drawing/2007/7/7/main" val="000000" mc:Ignorable="">
                        <a:alpha val="43137"/>
                      </a:srgbClr>
                    </a:outerShdw>
                  </a:effectLst>
                </a:rPr>
                <a:t>release</a:t>
              </a:r>
            </a:p>
          </p:txBody>
        </p:sp>
      </p:grpSp>
    </p:spTree>
    <p:extLst>
      <p:ext uri="{BB962C8B-B14F-4D97-AF65-F5344CB8AC3E}">
        <p14:creationId xmlns:p14="http://schemas.microsoft.com/office/powerpoint/2007/7/12/main" val="4162012577"/>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Exhale and Inhale</a:t>
            </a:r>
            <a:endParaRPr lang="en-US" dirty="0"/>
          </a:p>
        </p:txBody>
      </p:sp>
      <p:sp>
        <p:nvSpPr>
          <p:cNvPr id="3" name="Content Placeholder 2"/>
          <p:cNvSpPr>
            <a:spLocks noGrp="1"/>
          </p:cNvSpPr>
          <p:nvPr>
            <p:ph idx="1"/>
          </p:nvPr>
        </p:nvSpPr>
        <p:spPr>
          <a:xfrm>
            <a:off x="381000" y="1027099"/>
            <a:ext cx="8763000" cy="5527667"/>
          </a:xfrm>
        </p:spPr>
        <p:txBody>
          <a:bodyPr/>
          <a:lstStyle/>
          <a:p>
            <a:r>
              <a:rPr lang="en-US" sz="3200" dirty="0" smtClean="0"/>
              <a:t>Defined by structural induction</a:t>
            </a:r>
          </a:p>
          <a:p>
            <a:r>
              <a:rPr lang="en-US" sz="3200" dirty="0" smtClean="0"/>
              <a:t>For expression P without permission predicates</a:t>
            </a:r>
          </a:p>
          <a:p>
            <a:pPr lvl="1"/>
            <a:r>
              <a:rPr lang="en-US" sz="2800" i="1" dirty="0" smtClean="0"/>
              <a:t>Exhale</a:t>
            </a:r>
            <a:r>
              <a:rPr lang="en-US" sz="2800" dirty="0" smtClean="0"/>
              <a:t> P	≡	</a:t>
            </a:r>
            <a:r>
              <a:rPr lang="en-US" sz="2800" b="1" dirty="0">
                <a:solidFill>
                  <a:schemeClr val="accent4">
                    <a:lumMod val="50000"/>
                  </a:schemeClr>
                </a:solidFill>
              </a:rPr>
              <a:t>assert</a:t>
            </a:r>
            <a:r>
              <a:rPr lang="en-US" sz="2800" dirty="0" smtClean="0"/>
              <a:t> P</a:t>
            </a:r>
          </a:p>
          <a:p>
            <a:pPr lvl="1"/>
            <a:r>
              <a:rPr lang="en-US" sz="2800" i="1" dirty="0" smtClean="0"/>
              <a:t>Inhale</a:t>
            </a:r>
            <a:r>
              <a:rPr lang="en-US" sz="2800" dirty="0" smtClean="0"/>
              <a:t> P	≡	</a:t>
            </a:r>
            <a:r>
              <a:rPr lang="en-US" sz="2800" b="1" dirty="0" smtClean="0">
                <a:solidFill>
                  <a:schemeClr val="accent4">
                    <a:lumMod val="50000"/>
                  </a:schemeClr>
                </a:solidFill>
              </a:rPr>
              <a:t>assume</a:t>
            </a:r>
            <a:r>
              <a:rPr lang="en-US" sz="2800" dirty="0" smtClean="0"/>
              <a:t> P</a:t>
            </a:r>
          </a:p>
          <a:p>
            <a:pPr>
              <a:lnSpc>
                <a:spcPct val="100000"/>
              </a:lnSpc>
            </a:pPr>
            <a:r>
              <a:rPr lang="en-US" sz="3200" i="1" dirty="0" smtClean="0"/>
              <a:t>Exhale</a:t>
            </a:r>
            <a:r>
              <a:rPr lang="en-US" sz="3200" dirty="0" smtClean="0"/>
              <a:t> </a:t>
            </a:r>
            <a:r>
              <a:rPr lang="en-US" sz="3200" dirty="0" err="1" smtClean="0">
                <a:solidFill>
                  <a:srgbClr xmlns:mc="http://schemas.openxmlformats.org/markup-compatibility/2006" xmlns:a14="http://schemas.microsoft.com/office/drawing/2007/7/7/main" val="0070C0" mc:Ignorable=""/>
                </a:solidFill>
              </a:rPr>
              <a:t>acc</a:t>
            </a:r>
            <a:r>
              <a:rPr lang="en-US" sz="3200" dirty="0" smtClean="0"/>
              <a:t>(</a:t>
            </a:r>
            <a:r>
              <a:rPr lang="en-US" sz="3200" dirty="0" err="1" smtClean="0"/>
              <a:t>o.f</a:t>
            </a:r>
            <a:r>
              <a:rPr lang="en-US" sz="3200" dirty="0" smtClean="0"/>
              <a:t>, p)</a:t>
            </a:r>
            <a:r>
              <a:rPr lang="en-US" sz="3200" dirty="0"/>
              <a:t> </a:t>
            </a:r>
            <a:r>
              <a:rPr lang="en-US" sz="3200" dirty="0" smtClean="0"/>
              <a:t> ≡ </a:t>
            </a:r>
            <a:br>
              <a:rPr lang="en-US" sz="3200" dirty="0" smtClean="0"/>
            </a:br>
            <a:r>
              <a:rPr lang="en-US" sz="3200" dirty="0" smtClean="0"/>
              <a:t>	</a:t>
            </a:r>
            <a:r>
              <a:rPr lang="en-US" sz="3200" b="1" dirty="0">
                <a:solidFill>
                  <a:schemeClr val="accent4">
                    <a:lumMod val="50000"/>
                  </a:schemeClr>
                </a:solidFill>
              </a:rPr>
              <a:t>assert</a:t>
            </a:r>
            <a:r>
              <a:rPr lang="en-US" sz="3200" dirty="0" smtClean="0"/>
              <a:t> Mask[</a:t>
            </a:r>
            <a:r>
              <a:rPr lang="en-US" sz="3200" dirty="0" err="1" smtClean="0"/>
              <a:t>o,f</a:t>
            </a:r>
            <a:r>
              <a:rPr lang="en-US" sz="3200" dirty="0" smtClean="0"/>
              <a:t>] ≥ p;</a:t>
            </a:r>
            <a:br>
              <a:rPr lang="en-US" sz="3200" dirty="0" smtClean="0"/>
            </a:br>
            <a:r>
              <a:rPr lang="en-US" sz="3200" dirty="0" smtClean="0"/>
              <a:t>	Mask[</a:t>
            </a:r>
            <a:r>
              <a:rPr lang="en-US" sz="3200" dirty="0" err="1" smtClean="0"/>
              <a:t>o,f</a:t>
            </a:r>
            <a:r>
              <a:rPr lang="en-US" sz="3200" dirty="0" smtClean="0"/>
              <a:t>] := Mask[</a:t>
            </a:r>
            <a:r>
              <a:rPr lang="en-US" sz="3200" dirty="0" err="1" smtClean="0"/>
              <a:t>o,f</a:t>
            </a:r>
            <a:r>
              <a:rPr lang="en-US" sz="3200" dirty="0" smtClean="0"/>
              <a:t>] – p;</a:t>
            </a:r>
          </a:p>
          <a:p>
            <a:pPr>
              <a:lnSpc>
                <a:spcPct val="100000"/>
              </a:lnSpc>
            </a:pPr>
            <a:r>
              <a:rPr lang="en-US" sz="3200" i="1" dirty="0" smtClean="0"/>
              <a:t>Inhale</a:t>
            </a:r>
            <a:r>
              <a:rPr lang="en-US" sz="3200" dirty="0" smtClean="0"/>
              <a:t> </a:t>
            </a:r>
            <a:r>
              <a:rPr lang="en-US" sz="3200" dirty="0" err="1" smtClean="0">
                <a:solidFill>
                  <a:srgbClr xmlns:mc="http://schemas.openxmlformats.org/markup-compatibility/2006" xmlns:a14="http://schemas.microsoft.com/office/drawing/2007/7/7/main" val="0070C0" mc:Ignorable=""/>
                </a:solidFill>
              </a:rPr>
              <a:t>acc</a:t>
            </a:r>
            <a:r>
              <a:rPr lang="en-US" sz="3200" dirty="0" smtClean="0"/>
              <a:t>(</a:t>
            </a:r>
            <a:r>
              <a:rPr lang="en-US" sz="3200" dirty="0" err="1" smtClean="0"/>
              <a:t>o.f</a:t>
            </a:r>
            <a:r>
              <a:rPr lang="en-US" sz="3200" dirty="0" smtClean="0"/>
              <a:t>, p)</a:t>
            </a:r>
            <a:r>
              <a:rPr lang="en-US" sz="3200" dirty="0"/>
              <a:t> </a:t>
            </a:r>
            <a:r>
              <a:rPr lang="en-US" sz="3200" dirty="0" smtClean="0"/>
              <a:t> ≡</a:t>
            </a:r>
            <a:br>
              <a:rPr lang="en-US" sz="3200" dirty="0" smtClean="0"/>
            </a:br>
            <a:r>
              <a:rPr lang="en-US" sz="3200" dirty="0" smtClean="0"/>
              <a:t>	</a:t>
            </a:r>
            <a:r>
              <a:rPr lang="en-US" sz="3200" b="1" dirty="0">
                <a:solidFill>
                  <a:schemeClr val="accent4">
                    <a:lumMod val="50000"/>
                  </a:schemeClr>
                </a:solidFill>
              </a:rPr>
              <a:t>if</a:t>
            </a:r>
            <a:r>
              <a:rPr lang="en-US" sz="3200" dirty="0" smtClean="0"/>
              <a:t> (Mask[</a:t>
            </a:r>
            <a:r>
              <a:rPr lang="en-US" sz="3200" dirty="0" err="1" smtClean="0"/>
              <a:t>o,f</a:t>
            </a:r>
            <a:r>
              <a:rPr lang="en-US" sz="3200" dirty="0" smtClean="0"/>
              <a:t>] == 0) { </a:t>
            </a:r>
            <a:r>
              <a:rPr lang="en-US" sz="3200" b="1" dirty="0">
                <a:solidFill>
                  <a:schemeClr val="accent4">
                    <a:lumMod val="50000"/>
                  </a:schemeClr>
                </a:solidFill>
              </a:rPr>
              <a:t>havoc</a:t>
            </a:r>
            <a:r>
              <a:rPr lang="en-US" sz="3200" dirty="0" smtClean="0"/>
              <a:t> Heap[</a:t>
            </a:r>
            <a:r>
              <a:rPr lang="en-US" sz="3200" dirty="0" err="1" smtClean="0"/>
              <a:t>o,f</a:t>
            </a:r>
            <a:r>
              <a:rPr lang="en-US" sz="3200" dirty="0" smtClean="0"/>
              <a:t>]; }</a:t>
            </a:r>
            <a:br>
              <a:rPr lang="en-US" sz="3200" dirty="0" smtClean="0"/>
            </a:br>
            <a:r>
              <a:rPr lang="en-US" sz="3200" dirty="0" smtClean="0"/>
              <a:t>	Mask[</a:t>
            </a:r>
            <a:r>
              <a:rPr lang="en-US" sz="3200" dirty="0" err="1" smtClean="0"/>
              <a:t>o,f</a:t>
            </a:r>
            <a:r>
              <a:rPr lang="en-US" sz="3200" dirty="0"/>
              <a:t>] := Mask[</a:t>
            </a:r>
            <a:r>
              <a:rPr lang="en-US" sz="3200" dirty="0" err="1"/>
              <a:t>o,f</a:t>
            </a:r>
            <a:r>
              <a:rPr lang="en-US" sz="3200" dirty="0"/>
              <a:t>] </a:t>
            </a:r>
            <a:r>
              <a:rPr lang="en-US" sz="3200" dirty="0" smtClean="0"/>
              <a:t>+ </a:t>
            </a:r>
            <a:r>
              <a:rPr lang="en-US" sz="3200" dirty="0"/>
              <a:t>p;</a:t>
            </a:r>
            <a:endParaRPr lang="en-US" sz="3200" dirty="0" smtClean="0"/>
          </a:p>
        </p:txBody>
      </p:sp>
    </p:spTree>
    <p:extLst>
      <p:ext uri="{BB962C8B-B14F-4D97-AF65-F5344CB8AC3E}">
        <p14:creationId xmlns:p14="http://schemas.microsoft.com/office/powerpoint/2007/7/12/main" val="4098216610"/>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lecture</a:t>
            </a:r>
            <a:endParaRPr lang="en-US" dirty="0"/>
          </a:p>
        </p:txBody>
      </p:sp>
      <p:sp>
        <p:nvSpPr>
          <p:cNvPr id="3" name="Content Placeholder 2"/>
          <p:cNvSpPr>
            <a:spLocks noGrp="1"/>
          </p:cNvSpPr>
          <p:nvPr>
            <p:ph idx="1"/>
          </p:nvPr>
        </p:nvSpPr>
        <p:spPr>
          <a:xfrm>
            <a:off x="381000" y="1412875"/>
            <a:ext cx="8382000" cy="2132892"/>
          </a:xfrm>
        </p:spPr>
        <p:txBody>
          <a:bodyPr/>
          <a:lstStyle/>
          <a:p>
            <a:r>
              <a:rPr lang="en-US" dirty="0" smtClean="0"/>
              <a:t>More examples</a:t>
            </a:r>
          </a:p>
          <a:p>
            <a:r>
              <a:rPr lang="en-US" dirty="0" smtClean="0"/>
              <a:t>Preventing deadlocks</a:t>
            </a:r>
          </a:p>
          <a:p>
            <a:r>
              <a:rPr lang="en-US" dirty="0" smtClean="0"/>
              <a:t>Using abstraction</a:t>
            </a:r>
          </a:p>
          <a:p>
            <a:r>
              <a:rPr lang="en-US" dirty="0" smtClean="0"/>
              <a:t>Building a program verifier</a:t>
            </a:r>
          </a:p>
        </p:txBody>
      </p:sp>
    </p:spTree>
    <p:extLst>
      <p:ext uri="{BB962C8B-B14F-4D97-AF65-F5344CB8AC3E}">
        <p14:creationId xmlns:p14="http://schemas.microsoft.com/office/powerpoint/2007/7/12/main" val="2858042685"/>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Inc</a:t>
            </a:r>
            <a:endParaRPr lang="en-US" dirty="0"/>
          </a:p>
        </p:txBody>
      </p:sp>
      <p:sp>
        <p:nvSpPr>
          <p:cNvPr id="3" name="Subtitle 2"/>
          <p:cNvSpPr>
            <a:spLocks noGrp="1"/>
          </p:cNvSpPr>
          <p:nvPr>
            <p:ph type="subTitle" idx="1"/>
          </p:nvPr>
        </p:nvSpPr>
        <p:spPr>
          <a:xfrm>
            <a:off x="722313" y="5286254"/>
            <a:ext cx="7043208" cy="470898"/>
          </a:xfrm>
        </p:spPr>
        <p:txBody>
          <a:bodyPr/>
          <a:lstStyle/>
          <a:p>
            <a:r>
              <a:rPr lang="en-US" dirty="0" smtClean="0"/>
              <a:t>Boogie encoding</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07/7/12/main" val="4168969983"/>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 it for yourself</a:t>
            </a:r>
            <a:endParaRPr lang="en-US" dirty="0"/>
          </a:p>
        </p:txBody>
      </p:sp>
      <p:sp>
        <p:nvSpPr>
          <p:cNvPr id="3" name="Content Placeholder 2"/>
          <p:cNvSpPr>
            <a:spLocks noGrp="1"/>
          </p:cNvSpPr>
          <p:nvPr>
            <p:ph idx="1"/>
          </p:nvPr>
        </p:nvSpPr>
        <p:spPr>
          <a:xfrm>
            <a:off x="381000" y="1427163"/>
            <a:ext cx="8382000" cy="3402470"/>
          </a:xfrm>
        </p:spPr>
        <p:txBody>
          <a:bodyPr/>
          <a:lstStyle/>
          <a:p>
            <a:r>
              <a:rPr lang="en-US" dirty="0" smtClean="0"/>
              <a:t>Chalice (and Boogie) available </a:t>
            </a:r>
            <a:r>
              <a:rPr lang="en-US" dirty="0" smtClean="0"/>
              <a:t>as open source:</a:t>
            </a:r>
            <a:br>
              <a:rPr lang="en-US" dirty="0" smtClean="0"/>
            </a:br>
            <a:r>
              <a:rPr lang="en-US" dirty="0" smtClean="0">
                <a:hlinkClick r:id=""/>
              </a:rPr>
              <a:t>http://boogie.codeplex.com</a:t>
            </a:r>
            <a:r>
              <a:rPr lang="en-US" dirty="0" smtClean="0"/>
              <a:t> </a:t>
            </a:r>
          </a:p>
          <a:p>
            <a:endParaRPr lang="en-US" dirty="0" smtClean="0"/>
          </a:p>
          <a:p>
            <a:r>
              <a:rPr lang="en-US" dirty="0" smtClean="0"/>
              <a:t>Spec# </a:t>
            </a:r>
            <a:r>
              <a:rPr lang="en-US" dirty="0" smtClean="0"/>
              <a:t>also available as open source under academic </a:t>
            </a:r>
            <a:r>
              <a:rPr lang="en-US" dirty="0" smtClean="0"/>
              <a:t>license:</a:t>
            </a:r>
            <a:br>
              <a:rPr lang="en-US" dirty="0" smtClean="0"/>
            </a:br>
            <a:r>
              <a:rPr lang="en-US" dirty="0" smtClean="0">
                <a:hlinkClick r:id=""/>
              </a:rPr>
              <a:t>http://specsharp.codeplex.com</a:t>
            </a:r>
            <a:r>
              <a:rPr lang="en-US" dirty="0" smtClean="0"/>
              <a:t> </a:t>
            </a:r>
          </a:p>
        </p:txBody>
      </p:sp>
    </p:spTree>
    <p:extLst>
      <p:ext uri="{BB962C8B-B14F-4D97-AF65-F5344CB8AC3E}">
        <p14:creationId xmlns:p14="http://schemas.microsoft.com/office/powerpoint/2007/7/12/main" val="2614651164"/>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OwickiGriesCounter</a:t>
            </a:r>
            <a:endParaRPr lang="en-US" dirty="0"/>
          </a:p>
        </p:txBody>
      </p:sp>
      <p:sp>
        <p:nvSpPr>
          <p:cNvPr id="3" name="Subtitle 2"/>
          <p:cNvSpPr>
            <a:spLocks noGrp="1"/>
          </p:cNvSpPr>
          <p:nvPr>
            <p:ph type="subTitle" idx="1"/>
          </p:nvPr>
        </p:nvSpPr>
        <p:spPr>
          <a:xfrm>
            <a:off x="722313" y="5286254"/>
            <a:ext cx="7043208" cy="470898"/>
          </a:xfrm>
        </p:spPr>
        <p:txBody>
          <a:bodyPr/>
          <a:lstStyle/>
          <a:p>
            <a:r>
              <a:rPr lang="en-US" dirty="0" smtClean="0"/>
              <a:t>Summary, and ghost variables</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07/7/12/main" val="1461855927"/>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Deadlocks</a:t>
            </a:r>
            <a:endParaRPr lang="en-US" dirty="0"/>
          </a:p>
        </p:txBody>
      </p:sp>
      <p:sp>
        <p:nvSpPr>
          <p:cNvPr id="3" name="Content Placeholder 2"/>
          <p:cNvSpPr>
            <a:spLocks noGrp="1"/>
          </p:cNvSpPr>
          <p:nvPr>
            <p:ph idx="1"/>
          </p:nvPr>
        </p:nvSpPr>
        <p:spPr>
          <a:xfrm>
            <a:off x="381000" y="1412875"/>
            <a:ext cx="8382000" cy="2386807"/>
          </a:xfrm>
        </p:spPr>
        <p:txBody>
          <a:bodyPr/>
          <a:lstStyle/>
          <a:p>
            <a:r>
              <a:rPr lang="en-US" dirty="0" smtClean="0"/>
              <a:t>A deadlock is the situation where a nonempty set (cycle) of threads each waits for a resource (e.g., lock) that is held by another thread in the set</a:t>
            </a:r>
          </a:p>
          <a:p>
            <a:r>
              <a:rPr lang="en-US" dirty="0" smtClean="0"/>
              <a:t>Example:</a:t>
            </a:r>
          </a:p>
        </p:txBody>
      </p:sp>
      <p:sp>
        <p:nvSpPr>
          <p:cNvPr id="4" name="TextBox 3"/>
          <p:cNvSpPr txBox="1"/>
          <p:nvPr/>
        </p:nvSpPr>
        <p:spPr>
          <a:xfrm>
            <a:off x="842127" y="3885392"/>
            <a:ext cx="2901198" cy="267765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sz="2800" dirty="0" smtClean="0">
                <a:solidFill>
                  <a:schemeClr val="bg1"/>
                </a:solidFill>
                <a:latin typeface="Consolas" pitchFamily="49" charset="0"/>
                <a:cs typeface="Consolas" pitchFamily="49" charset="0"/>
              </a:rPr>
              <a:t> M() …</a:t>
            </a:r>
          </a:p>
          <a:p>
            <a:pPr>
              <a:tabLst>
                <a:tab pos="342900" algn="l"/>
              </a:tabLst>
            </a:pPr>
            <a:r>
              <a:rPr lang="en-US" sz="2800" dirty="0" smtClean="0">
                <a:solidFill>
                  <a:schemeClr val="bg1"/>
                </a:solidFill>
                <a:latin typeface="Consolas" pitchFamily="49" charset="0"/>
                <a:cs typeface="Consolas" pitchFamily="49" charset="0"/>
              </a:rPr>
              <a:t>{</a:t>
            </a:r>
          </a:p>
          <a:p>
            <a:pPr>
              <a:tabLst>
                <a:tab pos="342900" algn="l"/>
              </a:tabLst>
            </a:pPr>
            <a:r>
              <a:rPr lang="en-US" sz="2800" dirty="0">
                <a:solidFill>
                  <a:schemeClr val="bg1"/>
                </a:solidFill>
                <a:latin typeface="Consolas" pitchFamily="49" charset="0"/>
                <a:cs typeface="Consolas" pitchFamily="49" charset="0"/>
              </a:rPr>
              <a:t>	</a:t>
            </a:r>
            <a:r>
              <a:rPr lang="en-US" sz="28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800" dirty="0" smtClean="0">
                <a:solidFill>
                  <a:schemeClr val="bg1"/>
                </a:solidFill>
                <a:latin typeface="Consolas" pitchFamily="49" charset="0"/>
                <a:cs typeface="Consolas" pitchFamily="49" charset="0"/>
              </a:rPr>
              <a:t> a;</a:t>
            </a:r>
          </a:p>
          <a:p>
            <a:pPr>
              <a:tabLst>
                <a:tab pos="342900" algn="l"/>
              </a:tabLst>
            </a:pPr>
            <a:r>
              <a:rPr lang="en-US" sz="2800" dirty="0">
                <a:solidFill>
                  <a:schemeClr val="bg1"/>
                </a:solidFill>
                <a:latin typeface="Consolas" pitchFamily="49" charset="0"/>
                <a:cs typeface="Consolas" pitchFamily="49" charset="0"/>
              </a:rPr>
              <a:t>	</a:t>
            </a:r>
            <a:r>
              <a:rPr lang="en-US" sz="28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800" dirty="0" smtClean="0">
                <a:solidFill>
                  <a:schemeClr val="bg1"/>
                </a:solidFill>
                <a:latin typeface="Consolas" pitchFamily="49" charset="0"/>
                <a:cs typeface="Consolas" pitchFamily="49" charset="0"/>
              </a:rPr>
              <a:t> b;</a:t>
            </a:r>
          </a:p>
          <a:p>
            <a:pPr>
              <a:tabLst>
                <a:tab pos="342900" algn="l"/>
              </a:tabLst>
            </a:pPr>
            <a:r>
              <a:rPr lang="en-US" sz="2800" dirty="0">
                <a:solidFill>
                  <a:schemeClr val="bg1"/>
                </a:solidFill>
                <a:latin typeface="Consolas" pitchFamily="49" charset="0"/>
                <a:cs typeface="Consolas" pitchFamily="49" charset="0"/>
              </a:rPr>
              <a:t>	</a:t>
            </a:r>
            <a:r>
              <a:rPr lang="en-US" sz="2800" dirty="0" smtClean="0">
                <a:solidFill>
                  <a:schemeClr val="bg1"/>
                </a:solidFill>
                <a:latin typeface="Consolas" pitchFamily="49" charset="0"/>
                <a:cs typeface="Consolas" pitchFamily="49" charset="0"/>
              </a:rPr>
              <a:t>…</a:t>
            </a:r>
          </a:p>
          <a:p>
            <a:pPr>
              <a:tabLst>
                <a:tab pos="342900" algn="l"/>
              </a:tabLst>
            </a:pPr>
            <a:r>
              <a:rPr lang="en-US" sz="2800" dirty="0">
                <a:solidFill>
                  <a:schemeClr val="bg1"/>
                </a:solidFill>
                <a:latin typeface="Consolas" pitchFamily="49" charset="0"/>
                <a:cs typeface="Consolas" pitchFamily="49" charset="0"/>
              </a:rPr>
              <a:t>}</a:t>
            </a:r>
            <a:endParaRPr lang="en-US" sz="2800" dirty="0" smtClean="0">
              <a:solidFill>
                <a:schemeClr val="bg1"/>
              </a:solidFill>
              <a:latin typeface="Consolas" pitchFamily="49" charset="0"/>
              <a:cs typeface="Consolas" pitchFamily="49" charset="0"/>
            </a:endParaRPr>
          </a:p>
        </p:txBody>
      </p:sp>
      <p:sp>
        <p:nvSpPr>
          <p:cNvPr id="5" name="TextBox 4"/>
          <p:cNvSpPr txBox="1"/>
          <p:nvPr/>
        </p:nvSpPr>
        <p:spPr>
          <a:xfrm>
            <a:off x="4328277" y="3885392"/>
            <a:ext cx="2901198" cy="267765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sz="2800" dirty="0" smtClean="0">
                <a:solidFill>
                  <a:schemeClr val="bg1"/>
                </a:solidFill>
                <a:latin typeface="Consolas" pitchFamily="49" charset="0"/>
                <a:cs typeface="Consolas" pitchFamily="49" charset="0"/>
              </a:rPr>
              <a:t> N() …</a:t>
            </a:r>
          </a:p>
          <a:p>
            <a:pPr>
              <a:tabLst>
                <a:tab pos="342900" algn="l"/>
              </a:tabLst>
            </a:pPr>
            <a:r>
              <a:rPr lang="en-US" sz="2800" dirty="0" smtClean="0">
                <a:solidFill>
                  <a:schemeClr val="bg1"/>
                </a:solidFill>
                <a:latin typeface="Consolas" pitchFamily="49" charset="0"/>
                <a:cs typeface="Consolas" pitchFamily="49" charset="0"/>
              </a:rPr>
              <a:t>{</a:t>
            </a:r>
          </a:p>
          <a:p>
            <a:pPr>
              <a:tabLst>
                <a:tab pos="342900" algn="l"/>
              </a:tabLst>
            </a:pPr>
            <a:r>
              <a:rPr lang="en-US" sz="2800" dirty="0">
                <a:solidFill>
                  <a:schemeClr val="bg1"/>
                </a:solidFill>
                <a:latin typeface="Consolas" pitchFamily="49" charset="0"/>
                <a:cs typeface="Consolas" pitchFamily="49" charset="0"/>
              </a:rPr>
              <a:t>	</a:t>
            </a:r>
            <a:r>
              <a:rPr lang="en-US" sz="28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800" dirty="0" smtClean="0">
                <a:solidFill>
                  <a:schemeClr val="bg1"/>
                </a:solidFill>
                <a:latin typeface="Consolas" pitchFamily="49" charset="0"/>
                <a:cs typeface="Consolas" pitchFamily="49" charset="0"/>
              </a:rPr>
              <a:t> b;</a:t>
            </a:r>
          </a:p>
          <a:p>
            <a:pPr>
              <a:tabLst>
                <a:tab pos="342900" algn="l"/>
              </a:tabLst>
            </a:pPr>
            <a:r>
              <a:rPr lang="en-US" sz="2800" dirty="0">
                <a:solidFill>
                  <a:schemeClr val="bg1"/>
                </a:solidFill>
                <a:latin typeface="Consolas" pitchFamily="49" charset="0"/>
                <a:cs typeface="Consolas" pitchFamily="49" charset="0"/>
              </a:rPr>
              <a:t>	</a:t>
            </a:r>
            <a:r>
              <a:rPr lang="en-US" sz="28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800" dirty="0" smtClean="0">
                <a:solidFill>
                  <a:schemeClr val="bg1"/>
                </a:solidFill>
                <a:latin typeface="Consolas" pitchFamily="49" charset="0"/>
                <a:cs typeface="Consolas" pitchFamily="49" charset="0"/>
              </a:rPr>
              <a:t> a;</a:t>
            </a:r>
          </a:p>
          <a:p>
            <a:pPr>
              <a:tabLst>
                <a:tab pos="342900" algn="l"/>
              </a:tabLst>
            </a:pPr>
            <a:r>
              <a:rPr lang="en-US" sz="2800" dirty="0">
                <a:solidFill>
                  <a:schemeClr val="bg1"/>
                </a:solidFill>
                <a:latin typeface="Consolas" pitchFamily="49" charset="0"/>
                <a:cs typeface="Consolas" pitchFamily="49" charset="0"/>
              </a:rPr>
              <a:t>	</a:t>
            </a:r>
            <a:r>
              <a:rPr lang="en-US" sz="2800" dirty="0" smtClean="0">
                <a:solidFill>
                  <a:schemeClr val="bg1"/>
                </a:solidFill>
                <a:latin typeface="Consolas" pitchFamily="49" charset="0"/>
                <a:cs typeface="Consolas" pitchFamily="49" charset="0"/>
              </a:rPr>
              <a:t>…</a:t>
            </a:r>
          </a:p>
          <a:p>
            <a:pPr>
              <a:tabLst>
                <a:tab pos="342900" algn="l"/>
              </a:tabLst>
            </a:pPr>
            <a:r>
              <a:rPr lang="en-US" sz="2800" dirty="0">
                <a:solidFill>
                  <a:schemeClr val="bg1"/>
                </a:solidFill>
                <a:latin typeface="Consolas" pitchFamily="49" charset="0"/>
                <a:cs typeface="Consolas" pitchFamily="49" charset="0"/>
              </a:rPr>
              <a:t>}</a:t>
            </a:r>
            <a:endParaRPr lang="en-US" sz="2800" dirty="0" smtClean="0">
              <a:solidFill>
                <a:schemeClr val="bg1"/>
              </a:solidFill>
              <a:latin typeface="Consolas" pitchFamily="49" charset="0"/>
              <a:cs typeface="Consolas" pitchFamily="49" charset="0"/>
            </a:endParaRPr>
          </a:p>
        </p:txBody>
      </p:sp>
      <p:sp>
        <p:nvSpPr>
          <p:cNvPr id="6" name="Right Arrow 5"/>
          <p:cNvSpPr/>
          <p:nvPr/>
        </p:nvSpPr>
        <p:spPr bwMode="auto">
          <a:xfrm>
            <a:off x="571500" y="4672010"/>
            <a:ext cx="714375" cy="414338"/>
          </a:xfrm>
          <a:prstGeom prst="rightArrow">
            <a:avLst/>
          </a:prstGeom>
          <a:solidFill>
            <a:srgbClr xmlns:mc="http://schemas.openxmlformats.org/markup-compatibility/2006" xmlns:a14="http://schemas.microsoft.com/office/drawing/2007/7/7/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7" name="Right Arrow 6"/>
          <p:cNvSpPr/>
          <p:nvPr/>
        </p:nvSpPr>
        <p:spPr bwMode="auto">
          <a:xfrm>
            <a:off x="4043362" y="4672010"/>
            <a:ext cx="714375" cy="414338"/>
          </a:xfrm>
          <a:prstGeom prst="rightArrow">
            <a:avLst/>
          </a:prstGeom>
          <a:solidFill>
            <a:srgbClr xmlns:mc="http://schemas.openxmlformats.org/markup-compatibility/2006" xmlns:a14="http://schemas.microsoft.com/office/drawing/2007/7/7/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Tree>
    <p:extLst>
      <p:ext uri="{BB962C8B-B14F-4D97-AF65-F5344CB8AC3E}">
        <p14:creationId xmlns:p14="http://schemas.microsoft.com/office/powerpoint/2007/7/12/main" val="1263181218"/>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par>
                          <p:cTn id="14" fill="hold">
                            <p:stCondLst>
                              <p:cond delay="500"/>
                            </p:stCondLst>
                            <p:childTnLst>
                              <p:par>
                                <p:cTn id="15" presetID="2" presetClass="entr" presetSubtype="8"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0-#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0-#ppt_w/2"/>
                                          </p:val>
                                        </p:tav>
                                        <p:tav tm="100000">
                                          <p:val>
                                            <p:strVal val="#ppt_x"/>
                                          </p:val>
                                        </p:tav>
                                      </p:tavLst>
                                    </p:anim>
                                    <p:anim calcmode="lin" valueType="num">
                                      <p:cBhvr additive="base">
                                        <p:cTn id="22"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1" nodeType="clickEffect">
                                  <p:stCondLst>
                                    <p:cond delay="0"/>
                                  </p:stCondLst>
                                  <p:childTnLst>
                                    <p:animMotion origin="layout" path="M -2.5E-6 0.00209 L -2.5E-6 0.06042 " pathEditMode="relative" rAng="0" ptsTypes="AA">
                                      <p:cBhvr>
                                        <p:cTn id="26" dur="1000" fill="hold"/>
                                        <p:tgtEl>
                                          <p:spTgt spid="6"/>
                                        </p:tgtEl>
                                        <p:attrNameLst>
                                          <p:attrName>ppt_x</p:attrName>
                                          <p:attrName>ppt_y</p:attrName>
                                        </p:attrNameLst>
                                      </p:cBhvr>
                                      <p:rCtr x="0" y="29"/>
                                    </p:animMotion>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grpId="1" nodeType="clickEffect">
                                  <p:stCondLst>
                                    <p:cond delay="0"/>
                                  </p:stCondLst>
                                  <p:childTnLst>
                                    <p:animMotion origin="layout" path="M 0 0.00209 L 0 0.0625 " pathEditMode="relative" rAng="0" ptsTypes="AA">
                                      <p:cBhvr>
                                        <p:cTn id="30" dur="1000" fill="hold"/>
                                        <p:tgtEl>
                                          <p:spTgt spid="7"/>
                                        </p:tgtEl>
                                        <p:attrNameLst>
                                          <p:attrName>ppt_x</p:attrName>
                                          <p:attrName>ppt_y</p:attrName>
                                        </p:attrNameLst>
                                      </p:cBhvr>
                                      <p:rCtr x="0" y="3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P spid="6" grpId="1" animBg="1"/>
      <p:bldP spid="7" grpId="0" animBg="1"/>
      <p:bldP spid="7"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Preventing deadlocks</a:t>
            </a:r>
            <a:endParaRPr lang="en-US" dirty="0"/>
          </a:p>
        </p:txBody>
      </p:sp>
      <p:sp>
        <p:nvSpPr>
          <p:cNvPr id="3" name="Content Placeholder 2"/>
          <p:cNvSpPr>
            <a:spLocks noGrp="1"/>
          </p:cNvSpPr>
          <p:nvPr>
            <p:ph idx="1"/>
          </p:nvPr>
        </p:nvSpPr>
        <p:spPr>
          <a:xfrm>
            <a:off x="381000" y="1412875"/>
            <a:ext cx="8382000" cy="4579715"/>
          </a:xfrm>
        </p:spPr>
        <p:txBody>
          <a:bodyPr/>
          <a:lstStyle/>
          <a:p>
            <a:endParaRPr lang="en-US" dirty="0" smtClean="0"/>
          </a:p>
          <a:p>
            <a:endParaRPr lang="en-US" dirty="0"/>
          </a:p>
          <a:p>
            <a:endParaRPr lang="en-US" dirty="0" smtClean="0"/>
          </a:p>
          <a:p>
            <a:pPr marL="0" indent="0">
              <a:buNone/>
            </a:pPr>
            <a:endParaRPr lang="en-US" dirty="0"/>
          </a:p>
          <a:p>
            <a:r>
              <a:rPr lang="en-US" dirty="0" smtClean="0"/>
              <a:t>Deadlocks are prevented by making sure no such cycle can ever occur</a:t>
            </a:r>
          </a:p>
          <a:p>
            <a:pPr lvl="1"/>
            <a:r>
              <a:rPr lang="en-US" dirty="0" smtClean="0"/>
              <a:t>The program partially order locks</a:t>
            </a:r>
          </a:p>
          <a:p>
            <a:pPr lvl="1"/>
            <a:r>
              <a:rPr lang="en-US" dirty="0" smtClean="0"/>
              <a:t>The program must acquire locks in strict ascending order</a:t>
            </a:r>
            <a:endParaRPr lang="en-US" dirty="0"/>
          </a:p>
        </p:txBody>
      </p:sp>
      <p:sp>
        <p:nvSpPr>
          <p:cNvPr id="4" name="TextBox 3"/>
          <p:cNvSpPr txBox="1"/>
          <p:nvPr/>
        </p:nvSpPr>
        <p:spPr>
          <a:xfrm>
            <a:off x="1185860" y="1200155"/>
            <a:ext cx="6972299" cy="206210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3200" dirty="0">
                <a:solidFill>
                  <a:schemeClr val="bg1"/>
                </a:solidFill>
              </a:rPr>
              <a:t>A deadlock is the situation where a nonempty set (cycle) of threads each waits for a resource </a:t>
            </a:r>
            <a:r>
              <a:rPr lang="en-US" sz="3200" dirty="0" smtClean="0">
                <a:solidFill>
                  <a:schemeClr val="bg1"/>
                </a:solidFill>
              </a:rPr>
              <a:t>(e.g., lock</a:t>
            </a:r>
            <a:r>
              <a:rPr lang="en-US" sz="3200" dirty="0">
                <a:solidFill>
                  <a:schemeClr val="bg1"/>
                </a:solidFill>
              </a:rPr>
              <a:t>) that is held by another thread in the set</a:t>
            </a:r>
            <a:endParaRPr lang="en-US" sz="3200" dirty="0" smtClean="0">
              <a:solidFill>
                <a:schemeClr val="bg1"/>
              </a:solidFill>
            </a:endParaRPr>
          </a:p>
        </p:txBody>
      </p:sp>
    </p:spTree>
    <p:extLst>
      <p:ext uri="{BB962C8B-B14F-4D97-AF65-F5344CB8AC3E}">
        <p14:creationId xmlns:p14="http://schemas.microsoft.com/office/powerpoint/2007/7/12/main" val="1840054785"/>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Wait order</a:t>
            </a:r>
            <a:endParaRPr lang="en-US" dirty="0"/>
          </a:p>
        </p:txBody>
      </p:sp>
      <p:sp>
        <p:nvSpPr>
          <p:cNvPr id="3" name="Content Placeholder 2"/>
          <p:cNvSpPr>
            <a:spLocks noGrp="1"/>
          </p:cNvSpPr>
          <p:nvPr>
            <p:ph idx="1"/>
          </p:nvPr>
        </p:nvSpPr>
        <p:spPr>
          <a:xfrm>
            <a:off x="381000" y="1112827"/>
            <a:ext cx="8763000" cy="5530745"/>
          </a:xfrm>
        </p:spPr>
        <p:txBody>
          <a:bodyPr/>
          <a:lstStyle/>
          <a:p>
            <a:r>
              <a:rPr lang="en-US" dirty="0" smtClean="0"/>
              <a:t>Wait </a:t>
            </a:r>
            <a:r>
              <a:rPr lang="en-US" dirty="0" smtClean="0"/>
              <a:t>order is a dense </a:t>
            </a:r>
            <a:r>
              <a:rPr lang="en-US" dirty="0" smtClean="0"/>
              <a:t>partial order</a:t>
            </a:r>
            <a:r>
              <a:rPr lang="en-US" dirty="0" smtClean="0"/>
              <a:t/>
            </a:r>
            <a:br>
              <a:rPr lang="en-US" dirty="0" smtClean="0"/>
            </a:br>
            <a:r>
              <a:rPr lang="en-US" dirty="0" smtClean="0"/>
              <a:t>(Mu, </a:t>
            </a:r>
            <a:r>
              <a:rPr lang="en-US" u="sng" dirty="0" smtClean="0"/>
              <a:t>&lt;&lt;</a:t>
            </a:r>
            <a:r>
              <a:rPr lang="en-US" dirty="0" smtClean="0"/>
              <a:t>) </a:t>
            </a:r>
            <a:r>
              <a:rPr lang="en-US" dirty="0" smtClean="0"/>
              <a:t>with a bottom element </a:t>
            </a:r>
            <a:r>
              <a:rPr lang="en-US" b="1" dirty="0">
                <a:sym typeface="Symbol"/>
              </a:rPr>
              <a:t></a:t>
            </a:r>
            <a:endParaRPr lang="en-US" dirty="0" smtClean="0"/>
          </a:p>
          <a:p>
            <a:r>
              <a:rPr lang="en-US" dirty="0" smtClean="0"/>
              <a:t>&lt;&lt; is the strict version of </a:t>
            </a:r>
            <a:r>
              <a:rPr lang="en-US" u="sng" dirty="0" smtClean="0"/>
              <a:t>&lt;&lt;</a:t>
            </a:r>
          </a:p>
          <a:p>
            <a:r>
              <a:rPr lang="en-US" dirty="0" smtClean="0"/>
              <a:t>The </a:t>
            </a:r>
            <a:r>
              <a:rPr lang="en-US" dirty="0" smtClean="0"/>
              <a:t>wait level </a:t>
            </a:r>
            <a:r>
              <a:rPr lang="en-US" dirty="0" smtClean="0"/>
              <a:t>of an object o is stored in a mutable ghost field o.mu</a:t>
            </a:r>
          </a:p>
          <a:p>
            <a:r>
              <a:rPr lang="en-US" dirty="0" smtClean="0"/>
              <a:t>Accessing o.mu requires appropriate </a:t>
            </a:r>
            <a:r>
              <a:rPr lang="en-US" dirty="0" smtClean="0"/>
              <a:t>permissions, as for other fields</a:t>
            </a:r>
          </a:p>
          <a:p>
            <a:r>
              <a:rPr lang="en-US" dirty="0" smtClean="0"/>
              <a:t>The syntax</a:t>
            </a:r>
            <a:br>
              <a:rPr lang="en-US" dirty="0" smtClean="0"/>
            </a:br>
            <a:r>
              <a:rPr lang="en-US" dirty="0" smtClean="0"/>
              <a:t>means</a:t>
            </a:r>
            <a:r>
              <a:rPr lang="en-US" dirty="0"/>
              <a:t> </a:t>
            </a:r>
            <a:r>
              <a:rPr lang="en-US" dirty="0" smtClean="0"/>
              <a:t>(</a:t>
            </a:r>
            <a:r>
              <a:rPr lang="en-US" dirty="0" smtClean="0">
                <a:sym typeface="Symbol"/>
              </a:rPr>
              <a:t> </a:t>
            </a:r>
            <a:r>
              <a:rPr lang="en-US" sz="4000" dirty="0" err="1" smtClean="0">
                <a:latin typeface="Brush Script MT" pitchFamily="66" charset="0"/>
                <a:sym typeface="Symbol"/>
              </a:rPr>
              <a:t>l</a:t>
            </a:r>
            <a:r>
              <a:rPr lang="en-US" dirty="0" err="1" smtClean="0">
                <a:sym typeface="Symbol"/>
              </a:rPr>
              <a:t>Held</a:t>
            </a:r>
            <a:r>
              <a:rPr lang="en-US" dirty="0" smtClean="0">
                <a:sym typeface="Symbol"/>
              </a:rPr>
              <a:t>   </a:t>
            </a:r>
            <a:r>
              <a:rPr lang="en-US" sz="4000" dirty="0" smtClean="0">
                <a:latin typeface="Brush Script MT"/>
              </a:rPr>
              <a:t>l</a:t>
            </a:r>
            <a:r>
              <a:rPr lang="en-US" dirty="0" smtClean="0">
                <a:sym typeface="Symbol"/>
              </a:rPr>
              <a:t>.mu &lt;&lt; X) where</a:t>
            </a:r>
            <a:br>
              <a:rPr lang="en-US" dirty="0" smtClean="0">
                <a:sym typeface="Symbol"/>
              </a:rPr>
            </a:br>
            <a:r>
              <a:rPr lang="en-US" dirty="0" smtClean="0">
                <a:sym typeface="Symbol"/>
              </a:rPr>
              <a:t>Held</a:t>
            </a:r>
            <a:r>
              <a:rPr lang="en-US" dirty="0">
                <a:sym typeface="Symbol"/>
              </a:rPr>
              <a:t> </a:t>
            </a:r>
            <a:r>
              <a:rPr lang="en-US" dirty="0" smtClean="0">
                <a:sym typeface="Symbol"/>
              </a:rPr>
              <a:t>denotes the set of locks held by the</a:t>
            </a:r>
            <a:br>
              <a:rPr lang="en-US" dirty="0" smtClean="0">
                <a:sym typeface="Symbol"/>
              </a:rPr>
            </a:br>
            <a:r>
              <a:rPr lang="en-US" dirty="0" smtClean="0">
                <a:sym typeface="Symbol"/>
              </a:rPr>
              <a:t>current thread</a:t>
            </a:r>
            <a:endParaRPr lang="en-US" dirty="0"/>
          </a:p>
        </p:txBody>
      </p:sp>
      <p:sp>
        <p:nvSpPr>
          <p:cNvPr id="4" name="TextBox 3"/>
          <p:cNvSpPr txBox="1"/>
          <p:nvPr/>
        </p:nvSpPr>
        <p:spPr>
          <a:xfrm>
            <a:off x="3013826" y="4614056"/>
            <a:ext cx="2715462"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maxlock</a:t>
            </a:r>
            <a:r>
              <a:rPr lang="en-US" sz="28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r>
              <a:rPr lang="en-US" sz="2800" dirty="0" smtClean="0">
                <a:solidFill>
                  <a:schemeClr val="bg1"/>
                </a:solidFill>
                <a:latin typeface="Consolas" pitchFamily="49" charset="0"/>
                <a:cs typeface="Consolas" pitchFamily="49" charset="0"/>
              </a:rPr>
              <a:t>&lt;&lt; X</a:t>
            </a:r>
            <a:endParaRPr lang="en-US" sz="2800" dirty="0" smtClean="0">
              <a:solidFill>
                <a:schemeClr val="bg1"/>
              </a:solidFill>
              <a:latin typeface="Consolas" pitchFamily="49" charset="0"/>
              <a:cs typeface="Consolas" pitchFamily="49" charset="0"/>
            </a:endParaRPr>
          </a:p>
        </p:txBody>
      </p:sp>
    </p:spTree>
    <p:extLst>
      <p:ext uri="{BB962C8B-B14F-4D97-AF65-F5344CB8AC3E}">
        <p14:creationId xmlns:p14="http://schemas.microsoft.com/office/powerpoint/2007/7/12/main" val="3339495560"/>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revisited</a:t>
            </a:r>
            <a:endParaRPr lang="en-US" dirty="0"/>
          </a:p>
        </p:txBody>
      </p:sp>
      <p:sp>
        <p:nvSpPr>
          <p:cNvPr id="3" name="Content Placeholder 2"/>
          <p:cNvSpPr>
            <a:spLocks noGrp="1"/>
          </p:cNvSpPr>
          <p:nvPr>
            <p:ph idx="1"/>
          </p:nvPr>
        </p:nvSpPr>
        <p:spPr>
          <a:xfrm>
            <a:off x="381000" y="1412875"/>
            <a:ext cx="8382000" cy="4955203"/>
          </a:xfrm>
        </p:spPr>
        <p:txBody>
          <a:bodyPr/>
          <a:lstStyle/>
          <a:p>
            <a:endParaRPr lang="en-US" sz="2800" dirty="0" smtClean="0"/>
          </a:p>
          <a:p>
            <a:endParaRPr lang="en-US" sz="2800" dirty="0" smtClean="0"/>
          </a:p>
          <a:p>
            <a:endParaRPr lang="en-US" sz="2800" dirty="0"/>
          </a:p>
          <a:p>
            <a:endParaRPr lang="en-US" sz="2800" dirty="0"/>
          </a:p>
          <a:p>
            <a:endParaRPr lang="en-US" sz="2800" dirty="0" smtClean="0"/>
          </a:p>
          <a:p>
            <a:endParaRPr lang="en-US" sz="2800" dirty="0"/>
          </a:p>
          <a:p>
            <a:pPr marL="0" indent="0">
              <a:buNone/>
            </a:pPr>
            <a:endParaRPr lang="en-US" sz="2800" dirty="0"/>
          </a:p>
          <a:p>
            <a:r>
              <a:rPr lang="en-US" sz="2800" dirty="0" smtClean="0"/>
              <a:t>With these preconditions, both methods verify</a:t>
            </a:r>
          </a:p>
          <a:p>
            <a:r>
              <a:rPr lang="en-US" sz="2800" dirty="0" smtClean="0"/>
              <a:t>The conjunction of the preconditions is false, so the methods can never be invoked at the same time</a:t>
            </a:r>
            <a:endParaRPr lang="en-US" sz="2800" dirty="0"/>
          </a:p>
        </p:txBody>
      </p:sp>
      <p:sp>
        <p:nvSpPr>
          <p:cNvPr id="4" name="TextBox 3"/>
          <p:cNvSpPr txBox="1"/>
          <p:nvPr/>
        </p:nvSpPr>
        <p:spPr>
          <a:xfrm>
            <a:off x="242029" y="1099308"/>
            <a:ext cx="4258534" cy="34163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4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sz="2400" dirty="0" smtClean="0">
                <a:solidFill>
                  <a:schemeClr val="bg1"/>
                </a:solidFill>
                <a:latin typeface="Consolas" pitchFamily="49" charset="0"/>
                <a:cs typeface="Consolas" pitchFamily="49" charset="0"/>
              </a:rPr>
              <a:t> M()</a:t>
            </a:r>
          </a:p>
          <a:p>
            <a:pPr>
              <a:tabLst>
                <a:tab pos="342900" algn="l"/>
              </a:tabLst>
            </a:pPr>
            <a:endParaRPr lang="en-US" sz="2400" dirty="0">
              <a:solidFill>
                <a:schemeClr val="bg1"/>
              </a:solidFill>
              <a:latin typeface="Consolas" pitchFamily="49" charset="0"/>
              <a:cs typeface="Consolas" pitchFamily="49" charset="0"/>
            </a:endParaRPr>
          </a:p>
          <a:p>
            <a:pPr>
              <a:tabLst>
                <a:tab pos="342900" algn="l"/>
              </a:tabLst>
            </a:pPr>
            <a:r>
              <a:rPr lang="en-US" sz="2400" dirty="0" smtClean="0">
                <a:solidFill>
                  <a:schemeClr val="bg1"/>
                </a:solidFill>
                <a:latin typeface="Consolas" pitchFamily="49" charset="0"/>
                <a:cs typeface="Consolas" pitchFamily="49" charset="0"/>
              </a:rPr>
              <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  </a:t>
            </a:r>
            <a:r>
              <a:rPr lang="en-US" sz="2400" dirty="0">
                <a:solidFill>
                  <a:srgbClr xmlns:mc="http://schemas.openxmlformats.org/markup-compatibility/2006" xmlns:a14="http://schemas.microsoft.com/office/drawing/2007/7/7/main" val="0070C0" mc:Ignorable=""/>
                </a:solidFill>
                <a:latin typeface="Consolas" pitchFamily="49" charset="0"/>
                <a:cs typeface="Consolas" pitchFamily="49" charset="0"/>
              </a:rPr>
              <a:t>requires</a:t>
            </a:r>
            <a:r>
              <a:rPr lang="en-US" sz="2400" dirty="0" smtClean="0">
                <a:solidFill>
                  <a:schemeClr val="bg1"/>
                </a:solidFill>
                <a:latin typeface="Consolas" pitchFamily="49" charset="0"/>
                <a:cs typeface="Consolas" pitchFamily="49" charset="0"/>
              </a:rPr>
              <a:t> a.mu &lt;&lt; b.mu</a:t>
            </a:r>
          </a:p>
          <a:p>
            <a:pPr>
              <a:tabLst>
                <a:tab pos="342900" algn="l"/>
              </a:tabLst>
            </a:pPr>
            <a:r>
              <a:rPr lang="en-US" sz="2400" dirty="0" smtClean="0">
                <a:solidFill>
                  <a:schemeClr val="bg1"/>
                </a:solidFill>
                <a:latin typeface="Consolas" pitchFamily="49" charset="0"/>
                <a:cs typeface="Consolas" pitchFamily="49" charset="0"/>
              </a:rPr>
              <a:t>{</a:t>
            </a:r>
          </a:p>
          <a:p>
            <a:pPr>
              <a:tabLst>
                <a:tab pos="342900" algn="l"/>
              </a:tabLst>
            </a:pPr>
            <a:r>
              <a:rPr lang="en-US" sz="2400" dirty="0">
                <a:solidFill>
                  <a:schemeClr val="bg1"/>
                </a:solidFill>
                <a:latin typeface="Consolas" pitchFamily="49" charset="0"/>
                <a:cs typeface="Consolas" pitchFamily="49" charset="0"/>
              </a:rPr>
              <a:t>	</a:t>
            </a:r>
            <a:r>
              <a:rPr lang="en-US" sz="24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400" dirty="0" smtClean="0">
                <a:solidFill>
                  <a:schemeClr val="bg1"/>
                </a:solidFill>
                <a:latin typeface="Consolas" pitchFamily="49" charset="0"/>
                <a:cs typeface="Consolas" pitchFamily="49" charset="0"/>
              </a:rPr>
              <a:t> a;</a:t>
            </a:r>
          </a:p>
          <a:p>
            <a:pPr>
              <a:tabLst>
                <a:tab pos="342900" algn="l"/>
              </a:tabLst>
            </a:pPr>
            <a:r>
              <a:rPr lang="en-US" sz="2400" dirty="0">
                <a:solidFill>
                  <a:schemeClr val="bg1"/>
                </a:solidFill>
                <a:latin typeface="Consolas" pitchFamily="49" charset="0"/>
                <a:cs typeface="Consolas" pitchFamily="49" charset="0"/>
              </a:rPr>
              <a:t>	</a:t>
            </a:r>
            <a:r>
              <a:rPr lang="en-US" sz="24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400" dirty="0" smtClean="0">
                <a:solidFill>
                  <a:schemeClr val="bg1"/>
                </a:solidFill>
                <a:latin typeface="Consolas" pitchFamily="49" charset="0"/>
                <a:cs typeface="Consolas" pitchFamily="49" charset="0"/>
              </a:rPr>
              <a:t> b;</a:t>
            </a:r>
          </a:p>
          <a:p>
            <a:pPr>
              <a:tabLst>
                <a:tab pos="342900" algn="l"/>
              </a:tabLst>
            </a:pPr>
            <a:r>
              <a:rPr lang="en-US" sz="2400" dirty="0">
                <a:solidFill>
                  <a:schemeClr val="bg1"/>
                </a:solidFill>
                <a:latin typeface="Consolas" pitchFamily="49" charset="0"/>
                <a:cs typeface="Consolas" pitchFamily="49" charset="0"/>
              </a:rPr>
              <a:t>	</a:t>
            </a:r>
            <a:r>
              <a:rPr lang="en-US" sz="2400" dirty="0" smtClean="0">
                <a:solidFill>
                  <a:schemeClr val="bg1"/>
                </a:solidFill>
                <a:latin typeface="Consolas" pitchFamily="49" charset="0"/>
                <a:cs typeface="Consolas" pitchFamily="49" charset="0"/>
              </a:rPr>
              <a:t>…</a:t>
            </a:r>
          </a:p>
          <a:p>
            <a:pPr>
              <a:tabLst>
                <a:tab pos="342900" algn="l"/>
              </a:tabLst>
            </a:pPr>
            <a:r>
              <a:rPr lang="en-US" sz="2400" dirty="0">
                <a:solidFill>
                  <a:schemeClr val="bg1"/>
                </a:solidFill>
                <a:latin typeface="Consolas" pitchFamily="49" charset="0"/>
                <a:cs typeface="Consolas" pitchFamily="49" charset="0"/>
              </a:rPr>
              <a:t>}</a:t>
            </a:r>
            <a:endParaRPr lang="en-US" sz="2400" dirty="0" smtClean="0">
              <a:solidFill>
                <a:schemeClr val="bg1"/>
              </a:solidFill>
              <a:latin typeface="Consolas" pitchFamily="49" charset="0"/>
              <a:cs typeface="Consolas" pitchFamily="49" charset="0"/>
            </a:endParaRPr>
          </a:p>
        </p:txBody>
      </p:sp>
      <p:sp>
        <p:nvSpPr>
          <p:cNvPr id="5" name="TextBox 4"/>
          <p:cNvSpPr txBox="1"/>
          <p:nvPr/>
        </p:nvSpPr>
        <p:spPr>
          <a:xfrm>
            <a:off x="4672152" y="1099308"/>
            <a:ext cx="4257691" cy="34163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4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sz="2400" dirty="0" smtClean="0">
                <a:solidFill>
                  <a:schemeClr val="bg1"/>
                </a:solidFill>
                <a:latin typeface="Consolas" pitchFamily="49" charset="0"/>
                <a:cs typeface="Consolas" pitchFamily="49" charset="0"/>
              </a:rPr>
              <a:t> N()</a:t>
            </a:r>
          </a:p>
          <a:p>
            <a:pPr>
              <a:tabLst>
                <a:tab pos="342900" algn="l"/>
              </a:tabLst>
            </a:pPr>
            <a:endParaRPr lang="en-US" sz="2400" dirty="0">
              <a:solidFill>
                <a:schemeClr val="bg1"/>
              </a:solidFill>
              <a:latin typeface="Consolas" pitchFamily="49" charset="0"/>
              <a:cs typeface="Consolas" pitchFamily="49" charset="0"/>
            </a:endParaRPr>
          </a:p>
          <a:p>
            <a:pPr>
              <a:tabLst>
                <a:tab pos="342900" algn="l"/>
              </a:tabLst>
            </a:pPr>
            <a:r>
              <a:rPr lang="en-US" sz="2400" dirty="0">
                <a:solidFill>
                  <a:schemeClr val="bg1"/>
                </a:solidFill>
                <a:latin typeface="Consolas" pitchFamily="49" charset="0"/>
                <a:cs typeface="Consolas" pitchFamily="49" charset="0"/>
              </a:rPr>
              <a:t/>
            </a:r>
            <a:br>
              <a:rPr lang="en-US" sz="2400" dirty="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  </a:t>
            </a:r>
            <a:r>
              <a:rPr lang="en-US" sz="2400" dirty="0">
                <a:solidFill>
                  <a:srgbClr xmlns:mc="http://schemas.openxmlformats.org/markup-compatibility/2006" xmlns:a14="http://schemas.microsoft.com/office/drawing/2007/7/7/main" val="0070C0" mc:Ignorable=""/>
                </a:solidFill>
                <a:latin typeface="Consolas" pitchFamily="49" charset="0"/>
                <a:cs typeface="Consolas" pitchFamily="49" charset="0"/>
              </a:rPr>
              <a:t>requires</a:t>
            </a:r>
            <a:r>
              <a:rPr lang="en-US" sz="2400" dirty="0" smtClean="0">
                <a:solidFill>
                  <a:schemeClr val="bg1"/>
                </a:solidFill>
                <a:latin typeface="Consolas" pitchFamily="49" charset="0"/>
                <a:cs typeface="Consolas" pitchFamily="49" charset="0"/>
              </a:rPr>
              <a:t> b.mu &lt;&lt; a.mu</a:t>
            </a:r>
            <a:endParaRPr lang="en-US" sz="2400" dirty="0" smtClean="0">
              <a:solidFill>
                <a:schemeClr val="bg1"/>
              </a:solidFill>
              <a:latin typeface="Consolas" pitchFamily="49" charset="0"/>
              <a:cs typeface="Consolas" pitchFamily="49" charset="0"/>
            </a:endParaRPr>
          </a:p>
          <a:p>
            <a:pPr>
              <a:tabLst>
                <a:tab pos="342900" algn="l"/>
              </a:tabLst>
            </a:pPr>
            <a:r>
              <a:rPr lang="en-US" sz="2400" dirty="0" smtClean="0">
                <a:solidFill>
                  <a:schemeClr val="bg1"/>
                </a:solidFill>
                <a:latin typeface="Consolas" pitchFamily="49" charset="0"/>
                <a:cs typeface="Consolas" pitchFamily="49" charset="0"/>
              </a:rPr>
              <a:t>{</a:t>
            </a:r>
          </a:p>
          <a:p>
            <a:pPr>
              <a:tabLst>
                <a:tab pos="342900" algn="l"/>
              </a:tabLst>
            </a:pPr>
            <a:r>
              <a:rPr lang="en-US" sz="2400" dirty="0">
                <a:solidFill>
                  <a:schemeClr val="bg1"/>
                </a:solidFill>
                <a:latin typeface="Consolas" pitchFamily="49" charset="0"/>
                <a:cs typeface="Consolas" pitchFamily="49" charset="0"/>
              </a:rPr>
              <a:t>	</a:t>
            </a:r>
            <a:r>
              <a:rPr lang="en-US" sz="24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400" dirty="0" smtClean="0">
                <a:solidFill>
                  <a:schemeClr val="bg1"/>
                </a:solidFill>
                <a:latin typeface="Consolas" pitchFamily="49" charset="0"/>
                <a:cs typeface="Consolas" pitchFamily="49" charset="0"/>
              </a:rPr>
              <a:t> b;</a:t>
            </a:r>
          </a:p>
          <a:p>
            <a:pPr>
              <a:tabLst>
                <a:tab pos="342900" algn="l"/>
              </a:tabLst>
            </a:pPr>
            <a:r>
              <a:rPr lang="en-US" sz="2400" dirty="0">
                <a:solidFill>
                  <a:schemeClr val="bg1"/>
                </a:solidFill>
                <a:latin typeface="Consolas" pitchFamily="49" charset="0"/>
                <a:cs typeface="Consolas" pitchFamily="49" charset="0"/>
              </a:rPr>
              <a:t>	</a:t>
            </a:r>
            <a:r>
              <a:rPr lang="en-US" sz="24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400" dirty="0" smtClean="0">
                <a:solidFill>
                  <a:schemeClr val="bg1"/>
                </a:solidFill>
                <a:latin typeface="Consolas" pitchFamily="49" charset="0"/>
                <a:cs typeface="Consolas" pitchFamily="49" charset="0"/>
              </a:rPr>
              <a:t> a;</a:t>
            </a:r>
          </a:p>
          <a:p>
            <a:pPr>
              <a:tabLst>
                <a:tab pos="342900" algn="l"/>
              </a:tabLst>
            </a:pPr>
            <a:r>
              <a:rPr lang="en-US" sz="2400" dirty="0">
                <a:solidFill>
                  <a:schemeClr val="bg1"/>
                </a:solidFill>
                <a:latin typeface="Consolas" pitchFamily="49" charset="0"/>
                <a:cs typeface="Consolas" pitchFamily="49" charset="0"/>
              </a:rPr>
              <a:t>	</a:t>
            </a:r>
            <a:r>
              <a:rPr lang="en-US" sz="2400" dirty="0" smtClean="0">
                <a:solidFill>
                  <a:schemeClr val="bg1"/>
                </a:solidFill>
                <a:latin typeface="Consolas" pitchFamily="49" charset="0"/>
                <a:cs typeface="Consolas" pitchFamily="49" charset="0"/>
              </a:rPr>
              <a:t>…</a:t>
            </a:r>
          </a:p>
          <a:p>
            <a:pPr>
              <a:tabLst>
                <a:tab pos="342900" algn="l"/>
              </a:tabLst>
            </a:pPr>
            <a:r>
              <a:rPr lang="en-US" sz="2400" dirty="0">
                <a:solidFill>
                  <a:schemeClr val="bg1"/>
                </a:solidFill>
                <a:latin typeface="Consolas" pitchFamily="49" charset="0"/>
                <a:cs typeface="Consolas" pitchFamily="49" charset="0"/>
              </a:rPr>
              <a:t>}</a:t>
            </a:r>
            <a:endParaRPr lang="en-US" sz="2400" dirty="0" smtClean="0">
              <a:solidFill>
                <a:schemeClr val="bg1"/>
              </a:solidFill>
              <a:latin typeface="Consolas" pitchFamily="49" charset="0"/>
              <a:cs typeface="Consolas" pitchFamily="49" charset="0"/>
            </a:endParaRPr>
          </a:p>
        </p:txBody>
      </p:sp>
      <p:sp>
        <p:nvSpPr>
          <p:cNvPr id="6" name="TextBox 5"/>
          <p:cNvSpPr txBox="1"/>
          <p:nvPr/>
        </p:nvSpPr>
        <p:spPr>
          <a:xfrm>
            <a:off x="251549" y="1466028"/>
            <a:ext cx="4258534" cy="830997"/>
          </a:xfrm>
          <a:prstGeom prst="rect">
            <a:avLst/>
          </a:prstGeom>
          <a:noFill/>
          <a:ln>
            <a:noFill/>
          </a:ln>
          <a:effectLst/>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4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requires </a:t>
            </a:r>
            <a:r>
              <a:rPr lang="en-US" sz="24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rd</a:t>
            </a:r>
            <a:r>
              <a:rPr lang="en-US" sz="2400" dirty="0">
                <a:solidFill>
                  <a:schemeClr val="bg1"/>
                </a:solidFill>
                <a:latin typeface="Consolas" pitchFamily="49" charset="0"/>
                <a:cs typeface="Consolas" pitchFamily="49" charset="0"/>
              </a:rPr>
              <a:t>(a.mu)</a:t>
            </a:r>
          </a:p>
          <a:p>
            <a:pPr>
              <a:tabLst>
                <a:tab pos="342900" algn="l"/>
              </a:tabLst>
            </a:pPr>
            <a:r>
              <a:rPr lang="en-US" sz="2400" dirty="0">
                <a:solidFill>
                  <a:schemeClr val="bg1"/>
                </a:solidFill>
                <a:latin typeface="Consolas" pitchFamily="49" charset="0"/>
                <a:cs typeface="Consolas" pitchFamily="49" charset="0"/>
              </a:rPr>
              <a:t> </a:t>
            </a:r>
            <a:r>
              <a:rPr lang="en-US" sz="2400" dirty="0" smtClean="0">
                <a:solidFill>
                  <a:schemeClr val="bg1"/>
                </a:solidFill>
                <a:latin typeface="Consolas" pitchFamily="49" charset="0"/>
                <a:cs typeface="Consolas" pitchFamily="49" charset="0"/>
              </a:rPr>
              <a:t> </a:t>
            </a:r>
            <a:r>
              <a:rPr lang="en-US" sz="2400" dirty="0">
                <a:solidFill>
                  <a:srgbClr xmlns:mc="http://schemas.openxmlformats.org/markup-compatibility/2006" xmlns:a14="http://schemas.microsoft.com/office/drawing/2007/7/7/main" val="0070C0" mc:Ignorable=""/>
                </a:solidFill>
                <a:latin typeface="Consolas" pitchFamily="49" charset="0"/>
                <a:cs typeface="Consolas" pitchFamily="49" charset="0"/>
              </a:rPr>
              <a:t>requires </a:t>
            </a:r>
            <a:r>
              <a:rPr lang="en-US" sz="24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rd</a:t>
            </a:r>
            <a:r>
              <a:rPr lang="en-US" sz="2400" dirty="0" smtClean="0">
                <a:solidFill>
                  <a:schemeClr val="bg1"/>
                </a:solidFill>
                <a:latin typeface="Consolas" pitchFamily="49" charset="0"/>
                <a:cs typeface="Consolas" pitchFamily="49" charset="0"/>
              </a:rPr>
              <a:t>(b.mu)</a:t>
            </a:r>
            <a:endParaRPr lang="en-US" sz="2400" dirty="0" smtClean="0">
              <a:solidFill>
                <a:schemeClr val="bg1"/>
              </a:solidFill>
              <a:latin typeface="Consolas" pitchFamily="49" charset="0"/>
              <a:cs typeface="Consolas" pitchFamily="49" charset="0"/>
            </a:endParaRPr>
          </a:p>
        </p:txBody>
      </p:sp>
      <p:sp>
        <p:nvSpPr>
          <p:cNvPr id="7" name="TextBox 6"/>
          <p:cNvSpPr txBox="1"/>
          <p:nvPr/>
        </p:nvSpPr>
        <p:spPr>
          <a:xfrm>
            <a:off x="4681672" y="1466028"/>
            <a:ext cx="4257691" cy="830997"/>
          </a:xfrm>
          <a:prstGeom prst="rect">
            <a:avLst/>
          </a:prstGeom>
          <a:noFill/>
          <a:ln>
            <a:noFill/>
          </a:ln>
          <a:effectLst/>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400" dirty="0" smtClean="0">
                <a:solidFill>
                  <a:schemeClr val="bg1"/>
                </a:solidFill>
                <a:latin typeface="Consolas" pitchFamily="49" charset="0"/>
                <a:cs typeface="Consolas" pitchFamily="49" charset="0"/>
              </a:rPr>
              <a:t>  </a:t>
            </a:r>
            <a:r>
              <a:rPr lang="en-US" sz="2400" dirty="0">
                <a:solidFill>
                  <a:srgbClr xmlns:mc="http://schemas.openxmlformats.org/markup-compatibility/2006" xmlns:a14="http://schemas.microsoft.com/office/drawing/2007/7/7/main" val="0070C0" mc:Ignorable=""/>
                </a:solidFill>
                <a:latin typeface="Consolas" pitchFamily="49" charset="0"/>
                <a:cs typeface="Consolas" pitchFamily="49" charset="0"/>
              </a:rPr>
              <a:t>requires </a:t>
            </a:r>
            <a:r>
              <a:rPr lang="en-US" sz="24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rd</a:t>
            </a:r>
            <a:r>
              <a:rPr lang="en-US" sz="2400" dirty="0">
                <a:solidFill>
                  <a:schemeClr val="bg1"/>
                </a:solidFill>
                <a:latin typeface="Consolas" pitchFamily="49" charset="0"/>
                <a:cs typeface="Consolas" pitchFamily="49" charset="0"/>
              </a:rPr>
              <a:t>(a.mu)</a:t>
            </a:r>
          </a:p>
          <a:p>
            <a:pPr>
              <a:tabLst>
                <a:tab pos="342900" algn="l"/>
              </a:tabLst>
            </a:pPr>
            <a:r>
              <a:rPr lang="en-US" sz="2400" dirty="0">
                <a:solidFill>
                  <a:schemeClr val="bg1"/>
                </a:solidFill>
                <a:latin typeface="Consolas" pitchFamily="49" charset="0"/>
                <a:cs typeface="Consolas" pitchFamily="49" charset="0"/>
              </a:rPr>
              <a:t>  </a:t>
            </a:r>
            <a:r>
              <a:rPr lang="en-US" sz="2400" dirty="0">
                <a:solidFill>
                  <a:srgbClr xmlns:mc="http://schemas.openxmlformats.org/markup-compatibility/2006" xmlns:a14="http://schemas.microsoft.com/office/drawing/2007/7/7/main" val="0070C0" mc:Ignorable=""/>
                </a:solidFill>
                <a:latin typeface="Consolas" pitchFamily="49" charset="0"/>
                <a:cs typeface="Consolas" pitchFamily="49" charset="0"/>
              </a:rPr>
              <a:t>requires </a:t>
            </a:r>
            <a:r>
              <a:rPr lang="en-US" sz="24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rd</a:t>
            </a:r>
            <a:r>
              <a:rPr lang="en-US" sz="2400" dirty="0">
                <a:solidFill>
                  <a:schemeClr val="bg1"/>
                </a:solidFill>
                <a:latin typeface="Consolas" pitchFamily="49" charset="0"/>
                <a:cs typeface="Consolas" pitchFamily="49" charset="0"/>
              </a:rPr>
              <a:t>(b.mu</a:t>
            </a:r>
            <a:r>
              <a:rPr lang="en-US" sz="2400" dirty="0" smtClean="0">
                <a:solidFill>
                  <a:schemeClr val="bg1"/>
                </a:solidFill>
                <a:latin typeface="Consolas" pitchFamily="49" charset="0"/>
                <a:cs typeface="Consolas" pitchFamily="49" charset="0"/>
              </a:rPr>
              <a:t>)</a:t>
            </a:r>
            <a:endParaRPr lang="en-US" sz="2400" dirty="0" smtClean="0">
              <a:solidFill>
                <a:schemeClr val="bg1"/>
              </a:solidFill>
              <a:latin typeface="Consolas" pitchFamily="49" charset="0"/>
              <a:cs typeface="Consolas" pitchFamily="49" charset="0"/>
            </a:endParaRPr>
          </a:p>
        </p:txBody>
      </p:sp>
    </p:spTree>
    <p:extLst>
      <p:ext uri="{BB962C8B-B14F-4D97-AF65-F5344CB8AC3E}">
        <p14:creationId xmlns:p14="http://schemas.microsoft.com/office/powerpoint/2007/7/12/main" val="899261453"/>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3">
                                            <p:txEl>
                                              <p:pRg st="7" end="7"/>
                                            </p:txEl>
                                          </p:spTgt>
                                        </p:tgtEl>
                                        <p:attrNameLst>
                                          <p:attrName>style.visibility</p:attrName>
                                        </p:attrNameLst>
                                      </p:cBhvr>
                                      <p:to>
                                        <p:strVal val="visible"/>
                                      </p:to>
                                    </p:set>
                                    <p:animEffect transition="in" filter="fade">
                                      <p:cBhvr>
                                        <p:cTn id="14" dur="1000"/>
                                        <p:tgtEl>
                                          <p:spTgt spid="3">
                                            <p:txEl>
                                              <p:pRg st="7" end="7"/>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Effect transition="in" filter="fade">
                                      <p:cBhvr>
                                        <p:cTn id="17"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the wait order</a:t>
            </a:r>
            <a:endParaRPr lang="en-US" dirty="0"/>
          </a:p>
        </p:txBody>
      </p:sp>
      <p:sp>
        <p:nvSpPr>
          <p:cNvPr id="3" name="Content Placeholder 2"/>
          <p:cNvSpPr>
            <a:spLocks noGrp="1"/>
          </p:cNvSpPr>
          <p:nvPr>
            <p:ph idx="1"/>
          </p:nvPr>
        </p:nvSpPr>
        <p:spPr>
          <a:xfrm>
            <a:off x="380999" y="1169979"/>
            <a:ext cx="8577263" cy="4782848"/>
          </a:xfrm>
        </p:spPr>
        <p:txBody>
          <a:bodyPr/>
          <a:lstStyle/>
          <a:p>
            <a:r>
              <a:rPr lang="en-US" sz="2800" dirty="0" smtClean="0"/>
              <a:t>Recall, the wait level of an object o is stored in the ghost field o.mu</a:t>
            </a:r>
          </a:p>
          <a:p>
            <a:r>
              <a:rPr lang="en-US" sz="2800" dirty="0" smtClean="0"/>
              <a:t>Initially, the .mu field is </a:t>
            </a:r>
            <a:r>
              <a:rPr lang="en-US" sz="2800" b="1" dirty="0" smtClean="0">
                <a:sym typeface="Symbol"/>
              </a:rPr>
              <a:t></a:t>
            </a:r>
          </a:p>
          <a:p>
            <a:r>
              <a:rPr lang="en-US" sz="2800" dirty="0" smtClean="0"/>
              <a:t>The .mu field is set by the share statement:</a:t>
            </a:r>
            <a:endParaRPr lang="en-US" sz="2800" dirty="0"/>
          </a:p>
          <a:p>
            <a:endParaRPr lang="en-US" sz="2800" dirty="0" smtClean="0"/>
          </a:p>
          <a:p>
            <a:pPr marL="400050" indent="-400050">
              <a:buNone/>
            </a:pPr>
            <a:r>
              <a:rPr lang="en-US" sz="2800" dirty="0" smtClean="0"/>
              <a:t>	picks some wait level strictly between</a:t>
            </a:r>
            <a:br>
              <a:rPr lang="en-US" sz="2800" dirty="0" smtClean="0"/>
            </a:br>
            <a:r>
              <a:rPr lang="en-US" sz="2800" dirty="0" smtClean="0"/>
              <a:t>L and H, and sets o.mu to that level</a:t>
            </a:r>
          </a:p>
          <a:p>
            <a:r>
              <a:rPr lang="en-US" sz="2800" dirty="0" smtClean="0"/>
              <a:t>Provided L &lt;&lt; H and neither denotes an extreme element, such a wait level exists, since the order is dense</a:t>
            </a:r>
          </a:p>
          <a:p>
            <a:r>
              <a:rPr lang="en-US" sz="2800" dirty="0" smtClean="0"/>
              <a:t>                  means</a:t>
            </a:r>
          </a:p>
        </p:txBody>
      </p:sp>
      <p:sp>
        <p:nvSpPr>
          <p:cNvPr id="4" name="TextBox 3"/>
          <p:cNvSpPr txBox="1"/>
          <p:nvPr/>
        </p:nvSpPr>
        <p:spPr>
          <a:xfrm>
            <a:off x="757238" y="2928147"/>
            <a:ext cx="5100638"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4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share</a:t>
            </a:r>
            <a:r>
              <a:rPr lang="en-US" sz="24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r>
              <a:rPr lang="en-US" sz="2400" dirty="0" smtClean="0">
                <a:solidFill>
                  <a:schemeClr val="bg1"/>
                </a:solidFill>
                <a:latin typeface="Consolas" pitchFamily="49" charset="0"/>
                <a:cs typeface="Consolas" pitchFamily="49" charset="0"/>
              </a:rPr>
              <a:t>o </a:t>
            </a:r>
            <a:r>
              <a:rPr lang="en-US" sz="2400" dirty="0">
                <a:solidFill>
                  <a:srgbClr xmlns:mc="http://schemas.openxmlformats.org/markup-compatibility/2006" xmlns:a14="http://schemas.microsoft.com/office/drawing/2007/7/7/main" val="0070C0" mc:Ignorable=""/>
                </a:solidFill>
                <a:latin typeface="Consolas" pitchFamily="49" charset="0"/>
                <a:cs typeface="Consolas" pitchFamily="49" charset="0"/>
              </a:rPr>
              <a:t>between</a:t>
            </a:r>
            <a:r>
              <a:rPr lang="en-US" sz="2400" dirty="0" smtClean="0">
                <a:solidFill>
                  <a:schemeClr val="bg1"/>
                </a:solidFill>
                <a:latin typeface="Consolas" pitchFamily="49" charset="0"/>
                <a:cs typeface="Consolas" pitchFamily="49" charset="0"/>
              </a:rPr>
              <a:t> L </a:t>
            </a:r>
            <a:r>
              <a:rPr lang="en-US" sz="2400" dirty="0">
                <a:solidFill>
                  <a:srgbClr xmlns:mc="http://schemas.openxmlformats.org/markup-compatibility/2006" xmlns:a14="http://schemas.microsoft.com/office/drawing/2007/7/7/main" val="0070C0" mc:Ignorable=""/>
                </a:solidFill>
                <a:latin typeface="Consolas" pitchFamily="49" charset="0"/>
                <a:cs typeface="Consolas" pitchFamily="49" charset="0"/>
              </a:rPr>
              <a:t>and</a:t>
            </a:r>
            <a:r>
              <a:rPr lang="en-US" sz="2400" dirty="0" smtClean="0">
                <a:solidFill>
                  <a:schemeClr val="bg1"/>
                </a:solidFill>
                <a:latin typeface="Consolas" pitchFamily="49" charset="0"/>
                <a:cs typeface="Consolas" pitchFamily="49" charset="0"/>
              </a:rPr>
              <a:t> H;</a:t>
            </a:r>
            <a:endParaRPr lang="en-US" sz="2400" dirty="0" smtClean="0">
              <a:solidFill>
                <a:schemeClr val="bg1"/>
              </a:solidFill>
              <a:latin typeface="Consolas" pitchFamily="49" charset="0"/>
              <a:cs typeface="Consolas" pitchFamily="49" charset="0"/>
            </a:endParaRPr>
          </a:p>
        </p:txBody>
      </p:sp>
      <p:sp>
        <p:nvSpPr>
          <p:cNvPr id="5" name="TextBox 4"/>
          <p:cNvSpPr txBox="1"/>
          <p:nvPr/>
        </p:nvSpPr>
        <p:spPr>
          <a:xfrm>
            <a:off x="757238" y="5414171"/>
            <a:ext cx="165735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4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share</a:t>
            </a:r>
            <a:r>
              <a:rPr lang="en-US" sz="24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r>
              <a:rPr lang="en-US" sz="2400" dirty="0" smtClean="0">
                <a:solidFill>
                  <a:schemeClr val="bg1"/>
                </a:solidFill>
                <a:latin typeface="Consolas" pitchFamily="49" charset="0"/>
                <a:cs typeface="Consolas" pitchFamily="49" charset="0"/>
              </a:rPr>
              <a:t>o;</a:t>
            </a:r>
            <a:endParaRPr lang="en-US" sz="2400" dirty="0" smtClean="0">
              <a:solidFill>
                <a:schemeClr val="bg1"/>
              </a:solidFill>
              <a:latin typeface="Consolas" pitchFamily="49" charset="0"/>
              <a:cs typeface="Consolas" pitchFamily="49" charset="0"/>
            </a:endParaRPr>
          </a:p>
        </p:txBody>
      </p:sp>
      <p:sp>
        <p:nvSpPr>
          <p:cNvPr id="6" name="TextBox 5"/>
          <p:cNvSpPr txBox="1"/>
          <p:nvPr/>
        </p:nvSpPr>
        <p:spPr>
          <a:xfrm>
            <a:off x="757237" y="6014244"/>
            <a:ext cx="6372226"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400"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share</a:t>
            </a:r>
            <a:r>
              <a:rPr lang="en-US" sz="24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t>
            </a:r>
            <a:r>
              <a:rPr lang="en-US" sz="2400" dirty="0" smtClean="0">
                <a:solidFill>
                  <a:schemeClr val="bg1"/>
                </a:solidFill>
                <a:latin typeface="Consolas" pitchFamily="49" charset="0"/>
                <a:cs typeface="Consolas" pitchFamily="49" charset="0"/>
              </a:rPr>
              <a:t>o </a:t>
            </a:r>
            <a:r>
              <a:rPr lang="en-US" sz="2400" dirty="0">
                <a:solidFill>
                  <a:srgbClr xmlns:mc="http://schemas.openxmlformats.org/markup-compatibility/2006" xmlns:a14="http://schemas.microsoft.com/office/drawing/2007/7/7/main" val="0070C0" mc:Ignorable=""/>
                </a:solidFill>
                <a:latin typeface="Consolas" pitchFamily="49" charset="0"/>
                <a:cs typeface="Consolas" pitchFamily="49" charset="0"/>
              </a:rPr>
              <a:t>between</a:t>
            </a:r>
            <a:r>
              <a:rPr lang="en-US" sz="2400" dirty="0" smtClean="0">
                <a:solidFill>
                  <a:schemeClr val="bg1"/>
                </a:solidFill>
                <a:latin typeface="Consolas" pitchFamily="49" charset="0"/>
                <a:cs typeface="Consolas" pitchFamily="49" charset="0"/>
              </a:rPr>
              <a:t> </a:t>
            </a:r>
            <a:r>
              <a:rPr lang="en-US" sz="2400" dirty="0" err="1">
                <a:solidFill>
                  <a:srgbClr xmlns:mc="http://schemas.openxmlformats.org/markup-compatibility/2006" xmlns:a14="http://schemas.microsoft.com/office/drawing/2007/7/7/main" val="0070C0" mc:Ignorable=""/>
                </a:solidFill>
                <a:latin typeface="Consolas" pitchFamily="49" charset="0"/>
                <a:cs typeface="Consolas" pitchFamily="49" charset="0"/>
              </a:rPr>
              <a:t>maxlock</a:t>
            </a:r>
            <a:r>
              <a:rPr lang="en-US" sz="2400" dirty="0" smtClean="0">
                <a:solidFill>
                  <a:schemeClr val="bg1"/>
                </a:solidFill>
                <a:latin typeface="Consolas" pitchFamily="49" charset="0"/>
                <a:cs typeface="Consolas" pitchFamily="49" charset="0"/>
              </a:rPr>
              <a:t> </a:t>
            </a:r>
            <a:r>
              <a:rPr lang="en-US" sz="2400" dirty="0">
                <a:solidFill>
                  <a:srgbClr xmlns:mc="http://schemas.openxmlformats.org/markup-compatibility/2006" xmlns:a14="http://schemas.microsoft.com/office/drawing/2007/7/7/main" val="0070C0" mc:Ignorable=""/>
                </a:solidFill>
                <a:latin typeface="Consolas" pitchFamily="49" charset="0"/>
                <a:cs typeface="Consolas" pitchFamily="49" charset="0"/>
              </a:rPr>
              <a:t>and</a:t>
            </a:r>
            <a:r>
              <a:rPr lang="en-US" sz="2400" dirty="0" smtClean="0">
                <a:solidFill>
                  <a:schemeClr val="bg1"/>
                </a:solidFill>
                <a:latin typeface="Consolas" pitchFamily="49" charset="0"/>
                <a:cs typeface="Consolas" pitchFamily="49" charset="0"/>
              </a:rPr>
              <a:t> ;</a:t>
            </a:r>
            <a:endParaRPr lang="en-US" sz="2400" dirty="0" smtClean="0">
              <a:solidFill>
                <a:schemeClr val="bg1"/>
              </a:solidFill>
              <a:latin typeface="Consolas" pitchFamily="49" charset="0"/>
              <a:cs typeface="Consolas" pitchFamily="49" charset="0"/>
            </a:endParaRPr>
          </a:p>
        </p:txBody>
      </p:sp>
    </p:spTree>
    <p:extLst>
      <p:ext uri="{BB962C8B-B14F-4D97-AF65-F5344CB8AC3E}">
        <p14:creationId xmlns:p14="http://schemas.microsoft.com/office/powerpoint/2007/7/12/main" val="3178474426"/>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Lst>
  </p:timing>
</p:sld>
</file>

<file path=ppt/theme/theme1.xml><?xml version="1.0" encoding="utf-8"?>
<a:theme xmlns:a="http://schemas.openxmlformats.org/drawingml/2006/main" name="MSR_PPT template_07_light">
  <a:themeElements>
    <a:clrScheme name="MSR 2007">
      <a:dk1>
        <a:srgbClr xmlns:mc="http://schemas.openxmlformats.org/markup-compatibility/2006" xmlns:a14="http://schemas.microsoft.com/office/drawing/2007/7/7/main" val="000000" mc:Ignorable=""/>
      </a:dk1>
      <a:lt1>
        <a:srgbClr xmlns:mc="http://schemas.openxmlformats.org/markup-compatibility/2006" xmlns:a14="http://schemas.microsoft.com/office/drawing/2007/7/7/main" val="FFFFFF" mc:Ignorable=""/>
      </a:lt1>
      <a:dk2>
        <a:srgbClr xmlns:mc="http://schemas.openxmlformats.org/markup-compatibility/2006" xmlns:a14="http://schemas.microsoft.com/office/drawing/2007/7/7/main" val="3F3F3F" mc:Ignorable=""/>
      </a:dk2>
      <a:lt2>
        <a:srgbClr xmlns:mc="http://schemas.openxmlformats.org/markup-compatibility/2006" xmlns:a14="http://schemas.microsoft.com/office/drawing/2007/7/7/main" val="FFFFFF" mc:Ignorable=""/>
      </a:lt2>
      <a:accent1>
        <a:srgbClr xmlns:mc="http://schemas.openxmlformats.org/markup-compatibility/2006" xmlns:a14="http://schemas.microsoft.com/office/drawing/2007/7/7/main" val="FFDF79" mc:Ignorable=""/>
      </a:accent1>
      <a:accent2>
        <a:srgbClr xmlns:mc="http://schemas.openxmlformats.org/markup-compatibility/2006" xmlns:a14="http://schemas.microsoft.com/office/drawing/2007/7/7/main" val="5782B5" mc:Ignorable=""/>
      </a:accent2>
      <a:accent3>
        <a:srgbClr xmlns:mc="http://schemas.openxmlformats.org/markup-compatibility/2006" xmlns:a14="http://schemas.microsoft.com/office/drawing/2007/7/7/main" val="E28A54" mc:Ignorable=""/>
      </a:accent3>
      <a:accent4>
        <a:srgbClr xmlns:mc="http://schemas.openxmlformats.org/markup-compatibility/2006" xmlns:a14="http://schemas.microsoft.com/office/drawing/2007/7/7/main" val="94D850" mc:Ignorable=""/>
      </a:accent4>
      <a:accent5>
        <a:srgbClr xmlns:mc="http://schemas.openxmlformats.org/markup-compatibility/2006" xmlns:a14="http://schemas.microsoft.com/office/drawing/2007/7/7/main" val="FFA94B" mc:Ignorable=""/>
      </a:accent5>
      <a:accent6>
        <a:srgbClr xmlns:mc="http://schemas.openxmlformats.org/markup-compatibility/2006" xmlns:a14="http://schemas.microsoft.com/office/drawing/2007/7/7/main" val="9047B9" mc:Ignorable=""/>
      </a:accent6>
      <a:hlink>
        <a:srgbClr xmlns:mc="http://schemas.openxmlformats.org/markup-compatibility/2006" xmlns:a14="http://schemas.microsoft.com/office/drawing/2007/7/7/main" val="009ED6" mc:Ignorable=""/>
      </a:hlink>
      <a:folHlink>
        <a:srgbClr xmlns:mc="http://schemas.openxmlformats.org/markup-compatibility/2006" xmlns:a14="http://schemas.microsoft.com/office/drawing/2007/7/7/main" val="DDD819" mc:Ignorable=""/>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xmlns:mc="http://schemas.openxmlformats.org/markup-compatibility/2006" xmlns:a14="http://schemas.microsoft.com/office/drawing/2007/7/7/main" val="000000" mc:Ignorable="">
                <a:alpha val="35000"/>
              </a:srgbClr>
            </a:outerShdw>
          </a:effectLst>
        </a:effectStyle>
        <a:effectStyle>
          <a:effectLst>
            <a:outerShdw blurRad="50800" dist="38100" dir="5400000" rotWithShape="0">
              <a:srgbClr xmlns:mc="http://schemas.openxmlformats.org/markup-compatibility/2006" xmlns:a14="http://schemas.microsoft.com/office/drawing/2007/7/7/main" val="000000" mc:Ignorable="">
                <a:alpha val="35000"/>
              </a:srgbClr>
            </a:outerShdw>
          </a:effectLst>
        </a:effectStyle>
        <a:effectStyle>
          <a:effectLst>
            <a:outerShdw blurRad="63500" dist="38100" dir="5400000" rotWithShape="0">
              <a:srgbClr xmlns:mc="http://schemas.openxmlformats.org/markup-compatibility/2006" xmlns:a14="http://schemas.microsoft.com/office/drawing/2007/7/7/main" val="000000" mc:Ignorable="">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xmlns:mc="http://schemas.openxmlformats.org/markup-compatibility/2006" xmlns:a14="http://schemas.microsoft.com/office/drawing/2007/7/7/main" val="1F497D" mc:Ignorable=""/>
      </a:dk2>
      <a:lt2>
        <a:srgbClr xmlns:mc="http://schemas.openxmlformats.org/markup-compatibility/2006" xmlns:a14="http://schemas.microsoft.com/office/drawing/2007/7/7/main" val="EEECE1" mc:Ignorable=""/>
      </a:lt2>
      <a:accent1>
        <a:srgbClr xmlns:mc="http://schemas.openxmlformats.org/markup-compatibility/2006" xmlns:a14="http://schemas.microsoft.com/office/drawing/2007/7/7/main" val="4F81BD" mc:Ignorable=""/>
      </a:accent1>
      <a:accent2>
        <a:srgbClr xmlns:mc="http://schemas.openxmlformats.org/markup-compatibility/2006" xmlns:a14="http://schemas.microsoft.com/office/drawing/2007/7/7/main" val="C0504D" mc:Ignorable=""/>
      </a:accent2>
      <a:accent3>
        <a:srgbClr xmlns:mc="http://schemas.openxmlformats.org/markup-compatibility/2006" xmlns:a14="http://schemas.microsoft.com/office/drawing/2007/7/7/main" val="9BBB59" mc:Ignorable=""/>
      </a:accent3>
      <a:accent4>
        <a:srgbClr xmlns:mc="http://schemas.openxmlformats.org/markup-compatibility/2006" xmlns:a14="http://schemas.microsoft.com/office/drawing/2007/7/7/main" val="8064A2" mc:Ignorable=""/>
      </a:accent4>
      <a:accent5>
        <a:srgbClr xmlns:mc="http://schemas.openxmlformats.org/markup-compatibility/2006" xmlns:a14="http://schemas.microsoft.com/office/drawing/2007/7/7/main" val="4BACC6" mc:Ignorable=""/>
      </a:accent5>
      <a:accent6>
        <a:srgbClr xmlns:mc="http://schemas.openxmlformats.org/markup-compatibility/2006" xmlns:a14="http://schemas.microsoft.com/office/drawing/2007/7/7/main" val="F79646" mc:Ignorable=""/>
      </a:accent6>
      <a:hlink>
        <a:srgbClr xmlns:mc="http://schemas.openxmlformats.org/markup-compatibility/2006" xmlns:a14="http://schemas.microsoft.com/office/drawing/2007/7/7/main" val="0000FF" mc:Ignorable=""/>
      </a:hlink>
      <a:folHlink>
        <a:srgbClr xmlns:mc="http://schemas.openxmlformats.org/markup-compatibility/2006" xmlns:a14="http://schemas.microsoft.com/office/drawing/2007/7/7/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07/7/7/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07/7/7/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07/7/7/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xmlns:mc="http://schemas.openxmlformats.org/markup-compatibility/2006" xmlns:a14="http://schemas.microsoft.com/office/drawing/2007/7/7/main" val="1F497D" mc:Ignorable=""/>
      </a:dk2>
      <a:lt2>
        <a:srgbClr xmlns:mc="http://schemas.openxmlformats.org/markup-compatibility/2006" xmlns:a14="http://schemas.microsoft.com/office/drawing/2007/7/7/main" val="EEECE1" mc:Ignorable=""/>
      </a:lt2>
      <a:accent1>
        <a:srgbClr xmlns:mc="http://schemas.openxmlformats.org/markup-compatibility/2006" xmlns:a14="http://schemas.microsoft.com/office/drawing/2007/7/7/main" val="4F81BD" mc:Ignorable=""/>
      </a:accent1>
      <a:accent2>
        <a:srgbClr xmlns:mc="http://schemas.openxmlformats.org/markup-compatibility/2006" xmlns:a14="http://schemas.microsoft.com/office/drawing/2007/7/7/main" val="C0504D" mc:Ignorable=""/>
      </a:accent2>
      <a:accent3>
        <a:srgbClr xmlns:mc="http://schemas.openxmlformats.org/markup-compatibility/2006" xmlns:a14="http://schemas.microsoft.com/office/drawing/2007/7/7/main" val="9BBB59" mc:Ignorable=""/>
      </a:accent3>
      <a:accent4>
        <a:srgbClr xmlns:mc="http://schemas.openxmlformats.org/markup-compatibility/2006" xmlns:a14="http://schemas.microsoft.com/office/drawing/2007/7/7/main" val="8064A2" mc:Ignorable=""/>
      </a:accent4>
      <a:accent5>
        <a:srgbClr xmlns:mc="http://schemas.openxmlformats.org/markup-compatibility/2006" xmlns:a14="http://schemas.microsoft.com/office/drawing/2007/7/7/main" val="4BACC6" mc:Ignorable=""/>
      </a:accent5>
      <a:accent6>
        <a:srgbClr xmlns:mc="http://schemas.openxmlformats.org/markup-compatibility/2006" xmlns:a14="http://schemas.microsoft.com/office/drawing/2007/7/7/main" val="F79646" mc:Ignorable=""/>
      </a:accent6>
      <a:hlink>
        <a:srgbClr xmlns:mc="http://schemas.openxmlformats.org/markup-compatibility/2006" xmlns:a14="http://schemas.microsoft.com/office/drawing/2007/7/7/main" val="0000FF" mc:Ignorable=""/>
      </a:hlink>
      <a:folHlink>
        <a:srgbClr xmlns:mc="http://schemas.openxmlformats.org/markup-compatibility/2006" xmlns:a14="http://schemas.microsoft.com/office/drawing/2007/7/7/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07/7/7/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07/7/7/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07/7/7/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3074916C7A05429E3860C96E939D68" ma:contentTypeVersion="3" ma:contentTypeDescription="Create a new document." ma:contentTypeScope="" ma:versionID="2f9d0a3e4dab1dbcfa92ef49294c9fd6">
  <xsd:schema xmlns:xsd="http://www.w3.org/2001/XMLSchema" xmlns:p="http://schemas.microsoft.com/office/2006/metadata/properties" targetNamespace="http://schemas.microsoft.com/office/2006/metadata/properties" ma:root="true" ma:fieldsID="1767b50499e116a953c72fb09f4df49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4.xml><?xml version="1.0" encoding="utf-8"?>
<outs:outSpaceData xmlns:outs="http://schemas.microsoft.com/office/2009/outspace/metadata">
  <outs:relatedDates>
    <outs:relatedDate>
      <outs:type>3</outs:type>
      <outs:displayName>Last Modified</outs:displayName>
      <outs:dateTime>2009-09-01T22:26:05Z</outs:dateTime>
      <outs:isPinned>true</outs:isPinned>
    </outs:relatedDate>
    <outs:relatedDate>
      <outs:type>2</outs:type>
      <outs:displayName>Created</outs:displayName>
      <outs:dateTime>2009-08-31T15:57:23Z</outs:dateTime>
      <outs:isPinned>true</outs:isPinned>
    </outs:relatedDate>
    <outs:relatedDate>
      <outs:type>4</outs:type>
      <outs:displayName>Last Printed</outs:displayName>
      <outs:dateTime/>
      <outs:isPinned>true</outs:isPinned>
    </outs:relatedDate>
  </outs:relatedDates>
  <outs:relatedDocuments>
    <outs:relatedDocument>
      <outs:type>2</outs:type>
      <outs:displayName>Other documents in current folder</outs:displayName>
      <outs:uri/>
      <outs:isPinned>true</outs:isPinned>
    </outs:relatedDocument>
  </outs:relatedDocuments>
  <outs:relatedPeople>
    <outs:relatedPeopleItem>
      <outs:category>Author</outs:category>
      <outs:people>
        <outs:relatedPerson>
          <outs:displayName>Rustan Leino</outs:displayName>
          <outs:accountName/>
        </outs:relatedPerson>
      </outs:people>
      <outs:source>0</outs:source>
      <outs:isPinned>true</outs:isPinned>
    </outs:relatedPeopleItem>
    <outs:relatedPeopleItem>
      <outs:category>Last modified by</outs:category>
      <outs:people>
        <outs:relatedPerson>
          <outs:displayName>Rustan Leino</outs:displayName>
          <outs:accountName/>
        </outs:relatedPerson>
      </outs:people>
      <outs:source>0</outs:source>
      <outs:isPinned>true</outs:isPinned>
    </outs:relatedPeopleItem>
    <outs:relatedPeopleItem>
      <outs:category>Manager</outs:category>
      <outs:people/>
      <outs:source>0</outs:source>
      <outs:isPinned>false</outs:isPinned>
    </outs:relatedPeopleItem>
  </outs:relatedPeople>
  <propertyMetadataList xmlns="http://schemas.microsoft.com/office/2009/outspace/metadata">
    <propertyMetadata>
      <type>0</type>
      <propertyId>2228224</propertyId>
      <propertyName/>
      <isPinned>true</isPinned>
    </propertyMetadata>
    <propertyMetadata>
      <type>0</type>
      <propertyId>1114115</propertyId>
      <propertyName/>
      <isPinned>true</isPinned>
    </propertyMetadata>
    <propertyMetadata>
      <type>0</type>
      <propertyId>1114117</propertyId>
      <propertyName/>
      <isPinned>true</isPinned>
    </propertyMetadata>
    <propertyMetadata>
      <type>0</type>
      <propertyId>589825</propertyId>
      <propertyName/>
      <isPinned>false</isPinned>
    </propertyMetadata>
    <propertyMetadata>
      <type>0</type>
      <propertyId>1114116</propertyId>
      <propertyName/>
      <isPinned>false</isPinned>
    </propertyMetadata>
    <propertyMetadata>
      <type>0</type>
      <propertyId>14</propertyId>
      <propertyName/>
      <isPinned>true</isPinned>
    </propertyMetadata>
    <propertyMetadata>
      <type>0</type>
      <propertyId>8</propertyId>
      <propertyName/>
      <isPinned>true</isPinned>
    </propertyMetadata>
    <propertyMetadata>
      <type>0</type>
      <propertyId>6</propertyId>
      <propertyName/>
      <isPinned>false</isPinned>
    </propertyMetadata>
    <propertyMetadata>
      <type>0</type>
      <propertyId>1114118</propertyId>
      <propertyName/>
      <isPinned>false</isPinned>
    </propertyMetadata>
    <propertyMetadata>
      <type>0</type>
      <propertyId>1179649</propertyId>
      <propertyName/>
      <isPinned>false</isPinned>
    </propertyMetadata>
    <propertyMetadata>
      <type>0</type>
      <propertyId>655365</propertyId>
      <propertyName/>
      <isPinned>false</isPinned>
    </propertyMetadata>
    <propertyMetadata>
      <type>0</type>
      <propertyId>1</propertyId>
      <propertyName/>
      <isPinned>false</isPinned>
    </propertyMetadata>
    <propertyMetadata>
      <type>0</type>
      <propertyId>0</propertyId>
      <propertyName/>
      <isPinned>true</isPinned>
    </propertyMetadata>
    <propertyMetadata>
      <type>0</type>
      <propertyId>13</propertyId>
      <propertyName/>
      <isPinned>false</isPinned>
    </propertyMetadata>
    <propertyMetadata>
      <type>0</type>
      <propertyId>1179653</propertyId>
      <propertyName/>
      <isPinned>false</isPinned>
    </propertyMetadata>
    <propertyMetadata>
      <type>0</type>
      <propertyId>22</propertyId>
      <propertyName/>
      <isPinned>false</isPinned>
    </propertyMetadata>
  </propertyMetadataList>
  <outs:corruptMetadataWasLost/>
</outs:outSpaceData>
</file>

<file path=customXml/itemProps1.xml><?xml version="1.0" encoding="utf-8"?>
<ds:datastoreItem xmlns:ds="http://schemas.openxmlformats.org/officeDocument/2006/customXml" ds:itemID="{1DF5E879-894F-4DE1-86A5-609E190631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2DBFA6E1-EA54-42F2-A182-2FD54FB5FDCC}">
  <ds:schemaRefs>
    <ds:schemaRef ds:uri="http://schemas.microsoft.com/sharepoint/v3/contenttype/forms"/>
  </ds:schemaRefs>
</ds:datastoreItem>
</file>

<file path=customXml/itemProps3.xml><?xml version="1.0" encoding="utf-8"?>
<ds:datastoreItem xmlns:ds="http://schemas.openxmlformats.org/officeDocument/2006/customXml" ds:itemID="{79DAF30D-2EA1-4EE6-9384-52A4909FD84C}">
  <ds:schemaRefs>
    <ds:schemaRef ds:uri="http://purl.org/dc/elements/1.1/"/>
    <ds:schemaRef ds:uri="http://purl.org/dc/terms/"/>
    <ds:schemaRef ds:uri="http://purl.org/dc/dcmitype/"/>
    <ds:schemaRef ds:uri="http://schemas.microsoft.com/office/2006/metadata/properties"/>
    <ds:schemaRef ds:uri="http://schemas.microsoft.com/office/2006/documentManagement/types"/>
    <ds:schemaRef ds:uri="http://schemas.openxmlformats.org/package/2006/metadata/core-properties"/>
    <ds:schemaRef ds:uri="http://www.w3.org/XML/1998/namespace"/>
  </ds:schemaRefs>
</ds:datastoreItem>
</file>

<file path=customXml/itemProps4.xml><?xml version="1.0" encoding="utf-8"?>
<ds:datastoreItem xmlns:ds="http://schemas.openxmlformats.org/officeDocument/2006/customXml" ds:itemID="{2104D167-5821-4E1E-9C14-9BA8E85C017C}">
  <ds:schemaRefs>
    <ds:schemaRef ds:uri="http://schemas.microsoft.com/office/2009/outspace/metadata"/>
  </ds:schemaRefs>
</ds:datastoreItem>
</file>

<file path=docProps/app.xml><?xml version="1.0" encoding="utf-8"?>
<Properties xmlns="http://schemas.openxmlformats.org/officeDocument/2006/extended-properties" xmlns:vt="http://schemas.openxmlformats.org/officeDocument/2006/docPropsVTypes">
  <Template>MSR_PPT template_07_light</Template>
  <TotalTime>2263</TotalTime>
  <Words>1559</Words>
  <Application>Microsoft Office PowerPoint</Application>
  <PresentationFormat>On-screen Show (4:3)</PresentationFormat>
  <Paragraphs>395</Paragraphs>
  <Slides>31</Slides>
  <Notes>7</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MSR_PPT template_07_light</vt:lpstr>
      <vt:lpstr>A Foundation for Verifying Concurrent Programs</vt:lpstr>
      <vt:lpstr>Summary, so far</vt:lpstr>
      <vt:lpstr>Today’s lecture</vt:lpstr>
      <vt:lpstr>OwickiGriesCounter</vt:lpstr>
      <vt:lpstr>Deadlocks</vt:lpstr>
      <vt:lpstr>Preventing deadlocks</vt:lpstr>
      <vt:lpstr>Wait order</vt:lpstr>
      <vt:lpstr>Example revisited</vt:lpstr>
      <vt:lpstr>Setting the wait order</vt:lpstr>
      <vt:lpstr>OwickiGriesCounterD</vt:lpstr>
      <vt:lpstr>DiningPhilosophers</vt:lpstr>
      <vt:lpstr>Changing the wait order</vt:lpstr>
      <vt:lpstr>Deadlocks when joining</vt:lpstr>
      <vt:lpstr>Thread levels</vt:lpstr>
      <vt:lpstr>HandOverHand</vt:lpstr>
      <vt:lpstr>Hand-over-hand locking:  the idea</vt:lpstr>
      <vt:lpstr>Hand-over-hand locking:  the idea</vt:lpstr>
      <vt:lpstr>Hand-over-hand locking:  the idea</vt:lpstr>
      <vt:lpstr>Hand-over-hand locking:  the idea</vt:lpstr>
      <vt:lpstr>Abstraction</vt:lpstr>
      <vt:lpstr>Predicates</vt:lpstr>
      <vt:lpstr>RockBand</vt:lpstr>
      <vt:lpstr>Boogie</vt:lpstr>
      <vt:lpstr>Boogie language</vt:lpstr>
      <vt:lpstr>Boogie statements</vt:lpstr>
      <vt:lpstr>Weakest preconditions</vt:lpstr>
      <vt:lpstr>Modeling Chalice’s memory and permissions in Boogie</vt:lpstr>
      <vt:lpstr>Semantics (defined by translation into Boogie)</vt:lpstr>
      <vt:lpstr>Exhale and Inhale</vt:lpstr>
      <vt:lpstr>Inc</vt:lpstr>
      <vt:lpstr>Try it for yourself</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Foundation for Verifying Concurrent Programs</dc:title>
  <dc:subject>FOSAD 2009</dc:subject>
  <dc:creator>Rustan Leino</dc:creator>
  <dc:description>Template: Mark Johnson, Silver Fox Productions Inc.
Formatting:
Event Date:
Event Location:
Audience:</dc:description>
  <cp:lastModifiedBy>Rustan Leino</cp:lastModifiedBy>
  <cp:revision>115</cp:revision>
  <dcterms:created xsi:type="dcterms:W3CDTF">2009-08-31T15:57:23Z</dcterms:created>
  <dcterms:modified xsi:type="dcterms:W3CDTF">2009-09-02T11:27:41Z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0x0101006E3074916C7A05429E3860C96E939D68</vt:lpwstr>
  </property>
</Properties>
</file>