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5"/>
  </p:sldMasterIdLst>
  <p:notesMasterIdLst>
    <p:notesMasterId r:id="rId41"/>
  </p:notesMasterIdLst>
  <p:handoutMasterIdLst>
    <p:handoutMasterId r:id="rId42"/>
  </p:handoutMasterIdLst>
  <p:sldIdLst>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92" r:id="rId23"/>
    <p:sldId id="274" r:id="rId24"/>
    <p:sldId id="276" r:id="rId25"/>
    <p:sldId id="275" r:id="rId26"/>
    <p:sldId id="277" r:id="rId27"/>
    <p:sldId id="278" r:id="rId28"/>
    <p:sldId id="279" r:id="rId29"/>
    <p:sldId id="280" r:id="rId30"/>
    <p:sldId id="282" r:id="rId31"/>
    <p:sldId id="283" r:id="rId32"/>
    <p:sldId id="284" r:id="rId33"/>
    <p:sldId id="285" r:id="rId34"/>
    <p:sldId id="286" r:id="rId35"/>
    <p:sldId id="287" r:id="rId36"/>
    <p:sldId id="288" r:id="rId37"/>
    <p:sldId id="289" r:id="rId38"/>
    <p:sldId id="290" r:id="rId39"/>
    <p:sldId id="291" r:id="rId40"/>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xmlns:mc="http://schemas.openxmlformats.org/markup-compatibility/2006" xmlns:a14="http://schemas.microsoft.com/office/drawing/2007/7/7/main" val="313131" mc:Ignorable=""/>
    <a:srgbClr xmlns:mc="http://schemas.openxmlformats.org/markup-compatibility/2006" xmlns:a14="http://schemas.microsoft.com/office/drawing/2007/7/7/main" val="FFCD2D" mc:Ignorable=""/>
    <a:srgbClr xmlns:mc="http://schemas.openxmlformats.org/markup-compatibility/2006" xmlns:a14="http://schemas.microsoft.com/office/drawing/2007/7/7/main" val="F1C283" mc:Ignorable=""/>
    <a:srgbClr xmlns:mc="http://schemas.openxmlformats.org/markup-compatibility/2006" xmlns:a14="http://schemas.microsoft.com/office/drawing/2007/7/7/main" val="CE7E5A" mc:Ignorable=""/>
    <a:srgbClr xmlns:mc="http://schemas.openxmlformats.org/markup-compatibility/2006" xmlns:a14="http://schemas.microsoft.com/office/drawing/2007/7/7/main" val="CF6A3D" mc:Ignorable=""/>
    <a:srgbClr xmlns:mc="http://schemas.openxmlformats.org/markup-compatibility/2006" xmlns:a14="http://schemas.microsoft.com/office/drawing/2007/7/7/main" val="9C42E6" mc:Ignorable=""/>
    <a:srgbClr xmlns:mc="http://schemas.openxmlformats.org/markup-compatibility/2006" xmlns:a14="http://schemas.microsoft.com/office/drawing/2007/7/7/main" val="D1943B" mc:Ignorable=""/>
    <a:srgbClr xmlns:mc="http://schemas.openxmlformats.org/markup-compatibility/2006" xmlns:a14="http://schemas.microsoft.com/office/drawing/2007/7/7/main" val="F8F57B" mc:Ignorable=""/>
    <a:srgbClr xmlns:mc="http://schemas.openxmlformats.org/markup-compatibility/2006" xmlns:a14="http://schemas.microsoft.com/office/drawing/2007/7/7/main" val="D5B953" mc:Ignorable=""/>
    <a:srgbClr xmlns:mc="http://schemas.openxmlformats.org/markup-compatibility/2006" xmlns:a14="http://schemas.microsoft.com/office/drawing/2007/7/7/main" val="B87DF3" mc:Ignorable=""/>
  </p:clrMru>
  <p:extLst>
    <p:ext uri="{E76CE94A-603C-4142-B9EB-6D1370010A27}">
      <p14:discardImageEditData xmlns:p14="http://schemas.microsoft.com/office/powerpoint/2007/7/12/main" val="0"/>
    </p:ext>
    <p:ext uri="{D31A062A-798A-4329-ABDD-BBA856620510}">
      <p14:defaultImageDpi xmlns:p14="http://schemas.microsoft.com/office/powerpoint/2007/7/12/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65" autoAdjust="0"/>
    <p:restoredTop sz="94660"/>
  </p:normalViewPr>
  <p:slideViewPr>
    <p:cSldViewPr snapToGrid="0">
      <p:cViewPr varScale="1">
        <p:scale>
          <a:sx n="67" d="100"/>
          <a:sy n="67" d="100"/>
        </p:scale>
        <p:origin x="-1242" y="-96"/>
      </p:cViewPr>
      <p:guideLst>
        <p:guide orient="horz" pos="146"/>
        <p:guide orient="horz" pos="889"/>
        <p:guide orient="horz" pos="1490"/>
        <p:guide orient="horz"/>
        <p:guide orient="horz" pos="1200"/>
        <p:guide orient="horz" pos="2737"/>
        <p:guide pos="2880"/>
        <p:guide pos="250"/>
        <p:guide pos="455"/>
        <p:guide pos="5520"/>
        <p:guide pos="863"/>
        <p:guide pos="5299"/>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88" d="100"/>
          <a:sy n="88" d="100"/>
        </p:scale>
        <p:origin x="-3179"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2009-09-02</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z="500" dirty="0"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xmlns:mc="http://schemas.openxmlformats.org/markup-compatibility/2006" xmlns:a14="http://schemas.microsoft.com/office/drawing/2007/7/7/main" val="000000" mc:Ignorable=""/>
                </a:solidFill>
              </a:rPr>
            </a:br>
            <a:r>
              <a:rPr lang="en-US" sz="500" dirty="0"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extLst>
      <p:ext uri="{BB962C8B-B14F-4D97-AF65-F5344CB8AC3E}">
        <p14:creationId xmlns:p14="http://schemas.microsoft.com/office/powerpoint/2007/7/12/main" val="39100333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2009-09-02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z="500" dirty="0"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xmlns:mc="http://schemas.openxmlformats.org/markup-compatibility/2006" xmlns:a14="http://schemas.microsoft.com/office/drawing/2007/7/7/main" val="000000" mc:Ignorable=""/>
                </a:solidFill>
              </a:rPr>
            </a:br>
            <a:r>
              <a:rPr lang="en-US" sz="500" dirty="0"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extLst>
      <p:ext uri="{BB962C8B-B14F-4D97-AF65-F5344CB8AC3E}">
        <p14:creationId xmlns:p14="http://schemas.microsoft.com/office/powerpoint/2007/7/12/main" val="3589801620"/>
      </p:ext>
    </p:extLst>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2009-09-02 3:00</a:t>
            </a:fld>
            <a:endParaRPr lang="en-US"/>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z="500" dirty="0"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xmlns:mc="http://schemas.openxmlformats.org/markup-compatibility/2006" xmlns:a14="http://schemas.microsoft.com/office/drawing/2007/7/7/main" val="000000" mc:Ignorable=""/>
                </a:solidFill>
              </a:rPr>
            </a:br>
            <a:r>
              <a:rPr lang="en-US" sz="500" dirty="0"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2009-09-02 3:00</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07/7/7/main" val="000000" mc:Ignorable=""/>
                </a:solidFill>
              </a:rPr>
            </a:br>
            <a:r>
              <a:rPr lang="en-US"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2009-09-02 3:00</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07/7/7/main" val="000000" mc:Ignorable=""/>
                </a:solidFill>
              </a:rPr>
            </a:br>
            <a:r>
              <a:rPr lang="en-US"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8</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2009-09-02 3:00</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07/7/7/main" val="000000" mc:Ignorable=""/>
                </a:solidFill>
              </a:rPr>
            </a:br>
            <a:r>
              <a:rPr lang="en-US"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2009-09-02 3:00</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07/7/7/main" val="000000" mc:Ignorable=""/>
                </a:solidFill>
              </a:rPr>
            </a:br>
            <a:r>
              <a:rPr lang="en-US"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10</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2009-09-02 3:00</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07/7/7/main" val="000000" mc:Ignorable=""/>
                </a:solidFill>
              </a:rPr>
            </a:br>
            <a:r>
              <a:rPr lang="en-US"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13</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2009-09-02 3:00</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07/7/7/main" val="000000" mc:Ignorable=""/>
                </a:solidFill>
              </a:rPr>
            </a:br>
            <a:r>
              <a:rPr lang="en-US"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19</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2009-09-02 3:00</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07/7/7/main" val="000000" mc:Ignorable=""/>
                </a:solidFill>
              </a:rPr>
            </a:br>
            <a:r>
              <a:rPr lang="en-US"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21</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2009-09-02 3:00</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07/7/7/main" val="000000" mc:Ignorable=""/>
                </a:solidFill>
              </a:rPr>
            </a:br>
            <a:r>
              <a:rPr lang="en-US"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23</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2009-09-02 3:00</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07/7/7/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07/7/7/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07/7/7/main" val="000000" mc:Ignorable=""/>
                </a:solidFill>
              </a:rPr>
            </a:br>
            <a:r>
              <a:rPr lang="en-US" smtClean="0">
                <a:solidFill>
                  <a:srgbClr xmlns:mc="http://schemas.openxmlformats.org/markup-compatibility/2006" xmlns:a14="http://schemas.microsoft.com/office/drawing/2007/7/7/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2313" y="1905000"/>
            <a:ext cx="7690115"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rgbClr xmlns:mc="http://schemas.openxmlformats.org/markup-compatibility/2006" xmlns:a14="http://schemas.microsoft.com/office/drawing/2007/7/7/main" val="0085C0" mc:Ignorable=""/>
                    </a:gs>
                    <a:gs pos="68000">
                      <a:srgbClr xmlns:mc="http://schemas.openxmlformats.org/markup-compatibility/2006" xmlns:a14="http://schemas.microsoft.com/office/drawing/2007/7/7/main" val="0070C0" mc:Ignorable=""/>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722312" y="4344458"/>
            <a:ext cx="7690116" cy="473207"/>
          </a:xfrm>
          <a:noFill/>
          <a:ln w="9525">
            <a:noFill/>
            <a:miter lim="800000"/>
            <a:headEnd/>
            <a:tailEnd/>
          </a:ln>
        </p:spPr>
        <p:txBody>
          <a:bodyPr vert="horz" wrap="square" lIns="0" tIns="0" rIns="0" bIns="0" numCol="1" anchor="b" anchorCtr="0" compatLnSpc="1">
            <a:prstTxWarp prst="textNoShape">
              <a:avLst/>
            </a:prstTxWarp>
            <a:spAutoFit/>
          </a:bodyPr>
          <a:lstStyle>
            <a:lvl1pPr marL="0" indent="0" algn="l" defTabSz="912777" rtl="0" eaLnBrk="0" fontAlgn="base" hangingPunct="0">
              <a:lnSpc>
                <a:spcPct val="90000"/>
              </a:lnSpc>
              <a:spcBef>
                <a:spcPct val="0"/>
              </a:spcBef>
              <a:spcAft>
                <a:spcPct val="0"/>
              </a:spcAft>
              <a:buClr>
                <a:schemeClr val="tx2"/>
              </a:buClr>
              <a:buSzPct val="95000"/>
              <a:buFont typeface="Wingdings" pitchFamily="2" charset="2"/>
              <a:buNone/>
              <a:defRPr lang="en-US" sz="3400" dirty="0">
                <a:solidFill>
                  <a:schemeClr val="accent2"/>
                </a:solidFill>
                <a:latin typeface="+mn-lt"/>
                <a:ea typeface="+mn-ea"/>
                <a:cs typeface="+mn-cs"/>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6" name="Picture 5" descr="top_banner.png"/>
          <p:cNvPicPr>
            <a:picLocks noChangeAspect="1"/>
          </p:cNvPicPr>
          <p:nvPr userDrawn="1"/>
        </p:nvPicPr>
        <p:blipFill>
          <a:blip r:embed="rId2"/>
          <a:stretch>
            <a:fillRect/>
          </a:stretch>
        </p:blipFill>
        <p:spPr>
          <a:xfrm>
            <a:off x="571" y="0"/>
            <a:ext cx="9142858" cy="1031746"/>
          </a:xfrm>
          <a:prstGeom prst="rect">
            <a:avLst/>
          </a:prstGeom>
        </p:spPr>
      </p:pic>
    </p:spTree>
  </p:cSld>
  <p:clrMapOvr>
    <a:masterClrMapping/>
  </p:clrMapOvr>
  <p:transition xmlns:p14="http://schemas.microsoft.com/office/powerpoint/2007/7/12/mai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userDrawn="1"/>
        </p:nvSpPr>
        <p:spPr>
          <a:xfrm>
            <a:off x="920226" y="2365376"/>
            <a:ext cx="7303549" cy="1000274"/>
          </a:xfrm>
          <a:prstGeom prst="rect">
            <a:avLst/>
          </a:prstGeom>
          <a:noFill/>
        </p:spPr>
        <p:txBody>
          <a:bodyPr wrap="none" lIns="76197" tIns="38098" rIns="76197" bIns="38098" rtlCol="0">
            <a:spAutoFit/>
          </a:bodyPr>
          <a:lstStyle/>
          <a:p>
            <a:r>
              <a:rPr lang="en-US" sz="6000" baseline="0" dirty="0" smtClean="0">
                <a:solidFill>
                  <a:schemeClr val="bg1"/>
                </a:solidFill>
              </a:rPr>
              <a:t>WALK-IN GOES HERE</a:t>
            </a:r>
            <a:endParaRPr lang="en-US" sz="6000" dirty="0">
              <a:solidFill>
                <a:schemeClr val="bg1"/>
              </a:solidFill>
            </a:endParaRPr>
          </a:p>
        </p:txBody>
      </p:sp>
    </p:spTree>
  </p:cSld>
  <p:clrMapOvr>
    <a:masterClrMapping/>
  </p:clrMapOvr>
  <p:transition xmlns:p14="http://schemas.microsoft.com/office/powerpoint/2007/7/12/mai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xmlns:mc="http://schemas.openxmlformats.org/markup-compatibility/2006" xmlns:a14="http://schemas.microsoft.com/office/drawing/2007/7/7/main" val="000000" mc:Ignorabl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2"/>
            <a:ext cx="8382000" cy="221086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07/7/12/mai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xmlns:mc="http://schemas.openxmlformats.org/markup-compatibility/2006" xmlns:a14="http://schemas.microsoft.com/office/drawing/2007/7/7/main" val="000000" mc:Ignorabl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2"/>
            <a:ext cx="8382000" cy="221086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xmlns:mc="http://schemas.openxmlformats.org/markup-compatibility/2006" xmlns:a14="http://schemas.microsoft.com/office/drawing/2007/7/7/main" val="FFFF99" mc:Ignorable=""/>
          </a:solidFill>
        </p:spPr>
        <p:txBody>
          <a:bodyPr wrap="square" lIns="152394" tIns="76197" rIns="152394" bIns="76197" anchor="b" anchorCtr="0">
            <a:noAutofit/>
          </a:bodyPr>
          <a:lstStyle>
            <a:lvl1pPr algn="r">
              <a:buFont typeface="Arial" pitchFamily="34" charset="0"/>
              <a:buNone/>
              <a:defRPr>
                <a:solidFill>
                  <a:srgbClr xmlns:mc="http://schemas.openxmlformats.org/markup-compatibility/2006" xmlns:a14="http://schemas.microsoft.com/office/drawing/2007/7/7/main" val="000000" mc:Ignorable=""/>
                </a:solidFill>
                <a:effectLst/>
                <a:latin typeface="Segoe Semibold" pitchFamily="34" charset="0"/>
              </a:defRPr>
            </a:lvl1pPr>
          </a:lstStyle>
          <a:p>
            <a:pPr lvl="0"/>
            <a:r>
              <a:rPr lang="en-US" smtClean="0"/>
              <a:t>Click to edit Master text styles</a:t>
            </a:r>
          </a:p>
        </p:txBody>
      </p:sp>
    </p:spTree>
  </p:cSld>
  <p:clrMapOvr>
    <a:masterClrMapping/>
  </p:clrMapOvr>
  <p:transition xmlns:p14="http://schemas.microsoft.com/office/powerpoint/2007/7/12/mai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solidFill>
          <a:schemeClr val="tx1"/>
        </a:solidFill>
        <a:effectLst/>
      </p:bgPr>
    </p:bg>
    <p:spTree>
      <p:nvGrpSpPr>
        <p:cNvPr id="1" name=""/>
        <p:cNvGrpSpPr/>
        <p:nvPr/>
      </p:nvGrpSpPr>
      <p:grpSpPr>
        <a:xfrm>
          <a:off x="0" y="0"/>
          <a:ext cx="0" cy="0"/>
          <a:chOff x="0" y="0"/>
          <a:chExt cx="0" cy="0"/>
        </a:xfrm>
      </p:grpSpPr>
      <p:pic>
        <p:nvPicPr>
          <p:cNvPr id="5" name="Picture 4" descr="top_banner.png"/>
          <p:cNvPicPr>
            <a:picLocks noChangeAspect="1"/>
          </p:cNvPicPr>
          <p:nvPr userDrawn="1"/>
        </p:nvPicPr>
        <p:blipFill>
          <a:blip r:embed="rId2"/>
          <a:stretch>
            <a:fillRect/>
          </a:stretch>
        </p:blipFill>
        <p:spPr>
          <a:xfrm>
            <a:off x="0" y="0"/>
            <a:ext cx="9142858" cy="1031746"/>
          </a:xfrm>
          <a:prstGeom prst="rect">
            <a:avLst/>
          </a:prstGeom>
        </p:spPr>
      </p:pic>
      <p:sp>
        <p:nvSpPr>
          <p:cNvPr id="2" name="Title 1"/>
          <p:cNvSpPr>
            <a:spLocks noGrp="1"/>
          </p:cNvSpPr>
          <p:nvPr>
            <p:ph type="ctrTitle"/>
          </p:nvPr>
        </p:nvSpPr>
        <p:spPr>
          <a:xfrm>
            <a:off x="722313" y="2365375"/>
            <a:ext cx="7690115" cy="750205"/>
          </a:xfrm>
          <a:noFill/>
          <a:ln w="9525">
            <a:noFill/>
            <a:miter lim="800000"/>
            <a:headEnd/>
            <a:tailEnd/>
          </a:ln>
        </p:spPr>
        <p:txBody>
          <a:bodyPr vert="horz" wrap="square" lIns="0" tIns="0" rIns="0" bIns="0" numCol="1" rtlCol="0"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kern="1200" cap="none" spc="-300" dirty="0">
                <a:ln w="3175">
                  <a:noFill/>
                </a:ln>
                <a:gradFill flip="none" rotWithShape="1">
                  <a:gsLst>
                    <a:gs pos="28000">
                      <a:srgbClr xmlns:mc="http://schemas.openxmlformats.org/markup-compatibility/2006" xmlns:a14="http://schemas.microsoft.com/office/drawing/2007/7/7/main" val="0085C0" mc:Ignorable=""/>
                    </a:gs>
                    <a:gs pos="68000">
                      <a:srgbClr xmlns:mc="http://schemas.openxmlformats.org/markup-compatibility/2006" xmlns:a14="http://schemas.microsoft.com/office/drawing/2007/7/7/main" val="0070C0" mc:Ignorable=""/>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722313" y="4344458"/>
            <a:ext cx="7043208" cy="473207"/>
          </a:xfrm>
          <a:noFill/>
          <a:ln w="9525">
            <a:noFill/>
            <a:miter lim="800000"/>
            <a:headEnd/>
            <a:tailEnd/>
          </a:ln>
        </p:spPr>
        <p:txBody>
          <a:bodyPr vert="horz" wrap="square" lIns="0" tIns="0" rIns="0" bIns="0" numCol="1" rtlCol="0" anchor="b" anchorCtr="0" compatLnSpc="1">
            <a:prstTxWarp prst="textNoShape">
              <a:avLst/>
            </a:prstTxWarp>
            <a:spAutoFit/>
          </a:bodyPr>
          <a:lstStyle>
            <a:lvl1pPr marL="0" indent="0" algn="l" defTabSz="912777" rtl="0" eaLnBrk="0" fontAlgn="base" latinLnBrk="0" hangingPunct="0">
              <a:lnSpc>
                <a:spcPct val="90000"/>
              </a:lnSpc>
              <a:spcBef>
                <a:spcPct val="0"/>
              </a:spcBef>
              <a:spcAft>
                <a:spcPct val="0"/>
              </a:spcAft>
              <a:buClr>
                <a:schemeClr val="tx2"/>
              </a:buClr>
              <a:buSzPct val="95000"/>
              <a:buFont typeface="Wingdings" pitchFamily="2" charset="2"/>
              <a:buNone/>
              <a:defRPr lang="en-US" sz="3400" kern="1200" dirty="0">
                <a:solidFill>
                  <a:schemeClr val="accent2"/>
                </a:solidFill>
                <a:latin typeface="+mn-lt"/>
                <a:ea typeface="+mn-ea"/>
                <a:cs typeface="+mn-cs"/>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1369219" y="950651"/>
            <a:ext cx="7043208" cy="1384994"/>
          </a:xfrm>
          <a:effectLst/>
        </p:spPr>
        <p:txBody>
          <a:bodyPr anchor="b">
            <a:scene3d>
              <a:camera prst="orthographicFront"/>
              <a:lightRig rig="flat" dir="t"/>
            </a:scene3d>
            <a:sp3d>
              <a:bevelT h="19050"/>
              <a:contourClr>
                <a:srgbClr xmlns:mc="http://schemas.openxmlformats.org/markup-compatibility/2006" xmlns:a14="http://schemas.microsoft.com/office/drawing/2007/7/7/main" val="F4A234" mc:Ignorable=""/>
              </a:contourClr>
            </a:sp3d>
          </a:bodyPr>
          <a:lstStyle>
            <a:lvl1pPr marL="0" indent="0" algn="r">
              <a:buFont typeface="Arial" pitchFamily="34" charset="0"/>
              <a:buNone/>
              <a:defRPr kumimoji="0" lang="en-US" sz="10000" b="1" i="1" u="none" strike="noStrike" kern="1200" cap="none" spc="-642" normalizeH="0" baseline="0" noProof="0" dirty="0" smtClean="0">
                <a:ln w="11430"/>
                <a:solidFill>
                  <a:schemeClr val="accent5"/>
                </a:solidFill>
                <a:effectLst>
                  <a:outerShdw blurRad="50800" dist="38100" dir="2700000" algn="tl" rotWithShape="0">
                    <a:prstClr val="black">
                      <a:alpha val="57000"/>
                    </a:prstClr>
                  </a:outerShdw>
                </a:effectLst>
                <a:uLnTx/>
                <a:uFillTx/>
                <a:latin typeface="Segoe" pitchFamily="34" charset="0"/>
                <a:ea typeface="+mn-ea"/>
                <a:cs typeface="+mn-cs"/>
              </a:defRPr>
            </a:lvl1pPr>
          </a:lstStyle>
          <a:p>
            <a:pPr lvl="0"/>
            <a:r>
              <a:rPr lang="en-US" dirty="0" smtClean="0"/>
              <a:t>click to…</a:t>
            </a:r>
          </a:p>
        </p:txBody>
      </p:sp>
    </p:spTree>
  </p:cSld>
  <p:clrMapOvr>
    <a:masterClrMapping/>
  </p:clrMapOvr>
  <p:transition xmlns:p14="http://schemas.microsoft.com/office/powerpoint/2007/7/12/mai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pic>
        <p:nvPicPr>
          <p:cNvPr id="1026" name="Picture 2" descr="C:\Program Files\Microsoft Resource DVD Artwork\DVD_ART\Artwork_Imagery\Shapes and Graphics\Bullets\Blue GEL .png"/>
          <p:cNvPicPr>
            <a:picLocks noChangeAspect="1" noChangeArrowheads="1"/>
          </p:cNvPicPr>
          <p:nvPr userDrawn="1"/>
        </p:nvPicPr>
        <p:blipFill>
          <a:blip r:embed="rId2"/>
          <a:srcRect/>
          <a:stretch>
            <a:fillRect/>
          </a:stretch>
        </p:blipFill>
        <p:spPr bwMode="auto">
          <a:xfrm>
            <a:off x="8826500" y="-317500"/>
            <a:ext cx="317500" cy="317500"/>
          </a:xfrm>
          <a:prstGeom prst="rect">
            <a:avLst/>
          </a:prstGeom>
          <a:noFill/>
        </p:spPr>
      </p:pic>
      <p:sp>
        <p:nvSpPr>
          <p:cNvPr id="5"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3" descr="S:\ResourceDVD\Clip_Installer\DVD_ART\BoxShots_Logos\Microsoft Research\Microsoft Research b.png"/>
          <p:cNvPicPr>
            <a:picLocks noChangeAspect="1" noChangeArrowheads="1"/>
          </p:cNvPicPr>
          <p:nvPr userDrawn="1"/>
        </p:nvPicPr>
        <p:blipFill>
          <a:blip r:embed="rId3"/>
          <a:srcRect/>
          <a:stretch>
            <a:fillRect/>
          </a:stretch>
        </p:blipFill>
        <p:spPr bwMode="auto">
          <a:xfrm>
            <a:off x="7452651" y="6247682"/>
            <a:ext cx="1399075" cy="389198"/>
          </a:xfrm>
          <a:prstGeom prst="rect">
            <a:avLst/>
          </a:prstGeom>
          <a:noFill/>
        </p:spPr>
      </p:pic>
    </p:spTree>
  </p:cSld>
  <p:clrMapOvr>
    <a:masterClrMapping/>
  </p:clrMapOvr>
  <p:transition xmlns:p14="http://schemas.microsoft.com/office/powerpoint/2007/7/12/mai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_w/o Logo">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07/7/12/mai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3" descr="S:\ResourceDVD\Clip_Installer\DVD_ART\BoxShots_Logos\Microsoft Research\Microsoft Research b.png"/>
          <p:cNvPicPr>
            <a:picLocks noChangeAspect="1" noChangeArrowheads="1"/>
          </p:cNvPicPr>
          <p:nvPr userDrawn="1"/>
        </p:nvPicPr>
        <p:blipFill>
          <a:blip r:embed="rId2"/>
          <a:srcRect/>
          <a:stretch>
            <a:fillRect/>
          </a:stretch>
        </p:blipFill>
        <p:spPr bwMode="auto">
          <a:xfrm>
            <a:off x="7452651" y="6247682"/>
            <a:ext cx="1399075" cy="389198"/>
          </a:xfrm>
          <a:prstGeom prst="rect">
            <a:avLst/>
          </a:prstGeom>
          <a:noFill/>
        </p:spPr>
      </p:pic>
    </p:spTree>
  </p:cSld>
  <p:clrMapOvr>
    <a:masterClrMapping/>
  </p:clrMapOvr>
  <p:transition xmlns:p14="http://schemas.microsoft.com/office/powerpoint/2007/7/12/mai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3" descr="S:\ResourceDVD\Clip_Installer\DVD_ART\BoxShots_Logos\Microsoft Research\Microsoft Research b.png"/>
          <p:cNvPicPr>
            <a:picLocks noChangeAspect="1" noChangeArrowheads="1"/>
          </p:cNvPicPr>
          <p:nvPr userDrawn="1"/>
        </p:nvPicPr>
        <p:blipFill>
          <a:blip r:embed="rId2"/>
          <a:srcRect/>
          <a:stretch>
            <a:fillRect/>
          </a:stretch>
        </p:blipFill>
        <p:spPr bwMode="auto">
          <a:xfrm>
            <a:off x="7452651" y="6247682"/>
            <a:ext cx="1399075" cy="389198"/>
          </a:xfrm>
          <a:prstGeom prst="rect">
            <a:avLst/>
          </a:prstGeom>
          <a:noFill/>
        </p:spPr>
      </p:pic>
    </p:spTree>
  </p:cSld>
  <p:clrMapOvr>
    <a:masterClrMapping/>
  </p:clrMapOvr>
  <p:transition xmlns:p14="http://schemas.microsoft.com/office/powerpoint/2007/7/12/mai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xmlns:p14="http://schemas.microsoft.com/office/powerpoint/2007/7/12/mai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07/7/12/mai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_w/Top Banner">
    <p:bg>
      <p:bgPr>
        <a:solidFill>
          <a:schemeClr val="tx1"/>
        </a:solidFill>
        <a:effectLst/>
      </p:bgPr>
    </p:bg>
    <p:spTree>
      <p:nvGrpSpPr>
        <p:cNvPr id="1" name=""/>
        <p:cNvGrpSpPr/>
        <p:nvPr/>
      </p:nvGrpSpPr>
      <p:grpSpPr>
        <a:xfrm>
          <a:off x="0" y="0"/>
          <a:ext cx="0" cy="0"/>
          <a:chOff x="0" y="0"/>
          <a:chExt cx="0" cy="0"/>
        </a:xfrm>
      </p:grpSpPr>
      <p:pic>
        <p:nvPicPr>
          <p:cNvPr id="6" name="Picture 5" descr="top_banner.png"/>
          <p:cNvPicPr>
            <a:picLocks noChangeAspect="1"/>
          </p:cNvPicPr>
          <p:nvPr userDrawn="1"/>
        </p:nvPicPr>
        <p:blipFill>
          <a:blip r:embed="rId2"/>
          <a:stretch>
            <a:fillRect/>
          </a:stretch>
        </p:blipFill>
        <p:spPr>
          <a:xfrm>
            <a:off x="571" y="0"/>
            <a:ext cx="9142858" cy="1031746"/>
          </a:xfrm>
          <a:prstGeom prst="rect">
            <a:avLst/>
          </a:prstGeom>
        </p:spPr>
      </p:pic>
    </p:spTree>
  </p:cSld>
  <p:clrMapOvr>
    <a:masterClrMapping/>
  </p:clrMapOvr>
  <p:transition xmlns:p14="http://schemas.microsoft.com/office/powerpoint/2007/7/12/mai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7"/>
            <a:ext cx="8382000" cy="7502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210862"/>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81" r:id="rId1"/>
    <p:sldLayoutId id="2147483692" r:id="rId2"/>
    <p:sldLayoutId id="2147483683" r:id="rId3"/>
    <p:sldLayoutId id="2147483684" r:id="rId4"/>
    <p:sldLayoutId id="2147483685" r:id="rId5"/>
    <p:sldLayoutId id="2147483686" r:id="rId6"/>
    <p:sldLayoutId id="2147483687" r:id="rId7"/>
    <p:sldLayoutId id="2147483688" r:id="rId8"/>
    <p:sldLayoutId id="2147483693" r:id="rId9"/>
    <p:sldLayoutId id="2147483689" r:id="rId10"/>
    <p:sldLayoutId id="2147483690" r:id="rId11"/>
    <p:sldLayoutId id="2147483691" r:id="rId12"/>
  </p:sldLayoutIdLst>
  <p:transition xmlns:p14="http://schemas.microsoft.com/office/powerpoint/2007/7/12/main">
    <p:fade/>
  </p:transition>
  <p:txStyles>
    <p:titleStyle>
      <a:lvl1pPr algn="l" defTabSz="912777" rtl="0" eaLnBrk="1" fontAlgn="base" latinLnBrk="0" hangingPunct="1">
        <a:lnSpc>
          <a:spcPct val="90000"/>
        </a:lnSpc>
        <a:spcBef>
          <a:spcPct val="0"/>
        </a:spcBef>
        <a:spcAft>
          <a:spcPct val="0"/>
        </a:spcAft>
        <a:buNone/>
        <a:defRPr lang="en-US" sz="5400" b="0" kern="120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384954" indent="-384954" algn="l" defTabSz="914363" rtl="0" eaLnBrk="1" latinLnBrk="0" hangingPunct="1">
        <a:lnSpc>
          <a:spcPct val="90000"/>
        </a:lnSpc>
        <a:spcBef>
          <a:spcPct val="20000"/>
        </a:spcBef>
        <a:buSzPct val="90000"/>
        <a:buFontTx/>
        <a:buBlip>
          <a:blip r:embed="rId15"/>
        </a:buBlip>
        <a:defRPr sz="3300" kern="1200">
          <a:solidFill>
            <a:schemeClr val="bg1"/>
          </a:solidFill>
          <a:latin typeface="+mn-lt"/>
          <a:ea typeface="+mn-ea"/>
          <a:cs typeface="+mn-cs"/>
        </a:defRPr>
      </a:lvl1pPr>
      <a:lvl2pPr marL="739481" indent="-362465" algn="l" defTabSz="914363" rtl="0" eaLnBrk="1" latinLnBrk="0" hangingPunct="1">
        <a:lnSpc>
          <a:spcPct val="90000"/>
        </a:lnSpc>
        <a:spcBef>
          <a:spcPct val="20000"/>
        </a:spcBef>
        <a:buSzPct val="90000"/>
        <a:buFontTx/>
        <a:buBlip>
          <a:blip r:embed="rId15"/>
        </a:buBlip>
        <a:defRPr sz="3000" kern="1200">
          <a:solidFill>
            <a:schemeClr val="bg1"/>
          </a:solidFill>
          <a:latin typeface="+mn-lt"/>
          <a:ea typeface="+mn-ea"/>
          <a:cs typeface="+mn-cs"/>
        </a:defRPr>
      </a:lvl2pPr>
      <a:lvl3pPr marL="1101946" indent="-347914" algn="l" defTabSz="914363" rtl="0" eaLnBrk="1" latinLnBrk="0" hangingPunct="1">
        <a:lnSpc>
          <a:spcPct val="90000"/>
        </a:lnSpc>
        <a:spcBef>
          <a:spcPct val="20000"/>
        </a:spcBef>
        <a:buSzPct val="90000"/>
        <a:buFontTx/>
        <a:buBlip>
          <a:blip r:embed="rId15"/>
        </a:buBlip>
        <a:defRPr sz="2700" kern="1200">
          <a:solidFill>
            <a:schemeClr val="bg1"/>
          </a:solidFill>
          <a:latin typeface="+mn-lt"/>
          <a:ea typeface="+mn-ea"/>
          <a:cs typeface="+mn-cs"/>
        </a:defRPr>
      </a:lvl3pPr>
      <a:lvl4pPr marL="1420756" indent="-318811" algn="l" defTabSz="914363" rtl="0" eaLnBrk="1" latinLnBrk="0" hangingPunct="1">
        <a:lnSpc>
          <a:spcPct val="90000"/>
        </a:lnSpc>
        <a:spcBef>
          <a:spcPct val="20000"/>
        </a:spcBef>
        <a:buSzPct val="90000"/>
        <a:buFontTx/>
        <a:buBlip>
          <a:blip r:embed="rId15"/>
        </a:buBlip>
        <a:defRPr sz="2300" kern="1200">
          <a:solidFill>
            <a:schemeClr val="bg1"/>
          </a:solidFill>
          <a:latin typeface="+mn-lt"/>
          <a:ea typeface="+mn-ea"/>
          <a:cs typeface="+mn-cs"/>
        </a:defRPr>
      </a:lvl4pPr>
      <a:lvl5pPr marL="1760732" indent="-318811" algn="l" defTabSz="914363" rtl="0" eaLnBrk="1" latinLnBrk="0" hangingPunct="1">
        <a:lnSpc>
          <a:spcPct val="90000"/>
        </a:lnSpc>
        <a:spcBef>
          <a:spcPct val="20000"/>
        </a:spcBef>
        <a:buSzPct val="90000"/>
        <a:buFontTx/>
        <a:buBlip>
          <a:blip r:embed="rId15"/>
        </a:buBlip>
        <a:defRPr sz="23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7605" y="1403597"/>
            <a:ext cx="7692761" cy="1495794"/>
          </a:xfrm>
        </p:spPr>
        <p:txBody>
          <a:bodyPr/>
          <a:lstStyle/>
          <a:p>
            <a:r>
              <a:rPr lang="en-US" dirty="0"/>
              <a:t>A Foundation for Verifying Concurrent </a:t>
            </a:r>
            <a:r>
              <a:rPr lang="en-US" dirty="0" smtClean="0"/>
              <a:t>Programs</a:t>
            </a:r>
            <a:endParaRPr lang="en-US" dirty="0"/>
          </a:p>
        </p:txBody>
      </p:sp>
      <p:sp>
        <p:nvSpPr>
          <p:cNvPr id="3" name="Subtitle 2"/>
          <p:cNvSpPr>
            <a:spLocks noGrp="1"/>
          </p:cNvSpPr>
          <p:nvPr>
            <p:ph type="subTitle" idx="1"/>
          </p:nvPr>
        </p:nvSpPr>
        <p:spPr>
          <a:xfrm>
            <a:off x="727605" y="3790421"/>
            <a:ext cx="7692761" cy="1468094"/>
          </a:xfrm>
        </p:spPr>
        <p:txBody>
          <a:bodyPr/>
          <a:lstStyle/>
          <a:p>
            <a:r>
              <a:rPr lang="en-US" dirty="0" smtClean="0"/>
              <a:t>K. Rustan M. Leino</a:t>
            </a:r>
          </a:p>
          <a:p>
            <a:r>
              <a:rPr lang="en-US" sz="2400" dirty="0" err="1" smtClean="0"/>
              <a:t>RiSE</a:t>
            </a:r>
            <a:r>
              <a:rPr lang="en-US" sz="2400" dirty="0" smtClean="0"/>
              <a:t>, Microsoft Research, Redmond</a:t>
            </a:r>
            <a:br>
              <a:rPr lang="en-US" sz="2400" dirty="0" smtClean="0"/>
            </a:br>
            <a:r>
              <a:rPr lang="en-US" sz="2400" dirty="0" smtClean="0"/>
              <a:t/>
            </a:r>
            <a:br>
              <a:rPr lang="en-US" sz="2400" dirty="0" smtClean="0"/>
            </a:br>
            <a:r>
              <a:rPr lang="en-US" sz="2400" dirty="0" smtClean="0"/>
              <a:t>joint work with Peter M</a:t>
            </a:r>
            <a:r>
              <a:rPr lang="sv-SE" sz="2400" dirty="0" smtClean="0"/>
              <a:t>ü</a:t>
            </a:r>
            <a:r>
              <a:rPr lang="en-US" sz="2400" dirty="0" err="1" smtClean="0"/>
              <a:t>ller</a:t>
            </a:r>
            <a:r>
              <a:rPr lang="en-US" sz="2400" dirty="0" smtClean="0"/>
              <a:t> and Jan Smans</a:t>
            </a:r>
            <a:endParaRPr lang="en-US" sz="2400" dirty="0"/>
          </a:p>
        </p:txBody>
      </p:sp>
      <p:sp>
        <p:nvSpPr>
          <p:cNvPr id="4" name="TextBox 3"/>
          <p:cNvSpPr txBox="1"/>
          <p:nvPr/>
        </p:nvSpPr>
        <p:spPr>
          <a:xfrm>
            <a:off x="674557" y="5786202"/>
            <a:ext cx="3627620" cy="923330"/>
          </a:xfrm>
          <a:prstGeom prst="rect">
            <a:avLst/>
          </a:prstGeom>
          <a:noFill/>
        </p:spPr>
        <p:txBody>
          <a:bodyPr wrap="square" rtlCol="0">
            <a:spAutoFit/>
          </a:bodyPr>
          <a:lstStyle/>
          <a:p>
            <a:r>
              <a:rPr lang="en-US" dirty="0">
                <a:solidFill>
                  <a:schemeClr val="bg1"/>
                </a:solidFill>
              </a:rPr>
              <a:t>Lecture 0</a:t>
            </a:r>
            <a:br>
              <a:rPr lang="en-US" dirty="0">
                <a:solidFill>
                  <a:schemeClr val="bg1"/>
                </a:solidFill>
              </a:rPr>
            </a:br>
            <a:r>
              <a:rPr lang="en-US" dirty="0">
                <a:solidFill>
                  <a:schemeClr val="bg1"/>
                </a:solidFill>
              </a:rPr>
              <a:t>1 September 2009</a:t>
            </a:r>
            <a:br>
              <a:rPr lang="en-US" dirty="0">
                <a:solidFill>
                  <a:schemeClr val="bg1"/>
                </a:solidFill>
              </a:rPr>
            </a:br>
            <a:r>
              <a:rPr lang="en-US" dirty="0">
                <a:solidFill>
                  <a:schemeClr val="bg1"/>
                </a:solidFill>
              </a:rPr>
              <a:t>FOSAD 2009, </a:t>
            </a:r>
            <a:r>
              <a:rPr lang="en-US" dirty="0" err="1">
                <a:solidFill>
                  <a:schemeClr val="bg1"/>
                </a:solidFill>
              </a:rPr>
              <a:t>Bertinoro</a:t>
            </a:r>
            <a:r>
              <a:rPr lang="en-US" dirty="0">
                <a:solidFill>
                  <a:schemeClr val="bg1"/>
                </a:solidFill>
              </a:rPr>
              <a:t>, Italy</a:t>
            </a:r>
            <a:endParaRPr lang="en-US" dirty="0" smtClean="0">
              <a:solidFill>
                <a:schemeClr val="bg1"/>
              </a:solidFill>
            </a:endParaRPr>
          </a:p>
        </p:txBody>
      </p:sp>
    </p:spTree>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ISqrt</a:t>
            </a:r>
            <a:endParaRPr lang="en-US" dirty="0"/>
          </a:p>
        </p:txBody>
      </p:sp>
      <p:sp>
        <p:nvSpPr>
          <p:cNvPr id="3" name="Subtitle 2"/>
          <p:cNvSpPr>
            <a:spLocks noGrp="1"/>
          </p:cNvSpPr>
          <p:nvPr>
            <p:ph type="subTitle" idx="1"/>
          </p:nvPr>
        </p:nvSpPr>
        <p:spPr>
          <a:xfrm>
            <a:off x="722313" y="5286254"/>
            <a:ext cx="7043208" cy="470898"/>
          </a:xfrm>
        </p:spPr>
        <p:txBody>
          <a:bodyPr/>
          <a:lstStyle/>
          <a:p>
            <a:r>
              <a:rPr lang="en-US" dirty="0" smtClean="0"/>
              <a:t>Chalice</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07/7/12/main" val="4109270495"/>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Specifications at run time</a:t>
            </a:r>
            <a:endParaRPr lang="en-US" dirty="0"/>
          </a:p>
        </p:txBody>
      </p:sp>
      <p:sp>
        <p:nvSpPr>
          <p:cNvPr id="3" name="Content Placeholder 2"/>
          <p:cNvSpPr>
            <a:spLocks noGrp="1"/>
          </p:cNvSpPr>
          <p:nvPr>
            <p:ph idx="1"/>
          </p:nvPr>
        </p:nvSpPr>
        <p:spPr>
          <a:xfrm>
            <a:off x="381000" y="1412875"/>
            <a:ext cx="8382000" cy="2488374"/>
          </a:xfrm>
        </p:spPr>
        <p:txBody>
          <a:bodyPr/>
          <a:lstStyle/>
          <a:p>
            <a:r>
              <a:rPr lang="en-US" dirty="0" smtClean="0"/>
              <a:t>Helps testing find bugs more quickly</a:t>
            </a:r>
          </a:p>
          <a:p>
            <a:r>
              <a:rPr lang="en-US" dirty="0" smtClean="0"/>
              <a:t>Optional, they can be treated as ghosts</a:t>
            </a:r>
          </a:p>
          <a:p>
            <a:r>
              <a:rPr lang="en-US" dirty="0" smtClean="0"/>
              <a:t>If they are to be ghosted, specifications must have no side effects (on non-ghost state)</a:t>
            </a:r>
            <a:endParaRPr lang="en-US" dirty="0"/>
          </a:p>
        </p:txBody>
      </p:sp>
    </p:spTree>
    <p:extLst>
      <p:ext uri="{BB962C8B-B14F-4D97-AF65-F5344CB8AC3E}">
        <p14:creationId xmlns:p14="http://schemas.microsoft.com/office/powerpoint/2007/7/12/main" val="1984077833"/>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999" y="230187"/>
            <a:ext cx="8763001" cy="1495794"/>
          </a:xfrm>
        </p:spPr>
        <p:txBody>
          <a:bodyPr/>
          <a:lstStyle/>
          <a:p>
            <a:r>
              <a:rPr lang="en-US" dirty="0" smtClean="0"/>
              <a:t>Dealing with memory (the heap)</a:t>
            </a:r>
            <a:endParaRPr lang="en-US" dirty="0"/>
          </a:p>
        </p:txBody>
      </p:sp>
      <p:sp>
        <p:nvSpPr>
          <p:cNvPr id="3" name="Content Placeholder 2"/>
          <p:cNvSpPr>
            <a:spLocks noGrp="1"/>
          </p:cNvSpPr>
          <p:nvPr>
            <p:ph idx="1"/>
          </p:nvPr>
        </p:nvSpPr>
        <p:spPr>
          <a:xfrm>
            <a:off x="381000" y="1412875"/>
            <a:ext cx="8382000" cy="2488374"/>
          </a:xfrm>
        </p:spPr>
        <p:txBody>
          <a:bodyPr/>
          <a:lstStyle/>
          <a:p>
            <a:r>
              <a:rPr lang="en-US" dirty="0" smtClean="0"/>
              <a:t>Access to a memory location requires permission</a:t>
            </a:r>
          </a:p>
          <a:p>
            <a:r>
              <a:rPr lang="en-US" dirty="0" smtClean="0"/>
              <a:t>Permissions are held by activation records</a:t>
            </a:r>
          </a:p>
          <a:p>
            <a:r>
              <a:rPr lang="en-US" dirty="0" smtClean="0"/>
              <a:t>Syntax for talking about permission to y:  </a:t>
            </a:r>
            <a:r>
              <a:rPr lang="en-US" dirty="0" err="1" smtClean="0">
                <a:solidFill>
                  <a:srgbClr xmlns:mc="http://schemas.openxmlformats.org/markup-compatibility/2006" xmlns:a14="http://schemas.microsoft.com/office/drawing/2007/7/7/main" val="0070C0" mc:Ignorable=""/>
                </a:solidFill>
              </a:rPr>
              <a:t>acc</a:t>
            </a:r>
            <a:r>
              <a:rPr lang="en-US" dirty="0" smtClean="0"/>
              <a:t>(y) </a:t>
            </a:r>
            <a:endParaRPr lang="en-US" dirty="0"/>
          </a:p>
        </p:txBody>
      </p:sp>
    </p:spTree>
    <p:extLst>
      <p:ext uri="{BB962C8B-B14F-4D97-AF65-F5344CB8AC3E}">
        <p14:creationId xmlns:p14="http://schemas.microsoft.com/office/powerpoint/2007/7/12/main" val="1005336090"/>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Inc</a:t>
            </a:r>
            <a:endParaRPr lang="en-US" dirty="0"/>
          </a:p>
        </p:txBody>
      </p:sp>
      <p:sp>
        <p:nvSpPr>
          <p:cNvPr id="3" name="Subtitle 2"/>
          <p:cNvSpPr>
            <a:spLocks noGrp="1"/>
          </p:cNvSpPr>
          <p:nvPr>
            <p:ph type="subTitle" idx="1"/>
          </p:nvPr>
        </p:nvSpPr>
        <p:spPr>
          <a:xfrm>
            <a:off x="722313" y="5286254"/>
            <a:ext cx="7043208" cy="470898"/>
          </a:xfrm>
        </p:spPr>
        <p:txBody>
          <a:bodyPr/>
          <a:lstStyle/>
          <a:p>
            <a:r>
              <a:rPr lang="en-US" dirty="0" smtClean="0"/>
              <a:t>Permissions</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07/7/12/main" val="2605394249"/>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Transfer of permissions</a:t>
            </a:r>
            <a:endParaRPr lang="en-US" dirty="0"/>
          </a:p>
        </p:txBody>
      </p:sp>
      <p:sp>
        <p:nvSpPr>
          <p:cNvPr id="4" name="TextBox 3"/>
          <p:cNvSpPr txBox="1"/>
          <p:nvPr/>
        </p:nvSpPr>
        <p:spPr>
          <a:xfrm>
            <a:off x="670679" y="1599367"/>
            <a:ext cx="4187078"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dirty="0" smtClean="0">
                <a:solidFill>
                  <a:schemeClr val="bg1"/>
                </a:solidFill>
                <a:latin typeface="Consolas" pitchFamily="49" charset="0"/>
                <a:cs typeface="Consolas" pitchFamily="49" charset="0"/>
              </a:rPr>
              <a:t> Main()</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	</a:t>
            </a:r>
            <a:r>
              <a:rPr lang="en-US" b="1"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var</a:t>
            </a:r>
            <a:r>
              <a:rPr lang="en-US" dirty="0" smtClean="0">
                <a:solidFill>
                  <a:schemeClr val="bg1"/>
                </a:solidFill>
                <a:latin typeface="Consolas" pitchFamily="49" charset="0"/>
                <a:cs typeface="Consolas" pitchFamily="49" charset="0"/>
              </a:rPr>
              <a:t> c := </a:t>
            </a:r>
            <a:r>
              <a:rPr lang="en-US"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new</a:t>
            </a:r>
            <a:r>
              <a:rPr lang="en-US" dirty="0" smtClean="0">
                <a:solidFill>
                  <a:schemeClr val="bg1"/>
                </a:solidFill>
                <a:latin typeface="Consolas" pitchFamily="49" charset="0"/>
                <a:cs typeface="Consolas" pitchFamily="49" charset="0"/>
              </a:rPr>
              <a:t> Counter;</a:t>
            </a:r>
          </a:p>
          <a:p>
            <a:pPr>
              <a:tabLst>
                <a:tab pos="342900" algn="l"/>
              </a:tabLst>
            </a:pPr>
            <a:r>
              <a:rPr lang="en-US" dirty="0">
                <a:solidFill>
                  <a:schemeClr val="bg1"/>
                </a:solidFill>
                <a:latin typeface="Consolas" pitchFamily="49" charset="0"/>
                <a:cs typeface="Consolas" pitchFamily="49" charset="0"/>
              </a:rPr>
              <a:t>	</a:t>
            </a:r>
            <a:r>
              <a:rPr lang="en-US"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call</a:t>
            </a:r>
            <a:r>
              <a:rPr lang="en-US" dirty="0" smtClean="0">
                <a:solidFill>
                  <a:schemeClr val="bg1"/>
                </a:solidFill>
                <a:latin typeface="Consolas" pitchFamily="49" charset="0"/>
                <a:cs typeface="Consolas" pitchFamily="49" charset="0"/>
              </a:rPr>
              <a:t> </a:t>
            </a:r>
            <a:r>
              <a:rPr lang="en-US" dirty="0" err="1" smtClean="0">
                <a:solidFill>
                  <a:schemeClr val="bg1"/>
                </a:solidFill>
                <a:latin typeface="Consolas" pitchFamily="49" charset="0"/>
                <a:cs typeface="Consolas" pitchFamily="49" charset="0"/>
              </a:rPr>
              <a:t>c.Inc</a:t>
            </a:r>
            <a:r>
              <a:rPr lang="en-US" dirty="0" smtClean="0">
                <a:solidFill>
                  <a:schemeClr val="bg1"/>
                </a:solidFill>
                <a:latin typeface="Consolas" pitchFamily="49" charset="0"/>
                <a:cs typeface="Consolas" pitchFamily="49" charset="0"/>
              </a:rPr>
              <a:t>();</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a:t>
            </a:r>
          </a:p>
        </p:txBody>
      </p:sp>
      <p:sp>
        <p:nvSpPr>
          <p:cNvPr id="5" name="TextBox 4"/>
          <p:cNvSpPr txBox="1"/>
          <p:nvPr/>
        </p:nvSpPr>
        <p:spPr>
          <a:xfrm>
            <a:off x="4404472" y="4133009"/>
            <a:ext cx="4187078" cy="175432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dirty="0" smtClean="0">
                <a:solidFill>
                  <a:schemeClr val="bg1"/>
                </a:solidFill>
                <a:latin typeface="Consolas" pitchFamily="49" charset="0"/>
                <a:cs typeface="Consolas" pitchFamily="49" charset="0"/>
              </a:rPr>
              <a:t> </a:t>
            </a:r>
            <a:r>
              <a:rPr lang="en-US" dirty="0" err="1" smtClean="0">
                <a:solidFill>
                  <a:schemeClr val="bg1"/>
                </a:solidFill>
                <a:latin typeface="Consolas" pitchFamily="49" charset="0"/>
                <a:cs typeface="Consolas" pitchFamily="49" charset="0"/>
              </a:rPr>
              <a:t>Inc</a:t>
            </a:r>
            <a:r>
              <a:rPr lang="en-US" dirty="0" smtClean="0">
                <a:solidFill>
                  <a:schemeClr val="bg1"/>
                </a:solidFill>
                <a:latin typeface="Consolas" pitchFamily="49" charset="0"/>
                <a:cs typeface="Consolas" pitchFamily="49" charset="0"/>
              </a:rPr>
              <a:t>()</a:t>
            </a:r>
            <a:endParaRPr lang="en-US" dirty="0">
              <a:solidFill>
                <a:schemeClr val="bg1"/>
              </a:solidFill>
              <a:latin typeface="Consolas" pitchFamily="49" charset="0"/>
              <a:cs typeface="Consolas" pitchFamily="49" charset="0"/>
            </a:endParaRPr>
          </a:p>
          <a:p>
            <a:pPr>
              <a:tabLst>
                <a:tab pos="342900" algn="l"/>
              </a:tabLst>
            </a:pPr>
            <a:r>
              <a:rPr lang="en-US" dirty="0" smtClean="0">
                <a:solidFill>
                  <a:schemeClr val="bg1"/>
                </a:solidFill>
                <a:latin typeface="Consolas" pitchFamily="49" charset="0"/>
                <a:cs typeface="Consolas" pitchFamily="49" charset="0"/>
              </a:rPr>
              <a:t>	</a:t>
            </a:r>
            <a:r>
              <a:rPr lang="en-US"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requires</a:t>
            </a:r>
            <a:r>
              <a:rPr lang="en-US" dirty="0" smtClean="0">
                <a:solidFill>
                  <a:schemeClr val="bg1"/>
                </a:solidFill>
                <a:latin typeface="Consolas" pitchFamily="49" charset="0"/>
                <a:cs typeface="Consolas" pitchFamily="49" charset="0"/>
              </a:rPr>
              <a:t> </a:t>
            </a:r>
            <a:r>
              <a:rPr lang="en-US" b="1"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dirty="0" smtClean="0">
                <a:solidFill>
                  <a:schemeClr val="bg1"/>
                </a:solidFill>
                <a:latin typeface="Consolas" pitchFamily="49" charset="0"/>
                <a:cs typeface="Consolas" pitchFamily="49" charset="0"/>
              </a:rPr>
              <a:t>(y)</a:t>
            </a:r>
          </a:p>
          <a:p>
            <a:pPr>
              <a:tabLst>
                <a:tab pos="342900" algn="l"/>
              </a:tabLst>
            </a:pPr>
            <a:r>
              <a:rPr lang="en-US" dirty="0">
                <a:solidFill>
                  <a:schemeClr val="bg1"/>
                </a:solidFill>
                <a:latin typeface="Consolas" pitchFamily="49" charset="0"/>
                <a:cs typeface="Consolas" pitchFamily="49" charset="0"/>
              </a:rPr>
              <a:t>	</a:t>
            </a:r>
            <a:r>
              <a:rPr lang="en-US"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ensures</a:t>
            </a:r>
            <a:r>
              <a:rPr lang="en-US" dirty="0" smtClean="0">
                <a:solidFill>
                  <a:schemeClr val="bg1"/>
                </a:solidFill>
                <a:latin typeface="Consolas" pitchFamily="49" charset="0"/>
                <a:cs typeface="Consolas" pitchFamily="49" charset="0"/>
              </a:rPr>
              <a:t> </a:t>
            </a:r>
            <a:r>
              <a:rPr lang="en-US" b="1"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dirty="0" smtClean="0">
                <a:solidFill>
                  <a:schemeClr val="bg1"/>
                </a:solidFill>
                <a:latin typeface="Consolas" pitchFamily="49" charset="0"/>
                <a:cs typeface="Consolas" pitchFamily="49" charset="0"/>
              </a:rPr>
              <a:t>(y)</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	y := y + 1; </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a:t>
            </a:r>
          </a:p>
        </p:txBody>
      </p:sp>
      <p:sp>
        <p:nvSpPr>
          <p:cNvPr id="6" name="Right Arrow 5"/>
          <p:cNvSpPr/>
          <p:nvPr/>
        </p:nvSpPr>
        <p:spPr bwMode="auto">
          <a:xfrm>
            <a:off x="342900" y="2057397"/>
            <a:ext cx="714375" cy="414338"/>
          </a:xfrm>
          <a:prstGeom prst="rightArrow">
            <a:avLst/>
          </a:prstGeom>
          <a:solidFill>
            <a:srgbClr xmlns:mc="http://schemas.openxmlformats.org/markup-compatibility/2006" xmlns:a14="http://schemas.microsoft.com/office/drawing/2007/7/7/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7" name="Vertical Scroll 6"/>
          <p:cNvSpPr/>
          <p:nvPr/>
        </p:nvSpPr>
        <p:spPr bwMode="auto">
          <a:xfrm rot="21184477">
            <a:off x="3804642" y="1310096"/>
            <a:ext cx="1753880" cy="1177889"/>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kumimoji="0" lang="en-US" sz="2000" b="0" i="0" u="none" strike="noStrike" cap="none" normalizeH="0" baseline="0" dirty="0" smtClean="0">
                <a:solidFill>
                  <a:schemeClr val="bg1"/>
                </a:solidFill>
                <a:latin typeface="Consolas" pitchFamily="49" charset="0"/>
                <a:cs typeface="Consolas" pitchFamily="49" charset="0"/>
              </a:rPr>
              <a:t>(</a:t>
            </a:r>
            <a:r>
              <a:rPr kumimoji="0" lang="en-US" sz="2000" b="0" i="0" u="none" strike="noStrike" cap="none" normalizeH="0" baseline="0" dirty="0" err="1" smtClean="0">
                <a:solidFill>
                  <a:schemeClr val="bg1"/>
                </a:solidFill>
                <a:latin typeface="Consolas" pitchFamily="49" charset="0"/>
                <a:cs typeface="Consolas" pitchFamily="49" charset="0"/>
              </a:rPr>
              <a:t>c.y</a:t>
            </a:r>
            <a:r>
              <a:rPr kumimoji="0" lang="en-US" sz="2000" b="0" i="0" u="none" strike="noStrike" cap="none" normalizeH="0" baseline="0" dirty="0" smtClean="0">
                <a:solidFill>
                  <a:schemeClr val="bg1"/>
                </a:solidFill>
                <a:latin typeface="Consolas" pitchFamily="49" charset="0"/>
                <a:cs typeface="Consolas" pitchFamily="49" charset="0"/>
              </a:rPr>
              <a:t>)</a:t>
            </a:r>
          </a:p>
        </p:txBody>
      </p:sp>
    </p:spTree>
    <p:extLst>
      <p:ext uri="{BB962C8B-B14F-4D97-AF65-F5344CB8AC3E}">
        <p14:creationId xmlns:p14="http://schemas.microsoft.com/office/powerpoint/2007/7/12/main" val="4116705894"/>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3"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grpId="0" nodeType="clickEffect">
                                  <p:stCondLst>
                                    <p:cond delay="0"/>
                                  </p:stCondLst>
                                  <p:childTnLst>
                                    <p:animMotion origin="layout" path="M -2.5E-6 -0.00069 L -2.5E-6 0.03056 " pathEditMode="relative" rAng="0" ptsTypes="AA">
                                      <p:cBhvr>
                                        <p:cTn id="12" dur="1000" fill="hold"/>
                                        <p:tgtEl>
                                          <p:spTgt spid="6"/>
                                        </p:tgtEl>
                                        <p:attrNameLst>
                                          <p:attrName>ppt_x</p:attrName>
                                          <p:attrName>ppt_y</p:attrName>
                                        </p:attrNameLst>
                                      </p:cBhvr>
                                      <p:rCtr x="0" y="16"/>
                                    </p:animMotion>
                                  </p:childTnLst>
                                </p:cTn>
                              </p:par>
                            </p:childTnLst>
                          </p:cTn>
                        </p:par>
                        <p:par>
                          <p:cTn id="13" fill="hold">
                            <p:stCondLst>
                              <p:cond delay="1000"/>
                            </p:stCondLst>
                            <p:childTnLst>
                              <p:par>
                                <p:cTn id="14" presetID="53" presetClass="entr" presetSubtype="0"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ppt_w</p:attrName>
                                        </p:attrNameLst>
                                      </p:cBhvr>
                                      <p:tavLst>
                                        <p:tav tm="0">
                                          <p:val>
                                            <p:fltVal val="0"/>
                                          </p:val>
                                        </p:tav>
                                        <p:tav tm="100000">
                                          <p:val>
                                            <p:strVal val="#ppt_w"/>
                                          </p:val>
                                        </p:tav>
                                      </p:tavLst>
                                    </p:anim>
                                    <p:anim calcmode="lin" valueType="num">
                                      <p:cBhvr>
                                        <p:cTn id="17" dur="500" fill="hold"/>
                                        <p:tgtEl>
                                          <p:spTgt spid="7"/>
                                        </p:tgtEl>
                                        <p:attrNameLst>
                                          <p:attrName>ppt_h</p:attrName>
                                        </p:attrNameLst>
                                      </p:cBhvr>
                                      <p:tavLst>
                                        <p:tav tm="0">
                                          <p:val>
                                            <p:fltVal val="0"/>
                                          </p:val>
                                        </p:tav>
                                        <p:tav tm="100000">
                                          <p:val>
                                            <p:strVal val="#ppt_h"/>
                                          </p:val>
                                        </p:tav>
                                      </p:tavLst>
                                    </p:anim>
                                    <p:animEffect transition="in" filter="fade">
                                      <p:cBhvr>
                                        <p:cTn id="18" dur="500"/>
                                        <p:tgtEl>
                                          <p:spTgt spid="7"/>
                                        </p:tgtEl>
                                      </p:cBhvr>
                                    </p:animEffect>
                                  </p:childTnLst>
                                </p:cTn>
                              </p:par>
                              <p:par>
                                <p:cTn id="19" presetID="42" presetClass="path" presetSubtype="0" accel="50000" decel="50000" fill="hold" grpId="1" nodeType="withEffect">
                                  <p:stCondLst>
                                    <p:cond delay="0"/>
                                  </p:stCondLst>
                                  <p:childTnLst>
                                    <p:animMotion origin="layout" path="M -0.27083 0.05556 L 8.33333E-7 -2.96296E-6 " pathEditMode="relative" rAng="0" ptsTypes="AA">
                                      <p:cBhvr>
                                        <p:cTn id="20" dur="600" fill="hold"/>
                                        <p:tgtEl>
                                          <p:spTgt spid="7"/>
                                        </p:tgtEl>
                                        <p:attrNameLst>
                                          <p:attrName>ppt_x</p:attrName>
                                          <p:attrName>ppt_y</p:attrName>
                                        </p:attrNameLst>
                                      </p:cBhvr>
                                      <p:rCtr x="135" y="-28"/>
                                    </p:animMotion>
                                  </p:childTnLst>
                                </p:cTn>
                              </p:par>
                            </p:childTnLst>
                          </p:cTn>
                        </p:par>
                      </p:childTnLst>
                    </p:cTn>
                  </p:par>
                  <p:par>
                    <p:cTn id="21" fill="hold">
                      <p:stCondLst>
                        <p:cond delay="indefinite"/>
                      </p:stCondLst>
                      <p:childTnLst>
                        <p:par>
                          <p:cTn id="22" fill="hold">
                            <p:stCondLst>
                              <p:cond delay="0"/>
                            </p:stCondLst>
                            <p:childTnLst>
                              <p:par>
                                <p:cTn id="23" presetID="42" presetClass="path" presetSubtype="0" accel="50000" decel="50000" fill="hold" grpId="1" nodeType="clickEffect">
                                  <p:stCondLst>
                                    <p:cond delay="0"/>
                                  </p:stCondLst>
                                  <p:childTnLst>
                                    <p:animMotion origin="layout" path="M -2.5E-6 0.03055 L 0.41042 0.44583 " pathEditMode="relative" rAng="0" ptsTypes="AA">
                                      <p:cBhvr>
                                        <p:cTn id="24" dur="2000" fill="hold"/>
                                        <p:tgtEl>
                                          <p:spTgt spid="6"/>
                                        </p:tgtEl>
                                        <p:attrNameLst>
                                          <p:attrName>ppt_x</p:attrName>
                                          <p:attrName>ppt_y</p:attrName>
                                        </p:attrNameLst>
                                      </p:cBhvr>
                                      <p:rCtr x="205" y="208"/>
                                    </p:animMotion>
                                  </p:childTnLst>
                                </p:cTn>
                              </p:par>
                              <p:par>
                                <p:cTn id="25" presetID="10"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childTnLst>
                                </p:cTn>
                              </p:par>
                              <p:par>
                                <p:cTn id="28" presetID="42" presetClass="path" presetSubtype="0" accel="50000" decel="50000" fill="hold" grpId="2" nodeType="withEffect">
                                  <p:stCondLst>
                                    <p:cond delay="1250"/>
                                  </p:stCondLst>
                                  <p:childTnLst>
                                    <p:animMotion origin="layout" path="M 8.33333E-7 -1.85185E-6 L 0.31979 0.39584 " pathEditMode="relative" rAng="0" ptsTypes="AA">
                                      <p:cBhvr>
                                        <p:cTn id="29" dur="2000" fill="hold"/>
                                        <p:tgtEl>
                                          <p:spTgt spid="7"/>
                                        </p:tgtEl>
                                        <p:attrNameLst>
                                          <p:attrName>ppt_x</p:attrName>
                                          <p:attrName>ppt_y</p:attrName>
                                        </p:attrNameLst>
                                      </p:cBhvr>
                                      <p:rCtr x="160" y="198"/>
                                    </p:animMotion>
                                  </p:childTnLst>
                                </p:cTn>
                              </p:par>
                            </p:childTnLst>
                          </p:cTn>
                        </p:par>
                      </p:childTnLst>
                    </p:cTn>
                  </p:par>
                  <p:par>
                    <p:cTn id="30" fill="hold">
                      <p:stCondLst>
                        <p:cond delay="indefinite"/>
                      </p:stCondLst>
                      <p:childTnLst>
                        <p:par>
                          <p:cTn id="31" fill="hold">
                            <p:stCondLst>
                              <p:cond delay="0"/>
                            </p:stCondLst>
                            <p:childTnLst>
                              <p:par>
                                <p:cTn id="32" presetID="42" presetClass="path" presetSubtype="0" accel="50000" decel="50000" fill="hold" grpId="4" nodeType="clickEffect">
                                  <p:stCondLst>
                                    <p:cond delay="0"/>
                                  </p:stCondLst>
                                  <p:childTnLst>
                                    <p:animMotion origin="layout" path="M 0.41042 0.44584 L 0.41146 0.49167 " pathEditMode="relative" rAng="0" ptsTypes="AA">
                                      <p:cBhvr>
                                        <p:cTn id="33" dur="1000" fill="hold"/>
                                        <p:tgtEl>
                                          <p:spTgt spid="6"/>
                                        </p:tgtEl>
                                        <p:attrNameLst>
                                          <p:attrName>ppt_x</p:attrName>
                                          <p:attrName>ppt_y</p:attrName>
                                        </p:attrNameLst>
                                      </p:cBhvr>
                                      <p:rCtr x="1" y="23"/>
                                    </p:animMotion>
                                  </p:childTnLst>
                                </p:cTn>
                              </p:par>
                            </p:childTnLst>
                          </p:cTn>
                        </p:par>
                      </p:childTnLst>
                    </p:cTn>
                  </p:par>
                  <p:par>
                    <p:cTn id="34" fill="hold">
                      <p:stCondLst>
                        <p:cond delay="indefinite"/>
                      </p:stCondLst>
                      <p:childTnLst>
                        <p:par>
                          <p:cTn id="35" fill="hold">
                            <p:stCondLst>
                              <p:cond delay="0"/>
                            </p:stCondLst>
                            <p:childTnLst>
                              <p:par>
                                <p:cTn id="36" presetID="42" presetClass="path" presetSubtype="0" accel="50000" decel="50000" fill="hold" grpId="3" nodeType="clickEffect">
                                  <p:stCondLst>
                                    <p:cond delay="0"/>
                                  </p:stCondLst>
                                  <p:childTnLst>
                                    <p:animMotion origin="layout" path="M 0.32187 0.39723 L 2.5E-6 -2.96296E-6 " pathEditMode="relative" rAng="0" ptsTypes="AA">
                                      <p:cBhvr>
                                        <p:cTn id="37" dur="2000" fill="hold"/>
                                        <p:tgtEl>
                                          <p:spTgt spid="7"/>
                                        </p:tgtEl>
                                        <p:attrNameLst>
                                          <p:attrName>ppt_x</p:attrName>
                                          <p:attrName>ppt_y</p:attrName>
                                        </p:attrNameLst>
                                      </p:cBhvr>
                                      <p:rCtr x="-161" y="-199"/>
                                    </p:animMotion>
                                  </p:childTnLst>
                                </p:cTn>
                              </p:par>
                              <p:par>
                                <p:cTn id="38" presetID="42" presetClass="path" presetSubtype="0" accel="50000" decel="50000" fill="hold" grpId="2" nodeType="withEffect">
                                  <p:stCondLst>
                                    <p:cond delay="1000"/>
                                  </p:stCondLst>
                                  <p:childTnLst>
                                    <p:animMotion origin="layout" path="M 0.41042 0.4875 L 0.00243 0.07917 " pathEditMode="relative" rAng="0" ptsTypes="AA">
                                      <p:cBhvr>
                                        <p:cTn id="39" dur="2000" fill="hold"/>
                                        <p:tgtEl>
                                          <p:spTgt spid="6"/>
                                        </p:tgtEl>
                                        <p:attrNameLst>
                                          <p:attrName>ppt_x</p:attrName>
                                          <p:attrName>ppt_y</p:attrName>
                                        </p:attrNameLst>
                                      </p:cBhvr>
                                      <p:rCtr x="-204" y="-204"/>
                                    </p:animMotion>
                                  </p:childTnLst>
                                </p:cTn>
                              </p:par>
                              <p:par>
                                <p:cTn id="40" presetID="10" presetClass="exit" presetSubtype="0" fill="hold" grpId="1" nodeType="withEffect">
                                  <p:stCondLst>
                                    <p:cond delay="1000"/>
                                  </p:stCondLst>
                                  <p:childTnLst>
                                    <p:animEffect transition="out" filter="fade">
                                      <p:cBhvr>
                                        <p:cTn id="41" dur="2000"/>
                                        <p:tgtEl>
                                          <p:spTgt spid="5"/>
                                        </p:tgtEl>
                                      </p:cBhvr>
                                    </p:animEffect>
                                    <p:set>
                                      <p:cBhvr>
                                        <p:cTn id="42"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6" grpId="2" animBg="1"/>
      <p:bldP spid="6" grpId="3" animBg="1"/>
      <p:bldP spid="6" grpId="4" animBg="1"/>
      <p:bldP spid="7" grpId="0" animBg="1"/>
      <p:bldP spid="7" grpId="1" animBg="1"/>
      <p:bldP spid="7" grpId="2" animBg="1"/>
      <p:bldP spid="7" grpId="3"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Well</a:t>
            </a:r>
            <a:r>
              <a:rPr lang="en-US" dirty="0" smtClean="0"/>
              <a:t>-formed specifications</a:t>
            </a:r>
            <a:endParaRPr lang="en-US" dirty="0"/>
          </a:p>
        </p:txBody>
      </p:sp>
      <p:sp>
        <p:nvSpPr>
          <p:cNvPr id="3" name="Content Placeholder 2"/>
          <p:cNvSpPr>
            <a:spLocks noGrp="1"/>
          </p:cNvSpPr>
          <p:nvPr>
            <p:ph idx="1"/>
          </p:nvPr>
        </p:nvSpPr>
        <p:spPr>
          <a:xfrm>
            <a:off x="381000" y="1198555"/>
            <a:ext cx="8382000" cy="5484578"/>
          </a:xfrm>
        </p:spPr>
        <p:txBody>
          <a:bodyPr/>
          <a:lstStyle/>
          <a:p>
            <a:r>
              <a:rPr lang="en-US" dirty="0" smtClean="0"/>
              <a:t>A specification expression can mention a memory location only if it also entails the permission to that location</a:t>
            </a:r>
          </a:p>
          <a:p>
            <a:pPr>
              <a:tabLst>
                <a:tab pos="6629400" algn="l"/>
              </a:tabLst>
            </a:pPr>
            <a:r>
              <a:rPr lang="en-US" dirty="0" err="1" smtClean="0">
                <a:solidFill>
                  <a:srgbClr xmlns:mc="http://schemas.openxmlformats.org/markup-compatibility/2006" xmlns:a14="http://schemas.microsoft.com/office/drawing/2007/7/7/main" val="0070C0" mc:Ignorable=""/>
                </a:solidFill>
              </a:rPr>
              <a:t>acc</a:t>
            </a:r>
            <a:r>
              <a:rPr lang="en-US" dirty="0" smtClean="0"/>
              <a:t>(y) &amp;&amp; y &lt; 100	</a:t>
            </a:r>
            <a:r>
              <a:rPr lang="en-US" sz="3200" dirty="0" smtClean="0">
                <a:solidFill>
                  <a:srgbClr xmlns:mc="http://schemas.openxmlformats.org/markup-compatibility/2006" xmlns:a14="http://schemas.microsoft.com/office/drawing/2007/7/7/main" val="00B050" mc:Ignorable=""/>
                </a:solidFill>
                <a:sym typeface="Wingdings"/>
              </a:rPr>
              <a:t></a:t>
            </a:r>
            <a:endParaRPr lang="en-US" dirty="0" smtClean="0"/>
          </a:p>
          <a:p>
            <a:pPr>
              <a:tabLst>
                <a:tab pos="6629400" algn="l"/>
              </a:tabLst>
            </a:pPr>
            <a:r>
              <a:rPr lang="en-US" dirty="0" smtClean="0"/>
              <a:t>y &lt; 100	</a:t>
            </a:r>
            <a:r>
              <a:rPr lang="en-US" sz="3200" dirty="0" smtClean="0">
                <a:solidFill>
                  <a:srgbClr xmlns:mc="http://schemas.openxmlformats.org/markup-compatibility/2006" xmlns:a14="http://schemas.microsoft.com/office/drawing/2007/7/7/main" val="FF0000" mc:Ignorable=""/>
                </a:solidFill>
                <a:sym typeface="Wingdings"/>
              </a:rPr>
              <a:t></a:t>
            </a:r>
            <a:endParaRPr lang="en-US" dirty="0" smtClean="0"/>
          </a:p>
          <a:p>
            <a:pPr>
              <a:tabLst>
                <a:tab pos="6629400" algn="l"/>
              </a:tabLst>
            </a:pPr>
            <a:r>
              <a:rPr lang="en-US" dirty="0" err="1" smtClean="0">
                <a:solidFill>
                  <a:srgbClr xmlns:mc="http://schemas.openxmlformats.org/markup-compatibility/2006" xmlns:a14="http://schemas.microsoft.com/office/drawing/2007/7/7/main" val="0070C0" mc:Ignorable=""/>
                </a:solidFill>
              </a:rPr>
              <a:t>acc</a:t>
            </a:r>
            <a:r>
              <a:rPr lang="en-US" dirty="0" smtClean="0"/>
              <a:t>(x) &amp;&amp; y &lt; 100	</a:t>
            </a:r>
            <a:r>
              <a:rPr lang="en-US" sz="3200" dirty="0" smtClean="0">
                <a:solidFill>
                  <a:srgbClr xmlns:mc="http://schemas.openxmlformats.org/markup-compatibility/2006" xmlns:a14="http://schemas.microsoft.com/office/drawing/2007/7/7/main" val="FF0000" mc:Ignorable=""/>
                </a:solidFill>
                <a:sym typeface="Wingdings"/>
              </a:rPr>
              <a:t></a:t>
            </a:r>
            <a:endParaRPr lang="en-US" dirty="0" smtClean="0"/>
          </a:p>
          <a:p>
            <a:pPr>
              <a:tabLst>
                <a:tab pos="6629400" algn="l"/>
              </a:tabLst>
            </a:pPr>
            <a:r>
              <a:rPr lang="en-US" dirty="0" err="1" smtClean="0">
                <a:solidFill>
                  <a:srgbClr xmlns:mc="http://schemas.openxmlformats.org/markup-compatibility/2006" xmlns:a14="http://schemas.microsoft.com/office/drawing/2007/7/7/main" val="0070C0" mc:Ignorable=""/>
                </a:solidFill>
              </a:rPr>
              <a:t>acc</a:t>
            </a:r>
            <a:r>
              <a:rPr lang="en-US" dirty="0" smtClean="0"/>
              <a:t>(</a:t>
            </a:r>
            <a:r>
              <a:rPr lang="en-US" dirty="0" err="1"/>
              <a:t>o</a:t>
            </a:r>
            <a:r>
              <a:rPr lang="en-US" dirty="0" err="1" smtClean="0"/>
              <a:t>.y</a:t>
            </a:r>
            <a:r>
              <a:rPr lang="en-US" dirty="0" smtClean="0"/>
              <a:t>) &amp;&amp; </a:t>
            </a:r>
            <a:r>
              <a:rPr lang="en-US" dirty="0" err="1" smtClean="0"/>
              <a:t>p.y</a:t>
            </a:r>
            <a:r>
              <a:rPr lang="en-US" dirty="0" smtClean="0"/>
              <a:t> &lt; 100	</a:t>
            </a:r>
            <a:r>
              <a:rPr lang="en-US" sz="3200" dirty="0" smtClean="0">
                <a:solidFill>
                  <a:srgbClr xmlns:mc="http://schemas.openxmlformats.org/markup-compatibility/2006" xmlns:a14="http://schemas.microsoft.com/office/drawing/2007/7/7/main" val="FF0000" mc:Ignorable=""/>
                </a:solidFill>
                <a:sym typeface="Wingdings"/>
              </a:rPr>
              <a:t></a:t>
            </a:r>
            <a:endParaRPr lang="en-US" dirty="0" smtClean="0"/>
          </a:p>
          <a:p>
            <a:pPr>
              <a:tabLst>
                <a:tab pos="6629400" algn="l"/>
              </a:tabLst>
            </a:pPr>
            <a:r>
              <a:rPr lang="en-US" dirty="0" smtClean="0"/>
              <a:t>o == p &amp;&amp; </a:t>
            </a:r>
            <a:r>
              <a:rPr lang="en-US" dirty="0" err="1" smtClean="0">
                <a:solidFill>
                  <a:srgbClr xmlns:mc="http://schemas.openxmlformats.org/markup-compatibility/2006" xmlns:a14="http://schemas.microsoft.com/office/drawing/2007/7/7/main" val="0070C0" mc:Ignorable=""/>
                </a:solidFill>
              </a:rPr>
              <a:t>acc</a:t>
            </a:r>
            <a:r>
              <a:rPr lang="en-US" dirty="0" smtClean="0"/>
              <a:t>(</a:t>
            </a:r>
            <a:r>
              <a:rPr lang="en-US" dirty="0" err="1" smtClean="0"/>
              <a:t>o.y</a:t>
            </a:r>
            <a:r>
              <a:rPr lang="en-US" dirty="0" smtClean="0"/>
              <a:t>) &amp;&amp; </a:t>
            </a:r>
            <a:r>
              <a:rPr lang="en-US" dirty="0" err="1" smtClean="0"/>
              <a:t>p.y</a:t>
            </a:r>
            <a:r>
              <a:rPr lang="en-US" dirty="0" smtClean="0"/>
              <a:t> &lt; 100	</a:t>
            </a:r>
            <a:r>
              <a:rPr lang="en-US" sz="3200" dirty="0" smtClean="0">
                <a:solidFill>
                  <a:srgbClr xmlns:mc="http://schemas.openxmlformats.org/markup-compatibility/2006" xmlns:a14="http://schemas.microsoft.com/office/drawing/2007/7/7/main" val="00B050" mc:Ignorable=""/>
                </a:solidFill>
                <a:sym typeface="Wingdings"/>
              </a:rPr>
              <a:t></a:t>
            </a:r>
            <a:endParaRPr lang="en-US" dirty="0" smtClean="0"/>
          </a:p>
          <a:p>
            <a:pPr>
              <a:tabLst>
                <a:tab pos="6629400" algn="l"/>
              </a:tabLst>
            </a:pPr>
            <a:r>
              <a:rPr lang="en-US" dirty="0" smtClean="0"/>
              <a:t>x / y &lt; 20	</a:t>
            </a:r>
            <a:r>
              <a:rPr lang="en-US" sz="3200" dirty="0" smtClean="0">
                <a:solidFill>
                  <a:srgbClr xmlns:mc="http://schemas.openxmlformats.org/markup-compatibility/2006" xmlns:a14="http://schemas.microsoft.com/office/drawing/2007/7/7/main" val="FF0000" mc:Ignorable=""/>
                </a:solidFill>
                <a:sym typeface="Wingdings"/>
              </a:rPr>
              <a:t></a:t>
            </a:r>
            <a:endParaRPr lang="en-US" dirty="0" smtClean="0"/>
          </a:p>
          <a:p>
            <a:pPr>
              <a:tabLst>
                <a:tab pos="6629400" algn="l"/>
              </a:tabLst>
            </a:pPr>
            <a:r>
              <a:rPr lang="en-US" dirty="0" smtClean="0"/>
              <a:t>y ≠ 0 &amp;&amp; x / y &lt; 20	</a:t>
            </a:r>
            <a:r>
              <a:rPr lang="en-US" sz="3200" dirty="0" smtClean="0">
                <a:solidFill>
                  <a:srgbClr xmlns:mc="http://schemas.openxmlformats.org/markup-compatibility/2006" xmlns:a14="http://schemas.microsoft.com/office/drawing/2007/7/7/main" val="00B050" mc:Ignorable=""/>
                </a:solidFill>
                <a:sym typeface="Wingdings"/>
              </a:rPr>
              <a:t></a:t>
            </a:r>
            <a:endParaRPr lang="en-US" dirty="0"/>
          </a:p>
        </p:txBody>
      </p:sp>
    </p:spTree>
    <p:extLst>
      <p:ext uri="{BB962C8B-B14F-4D97-AF65-F5344CB8AC3E}">
        <p14:creationId xmlns:p14="http://schemas.microsoft.com/office/powerpoint/2007/7/12/main" val="3516911184"/>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763000" cy="750205"/>
          </a:xfrm>
        </p:spPr>
        <p:txBody>
          <a:bodyPr/>
          <a:lstStyle/>
          <a:p>
            <a:r>
              <a:rPr lang="en-US" dirty="0" smtClean="0"/>
              <a:t>Loop invariants and permissions</a:t>
            </a:r>
            <a:endParaRPr lang="en-US" dirty="0"/>
          </a:p>
        </p:txBody>
      </p:sp>
      <p:sp>
        <p:nvSpPr>
          <p:cNvPr id="3" name="Content Placeholder 2"/>
          <p:cNvSpPr>
            <a:spLocks noGrp="1"/>
          </p:cNvSpPr>
          <p:nvPr>
            <p:ph idx="1"/>
          </p:nvPr>
        </p:nvSpPr>
        <p:spPr>
          <a:xfrm>
            <a:off x="381000" y="1198555"/>
            <a:ext cx="8382000" cy="2589940"/>
          </a:xfrm>
        </p:spPr>
        <p:txBody>
          <a:bodyPr/>
          <a:lstStyle/>
          <a:p>
            <a:r>
              <a:rPr lang="en-US" dirty="0" smtClean="0"/>
              <a:t>A loop iteration is like its own activation record</a:t>
            </a:r>
          </a:p>
          <a:p>
            <a:endParaRPr lang="en-US" dirty="0" smtClean="0"/>
          </a:p>
          <a:p>
            <a:endParaRPr lang="en-US" dirty="0" smtClean="0"/>
          </a:p>
          <a:p>
            <a:pPr marL="0" indent="0">
              <a:buNone/>
            </a:pPr>
            <a:r>
              <a:rPr lang="en-US" dirty="0" smtClean="0"/>
              <a:t>	is like</a:t>
            </a:r>
          </a:p>
        </p:txBody>
      </p:sp>
      <p:sp>
        <p:nvSpPr>
          <p:cNvPr id="4" name="TextBox 3"/>
          <p:cNvSpPr txBox="1"/>
          <p:nvPr/>
        </p:nvSpPr>
        <p:spPr>
          <a:xfrm>
            <a:off x="599239" y="2270903"/>
            <a:ext cx="4187078" cy="92333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dirty="0" smtClean="0">
                <a:solidFill>
                  <a:schemeClr val="bg1"/>
                </a:solidFill>
                <a:latin typeface="Consolas" pitchFamily="49" charset="0"/>
                <a:cs typeface="Consolas" pitchFamily="49" charset="0"/>
              </a:rPr>
              <a:t>Before;</a:t>
            </a:r>
          </a:p>
          <a:p>
            <a:pPr>
              <a:tabLst>
                <a:tab pos="342900" algn="l"/>
              </a:tabLst>
            </a:pPr>
            <a:r>
              <a:rPr lang="en-US" b="1" dirty="0">
                <a:solidFill>
                  <a:srgbClr xmlns:mc="http://schemas.openxmlformats.org/markup-compatibility/2006" xmlns:a14="http://schemas.microsoft.com/office/drawing/2007/7/7/main" val="0070C0" mc:Ignorable=""/>
                </a:solidFill>
                <a:latin typeface="Consolas" pitchFamily="49" charset="0"/>
                <a:cs typeface="Consolas" pitchFamily="49" charset="0"/>
              </a:rPr>
              <a:t>while</a:t>
            </a:r>
            <a:r>
              <a:rPr lang="en-US" dirty="0" smtClean="0">
                <a:solidFill>
                  <a:schemeClr val="bg1"/>
                </a:solidFill>
                <a:latin typeface="Consolas" pitchFamily="49" charset="0"/>
                <a:cs typeface="Consolas" pitchFamily="49" charset="0"/>
              </a:rPr>
              <a:t> (B) </a:t>
            </a:r>
            <a:r>
              <a:rPr lang="en-US" b="1" dirty="0">
                <a:solidFill>
                  <a:srgbClr xmlns:mc="http://schemas.openxmlformats.org/markup-compatibility/2006" xmlns:a14="http://schemas.microsoft.com/office/drawing/2007/7/7/main" val="0070C0" mc:Ignorable=""/>
                </a:solidFill>
                <a:latin typeface="Consolas" pitchFamily="49" charset="0"/>
                <a:cs typeface="Consolas" pitchFamily="49" charset="0"/>
              </a:rPr>
              <a:t>invariant</a:t>
            </a:r>
            <a:r>
              <a:rPr lang="en-US" dirty="0" smtClean="0">
                <a:solidFill>
                  <a:schemeClr val="bg1"/>
                </a:solidFill>
                <a:latin typeface="Consolas" pitchFamily="49" charset="0"/>
                <a:cs typeface="Consolas" pitchFamily="49" charset="0"/>
              </a:rPr>
              <a:t> J { S; }</a:t>
            </a:r>
          </a:p>
          <a:p>
            <a:pPr>
              <a:tabLst>
                <a:tab pos="342900" algn="l"/>
              </a:tabLst>
            </a:pPr>
            <a:r>
              <a:rPr lang="en-US" dirty="0" smtClean="0">
                <a:solidFill>
                  <a:schemeClr val="bg1"/>
                </a:solidFill>
                <a:latin typeface="Consolas" pitchFamily="49" charset="0"/>
                <a:cs typeface="Consolas" pitchFamily="49" charset="0"/>
              </a:rPr>
              <a:t>After; </a:t>
            </a:r>
          </a:p>
        </p:txBody>
      </p:sp>
      <p:sp>
        <p:nvSpPr>
          <p:cNvPr id="5" name="TextBox 4"/>
          <p:cNvSpPr txBox="1"/>
          <p:nvPr/>
        </p:nvSpPr>
        <p:spPr>
          <a:xfrm>
            <a:off x="599239" y="3813958"/>
            <a:ext cx="6887412" cy="258532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657600" algn="l"/>
                <a:tab pos="3943350" algn="l"/>
                <a:tab pos="4286250" algn="l"/>
              </a:tabLst>
            </a:pPr>
            <a:r>
              <a:rPr lang="en-US" dirty="0" smtClean="0">
                <a:solidFill>
                  <a:schemeClr val="bg1"/>
                </a:solidFill>
                <a:latin typeface="Consolas" pitchFamily="49" charset="0"/>
                <a:cs typeface="Consolas" pitchFamily="49" charset="0"/>
              </a:rPr>
              <a:t>Before;	</a:t>
            </a:r>
            <a:r>
              <a:rPr lang="en-US" b="1" dirty="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dirty="0" smtClean="0">
                <a:solidFill>
                  <a:schemeClr val="bg1"/>
                </a:solidFill>
                <a:latin typeface="Consolas" pitchFamily="49" charset="0"/>
                <a:cs typeface="Consolas" pitchFamily="49" charset="0"/>
              </a:rPr>
              <a:t> </a:t>
            </a:r>
            <a:r>
              <a:rPr lang="en-US" dirty="0" err="1" smtClean="0">
                <a:solidFill>
                  <a:schemeClr val="bg1"/>
                </a:solidFill>
                <a:latin typeface="Consolas" pitchFamily="49" charset="0"/>
                <a:cs typeface="Consolas" pitchFamily="49" charset="0"/>
              </a:rPr>
              <a:t>MyLoop</a:t>
            </a:r>
            <a:r>
              <a:rPr lang="en-US" dirty="0" smtClean="0">
                <a:solidFill>
                  <a:schemeClr val="bg1"/>
                </a:solidFill>
                <a:latin typeface="Consolas" pitchFamily="49" charset="0"/>
                <a:cs typeface="Consolas" pitchFamily="49" charset="0"/>
              </a:rPr>
              <a:t>(…)</a:t>
            </a:r>
          </a:p>
          <a:p>
            <a:pPr>
              <a:tabLst>
                <a:tab pos="3657600" algn="l"/>
                <a:tab pos="3943350" algn="l"/>
                <a:tab pos="4286250" algn="l"/>
              </a:tabLst>
            </a:pPr>
            <a:r>
              <a:rPr lang="en-US" b="1" dirty="0">
                <a:solidFill>
                  <a:srgbClr xmlns:mc="http://schemas.openxmlformats.org/markup-compatibility/2006" xmlns:a14="http://schemas.microsoft.com/office/drawing/2007/7/7/main" val="0070C0" mc:Ignorable=""/>
                </a:solidFill>
                <a:latin typeface="Consolas" pitchFamily="49" charset="0"/>
                <a:cs typeface="Consolas" pitchFamily="49" charset="0"/>
              </a:rPr>
              <a:t>call</a:t>
            </a:r>
            <a:r>
              <a:rPr lang="en-US" dirty="0" smtClean="0">
                <a:solidFill>
                  <a:schemeClr val="bg1"/>
                </a:solidFill>
                <a:latin typeface="Consolas" pitchFamily="49" charset="0"/>
                <a:cs typeface="Consolas" pitchFamily="49" charset="0"/>
              </a:rPr>
              <a:t> </a:t>
            </a:r>
            <a:r>
              <a:rPr lang="en-US" dirty="0" err="1" smtClean="0">
                <a:solidFill>
                  <a:schemeClr val="bg1"/>
                </a:solidFill>
                <a:latin typeface="Consolas" pitchFamily="49" charset="0"/>
                <a:cs typeface="Consolas" pitchFamily="49" charset="0"/>
              </a:rPr>
              <a:t>MyLoop</a:t>
            </a:r>
            <a:r>
              <a:rPr lang="en-US" dirty="0" smtClean="0">
                <a:solidFill>
                  <a:schemeClr val="bg1"/>
                </a:solidFill>
                <a:latin typeface="Consolas" pitchFamily="49" charset="0"/>
                <a:cs typeface="Consolas" pitchFamily="49" charset="0"/>
              </a:rPr>
              <a:t>(…);		</a:t>
            </a:r>
            <a:r>
              <a:rPr lang="en-US" b="1" dirty="0">
                <a:solidFill>
                  <a:srgbClr xmlns:mc="http://schemas.openxmlformats.org/markup-compatibility/2006" xmlns:a14="http://schemas.microsoft.com/office/drawing/2007/7/7/main" val="0070C0" mc:Ignorable=""/>
                </a:solidFill>
                <a:latin typeface="Consolas" pitchFamily="49" charset="0"/>
                <a:cs typeface="Consolas" pitchFamily="49" charset="0"/>
              </a:rPr>
              <a:t>requires</a:t>
            </a:r>
            <a:r>
              <a:rPr lang="en-US" dirty="0" smtClean="0">
                <a:solidFill>
                  <a:schemeClr val="bg1"/>
                </a:solidFill>
                <a:latin typeface="Consolas" pitchFamily="49" charset="0"/>
                <a:cs typeface="Consolas" pitchFamily="49" charset="0"/>
              </a:rPr>
              <a:t> J</a:t>
            </a:r>
          </a:p>
          <a:p>
            <a:pPr>
              <a:tabLst>
                <a:tab pos="3657600" algn="l"/>
                <a:tab pos="3943350" algn="l"/>
                <a:tab pos="4286250" algn="l"/>
              </a:tabLst>
            </a:pPr>
            <a:r>
              <a:rPr lang="en-US" dirty="0" smtClean="0">
                <a:solidFill>
                  <a:schemeClr val="bg1"/>
                </a:solidFill>
                <a:latin typeface="Consolas" pitchFamily="49" charset="0"/>
                <a:cs typeface="Consolas" pitchFamily="49" charset="0"/>
              </a:rPr>
              <a:t>After; 	</a:t>
            </a:r>
            <a:r>
              <a:rPr lang="en-US" dirty="0">
                <a:solidFill>
                  <a:schemeClr val="bg1"/>
                </a:solidFill>
                <a:latin typeface="Consolas" pitchFamily="49" charset="0"/>
                <a:cs typeface="Consolas" pitchFamily="49" charset="0"/>
              </a:rPr>
              <a:t>	</a:t>
            </a:r>
            <a:r>
              <a:rPr lang="en-US" b="1" dirty="0">
                <a:solidFill>
                  <a:srgbClr xmlns:mc="http://schemas.openxmlformats.org/markup-compatibility/2006" xmlns:a14="http://schemas.microsoft.com/office/drawing/2007/7/7/main" val="0070C0" mc:Ignorable=""/>
                </a:solidFill>
                <a:latin typeface="Consolas" pitchFamily="49" charset="0"/>
                <a:cs typeface="Consolas" pitchFamily="49" charset="0"/>
              </a:rPr>
              <a:t>ensures</a:t>
            </a:r>
            <a:r>
              <a:rPr lang="en-US" dirty="0" smtClean="0">
                <a:solidFill>
                  <a:schemeClr val="bg1"/>
                </a:solidFill>
                <a:latin typeface="Consolas" pitchFamily="49" charset="0"/>
                <a:cs typeface="Consolas" pitchFamily="49" charset="0"/>
              </a:rPr>
              <a:t> J</a:t>
            </a:r>
          </a:p>
          <a:p>
            <a:pPr>
              <a:tabLst>
                <a:tab pos="3657600" algn="l"/>
                <a:tab pos="3943350" algn="l"/>
                <a:tab pos="4286250" algn="l"/>
              </a:tabLst>
            </a:pPr>
            <a:r>
              <a:rPr lang="en-US" dirty="0">
                <a:solidFill>
                  <a:schemeClr val="bg1"/>
                </a:solidFill>
                <a:latin typeface="Consolas" pitchFamily="49" charset="0"/>
                <a:cs typeface="Consolas" pitchFamily="49" charset="0"/>
              </a:rPr>
              <a:t>	</a:t>
            </a:r>
            <a:r>
              <a:rPr lang="en-US" dirty="0" smtClean="0">
                <a:solidFill>
                  <a:schemeClr val="bg1"/>
                </a:solidFill>
                <a:latin typeface="Consolas" pitchFamily="49" charset="0"/>
                <a:cs typeface="Consolas" pitchFamily="49" charset="0"/>
              </a:rPr>
              <a:t>{</a:t>
            </a:r>
          </a:p>
          <a:p>
            <a:pPr>
              <a:tabLst>
                <a:tab pos="3657600" algn="l"/>
                <a:tab pos="3943350" algn="l"/>
                <a:tab pos="4286250" algn="l"/>
              </a:tabLst>
            </a:pPr>
            <a:r>
              <a:rPr lang="en-US" dirty="0">
                <a:solidFill>
                  <a:schemeClr val="bg1"/>
                </a:solidFill>
                <a:latin typeface="Consolas" pitchFamily="49" charset="0"/>
                <a:cs typeface="Consolas" pitchFamily="49" charset="0"/>
              </a:rPr>
              <a:t>	</a:t>
            </a:r>
            <a:r>
              <a:rPr lang="en-US" dirty="0" smtClean="0">
                <a:solidFill>
                  <a:schemeClr val="bg1"/>
                </a:solidFill>
                <a:latin typeface="Consolas" pitchFamily="49" charset="0"/>
                <a:cs typeface="Consolas" pitchFamily="49" charset="0"/>
              </a:rPr>
              <a:t>	</a:t>
            </a:r>
            <a:r>
              <a:rPr lang="en-US" b="1" dirty="0">
                <a:solidFill>
                  <a:srgbClr xmlns:mc="http://schemas.openxmlformats.org/markup-compatibility/2006" xmlns:a14="http://schemas.microsoft.com/office/drawing/2007/7/7/main" val="0070C0" mc:Ignorable=""/>
                </a:solidFill>
                <a:latin typeface="Consolas" pitchFamily="49" charset="0"/>
                <a:cs typeface="Consolas" pitchFamily="49" charset="0"/>
              </a:rPr>
              <a:t>if</a:t>
            </a:r>
            <a:r>
              <a:rPr lang="en-US" dirty="0" smtClean="0">
                <a:solidFill>
                  <a:schemeClr val="bg1"/>
                </a:solidFill>
                <a:latin typeface="Consolas" pitchFamily="49" charset="0"/>
                <a:cs typeface="Consolas" pitchFamily="49" charset="0"/>
              </a:rPr>
              <a:t> (B) {</a:t>
            </a:r>
          </a:p>
          <a:p>
            <a:pPr>
              <a:tabLst>
                <a:tab pos="3657600" algn="l"/>
                <a:tab pos="3943350" algn="l"/>
                <a:tab pos="4286250" algn="l"/>
              </a:tabLst>
            </a:pPr>
            <a:r>
              <a:rPr lang="en-US" dirty="0">
                <a:solidFill>
                  <a:schemeClr val="bg1"/>
                </a:solidFill>
                <a:latin typeface="Consolas" pitchFamily="49" charset="0"/>
                <a:cs typeface="Consolas" pitchFamily="49" charset="0"/>
              </a:rPr>
              <a:t>	</a:t>
            </a:r>
            <a:r>
              <a:rPr lang="en-US" dirty="0" smtClean="0">
                <a:solidFill>
                  <a:schemeClr val="bg1"/>
                </a:solidFill>
                <a:latin typeface="Consolas" pitchFamily="49" charset="0"/>
                <a:cs typeface="Consolas" pitchFamily="49" charset="0"/>
              </a:rPr>
              <a:t>		S;</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			</a:t>
            </a:r>
            <a:r>
              <a:rPr lang="en-US" b="1" dirty="0">
                <a:solidFill>
                  <a:srgbClr xmlns:mc="http://schemas.openxmlformats.org/markup-compatibility/2006" xmlns:a14="http://schemas.microsoft.com/office/drawing/2007/7/7/main" val="0070C0" mc:Ignorable=""/>
                </a:solidFill>
                <a:latin typeface="Consolas" pitchFamily="49" charset="0"/>
                <a:cs typeface="Consolas" pitchFamily="49" charset="0"/>
              </a:rPr>
              <a:t>call</a:t>
            </a:r>
            <a:r>
              <a:rPr lang="en-US" dirty="0" smtClean="0">
                <a:solidFill>
                  <a:schemeClr val="bg1"/>
                </a:solidFill>
                <a:latin typeface="Consolas" pitchFamily="49" charset="0"/>
                <a:cs typeface="Consolas" pitchFamily="49" charset="0"/>
              </a:rPr>
              <a:t> </a:t>
            </a:r>
            <a:r>
              <a:rPr lang="en-US" dirty="0" err="1" smtClean="0">
                <a:solidFill>
                  <a:schemeClr val="bg1"/>
                </a:solidFill>
                <a:latin typeface="Consolas" pitchFamily="49" charset="0"/>
                <a:cs typeface="Consolas" pitchFamily="49" charset="0"/>
              </a:rPr>
              <a:t>MyLoop</a:t>
            </a:r>
            <a:r>
              <a:rPr lang="en-US" dirty="0" smtClean="0">
                <a:solidFill>
                  <a:schemeClr val="bg1"/>
                </a:solidFill>
                <a:latin typeface="Consolas" pitchFamily="49" charset="0"/>
                <a:cs typeface="Consolas" pitchFamily="49" charset="0"/>
              </a:rPr>
              <a:t>(…);</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		}</a:t>
            </a:r>
          </a:p>
          <a:p>
            <a:pPr>
              <a:tabLst>
                <a:tab pos="3657600" algn="l"/>
                <a:tab pos="3943350" algn="l"/>
                <a:tab pos="4286250" algn="l"/>
              </a:tabLst>
            </a:pPr>
            <a:r>
              <a:rPr lang="en-US" dirty="0">
                <a:solidFill>
                  <a:schemeClr val="bg1"/>
                </a:solidFill>
                <a:latin typeface="Consolas" pitchFamily="49" charset="0"/>
                <a:cs typeface="Consolas" pitchFamily="49" charset="0"/>
              </a:rPr>
              <a:t>	</a:t>
            </a:r>
            <a:r>
              <a:rPr lang="en-US" dirty="0" smtClean="0">
                <a:solidFill>
                  <a:schemeClr val="bg1"/>
                </a:solidFill>
                <a:latin typeface="Consolas" pitchFamily="49" charset="0"/>
                <a:cs typeface="Consolas" pitchFamily="49" charset="0"/>
              </a:rPr>
              <a:t>}</a:t>
            </a:r>
          </a:p>
        </p:txBody>
      </p:sp>
    </p:spTree>
    <p:extLst>
      <p:ext uri="{BB962C8B-B14F-4D97-AF65-F5344CB8AC3E}">
        <p14:creationId xmlns:p14="http://schemas.microsoft.com/office/powerpoint/2007/7/12/main" val="3186503623"/>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Loop invariant:  example</a:t>
            </a:r>
            <a:endParaRPr lang="en-US" dirty="0"/>
          </a:p>
        </p:txBody>
      </p:sp>
      <p:sp>
        <p:nvSpPr>
          <p:cNvPr id="5" name="TextBox 4"/>
          <p:cNvSpPr txBox="1"/>
          <p:nvPr/>
        </p:nvSpPr>
        <p:spPr>
          <a:xfrm>
            <a:off x="599238" y="1427910"/>
            <a:ext cx="8001837" cy="34778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 pos="742950" algn="l"/>
              </a:tabLst>
            </a:pP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M()</a:t>
            </a:r>
            <a:endParaRPr lang="en-US" sz="2000" dirty="0">
              <a:solidFill>
                <a:schemeClr val="bg1"/>
              </a:solidFill>
              <a:latin typeface="Consolas" pitchFamily="49" charset="0"/>
              <a:cs typeface="Consolas" pitchFamily="49" charset="0"/>
            </a:endParaRPr>
          </a:p>
          <a:p>
            <a:pPr>
              <a:tabLst>
                <a:tab pos="342900" algn="l"/>
                <a:tab pos="74295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requires</a:t>
            </a:r>
            <a:r>
              <a:rPr lang="en-US" sz="2000" dirty="0" smtClean="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(x) &amp;&amp; </a:t>
            </a:r>
            <a:r>
              <a:rPr lang="en-US" sz="2000" b="1"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(y) &amp;&amp; x &lt;= 100 &amp;&amp; y &lt;= 100</a:t>
            </a:r>
          </a:p>
          <a:p>
            <a:pPr>
              <a:tabLst>
                <a:tab pos="342900" algn="l"/>
                <a:tab pos="742950" algn="l"/>
              </a:tabLst>
            </a:pPr>
            <a:r>
              <a:rPr lang="en-US" sz="2000" dirty="0">
                <a:solidFill>
                  <a:schemeClr val="bg1"/>
                </a:solidFill>
                <a:latin typeface="Consolas" pitchFamily="49" charset="0"/>
                <a:cs typeface="Consolas" pitchFamily="49" charset="0"/>
              </a:rPr>
              <a:t>{</a:t>
            </a:r>
          </a:p>
          <a:p>
            <a:pPr>
              <a:tabLst>
                <a:tab pos="342900" algn="l"/>
                <a:tab pos="742950" algn="l"/>
              </a:tabLst>
            </a:pP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while</a:t>
            </a:r>
            <a:r>
              <a:rPr lang="en-US" sz="2000" dirty="0" smtClean="0">
                <a:solidFill>
                  <a:schemeClr val="bg1"/>
                </a:solidFill>
                <a:latin typeface="Consolas" pitchFamily="49" charset="0"/>
                <a:cs typeface="Consolas" pitchFamily="49" charset="0"/>
              </a:rPr>
              <a:t> (y &lt; 100)</a:t>
            </a:r>
          </a:p>
          <a:p>
            <a:pPr>
              <a:tabLst>
                <a:tab pos="342900" algn="l"/>
                <a:tab pos="742950" algn="l"/>
              </a:tabLst>
            </a:pP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invariant</a:t>
            </a:r>
            <a:r>
              <a:rPr lang="en-US" sz="2000" dirty="0" smtClean="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(y) &amp;&amp; y &lt;= 100</a:t>
            </a:r>
          </a:p>
          <a:p>
            <a:pPr>
              <a:tabLst>
                <a:tab pos="342900" algn="l"/>
                <a:tab pos="742950" algn="l"/>
              </a:tabLst>
            </a:pPr>
            <a:r>
              <a:rPr lang="en-US" sz="2000" dirty="0" smtClean="0">
                <a:solidFill>
                  <a:schemeClr val="bg1"/>
                </a:solidFill>
                <a:latin typeface="Consolas" pitchFamily="49" charset="0"/>
                <a:cs typeface="Consolas" pitchFamily="49" charset="0"/>
              </a:rPr>
              <a:t>	{</a:t>
            </a:r>
          </a:p>
          <a:p>
            <a:pPr>
              <a:tabLst>
                <a:tab pos="342900" algn="l"/>
                <a:tab pos="74295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y := y + 1;</a:t>
            </a:r>
          </a:p>
          <a:p>
            <a:pPr>
              <a:tabLst>
                <a:tab pos="342900" algn="l"/>
                <a:tab pos="74295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x := x + 1;  // error: no permission to access x</a:t>
            </a:r>
          </a:p>
          <a:p>
            <a:pPr>
              <a:tabLst>
                <a:tab pos="342900" algn="l"/>
                <a:tab pos="74295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a:t>
            </a:r>
          </a:p>
          <a:p>
            <a:pPr>
              <a:tabLst>
                <a:tab pos="342900" algn="l"/>
                <a:tab pos="74295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assert</a:t>
            </a:r>
            <a:r>
              <a:rPr lang="en-US" sz="2000" dirty="0" smtClean="0">
                <a:solidFill>
                  <a:schemeClr val="bg1"/>
                </a:solidFill>
                <a:latin typeface="Consolas" pitchFamily="49" charset="0"/>
                <a:cs typeface="Consolas" pitchFamily="49" charset="0"/>
              </a:rPr>
              <a:t> x &lt;= y;</a:t>
            </a:r>
          </a:p>
          <a:p>
            <a:pPr>
              <a:tabLst>
                <a:tab pos="342900" algn="l"/>
                <a:tab pos="742950" algn="l"/>
              </a:tabLst>
            </a:pPr>
            <a:r>
              <a:rPr lang="en-US" sz="2000" dirty="0" smtClean="0">
                <a:solidFill>
                  <a:schemeClr val="bg1"/>
                </a:solidFill>
                <a:latin typeface="Consolas" pitchFamily="49" charset="0"/>
                <a:cs typeface="Consolas" pitchFamily="49" charset="0"/>
              </a:rPr>
              <a:t>}</a:t>
            </a:r>
          </a:p>
        </p:txBody>
      </p:sp>
    </p:spTree>
    <p:extLst>
      <p:ext uri="{BB962C8B-B14F-4D97-AF65-F5344CB8AC3E}">
        <p14:creationId xmlns:p14="http://schemas.microsoft.com/office/powerpoint/2007/7/12/main" val="3473759984"/>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Loop invariant:  example</a:t>
            </a:r>
            <a:endParaRPr lang="en-US" dirty="0"/>
          </a:p>
        </p:txBody>
      </p:sp>
      <p:sp>
        <p:nvSpPr>
          <p:cNvPr id="5" name="TextBox 4"/>
          <p:cNvSpPr txBox="1"/>
          <p:nvPr/>
        </p:nvSpPr>
        <p:spPr>
          <a:xfrm>
            <a:off x="599238" y="1427910"/>
            <a:ext cx="8001837" cy="34778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 pos="742950" algn="l"/>
              </a:tabLst>
            </a:pP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M()</a:t>
            </a:r>
            <a:endParaRPr lang="en-US" sz="2000" dirty="0">
              <a:solidFill>
                <a:schemeClr val="bg1"/>
              </a:solidFill>
              <a:latin typeface="Consolas" pitchFamily="49" charset="0"/>
              <a:cs typeface="Consolas" pitchFamily="49" charset="0"/>
            </a:endParaRPr>
          </a:p>
          <a:p>
            <a:pPr>
              <a:tabLst>
                <a:tab pos="342900" algn="l"/>
                <a:tab pos="74295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requires</a:t>
            </a:r>
            <a:r>
              <a:rPr lang="en-US" sz="2000" dirty="0" smtClean="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(x) &amp;&amp; </a:t>
            </a:r>
            <a:r>
              <a:rPr lang="en-US" sz="2000" b="1"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(y) &amp;&amp; x &lt;= 100 &amp;&amp; y &lt;= 100</a:t>
            </a:r>
          </a:p>
          <a:p>
            <a:pPr>
              <a:tabLst>
                <a:tab pos="342900" algn="l"/>
                <a:tab pos="742950" algn="l"/>
              </a:tabLst>
            </a:pPr>
            <a:r>
              <a:rPr lang="en-US" sz="2000" dirty="0">
                <a:solidFill>
                  <a:schemeClr val="bg1"/>
                </a:solidFill>
                <a:latin typeface="Consolas" pitchFamily="49" charset="0"/>
                <a:cs typeface="Consolas" pitchFamily="49" charset="0"/>
              </a:rPr>
              <a:t>{</a:t>
            </a:r>
          </a:p>
          <a:p>
            <a:pPr>
              <a:tabLst>
                <a:tab pos="342900" algn="l"/>
                <a:tab pos="742950" algn="l"/>
              </a:tabLst>
            </a:pP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while</a:t>
            </a:r>
            <a:r>
              <a:rPr lang="en-US" sz="2000" dirty="0" smtClean="0">
                <a:solidFill>
                  <a:schemeClr val="bg1"/>
                </a:solidFill>
                <a:latin typeface="Consolas" pitchFamily="49" charset="0"/>
                <a:cs typeface="Consolas" pitchFamily="49" charset="0"/>
              </a:rPr>
              <a:t> (y &lt; 100)</a:t>
            </a:r>
          </a:p>
          <a:p>
            <a:pPr>
              <a:tabLst>
                <a:tab pos="342900" algn="l"/>
                <a:tab pos="742950" algn="l"/>
              </a:tabLst>
            </a:pP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invariant</a:t>
            </a:r>
            <a:r>
              <a:rPr lang="en-US" sz="2000" dirty="0" smtClean="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(y) &amp;&amp; y &lt;= 100</a:t>
            </a:r>
          </a:p>
          <a:p>
            <a:pPr>
              <a:tabLst>
                <a:tab pos="342900" algn="l"/>
                <a:tab pos="742950" algn="l"/>
              </a:tabLst>
            </a:pPr>
            <a:r>
              <a:rPr lang="en-US" sz="2000" dirty="0" smtClean="0">
                <a:solidFill>
                  <a:schemeClr val="bg1"/>
                </a:solidFill>
                <a:latin typeface="Consolas" pitchFamily="49" charset="0"/>
                <a:cs typeface="Consolas" pitchFamily="49" charset="0"/>
              </a:rPr>
              <a:t>	{</a:t>
            </a:r>
          </a:p>
          <a:p>
            <a:pPr>
              <a:tabLst>
                <a:tab pos="342900" algn="l"/>
                <a:tab pos="74295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y := y + 1;</a:t>
            </a:r>
          </a:p>
          <a:p>
            <a:pPr>
              <a:tabLst>
                <a:tab pos="342900" algn="l"/>
                <a:tab pos="742950" algn="l"/>
              </a:tabLst>
            </a:pPr>
            <a:r>
              <a:rPr lang="en-US" sz="2000" dirty="0">
                <a:solidFill>
                  <a:schemeClr val="bg1"/>
                </a:solidFill>
                <a:latin typeface="Consolas" pitchFamily="49" charset="0"/>
                <a:cs typeface="Consolas" pitchFamily="49" charset="0"/>
              </a:rPr>
              <a:t>	</a:t>
            </a:r>
            <a:endParaRPr lang="en-US" sz="2000" dirty="0" smtClean="0">
              <a:solidFill>
                <a:schemeClr val="bg1"/>
              </a:solidFill>
              <a:latin typeface="Consolas" pitchFamily="49" charset="0"/>
              <a:cs typeface="Consolas" pitchFamily="49" charset="0"/>
            </a:endParaRPr>
          </a:p>
          <a:p>
            <a:pPr>
              <a:tabLst>
                <a:tab pos="342900" algn="l"/>
                <a:tab pos="74295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a:t>
            </a:r>
          </a:p>
          <a:p>
            <a:pPr>
              <a:tabLst>
                <a:tab pos="342900" algn="l"/>
                <a:tab pos="74295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assert</a:t>
            </a:r>
            <a:r>
              <a:rPr lang="en-US" sz="2000" dirty="0" smtClean="0">
                <a:solidFill>
                  <a:schemeClr val="bg1"/>
                </a:solidFill>
                <a:latin typeface="Consolas" pitchFamily="49" charset="0"/>
                <a:cs typeface="Consolas" pitchFamily="49" charset="0"/>
              </a:rPr>
              <a:t> x &lt;= y;</a:t>
            </a:r>
          </a:p>
          <a:p>
            <a:pPr>
              <a:tabLst>
                <a:tab pos="342900" algn="l"/>
                <a:tab pos="742950" algn="l"/>
              </a:tabLst>
            </a:pPr>
            <a:r>
              <a:rPr lang="en-US" sz="2000" dirty="0" smtClean="0">
                <a:solidFill>
                  <a:schemeClr val="bg1"/>
                </a:solidFill>
                <a:latin typeface="Consolas" pitchFamily="49" charset="0"/>
                <a:cs typeface="Consolas" pitchFamily="49" charset="0"/>
              </a:rPr>
              <a:t>}</a:t>
            </a:r>
          </a:p>
        </p:txBody>
      </p:sp>
    </p:spTree>
    <p:extLst>
      <p:ext uri="{BB962C8B-B14F-4D97-AF65-F5344CB8AC3E}">
        <p14:creationId xmlns:p14="http://schemas.microsoft.com/office/powerpoint/2007/7/12/main" val="1319470993"/>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ISqrt</a:t>
            </a:r>
            <a:r>
              <a:rPr lang="en-US" dirty="0" smtClean="0"/>
              <a:t> with fields</a:t>
            </a:r>
            <a:endParaRPr lang="en-US" dirty="0"/>
          </a:p>
        </p:txBody>
      </p:sp>
      <p:sp>
        <p:nvSpPr>
          <p:cNvPr id="3" name="Subtitle 2"/>
          <p:cNvSpPr>
            <a:spLocks noGrp="1"/>
          </p:cNvSpPr>
          <p:nvPr>
            <p:ph type="subTitle" idx="1"/>
          </p:nvPr>
        </p:nvSpPr>
        <p:spPr>
          <a:xfrm>
            <a:off x="722313" y="5286254"/>
            <a:ext cx="7043208" cy="470898"/>
          </a:xfrm>
        </p:spPr>
        <p:txBody>
          <a:bodyPr/>
          <a:lstStyle/>
          <a:p>
            <a:r>
              <a:rPr lang="en-US" dirty="0" smtClean="0"/>
              <a:t>Loop invariants with permissions</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07/7/12/main" val="3773846817"/>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verification</a:t>
            </a:r>
            <a:endParaRPr lang="en-US" dirty="0"/>
          </a:p>
        </p:txBody>
      </p:sp>
      <p:sp>
        <p:nvSpPr>
          <p:cNvPr id="3" name="Content Placeholder 2"/>
          <p:cNvSpPr>
            <a:spLocks noGrp="1"/>
          </p:cNvSpPr>
          <p:nvPr>
            <p:ph idx="1"/>
          </p:nvPr>
        </p:nvSpPr>
        <p:spPr>
          <a:xfrm>
            <a:off x="381000" y="1412875"/>
            <a:ext cx="8382000" cy="914096"/>
          </a:xfrm>
        </p:spPr>
        <p:txBody>
          <a:bodyPr/>
          <a:lstStyle/>
          <a:p>
            <a:r>
              <a:rPr lang="en-US" dirty="0" smtClean="0"/>
              <a:t>Prove program correctness</a:t>
            </a:r>
            <a:br>
              <a:rPr lang="en-US" dirty="0" smtClean="0"/>
            </a:br>
            <a:r>
              <a:rPr lang="en-US" dirty="0" smtClean="0"/>
              <a:t>for all possible inputs and behaviors</a:t>
            </a:r>
            <a:endParaRPr lang="en-US" dirty="0"/>
          </a:p>
        </p:txBody>
      </p:sp>
    </p:spTree>
    <p:extLst>
      <p:ext uri="{BB962C8B-B14F-4D97-AF65-F5344CB8AC3E}">
        <p14:creationId xmlns:p14="http://schemas.microsoft.com/office/powerpoint/2007/7/12/main" val="2120473330"/>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Threads</a:t>
            </a:r>
            <a:endParaRPr lang="en-US" dirty="0"/>
          </a:p>
        </p:txBody>
      </p:sp>
      <p:sp>
        <p:nvSpPr>
          <p:cNvPr id="3" name="Content Placeholder 2"/>
          <p:cNvSpPr>
            <a:spLocks noGrp="1"/>
          </p:cNvSpPr>
          <p:nvPr>
            <p:ph idx="1"/>
          </p:nvPr>
        </p:nvSpPr>
        <p:spPr>
          <a:xfrm>
            <a:off x="381000" y="1412875"/>
            <a:ext cx="8382000" cy="3961084"/>
          </a:xfrm>
        </p:spPr>
        <p:txBody>
          <a:bodyPr/>
          <a:lstStyle/>
          <a:p>
            <a:r>
              <a:rPr lang="en-US" dirty="0" smtClean="0"/>
              <a:t>Threads run concurrently</a:t>
            </a:r>
          </a:p>
          <a:p>
            <a:r>
              <a:rPr lang="en-US" dirty="0" smtClean="0"/>
              <a:t>A new thread of control is started with the </a:t>
            </a:r>
            <a:r>
              <a:rPr lang="en-US" dirty="0" smtClean="0">
                <a:solidFill>
                  <a:srgbClr xmlns:mc="http://schemas.openxmlformats.org/markup-compatibility/2006" xmlns:a14="http://schemas.microsoft.com/office/drawing/2007/7/7/main" val="0070C0" mc:Ignorable=""/>
                </a:solidFill>
              </a:rPr>
              <a:t>fork</a:t>
            </a:r>
            <a:r>
              <a:rPr lang="en-US" dirty="0" smtClean="0"/>
              <a:t> statement</a:t>
            </a:r>
          </a:p>
          <a:p>
            <a:r>
              <a:rPr lang="en-US" dirty="0" smtClean="0"/>
              <a:t>A thread can wait for another to complete with the </a:t>
            </a:r>
            <a:r>
              <a:rPr lang="en-US" dirty="0" smtClean="0">
                <a:solidFill>
                  <a:srgbClr xmlns:mc="http://schemas.openxmlformats.org/markup-compatibility/2006" xmlns:a14="http://schemas.microsoft.com/office/drawing/2007/7/7/main" val="0070C0" mc:Ignorable=""/>
                </a:solidFill>
              </a:rPr>
              <a:t>join </a:t>
            </a:r>
            <a:r>
              <a:rPr lang="en-US" dirty="0" smtClean="0"/>
              <a:t>statement</a:t>
            </a:r>
          </a:p>
          <a:p>
            <a:r>
              <a:rPr lang="en-US" dirty="0" smtClean="0"/>
              <a:t>Permissions are transferred to and from a thread via the starting method’s pre- and postconditions</a:t>
            </a:r>
            <a:endParaRPr lang="en-US" dirty="0"/>
          </a:p>
        </p:txBody>
      </p:sp>
    </p:spTree>
    <p:extLst>
      <p:ext uri="{BB962C8B-B14F-4D97-AF65-F5344CB8AC3E}">
        <p14:creationId xmlns:p14="http://schemas.microsoft.com/office/powerpoint/2007/7/12/main" val="1297379037"/>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ForkInc</a:t>
            </a:r>
            <a:endParaRPr lang="en-US" dirty="0"/>
          </a:p>
        </p:txBody>
      </p:sp>
      <p:sp>
        <p:nvSpPr>
          <p:cNvPr id="3" name="Subtitle 2"/>
          <p:cNvSpPr>
            <a:spLocks noGrp="1"/>
          </p:cNvSpPr>
          <p:nvPr>
            <p:ph type="subTitle" idx="1"/>
          </p:nvPr>
        </p:nvSpPr>
        <p:spPr>
          <a:xfrm>
            <a:off x="722313" y="5286254"/>
            <a:ext cx="7043208" cy="470898"/>
          </a:xfrm>
        </p:spPr>
        <p:txBody>
          <a:bodyPr/>
          <a:lstStyle/>
          <a:p>
            <a:r>
              <a:rPr lang="en-US" dirty="0" smtClean="0"/>
              <a:t>Fork and join</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07/7/12/main" val="1841353601"/>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two halves of a call</a:t>
            </a:r>
            <a:endParaRPr lang="en-US" dirty="0"/>
          </a:p>
        </p:txBody>
      </p:sp>
      <p:sp>
        <p:nvSpPr>
          <p:cNvPr id="3" name="Content Placeholder 2"/>
          <p:cNvSpPr>
            <a:spLocks noGrp="1"/>
          </p:cNvSpPr>
          <p:nvPr>
            <p:ph idx="1"/>
          </p:nvPr>
        </p:nvSpPr>
        <p:spPr>
          <a:xfrm>
            <a:off x="381000" y="1412875"/>
            <a:ext cx="8382000" cy="4367349"/>
          </a:xfrm>
        </p:spPr>
        <p:txBody>
          <a:bodyPr/>
          <a:lstStyle/>
          <a:p>
            <a:r>
              <a:rPr lang="en-US" dirty="0" smtClean="0"/>
              <a:t>call  ==  fork + join</a:t>
            </a:r>
          </a:p>
          <a:p>
            <a:endParaRPr lang="en-US" dirty="0"/>
          </a:p>
          <a:p>
            <a:endParaRPr lang="en-US" dirty="0" smtClean="0"/>
          </a:p>
          <a:p>
            <a:pPr marL="0" indent="0">
              <a:buNone/>
            </a:pPr>
            <a:r>
              <a:rPr lang="en-US" dirty="0" smtClean="0"/>
              <a:t>	is semantically like</a:t>
            </a:r>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	… but is implemented more efficiently</a:t>
            </a:r>
            <a:endParaRPr lang="en-US" dirty="0"/>
          </a:p>
        </p:txBody>
      </p:sp>
      <p:sp>
        <p:nvSpPr>
          <p:cNvPr id="4" name="TextBox 3"/>
          <p:cNvSpPr txBox="1"/>
          <p:nvPr/>
        </p:nvSpPr>
        <p:spPr>
          <a:xfrm>
            <a:off x="599239" y="2270903"/>
            <a:ext cx="5901574"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call</a:t>
            </a:r>
            <a:r>
              <a:rPr lang="en-US" sz="2800" dirty="0" smtClean="0">
                <a:solidFill>
                  <a:schemeClr val="bg1"/>
                </a:solidFill>
                <a:latin typeface="Consolas" pitchFamily="49" charset="0"/>
                <a:cs typeface="Consolas" pitchFamily="49" charset="0"/>
              </a:rPr>
              <a:t> </a:t>
            </a:r>
            <a:r>
              <a:rPr lang="en-US" sz="2800" dirty="0" err="1" smtClean="0">
                <a:solidFill>
                  <a:schemeClr val="bg1"/>
                </a:solidFill>
                <a:latin typeface="Consolas" pitchFamily="49" charset="0"/>
                <a:cs typeface="Consolas" pitchFamily="49" charset="0"/>
              </a:rPr>
              <a:t>x,y</a:t>
            </a:r>
            <a:r>
              <a:rPr lang="en-US" sz="2800" dirty="0" smtClean="0">
                <a:solidFill>
                  <a:schemeClr val="bg1"/>
                </a:solidFill>
                <a:latin typeface="Consolas" pitchFamily="49" charset="0"/>
                <a:cs typeface="Consolas" pitchFamily="49" charset="0"/>
              </a:rPr>
              <a:t> := </a:t>
            </a:r>
            <a:r>
              <a:rPr lang="en-US" sz="2800" dirty="0" err="1" smtClean="0">
                <a:solidFill>
                  <a:schemeClr val="bg1"/>
                </a:solidFill>
                <a:latin typeface="Consolas" pitchFamily="49" charset="0"/>
                <a:cs typeface="Consolas" pitchFamily="49" charset="0"/>
              </a:rPr>
              <a:t>o.M</a:t>
            </a:r>
            <a:r>
              <a:rPr lang="en-US" sz="2800" dirty="0" smtClean="0">
                <a:solidFill>
                  <a:schemeClr val="bg1"/>
                </a:solidFill>
                <a:latin typeface="Consolas" pitchFamily="49" charset="0"/>
                <a:cs typeface="Consolas" pitchFamily="49" charset="0"/>
              </a:rPr>
              <a:t>(E, F);</a:t>
            </a:r>
          </a:p>
        </p:txBody>
      </p:sp>
      <p:sp>
        <p:nvSpPr>
          <p:cNvPr id="6" name="TextBox 5"/>
          <p:cNvSpPr txBox="1"/>
          <p:nvPr/>
        </p:nvSpPr>
        <p:spPr>
          <a:xfrm>
            <a:off x="599239" y="3699635"/>
            <a:ext cx="5901574" cy="95410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fork</a:t>
            </a:r>
            <a:r>
              <a:rPr lang="en-US" sz="2800" dirty="0" smtClean="0">
                <a:solidFill>
                  <a:schemeClr val="bg1"/>
                </a:solidFill>
                <a:latin typeface="Consolas" pitchFamily="49" charset="0"/>
                <a:cs typeface="Consolas" pitchFamily="49" charset="0"/>
              </a:rPr>
              <a:t> </a:t>
            </a:r>
            <a:r>
              <a:rPr lang="en-US" sz="2800" dirty="0" err="1" smtClean="0">
                <a:solidFill>
                  <a:schemeClr val="bg1"/>
                </a:solidFill>
                <a:latin typeface="Consolas" pitchFamily="49" charset="0"/>
                <a:cs typeface="Consolas" pitchFamily="49" charset="0"/>
              </a:rPr>
              <a:t>tk</a:t>
            </a:r>
            <a:r>
              <a:rPr lang="en-US" sz="2800" dirty="0" smtClean="0">
                <a:solidFill>
                  <a:schemeClr val="bg1"/>
                </a:solidFill>
                <a:latin typeface="Consolas" pitchFamily="49" charset="0"/>
                <a:cs typeface="Consolas" pitchFamily="49" charset="0"/>
              </a:rPr>
              <a:t> := </a:t>
            </a:r>
            <a:r>
              <a:rPr lang="en-US" sz="2800" dirty="0" err="1" smtClean="0">
                <a:solidFill>
                  <a:schemeClr val="bg1"/>
                </a:solidFill>
                <a:latin typeface="Consolas" pitchFamily="49" charset="0"/>
                <a:cs typeface="Consolas" pitchFamily="49" charset="0"/>
              </a:rPr>
              <a:t>o.M</a:t>
            </a:r>
            <a:r>
              <a:rPr lang="en-US" sz="2800" dirty="0" smtClean="0">
                <a:solidFill>
                  <a:schemeClr val="bg1"/>
                </a:solidFill>
                <a:latin typeface="Consolas" pitchFamily="49" charset="0"/>
                <a:cs typeface="Consolas" pitchFamily="49" charset="0"/>
              </a:rPr>
              <a:t>(E, F);</a:t>
            </a:r>
          </a:p>
          <a:p>
            <a:pPr>
              <a:tabLst>
                <a:tab pos="342900" algn="l"/>
              </a:tabLst>
            </a:pPr>
            <a:r>
              <a:rPr lang="en-US" sz="2800" b="1" dirty="0">
                <a:solidFill>
                  <a:srgbClr xmlns:mc="http://schemas.openxmlformats.org/markup-compatibility/2006" xmlns:a14="http://schemas.microsoft.com/office/drawing/2007/7/7/main" val="0070C0" mc:Ignorable=""/>
                </a:solidFill>
                <a:latin typeface="Consolas" pitchFamily="49" charset="0"/>
                <a:cs typeface="Consolas" pitchFamily="49" charset="0"/>
              </a:rPr>
              <a:t>join</a:t>
            </a:r>
            <a:r>
              <a:rPr lang="en-US" sz="2800" dirty="0" smtClean="0">
                <a:solidFill>
                  <a:schemeClr val="bg1"/>
                </a:solidFill>
                <a:latin typeface="Consolas" pitchFamily="49" charset="0"/>
                <a:cs typeface="Consolas" pitchFamily="49" charset="0"/>
              </a:rPr>
              <a:t> </a:t>
            </a:r>
            <a:r>
              <a:rPr lang="en-US" sz="2800" dirty="0" err="1" smtClean="0">
                <a:solidFill>
                  <a:schemeClr val="bg1"/>
                </a:solidFill>
                <a:latin typeface="Consolas" pitchFamily="49" charset="0"/>
                <a:cs typeface="Consolas" pitchFamily="49" charset="0"/>
              </a:rPr>
              <a:t>x,y</a:t>
            </a:r>
            <a:r>
              <a:rPr lang="en-US" sz="2800" dirty="0" smtClean="0">
                <a:solidFill>
                  <a:schemeClr val="bg1"/>
                </a:solidFill>
                <a:latin typeface="Consolas" pitchFamily="49" charset="0"/>
                <a:cs typeface="Consolas" pitchFamily="49" charset="0"/>
              </a:rPr>
              <a:t> := </a:t>
            </a:r>
            <a:r>
              <a:rPr lang="en-US" sz="2800" dirty="0" err="1" smtClean="0">
                <a:solidFill>
                  <a:schemeClr val="bg1"/>
                </a:solidFill>
                <a:latin typeface="Consolas" pitchFamily="49" charset="0"/>
                <a:cs typeface="Consolas" pitchFamily="49" charset="0"/>
              </a:rPr>
              <a:t>tk</a:t>
            </a:r>
            <a:r>
              <a:rPr lang="en-US" sz="2800" dirty="0" smtClean="0">
                <a:solidFill>
                  <a:schemeClr val="bg1"/>
                </a:solidFill>
                <a:latin typeface="Consolas" pitchFamily="49" charset="0"/>
                <a:cs typeface="Consolas" pitchFamily="49" charset="0"/>
              </a:rPr>
              <a:t>;</a:t>
            </a:r>
          </a:p>
        </p:txBody>
      </p:sp>
    </p:spTree>
    <p:extLst>
      <p:ext uri="{BB962C8B-B14F-4D97-AF65-F5344CB8AC3E}">
        <p14:creationId xmlns:p14="http://schemas.microsoft.com/office/powerpoint/2007/7/12/main" val="833803540"/>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TwoSqrts</a:t>
            </a:r>
            <a:endParaRPr lang="en-US" dirty="0"/>
          </a:p>
        </p:txBody>
      </p:sp>
      <p:sp>
        <p:nvSpPr>
          <p:cNvPr id="3" name="Subtitle 2"/>
          <p:cNvSpPr>
            <a:spLocks noGrp="1"/>
          </p:cNvSpPr>
          <p:nvPr>
            <p:ph type="subTitle" idx="1"/>
          </p:nvPr>
        </p:nvSpPr>
        <p:spPr>
          <a:xfrm>
            <a:off x="722313" y="5286254"/>
            <a:ext cx="7043208" cy="470898"/>
          </a:xfrm>
        </p:spPr>
        <p:txBody>
          <a:bodyPr/>
          <a:lstStyle/>
          <a:p>
            <a:r>
              <a:rPr lang="en-US" dirty="0" smtClean="0"/>
              <a:t>Parallel computation</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07/7/12/main" val="4119182283"/>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Well</a:t>
            </a:r>
            <a:r>
              <a:rPr lang="en-US" dirty="0" smtClean="0"/>
              <a:t>-formed revisited</a:t>
            </a:r>
            <a:endParaRPr lang="en-US" dirty="0"/>
          </a:p>
        </p:txBody>
      </p:sp>
      <p:sp>
        <p:nvSpPr>
          <p:cNvPr id="3" name="Content Placeholder 2"/>
          <p:cNvSpPr>
            <a:spLocks noGrp="1"/>
          </p:cNvSpPr>
          <p:nvPr>
            <p:ph idx="1"/>
          </p:nvPr>
        </p:nvSpPr>
        <p:spPr>
          <a:xfrm>
            <a:off x="381000" y="1198555"/>
            <a:ext cx="8382000" cy="4959819"/>
          </a:xfrm>
        </p:spPr>
        <p:txBody>
          <a:bodyPr/>
          <a:lstStyle/>
          <a:p>
            <a:r>
              <a:rPr lang="en-US" dirty="0" smtClean="0"/>
              <a:t>Recall:</a:t>
            </a:r>
            <a:br>
              <a:rPr lang="en-US" dirty="0" smtClean="0"/>
            </a:br>
            <a:r>
              <a:rPr lang="en-US" dirty="0" smtClean="0"/>
              <a:t>A </a:t>
            </a:r>
            <a:r>
              <a:rPr lang="en-US" dirty="0"/>
              <a:t>specification expression can mention a memory location only if it also entails </a:t>
            </a:r>
            <a:r>
              <a:rPr lang="en-US" dirty="0" smtClean="0"/>
              <a:t>some </a:t>
            </a:r>
            <a:r>
              <a:rPr lang="en-US" dirty="0"/>
              <a:t>permission to that </a:t>
            </a:r>
            <a:r>
              <a:rPr lang="en-US" dirty="0" smtClean="0"/>
              <a:t>location</a:t>
            </a:r>
          </a:p>
          <a:p>
            <a:endParaRPr lang="en-US" dirty="0" smtClean="0"/>
          </a:p>
          <a:p>
            <a:pPr>
              <a:tabLst>
                <a:tab pos="6629400" algn="l"/>
              </a:tabLst>
            </a:pPr>
            <a:r>
              <a:rPr lang="en-US" dirty="0"/>
              <a:t>Example:  </a:t>
            </a:r>
            <a:r>
              <a:rPr lang="en-US" dirty="0" err="1" smtClean="0">
                <a:solidFill>
                  <a:srgbClr xmlns:mc="http://schemas.openxmlformats.org/markup-compatibility/2006" xmlns:a14="http://schemas.microsoft.com/office/drawing/2007/7/7/main" val="0070C0" mc:Ignorable=""/>
                </a:solidFill>
              </a:rPr>
              <a:t>acc</a:t>
            </a:r>
            <a:r>
              <a:rPr lang="en-US" dirty="0" smtClean="0"/>
              <a:t>(y) &amp;&amp; y &lt; 100	</a:t>
            </a:r>
            <a:r>
              <a:rPr lang="en-US" sz="3200" dirty="0" smtClean="0">
                <a:solidFill>
                  <a:srgbClr xmlns:mc="http://schemas.openxmlformats.org/markup-compatibility/2006" xmlns:a14="http://schemas.microsoft.com/office/drawing/2007/7/7/main" val="00B050" mc:Ignorable=""/>
                </a:solidFill>
                <a:sym typeface="Wingdings"/>
              </a:rPr>
              <a:t></a:t>
            </a:r>
          </a:p>
          <a:p>
            <a:pPr>
              <a:tabLst>
                <a:tab pos="6629400" algn="l"/>
              </a:tabLst>
            </a:pPr>
            <a:endParaRPr lang="en-US" sz="3200" dirty="0">
              <a:solidFill>
                <a:srgbClr xmlns:mc="http://schemas.openxmlformats.org/markup-compatibility/2006" xmlns:a14="http://schemas.microsoft.com/office/drawing/2007/7/7/main" val="00B050" mc:Ignorable=""/>
              </a:solidFill>
              <a:sym typeface="Wingdings"/>
            </a:endParaRPr>
          </a:p>
          <a:p>
            <a:pPr>
              <a:tabLst>
                <a:tab pos="6629400" algn="l"/>
              </a:tabLst>
            </a:pPr>
            <a:r>
              <a:rPr lang="en-US" dirty="0" smtClean="0">
                <a:sym typeface="Wingdings"/>
              </a:rPr>
              <a:t>Without any permission to y, other threads may change y, and then y would not be stable</a:t>
            </a:r>
            <a:endParaRPr lang="en-US" dirty="0"/>
          </a:p>
        </p:txBody>
      </p:sp>
    </p:spTree>
    <p:extLst>
      <p:ext uri="{BB962C8B-B14F-4D97-AF65-F5344CB8AC3E}">
        <p14:creationId xmlns:p14="http://schemas.microsoft.com/office/powerpoint/2007/7/12/main" val="2176675996"/>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 permissions</a:t>
            </a:r>
            <a:endParaRPr lang="en-US" dirty="0"/>
          </a:p>
        </p:txBody>
      </p:sp>
      <p:sp>
        <p:nvSpPr>
          <p:cNvPr id="3" name="Content Placeholder 2"/>
          <p:cNvSpPr>
            <a:spLocks noGrp="1"/>
          </p:cNvSpPr>
          <p:nvPr>
            <p:ph idx="1"/>
          </p:nvPr>
        </p:nvSpPr>
        <p:spPr>
          <a:xfrm>
            <a:off x="381000" y="1412875"/>
            <a:ext cx="8382000" cy="2589940"/>
          </a:xfrm>
        </p:spPr>
        <p:txBody>
          <a:bodyPr/>
          <a:lstStyle/>
          <a:p>
            <a:r>
              <a:rPr lang="en-US" dirty="0" err="1" smtClean="0">
                <a:solidFill>
                  <a:srgbClr xmlns:mc="http://schemas.openxmlformats.org/markup-compatibility/2006" xmlns:a14="http://schemas.microsoft.com/office/drawing/2007/7/7/main" val="0070C0" mc:Ignorable=""/>
                </a:solidFill>
              </a:rPr>
              <a:t>acc</a:t>
            </a:r>
            <a:r>
              <a:rPr lang="en-US" dirty="0" smtClean="0"/>
              <a:t>(y)	write permission to y</a:t>
            </a:r>
          </a:p>
          <a:p>
            <a:r>
              <a:rPr lang="en-US" dirty="0" err="1" smtClean="0">
                <a:solidFill>
                  <a:srgbClr xmlns:mc="http://schemas.openxmlformats.org/markup-compatibility/2006" xmlns:a14="http://schemas.microsoft.com/office/drawing/2007/7/7/main" val="0070C0" mc:Ignorable=""/>
                </a:solidFill>
              </a:rPr>
              <a:t>rd</a:t>
            </a:r>
            <a:r>
              <a:rPr lang="en-US" dirty="0" smtClean="0"/>
              <a:t>(y)	read permission to y</a:t>
            </a:r>
          </a:p>
          <a:p>
            <a:endParaRPr lang="en-US" dirty="0"/>
          </a:p>
          <a:p>
            <a:r>
              <a:rPr lang="en-US" dirty="0" smtClean="0"/>
              <a:t>At any one time, at most one thread can have write permission to a location</a:t>
            </a:r>
            <a:endParaRPr lang="en-US" dirty="0"/>
          </a:p>
        </p:txBody>
      </p:sp>
    </p:spTree>
    <p:extLst>
      <p:ext uri="{BB962C8B-B14F-4D97-AF65-F5344CB8AC3E}">
        <p14:creationId xmlns:p14="http://schemas.microsoft.com/office/powerpoint/2007/7/12/main" val="981529526"/>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VideoRental</a:t>
            </a:r>
            <a:endParaRPr lang="en-US" dirty="0"/>
          </a:p>
        </p:txBody>
      </p:sp>
      <p:sp>
        <p:nvSpPr>
          <p:cNvPr id="3" name="Subtitle 2"/>
          <p:cNvSpPr>
            <a:spLocks noGrp="1"/>
          </p:cNvSpPr>
          <p:nvPr>
            <p:ph type="subTitle" idx="1"/>
          </p:nvPr>
        </p:nvSpPr>
        <p:spPr>
          <a:xfrm>
            <a:off x="722313" y="5286254"/>
            <a:ext cx="7043208" cy="470898"/>
          </a:xfrm>
        </p:spPr>
        <p:txBody>
          <a:bodyPr/>
          <a:lstStyle/>
          <a:p>
            <a:r>
              <a:rPr lang="en-US" dirty="0" smtClean="0"/>
              <a:t>Parallel reads</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07/7/12/main" val="41757633"/>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Fractional permissions</a:t>
            </a:r>
            <a:endParaRPr lang="en-US" dirty="0"/>
          </a:p>
        </p:txBody>
      </p:sp>
      <p:sp>
        <p:nvSpPr>
          <p:cNvPr id="3" name="Content Placeholder 2"/>
          <p:cNvSpPr>
            <a:spLocks noGrp="1"/>
          </p:cNvSpPr>
          <p:nvPr>
            <p:ph idx="1"/>
          </p:nvPr>
        </p:nvSpPr>
        <p:spPr>
          <a:xfrm>
            <a:off x="381000" y="1055675"/>
            <a:ext cx="8382000" cy="5119863"/>
          </a:xfrm>
        </p:spPr>
        <p:txBody>
          <a:bodyPr/>
          <a:lstStyle/>
          <a:p>
            <a:pPr>
              <a:tabLst>
                <a:tab pos="2343150" algn="l"/>
              </a:tabLst>
            </a:pPr>
            <a:r>
              <a:rPr lang="en-US" dirty="0" err="1" smtClean="0">
                <a:solidFill>
                  <a:srgbClr xmlns:mc="http://schemas.openxmlformats.org/markup-compatibility/2006" xmlns:a14="http://schemas.microsoft.com/office/drawing/2007/7/7/main" val="0070C0" mc:Ignorable=""/>
                </a:solidFill>
              </a:rPr>
              <a:t>acc</a:t>
            </a:r>
            <a:r>
              <a:rPr lang="en-US" dirty="0" smtClean="0"/>
              <a:t>(y)	100% permission to y</a:t>
            </a:r>
          </a:p>
          <a:p>
            <a:pPr>
              <a:tabLst>
                <a:tab pos="2343150" algn="l"/>
              </a:tabLst>
            </a:pPr>
            <a:r>
              <a:rPr lang="en-US" dirty="0" err="1" smtClean="0">
                <a:solidFill>
                  <a:srgbClr xmlns:mc="http://schemas.openxmlformats.org/markup-compatibility/2006" xmlns:a14="http://schemas.microsoft.com/office/drawing/2007/7/7/main" val="0070C0" mc:Ignorable=""/>
                </a:solidFill>
              </a:rPr>
              <a:t>acc</a:t>
            </a:r>
            <a:r>
              <a:rPr lang="en-US" dirty="0" smtClean="0"/>
              <a:t>(y, p)	p% permission to y</a:t>
            </a:r>
          </a:p>
          <a:p>
            <a:pPr>
              <a:tabLst>
                <a:tab pos="2343150" algn="l"/>
              </a:tabLst>
            </a:pPr>
            <a:r>
              <a:rPr lang="en-US" dirty="0" err="1" smtClean="0">
                <a:solidFill>
                  <a:srgbClr xmlns:mc="http://schemas.openxmlformats.org/markup-compatibility/2006" xmlns:a14="http://schemas.microsoft.com/office/drawing/2007/7/7/main" val="0070C0" mc:Ignorable=""/>
                </a:solidFill>
              </a:rPr>
              <a:t>rd</a:t>
            </a:r>
            <a:r>
              <a:rPr lang="en-US" dirty="0" smtClean="0"/>
              <a:t>(y)	read permission to y</a:t>
            </a:r>
            <a:endParaRPr lang="en-US" dirty="0"/>
          </a:p>
          <a:p>
            <a:pPr>
              <a:spcBef>
                <a:spcPts val="1200"/>
              </a:spcBef>
            </a:pPr>
            <a:r>
              <a:rPr lang="en-US" dirty="0" smtClean="0"/>
              <a:t>Write access requires 100%</a:t>
            </a:r>
          </a:p>
          <a:p>
            <a:r>
              <a:rPr lang="en-US" dirty="0" smtClean="0"/>
              <a:t>Read access requires &gt;0%</a:t>
            </a:r>
          </a:p>
          <a:p>
            <a:pPr>
              <a:spcBef>
                <a:spcPts val="3600"/>
              </a:spcBef>
            </a:pPr>
            <a:r>
              <a:rPr lang="en-US" dirty="0" smtClean="0"/>
              <a:t>                     =                      +</a:t>
            </a:r>
          </a:p>
          <a:p>
            <a:pPr>
              <a:spcBef>
                <a:spcPts val="7800"/>
              </a:spcBef>
            </a:pPr>
            <a:r>
              <a:rPr lang="en-US" dirty="0" smtClean="0">
                <a:sym typeface="Symbol"/>
              </a:rPr>
              <a:t>                     </a:t>
            </a:r>
            <a:endParaRPr lang="en-US" dirty="0" smtClean="0"/>
          </a:p>
        </p:txBody>
      </p:sp>
      <p:sp>
        <p:nvSpPr>
          <p:cNvPr id="4" name="Vertical Scroll 3"/>
          <p:cNvSpPr/>
          <p:nvPr/>
        </p:nvSpPr>
        <p:spPr bwMode="auto">
          <a:xfrm rot="21184477">
            <a:off x="775140" y="3887155"/>
            <a:ext cx="1902272" cy="1177889"/>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kumimoji="0" lang="en-US" sz="2000" b="0" i="0" u="none" strike="noStrike" cap="none" normalizeH="0" baseline="0" dirty="0" smtClean="0">
                <a:solidFill>
                  <a:schemeClr val="bg1"/>
                </a:solidFill>
                <a:latin typeface="Consolas" pitchFamily="49" charset="0"/>
                <a:cs typeface="Consolas" pitchFamily="49" charset="0"/>
              </a:rPr>
              <a:t>(y)</a:t>
            </a:r>
          </a:p>
        </p:txBody>
      </p:sp>
      <p:sp>
        <p:nvSpPr>
          <p:cNvPr id="5" name="Vertical Scroll 4"/>
          <p:cNvSpPr/>
          <p:nvPr/>
        </p:nvSpPr>
        <p:spPr bwMode="auto">
          <a:xfrm rot="21184477">
            <a:off x="3975540" y="3887156"/>
            <a:ext cx="1902272" cy="1177889"/>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kumimoji="0" lang="en-US" sz="2000" b="0" i="0" u="none" strike="noStrike" cap="none" normalizeH="0" baseline="0" dirty="0" smtClean="0">
                <a:solidFill>
                  <a:schemeClr val="bg1"/>
                </a:solidFill>
                <a:latin typeface="Consolas" pitchFamily="49" charset="0"/>
                <a:cs typeface="Consolas" pitchFamily="49" charset="0"/>
              </a:rPr>
              <a:t>(y,69)</a:t>
            </a:r>
          </a:p>
        </p:txBody>
      </p:sp>
      <p:sp>
        <p:nvSpPr>
          <p:cNvPr id="6" name="Vertical Scroll 5"/>
          <p:cNvSpPr/>
          <p:nvPr/>
        </p:nvSpPr>
        <p:spPr bwMode="auto">
          <a:xfrm rot="21184477">
            <a:off x="6261541" y="3887157"/>
            <a:ext cx="1902272" cy="1177889"/>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kumimoji="0" lang="en-US" sz="2000" b="0" i="0" u="none" strike="noStrike" cap="none" normalizeH="0" baseline="0" dirty="0" smtClean="0">
                <a:solidFill>
                  <a:schemeClr val="bg1"/>
                </a:solidFill>
                <a:latin typeface="Consolas" pitchFamily="49" charset="0"/>
                <a:cs typeface="Consolas" pitchFamily="49" charset="0"/>
              </a:rPr>
              <a:t>(y,31)</a:t>
            </a:r>
          </a:p>
        </p:txBody>
      </p:sp>
      <p:sp>
        <p:nvSpPr>
          <p:cNvPr id="7" name="Vertical Scroll 6"/>
          <p:cNvSpPr/>
          <p:nvPr/>
        </p:nvSpPr>
        <p:spPr bwMode="auto">
          <a:xfrm rot="21184477">
            <a:off x="775141" y="5412554"/>
            <a:ext cx="1902272" cy="1177889"/>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rd</a:t>
            </a:r>
            <a:r>
              <a:rPr kumimoji="0" lang="en-US" sz="2000" b="0" i="0" u="none" strike="noStrike" cap="none" normalizeH="0" baseline="0" dirty="0" smtClean="0">
                <a:solidFill>
                  <a:schemeClr val="bg1"/>
                </a:solidFill>
                <a:latin typeface="Consolas" pitchFamily="49" charset="0"/>
                <a:cs typeface="Consolas" pitchFamily="49" charset="0"/>
              </a:rPr>
              <a:t>(y)</a:t>
            </a:r>
          </a:p>
        </p:txBody>
      </p:sp>
      <p:sp>
        <p:nvSpPr>
          <p:cNvPr id="8" name="Vertical Scroll 7"/>
          <p:cNvSpPr/>
          <p:nvPr/>
        </p:nvSpPr>
        <p:spPr bwMode="auto">
          <a:xfrm rot="21184477">
            <a:off x="3975541" y="5412555"/>
            <a:ext cx="1902272" cy="1177889"/>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kumimoji="0" lang="en-US" sz="2000" b="0" i="0" u="none" strike="noStrike" cap="none" normalizeH="0" baseline="0" dirty="0" smtClean="0">
                <a:solidFill>
                  <a:schemeClr val="bg1"/>
                </a:solidFill>
                <a:latin typeface="Consolas" pitchFamily="49" charset="0"/>
                <a:cs typeface="Consolas" pitchFamily="49" charset="0"/>
              </a:rPr>
              <a:t>(y,</a:t>
            </a:r>
            <a:r>
              <a:rPr kumimoji="0" lang="en-US" sz="2000" b="0" i="0" u="none" strike="noStrike" cap="none" normalizeH="0" baseline="0" dirty="0" smtClean="0">
                <a:solidFill>
                  <a:schemeClr val="bg1"/>
                </a:solidFill>
                <a:latin typeface="Consolas" pitchFamily="49" charset="0"/>
                <a:cs typeface="Consolas" pitchFamily="49" charset="0"/>
                <a:sym typeface="Symbol"/>
              </a:rPr>
              <a:t></a:t>
            </a:r>
            <a:r>
              <a:rPr kumimoji="0" lang="en-US" sz="2800" b="0" i="0" u="none" strike="noStrike" cap="none" normalizeH="0" baseline="0" dirty="0" smtClean="0">
                <a:solidFill>
                  <a:schemeClr val="bg1"/>
                </a:solidFill>
                <a:latin typeface="Consolas" pitchFamily="49" charset="0"/>
                <a:cs typeface="Consolas" pitchFamily="49" charset="0"/>
                <a:sym typeface="Symbol"/>
              </a:rPr>
              <a:t></a:t>
            </a:r>
            <a:r>
              <a:rPr kumimoji="0" lang="en-US" sz="2000" b="0" i="0" u="none" strike="noStrike" cap="none" normalizeH="0" baseline="0" dirty="0" smtClean="0">
                <a:solidFill>
                  <a:schemeClr val="bg1"/>
                </a:solidFill>
                <a:latin typeface="Consolas" pitchFamily="49" charset="0"/>
                <a:cs typeface="Consolas" pitchFamily="49" charset="0"/>
              </a:rPr>
              <a:t>)</a:t>
            </a:r>
          </a:p>
        </p:txBody>
      </p:sp>
    </p:spTree>
    <p:extLst>
      <p:ext uri="{BB962C8B-B14F-4D97-AF65-F5344CB8AC3E}">
        <p14:creationId xmlns:p14="http://schemas.microsoft.com/office/powerpoint/2007/7/12/main" val="2541611951"/>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Implicit dynamic frames</a:t>
            </a:r>
            <a:endParaRPr lang="en-US" dirty="0"/>
          </a:p>
        </p:txBody>
      </p:sp>
      <p:sp>
        <p:nvSpPr>
          <p:cNvPr id="3" name="Content Placeholder 2"/>
          <p:cNvSpPr>
            <a:spLocks noGrp="1"/>
          </p:cNvSpPr>
          <p:nvPr>
            <p:ph idx="1"/>
          </p:nvPr>
        </p:nvSpPr>
        <p:spPr>
          <a:xfrm>
            <a:off x="381000" y="1127115"/>
            <a:ext cx="8382000" cy="2945422"/>
          </a:xfrm>
        </p:spPr>
        <p:txBody>
          <a:bodyPr/>
          <a:lstStyle/>
          <a:p>
            <a:r>
              <a:rPr lang="en-US" dirty="0" smtClean="0">
                <a:solidFill>
                  <a:srgbClr xmlns:mc="http://schemas.openxmlformats.org/markup-compatibility/2006" xmlns:a14="http://schemas.microsoft.com/office/drawing/2007/7/7/main" val="0070C0" mc:Ignorable=""/>
                </a:solidFill>
              </a:rPr>
              <a:t>method</a:t>
            </a:r>
            <a:r>
              <a:rPr lang="en-US" dirty="0" smtClean="0"/>
              <a:t> M()</a:t>
            </a:r>
            <a:r>
              <a:rPr lang="en-US" dirty="0"/>
              <a:t> </a:t>
            </a:r>
            <a:r>
              <a:rPr lang="en-US" dirty="0" smtClean="0">
                <a:solidFill>
                  <a:srgbClr xmlns:mc="http://schemas.openxmlformats.org/markup-compatibility/2006" xmlns:a14="http://schemas.microsoft.com/office/drawing/2007/7/7/main" val="0070C0" mc:Ignorable=""/>
                </a:solidFill>
              </a:rPr>
              <a:t>requires</a:t>
            </a:r>
            <a:r>
              <a:rPr lang="en-US" dirty="0" smtClean="0"/>
              <a:t> </a:t>
            </a:r>
            <a:r>
              <a:rPr lang="en-US" dirty="0" err="1" smtClean="0">
                <a:solidFill>
                  <a:srgbClr xmlns:mc="http://schemas.openxmlformats.org/markup-compatibility/2006" xmlns:a14="http://schemas.microsoft.com/office/drawing/2007/7/7/main" val="0070C0" mc:Ignorable=""/>
                </a:solidFill>
              </a:rPr>
              <a:t>acc</a:t>
            </a:r>
            <a:r>
              <a:rPr lang="en-US" dirty="0" smtClean="0"/>
              <a:t>(y) </a:t>
            </a:r>
            <a:r>
              <a:rPr lang="en-US" dirty="0" smtClean="0">
                <a:solidFill>
                  <a:srgbClr xmlns:mc="http://schemas.openxmlformats.org/markup-compatibility/2006" xmlns:a14="http://schemas.microsoft.com/office/drawing/2007/7/7/main" val="0070C0" mc:Ignorable=""/>
                </a:solidFill>
              </a:rPr>
              <a:t>ensures</a:t>
            </a:r>
            <a:r>
              <a:rPr lang="en-US" dirty="0" smtClean="0"/>
              <a:t> </a:t>
            </a:r>
            <a:r>
              <a:rPr lang="en-US" dirty="0" err="1" smtClean="0">
                <a:solidFill>
                  <a:srgbClr xmlns:mc="http://schemas.openxmlformats.org/markup-compatibility/2006" xmlns:a14="http://schemas.microsoft.com/office/drawing/2007/7/7/main" val="0070C0" mc:Ignorable=""/>
                </a:solidFill>
              </a:rPr>
              <a:t>acc</a:t>
            </a:r>
            <a:r>
              <a:rPr lang="en-US" dirty="0" smtClean="0"/>
              <a:t>(y)</a:t>
            </a:r>
            <a:br>
              <a:rPr lang="en-US" dirty="0" smtClean="0"/>
            </a:br>
            <a:r>
              <a:rPr lang="en-US" dirty="0" smtClean="0"/>
              <a:t>can change y</a:t>
            </a:r>
          </a:p>
          <a:p>
            <a:r>
              <a:rPr lang="en-US" dirty="0" smtClean="0"/>
              <a:t>Can</a:t>
            </a:r>
            <a:br>
              <a:rPr lang="en-US" dirty="0" smtClean="0"/>
            </a:br>
            <a:r>
              <a:rPr lang="en-US" dirty="0" smtClean="0">
                <a:solidFill>
                  <a:srgbClr xmlns:mc="http://schemas.openxmlformats.org/markup-compatibility/2006" xmlns:a14="http://schemas.microsoft.com/office/drawing/2007/7/7/main" val="0070C0" mc:Ignorable=""/>
                </a:solidFill>
              </a:rPr>
              <a:t>method</a:t>
            </a:r>
            <a:r>
              <a:rPr lang="en-US" dirty="0" smtClean="0"/>
              <a:t> P() </a:t>
            </a:r>
            <a:r>
              <a:rPr lang="en-US" dirty="0" smtClean="0">
                <a:solidFill>
                  <a:srgbClr xmlns:mc="http://schemas.openxmlformats.org/markup-compatibility/2006" xmlns:a14="http://schemas.microsoft.com/office/drawing/2007/7/7/main" val="0070C0" mc:Ignorable=""/>
                </a:solidFill>
              </a:rPr>
              <a:t>requires</a:t>
            </a:r>
            <a:r>
              <a:rPr lang="en-US" dirty="0" smtClean="0"/>
              <a:t> </a:t>
            </a:r>
            <a:r>
              <a:rPr lang="en-US" dirty="0" err="1" smtClean="0">
                <a:solidFill>
                  <a:srgbClr xmlns:mc="http://schemas.openxmlformats.org/markup-compatibility/2006" xmlns:a14="http://schemas.microsoft.com/office/drawing/2007/7/7/main" val="0070C0" mc:Ignorable=""/>
                </a:solidFill>
              </a:rPr>
              <a:t>rd</a:t>
            </a:r>
            <a:r>
              <a:rPr lang="en-US" dirty="0" smtClean="0"/>
              <a:t>(y) </a:t>
            </a:r>
            <a:r>
              <a:rPr lang="en-US" dirty="0" smtClean="0">
                <a:solidFill>
                  <a:srgbClr xmlns:mc="http://schemas.openxmlformats.org/markup-compatibility/2006" xmlns:a14="http://schemas.microsoft.com/office/drawing/2007/7/7/main" val="0070C0" mc:Ignorable=""/>
                </a:solidFill>
              </a:rPr>
              <a:t>ensures</a:t>
            </a:r>
            <a:r>
              <a:rPr lang="en-US" dirty="0" smtClean="0"/>
              <a:t> </a:t>
            </a:r>
            <a:r>
              <a:rPr lang="en-US" dirty="0" err="1" smtClean="0">
                <a:solidFill>
                  <a:srgbClr xmlns:mc="http://schemas.openxmlformats.org/markup-compatibility/2006" xmlns:a14="http://schemas.microsoft.com/office/drawing/2007/7/7/main" val="0070C0" mc:Ignorable=""/>
                </a:solidFill>
              </a:rPr>
              <a:t>rd</a:t>
            </a:r>
            <a:r>
              <a:rPr lang="en-US" dirty="0" smtClean="0"/>
              <a:t>(y)</a:t>
            </a:r>
            <a:br>
              <a:rPr lang="en-US" dirty="0" smtClean="0"/>
            </a:br>
            <a:r>
              <a:rPr lang="en-US" dirty="0" smtClean="0"/>
              <a:t>change y?</a:t>
            </a:r>
          </a:p>
          <a:p>
            <a:r>
              <a:rPr lang="en-US" dirty="0" smtClean="0"/>
              <a:t>That is, can we prove:</a:t>
            </a:r>
            <a:endParaRPr lang="en-US" dirty="0"/>
          </a:p>
        </p:txBody>
      </p:sp>
      <p:sp>
        <p:nvSpPr>
          <p:cNvPr id="4" name="TextBox 3"/>
          <p:cNvSpPr txBox="1"/>
          <p:nvPr/>
        </p:nvSpPr>
        <p:spPr>
          <a:xfrm>
            <a:off x="1042167" y="4071191"/>
            <a:ext cx="5658671" cy="2308324"/>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4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sz="2400" dirty="0" smtClean="0">
                <a:solidFill>
                  <a:schemeClr val="bg1"/>
                </a:solidFill>
                <a:latin typeface="Consolas" pitchFamily="49" charset="0"/>
                <a:cs typeface="Consolas" pitchFamily="49" charset="0"/>
              </a:rPr>
              <a:t> Q()</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	</a:t>
            </a:r>
            <a:r>
              <a:rPr lang="en-US" sz="2400" b="1" dirty="0">
                <a:solidFill>
                  <a:srgbClr xmlns:mc="http://schemas.openxmlformats.org/markup-compatibility/2006" xmlns:a14="http://schemas.microsoft.com/office/drawing/2007/7/7/main" val="0070C0" mc:Ignorable=""/>
                </a:solidFill>
                <a:latin typeface="Consolas" pitchFamily="49" charset="0"/>
                <a:cs typeface="Consolas" pitchFamily="49" charset="0"/>
              </a:rPr>
              <a:t>requires</a:t>
            </a:r>
            <a:r>
              <a:rPr lang="en-US" sz="2400" dirty="0" smtClean="0">
                <a:solidFill>
                  <a:schemeClr val="bg1"/>
                </a:solidFill>
                <a:latin typeface="Consolas" pitchFamily="49" charset="0"/>
                <a:cs typeface="Consolas" pitchFamily="49" charset="0"/>
              </a:rPr>
              <a:t> </a:t>
            </a:r>
            <a:r>
              <a:rPr lang="en-US" sz="2400" b="1"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rd</a:t>
            </a:r>
            <a:r>
              <a:rPr lang="en-US" sz="2400" dirty="0" smtClean="0">
                <a:solidFill>
                  <a:schemeClr val="bg1"/>
                </a:solidFill>
                <a:latin typeface="Consolas" pitchFamily="49" charset="0"/>
                <a:cs typeface="Consolas" pitchFamily="49" charset="0"/>
              </a:rPr>
              <a:t>(y) &amp;&amp; y == 5</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a:t>
            </a:r>
          </a:p>
          <a:p>
            <a:pPr>
              <a:tabLst>
                <a:tab pos="342900" algn="l"/>
              </a:tabLst>
            </a:pPr>
            <a:r>
              <a:rPr lang="en-US" sz="2400" dirty="0">
                <a:solidFill>
                  <a:schemeClr val="bg1"/>
                </a:solidFill>
                <a:latin typeface="Consolas" pitchFamily="49" charset="0"/>
                <a:cs typeface="Consolas" pitchFamily="49" charset="0"/>
              </a:rPr>
              <a:t>	</a:t>
            </a:r>
            <a:r>
              <a:rPr lang="en-US" sz="2400" b="1" dirty="0">
                <a:solidFill>
                  <a:srgbClr xmlns:mc="http://schemas.openxmlformats.org/markup-compatibility/2006" xmlns:a14="http://schemas.microsoft.com/office/drawing/2007/7/7/main" val="0070C0" mc:Ignorable=""/>
                </a:solidFill>
                <a:latin typeface="Consolas" pitchFamily="49" charset="0"/>
                <a:cs typeface="Consolas" pitchFamily="49" charset="0"/>
              </a:rPr>
              <a:t>call</a:t>
            </a:r>
            <a:r>
              <a:rPr lang="en-US" sz="2400" dirty="0" smtClean="0">
                <a:solidFill>
                  <a:schemeClr val="bg1"/>
                </a:solidFill>
                <a:latin typeface="Consolas" pitchFamily="49" charset="0"/>
                <a:cs typeface="Consolas" pitchFamily="49" charset="0"/>
              </a:rPr>
              <a:t> P();</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	</a:t>
            </a:r>
            <a:r>
              <a:rPr lang="en-US" sz="2400" b="1" dirty="0">
                <a:solidFill>
                  <a:srgbClr xmlns:mc="http://schemas.openxmlformats.org/markup-compatibility/2006" xmlns:a14="http://schemas.microsoft.com/office/drawing/2007/7/7/main" val="0070C0" mc:Ignorable=""/>
                </a:solidFill>
                <a:latin typeface="Consolas" pitchFamily="49" charset="0"/>
                <a:cs typeface="Consolas" pitchFamily="49" charset="0"/>
              </a:rPr>
              <a:t>assert</a:t>
            </a:r>
            <a:r>
              <a:rPr lang="en-US" sz="2400" dirty="0" smtClean="0">
                <a:solidFill>
                  <a:schemeClr val="bg1"/>
                </a:solidFill>
                <a:latin typeface="Consolas" pitchFamily="49" charset="0"/>
                <a:cs typeface="Consolas" pitchFamily="49" charset="0"/>
              </a:rPr>
              <a:t> y == 5;</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a:t>
            </a:r>
          </a:p>
        </p:txBody>
      </p:sp>
      <p:sp>
        <p:nvSpPr>
          <p:cNvPr id="5" name="TextBox 4"/>
          <p:cNvSpPr txBox="1"/>
          <p:nvPr/>
        </p:nvSpPr>
        <p:spPr>
          <a:xfrm>
            <a:off x="5186370" y="6372248"/>
            <a:ext cx="1943100" cy="338554"/>
          </a:xfrm>
          <a:prstGeom prst="rect">
            <a:avLst/>
          </a:prstGeom>
          <a:noFill/>
        </p:spPr>
        <p:txBody>
          <a:bodyPr wrap="square" rtlCol="0">
            <a:spAutoFit/>
          </a:bodyPr>
          <a:lstStyle/>
          <a:p>
            <a:r>
              <a:rPr lang="en-US" sz="1600" dirty="0" smtClean="0">
                <a:solidFill>
                  <a:schemeClr val="bg1"/>
                </a:solidFill>
              </a:rPr>
              <a:t>Demo: </a:t>
            </a:r>
            <a:r>
              <a:rPr lang="en-US" sz="1600" dirty="0" err="1" smtClean="0">
                <a:solidFill>
                  <a:schemeClr val="bg1"/>
                </a:solidFill>
              </a:rPr>
              <a:t>NoPerm</a:t>
            </a:r>
            <a:endParaRPr lang="en-US" sz="1600" dirty="0" smtClean="0">
              <a:solidFill>
                <a:schemeClr val="bg1"/>
              </a:solidFill>
            </a:endParaRPr>
          </a:p>
        </p:txBody>
      </p:sp>
    </p:spTree>
    <p:extLst>
      <p:ext uri="{BB962C8B-B14F-4D97-AF65-F5344CB8AC3E}">
        <p14:creationId xmlns:p14="http://schemas.microsoft.com/office/powerpoint/2007/7/12/main" val="1207520100"/>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Shared state</a:t>
            </a:r>
            <a:endParaRPr lang="en-US" dirty="0"/>
          </a:p>
        </p:txBody>
      </p:sp>
      <p:sp>
        <p:nvSpPr>
          <p:cNvPr id="3" name="Content Placeholder 2"/>
          <p:cNvSpPr>
            <a:spLocks noGrp="1"/>
          </p:cNvSpPr>
          <p:nvPr>
            <p:ph idx="1"/>
          </p:nvPr>
        </p:nvSpPr>
        <p:spPr>
          <a:xfrm>
            <a:off x="381000" y="1155691"/>
            <a:ext cx="8382000" cy="914096"/>
          </a:xfrm>
        </p:spPr>
        <p:txBody>
          <a:bodyPr/>
          <a:lstStyle/>
          <a:p>
            <a:r>
              <a:rPr lang="en-US" dirty="0" smtClean="0"/>
              <a:t>What if two threads want write access to the same location?</a:t>
            </a:r>
            <a:endParaRPr lang="en-US" dirty="0"/>
          </a:p>
        </p:txBody>
      </p:sp>
      <p:sp>
        <p:nvSpPr>
          <p:cNvPr id="4" name="TextBox 3"/>
          <p:cNvSpPr txBox="1"/>
          <p:nvPr/>
        </p:nvSpPr>
        <p:spPr>
          <a:xfrm>
            <a:off x="5685605" y="1899561"/>
            <a:ext cx="2829746"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A() …</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 y + 21;</a:t>
            </a:r>
          </a:p>
          <a:p>
            <a:pPr>
              <a:tabLst>
                <a:tab pos="342900" algn="l"/>
              </a:tabLst>
            </a:pPr>
            <a:r>
              <a:rPr lang="en-US" sz="2000" dirty="0" smtClean="0">
                <a:solidFill>
                  <a:schemeClr val="bg1"/>
                </a:solidFill>
                <a:latin typeface="Consolas" pitchFamily="49" charset="0"/>
                <a:cs typeface="Consolas" pitchFamily="49" charset="0"/>
              </a:rPr>
              <a:t>}</a:t>
            </a:r>
          </a:p>
        </p:txBody>
      </p:sp>
      <p:sp>
        <p:nvSpPr>
          <p:cNvPr id="5" name="TextBox 4"/>
          <p:cNvSpPr txBox="1"/>
          <p:nvPr/>
        </p:nvSpPr>
        <p:spPr>
          <a:xfrm>
            <a:off x="5685605" y="4328435"/>
            <a:ext cx="2829746"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B() …</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 y + 34;</a:t>
            </a:r>
          </a:p>
          <a:p>
            <a:pPr>
              <a:tabLst>
                <a:tab pos="342900" algn="l"/>
              </a:tabLst>
            </a:pPr>
            <a:r>
              <a:rPr lang="en-US" sz="2000" dirty="0" smtClean="0">
                <a:solidFill>
                  <a:schemeClr val="bg1"/>
                </a:solidFill>
                <a:latin typeface="Consolas" pitchFamily="49" charset="0"/>
                <a:cs typeface="Consolas" pitchFamily="49" charset="0"/>
              </a:rPr>
              <a:t>}</a:t>
            </a:r>
          </a:p>
        </p:txBody>
      </p:sp>
      <p:sp>
        <p:nvSpPr>
          <p:cNvPr id="6" name="TextBox 5"/>
          <p:cNvSpPr txBox="1"/>
          <p:nvPr/>
        </p:nvSpPr>
        <p:spPr>
          <a:xfrm>
            <a:off x="294439" y="2266264"/>
            <a:ext cx="3163136" cy="286232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 pos="514350" algn="l"/>
              </a:tabLst>
            </a:pP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class</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Fib </a:t>
            </a:r>
            <a:r>
              <a:rPr lang="en-US" sz="2000" dirty="0">
                <a:solidFill>
                  <a:schemeClr val="bg1"/>
                </a:solidFill>
                <a:latin typeface="Consolas" pitchFamily="49" charset="0"/>
                <a:cs typeface="Consolas" pitchFamily="49" charset="0"/>
              </a:rPr>
              <a:t>{</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07/7/7/main" val="0070C0" mc:Ignorable=""/>
                </a:solidFill>
                <a:latin typeface="Consolas" pitchFamily="49" charset="0"/>
                <a:cs typeface="Consolas" pitchFamily="49" charset="0"/>
              </a:rPr>
              <a:t>var</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a:t>
            </a:r>
            <a:r>
              <a:rPr lang="en-US" sz="2000" b="1" dirty="0" err="1">
                <a:solidFill>
                  <a:srgbClr xmlns:mc="http://schemas.openxmlformats.org/markup-compatibility/2006" xmlns:a14="http://schemas.microsoft.com/office/drawing/2007/7/7/main" val="0070C0" mc:Ignorable=""/>
                </a:solidFill>
                <a:latin typeface="Consolas" pitchFamily="49" charset="0"/>
                <a:cs typeface="Consolas" pitchFamily="49" charset="0"/>
              </a:rPr>
              <a:t>int</a:t>
            </a:r>
            <a:r>
              <a:rPr lang="en-US" sz="2000" dirty="0">
                <a:solidFill>
                  <a:schemeClr val="bg1"/>
                </a:solidFill>
                <a:latin typeface="Consolas" pitchFamily="49" charset="0"/>
                <a:cs typeface="Consolas" pitchFamily="49" charset="0"/>
              </a:rPr>
              <a:t>;</a:t>
            </a: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a:r>
            <a:b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b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method</a:t>
            </a:r>
            <a:r>
              <a:rPr lang="en-US" sz="2000" dirty="0" smtClean="0">
                <a:solidFill>
                  <a:schemeClr val="bg1"/>
                </a:solidFill>
                <a:latin typeface="Consolas" pitchFamily="49" charset="0"/>
                <a:cs typeface="Consolas" pitchFamily="49" charset="0"/>
              </a:rPr>
              <a:t> Main()</a:t>
            </a:r>
          </a:p>
          <a:p>
            <a:pPr>
              <a:tabLst>
                <a:tab pos="228600" algn="l"/>
                <a:tab pos="514350" algn="l"/>
              </a:tabLst>
            </a:pP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b="1"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c :=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new</a:t>
            </a:r>
            <a:r>
              <a:rPr lang="en-US" sz="2000" dirty="0" smtClean="0">
                <a:solidFill>
                  <a:schemeClr val="bg1"/>
                </a:solidFill>
                <a:latin typeface="Consolas" pitchFamily="49" charset="0"/>
                <a:cs typeface="Consolas" pitchFamily="49" charset="0"/>
              </a:rPr>
              <a:t> Fib;</a:t>
            </a: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c.A</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c.B</a:t>
            </a:r>
            <a:r>
              <a:rPr lang="en-US" sz="2000" dirty="0" smtClean="0">
                <a:solidFill>
                  <a:schemeClr val="bg1"/>
                </a:solidFill>
                <a:latin typeface="Consolas" pitchFamily="49" charset="0"/>
                <a:cs typeface="Consolas" pitchFamily="49" charset="0"/>
              </a:rPr>
              <a:t>();</a:t>
            </a:r>
          </a:p>
          <a:p>
            <a:pPr>
              <a:tabLst>
                <a:tab pos="228600" algn="l"/>
                <a:tab pos="514350" algn="l"/>
              </a:tabLst>
            </a:pP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7" name="Vertical Scroll 6"/>
          <p:cNvSpPr/>
          <p:nvPr/>
        </p:nvSpPr>
        <p:spPr bwMode="auto">
          <a:xfrm rot="21184477">
            <a:off x="2609786" y="3841668"/>
            <a:ext cx="1560962" cy="627581"/>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kumimoji="0" lang="en-US" b="0" i="0" u="none" strike="noStrike" cap="none" normalizeH="0" baseline="0" dirty="0" smtClean="0">
                <a:solidFill>
                  <a:schemeClr val="bg1"/>
                </a:solidFill>
                <a:latin typeface="Consolas" pitchFamily="49" charset="0"/>
                <a:cs typeface="Consolas" pitchFamily="49" charset="0"/>
              </a:rPr>
              <a:t>(</a:t>
            </a:r>
            <a:r>
              <a:rPr kumimoji="0" lang="en-US" b="0" i="0" u="none" strike="noStrike" cap="none" normalizeH="0" baseline="0" dirty="0" err="1" smtClean="0">
                <a:solidFill>
                  <a:schemeClr val="bg1"/>
                </a:solidFill>
                <a:latin typeface="Consolas" pitchFamily="49" charset="0"/>
                <a:cs typeface="Consolas" pitchFamily="49" charset="0"/>
              </a:rPr>
              <a:t>c.y</a:t>
            </a:r>
            <a:r>
              <a:rPr kumimoji="0" lang="en-US" b="0" i="0" u="none" strike="noStrike" cap="none" normalizeH="0" baseline="0" dirty="0" smtClean="0">
                <a:solidFill>
                  <a:schemeClr val="bg1"/>
                </a:solidFill>
                <a:latin typeface="Consolas" pitchFamily="49" charset="0"/>
                <a:cs typeface="Consolas" pitchFamily="49" charset="0"/>
              </a:rPr>
              <a:t>)</a:t>
            </a:r>
          </a:p>
        </p:txBody>
      </p:sp>
      <p:cxnSp>
        <p:nvCxnSpPr>
          <p:cNvPr id="9" name="Straight Arrow Connector 8"/>
          <p:cNvCxnSpPr>
            <a:stCxn id="7" idx="3"/>
            <a:endCxn id="4" idx="1"/>
          </p:cNvCxnSpPr>
          <p:nvPr/>
        </p:nvCxnSpPr>
        <p:spPr>
          <a:xfrm rot="10800000" flipH="1">
            <a:off x="4087177" y="2561282"/>
            <a:ext cx="1598427" cy="1509529"/>
          </a:xfrm>
          <a:prstGeom prst="straightConnector1">
            <a:avLst/>
          </a:prstGeom>
          <a:ln w="28575">
            <a:solidFill>
              <a:schemeClr val="accent4">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7" idx="3"/>
            <a:endCxn id="5" idx="1"/>
          </p:cNvCxnSpPr>
          <p:nvPr/>
        </p:nvCxnSpPr>
        <p:spPr>
          <a:xfrm rot="10800000" flipH="1" flipV="1">
            <a:off x="4087177" y="4070809"/>
            <a:ext cx="1598427" cy="919345"/>
          </a:xfrm>
          <a:prstGeom prst="straightConnector1">
            <a:avLst/>
          </a:prstGeom>
          <a:ln w="28575">
            <a:solidFill>
              <a:schemeClr val="accent4">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4087659" y="3524567"/>
            <a:ext cx="654346" cy="1015663"/>
          </a:xfrm>
          <a:prstGeom prst="rect">
            <a:avLst/>
          </a:prstGeom>
          <a:noFill/>
        </p:spPr>
        <p:txBody>
          <a:bodyPr wrap="none" lIns="91440" tIns="45720" rIns="91440" bIns="45720">
            <a:spAutoFit/>
          </a:bodyPr>
          <a:lstStyle/>
          <a:p>
            <a:pPr algn="ctr"/>
            <a:r>
              <a:rPr lang="en-US" sz="6000" b="1" cap="all" spc="0" dirty="0" smtClean="0">
                <a:ln w="9000" cmpd="sng">
                  <a:solidFill>
                    <a:schemeClr val="accent4">
                      <a:shade val="50000"/>
                      <a:satMod val="120000"/>
                    </a:schemeClr>
                  </a:solidFill>
                  <a:prstDash val="solid"/>
                </a:ln>
                <a:solidFill>
                  <a:schemeClr val="accent4">
                    <a:lumMod val="50000"/>
                  </a:schemeClr>
                </a:solidFill>
                <a:effectLst>
                  <a:outerShdw blurRad="60007" dist="310007" dir="7680000" sy="30000" kx="1300200" algn="ctr" rotWithShape="0">
                    <a:prstClr val="black">
                      <a:alpha val="32000"/>
                    </a:prstClr>
                  </a:outerShdw>
                  <a:reflection blurRad="12700" stA="28000" endPos="45000" dist="1000" dir="5400000" sy="-100000" algn="bl" rotWithShape="0"/>
                </a:effectLst>
              </a:rPr>
              <a:t>?</a:t>
            </a:r>
            <a:endParaRPr lang="en-US" sz="6000" b="1" cap="all" spc="0" dirty="0">
              <a:ln w="9000" cmpd="sng">
                <a:solidFill>
                  <a:schemeClr val="accent4">
                    <a:shade val="50000"/>
                    <a:satMod val="120000"/>
                  </a:schemeClr>
                </a:solidFill>
                <a:prstDash val="solid"/>
              </a:ln>
              <a:solidFill>
                <a:schemeClr val="accent4">
                  <a:lumMod val="50000"/>
                </a:schemeClr>
              </a:solidFill>
              <a:effectLst>
                <a:outerShdw blurRad="60007" dist="310007" dir="7680000" sy="30000" kx="1300200" algn="ctr" rotWithShape="0">
                  <a:prstClr val="black">
                    <a:alpha val="32000"/>
                  </a:prstClr>
                </a:outerShdw>
                <a:reflection blurRad="12700" stA="28000" endPos="45000" dist="1000" dir="5400000" sy="-100000" algn="bl" rotWithShape="0"/>
              </a:effectLst>
            </a:endParaRPr>
          </a:p>
        </p:txBody>
      </p:sp>
    </p:spTree>
    <p:extLst>
      <p:ext uri="{BB962C8B-B14F-4D97-AF65-F5344CB8AC3E}">
        <p14:creationId xmlns:p14="http://schemas.microsoft.com/office/powerpoint/2007/7/12/main" val="1396640875"/>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Modular verification</a:t>
            </a:r>
            <a:endParaRPr lang="en-US" dirty="0"/>
          </a:p>
        </p:txBody>
      </p:sp>
      <p:sp>
        <p:nvSpPr>
          <p:cNvPr id="3" name="Content Placeholder 2"/>
          <p:cNvSpPr>
            <a:spLocks noGrp="1"/>
          </p:cNvSpPr>
          <p:nvPr>
            <p:ph idx="1"/>
          </p:nvPr>
        </p:nvSpPr>
        <p:spPr>
          <a:xfrm>
            <a:off x="381000" y="1412875"/>
            <a:ext cx="8382000" cy="1929759"/>
          </a:xfrm>
        </p:spPr>
        <p:txBody>
          <a:bodyPr/>
          <a:lstStyle/>
          <a:p>
            <a:r>
              <a:rPr lang="en-US" dirty="0" smtClean="0"/>
              <a:t>Prove parts of a program separately</a:t>
            </a:r>
          </a:p>
          <a:p>
            <a:r>
              <a:rPr lang="en-US" dirty="0" smtClean="0"/>
              <a:t>Correctness of every part</a:t>
            </a:r>
            <a:br>
              <a:rPr lang="en-US" dirty="0" smtClean="0"/>
            </a:br>
            <a:r>
              <a:rPr lang="en-US" dirty="0" smtClean="0"/>
              <a:t>	implies</a:t>
            </a:r>
            <a:br>
              <a:rPr lang="en-US" dirty="0" smtClean="0"/>
            </a:br>
            <a:r>
              <a:rPr lang="en-US" dirty="0" smtClean="0"/>
              <a:t>correctness of whole program</a:t>
            </a:r>
            <a:endParaRPr lang="en-US" dirty="0"/>
          </a:p>
        </p:txBody>
      </p:sp>
    </p:spTree>
    <p:extLst>
      <p:ext uri="{BB962C8B-B14F-4D97-AF65-F5344CB8AC3E}">
        <p14:creationId xmlns:p14="http://schemas.microsoft.com/office/powerpoint/2007/7/12/main" val="2264260801"/>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Monitors</a:t>
            </a:r>
            <a:endParaRPr lang="en-US" dirty="0"/>
          </a:p>
        </p:txBody>
      </p:sp>
      <p:sp>
        <p:nvSpPr>
          <p:cNvPr id="3" name="Content Placeholder 2"/>
          <p:cNvSpPr>
            <a:spLocks noGrp="1"/>
          </p:cNvSpPr>
          <p:nvPr>
            <p:ph idx="1"/>
          </p:nvPr>
        </p:nvSpPr>
        <p:spPr>
          <a:xfrm>
            <a:off x="381000" y="969947"/>
            <a:ext cx="8382000" cy="457048"/>
          </a:xfrm>
        </p:spPr>
        <p:txBody>
          <a:bodyPr/>
          <a:lstStyle/>
          <a:p>
            <a:endParaRPr lang="en-US" dirty="0"/>
          </a:p>
        </p:txBody>
      </p:sp>
      <p:sp>
        <p:nvSpPr>
          <p:cNvPr id="4" name="TextBox 3"/>
          <p:cNvSpPr txBox="1"/>
          <p:nvPr/>
        </p:nvSpPr>
        <p:spPr>
          <a:xfrm>
            <a:off x="5685605" y="1099433"/>
            <a:ext cx="2829746"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A() …</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this</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 y + 21;</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this</a:t>
            </a:r>
            <a:r>
              <a:rPr lang="en-US" sz="2000" dirty="0" smtClean="0">
                <a:solidFill>
                  <a:schemeClr val="bg1"/>
                </a:solidFill>
                <a:latin typeface="Consolas" pitchFamily="49" charset="0"/>
                <a:cs typeface="Consolas" pitchFamily="49" charset="0"/>
              </a:rPr>
              <a:t>;</a:t>
            </a:r>
          </a:p>
          <a:p>
            <a:pPr>
              <a:tabLst>
                <a:tab pos="342900" algn="l"/>
              </a:tabLst>
            </a:pPr>
            <a:r>
              <a:rPr lang="en-US" sz="2000" dirty="0" smtClean="0">
                <a:solidFill>
                  <a:schemeClr val="bg1"/>
                </a:solidFill>
                <a:latin typeface="Consolas" pitchFamily="49" charset="0"/>
                <a:cs typeface="Consolas" pitchFamily="49" charset="0"/>
              </a:rPr>
              <a:t>}</a:t>
            </a:r>
          </a:p>
        </p:txBody>
      </p:sp>
      <p:sp>
        <p:nvSpPr>
          <p:cNvPr id="5" name="TextBox 4"/>
          <p:cNvSpPr txBox="1"/>
          <p:nvPr/>
        </p:nvSpPr>
        <p:spPr>
          <a:xfrm>
            <a:off x="5685605" y="3299699"/>
            <a:ext cx="2829746"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B() …</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this</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 y + 34;</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this</a:t>
            </a:r>
            <a:r>
              <a:rPr lang="en-US" sz="2000" dirty="0" smtClean="0">
                <a:solidFill>
                  <a:schemeClr val="bg1"/>
                </a:solidFill>
                <a:latin typeface="Consolas" pitchFamily="49" charset="0"/>
                <a:cs typeface="Consolas" pitchFamily="49" charset="0"/>
              </a:rPr>
              <a:t>;</a:t>
            </a:r>
          </a:p>
          <a:p>
            <a:pPr>
              <a:tabLst>
                <a:tab pos="342900" algn="l"/>
              </a:tabLst>
            </a:pPr>
            <a:r>
              <a:rPr lang="en-US" sz="2000" dirty="0" smtClean="0">
                <a:solidFill>
                  <a:schemeClr val="bg1"/>
                </a:solidFill>
                <a:latin typeface="Consolas" pitchFamily="49" charset="0"/>
                <a:cs typeface="Consolas" pitchFamily="49" charset="0"/>
              </a:rPr>
              <a:t>}</a:t>
            </a:r>
          </a:p>
        </p:txBody>
      </p:sp>
      <p:sp>
        <p:nvSpPr>
          <p:cNvPr id="6" name="TextBox 5"/>
          <p:cNvSpPr txBox="1"/>
          <p:nvPr/>
        </p:nvSpPr>
        <p:spPr>
          <a:xfrm>
            <a:off x="294439" y="1180376"/>
            <a:ext cx="3163136" cy="363176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 pos="514350" algn="l"/>
              </a:tabLst>
            </a:pP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class</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Fib </a:t>
            </a:r>
            <a:r>
              <a:rPr lang="en-US" sz="2000" dirty="0">
                <a:solidFill>
                  <a:schemeClr val="bg1"/>
                </a:solidFill>
                <a:latin typeface="Consolas" pitchFamily="49" charset="0"/>
                <a:cs typeface="Consolas" pitchFamily="49" charset="0"/>
              </a:rPr>
              <a:t>{</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07/7/7/main" val="0070C0" mc:Ignorable=""/>
                </a:solidFill>
                <a:latin typeface="Consolas" pitchFamily="49" charset="0"/>
                <a:cs typeface="Consolas" pitchFamily="49" charset="0"/>
              </a:rPr>
              <a:t>var</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a:t>
            </a:r>
            <a:r>
              <a:rPr lang="en-US" sz="2000" b="1" dirty="0" err="1">
                <a:solidFill>
                  <a:srgbClr xmlns:mc="http://schemas.openxmlformats.org/markup-compatibility/2006" xmlns:a14="http://schemas.microsoft.com/office/drawing/2007/7/7/main" val="0070C0" mc:Ignorable=""/>
                </a:solidFill>
                <a:latin typeface="Consolas" pitchFamily="49" charset="0"/>
                <a:cs typeface="Consolas" pitchFamily="49" charset="0"/>
              </a:rPr>
              <a:t>int</a:t>
            </a:r>
            <a:r>
              <a:rPr lang="en-US" sz="2000" dirty="0" smtClean="0">
                <a:solidFill>
                  <a:schemeClr val="bg1"/>
                </a:solidFill>
                <a:latin typeface="Consolas" pitchFamily="49" charset="0"/>
                <a:cs typeface="Consolas" pitchFamily="49" charset="0"/>
              </a:rPr>
              <a:t>;</a:t>
            </a: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invariant</a:t>
            </a:r>
            <a:r>
              <a:rPr lang="en-US" sz="2000" dirty="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a:solidFill>
                  <a:schemeClr val="bg1"/>
                </a:solidFill>
                <a:latin typeface="Consolas" pitchFamily="49" charset="0"/>
                <a:cs typeface="Consolas" pitchFamily="49" charset="0"/>
              </a:rPr>
              <a:t>(y</a:t>
            </a:r>
            <a:r>
              <a:rPr lang="en-US" sz="2000" dirty="0" smtClean="0">
                <a:solidFill>
                  <a:schemeClr val="bg1"/>
                </a:solidFill>
                <a:latin typeface="Consolas" pitchFamily="49" charset="0"/>
                <a:cs typeface="Consolas" pitchFamily="49" charset="0"/>
              </a:rPr>
              <a:t>);</a:t>
            </a:r>
          </a:p>
          <a:p>
            <a:pPr>
              <a:spcBef>
                <a:spcPts val="600"/>
              </a:spcBef>
              <a:tabLst>
                <a:tab pos="228600" algn="l"/>
                <a:tab pos="514350" algn="l"/>
              </a:tabLst>
            </a:pP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	method</a:t>
            </a:r>
            <a:r>
              <a:rPr lang="en-US" sz="2000" dirty="0" smtClean="0">
                <a:solidFill>
                  <a:schemeClr val="bg1"/>
                </a:solidFill>
                <a:latin typeface="Consolas" pitchFamily="49" charset="0"/>
                <a:cs typeface="Consolas" pitchFamily="49" charset="0"/>
              </a:rPr>
              <a:t> Main()</a:t>
            </a:r>
          </a:p>
          <a:p>
            <a:pPr>
              <a:tabLst>
                <a:tab pos="228600" algn="l"/>
                <a:tab pos="514350" algn="l"/>
              </a:tabLst>
            </a:pP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b="1"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c :=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new</a:t>
            </a:r>
            <a:r>
              <a:rPr lang="en-US" sz="2000" dirty="0" smtClean="0">
                <a:solidFill>
                  <a:schemeClr val="bg1"/>
                </a:solidFill>
                <a:latin typeface="Consolas" pitchFamily="49" charset="0"/>
                <a:cs typeface="Consolas" pitchFamily="49" charset="0"/>
              </a:rPr>
              <a:t> Fib;</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share</a:t>
            </a:r>
            <a:r>
              <a:rPr lang="en-US" sz="2000" dirty="0" smtClean="0">
                <a:solidFill>
                  <a:schemeClr val="bg1"/>
                </a:solidFill>
                <a:latin typeface="Consolas" pitchFamily="49" charset="0"/>
                <a:cs typeface="Consolas" pitchFamily="49" charset="0"/>
              </a:rPr>
              <a:t> c;</a:t>
            </a: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c.A</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c.B</a:t>
            </a:r>
            <a:r>
              <a:rPr lang="en-US" sz="2000" dirty="0" smtClean="0">
                <a:solidFill>
                  <a:schemeClr val="bg1"/>
                </a:solidFill>
                <a:latin typeface="Consolas" pitchFamily="49" charset="0"/>
                <a:cs typeface="Consolas" pitchFamily="49" charset="0"/>
              </a:rPr>
              <a:t>();</a:t>
            </a:r>
          </a:p>
          <a:p>
            <a:pPr>
              <a:tabLst>
                <a:tab pos="228600" algn="l"/>
                <a:tab pos="514350" algn="l"/>
              </a:tabLst>
            </a:pP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14" name="Right Arrow 13"/>
          <p:cNvSpPr/>
          <p:nvPr/>
        </p:nvSpPr>
        <p:spPr bwMode="auto">
          <a:xfrm>
            <a:off x="214312" y="2671724"/>
            <a:ext cx="714375" cy="414338"/>
          </a:xfrm>
          <a:prstGeom prst="rightArrow">
            <a:avLst/>
          </a:prstGeom>
          <a:solidFill>
            <a:srgbClr xmlns:mc="http://schemas.openxmlformats.org/markup-compatibility/2006" xmlns:a14="http://schemas.microsoft.com/office/drawing/2007/7/7/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12" name="Rectangle 11"/>
          <p:cNvSpPr/>
          <p:nvPr/>
        </p:nvSpPr>
        <p:spPr bwMode="auto">
          <a:xfrm>
            <a:off x="2700339" y="5186364"/>
            <a:ext cx="2486025" cy="1414462"/>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254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7" name="Vertical Scroll 6"/>
          <p:cNvSpPr/>
          <p:nvPr/>
        </p:nvSpPr>
        <p:spPr bwMode="auto">
          <a:xfrm rot="21184477">
            <a:off x="2561165" y="2554891"/>
            <a:ext cx="1532594" cy="645208"/>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kumimoji="0" lang="en-US" b="0" i="0" u="none" strike="noStrike" cap="none" normalizeH="0" baseline="0" dirty="0" smtClean="0">
                <a:solidFill>
                  <a:schemeClr val="bg1"/>
                </a:solidFill>
                <a:latin typeface="Consolas" pitchFamily="49" charset="0"/>
                <a:cs typeface="Consolas" pitchFamily="49" charset="0"/>
              </a:rPr>
              <a:t>(</a:t>
            </a:r>
            <a:r>
              <a:rPr kumimoji="0" lang="en-US" b="0" i="0" u="none" strike="noStrike" cap="none" normalizeH="0" baseline="0" dirty="0" err="1" smtClean="0">
                <a:solidFill>
                  <a:schemeClr val="bg1"/>
                </a:solidFill>
                <a:latin typeface="Consolas" pitchFamily="49" charset="0"/>
                <a:cs typeface="Consolas" pitchFamily="49" charset="0"/>
              </a:rPr>
              <a:t>c.y</a:t>
            </a:r>
            <a:r>
              <a:rPr kumimoji="0" lang="en-US" b="0" i="0" u="none" strike="noStrike" cap="none" normalizeH="0" baseline="0" dirty="0" smtClean="0">
                <a:solidFill>
                  <a:schemeClr val="bg1"/>
                </a:solidFill>
                <a:latin typeface="Consolas" pitchFamily="49" charset="0"/>
                <a:cs typeface="Consolas" pitchFamily="49" charset="0"/>
              </a:rPr>
              <a:t>)</a:t>
            </a:r>
          </a:p>
        </p:txBody>
      </p:sp>
      <p:sp>
        <p:nvSpPr>
          <p:cNvPr id="19" name="Right Arrow 18"/>
          <p:cNvSpPr/>
          <p:nvPr/>
        </p:nvSpPr>
        <p:spPr bwMode="auto">
          <a:xfrm>
            <a:off x="5355679" y="1624430"/>
            <a:ext cx="714375" cy="414338"/>
          </a:xfrm>
          <a:prstGeom prst="rightArrow">
            <a:avLst/>
          </a:prstGeom>
          <a:solidFill>
            <a:srgbClr xmlns:mc="http://schemas.openxmlformats.org/markup-compatibility/2006" xmlns:a14="http://schemas.microsoft.com/office/drawing/2007/7/7/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20" name="Right Arrow 19"/>
          <p:cNvSpPr/>
          <p:nvPr/>
        </p:nvSpPr>
        <p:spPr bwMode="auto">
          <a:xfrm>
            <a:off x="5355679" y="3797044"/>
            <a:ext cx="714375" cy="414338"/>
          </a:xfrm>
          <a:prstGeom prst="rightArrow">
            <a:avLst/>
          </a:prstGeom>
          <a:solidFill>
            <a:srgbClr xmlns:mc="http://schemas.openxmlformats.org/markup-compatibility/2006" xmlns:a14="http://schemas.microsoft.com/office/drawing/2007/7/7/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21" name="Vertical Scroll 20"/>
          <p:cNvSpPr/>
          <p:nvPr/>
        </p:nvSpPr>
        <p:spPr bwMode="auto">
          <a:xfrm rot="21184477">
            <a:off x="4008477" y="5071916"/>
            <a:ext cx="1175926" cy="645208"/>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kumimoji="0" lang="en-US" b="0" i="0" u="none" strike="noStrike" cap="none" normalizeH="0" baseline="0" dirty="0" smtClean="0">
                <a:solidFill>
                  <a:schemeClr val="bg1"/>
                </a:solidFill>
                <a:latin typeface="Consolas" pitchFamily="49" charset="0"/>
                <a:cs typeface="Consolas" pitchFamily="49" charset="0"/>
              </a:rPr>
              <a:t>(y)</a:t>
            </a:r>
          </a:p>
        </p:txBody>
      </p:sp>
      <p:sp>
        <p:nvSpPr>
          <p:cNvPr id="18" name="Rectangle 17"/>
          <p:cNvSpPr/>
          <p:nvPr/>
        </p:nvSpPr>
        <p:spPr bwMode="auto">
          <a:xfrm>
            <a:off x="2700339" y="5186362"/>
            <a:ext cx="2486025" cy="1414462"/>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Tree>
    <p:extLst>
      <p:ext uri="{BB962C8B-B14F-4D97-AF65-F5344CB8AC3E}">
        <p14:creationId xmlns:p14="http://schemas.microsoft.com/office/powerpoint/2007/7/12/main" val="2893032262"/>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0-#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grpId="1" nodeType="clickEffect">
                                  <p:stCondLst>
                                    <p:cond delay="0"/>
                                  </p:stCondLst>
                                  <p:childTnLst>
                                    <p:animMotion origin="layout" path="M 1.38778E-17 0.00046 L 1.38778E-17 0.04699 " pathEditMode="relative" rAng="0" ptsTypes="AA">
                                      <p:cBhvr>
                                        <p:cTn id="12" dur="1000" fill="hold"/>
                                        <p:tgtEl>
                                          <p:spTgt spid="14"/>
                                        </p:tgtEl>
                                        <p:attrNameLst>
                                          <p:attrName>ppt_x</p:attrName>
                                          <p:attrName>ppt_y</p:attrName>
                                        </p:attrNameLst>
                                      </p:cBhvr>
                                      <p:rCtr x="0" y="23"/>
                                    </p:animMotion>
                                  </p:childTnLst>
                                </p:cTn>
                              </p:par>
                              <p:par>
                                <p:cTn id="13" presetID="31" presetClass="entr" presetSubtype="0" fill="hold" grpId="0" nodeType="withEffect">
                                  <p:stCondLst>
                                    <p:cond delay="500"/>
                                  </p:stCondLst>
                                  <p:childTnLst>
                                    <p:set>
                                      <p:cBhvr>
                                        <p:cTn id="14" dur="1" fill="hold">
                                          <p:stCondLst>
                                            <p:cond delay="0"/>
                                          </p:stCondLst>
                                        </p:cTn>
                                        <p:tgtEl>
                                          <p:spTgt spid="7"/>
                                        </p:tgtEl>
                                        <p:attrNameLst>
                                          <p:attrName>style.visibility</p:attrName>
                                        </p:attrNameLst>
                                      </p:cBhvr>
                                      <p:to>
                                        <p:strVal val="visible"/>
                                      </p:to>
                                    </p:set>
                                    <p:anim calcmode="lin" valueType="num">
                                      <p:cBhvr>
                                        <p:cTn id="15" dur="500" fill="hold"/>
                                        <p:tgtEl>
                                          <p:spTgt spid="7"/>
                                        </p:tgtEl>
                                        <p:attrNameLst>
                                          <p:attrName>ppt_w</p:attrName>
                                        </p:attrNameLst>
                                      </p:cBhvr>
                                      <p:tavLst>
                                        <p:tav tm="0">
                                          <p:val>
                                            <p:fltVal val="0"/>
                                          </p:val>
                                        </p:tav>
                                        <p:tav tm="100000">
                                          <p:val>
                                            <p:strVal val="#ppt_w"/>
                                          </p:val>
                                        </p:tav>
                                      </p:tavLst>
                                    </p:anim>
                                    <p:anim calcmode="lin" valueType="num">
                                      <p:cBhvr>
                                        <p:cTn id="16" dur="500" fill="hold"/>
                                        <p:tgtEl>
                                          <p:spTgt spid="7"/>
                                        </p:tgtEl>
                                        <p:attrNameLst>
                                          <p:attrName>ppt_h</p:attrName>
                                        </p:attrNameLst>
                                      </p:cBhvr>
                                      <p:tavLst>
                                        <p:tav tm="0">
                                          <p:val>
                                            <p:fltVal val="0"/>
                                          </p:val>
                                        </p:tav>
                                        <p:tav tm="100000">
                                          <p:val>
                                            <p:strVal val="#ppt_h"/>
                                          </p:val>
                                        </p:tav>
                                      </p:tavLst>
                                    </p:anim>
                                    <p:anim calcmode="lin" valueType="num">
                                      <p:cBhvr>
                                        <p:cTn id="17" dur="500" fill="hold"/>
                                        <p:tgtEl>
                                          <p:spTgt spid="7"/>
                                        </p:tgtEl>
                                        <p:attrNameLst>
                                          <p:attrName>style.rotation</p:attrName>
                                        </p:attrNameLst>
                                      </p:cBhvr>
                                      <p:tavLst>
                                        <p:tav tm="0">
                                          <p:val>
                                            <p:fltVal val="90"/>
                                          </p:val>
                                        </p:tav>
                                        <p:tav tm="100000">
                                          <p:val>
                                            <p:fltVal val="0"/>
                                          </p:val>
                                        </p:tav>
                                      </p:tavLst>
                                    </p:anim>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2" nodeType="clickEffect">
                                  <p:stCondLst>
                                    <p:cond delay="0"/>
                                  </p:stCondLst>
                                  <p:childTnLst>
                                    <p:animMotion origin="layout" path="M 1.38778E-17 0.04697 L 1.38778E-17 0.08931 " pathEditMode="relative" rAng="0" ptsTypes="AA">
                                      <p:cBhvr>
                                        <p:cTn id="22" dur="1000" fill="hold"/>
                                        <p:tgtEl>
                                          <p:spTgt spid="14"/>
                                        </p:tgtEl>
                                        <p:attrNameLst>
                                          <p:attrName>ppt_x</p:attrName>
                                          <p:attrName>ppt_y</p:attrName>
                                        </p:attrNameLst>
                                      </p:cBhvr>
                                      <p:rCtr x="0" y="21"/>
                                    </p:animMotion>
                                  </p:childTnLst>
                                </p:cTn>
                              </p:par>
                              <p:par>
                                <p:cTn id="23" presetID="41" presetClass="path" presetSubtype="0" accel="50000" decel="50000" fill="hold" grpId="1" nodeType="withEffect">
                                  <p:stCondLst>
                                    <p:cond delay="1250"/>
                                  </p:stCondLst>
                                  <p:childTnLst>
                                    <p:animMotion origin="layout" path="M 1.11111E-6 0.00069 C 0.00208 -0.01157 0.01024 -0.02337 0.01319 -0.02337 C 0.03125 -0.02337 0.04983 0.16636 0.04983 0.35678 C 0.04983 0.26053 0.0592 0.16636 0.06788 0.16636 C 0.07726 0.16636 0.08611 0.26238 0.08611 0.35678 C 0.08611 0.30935 0.0908 0.26053 0.09549 0.26053 C 0.1 0.26053 0.10469 0.30796 0.10469 0.35678 C 0.10469 0.33225 0.10712 0.30935 0.10937 0.30935 C 0.1118 0.30935 0.11406 0.33364 0.11406 0.35678 C 0.11406 0.34452 0.1151 0.33225 0.11632 0.33225 C 0.11701 0.33225 0.11875 0.34452 0.11875 0.35678 C 0.11875 0.35053 0.11927 0.34452 0.11979 0.34452 C 0.11979 0.34267 0.12101 0.35053 0.12101 0.35678 C 0.12101 0.35331 0.12101 0.35053 0.1217 0.35053 C 0.1217 0.35215 0.12239 0.35354 0.12239 0.35678 C 0.12239 0.35493 0.12239 0.35331 0.12239 0.35215 C 0.12292 0.35215 0.12292 0.35354 0.12292 0.35516 C 0.12361 0.35516 0.12361 0.35354 0.12361 0.35215 C 0.1243 0.35215 0.1243 0.35354 0.1243 0.35516 " pathEditMode="relative" rAng="0" ptsTypes="fffffffffffffffffff">
                                      <p:cBhvr>
                                        <p:cTn id="24" dur="2000" fill="hold"/>
                                        <p:tgtEl>
                                          <p:spTgt spid="7"/>
                                        </p:tgtEl>
                                        <p:attrNameLst>
                                          <p:attrName>ppt_x</p:attrName>
                                          <p:attrName>ppt_y</p:attrName>
                                        </p:attrNameLst>
                                      </p:cBhvr>
                                      <p:rCtr x="62" y="166"/>
                                    </p:animMotion>
                                  </p:childTnLst>
                                </p:cTn>
                              </p:par>
                            </p:childTnLst>
                          </p:cTn>
                        </p:par>
                      </p:childTnLst>
                    </p:cTn>
                  </p:par>
                  <p:par>
                    <p:cTn id="25" fill="hold">
                      <p:stCondLst>
                        <p:cond delay="indefinite"/>
                      </p:stCondLst>
                      <p:childTnLst>
                        <p:par>
                          <p:cTn id="26" fill="hold">
                            <p:stCondLst>
                              <p:cond delay="0"/>
                            </p:stCondLst>
                            <p:childTnLst>
                              <p:par>
                                <p:cTn id="27" presetID="42" presetClass="path" presetSubtype="0" accel="50000" decel="50000" fill="hold" grpId="3" nodeType="clickEffect">
                                  <p:stCondLst>
                                    <p:cond delay="0"/>
                                  </p:stCondLst>
                                  <p:childTnLst>
                                    <p:animMotion origin="layout" path="M 1.38778E-17 0.08931 L 1.38778E-17 0.16867 " pathEditMode="relative" rAng="0" ptsTypes="AA">
                                      <p:cBhvr>
                                        <p:cTn id="28" dur="1000" fill="hold"/>
                                        <p:tgtEl>
                                          <p:spTgt spid="14"/>
                                        </p:tgtEl>
                                        <p:attrNameLst>
                                          <p:attrName>ppt_x</p:attrName>
                                          <p:attrName>ppt_y</p:attrName>
                                        </p:attrNameLst>
                                      </p:cBhvr>
                                      <p:rCtr x="0" y="40"/>
                                    </p:animMotion>
                                  </p:childTnLst>
                                </p:cTn>
                              </p:par>
                              <p:par>
                                <p:cTn id="29" presetID="10" presetClass="entr" presetSubtype="0" fill="hold" grpId="3" nodeType="withEffect">
                                  <p:stCondLst>
                                    <p:cond delay="50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500"/>
                                        <p:tgtEl>
                                          <p:spTgt spid="19"/>
                                        </p:tgtEl>
                                      </p:cBhvr>
                                    </p:animEffect>
                                  </p:childTnLst>
                                </p:cTn>
                              </p:par>
                              <p:par>
                                <p:cTn id="32" presetID="42" presetClass="path" presetSubtype="0" accel="50000" decel="50000" fill="hold" grpId="0" nodeType="withEffect">
                                  <p:stCondLst>
                                    <p:cond delay="500"/>
                                  </p:stCondLst>
                                  <p:childTnLst>
                                    <p:animMotion origin="layout" path="M -0.475 0.26041 L 1.11022E-16 3.33333E-6 " pathEditMode="relative" rAng="0" ptsTypes="AA">
                                      <p:cBhvr>
                                        <p:cTn id="33" dur="1500" fill="hold"/>
                                        <p:tgtEl>
                                          <p:spTgt spid="19"/>
                                        </p:tgtEl>
                                        <p:attrNameLst>
                                          <p:attrName>ppt_x</p:attrName>
                                          <p:attrName>ppt_y</p:attrName>
                                        </p:attrNameLst>
                                      </p:cBhvr>
                                      <p:rCtr x="237" y="-130"/>
                                    </p:animMotion>
                                  </p:childTnLst>
                                </p:cTn>
                              </p:par>
                              <p:par>
                                <p:cTn id="34" presetID="10" presetClass="entr" presetSubtype="0" fill="hold" grpId="1" nodeType="withEffect">
                                  <p:stCondLst>
                                    <p:cond delay="50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500"/>
                                        <p:tgtEl>
                                          <p:spTgt spid="20"/>
                                        </p:tgtEl>
                                      </p:cBhvr>
                                    </p:animEffect>
                                  </p:childTnLst>
                                </p:cTn>
                              </p:par>
                              <p:par>
                                <p:cTn id="37" presetID="42" presetClass="path" presetSubtype="0" accel="50000" decel="50000" fill="hold" grpId="0" nodeType="withEffect">
                                  <p:stCondLst>
                                    <p:cond delay="500"/>
                                  </p:stCondLst>
                                  <p:childTnLst>
                                    <p:animMotion origin="layout" path="M -0.48437 -0.01875 L -3.88889E-6 3.7037E-6 " pathEditMode="relative" rAng="0" ptsTypes="AA">
                                      <p:cBhvr>
                                        <p:cTn id="38" dur="1500" fill="hold"/>
                                        <p:tgtEl>
                                          <p:spTgt spid="20"/>
                                        </p:tgtEl>
                                        <p:attrNameLst>
                                          <p:attrName>ppt_x</p:attrName>
                                          <p:attrName>ppt_y</p:attrName>
                                        </p:attrNameLst>
                                      </p:cBhvr>
                                      <p:rCtr x="242" y="9"/>
                                    </p:animMotion>
                                  </p:childTnLst>
                                </p:cTn>
                              </p:par>
                              <p:par>
                                <p:cTn id="39" presetID="10" presetClass="exit" presetSubtype="0" fill="hold" grpId="4" nodeType="withEffect">
                                  <p:stCondLst>
                                    <p:cond delay="1500"/>
                                  </p:stCondLst>
                                  <p:childTnLst>
                                    <p:animEffect transition="out" filter="fade">
                                      <p:cBhvr>
                                        <p:cTn id="40" dur="1000"/>
                                        <p:tgtEl>
                                          <p:spTgt spid="14"/>
                                        </p:tgtEl>
                                      </p:cBhvr>
                                    </p:animEffect>
                                    <p:set>
                                      <p:cBhvr>
                                        <p:cTn id="41" dur="1" fill="hold">
                                          <p:stCondLst>
                                            <p:cond delay="999"/>
                                          </p:stCondLst>
                                        </p:cTn>
                                        <p:tgtEl>
                                          <p:spTgt spid="14"/>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42" presetClass="path" presetSubtype="0" accel="50000" decel="50000" fill="hold" grpId="1" nodeType="clickEffect">
                                  <p:stCondLst>
                                    <p:cond delay="0"/>
                                  </p:stCondLst>
                                  <p:childTnLst>
                                    <p:animMotion origin="layout" path="M 3.61111E-6 1.85185E-6 L 3.61111E-6 0.03333 " pathEditMode="relative" rAng="0" ptsTypes="AA">
                                      <p:cBhvr>
                                        <p:cTn id="45" dur="1000" fill="hold"/>
                                        <p:tgtEl>
                                          <p:spTgt spid="19"/>
                                        </p:tgtEl>
                                        <p:attrNameLst>
                                          <p:attrName>ppt_x</p:attrName>
                                          <p:attrName>ppt_y</p:attrName>
                                        </p:attrNameLst>
                                      </p:cBhvr>
                                      <p:rCtr x="0" y="17"/>
                                    </p:animMotion>
                                  </p:childTnLst>
                                </p:cTn>
                              </p:par>
                            </p:childTnLst>
                          </p:cTn>
                        </p:par>
                        <p:par>
                          <p:cTn id="46" fill="hold">
                            <p:stCondLst>
                              <p:cond delay="1000"/>
                            </p:stCondLst>
                            <p:childTnLst>
                              <p:par>
                                <p:cTn id="47" presetID="1" presetClass="exit" presetSubtype="0" fill="hold" grpId="2" nodeType="afterEffect">
                                  <p:stCondLst>
                                    <p:cond delay="0"/>
                                  </p:stCondLst>
                                  <p:childTnLst>
                                    <p:set>
                                      <p:cBhvr>
                                        <p:cTn id="48" dur="1" fill="hold">
                                          <p:stCondLst>
                                            <p:cond delay="0"/>
                                          </p:stCondLst>
                                        </p:cTn>
                                        <p:tgtEl>
                                          <p:spTgt spid="7"/>
                                        </p:tgtEl>
                                        <p:attrNameLst>
                                          <p:attrName>style.visibility</p:attrName>
                                        </p:attrNameLst>
                                      </p:cBhvr>
                                      <p:to>
                                        <p:strVal val="hidden"/>
                                      </p:to>
                                    </p:set>
                                  </p:childTnLst>
                                </p:cTn>
                              </p:par>
                              <p:par>
                                <p:cTn id="49" presetID="1" presetClass="entr" presetSubtype="0" fill="hold" grpId="0" nodeType="withEffect">
                                  <p:stCondLst>
                                    <p:cond delay="0"/>
                                  </p:stCondLst>
                                  <p:childTnLst>
                                    <p:set>
                                      <p:cBhvr>
                                        <p:cTn id="50" dur="1" fill="hold">
                                          <p:stCondLst>
                                            <p:cond delay="0"/>
                                          </p:stCondLst>
                                        </p:cTn>
                                        <p:tgtEl>
                                          <p:spTgt spid="21"/>
                                        </p:tgtEl>
                                        <p:attrNameLst>
                                          <p:attrName>style.visibility</p:attrName>
                                        </p:attrNameLst>
                                      </p:cBhvr>
                                      <p:to>
                                        <p:strVal val="visible"/>
                                      </p:to>
                                    </p:set>
                                  </p:childTnLst>
                                </p:cTn>
                              </p:par>
                              <p:par>
                                <p:cTn id="51" presetID="50" presetClass="path" presetSubtype="0" accel="50000" decel="50000" fill="hold" grpId="1" nodeType="withEffect">
                                  <p:stCondLst>
                                    <p:cond delay="0"/>
                                  </p:stCondLst>
                                  <p:childTnLst>
                                    <p:animMotion origin="layout" path="M -0.00017 -0.00069 L -0.03125 -0.14375 C -0.04444 -0.2081 -0.0059 -0.30787 0.03993 -0.32592 L 0.29896 -0.45115 " pathEditMode="relative" rAng="0" ptsTypes="FfFF">
                                      <p:cBhvr>
                                        <p:cTn id="52" dur="1500" fill="hold"/>
                                        <p:tgtEl>
                                          <p:spTgt spid="21"/>
                                        </p:tgtEl>
                                        <p:attrNameLst>
                                          <p:attrName>ppt_x</p:attrName>
                                          <p:attrName>ppt_y</p:attrName>
                                        </p:attrNameLst>
                                      </p:cBhvr>
                                      <p:rCtr x="127" y="-225"/>
                                    </p:animMotion>
                                  </p:childTnLst>
                                </p:cTn>
                              </p:par>
                            </p:childTnLst>
                          </p:cTn>
                        </p:par>
                      </p:childTnLst>
                    </p:cTn>
                  </p:par>
                  <p:par>
                    <p:cTn id="53" fill="hold">
                      <p:stCondLst>
                        <p:cond delay="indefinite"/>
                      </p:stCondLst>
                      <p:childTnLst>
                        <p:par>
                          <p:cTn id="54" fill="hold">
                            <p:stCondLst>
                              <p:cond delay="0"/>
                            </p:stCondLst>
                            <p:childTnLst>
                              <p:par>
                                <p:cTn id="55" presetID="42" presetClass="path" presetSubtype="0" accel="50000" decel="50000" fill="hold" grpId="2" nodeType="clickEffect">
                                  <p:stCondLst>
                                    <p:cond delay="0"/>
                                  </p:stCondLst>
                                  <p:childTnLst>
                                    <p:animMotion origin="layout" path="M 3.61111E-6 0.02916 L 3.61111E-6 0.125 " pathEditMode="relative" rAng="0" ptsTypes="AA">
                                      <p:cBhvr>
                                        <p:cTn id="56" dur="1000" fill="hold"/>
                                        <p:tgtEl>
                                          <p:spTgt spid="19"/>
                                        </p:tgtEl>
                                        <p:attrNameLst>
                                          <p:attrName>ppt_x</p:attrName>
                                          <p:attrName>ppt_y</p:attrName>
                                        </p:attrNameLst>
                                      </p:cBhvr>
                                      <p:rCtr x="0" y="48"/>
                                    </p:animMotion>
                                  </p:childTnLst>
                                </p:cTn>
                              </p:par>
                            </p:childTnLst>
                          </p:cTn>
                        </p:par>
                        <p:par>
                          <p:cTn id="57" fill="hold">
                            <p:stCondLst>
                              <p:cond delay="1000"/>
                            </p:stCondLst>
                            <p:childTnLst>
                              <p:par>
                                <p:cTn id="58" presetID="50" presetClass="path" presetSubtype="0" accel="50000" decel="50000" fill="hold" grpId="2" nodeType="afterEffect">
                                  <p:stCondLst>
                                    <p:cond delay="0"/>
                                  </p:stCondLst>
                                  <p:childTnLst>
                                    <p:animMotion origin="layout" path="M -0.09479 -0.00185 L -0.11579 -0.14652 C -0.12534 -0.21134 -0.06128 -0.31088 0.00035 -0.32777 L 0.2974 -0.44699 " pathEditMode="relative" rAng="0" ptsTypes="FfFF">
                                      <p:cBhvr>
                                        <p:cTn id="59" dur="2000" spd="-100000" fill="hold"/>
                                        <p:tgtEl>
                                          <p:spTgt spid="21"/>
                                        </p:tgtEl>
                                        <p:attrNameLst>
                                          <p:attrName>ppt_x</p:attrName>
                                          <p:attrName>ppt_y</p:attrName>
                                        </p:attrNameLst>
                                      </p:cBhvr>
                                      <p:rCtr x="181" y="-223"/>
                                    </p:animMotion>
                                  </p:childTnLst>
                                </p:cTn>
                              </p:par>
                            </p:childTnLst>
                          </p:cTn>
                        </p:par>
                      </p:childTnLst>
                    </p:cTn>
                  </p:par>
                  <p:par>
                    <p:cTn id="60" fill="hold">
                      <p:stCondLst>
                        <p:cond delay="indefinite"/>
                      </p:stCondLst>
                      <p:childTnLst>
                        <p:par>
                          <p:cTn id="61" fill="hold">
                            <p:stCondLst>
                              <p:cond delay="0"/>
                            </p:stCondLst>
                            <p:childTnLst>
                              <p:par>
                                <p:cTn id="62" presetID="42" presetClass="path" presetSubtype="0" accel="50000" decel="50000" fill="hold" grpId="2" nodeType="clickEffect">
                                  <p:stCondLst>
                                    <p:cond delay="0"/>
                                  </p:stCondLst>
                                  <p:childTnLst>
                                    <p:animMotion origin="layout" path="M 3.61111E-6 3.7037E-6 L 3.61111E-6 0.04375 " pathEditMode="relative" rAng="0" ptsTypes="AA">
                                      <p:cBhvr>
                                        <p:cTn id="63" dur="1000" fill="hold"/>
                                        <p:tgtEl>
                                          <p:spTgt spid="20"/>
                                        </p:tgtEl>
                                        <p:attrNameLst>
                                          <p:attrName>ppt_x</p:attrName>
                                          <p:attrName>ppt_y</p:attrName>
                                        </p:attrNameLst>
                                      </p:cBhvr>
                                      <p:rCtr x="0" y="22"/>
                                    </p:animMotion>
                                  </p:childTnLst>
                                </p:cTn>
                              </p:par>
                              <p:par>
                                <p:cTn id="64" presetID="37" presetClass="path" presetSubtype="0" accel="50000" decel="50000" fill="hold" grpId="3" nodeType="withEffect">
                                  <p:stCondLst>
                                    <p:cond delay="750"/>
                                  </p:stCondLst>
                                  <p:childTnLst>
                                    <p:animMotion origin="layout" path="M -0.08941 -0.00856 L -0.06111 -0.20625 C -0.05555 -0.24976 -0.03645 -0.28773 -0.00816 -0.30902 C 0.02379 -0.3324 0.05678 -0.33426 0.08733 -0.31759 L 0.22987 -0.24884 " pathEditMode="relative" rAng="-1764493" ptsTypes="FffFF">
                                      <p:cBhvr>
                                        <p:cTn id="65" dur="1500" fill="hold"/>
                                        <p:tgtEl>
                                          <p:spTgt spid="21"/>
                                        </p:tgtEl>
                                        <p:attrNameLst>
                                          <p:attrName>ppt_x</p:attrName>
                                          <p:attrName>ppt_y</p:attrName>
                                        </p:attrNameLst>
                                      </p:cBhvr>
                                      <p:rCtr x="121" y="-211"/>
                                    </p:animMotion>
                                  </p:childTnLst>
                                </p:cTn>
                              </p:par>
                            </p:childTnLst>
                          </p:cTn>
                        </p:par>
                      </p:childTnLst>
                    </p:cTn>
                  </p:par>
                  <p:par>
                    <p:cTn id="66" fill="hold">
                      <p:stCondLst>
                        <p:cond delay="indefinite"/>
                      </p:stCondLst>
                      <p:childTnLst>
                        <p:par>
                          <p:cTn id="67" fill="hold">
                            <p:stCondLst>
                              <p:cond delay="0"/>
                            </p:stCondLst>
                            <p:childTnLst>
                              <p:par>
                                <p:cTn id="68" presetID="42" presetClass="path" presetSubtype="0" accel="50000" decel="50000" fill="hold" grpId="3" nodeType="clickEffect">
                                  <p:stCondLst>
                                    <p:cond delay="0"/>
                                  </p:stCondLst>
                                  <p:childTnLst>
                                    <p:animMotion origin="layout" path="M 3.61111E-6 0.03958 L 3.61111E-6 0.13541 " pathEditMode="relative" rAng="0" ptsTypes="AA">
                                      <p:cBhvr>
                                        <p:cTn id="69" dur="2000" fill="hold"/>
                                        <p:tgtEl>
                                          <p:spTgt spid="20"/>
                                        </p:tgtEl>
                                        <p:attrNameLst>
                                          <p:attrName>ppt_x</p:attrName>
                                          <p:attrName>ppt_y</p:attrName>
                                        </p:attrNameLst>
                                      </p:cBhvr>
                                      <p:rCtr x="0" y="48"/>
                                    </p:animMotion>
                                  </p:childTnLst>
                                </p:cTn>
                              </p:par>
                              <p:par>
                                <p:cTn id="70" presetID="61" presetClass="path" presetSubtype="0" accel="50000" decel="50000" fill="hold" grpId="4" nodeType="withEffect">
                                  <p:stCondLst>
                                    <p:cond delay="1750"/>
                                  </p:stCondLst>
                                  <p:childTnLst>
                                    <p:animMotion origin="layout" path="M 0.22709 -0.25115 C 0.22848 -0.3074 0.2408 -0.28935 0.2349 -0.35532 C 0.22518 -0.37916 0.22101 -0.38703 0.2033 -0.40138 C 0.18768 -0.41551 0.1691 -0.42338 0.15053 -0.42824 C 0.13195 -0.43194 0.11424 -0.43078 0.09775 -0.4243 C 0.07969 -0.41782 0.06389 -0.40301 0.05087 -0.38217 C 0.03803 -0.3625 0.02674 -0.33981 0.02188 -0.31157 C 0.01511 -0.28518 0.01407 -0.24976 0.01476 -0.22129 C 0.01476 -0.19351 0.01771 -0.16041 0.02657 -0.1331 C 0.0349 -0.10694 0.04931 -0.08865 0.06789 -0.07986 C 0.08681 -0.07361 0.10452 -0.08495 0.1158 -0.1037 C 0.12535 -0.12222 0.13195 -0.15092 0.13212 -0.18379 C 0.13091 -0.21713 0.12778 -0.24745 0.1191 -0.27245 C 0.11077 -0.29768 0.11216 -0.30277 0.08039 -0.33333 C 0.05157 -0.36736 0.02466 -0.35509 0.00799 -0.35601 C -0.0085 -0.35486 -0.0217 -0.34375 -0.03802 -0.33194 C -0.0559 -0.31828 -0.06996 -0.29444 -0.07968 -0.27338 C -0.08958 -0.25208 -0.09305 -0.22638 -0.09739 -0.18518 C -0.10017 -0.14421 -0.09913 -0.12384 -0.09826 -0.09282 C -0.0967 -0.06226 -0.09513 -0.0324 -0.09444 -0.00138 " pathEditMode="relative" rAng="0" ptsTypes="ffffffffffffffffffff">
                                      <p:cBhvr>
                                        <p:cTn id="71" dur="2000" fill="hold"/>
                                        <p:tgtEl>
                                          <p:spTgt spid="21"/>
                                        </p:tgtEl>
                                        <p:attrNameLst>
                                          <p:attrName>ppt_x</p:attrName>
                                          <p:attrName>ppt_y</p:attrName>
                                        </p:attrNameLst>
                                      </p:cBhvr>
                                      <p:rCtr x="-157" y="3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14" grpId="2" animBg="1"/>
      <p:bldP spid="14" grpId="3" animBg="1"/>
      <p:bldP spid="14" grpId="4" animBg="1"/>
      <p:bldP spid="7" grpId="0" animBg="1"/>
      <p:bldP spid="7" grpId="1" animBg="1"/>
      <p:bldP spid="7" grpId="2" animBg="1"/>
      <p:bldP spid="19" grpId="0" animBg="1"/>
      <p:bldP spid="19" grpId="1" animBg="1"/>
      <p:bldP spid="19" grpId="2" animBg="1"/>
      <p:bldP spid="19" grpId="3" animBg="1"/>
      <p:bldP spid="20" grpId="0" animBg="1"/>
      <p:bldP spid="20" grpId="1" animBg="1"/>
      <p:bldP spid="20" grpId="2" animBg="1"/>
      <p:bldP spid="20" grpId="3" animBg="1"/>
      <p:bldP spid="21" grpId="0" animBg="1"/>
      <p:bldP spid="21" grpId="1" animBg="1"/>
      <p:bldP spid="21" grpId="2" animBg="1"/>
      <p:bldP spid="21" grpId="3" animBg="1"/>
      <p:bldP spid="21" grpId="4"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 invariants</a:t>
            </a:r>
            <a:endParaRPr lang="en-US" dirty="0"/>
          </a:p>
        </p:txBody>
      </p:sp>
      <p:sp>
        <p:nvSpPr>
          <p:cNvPr id="3" name="Content Placeholder 2"/>
          <p:cNvSpPr>
            <a:spLocks noGrp="1"/>
          </p:cNvSpPr>
          <p:nvPr>
            <p:ph idx="1"/>
          </p:nvPr>
        </p:nvSpPr>
        <p:spPr>
          <a:xfrm>
            <a:off x="381000" y="1412875"/>
            <a:ext cx="8382000" cy="1472711"/>
          </a:xfrm>
        </p:spPr>
        <p:txBody>
          <a:bodyPr/>
          <a:lstStyle/>
          <a:p>
            <a:r>
              <a:rPr lang="en-US" dirty="0" smtClean="0"/>
              <a:t>Like other specifications, can hold both permissions and conditions</a:t>
            </a:r>
          </a:p>
          <a:p>
            <a:r>
              <a:rPr lang="en-US" dirty="0" smtClean="0"/>
              <a:t>Example:  </a:t>
            </a:r>
            <a:r>
              <a:rPr lang="en-US" dirty="0" smtClean="0">
                <a:solidFill>
                  <a:srgbClr xmlns:mc="http://schemas.openxmlformats.org/markup-compatibility/2006" xmlns:a14="http://schemas.microsoft.com/office/drawing/2007/7/7/main" val="0070C0" mc:Ignorable=""/>
                </a:solidFill>
              </a:rPr>
              <a:t>invariant</a:t>
            </a:r>
            <a:r>
              <a:rPr lang="en-US" dirty="0" smtClean="0"/>
              <a:t> </a:t>
            </a:r>
            <a:r>
              <a:rPr lang="en-US" dirty="0" err="1" smtClean="0">
                <a:solidFill>
                  <a:srgbClr xmlns:mc="http://schemas.openxmlformats.org/markup-compatibility/2006" xmlns:a14="http://schemas.microsoft.com/office/drawing/2007/7/7/main" val="0070C0" mc:Ignorable=""/>
                </a:solidFill>
              </a:rPr>
              <a:t>acc</a:t>
            </a:r>
            <a:r>
              <a:rPr lang="en-US" dirty="0" smtClean="0"/>
              <a:t>(y) &amp;&amp; 0 &lt;= y</a:t>
            </a:r>
            <a:endParaRPr lang="en-US" dirty="0"/>
          </a:p>
        </p:txBody>
      </p:sp>
      <p:sp>
        <p:nvSpPr>
          <p:cNvPr id="6" name="Rectangle 5"/>
          <p:cNvSpPr/>
          <p:nvPr/>
        </p:nvSpPr>
        <p:spPr bwMode="auto">
          <a:xfrm>
            <a:off x="3781459" y="4124284"/>
            <a:ext cx="2486025" cy="1414462"/>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254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7" name="Vertical Scroll 6"/>
          <p:cNvSpPr/>
          <p:nvPr/>
        </p:nvSpPr>
        <p:spPr bwMode="auto">
          <a:xfrm rot="21184477">
            <a:off x="5089597" y="4009836"/>
            <a:ext cx="1175926" cy="645208"/>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kumimoji="0" lang="en-US" b="0" i="0" u="none" strike="noStrike" cap="none" normalizeH="0" baseline="0" dirty="0" smtClean="0">
                <a:solidFill>
                  <a:schemeClr val="bg1"/>
                </a:solidFill>
                <a:latin typeface="Consolas" pitchFamily="49" charset="0"/>
                <a:cs typeface="Consolas" pitchFamily="49" charset="0"/>
              </a:rPr>
              <a:t>(y)</a:t>
            </a:r>
          </a:p>
        </p:txBody>
      </p:sp>
      <p:sp>
        <p:nvSpPr>
          <p:cNvPr id="8" name="Rectangle 7"/>
          <p:cNvSpPr/>
          <p:nvPr/>
        </p:nvSpPr>
        <p:spPr bwMode="auto">
          <a:xfrm>
            <a:off x="3781459" y="4124282"/>
            <a:ext cx="2486025" cy="1414462"/>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Tree>
    <p:extLst>
      <p:ext uri="{BB962C8B-B14F-4D97-AF65-F5344CB8AC3E}">
        <p14:creationId xmlns:p14="http://schemas.microsoft.com/office/powerpoint/2007/7/12/main" val="760818517"/>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47897"/>
          </a:xfrm>
        </p:spPr>
        <p:txBody>
          <a:bodyPr/>
          <a:lstStyle/>
          <a:p>
            <a:r>
              <a:rPr lang="en-US" dirty="0" smtClean="0"/>
              <a:t>Object life cycle</a:t>
            </a:r>
            <a:endParaRPr lang="en-US" dirty="0"/>
          </a:p>
        </p:txBody>
      </p:sp>
      <p:sp>
        <p:nvSpPr>
          <p:cNvPr id="3" name="Content Placeholder 2"/>
          <p:cNvSpPr>
            <a:spLocks noGrp="1"/>
          </p:cNvSpPr>
          <p:nvPr>
            <p:ph idx="1"/>
          </p:nvPr>
        </p:nvSpPr>
        <p:spPr>
          <a:xfrm>
            <a:off x="381000" y="1412875"/>
            <a:ext cx="8382000" cy="457048"/>
          </a:xfrm>
        </p:spPr>
        <p:txBody>
          <a:bodyPr/>
          <a:lstStyle/>
          <a:p>
            <a:endParaRPr lang="en-US" dirty="0" smtClean="0"/>
          </a:p>
        </p:txBody>
      </p:sp>
      <p:grpSp>
        <p:nvGrpSpPr>
          <p:cNvPr id="4" name="Group 3"/>
          <p:cNvGrpSpPr/>
          <p:nvPr/>
        </p:nvGrpSpPr>
        <p:grpSpPr>
          <a:xfrm>
            <a:off x="764267" y="1742206"/>
            <a:ext cx="7236649" cy="3718994"/>
            <a:chOff x="8539" y="1230572"/>
            <a:chExt cx="8755670" cy="5101988"/>
          </a:xfrm>
        </p:grpSpPr>
        <p:sp>
          <p:nvSpPr>
            <p:cNvPr id="5" name="Oval 4"/>
            <p:cNvSpPr/>
            <p:nvPr/>
          </p:nvSpPr>
          <p:spPr bwMode="auto">
            <a:xfrm>
              <a:off x="1433014" y="1364766"/>
              <a:ext cx="2279175" cy="2279175"/>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thread</a:t>
              </a:r>
              <a:r>
                <a:rPr kumimoji="0" lang="en-US" sz="2000" b="0" i="0" u="none" strike="noStrike" cap="none" normalizeH="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 local</a:t>
              </a:r>
              <a:endParaRPr kumimoji="0" lang="en-US" sz="20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endParaRPr>
            </a:p>
          </p:txBody>
        </p:sp>
        <p:sp>
          <p:nvSpPr>
            <p:cNvPr id="6" name="Oval 5"/>
            <p:cNvSpPr/>
            <p:nvPr/>
          </p:nvSpPr>
          <p:spPr bwMode="auto">
            <a:xfrm>
              <a:off x="5845777" y="1443168"/>
              <a:ext cx="2279175" cy="2279175"/>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shared,</a:t>
              </a:r>
              <a:br>
                <a:rPr kumimoji="0" lang="en-US" sz="20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br>
              <a:r>
                <a:rPr kumimoji="0" lang="en-US" sz="20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available</a:t>
              </a:r>
            </a:p>
          </p:txBody>
        </p:sp>
        <p:sp>
          <p:nvSpPr>
            <p:cNvPr id="7" name="Oval 6"/>
            <p:cNvSpPr/>
            <p:nvPr/>
          </p:nvSpPr>
          <p:spPr bwMode="auto">
            <a:xfrm>
              <a:off x="3316405" y="4053385"/>
              <a:ext cx="2279175" cy="2279175"/>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shared,</a:t>
              </a:r>
              <a:br>
                <a:rPr kumimoji="0" lang="en-US" sz="20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br>
              <a:r>
                <a:rPr kumimoji="0" lang="en-US" sz="20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rPr>
                <a:t>locked</a:t>
              </a:r>
            </a:p>
          </p:txBody>
        </p:sp>
        <p:cxnSp>
          <p:nvCxnSpPr>
            <p:cNvPr id="8" name="Shape 8"/>
            <p:cNvCxnSpPr>
              <a:endCxn id="5" idx="2"/>
            </p:cNvCxnSpPr>
            <p:nvPr/>
          </p:nvCxnSpPr>
          <p:spPr>
            <a:xfrm>
              <a:off x="362416" y="1782144"/>
              <a:ext cx="1070598" cy="722210"/>
            </a:xfrm>
            <a:prstGeom prst="curvedConnector3">
              <a:avLst>
                <a:gd name="adj1" fmla="val 26389"/>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9" name="Shape 8"/>
            <p:cNvCxnSpPr>
              <a:stCxn id="5" idx="7"/>
              <a:endCxn id="6" idx="1"/>
            </p:cNvCxnSpPr>
            <p:nvPr/>
          </p:nvCxnSpPr>
          <p:spPr>
            <a:xfrm rot="16200000" flipH="1">
              <a:off x="4739782" y="337174"/>
              <a:ext cx="78403" cy="2801142"/>
            </a:xfrm>
            <a:prstGeom prst="curvedConnector3">
              <a:avLst>
                <a:gd name="adj1" fmla="val -825724"/>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0" name="Shape 9"/>
            <p:cNvCxnSpPr>
              <a:stCxn id="6" idx="5"/>
              <a:endCxn id="7" idx="6"/>
            </p:cNvCxnSpPr>
            <p:nvPr/>
          </p:nvCxnSpPr>
          <p:spPr>
            <a:xfrm rot="5400000">
              <a:off x="5791175" y="3192970"/>
              <a:ext cx="1804407" cy="2195596"/>
            </a:xfrm>
            <a:prstGeom prst="curvedConnector2">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1" name="Shape 10"/>
            <p:cNvCxnSpPr>
              <a:stCxn id="7" idx="0"/>
              <a:endCxn id="6" idx="2"/>
            </p:cNvCxnSpPr>
            <p:nvPr/>
          </p:nvCxnSpPr>
          <p:spPr>
            <a:xfrm rot="5400000" flipH="1" flipV="1">
              <a:off x="4415570" y="2623179"/>
              <a:ext cx="1470629" cy="1389785"/>
            </a:xfrm>
            <a:prstGeom prst="curvedConnector2">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8539" y="2224768"/>
              <a:ext cx="1228298" cy="633346"/>
            </a:xfrm>
            <a:prstGeom prst="rect">
              <a:avLst/>
            </a:prstGeom>
            <a:noFill/>
          </p:spPr>
          <p:txBody>
            <a:bodyPr wrap="square" rtlCol="0">
              <a:spAutoFit/>
            </a:bodyPr>
            <a:lstStyle/>
            <a:p>
              <a:r>
                <a:rPr lang="en-US" sz="2400" b="1" dirty="0" smtClean="0">
                  <a:solidFill>
                    <a:srgbClr xmlns:mc="http://schemas.openxmlformats.org/markup-compatibility/2006" xmlns:a14="http://schemas.microsoft.com/office/drawing/2007/7/7/main" val="0070C0" mc:Ignorable=""/>
                  </a:solidFill>
                </a:rPr>
                <a:t>new</a:t>
              </a:r>
            </a:p>
          </p:txBody>
        </p:sp>
        <p:sp>
          <p:nvSpPr>
            <p:cNvPr id="13" name="TextBox 12"/>
            <p:cNvSpPr txBox="1"/>
            <p:nvPr/>
          </p:nvSpPr>
          <p:spPr>
            <a:xfrm>
              <a:off x="3878244" y="1230572"/>
              <a:ext cx="1228298" cy="633346"/>
            </a:xfrm>
            <a:prstGeom prst="rect">
              <a:avLst/>
            </a:prstGeom>
            <a:noFill/>
          </p:spPr>
          <p:txBody>
            <a:bodyPr wrap="square" rtlCol="0">
              <a:spAutoFit/>
            </a:bodyPr>
            <a:lstStyle/>
            <a:p>
              <a:r>
                <a:rPr lang="en-US" sz="2400" b="1" dirty="0" smtClean="0">
                  <a:solidFill>
                    <a:srgbClr xmlns:mc="http://schemas.openxmlformats.org/markup-compatibility/2006" xmlns:a14="http://schemas.microsoft.com/office/drawing/2007/7/7/main" val="0070C0" mc:Ignorable=""/>
                  </a:solidFill>
                </a:rPr>
                <a:t>share</a:t>
              </a:r>
            </a:p>
          </p:txBody>
        </p:sp>
        <p:sp>
          <p:nvSpPr>
            <p:cNvPr id="14" name="TextBox 13"/>
            <p:cNvSpPr txBox="1"/>
            <p:nvPr/>
          </p:nvSpPr>
          <p:spPr>
            <a:xfrm>
              <a:off x="7094048" y="4624172"/>
              <a:ext cx="1670161" cy="633346"/>
            </a:xfrm>
            <a:prstGeom prst="rect">
              <a:avLst/>
            </a:prstGeom>
            <a:noFill/>
          </p:spPr>
          <p:txBody>
            <a:bodyPr wrap="square" rtlCol="0">
              <a:spAutoFit/>
            </a:bodyPr>
            <a:lstStyle/>
            <a:p>
              <a:r>
                <a:rPr lang="en-US" sz="2400" b="1" dirty="0" smtClean="0">
                  <a:solidFill>
                    <a:srgbClr xmlns:mc="http://schemas.openxmlformats.org/markup-compatibility/2006" xmlns:a14="http://schemas.microsoft.com/office/drawing/2007/7/7/main" val="0070C0" mc:Ignorable=""/>
                  </a:solidFill>
                </a:rPr>
                <a:t>acquire</a:t>
              </a:r>
            </a:p>
          </p:txBody>
        </p:sp>
        <p:sp>
          <p:nvSpPr>
            <p:cNvPr id="15" name="TextBox 14"/>
            <p:cNvSpPr txBox="1"/>
            <p:nvPr/>
          </p:nvSpPr>
          <p:spPr>
            <a:xfrm>
              <a:off x="4576930" y="3364510"/>
              <a:ext cx="1645374" cy="633346"/>
            </a:xfrm>
            <a:prstGeom prst="rect">
              <a:avLst/>
            </a:prstGeom>
            <a:noFill/>
          </p:spPr>
          <p:txBody>
            <a:bodyPr wrap="square" rtlCol="0">
              <a:spAutoFit/>
            </a:bodyPr>
            <a:lstStyle/>
            <a:p>
              <a:r>
                <a:rPr lang="en-US" sz="2400" b="1" dirty="0" smtClean="0">
                  <a:solidFill>
                    <a:srgbClr xmlns:mc="http://schemas.openxmlformats.org/markup-compatibility/2006" xmlns:a14="http://schemas.microsoft.com/office/drawing/2007/7/7/main" val="0070C0" mc:Ignorable=""/>
                  </a:solidFill>
                </a:rPr>
                <a:t>release</a:t>
              </a:r>
            </a:p>
          </p:txBody>
        </p:sp>
      </p:grpSp>
    </p:spTree>
    <p:extLst>
      <p:ext uri="{BB962C8B-B14F-4D97-AF65-F5344CB8AC3E}">
        <p14:creationId xmlns:p14="http://schemas.microsoft.com/office/powerpoint/2007/7/12/main" val="2614314990"/>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SharedCounter</a:t>
            </a:r>
            <a:endParaRPr lang="en-US" dirty="0"/>
          </a:p>
        </p:txBody>
      </p:sp>
      <p:sp>
        <p:nvSpPr>
          <p:cNvPr id="3" name="Subtitle 2"/>
          <p:cNvSpPr>
            <a:spLocks noGrp="1"/>
          </p:cNvSpPr>
          <p:nvPr>
            <p:ph type="subTitle" idx="1"/>
          </p:nvPr>
        </p:nvSpPr>
        <p:spPr>
          <a:xfrm>
            <a:off x="722313" y="5286254"/>
            <a:ext cx="7043208" cy="470898"/>
          </a:xfrm>
        </p:spPr>
        <p:txBody>
          <a:bodyPr/>
          <a:lstStyle/>
          <a:p>
            <a:r>
              <a:rPr lang="en-US" dirty="0" smtClean="0"/>
              <a:t>Monitors</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07/7/12/main" val="1483894007"/>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Locks and permissions</a:t>
            </a:r>
            <a:endParaRPr lang="en-US" dirty="0"/>
          </a:p>
        </p:txBody>
      </p:sp>
      <p:sp>
        <p:nvSpPr>
          <p:cNvPr id="3" name="Content Placeholder 2"/>
          <p:cNvSpPr>
            <a:spLocks noGrp="1"/>
          </p:cNvSpPr>
          <p:nvPr>
            <p:ph idx="1"/>
          </p:nvPr>
        </p:nvSpPr>
        <p:spPr>
          <a:xfrm>
            <a:off x="381000" y="1084251"/>
            <a:ext cx="8382000" cy="5087547"/>
          </a:xfrm>
        </p:spPr>
        <p:txBody>
          <a:bodyPr/>
          <a:lstStyle/>
          <a:p>
            <a:r>
              <a:rPr lang="en-US" dirty="0" smtClean="0"/>
              <a:t>The concepts</a:t>
            </a:r>
          </a:p>
          <a:p>
            <a:pPr lvl="1"/>
            <a:r>
              <a:rPr lang="en-US" dirty="0"/>
              <a:t>holding a lock, and</a:t>
            </a:r>
          </a:p>
          <a:p>
            <a:pPr lvl="1"/>
            <a:r>
              <a:rPr lang="en-US" dirty="0"/>
              <a:t>having permissions</a:t>
            </a:r>
          </a:p>
          <a:p>
            <a:pPr marL="0" indent="0">
              <a:buNone/>
            </a:pPr>
            <a:r>
              <a:rPr lang="en-US" dirty="0"/>
              <a:t>   are orthogonal to one another</a:t>
            </a:r>
          </a:p>
          <a:p>
            <a:r>
              <a:rPr lang="en-US" dirty="0" smtClean="0"/>
              <a:t>In particular:</a:t>
            </a:r>
          </a:p>
          <a:p>
            <a:pPr lvl="1"/>
            <a:r>
              <a:rPr lang="en-US" dirty="0" smtClean="0"/>
              <a:t>Holding a lock does not imply any right to read or modify shared variables</a:t>
            </a:r>
          </a:p>
          <a:p>
            <a:r>
              <a:rPr lang="en-US" dirty="0" smtClean="0"/>
              <a:t>Their connection is:</a:t>
            </a:r>
          </a:p>
          <a:p>
            <a:pPr lvl="1"/>
            <a:r>
              <a:rPr lang="en-US" dirty="0" smtClean="0"/>
              <a:t>Acquiring a lock obtains some permissions</a:t>
            </a:r>
          </a:p>
          <a:p>
            <a:pPr lvl="1"/>
            <a:r>
              <a:rPr lang="en-US" dirty="0" smtClean="0"/>
              <a:t>Releasing a lock gives up some permissions</a:t>
            </a:r>
          </a:p>
        </p:txBody>
      </p:sp>
    </p:spTree>
    <p:extLst>
      <p:ext uri="{BB962C8B-B14F-4D97-AF65-F5344CB8AC3E}">
        <p14:creationId xmlns:p14="http://schemas.microsoft.com/office/powerpoint/2007/7/12/main" val="4006030386"/>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763000" cy="747897"/>
          </a:xfrm>
        </p:spPr>
        <p:txBody>
          <a:bodyPr/>
          <a:lstStyle/>
          <a:p>
            <a:r>
              <a:rPr lang="en-US" dirty="0" smtClean="0"/>
              <a:t>Thread-safe libraries</a:t>
            </a:r>
            <a:endParaRPr lang="en-US" dirty="0"/>
          </a:p>
        </p:txBody>
      </p:sp>
      <p:sp>
        <p:nvSpPr>
          <p:cNvPr id="3" name="Content Placeholder 2"/>
          <p:cNvSpPr>
            <a:spLocks noGrp="1"/>
          </p:cNvSpPr>
          <p:nvPr>
            <p:ph idx="1"/>
          </p:nvPr>
        </p:nvSpPr>
        <p:spPr>
          <a:xfrm>
            <a:off x="381000" y="1212843"/>
            <a:ext cx="8382000" cy="4265783"/>
          </a:xfrm>
        </p:spPr>
        <p:txBody>
          <a:bodyPr/>
          <a:lstStyle/>
          <a:p>
            <a:r>
              <a:rPr lang="en-US" dirty="0" smtClean="0"/>
              <a:t>Server-side locking</a:t>
            </a:r>
          </a:p>
          <a:p>
            <a:pPr lvl="1"/>
            <a:r>
              <a:rPr lang="en-US" dirty="0" smtClean="0"/>
              <a:t>“safer” (requires less thinking)</a:t>
            </a:r>
          </a:p>
          <a:p>
            <a:endParaRPr lang="en-US" dirty="0" smtClean="0"/>
          </a:p>
          <a:p>
            <a:endParaRPr lang="en-US" dirty="0"/>
          </a:p>
          <a:p>
            <a:endParaRPr lang="en-US" dirty="0" smtClean="0"/>
          </a:p>
          <a:p>
            <a:endParaRPr lang="en-US" dirty="0" smtClean="0"/>
          </a:p>
          <a:p>
            <a:r>
              <a:rPr lang="en-US" dirty="0" smtClean="0"/>
              <a:t>Client-side locking</a:t>
            </a:r>
          </a:p>
          <a:p>
            <a:pPr lvl="1"/>
            <a:r>
              <a:rPr lang="en-US" dirty="0" smtClean="0"/>
              <a:t>more efficient</a:t>
            </a:r>
            <a:endParaRPr lang="en-US" dirty="0"/>
          </a:p>
        </p:txBody>
      </p:sp>
      <p:sp>
        <p:nvSpPr>
          <p:cNvPr id="4" name="TextBox 3"/>
          <p:cNvSpPr txBox="1"/>
          <p:nvPr/>
        </p:nvSpPr>
        <p:spPr>
          <a:xfrm>
            <a:off x="1056456" y="2213817"/>
            <a:ext cx="6844533"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invariant </a:t>
            </a:r>
            <a:r>
              <a:rPr lang="en-US" sz="2000" b="1"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a:solidFill>
                  <a:schemeClr val="bg1"/>
                </a:solidFill>
                <a:latin typeface="Consolas" pitchFamily="49" charset="0"/>
                <a:cs typeface="Consolas" pitchFamily="49" charset="0"/>
              </a:rPr>
              <a:t>(y);</a:t>
            </a:r>
          </a:p>
          <a:p>
            <a:pPr>
              <a:tabLst>
                <a:tab pos="342900" algn="l"/>
              </a:tabLst>
            </a:pP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M()</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requires</a:t>
            </a: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true</a:t>
            </a:r>
            <a:r>
              <a:rPr lang="en-US" sz="2000" dirty="0" smtClean="0">
                <a:solidFill>
                  <a:schemeClr val="bg1"/>
                </a:solidFill>
                <a:latin typeface="Consolas" pitchFamily="49" charset="0"/>
                <a:cs typeface="Consolas" pitchFamily="49" charset="0"/>
              </a:rPr>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a:t>
            </a:r>
          </a:p>
          <a:p>
            <a:pPr>
              <a:tabLst>
                <a:tab pos="342900" algn="l"/>
              </a:tabLst>
            </a:pP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this</a:t>
            </a:r>
            <a:r>
              <a:rPr lang="en-US" sz="2000" dirty="0" smtClean="0">
                <a:solidFill>
                  <a:schemeClr val="bg1"/>
                </a:solidFill>
                <a:latin typeface="Consolas" pitchFamily="49" charset="0"/>
                <a:cs typeface="Consolas" pitchFamily="49" charset="0"/>
              </a:rPr>
              <a:t>;  y := …;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this</a:t>
            </a:r>
            <a:r>
              <a:rPr lang="en-US" sz="2000" dirty="0" smtClean="0">
                <a:solidFill>
                  <a:schemeClr val="bg1"/>
                </a:solidFill>
                <a:latin typeface="Consolas" pitchFamily="49" charset="0"/>
                <a:cs typeface="Consolas" pitchFamily="49" charset="0"/>
              </a:rPr>
              <a:t>;</a:t>
            </a:r>
          </a:p>
          <a:p>
            <a:pPr>
              <a:tabLst>
                <a:tab pos="342900" algn="l"/>
              </a:tabLst>
            </a:pPr>
            <a:r>
              <a:rPr lang="en-US" sz="2000" dirty="0" smtClean="0">
                <a:solidFill>
                  <a:schemeClr val="bg1"/>
                </a:solidFill>
                <a:latin typeface="Consolas" pitchFamily="49" charset="0"/>
                <a:cs typeface="Consolas" pitchFamily="49" charset="0"/>
              </a:rPr>
              <a:t>}</a:t>
            </a:r>
          </a:p>
        </p:txBody>
      </p:sp>
      <p:sp>
        <p:nvSpPr>
          <p:cNvPr id="5" name="TextBox 4"/>
          <p:cNvSpPr txBox="1"/>
          <p:nvPr/>
        </p:nvSpPr>
        <p:spPr>
          <a:xfrm>
            <a:off x="4343401" y="4471232"/>
            <a:ext cx="3557588"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xmlns:mc="http://schemas.openxmlformats.org/markup-compatibility/2006" xmlns:a14="http://schemas.microsoft.com/office/drawing/2007/7/7/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M()</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07/7/7/main" val="0070C0" mc:Ignorable=""/>
                </a:solidFill>
                <a:latin typeface="Consolas" pitchFamily="49" charset="0"/>
                <a:cs typeface="Consolas" pitchFamily="49" charset="0"/>
              </a:rPr>
              <a:t>requires</a:t>
            </a:r>
            <a:r>
              <a:rPr lang="en-US" sz="2000" dirty="0" smtClean="0">
                <a:solidFill>
                  <a:schemeClr val="bg1"/>
                </a:solidFill>
                <a:latin typeface="Consolas" pitchFamily="49" charset="0"/>
                <a:cs typeface="Consolas" pitchFamily="49" charset="0"/>
              </a:rPr>
              <a:t> </a:t>
            </a:r>
            <a:r>
              <a:rPr lang="en-US" sz="2000" b="1" dirty="0" err="1" smtClean="0">
                <a:solidFill>
                  <a:srgbClr xmlns:mc="http://schemas.openxmlformats.org/markup-compatibility/2006" xmlns:a14="http://schemas.microsoft.com/office/drawing/2007/7/7/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(y)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a:t>
            </a:r>
          </a:p>
          <a:p>
            <a:pPr>
              <a:tabLst>
                <a:tab pos="342900" algn="l"/>
              </a:tabLst>
            </a:pPr>
            <a:r>
              <a:rPr lang="en-US" sz="2000" dirty="0" smtClean="0">
                <a:solidFill>
                  <a:schemeClr val="bg1"/>
                </a:solidFill>
                <a:latin typeface="Consolas" pitchFamily="49" charset="0"/>
                <a:cs typeface="Consolas" pitchFamily="49" charset="0"/>
              </a:rPr>
              <a:t>	y := …;</a:t>
            </a:r>
          </a:p>
          <a:p>
            <a:pPr>
              <a:tabLst>
                <a:tab pos="342900" algn="l"/>
              </a:tabLst>
            </a:pPr>
            <a:r>
              <a:rPr lang="en-US" sz="2000" dirty="0" smtClean="0">
                <a:solidFill>
                  <a:schemeClr val="bg1"/>
                </a:solidFill>
                <a:latin typeface="Consolas" pitchFamily="49" charset="0"/>
                <a:cs typeface="Consolas" pitchFamily="49" charset="0"/>
              </a:rPr>
              <a:t>}</a:t>
            </a:r>
          </a:p>
        </p:txBody>
      </p:sp>
    </p:spTree>
    <p:extLst>
      <p:ext uri="{BB962C8B-B14F-4D97-AF65-F5344CB8AC3E}">
        <p14:creationId xmlns:p14="http://schemas.microsoft.com/office/powerpoint/2007/7/12/main" val="3665625222"/>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Specifications</a:t>
            </a:r>
            <a:endParaRPr lang="en-US" dirty="0"/>
          </a:p>
        </p:txBody>
      </p:sp>
      <p:sp>
        <p:nvSpPr>
          <p:cNvPr id="3" name="Content Placeholder 2"/>
          <p:cNvSpPr>
            <a:spLocks noGrp="1"/>
          </p:cNvSpPr>
          <p:nvPr>
            <p:ph idx="1"/>
          </p:nvPr>
        </p:nvSpPr>
        <p:spPr>
          <a:xfrm>
            <a:off x="381000" y="1412875"/>
            <a:ext cx="8382000" cy="2132892"/>
          </a:xfrm>
        </p:spPr>
        <p:txBody>
          <a:bodyPr/>
          <a:lstStyle/>
          <a:p>
            <a:r>
              <a:rPr lang="en-US" dirty="0" smtClean="0"/>
              <a:t>Record programmer design decisions</a:t>
            </a:r>
          </a:p>
          <a:p>
            <a:r>
              <a:rPr lang="en-US" dirty="0"/>
              <a:t>Describe usage of program constructs</a:t>
            </a:r>
          </a:p>
          <a:p>
            <a:r>
              <a:rPr lang="en-US" dirty="0" smtClean="0"/>
              <a:t>Provide redundancy</a:t>
            </a:r>
          </a:p>
          <a:p>
            <a:r>
              <a:rPr lang="en-US" dirty="0" smtClean="0"/>
              <a:t>Enable modular verification</a:t>
            </a:r>
            <a:endParaRPr lang="en-US" dirty="0"/>
          </a:p>
        </p:txBody>
      </p:sp>
    </p:spTree>
    <p:extLst>
      <p:ext uri="{BB962C8B-B14F-4D97-AF65-F5344CB8AC3E}">
        <p14:creationId xmlns:p14="http://schemas.microsoft.com/office/powerpoint/2007/7/12/main" val="1074946173"/>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47897"/>
          </a:xfrm>
        </p:spPr>
        <p:txBody>
          <a:bodyPr/>
          <a:lstStyle/>
          <a:p>
            <a:r>
              <a:rPr lang="en-US" dirty="0" smtClean="0"/>
              <a:t>Specification style</a:t>
            </a:r>
            <a:endParaRPr lang="en-US" dirty="0"/>
          </a:p>
        </p:txBody>
      </p:sp>
      <p:sp>
        <p:nvSpPr>
          <p:cNvPr id="3" name="Content Placeholder 2"/>
          <p:cNvSpPr>
            <a:spLocks noGrp="1"/>
          </p:cNvSpPr>
          <p:nvPr>
            <p:ph idx="1"/>
          </p:nvPr>
        </p:nvSpPr>
        <p:spPr>
          <a:xfrm>
            <a:off x="381000" y="1412875"/>
            <a:ext cx="8382000" cy="4842864"/>
          </a:xfrm>
        </p:spPr>
        <p:txBody>
          <a:bodyPr/>
          <a:lstStyle/>
          <a:p>
            <a:r>
              <a:rPr lang="en-US" dirty="0" smtClean="0"/>
              <a:t>Specification and verification methodology </a:t>
            </a:r>
          </a:p>
          <a:p>
            <a:r>
              <a:rPr lang="en-US" dirty="0" smtClean="0"/>
              <a:t>Describes properties of the heap</a:t>
            </a:r>
          </a:p>
          <a:p>
            <a:r>
              <a:rPr lang="en-US" dirty="0" smtClean="0"/>
              <a:t>Active area of research</a:t>
            </a:r>
          </a:p>
          <a:p>
            <a:pPr lvl="1"/>
            <a:r>
              <a:rPr lang="en-US" dirty="0" smtClean="0"/>
              <a:t>Ownership</a:t>
            </a:r>
          </a:p>
          <a:p>
            <a:pPr lvl="2"/>
            <a:r>
              <a:rPr lang="en-US" dirty="0" smtClean="0"/>
              <a:t>Spec#, </a:t>
            </a:r>
            <a:r>
              <a:rPr lang="en-US" dirty="0" err="1" smtClean="0"/>
              <a:t>Java+JML</a:t>
            </a:r>
            <a:r>
              <a:rPr lang="en-US" dirty="0" smtClean="0"/>
              <a:t>, </a:t>
            </a:r>
            <a:r>
              <a:rPr lang="en-US" dirty="0" err="1" smtClean="0"/>
              <a:t>vcc</a:t>
            </a:r>
            <a:r>
              <a:rPr lang="en-US" dirty="0" smtClean="0"/>
              <a:t>, type systems, …</a:t>
            </a:r>
          </a:p>
          <a:p>
            <a:pPr lvl="1"/>
            <a:r>
              <a:rPr lang="en-US" dirty="0" smtClean="0"/>
              <a:t>Dynamic frames</a:t>
            </a:r>
          </a:p>
          <a:p>
            <a:pPr lvl="2"/>
            <a:r>
              <a:rPr lang="en-US" dirty="0" err="1" smtClean="0"/>
              <a:t>VeriCool</a:t>
            </a:r>
            <a:r>
              <a:rPr lang="en-US" dirty="0" smtClean="0"/>
              <a:t>, </a:t>
            </a:r>
            <a:r>
              <a:rPr lang="en-US" dirty="0" err="1" smtClean="0"/>
              <a:t>Dafny</a:t>
            </a:r>
            <a:endParaRPr lang="en-US" dirty="0" smtClean="0"/>
          </a:p>
          <a:p>
            <a:pPr lvl="1"/>
            <a:r>
              <a:rPr lang="en-US" dirty="0" smtClean="0"/>
              <a:t>Permissions (capabilities)</a:t>
            </a:r>
          </a:p>
          <a:p>
            <a:pPr lvl="2"/>
            <a:r>
              <a:rPr lang="en-US" dirty="0" smtClean="0"/>
              <a:t>Effect systems, separation logic, </a:t>
            </a:r>
            <a:r>
              <a:rPr lang="en-US" dirty="0" err="1" smtClean="0"/>
              <a:t>VeriCool</a:t>
            </a:r>
            <a:r>
              <a:rPr lang="en-US" dirty="0" smtClean="0"/>
              <a:t> 3, Chalice, …</a:t>
            </a:r>
            <a:endParaRPr lang="en-US" dirty="0"/>
          </a:p>
        </p:txBody>
      </p:sp>
    </p:spTree>
    <p:extLst>
      <p:ext uri="{BB962C8B-B14F-4D97-AF65-F5344CB8AC3E}">
        <p14:creationId xmlns:p14="http://schemas.microsoft.com/office/powerpoint/2007/7/12/main" val="113499768"/>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Concurrent programs</a:t>
            </a:r>
            <a:endParaRPr lang="en-US" dirty="0"/>
          </a:p>
        </p:txBody>
      </p:sp>
      <p:sp>
        <p:nvSpPr>
          <p:cNvPr id="3" name="Content Placeholder 2"/>
          <p:cNvSpPr>
            <a:spLocks noGrp="1"/>
          </p:cNvSpPr>
          <p:nvPr>
            <p:ph idx="1"/>
          </p:nvPr>
        </p:nvSpPr>
        <p:spPr>
          <a:xfrm>
            <a:off x="381000" y="1412875"/>
            <a:ext cx="8382000" cy="2589940"/>
          </a:xfrm>
        </p:spPr>
        <p:txBody>
          <a:bodyPr/>
          <a:lstStyle/>
          <a:p>
            <a:r>
              <a:rPr lang="en-US" dirty="0" smtClean="0"/>
              <a:t>Interleaving of thread executions</a:t>
            </a:r>
          </a:p>
          <a:p>
            <a:r>
              <a:rPr lang="en-US" dirty="0" smtClean="0"/>
              <a:t>Unbounded number of:  threads, locks, …</a:t>
            </a:r>
          </a:p>
          <a:p>
            <a:r>
              <a:rPr lang="en-US" dirty="0" smtClean="0"/>
              <a:t>We need some basis for doing the reasoning</a:t>
            </a:r>
          </a:p>
          <a:p>
            <a:pPr lvl="1"/>
            <a:r>
              <a:rPr lang="en-US" dirty="0" smtClean="0"/>
              <a:t>A way of thinking!</a:t>
            </a:r>
            <a:endParaRPr lang="en-US" dirty="0"/>
          </a:p>
        </p:txBody>
      </p:sp>
    </p:spTree>
    <p:extLst>
      <p:ext uri="{BB962C8B-B14F-4D97-AF65-F5344CB8AC3E}">
        <p14:creationId xmlns:p14="http://schemas.microsoft.com/office/powerpoint/2007/7/12/main" val="2490709190"/>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These lectures</a:t>
            </a:r>
            <a:endParaRPr lang="en-US" dirty="0"/>
          </a:p>
        </p:txBody>
      </p:sp>
      <p:sp>
        <p:nvSpPr>
          <p:cNvPr id="3" name="Content Placeholder 2"/>
          <p:cNvSpPr>
            <a:spLocks noGrp="1"/>
          </p:cNvSpPr>
          <p:nvPr>
            <p:ph idx="1"/>
          </p:nvPr>
        </p:nvSpPr>
        <p:spPr>
          <a:xfrm>
            <a:off x="381000" y="1412875"/>
            <a:ext cx="8382000" cy="3005438"/>
          </a:xfrm>
        </p:spPr>
        <p:txBody>
          <a:bodyPr/>
          <a:lstStyle/>
          <a:p>
            <a:r>
              <a:rPr lang="en-US" dirty="0" smtClean="0"/>
              <a:t>Concurrent programs</a:t>
            </a:r>
          </a:p>
          <a:p>
            <a:pPr lvl="1"/>
            <a:r>
              <a:rPr lang="en-US" dirty="0" smtClean="0"/>
              <a:t>Features like:  threads, monitors, abstraction</a:t>
            </a:r>
            <a:br>
              <a:rPr lang="en-US" dirty="0" smtClean="0"/>
            </a:br>
            <a:r>
              <a:rPr lang="en-US" dirty="0" smtClean="0"/>
              <a:t>as well as:  objects, methods, loops, …</a:t>
            </a:r>
          </a:p>
          <a:p>
            <a:pPr lvl="1"/>
            <a:r>
              <a:rPr lang="en-US" dirty="0" smtClean="0"/>
              <a:t>Avoid errors like:  race conditions, deadlocks</a:t>
            </a:r>
          </a:p>
          <a:p>
            <a:r>
              <a:rPr lang="en-US" dirty="0" smtClean="0"/>
              <a:t>Specifications with permissions</a:t>
            </a:r>
          </a:p>
          <a:p>
            <a:r>
              <a:rPr lang="en-US" dirty="0" smtClean="0"/>
              <a:t>Building a program verifier</a:t>
            </a:r>
            <a:endParaRPr lang="en-US" dirty="0"/>
          </a:p>
        </p:txBody>
      </p:sp>
    </p:spTree>
    <p:extLst>
      <p:ext uri="{BB962C8B-B14F-4D97-AF65-F5344CB8AC3E}">
        <p14:creationId xmlns:p14="http://schemas.microsoft.com/office/powerpoint/2007/7/12/main" val="2858042685"/>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Square</a:t>
            </a:r>
            <a:endParaRPr lang="en-US" dirty="0"/>
          </a:p>
        </p:txBody>
      </p:sp>
      <p:sp>
        <p:nvSpPr>
          <p:cNvPr id="3" name="Subtitle 2"/>
          <p:cNvSpPr>
            <a:spLocks noGrp="1"/>
          </p:cNvSpPr>
          <p:nvPr>
            <p:ph type="subTitle" idx="1"/>
          </p:nvPr>
        </p:nvSpPr>
        <p:spPr>
          <a:xfrm>
            <a:off x="722313" y="5286254"/>
            <a:ext cx="7043208" cy="470898"/>
          </a:xfrm>
        </p:spPr>
        <p:txBody>
          <a:bodyPr/>
          <a:lstStyle/>
          <a:p>
            <a:r>
              <a:rPr lang="en-US" dirty="0" smtClean="0"/>
              <a:t>Pre- and postconditions</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07/7/12/main" val="1461855927"/>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Cube</a:t>
            </a:r>
            <a:endParaRPr lang="en-US" dirty="0"/>
          </a:p>
        </p:txBody>
      </p:sp>
      <p:sp>
        <p:nvSpPr>
          <p:cNvPr id="3" name="Subtitle 2"/>
          <p:cNvSpPr>
            <a:spLocks noGrp="1"/>
          </p:cNvSpPr>
          <p:nvPr>
            <p:ph type="subTitle" idx="1"/>
          </p:nvPr>
        </p:nvSpPr>
        <p:spPr>
          <a:xfrm>
            <a:off x="722313" y="5286254"/>
            <a:ext cx="7043208" cy="470898"/>
          </a:xfrm>
        </p:spPr>
        <p:txBody>
          <a:bodyPr/>
          <a:lstStyle/>
          <a:p>
            <a:r>
              <a:rPr lang="en-US" dirty="0" smtClean="0"/>
              <a:t>Loop invariants</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07/7/12/main" val="4093176591"/>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theme/theme1.xml><?xml version="1.0" encoding="utf-8"?>
<a:theme xmlns:a="http://schemas.openxmlformats.org/drawingml/2006/main" name="MSR_PPT template_07_light">
  <a:themeElements>
    <a:clrScheme name="MSR 2007">
      <a:dk1>
        <a:srgbClr xmlns:mc="http://schemas.openxmlformats.org/markup-compatibility/2006" xmlns:a14="http://schemas.microsoft.com/office/drawing/2007/7/7/main" val="000000" mc:Ignorable=""/>
      </a:dk1>
      <a:lt1>
        <a:srgbClr xmlns:mc="http://schemas.openxmlformats.org/markup-compatibility/2006" xmlns:a14="http://schemas.microsoft.com/office/drawing/2007/7/7/main" val="FFFFFF" mc:Ignorable=""/>
      </a:lt1>
      <a:dk2>
        <a:srgbClr xmlns:mc="http://schemas.openxmlformats.org/markup-compatibility/2006" xmlns:a14="http://schemas.microsoft.com/office/drawing/2007/7/7/main" val="3F3F3F" mc:Ignorable=""/>
      </a:dk2>
      <a:lt2>
        <a:srgbClr xmlns:mc="http://schemas.openxmlformats.org/markup-compatibility/2006" xmlns:a14="http://schemas.microsoft.com/office/drawing/2007/7/7/main" val="FFFFFF" mc:Ignorable=""/>
      </a:lt2>
      <a:accent1>
        <a:srgbClr xmlns:mc="http://schemas.openxmlformats.org/markup-compatibility/2006" xmlns:a14="http://schemas.microsoft.com/office/drawing/2007/7/7/main" val="FFDF79" mc:Ignorable=""/>
      </a:accent1>
      <a:accent2>
        <a:srgbClr xmlns:mc="http://schemas.openxmlformats.org/markup-compatibility/2006" xmlns:a14="http://schemas.microsoft.com/office/drawing/2007/7/7/main" val="5782B5" mc:Ignorable=""/>
      </a:accent2>
      <a:accent3>
        <a:srgbClr xmlns:mc="http://schemas.openxmlformats.org/markup-compatibility/2006" xmlns:a14="http://schemas.microsoft.com/office/drawing/2007/7/7/main" val="E28A54" mc:Ignorable=""/>
      </a:accent3>
      <a:accent4>
        <a:srgbClr xmlns:mc="http://schemas.openxmlformats.org/markup-compatibility/2006" xmlns:a14="http://schemas.microsoft.com/office/drawing/2007/7/7/main" val="94D850" mc:Ignorable=""/>
      </a:accent4>
      <a:accent5>
        <a:srgbClr xmlns:mc="http://schemas.openxmlformats.org/markup-compatibility/2006" xmlns:a14="http://schemas.microsoft.com/office/drawing/2007/7/7/main" val="FFA94B" mc:Ignorable=""/>
      </a:accent5>
      <a:accent6>
        <a:srgbClr xmlns:mc="http://schemas.openxmlformats.org/markup-compatibility/2006" xmlns:a14="http://schemas.microsoft.com/office/drawing/2007/7/7/main" val="9047B9" mc:Ignorable=""/>
      </a:accent6>
      <a:hlink>
        <a:srgbClr xmlns:mc="http://schemas.openxmlformats.org/markup-compatibility/2006" xmlns:a14="http://schemas.microsoft.com/office/drawing/2007/7/7/main" val="009ED6" mc:Ignorable=""/>
      </a:hlink>
      <a:folHlink>
        <a:srgbClr xmlns:mc="http://schemas.openxmlformats.org/markup-compatibility/2006" xmlns:a14="http://schemas.microsoft.com/office/drawing/2007/7/7/main" val="DDD819" mc:Ignorable=""/>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xmlns:mc="http://schemas.openxmlformats.org/markup-compatibility/2006" xmlns:a14="http://schemas.microsoft.com/office/drawing/2007/7/7/main" val="000000" mc:Ignorable="">
                <a:alpha val="35000"/>
              </a:srgbClr>
            </a:outerShdw>
          </a:effectLst>
        </a:effectStyle>
        <a:effectStyle>
          <a:effectLst>
            <a:outerShdw blurRad="50800" dist="38100" dir="5400000" rotWithShape="0">
              <a:srgbClr xmlns:mc="http://schemas.openxmlformats.org/markup-compatibility/2006" xmlns:a14="http://schemas.microsoft.com/office/drawing/2007/7/7/main" val="000000" mc:Ignorable="">
                <a:alpha val="35000"/>
              </a:srgbClr>
            </a:outerShdw>
          </a:effectLst>
        </a:effectStyle>
        <a:effectStyle>
          <a:effectLst>
            <a:outerShdw blurRad="63500" dist="38100" dir="5400000" rotWithShape="0">
              <a:srgbClr xmlns:mc="http://schemas.openxmlformats.org/markup-compatibility/2006" xmlns:a14="http://schemas.microsoft.com/office/drawing/2007/7/7/main" val="000000" mc:Ignorable="">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xmlns:mc="http://schemas.openxmlformats.org/markup-compatibility/2006" xmlns:a14="http://schemas.microsoft.com/office/drawing/2007/7/7/main" val="1F497D" mc:Ignorable=""/>
      </a:dk2>
      <a:lt2>
        <a:srgbClr xmlns:mc="http://schemas.openxmlformats.org/markup-compatibility/2006" xmlns:a14="http://schemas.microsoft.com/office/drawing/2007/7/7/main" val="EEECE1" mc:Ignorable=""/>
      </a:lt2>
      <a:accent1>
        <a:srgbClr xmlns:mc="http://schemas.openxmlformats.org/markup-compatibility/2006" xmlns:a14="http://schemas.microsoft.com/office/drawing/2007/7/7/main" val="4F81BD" mc:Ignorable=""/>
      </a:accent1>
      <a:accent2>
        <a:srgbClr xmlns:mc="http://schemas.openxmlformats.org/markup-compatibility/2006" xmlns:a14="http://schemas.microsoft.com/office/drawing/2007/7/7/main" val="C0504D" mc:Ignorable=""/>
      </a:accent2>
      <a:accent3>
        <a:srgbClr xmlns:mc="http://schemas.openxmlformats.org/markup-compatibility/2006" xmlns:a14="http://schemas.microsoft.com/office/drawing/2007/7/7/main" val="9BBB59" mc:Ignorable=""/>
      </a:accent3>
      <a:accent4>
        <a:srgbClr xmlns:mc="http://schemas.openxmlformats.org/markup-compatibility/2006" xmlns:a14="http://schemas.microsoft.com/office/drawing/2007/7/7/main" val="8064A2" mc:Ignorable=""/>
      </a:accent4>
      <a:accent5>
        <a:srgbClr xmlns:mc="http://schemas.openxmlformats.org/markup-compatibility/2006" xmlns:a14="http://schemas.microsoft.com/office/drawing/2007/7/7/main" val="4BACC6" mc:Ignorable=""/>
      </a:accent5>
      <a:accent6>
        <a:srgbClr xmlns:mc="http://schemas.openxmlformats.org/markup-compatibility/2006" xmlns:a14="http://schemas.microsoft.com/office/drawing/2007/7/7/main" val="F79646" mc:Ignorable=""/>
      </a:accent6>
      <a:hlink>
        <a:srgbClr xmlns:mc="http://schemas.openxmlformats.org/markup-compatibility/2006" xmlns:a14="http://schemas.microsoft.com/office/drawing/2007/7/7/main" val="0000FF" mc:Ignorable=""/>
      </a:hlink>
      <a:folHlink>
        <a:srgbClr xmlns:mc="http://schemas.openxmlformats.org/markup-compatibility/2006" xmlns:a14="http://schemas.microsoft.com/office/drawing/2007/7/7/main" val="80008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07/7/7/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07/7/7/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07/7/7/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xmlns:mc="http://schemas.openxmlformats.org/markup-compatibility/2006" xmlns:a14="http://schemas.microsoft.com/office/drawing/2007/7/7/main" val="1F497D" mc:Ignorable=""/>
      </a:dk2>
      <a:lt2>
        <a:srgbClr xmlns:mc="http://schemas.openxmlformats.org/markup-compatibility/2006" xmlns:a14="http://schemas.microsoft.com/office/drawing/2007/7/7/main" val="EEECE1" mc:Ignorable=""/>
      </a:lt2>
      <a:accent1>
        <a:srgbClr xmlns:mc="http://schemas.openxmlformats.org/markup-compatibility/2006" xmlns:a14="http://schemas.microsoft.com/office/drawing/2007/7/7/main" val="4F81BD" mc:Ignorable=""/>
      </a:accent1>
      <a:accent2>
        <a:srgbClr xmlns:mc="http://schemas.openxmlformats.org/markup-compatibility/2006" xmlns:a14="http://schemas.microsoft.com/office/drawing/2007/7/7/main" val="C0504D" mc:Ignorable=""/>
      </a:accent2>
      <a:accent3>
        <a:srgbClr xmlns:mc="http://schemas.openxmlformats.org/markup-compatibility/2006" xmlns:a14="http://schemas.microsoft.com/office/drawing/2007/7/7/main" val="9BBB59" mc:Ignorable=""/>
      </a:accent3>
      <a:accent4>
        <a:srgbClr xmlns:mc="http://schemas.openxmlformats.org/markup-compatibility/2006" xmlns:a14="http://schemas.microsoft.com/office/drawing/2007/7/7/main" val="8064A2" mc:Ignorable=""/>
      </a:accent4>
      <a:accent5>
        <a:srgbClr xmlns:mc="http://schemas.openxmlformats.org/markup-compatibility/2006" xmlns:a14="http://schemas.microsoft.com/office/drawing/2007/7/7/main" val="4BACC6" mc:Ignorable=""/>
      </a:accent5>
      <a:accent6>
        <a:srgbClr xmlns:mc="http://schemas.openxmlformats.org/markup-compatibility/2006" xmlns:a14="http://schemas.microsoft.com/office/drawing/2007/7/7/main" val="F79646" mc:Ignorable=""/>
      </a:accent6>
      <a:hlink>
        <a:srgbClr xmlns:mc="http://schemas.openxmlformats.org/markup-compatibility/2006" xmlns:a14="http://schemas.microsoft.com/office/drawing/2007/7/7/main" val="0000FF" mc:Ignorable=""/>
      </a:hlink>
      <a:folHlink>
        <a:srgbClr xmlns:mc="http://schemas.openxmlformats.org/markup-compatibility/2006" xmlns:a14="http://schemas.microsoft.com/office/drawing/2007/7/7/main" val="80008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07/7/7/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07/7/7/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07/7/7/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E3074916C7A05429E3860C96E939D68" ma:contentTypeVersion="3" ma:contentTypeDescription="Create a new document." ma:contentTypeScope="" ma:versionID="2f9d0a3e4dab1dbcfa92ef49294c9fd6">
  <xsd:schema xmlns:xsd="http://www.w3.org/2001/XMLSchema" xmlns:p="http://schemas.microsoft.com/office/2006/metadata/properties" targetNamespace="http://schemas.microsoft.com/office/2006/metadata/properties" ma:root="true" ma:fieldsID="1767b50499e116a953c72fb09f4df49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outs:outSpaceData xmlns:outs="http://schemas.microsoft.com/office/2009/outspace/metadata">
  <outs:relatedDates>
    <outs:relatedDate>
      <outs:type>3</outs:type>
      <outs:displayName>Last Modified</outs:displayName>
      <outs:dateTime>2009-09-01T22:25:50Z</outs:dateTime>
      <outs:isPinned>true</outs:isPinned>
    </outs:relatedDate>
    <outs:relatedDate>
      <outs:type>2</outs:type>
      <outs:displayName>Created</outs:displayName>
      <outs:dateTime>2009-08-31T15:57:23Z</outs:dateTime>
      <outs:isPinned>true</outs:isPinned>
    </outs:relatedDate>
    <outs:relatedDate>
      <outs:type>4</outs:type>
      <outs:displayName>Last Printed</outs:displayName>
      <outs:dateTime/>
      <outs:isPinned>true</outs:isPinned>
    </outs:relatedDate>
  </outs:relatedDates>
  <outs:relatedDocuments>
    <outs:relatedDocument>
      <outs:type>2</outs:type>
      <outs:displayName>Other documents in current folder</outs:displayName>
      <outs:uri/>
      <outs:isPinned>true</outs:isPinned>
    </outs:relatedDocument>
  </outs:relatedDocuments>
  <outs:relatedPeople>
    <outs:relatedPeopleItem>
      <outs:category>Author</outs:category>
      <outs:people>
        <outs:relatedPerson>
          <outs:displayName>Rustan Leino</outs:displayName>
          <outs:accountName/>
        </outs:relatedPerson>
      </outs:people>
      <outs:source>0</outs:source>
      <outs:isPinned>true</outs:isPinned>
    </outs:relatedPeopleItem>
    <outs:relatedPeopleItem>
      <outs:category>Last modified by</outs:category>
      <outs:people>
        <outs:relatedPerson>
          <outs:displayName>Rustan Leino</outs:displayName>
          <outs:accountName/>
        </outs:relatedPerson>
      </outs:people>
      <outs:source>0</outs:source>
      <outs:isPinned>true</outs:isPinned>
    </outs:relatedPeopleItem>
    <outs:relatedPeopleItem>
      <outs:category>Manager</outs:category>
      <outs:people/>
      <outs:source>0</outs:source>
      <outs:isPinned>false</outs:isPinned>
    </outs:relatedPeopleItem>
  </outs:relatedPeople>
  <propertyMetadataList xmlns="http://schemas.microsoft.com/office/2009/outspace/metadata">
    <propertyMetadata>
      <type>0</type>
      <propertyId>2228224</propertyId>
      <propertyName/>
      <isPinned>true</isPinned>
    </propertyMetadata>
    <propertyMetadata>
      <type>0</type>
      <propertyId>1114115</propertyId>
      <propertyName/>
      <isPinned>true</isPinned>
    </propertyMetadata>
    <propertyMetadata>
      <type>0</type>
      <propertyId>1114117</propertyId>
      <propertyName/>
      <isPinned>true</isPinned>
    </propertyMetadata>
    <propertyMetadata>
      <type>0</type>
      <propertyId>589825</propertyId>
      <propertyName/>
      <isPinned>false</isPinned>
    </propertyMetadata>
    <propertyMetadata>
      <type>0</type>
      <propertyId>1114116</propertyId>
      <propertyName/>
      <isPinned>false</isPinned>
    </propertyMetadata>
    <propertyMetadata>
      <type>0</type>
      <propertyId>14</propertyId>
      <propertyName/>
      <isPinned>true</isPinned>
    </propertyMetadata>
    <propertyMetadata>
      <type>0</type>
      <propertyId>8</propertyId>
      <propertyName/>
      <isPinned>true</isPinned>
    </propertyMetadata>
    <propertyMetadata>
      <type>0</type>
      <propertyId>6</propertyId>
      <propertyName/>
      <isPinned>false</isPinned>
    </propertyMetadata>
    <propertyMetadata>
      <type>0</type>
      <propertyId>1114118</propertyId>
      <propertyName/>
      <isPinned>false</isPinned>
    </propertyMetadata>
    <propertyMetadata>
      <type>0</type>
      <propertyId>1179649</propertyId>
      <propertyName/>
      <isPinned>false</isPinned>
    </propertyMetadata>
    <propertyMetadata>
      <type>0</type>
      <propertyId>655365</propertyId>
      <propertyName/>
      <isPinned>false</isPinned>
    </propertyMetadata>
    <propertyMetadata>
      <type>0</type>
      <propertyId>1</propertyId>
      <propertyName/>
      <isPinned>false</isPinned>
    </propertyMetadata>
    <propertyMetadata>
      <type>0</type>
      <propertyId>0</propertyId>
      <propertyName/>
      <isPinned>true</isPinned>
    </propertyMetadata>
    <propertyMetadata>
      <type>0</type>
      <propertyId>13</propertyId>
      <propertyName/>
      <isPinned>false</isPinned>
    </propertyMetadata>
    <propertyMetadata>
      <type>0</type>
      <propertyId>1179653</propertyId>
      <propertyName/>
      <isPinned>false</isPinned>
    </propertyMetadata>
    <propertyMetadata>
      <type>0</type>
      <propertyId>22</propertyId>
      <propertyName/>
      <isPinned>false</isPinned>
    </propertyMetadata>
  </propertyMetadataList>
  <outs:corruptMetadataWasLost/>
</outs:outSpaceData>
</file>

<file path=customXml/itemProps1.xml><?xml version="1.0" encoding="utf-8"?>
<ds:datastoreItem xmlns:ds="http://schemas.openxmlformats.org/officeDocument/2006/customXml" ds:itemID="{79DAF30D-2EA1-4EE6-9384-52A4909FD84C}">
  <ds:schemaRefs>
    <ds:schemaRef ds:uri="http://purl.org/dc/terms/"/>
    <ds:schemaRef ds:uri="http://schemas.microsoft.com/office/2006/documentManagement/types"/>
    <ds:schemaRef ds:uri="http://schemas.microsoft.com/office/2006/metadata/properties"/>
    <ds:schemaRef ds:uri="http://www.w3.org/XML/1998/namespace"/>
    <ds:schemaRef ds:uri="http://purl.org/dc/elements/1.1/"/>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2DBFA6E1-EA54-42F2-A182-2FD54FB5FDCC}">
  <ds:schemaRefs>
    <ds:schemaRef ds:uri="http://schemas.microsoft.com/sharepoint/v3/contenttype/forms"/>
  </ds:schemaRefs>
</ds:datastoreItem>
</file>

<file path=customXml/itemProps3.xml><?xml version="1.0" encoding="utf-8"?>
<ds:datastoreItem xmlns:ds="http://schemas.openxmlformats.org/officeDocument/2006/customXml" ds:itemID="{1DF5E879-894F-4DE1-86A5-609E190631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2104D167-5821-4E1E-9C14-9BA8E85C017C}">
  <ds:schemaRefs>
    <ds:schemaRef ds:uri="http://schemas.microsoft.com/office/2009/outspace/metadata"/>
  </ds:schemaRefs>
</ds:datastoreItem>
</file>

<file path=docProps/app.xml><?xml version="1.0" encoding="utf-8"?>
<Properties xmlns="http://schemas.openxmlformats.org/officeDocument/2006/extended-properties" xmlns:vt="http://schemas.openxmlformats.org/officeDocument/2006/docPropsVTypes">
  <Template>MSR_PPT template_07_light</Template>
  <TotalTime>1572</TotalTime>
  <Words>1621</Words>
  <Application>Microsoft Office PowerPoint</Application>
  <PresentationFormat>On-screen Show (4:3)</PresentationFormat>
  <Paragraphs>292</Paragraphs>
  <Slides>35</Slides>
  <Notes>10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MSR_PPT template_07_light</vt:lpstr>
      <vt:lpstr>A Foundation for Verifying Concurrent Programs</vt:lpstr>
      <vt:lpstr>Program verification</vt:lpstr>
      <vt:lpstr>Modular verification</vt:lpstr>
      <vt:lpstr>Specifications</vt:lpstr>
      <vt:lpstr>Specification style</vt:lpstr>
      <vt:lpstr>Concurrent programs</vt:lpstr>
      <vt:lpstr>These lectures</vt:lpstr>
      <vt:lpstr>Square</vt:lpstr>
      <vt:lpstr>Cube</vt:lpstr>
      <vt:lpstr>ISqrt</vt:lpstr>
      <vt:lpstr>Specifications at run time</vt:lpstr>
      <vt:lpstr>Dealing with memory (the heap)</vt:lpstr>
      <vt:lpstr>Inc</vt:lpstr>
      <vt:lpstr>Transfer of permissions</vt:lpstr>
      <vt:lpstr>Well-formed specifications</vt:lpstr>
      <vt:lpstr>Loop invariants and permissions</vt:lpstr>
      <vt:lpstr>Loop invariant:  example</vt:lpstr>
      <vt:lpstr>Loop invariant:  example</vt:lpstr>
      <vt:lpstr>ISqrt with fields</vt:lpstr>
      <vt:lpstr>Threads</vt:lpstr>
      <vt:lpstr>ForkInc</vt:lpstr>
      <vt:lpstr>The two halves of a call</vt:lpstr>
      <vt:lpstr>TwoSqrts</vt:lpstr>
      <vt:lpstr>Well-formed revisited</vt:lpstr>
      <vt:lpstr>Read permissions</vt:lpstr>
      <vt:lpstr>VideoRental</vt:lpstr>
      <vt:lpstr>Fractional permissions</vt:lpstr>
      <vt:lpstr>Implicit dynamic frames</vt:lpstr>
      <vt:lpstr>Shared state</vt:lpstr>
      <vt:lpstr>Monitors</vt:lpstr>
      <vt:lpstr>Monitor invariants</vt:lpstr>
      <vt:lpstr>Object life cycle</vt:lpstr>
      <vt:lpstr>SharedCounter</vt:lpstr>
      <vt:lpstr>Locks and permissions</vt:lpstr>
      <vt:lpstr>Thread-safe libraries</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Foundation for Verifying Concurrent Programs</dc:title>
  <dc:subject>FOSAD 2009</dc:subject>
  <dc:creator>Rustan Leino</dc:creator>
  <dc:description>Template: Mark Johnson, Silver Fox Productions Inc.
Formatting:
Event Date:
Event Location:
Audience:</dc:description>
  <cp:lastModifiedBy>Rustan Leino</cp:lastModifiedBy>
  <cp:revision>61</cp:revision>
  <dcterms:created xsi:type="dcterms:W3CDTF">2009-08-31T15:57:23Z</dcterms:created>
  <dcterms:modified xsi:type="dcterms:W3CDTF">2009-09-02T11:31:48Z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0x0101006E3074916C7A05429E3860C96E939D68</vt:lpwstr>
  </property>
</Properties>
</file>