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24"/>
  </p:notesMasterIdLst>
  <p:sldIdLst>
    <p:sldId id="256" r:id="rId2"/>
    <p:sldId id="257" r:id="rId3"/>
    <p:sldId id="284" r:id="rId4"/>
    <p:sldId id="278" r:id="rId5"/>
    <p:sldId id="269" r:id="rId6"/>
    <p:sldId id="271" r:id="rId7"/>
    <p:sldId id="281" r:id="rId8"/>
    <p:sldId id="261" r:id="rId9"/>
    <p:sldId id="260" r:id="rId10"/>
    <p:sldId id="259" r:id="rId11"/>
    <p:sldId id="273" r:id="rId12"/>
    <p:sldId id="290" r:id="rId13"/>
    <p:sldId id="275" r:id="rId14"/>
    <p:sldId id="276" r:id="rId15"/>
    <p:sldId id="288" r:id="rId16"/>
    <p:sldId id="277" r:id="rId17"/>
    <p:sldId id="289" r:id="rId18"/>
    <p:sldId id="282" r:id="rId19"/>
    <p:sldId id="279" r:id="rId20"/>
    <p:sldId id="280" r:id="rId21"/>
    <p:sldId id="285" r:id="rId22"/>
    <p:sldId id="286" r:id="rId23"/>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E46C0A"/>
    <a:srgbClr val="FF9900"/>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8607" autoAdjust="0"/>
  </p:normalViewPr>
  <p:slideViewPr>
    <p:cSldViewPr snapToGrid="0">
      <p:cViewPr>
        <p:scale>
          <a:sx n="76" d="100"/>
          <a:sy n="76" d="100"/>
        </p:scale>
        <p:origin x="-175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5797"/>
          </a:xfrm>
          <a:prstGeom prst="rect">
            <a:avLst/>
          </a:prstGeom>
        </p:spPr>
        <p:txBody>
          <a:bodyPr vert="horz" lIns="93031" tIns="46516" rIns="93031" bIns="46516" rtlCol="0"/>
          <a:lstStyle>
            <a:lvl1pPr algn="r">
              <a:defRPr sz="1200"/>
            </a:lvl1pPr>
          </a:lstStyle>
          <a:p>
            <a:fld id="{D5DA7A43-AA0C-48CB-88BF-845A7FBFBC19}" type="datetimeFigureOut">
              <a:rPr lang="en-US" smtClean="0"/>
              <a:t>4/25/13</a:t>
            </a:fld>
            <a:endParaRPr lang="en-US"/>
          </a:p>
        </p:txBody>
      </p:sp>
      <p:sp>
        <p:nvSpPr>
          <p:cNvPr id="4" name="Slide Image Placeholder 3"/>
          <p:cNvSpPr>
            <a:spLocks noGrp="1" noRot="1" noChangeAspect="1"/>
          </p:cNvSpPr>
          <p:nvPr>
            <p:ph type="sldImg" idx="2"/>
          </p:nvPr>
        </p:nvSpPr>
        <p:spPr>
          <a:xfrm>
            <a:off x="1409700" y="1160463"/>
            <a:ext cx="4178300" cy="3133725"/>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67781"/>
            <a:ext cx="5598160" cy="3655457"/>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5796"/>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5796"/>
          </a:xfrm>
          <a:prstGeom prst="rect">
            <a:avLst/>
          </a:prstGeom>
        </p:spPr>
        <p:txBody>
          <a:bodyPr vert="horz" lIns="93031" tIns="46516" rIns="93031" bIns="46516" rtlCol="0" anchor="b"/>
          <a:lstStyle>
            <a:lvl1pPr algn="r">
              <a:defRPr sz="1200"/>
            </a:lvl1pPr>
          </a:lstStyle>
          <a:p>
            <a:fld id="{BA4FD921-1B72-42F0-9DA6-B2570393B302}" type="slidenum">
              <a:rPr lang="en-US" smtClean="0"/>
              <a:t>‹#›</a:t>
            </a:fld>
            <a:endParaRPr lang="en-US"/>
          </a:p>
        </p:txBody>
      </p:sp>
    </p:spTree>
    <p:extLst>
      <p:ext uri="{BB962C8B-B14F-4D97-AF65-F5344CB8AC3E}">
        <p14:creationId xmlns:p14="http://schemas.microsoft.com/office/powerpoint/2010/main" val="240721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Calibri"/>
              </a:rPr>
              <a:t>Search orientation </a:t>
            </a:r>
            <a:r>
              <a:rPr lang="en-US" sz="1200" i="1" dirty="0" smtClean="0">
                <a:latin typeface="+mn-lt"/>
                <a:cs typeface="Calibri"/>
              </a:rPr>
              <a:t>describes a situation where a searcher locates snippet content and situates themselves within a clicked search result</a:t>
            </a:r>
          </a:p>
        </p:txBody>
      </p:sp>
      <p:sp>
        <p:nvSpPr>
          <p:cNvPr id="4" name="Slide Number Placeholder 3"/>
          <p:cNvSpPr>
            <a:spLocks noGrp="1"/>
          </p:cNvSpPr>
          <p:nvPr>
            <p:ph type="sldNum" sz="quarter" idx="10"/>
          </p:nvPr>
        </p:nvSpPr>
        <p:spPr/>
        <p:txBody>
          <a:bodyPr/>
          <a:lstStyle/>
          <a:p>
            <a:fld id="{BA4FD921-1B72-42F0-9DA6-B2570393B302}" type="slidenum">
              <a:rPr lang="en-US" smtClean="0"/>
              <a:t>2</a:t>
            </a:fld>
            <a:endParaRPr lang="en-US"/>
          </a:p>
        </p:txBody>
      </p:sp>
    </p:spTree>
    <p:extLst>
      <p:ext uri="{BB962C8B-B14F-4D97-AF65-F5344CB8AC3E}">
        <p14:creationId xmlns:p14="http://schemas.microsoft.com/office/powerpoint/2010/main" val="19125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participants did not like the delay in the animation and preferred the immediate transition (e.g., “[immediate] is faster and less flashy so it is better”). However, more participants found directness of the transition disorienting (e.g., “it was a little irritating at first to be halfway down the page, because it was hard to determine context”).</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18</a:t>
            </a:fld>
            <a:endParaRPr lang="en-US"/>
          </a:p>
        </p:txBody>
      </p:sp>
    </p:spTree>
    <p:extLst>
      <p:ext uri="{BB962C8B-B14F-4D97-AF65-F5344CB8AC3E}">
        <p14:creationId xmlns:p14="http://schemas.microsoft.com/office/powerpoint/2010/main" val="419260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Only 14.6%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=7) of participants used find-in-page functionality on landing pages. While we did permit the use of find-in-page, we did not include it as a baseline because: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functionality could be applied in all systems, and its introduction could affect behavior on systems that followed, and (ii) some of its functionality was already present in</a:t>
            </a:r>
          </a:p>
          <a:p>
            <a:r>
              <a:rPr lang="en-US" sz="1200" b="0" i="1" u="none" strike="noStrike" kern="1200" baseline="0" dirty="0" err="1" smtClean="0">
                <a:solidFill>
                  <a:schemeClr val="tx1"/>
                </a:solidFill>
                <a:latin typeface="+mn-lt"/>
                <a:ea typeface="+mn-ea"/>
                <a:cs typeface="+mn-cs"/>
              </a:rPr>
              <a:t>TermHighlighting</a:t>
            </a:r>
            <a:r>
              <a:rPr lang="en-US" sz="1200" b="0" i="0" u="none" strike="noStrike" kern="1200" baseline="0" dirty="0" smtClean="0">
                <a:solidFill>
                  <a:schemeClr val="tx1"/>
                </a:solidFill>
                <a:latin typeface="+mn-lt"/>
                <a:ea typeface="+mn-ea"/>
                <a:cs typeface="+mn-cs"/>
              </a:rPr>
              <a:t>. The data we gathered does not allow a direct comparison of clickable snippets and find-in-page functionality; a separate controlled study is needed</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Combining multiple methods refers to combining previews, snippet highlighting, and click-to-transition to landing page.  In one example, you could hover of the snippet, a popup appears with the snippet in context in the document with the snippet highlighted, and you could click that to smoothly transition to the snippet location in the lading page -- sort of a phased rather than direct transition from SERP to results.</a:t>
            </a:r>
          </a:p>
        </p:txBody>
      </p:sp>
      <p:sp>
        <p:nvSpPr>
          <p:cNvPr id="4" name="Slide Number Placeholder 3"/>
          <p:cNvSpPr>
            <a:spLocks noGrp="1"/>
          </p:cNvSpPr>
          <p:nvPr>
            <p:ph type="sldNum" sz="quarter" idx="10"/>
          </p:nvPr>
        </p:nvSpPr>
        <p:spPr/>
        <p:txBody>
          <a:bodyPr/>
          <a:lstStyle/>
          <a:p>
            <a:fld id="{BA4FD921-1B72-42F0-9DA6-B2570393B302}" type="slidenum">
              <a:rPr lang="en-US" smtClean="0"/>
              <a:t>20</a:t>
            </a:fld>
            <a:endParaRPr lang="en-US"/>
          </a:p>
        </p:txBody>
      </p:sp>
    </p:spTree>
    <p:extLst>
      <p:ext uri="{BB962C8B-B14F-4D97-AF65-F5344CB8AC3E}">
        <p14:creationId xmlns:p14="http://schemas.microsoft.com/office/powerpoint/2010/main" val="148356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0" u="none" strike="noStrike" kern="1200" baseline="0" dirty="0" smtClean="0">
                <a:solidFill>
                  <a:schemeClr val="tx1"/>
                </a:solidFill>
                <a:latin typeface="+mn-lt"/>
                <a:ea typeface="+mn-ea"/>
                <a:cs typeface="+mn-cs"/>
              </a:rPr>
              <a:t>How useful each of these in deciding which result to select?</a:t>
            </a:r>
            <a:r>
              <a:rPr lang="en-US" sz="900" b="0" i="0" u="none" strike="noStrike" kern="1200" baseline="0" dirty="0" smtClean="0">
                <a:solidFill>
                  <a:schemeClr val="tx1"/>
                </a:solidFill>
                <a:latin typeface="+mn-lt"/>
                <a:ea typeface="+mn-ea"/>
                <a:cs typeface="+mn-cs"/>
              </a:rPr>
              <a:t> Titles (4.46), snippets (4.38) and URLs (3.44)</a:t>
            </a:r>
            <a:r>
              <a:rPr lang="en-US" sz="900" b="1" i="0" u="none" strike="noStrike" kern="1200" baseline="0" dirty="0" smtClean="0">
                <a:solidFill>
                  <a:schemeClr val="tx1"/>
                </a:solidFill>
                <a:latin typeface="+mn-lt"/>
                <a:ea typeface="+mn-ea"/>
                <a:cs typeface="+mn-cs"/>
              </a:rPr>
              <a:t>. How often do you attempt to find text from a result caption on that result’s landing page?</a:t>
            </a:r>
            <a:r>
              <a:rPr lang="en-US" sz="900" b="0" i="0" u="none" strike="noStrike" kern="1200" baseline="0" dirty="0" smtClean="0">
                <a:solidFill>
                  <a:schemeClr val="tx1"/>
                </a:solidFill>
                <a:latin typeface="+mn-lt"/>
                <a:ea typeface="+mn-ea"/>
                <a:cs typeface="+mn-cs"/>
              </a:rPr>
              <a:t> never, for some, for about half, for almost all my searches </a:t>
            </a:r>
            <a:r>
              <a:rPr lang="en-US" sz="900" b="0" i="0" u="none" strike="noStrike" kern="1200" baseline="0" dirty="0" smtClean="0">
                <a:solidFill>
                  <a:schemeClr val="tx1"/>
                </a:solidFill>
                <a:latin typeface="+mn-lt"/>
                <a:ea typeface="+mn-ea"/>
                <a:cs typeface="+mn-cs"/>
                <a:sym typeface="Wingdings"/>
              </a:rPr>
              <a:t> </a:t>
            </a:r>
            <a:r>
              <a:rPr lang="en-US" sz="900" b="0" i="0" u="none" strike="noStrike" kern="1200" baseline="0" dirty="0" smtClean="0">
                <a:solidFill>
                  <a:schemeClr val="tx1"/>
                </a:solidFill>
                <a:latin typeface="+mn-lt"/>
                <a:ea typeface="+mn-ea"/>
                <a:cs typeface="+mn-cs"/>
              </a:rPr>
              <a:t>(56.3%, </a:t>
            </a:r>
            <a:r>
              <a:rPr lang="en-US" sz="900" b="0" i="1" u="none" strike="noStrike" kern="1200" baseline="0" dirty="0" smtClean="0">
                <a:solidFill>
                  <a:schemeClr val="tx1"/>
                </a:solidFill>
                <a:latin typeface="+mn-lt"/>
                <a:ea typeface="+mn-ea"/>
                <a:cs typeface="+mn-cs"/>
              </a:rPr>
              <a:t>N</a:t>
            </a:r>
            <a:r>
              <a:rPr lang="en-US" sz="900" b="0" i="0" u="none" strike="noStrike" kern="1200" baseline="0" dirty="0" smtClean="0">
                <a:solidFill>
                  <a:schemeClr val="tx1"/>
                </a:solidFill>
                <a:latin typeface="+mn-lt"/>
                <a:ea typeface="+mn-ea"/>
                <a:cs typeface="+mn-cs"/>
              </a:rPr>
              <a:t>=27). </a:t>
            </a:r>
            <a:r>
              <a:rPr lang="en-US" sz="900" b="1" i="0" u="none" strike="noStrike" kern="1200" baseline="0" dirty="0" smtClean="0">
                <a:solidFill>
                  <a:schemeClr val="tx1"/>
                </a:solidFill>
                <a:latin typeface="+mn-lt"/>
                <a:ea typeface="+mn-ea"/>
                <a:cs typeface="+mn-cs"/>
              </a:rPr>
              <a:t>Describe in free text how they find snippet content on landing pages.</a:t>
            </a:r>
            <a:r>
              <a:rPr lang="en-US" sz="900" b="0" i="0" u="none" strike="noStrike" kern="1200" baseline="0" dirty="0" smtClean="0">
                <a:solidFill>
                  <a:schemeClr val="tx1"/>
                </a:solidFill>
                <a:latin typeface="+mn-lt"/>
                <a:ea typeface="+mn-ea"/>
                <a:cs typeface="+mn-cs"/>
              </a:rPr>
              <a:t> Hand-coded the responses and identified two emergent themes: (</a:t>
            </a:r>
            <a:r>
              <a:rPr lang="en-US" sz="900" b="0" i="0" u="none" strike="noStrike" kern="1200" baseline="0" dirty="0" err="1" smtClean="0">
                <a:solidFill>
                  <a:schemeClr val="tx1"/>
                </a:solidFill>
                <a:latin typeface="+mn-lt"/>
                <a:ea typeface="+mn-ea"/>
                <a:cs typeface="+mn-cs"/>
              </a:rPr>
              <a:t>i</a:t>
            </a:r>
            <a:r>
              <a:rPr lang="en-US" sz="900" b="0" i="0" u="none" strike="noStrike" kern="1200" baseline="0" dirty="0" smtClean="0">
                <a:solidFill>
                  <a:schemeClr val="tx1"/>
                </a:solidFill>
                <a:latin typeface="+mn-lt"/>
                <a:ea typeface="+mn-ea"/>
                <a:cs typeface="+mn-cs"/>
              </a:rPr>
              <a:t>) </a:t>
            </a:r>
            <a:r>
              <a:rPr lang="en-US" sz="900" b="0" i="1" u="none" strike="noStrike" kern="1200" baseline="0" dirty="0" smtClean="0">
                <a:solidFill>
                  <a:schemeClr val="tx1"/>
                </a:solidFill>
                <a:latin typeface="+mn-lt"/>
                <a:ea typeface="+mn-ea"/>
                <a:cs typeface="+mn-cs"/>
              </a:rPr>
              <a:t>direct</a:t>
            </a:r>
            <a:r>
              <a:rPr lang="en-US" sz="900" b="0" i="0" u="none" strike="noStrike" kern="1200" baseline="0" dirty="0" smtClean="0">
                <a:solidFill>
                  <a:schemeClr val="tx1"/>
                </a:solidFill>
                <a:latin typeface="+mn-lt"/>
                <a:ea typeface="+mn-ea"/>
                <a:cs typeface="+mn-cs"/>
              </a:rPr>
              <a:t>, where people use the browser find-in-page functionality, and (ii) </a:t>
            </a:r>
            <a:r>
              <a:rPr lang="en-US" sz="900" b="0" i="1" u="none" strike="noStrike" kern="1200" baseline="0" dirty="0" smtClean="0">
                <a:solidFill>
                  <a:schemeClr val="tx1"/>
                </a:solidFill>
                <a:latin typeface="+mn-lt"/>
                <a:ea typeface="+mn-ea"/>
                <a:cs typeface="+mn-cs"/>
              </a:rPr>
              <a:t>indirect</a:t>
            </a:r>
            <a:r>
              <a:rPr lang="en-US" sz="900" b="0" i="0" u="none" strike="noStrike" kern="1200" baseline="0" dirty="0" smtClean="0">
                <a:solidFill>
                  <a:schemeClr val="tx1"/>
                </a:solidFill>
                <a:latin typeface="+mn-lt"/>
                <a:ea typeface="+mn-ea"/>
                <a:cs typeface="+mn-cs"/>
              </a:rPr>
              <a:t>, where people scan or skim-read the page, leveraging headings and section breaks. </a:t>
            </a:r>
            <a:r>
              <a:rPr lang="en-US" sz="900" b="0" i="0" u="none" strike="noStrike" kern="1200" baseline="0" dirty="0" smtClean="0">
                <a:solidFill>
                  <a:schemeClr val="tx1"/>
                </a:solidFill>
                <a:latin typeface="+mn-lt"/>
                <a:ea typeface="+mn-ea"/>
                <a:cs typeface="+mn-cs"/>
                <a:sym typeface="Wingdings"/>
              </a:rPr>
              <a:t> 8 didn’t respond, 2 provided spurious responses</a:t>
            </a:r>
            <a:endParaRPr lang="en-US" sz="9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4FD921-1B72-42F0-9DA6-B2570393B302}" type="slidenum">
              <a:rPr lang="en-US" smtClean="0"/>
              <a:t>3</a:t>
            </a:fld>
            <a:endParaRPr lang="en-US"/>
          </a:p>
        </p:txBody>
      </p:sp>
    </p:spTree>
    <p:extLst>
      <p:ext uri="{BB962C8B-B14F-4D97-AF65-F5344CB8AC3E}">
        <p14:creationId xmlns:p14="http://schemas.microsoft.com/office/powerpoint/2010/main" val="371277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described a comparison of search interface improvements that his group performed. They found that teaching someone to use the keystroke combination Control-F to search for a desired word or phrase</a:t>
            </a:r>
            <a:r>
              <a:rPr lang="en-US" baseline="0" dirty="0" smtClean="0"/>
              <a:t> </a:t>
            </a:r>
            <a:r>
              <a:rPr lang="en-US" dirty="0" smtClean="0"/>
              <a:t>on a Web page made a larger improvement than 16 alternative interface enhancements they had tested, with a reduction of 12% in their time-to-result measure. Furthermore, they found that over 90% of all US Internet users and 50% of all US teachers do not know how to use Control-F.</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4</a:t>
            </a:fld>
            <a:endParaRPr lang="en-US"/>
          </a:p>
        </p:txBody>
      </p:sp>
    </p:spTree>
    <p:extLst>
      <p:ext uri="{BB962C8B-B14F-4D97-AF65-F5344CB8AC3E}">
        <p14:creationId xmlns:p14="http://schemas.microsoft.com/office/powerpoint/2010/main" val="39742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t>
            </a:r>
            <a:r>
              <a:rPr lang="en-US" sz="1200" b="0" i="0" u="none" strike="noStrike" kern="1200" baseline="0" dirty="0" smtClean="0">
                <a:solidFill>
                  <a:schemeClr val="tx1"/>
                </a:solidFill>
                <a:latin typeface="+mn-lt"/>
                <a:ea typeface="+mn-ea"/>
                <a:cs typeface="+mn-cs"/>
              </a:rPr>
              <a:t>support this, search engines provide query-term highlighting in browser toolbars and cached pages in result lists</a:t>
            </a:r>
            <a:r>
              <a:rPr lang="en-US"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there's no indication on the SERP that the snippet appears on the page (CS offers this with underlining), (2) there's no gradual transition to the snippet (CS offers the smooth transition with fades, etc. -- which makes the connection clearer and from the search results people seemed to appreciate that), and (3) quick scroll only works on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and is a Chrome add-in.  (3) is not that important, but it does demonstrate the technical difficulty in doing this in practice -- you'd need it to be integrated with the browser or applied on the cached page.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a:t>
            </a:r>
            <a:r>
              <a:rPr lang="en-US" sz="1200" b="0" i="0" u="none" strike="noStrike" kern="1200" baseline="0" dirty="0" smtClean="0">
                <a:solidFill>
                  <a:schemeClr val="tx1"/>
                </a:solidFill>
                <a:latin typeface="+mn-lt"/>
                <a:ea typeface="+mn-ea"/>
                <a:cs typeface="+mn-cs"/>
              </a:rPr>
              <a:t>. Chi, E.H. et al. (2005). </a:t>
            </a:r>
            <a:r>
              <a:rPr lang="en-US" sz="1200" b="0" i="0" u="none" strike="noStrike" kern="1200" baseline="0" dirty="0" err="1" smtClean="0">
                <a:solidFill>
                  <a:schemeClr val="tx1"/>
                </a:solidFill>
                <a:latin typeface="+mn-lt"/>
                <a:ea typeface="+mn-ea"/>
                <a:cs typeface="+mn-cs"/>
              </a:rPr>
              <a:t>ScentHighlights</a:t>
            </a:r>
            <a:r>
              <a:rPr lang="en-US" sz="1200" b="0" i="0" u="none" strike="noStrike" kern="1200" baseline="0" dirty="0" smtClean="0">
                <a:solidFill>
                  <a:schemeClr val="tx1"/>
                </a:solidFill>
                <a:latin typeface="+mn-lt"/>
                <a:ea typeface="+mn-ea"/>
                <a:cs typeface="+mn-cs"/>
              </a:rPr>
              <a:t>: highlighting conceptually-related sentences during reading. </a:t>
            </a:r>
            <a:r>
              <a:rPr lang="en-US" sz="1200" b="0" i="1" u="none" strike="noStrike" kern="1200" baseline="0" dirty="0" smtClean="0">
                <a:solidFill>
                  <a:schemeClr val="tx1"/>
                </a:solidFill>
                <a:latin typeface="+mn-lt"/>
                <a:ea typeface="+mn-ea"/>
                <a:cs typeface="+mn-cs"/>
              </a:rPr>
              <a:t>IUI</a:t>
            </a:r>
            <a:r>
              <a:rPr lang="en-US" sz="1200" b="0" i="0" u="none" strike="noStrike" kern="1200" baseline="0" dirty="0" smtClean="0">
                <a:solidFill>
                  <a:schemeClr val="tx1"/>
                </a:solidFill>
                <a:latin typeface="+mn-lt"/>
                <a:ea typeface="+mn-ea"/>
                <a:cs typeface="+mn-cs"/>
              </a:rPr>
              <a:t>, 272–274.</a:t>
            </a:r>
          </a:p>
          <a:p>
            <a:r>
              <a:rPr lang="en-US" sz="1200" b="0" i="0" u="none" strike="noStrike" kern="1200" baseline="0" dirty="0" smtClean="0">
                <a:solidFill>
                  <a:schemeClr val="tx1"/>
                </a:solidFill>
                <a:latin typeface="+mn-lt"/>
                <a:ea typeface="+mn-ea"/>
                <a:cs typeface="+mn-cs"/>
              </a:rPr>
              <a:t>7. Chi, E.H., </a:t>
            </a:r>
            <a:r>
              <a:rPr lang="en-US" sz="1200" b="0" i="0" u="none" strike="noStrike" kern="1200" baseline="0" dirty="0" err="1" smtClean="0">
                <a:solidFill>
                  <a:schemeClr val="tx1"/>
                </a:solidFill>
                <a:latin typeface="+mn-lt"/>
                <a:ea typeface="+mn-ea"/>
                <a:cs typeface="+mn-cs"/>
              </a:rPr>
              <a:t>Gumbrecht</a:t>
            </a:r>
            <a:r>
              <a:rPr lang="en-US" sz="1200" b="0" i="0" u="none" strike="noStrike" kern="1200" baseline="0" dirty="0" smtClean="0">
                <a:solidFill>
                  <a:schemeClr val="tx1"/>
                </a:solidFill>
                <a:latin typeface="+mn-lt"/>
                <a:ea typeface="+mn-ea"/>
                <a:cs typeface="+mn-cs"/>
              </a:rPr>
              <a:t>, M. and Hong, L. (2007). Visual foraging of highlighted text: an eye-tracking </a:t>
            </a:r>
            <a:r>
              <a:rPr lang="en-US" sz="1200" b="0" i="0" u="none" strike="noStrike" kern="1200" baseline="0" dirty="0" err="1" smtClean="0">
                <a:solidFill>
                  <a:schemeClr val="tx1"/>
                </a:solidFill>
                <a:latin typeface="+mn-lt"/>
                <a:ea typeface="+mn-ea"/>
                <a:cs typeface="+mn-cs"/>
              </a:rPr>
              <a:t>study.</a:t>
            </a:r>
            <a:r>
              <a:rPr lang="en-US" sz="1200" b="0" i="1" u="none" strike="noStrike" kern="1200" baseline="0" dirty="0" err="1" smtClean="0">
                <a:solidFill>
                  <a:schemeClr val="tx1"/>
                </a:solidFill>
                <a:latin typeface="+mn-lt"/>
                <a:ea typeface="+mn-ea"/>
                <a:cs typeface="+mn-cs"/>
              </a:rPr>
              <a:t>HCI</a:t>
            </a:r>
            <a:r>
              <a:rPr lang="en-US" sz="1200" b="0" i="0" u="none" strike="noStrike" kern="1200" baseline="0" dirty="0" smtClean="0">
                <a:solidFill>
                  <a:schemeClr val="tx1"/>
                </a:solidFill>
                <a:latin typeface="+mn-lt"/>
                <a:ea typeface="+mn-ea"/>
                <a:cs typeface="+mn-cs"/>
              </a:rPr>
              <a:t>, 589–598.</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5</a:t>
            </a:fld>
            <a:endParaRPr lang="en-US"/>
          </a:p>
        </p:txBody>
      </p:sp>
    </p:spTree>
    <p:extLst>
      <p:ext uri="{BB962C8B-B14F-4D97-AF65-F5344CB8AC3E}">
        <p14:creationId xmlns:p14="http://schemas.microsoft.com/office/powerpoint/2010/main" val="288589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For each task </a:t>
            </a:r>
            <a:r>
              <a:rPr lang="en-US" sz="1200" b="1" i="0" u="none" strike="noStrike" kern="1200" baseline="0" dirty="0" smtClean="0">
                <a:solidFill>
                  <a:schemeClr val="tx1"/>
                </a:solidFill>
                <a:latin typeface="+mn-lt"/>
                <a:ea typeface="+mn-ea"/>
                <a:cs typeface="+mn-cs"/>
              </a:rPr>
              <a:t>(two per system)</a:t>
            </a:r>
            <a:r>
              <a:rPr lang="en-US" sz="1200" b="0" i="0" u="none" strike="noStrike" kern="1200" baseline="0" dirty="0" smtClean="0">
                <a:solidFill>
                  <a:schemeClr val="tx1"/>
                </a:solidFill>
                <a:latin typeface="+mn-lt"/>
                <a:ea typeface="+mn-ea"/>
                <a:cs typeface="+mn-cs"/>
              </a:rPr>
              <a:t>, participants were instructed to find the answer to a question given the fixed SERP or to abandon if they believed they could not complete, but had spent a reasonable amount of time searching.</a:t>
            </a:r>
            <a:endParaRPr lang="en-US" sz="1200" b="1"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For each system</a:t>
            </a:r>
            <a:r>
              <a:rPr lang="en-US" sz="1200" b="0" i="0" u="none" strike="noStrike" kern="1200" baseline="0" dirty="0" smtClean="0">
                <a:solidFill>
                  <a:schemeClr val="tx1"/>
                </a:solidFill>
                <a:latin typeface="+mn-lt"/>
                <a:ea typeface="+mn-ea"/>
                <a:cs typeface="+mn-cs"/>
              </a:rPr>
              <a:t>, participants were given a description of its features, an example SERP to see how it worked, the two assigned tasks, followed by a questionnaire qualifying their experience on the system, including eliciting a relative ranking all of the systems they had used up to that point.</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7</a:t>
            </a:fld>
            <a:endParaRPr lang="en-US"/>
          </a:p>
        </p:txBody>
      </p:sp>
    </p:spTree>
    <p:extLst>
      <p:ext uri="{BB962C8B-B14F-4D97-AF65-F5344CB8AC3E}">
        <p14:creationId xmlns:p14="http://schemas.microsoft.com/office/powerpoint/2010/main" val="282105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designed research questions around the three aspects of orientation support that we were interested in studying.</a:t>
            </a:r>
            <a:r>
              <a:rPr lang="en-US" baseline="0" dirty="0" smtClean="0"/>
              <a:t> We call them preview strategy, highlighting strategy and transition strategy.</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8</a:t>
            </a:fld>
            <a:endParaRPr lang="en-US"/>
          </a:p>
        </p:txBody>
      </p:sp>
    </p:spTree>
    <p:extLst>
      <p:ext uri="{BB962C8B-B14F-4D97-AF65-F5344CB8AC3E}">
        <p14:creationId xmlns:p14="http://schemas.microsoft.com/office/powerpoint/2010/main" val="345024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wanted to assign representative Web search tasks. To do this we started with a week of query-click logs from the Bing search engine and manually selected informational queries, associated with an information acquisition intent, that we believed would make interesting tasks. To identify candidate informational queries, we favored frequent queries with high click entropy (i.e., high variance in the results selected across many users) since they are likely to be informational in nature. We focused on informational queries since they often describe search scenarios where a particular answer is being sought, which is when orientation support may be helpful.</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11</a:t>
            </a:fld>
            <a:endParaRPr lang="en-US"/>
          </a:p>
        </p:txBody>
      </p:sp>
    </p:spTree>
    <p:extLst>
      <p:ext uri="{BB962C8B-B14F-4D97-AF65-F5344CB8AC3E}">
        <p14:creationId xmlns:p14="http://schemas.microsoft.com/office/powerpoint/2010/main" val="30359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strong performance of the clickable snippets systems may be because they underlined the snippet text present on the page (as a hyperlink) clarifying what they would see before they went to the page (e.g., one participant stated “snippet underlining gave clues about whether snippet was on page”). </a:t>
            </a:r>
            <a:r>
              <a:rPr lang="en-US" sz="1200" b="0" i="1" u="none" strike="noStrike" kern="1200" baseline="0" dirty="0" err="1" smtClean="0">
                <a:solidFill>
                  <a:schemeClr val="tx1"/>
                </a:solidFill>
                <a:latin typeface="+mn-lt"/>
                <a:ea typeface="+mn-ea"/>
                <a:cs typeface="+mn-cs"/>
              </a:rPr>
              <a:t>ThumbnailPreview</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was most effective at setting expectations before visiting the page (χ2(5) = 15.87,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&lt; 0.01; all (</a:t>
            </a:r>
            <a:r>
              <a:rPr lang="en-US" sz="1200" b="0" i="1" u="none" strike="noStrike" kern="1200" baseline="0" dirty="0" err="1" smtClean="0">
                <a:solidFill>
                  <a:schemeClr val="tx1"/>
                </a:solidFill>
                <a:latin typeface="+mn-lt"/>
                <a:ea typeface="+mn-ea"/>
                <a:cs typeface="+mn-cs"/>
              </a:rPr>
              <a:t>ThumbnailPreview</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vs. others): </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 2.52, all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&lt; 0.01) (e.g., one participant stated “previews were nice because I could see if the page structure was likely to include what I was looking for”).</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12</a:t>
            </a:fld>
            <a:endParaRPr lang="en-US"/>
          </a:p>
        </p:txBody>
      </p:sp>
    </p:spTree>
    <p:extLst>
      <p:ext uri="{BB962C8B-B14F-4D97-AF65-F5344CB8AC3E}">
        <p14:creationId xmlns:p14="http://schemas.microsoft.com/office/powerpoint/2010/main" val="6179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strong performance of the clickable snippets systems may be because they underlined the snippet text present on the page (as a hyperlink) clarifying what they would see before they went to the page (e.g., one participant stated “snippet underlining gave clues about whether snippet was on page”). </a:t>
            </a:r>
            <a:r>
              <a:rPr lang="en-US" sz="1200" b="0" i="1" u="none" strike="noStrike" kern="1200" baseline="0" dirty="0" err="1" smtClean="0">
                <a:solidFill>
                  <a:schemeClr val="tx1"/>
                </a:solidFill>
                <a:latin typeface="+mn-lt"/>
                <a:ea typeface="+mn-ea"/>
                <a:cs typeface="+mn-cs"/>
              </a:rPr>
              <a:t>ThumbnailPreview</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was most effective at setting expectations before visiting the page (χ2(5) = 15.87,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&lt; 0.01; all (</a:t>
            </a:r>
            <a:r>
              <a:rPr lang="en-US" sz="1200" b="0" i="1" u="none" strike="noStrike" kern="1200" baseline="0" dirty="0" err="1" smtClean="0">
                <a:solidFill>
                  <a:schemeClr val="tx1"/>
                </a:solidFill>
                <a:latin typeface="+mn-lt"/>
                <a:ea typeface="+mn-ea"/>
                <a:cs typeface="+mn-cs"/>
              </a:rPr>
              <a:t>ThumbnailPreview</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vs. others): </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 2.52, all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&lt; 0.01) (e.g., one participant stated “previews were nice because I could see if the page structure was likely to include what I was looking for”).</a:t>
            </a:r>
            <a:endParaRPr lang="en-US" dirty="0"/>
          </a:p>
        </p:txBody>
      </p:sp>
      <p:sp>
        <p:nvSpPr>
          <p:cNvPr id="4" name="Slide Number Placeholder 3"/>
          <p:cNvSpPr>
            <a:spLocks noGrp="1"/>
          </p:cNvSpPr>
          <p:nvPr>
            <p:ph type="sldNum" sz="quarter" idx="10"/>
          </p:nvPr>
        </p:nvSpPr>
        <p:spPr/>
        <p:txBody>
          <a:bodyPr/>
          <a:lstStyle/>
          <a:p>
            <a:fld id="{BA4FD921-1B72-42F0-9DA6-B2570393B302}" type="slidenum">
              <a:rPr lang="en-US" smtClean="0"/>
              <a:t>13</a:t>
            </a:fld>
            <a:endParaRPr lang="en-US"/>
          </a:p>
        </p:txBody>
      </p:sp>
    </p:spTree>
    <p:extLst>
      <p:ext uri="{BB962C8B-B14F-4D97-AF65-F5344CB8AC3E}">
        <p14:creationId xmlns:p14="http://schemas.microsoft.com/office/powerpoint/2010/main" val="6179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A7423453-9ECC-4249-BD19-2750484EA5F0}" type="datetimeFigureOut">
              <a:rPr lang="en-US" smtClean="0"/>
              <a:t>4/25/13</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3E90ED2-4935-4AFF-8BDD-B35B94AD0B72}" type="slidenum">
              <a:rPr lang="en-US" smtClean="0"/>
              <a:t>‹#›</a:t>
            </a:fld>
            <a:endParaRPr lang="en-US"/>
          </a:p>
        </p:txBody>
      </p:sp>
    </p:spTree>
    <p:extLst>
      <p:ext uri="{BB962C8B-B14F-4D97-AF65-F5344CB8AC3E}">
        <p14:creationId xmlns:p14="http://schemas.microsoft.com/office/powerpoint/2010/main" val="39076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23453-9ECC-4249-BD19-2750484EA5F0}"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54762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23453-9ECC-4249-BD19-2750484EA5F0}"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8769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23453-9ECC-4249-BD19-2750484EA5F0}"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404983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23453-9ECC-4249-BD19-2750484EA5F0}"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375842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423453-9ECC-4249-BD19-2750484EA5F0}"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48223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423453-9ECC-4249-BD19-2750484EA5F0}" type="datetimeFigureOut">
              <a:rPr lang="en-US" smtClean="0"/>
              <a:t>4/25/13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74983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423453-9ECC-4249-BD19-2750484EA5F0}" type="datetimeFigureOut">
              <a:rPr lang="en-US" smtClean="0"/>
              <a:t>4/25/13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251413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23453-9ECC-4249-BD19-2750484EA5F0}" type="datetimeFigureOut">
              <a:rPr lang="en-US" smtClean="0"/>
              <a:t>4/25/13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90ED2-4935-4AFF-8BDD-B35B94AD0B72}" type="slidenum">
              <a:rPr lang="en-US" smtClean="0"/>
              <a:t>‹#›</a:t>
            </a:fld>
            <a:endParaRPr lang="en-US"/>
          </a:p>
        </p:txBody>
      </p:sp>
    </p:spTree>
    <p:extLst>
      <p:ext uri="{BB962C8B-B14F-4D97-AF65-F5344CB8AC3E}">
        <p14:creationId xmlns:p14="http://schemas.microsoft.com/office/powerpoint/2010/main" val="164107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7423453-9ECC-4249-BD19-2750484EA5F0}"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3E90ED2-4935-4AFF-8BDD-B35B94AD0B72}" type="slidenum">
              <a:rPr lang="en-US" smtClean="0"/>
              <a:t>‹#›</a:t>
            </a:fld>
            <a:endParaRPr lang="en-US"/>
          </a:p>
        </p:txBody>
      </p:sp>
    </p:spTree>
    <p:extLst>
      <p:ext uri="{BB962C8B-B14F-4D97-AF65-F5344CB8AC3E}">
        <p14:creationId xmlns:p14="http://schemas.microsoft.com/office/powerpoint/2010/main" val="400005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A7423453-9ECC-4249-BD19-2750484EA5F0}" type="datetimeFigureOut">
              <a:rPr lang="en-US" smtClean="0"/>
              <a:t>4/25/13</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3E90ED2-4935-4AFF-8BDD-B35B94AD0B72}" type="slidenum">
              <a:rPr lang="en-US" smtClean="0"/>
              <a:t>‹#›</a:t>
            </a:fld>
            <a:endParaRPr lang="en-US"/>
          </a:p>
        </p:txBody>
      </p:sp>
    </p:spTree>
    <p:extLst>
      <p:ext uri="{BB962C8B-B14F-4D97-AF65-F5344CB8AC3E}">
        <p14:creationId xmlns:p14="http://schemas.microsoft.com/office/powerpoint/2010/main" val="217885681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A7423453-9ECC-4249-BD19-2750484EA5F0}" type="datetimeFigureOut">
              <a:rPr lang="en-US" smtClean="0"/>
              <a:t>4/25/13</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3E90ED2-4935-4AFF-8BDD-B35B94AD0B72}" type="slidenum">
              <a:rPr lang="en-US" smtClean="0"/>
              <a:t>‹#›</a:t>
            </a:fld>
            <a:endParaRPr lang="en-US"/>
          </a:p>
        </p:txBody>
      </p:sp>
    </p:spTree>
    <p:extLst>
      <p:ext uri="{BB962C8B-B14F-4D97-AF65-F5344CB8AC3E}">
        <p14:creationId xmlns:p14="http://schemas.microsoft.com/office/powerpoint/2010/main" val="71161991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png"/><Relationship Id="rId1" Type="http://schemas.microsoft.com/office/2007/relationships/media" Target="../media/media1.mov"/><Relationship Id="rId2" Type="http://schemas.openxmlformats.org/officeDocument/2006/relationships/video" Target="../media/media1.mo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latin typeface="Calibri"/>
                <a:cs typeface="Calibri"/>
              </a:rPr>
              <a:t>Supporting Orientation during Search Result </a:t>
            </a:r>
            <a:r>
              <a:rPr lang="en-US" sz="5400" dirty="0" smtClean="0">
                <a:latin typeface="Calibri"/>
                <a:cs typeface="Calibri"/>
              </a:rPr>
              <a:t>Examination</a:t>
            </a:r>
            <a:br>
              <a:rPr lang="en-US" sz="5400" dirty="0" smtClean="0">
                <a:latin typeface="Calibri"/>
                <a:cs typeface="Calibri"/>
              </a:rPr>
            </a:br>
            <a:endParaRPr lang="en-US" sz="5400" dirty="0">
              <a:latin typeface="Calibri"/>
              <a:cs typeface="Calibri"/>
            </a:endParaRPr>
          </a:p>
        </p:txBody>
      </p:sp>
      <p:sp>
        <p:nvSpPr>
          <p:cNvPr id="3" name="Subtitle 2"/>
          <p:cNvSpPr>
            <a:spLocks noGrp="1"/>
          </p:cNvSpPr>
          <p:nvPr>
            <p:ph type="subTitle" idx="1"/>
          </p:nvPr>
        </p:nvSpPr>
        <p:spPr>
          <a:xfrm>
            <a:off x="515071" y="4194598"/>
            <a:ext cx="8090063" cy="1771423"/>
          </a:xfrm>
        </p:spPr>
        <p:txBody>
          <a:bodyPr>
            <a:normAutofit/>
          </a:bodyPr>
          <a:lstStyle/>
          <a:p>
            <a:r>
              <a:rPr lang="en-US" b="1" dirty="0" smtClean="0">
                <a:latin typeface="Calibri"/>
                <a:cs typeface="Calibri"/>
              </a:rPr>
              <a:t>HENRY </a:t>
            </a:r>
            <a:r>
              <a:rPr lang="en-US" b="1" dirty="0" smtClean="0">
                <a:latin typeface="Calibri"/>
                <a:cs typeface="Calibri"/>
              </a:rPr>
              <a:t>FEILD</a:t>
            </a:r>
            <a:r>
              <a:rPr lang="en-US" dirty="0" smtClean="0">
                <a:latin typeface="Calibri"/>
                <a:cs typeface="Calibri"/>
              </a:rPr>
              <a:t>, University of Massachusetts-Amherst</a:t>
            </a:r>
          </a:p>
          <a:p>
            <a:r>
              <a:rPr lang="en-US" b="1" dirty="0" smtClean="0">
                <a:latin typeface="Calibri"/>
                <a:cs typeface="Calibri"/>
              </a:rPr>
              <a:t>RYEN WHITE</a:t>
            </a:r>
            <a:r>
              <a:rPr lang="en-US" dirty="0" smtClean="0">
                <a:latin typeface="Calibri"/>
                <a:cs typeface="Calibri"/>
              </a:rPr>
              <a:t>, Microsoft Research</a:t>
            </a:r>
          </a:p>
          <a:p>
            <a:r>
              <a:rPr lang="en-US" b="1" dirty="0" smtClean="0">
                <a:latin typeface="Calibri"/>
                <a:cs typeface="Calibri"/>
              </a:rPr>
              <a:t>XIN FU</a:t>
            </a:r>
            <a:r>
              <a:rPr lang="en-US" dirty="0" smtClean="0">
                <a:latin typeface="Calibri"/>
                <a:cs typeface="Calibri"/>
              </a:rPr>
              <a:t>, LinkedIn</a:t>
            </a:r>
          </a:p>
          <a:p>
            <a:endParaRPr lang="en-US" dirty="0">
              <a:latin typeface="Calibri"/>
              <a:cs typeface="Calibri"/>
            </a:endParaRPr>
          </a:p>
        </p:txBody>
      </p:sp>
    </p:spTree>
    <p:extLst>
      <p:ext uri="{BB962C8B-B14F-4D97-AF65-F5344CB8AC3E}">
        <p14:creationId xmlns:p14="http://schemas.microsoft.com/office/powerpoint/2010/main" val="2716894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20" y="183508"/>
            <a:ext cx="7543800" cy="740812"/>
          </a:xfrm>
        </p:spPr>
        <p:txBody>
          <a:bodyPr>
            <a:normAutofit fontScale="90000"/>
          </a:bodyPr>
          <a:lstStyle/>
          <a:p>
            <a:r>
              <a:rPr lang="en-US" dirty="0" smtClean="0">
                <a:latin typeface="Calibri"/>
                <a:cs typeface="Calibri"/>
              </a:rPr>
              <a:t>Study Design</a:t>
            </a:r>
            <a:endParaRPr lang="en-US" dirty="0">
              <a:latin typeface="Calibri"/>
              <a:cs typeface="Calibri"/>
            </a:endParaRPr>
          </a:p>
        </p:txBody>
      </p:sp>
      <p:sp>
        <p:nvSpPr>
          <p:cNvPr id="50" name="Rounded Rectangle 49"/>
          <p:cNvSpPr/>
          <p:nvPr/>
        </p:nvSpPr>
        <p:spPr>
          <a:xfrm>
            <a:off x="1219200" y="1226416"/>
            <a:ext cx="1066800" cy="533400"/>
          </a:xfrm>
          <a:prstGeom prst="roundRect">
            <a:avLst/>
          </a:prstGeom>
          <a:solidFill>
            <a:srgbClr val="9BBB59">
              <a:lumMod val="60000"/>
              <a:lumOff val="4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System A</a:t>
            </a:r>
            <a:endParaRPr kumimoji="0" lang="en-US" sz="1400" b="0" i="0" u="none" strike="noStrike" kern="0" cap="none" spc="0" normalizeH="0" baseline="0" noProof="0" dirty="0">
              <a:ln>
                <a:noFill/>
              </a:ln>
              <a:solidFill>
                <a:srgbClr val="9BBB59">
                  <a:lumMod val="50000"/>
                </a:srgbClr>
              </a:solidFill>
              <a:effectLst/>
              <a:uLnTx/>
              <a:uFillTx/>
              <a:latin typeface="Calibri"/>
              <a:cs typeface="Calibri"/>
            </a:endParaRPr>
          </a:p>
        </p:txBody>
      </p:sp>
      <p:sp>
        <p:nvSpPr>
          <p:cNvPr id="51" name="Rounded Rectangle 50"/>
          <p:cNvSpPr/>
          <p:nvPr/>
        </p:nvSpPr>
        <p:spPr>
          <a:xfrm>
            <a:off x="2362200" y="1226416"/>
            <a:ext cx="1066800" cy="533400"/>
          </a:xfrm>
          <a:prstGeom prst="roundRect">
            <a:avLst/>
          </a:prstGeom>
          <a:solidFill>
            <a:srgbClr val="9BBB59">
              <a:lumMod val="60000"/>
              <a:lumOff val="4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System B</a:t>
            </a:r>
            <a:endParaRPr kumimoji="0" lang="en-US" sz="1400" b="0" i="0" u="none" strike="noStrike" kern="0" cap="none" spc="0" normalizeH="0" baseline="0" noProof="0" dirty="0">
              <a:ln>
                <a:noFill/>
              </a:ln>
              <a:solidFill>
                <a:srgbClr val="9BBB59">
                  <a:lumMod val="50000"/>
                </a:srgbClr>
              </a:solidFill>
              <a:effectLst/>
              <a:uLnTx/>
              <a:uFillTx/>
              <a:latin typeface="Calibri"/>
              <a:cs typeface="Calibri"/>
            </a:endParaRPr>
          </a:p>
        </p:txBody>
      </p:sp>
      <p:sp>
        <p:nvSpPr>
          <p:cNvPr id="52" name="Rounded Rectangle 51"/>
          <p:cNvSpPr/>
          <p:nvPr/>
        </p:nvSpPr>
        <p:spPr>
          <a:xfrm>
            <a:off x="3505200" y="1226416"/>
            <a:ext cx="1066800" cy="533400"/>
          </a:xfrm>
          <a:prstGeom prst="roundRect">
            <a:avLst/>
          </a:prstGeom>
          <a:solidFill>
            <a:srgbClr val="9BBB59">
              <a:lumMod val="60000"/>
              <a:lumOff val="4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System C</a:t>
            </a:r>
          </a:p>
        </p:txBody>
      </p:sp>
      <p:sp>
        <p:nvSpPr>
          <p:cNvPr id="53" name="Rounded Rectangle 52"/>
          <p:cNvSpPr/>
          <p:nvPr/>
        </p:nvSpPr>
        <p:spPr>
          <a:xfrm>
            <a:off x="4648200" y="1217451"/>
            <a:ext cx="1066800" cy="533400"/>
          </a:xfrm>
          <a:prstGeom prst="roundRect">
            <a:avLst/>
          </a:prstGeom>
          <a:solidFill>
            <a:srgbClr val="9BBB59">
              <a:lumMod val="60000"/>
              <a:lumOff val="4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System D</a:t>
            </a:r>
            <a:endParaRPr kumimoji="0" lang="en-US" sz="1400" b="0" i="0" u="none" strike="noStrike" kern="0" cap="none" spc="0" normalizeH="0" baseline="0" noProof="0" dirty="0">
              <a:ln>
                <a:noFill/>
              </a:ln>
              <a:solidFill>
                <a:srgbClr val="9BBB59">
                  <a:lumMod val="50000"/>
                </a:srgbClr>
              </a:solidFill>
              <a:effectLst/>
              <a:uLnTx/>
              <a:uFillTx/>
              <a:latin typeface="Calibri"/>
              <a:cs typeface="Calibri"/>
            </a:endParaRPr>
          </a:p>
        </p:txBody>
      </p:sp>
      <p:sp>
        <p:nvSpPr>
          <p:cNvPr id="54" name="Rounded Rectangle 53"/>
          <p:cNvSpPr/>
          <p:nvPr/>
        </p:nvSpPr>
        <p:spPr>
          <a:xfrm>
            <a:off x="5791200" y="1217451"/>
            <a:ext cx="1066800" cy="533400"/>
          </a:xfrm>
          <a:prstGeom prst="roundRect">
            <a:avLst/>
          </a:prstGeom>
          <a:solidFill>
            <a:srgbClr val="9BBB59">
              <a:lumMod val="60000"/>
              <a:lumOff val="4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System E</a:t>
            </a:r>
            <a:endParaRPr kumimoji="0" lang="en-US" sz="1400" b="0" i="0" u="none" strike="noStrike" kern="0" cap="none" spc="0" normalizeH="0" baseline="0" noProof="0" dirty="0">
              <a:ln>
                <a:noFill/>
              </a:ln>
              <a:solidFill>
                <a:srgbClr val="9BBB59">
                  <a:lumMod val="50000"/>
                </a:srgbClr>
              </a:solidFill>
              <a:effectLst/>
              <a:uLnTx/>
              <a:uFillTx/>
              <a:latin typeface="Calibri"/>
              <a:cs typeface="Calibri"/>
            </a:endParaRPr>
          </a:p>
        </p:txBody>
      </p:sp>
      <p:sp>
        <p:nvSpPr>
          <p:cNvPr id="55" name="Rounded Rectangle 54"/>
          <p:cNvSpPr/>
          <p:nvPr/>
        </p:nvSpPr>
        <p:spPr>
          <a:xfrm>
            <a:off x="6934200" y="1226416"/>
            <a:ext cx="1066800" cy="533400"/>
          </a:xfrm>
          <a:prstGeom prst="roundRect">
            <a:avLst/>
          </a:prstGeom>
          <a:solidFill>
            <a:srgbClr val="9BBB59">
              <a:lumMod val="60000"/>
              <a:lumOff val="4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System</a:t>
            </a:r>
            <a:r>
              <a:rPr kumimoji="0" lang="en-US" sz="1400" b="0" i="0" u="none" strike="noStrike" kern="0" cap="none" spc="0" normalizeH="0" noProof="0" dirty="0" smtClean="0">
                <a:ln>
                  <a:noFill/>
                </a:ln>
                <a:solidFill>
                  <a:srgbClr val="9BBB59">
                    <a:lumMod val="50000"/>
                  </a:srgbClr>
                </a:solidFill>
                <a:effectLst/>
                <a:uLnTx/>
                <a:uFillTx/>
                <a:latin typeface="Calibri"/>
                <a:cs typeface="Calibri"/>
              </a:rPr>
              <a:t> </a:t>
            </a:r>
            <a:r>
              <a:rPr kumimoji="0" lang="en-US" sz="1400" b="0" i="0" u="none" strike="noStrike" kern="0" cap="none" spc="0" normalizeH="0" baseline="0" noProof="0" dirty="0" smtClean="0">
                <a:ln>
                  <a:noFill/>
                </a:ln>
                <a:solidFill>
                  <a:srgbClr val="9BBB59">
                    <a:lumMod val="50000"/>
                  </a:srgbClr>
                </a:solidFill>
                <a:effectLst/>
                <a:uLnTx/>
                <a:uFillTx/>
                <a:latin typeface="Calibri"/>
                <a:cs typeface="Calibri"/>
              </a:rPr>
              <a:t>F</a:t>
            </a:r>
            <a:endParaRPr kumimoji="0" lang="en-US" sz="1400" b="0" i="0" u="none" strike="noStrike" kern="0" cap="none" spc="0" normalizeH="0" baseline="0" noProof="0" dirty="0">
              <a:ln>
                <a:noFill/>
              </a:ln>
              <a:solidFill>
                <a:srgbClr val="9BBB59">
                  <a:lumMod val="50000"/>
                </a:srgbClr>
              </a:solidFill>
              <a:effectLst/>
              <a:uLnTx/>
              <a:uFillTx/>
              <a:latin typeface="Calibri"/>
              <a:cs typeface="Calibri"/>
            </a:endParaRPr>
          </a:p>
        </p:txBody>
      </p:sp>
      <p:sp>
        <p:nvSpPr>
          <p:cNvPr id="56" name="TextBox 55"/>
          <p:cNvSpPr txBox="1"/>
          <p:nvPr/>
        </p:nvSpPr>
        <p:spPr>
          <a:xfrm>
            <a:off x="3680012" y="782663"/>
            <a:ext cx="15240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Calibri"/>
              </a:rPr>
              <a:t>Systems</a:t>
            </a:r>
            <a:endParaRPr kumimoji="0" lang="en-US" sz="1800" b="1" i="0" u="none" strike="noStrike" kern="0" cap="none" spc="0" normalizeH="0" baseline="0" noProof="0" dirty="0">
              <a:ln>
                <a:noFill/>
              </a:ln>
              <a:solidFill>
                <a:prstClr val="black"/>
              </a:solidFill>
              <a:effectLst/>
              <a:uLnTx/>
              <a:uFillTx/>
              <a:latin typeface="Calibri"/>
              <a:cs typeface="Calibri"/>
            </a:endParaRPr>
          </a:p>
        </p:txBody>
      </p:sp>
      <p:sp>
        <p:nvSpPr>
          <p:cNvPr id="61" name="Can 60"/>
          <p:cNvSpPr/>
          <p:nvPr/>
        </p:nvSpPr>
        <p:spPr>
          <a:xfrm>
            <a:off x="5891484" y="4175729"/>
            <a:ext cx="1143000" cy="1371600"/>
          </a:xfrm>
          <a:prstGeom prst="ca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cs typeface="Calibri"/>
            </a:endParaRPr>
          </a:p>
        </p:txBody>
      </p:sp>
      <p:sp>
        <p:nvSpPr>
          <p:cNvPr id="62" name="TextBox 61"/>
          <p:cNvSpPr txBox="1"/>
          <p:nvPr/>
        </p:nvSpPr>
        <p:spPr>
          <a:xfrm>
            <a:off x="6385663" y="3806397"/>
            <a:ext cx="1524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cs typeface="Calibri"/>
              </a:rPr>
              <a:t>Tasks</a:t>
            </a:r>
            <a:endParaRPr kumimoji="0" lang="en-US" sz="1400" b="1" i="0" u="none" strike="noStrike" kern="0" cap="none" spc="0" normalizeH="0" baseline="0" noProof="0" dirty="0">
              <a:ln>
                <a:noFill/>
              </a:ln>
              <a:solidFill>
                <a:prstClr val="black"/>
              </a:solidFill>
              <a:effectLst/>
              <a:uLnTx/>
              <a:uFillTx/>
              <a:latin typeface="Calibri"/>
              <a:cs typeface="Calibri"/>
            </a:endParaRPr>
          </a:p>
        </p:txBody>
      </p:sp>
      <p:sp>
        <p:nvSpPr>
          <p:cNvPr id="69" name="Can 68"/>
          <p:cNvSpPr/>
          <p:nvPr/>
        </p:nvSpPr>
        <p:spPr>
          <a:xfrm>
            <a:off x="7224984" y="4192569"/>
            <a:ext cx="1143000" cy="1371600"/>
          </a:xfrm>
          <a:prstGeom prst="can">
            <a:avLst/>
          </a:prstGeom>
          <a:solidFill>
            <a:srgbClr val="F79646">
              <a:lumMod val="75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cs typeface="Calibri"/>
            </a:endParaRPr>
          </a:p>
        </p:txBody>
      </p:sp>
      <p:sp>
        <p:nvSpPr>
          <p:cNvPr id="59" name="TextBox 58"/>
          <p:cNvSpPr txBox="1"/>
          <p:nvPr/>
        </p:nvSpPr>
        <p:spPr>
          <a:xfrm>
            <a:off x="5700984" y="5547329"/>
            <a:ext cx="152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cs typeface="Calibri"/>
              </a:rPr>
              <a:t>Do not require scrolling</a:t>
            </a:r>
            <a:endParaRPr kumimoji="0" lang="en-US" sz="1400" b="0" i="0" u="none" strike="noStrike" kern="0" cap="none" spc="0" normalizeH="0" baseline="0" noProof="0" dirty="0">
              <a:ln>
                <a:noFill/>
              </a:ln>
              <a:solidFill>
                <a:prstClr val="black"/>
              </a:solidFill>
              <a:effectLst/>
              <a:uLnTx/>
              <a:uFillTx/>
              <a:latin typeface="Calibri"/>
              <a:cs typeface="Calibri"/>
            </a:endParaRPr>
          </a:p>
        </p:txBody>
      </p:sp>
      <p:sp>
        <p:nvSpPr>
          <p:cNvPr id="60" name="TextBox 59"/>
          <p:cNvSpPr txBox="1"/>
          <p:nvPr/>
        </p:nvSpPr>
        <p:spPr>
          <a:xfrm>
            <a:off x="7129734" y="5576464"/>
            <a:ext cx="1524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cs typeface="Calibri"/>
              </a:rPr>
              <a:t>Require scrolling</a:t>
            </a:r>
            <a:endParaRPr kumimoji="0" lang="en-US" sz="1400" b="0" i="0" u="none" strike="noStrike" kern="0" cap="none" spc="0" normalizeH="0" baseline="0" noProof="0" dirty="0">
              <a:ln>
                <a:noFill/>
              </a:ln>
              <a:solidFill>
                <a:prstClr val="black"/>
              </a:solidFill>
              <a:effectLst/>
              <a:uLnTx/>
              <a:uFillTx/>
              <a:latin typeface="Calibri"/>
              <a:cs typeface="Calibri"/>
            </a:endParaRPr>
          </a:p>
        </p:txBody>
      </p:sp>
      <p:sp>
        <p:nvSpPr>
          <p:cNvPr id="77" name="TextBox 76"/>
          <p:cNvSpPr txBox="1"/>
          <p:nvPr/>
        </p:nvSpPr>
        <p:spPr>
          <a:xfrm>
            <a:off x="133049" y="1976321"/>
            <a:ext cx="142276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cs typeface="Calibri"/>
              </a:rPr>
              <a:t>Participant </a:t>
            </a:r>
            <a:r>
              <a:rPr kumimoji="0" lang="en-US" sz="1400" b="0" u="none" strike="noStrike" kern="0" cap="none" spc="0" normalizeH="0" baseline="0" noProof="0" dirty="0" smtClean="0">
                <a:ln>
                  <a:noFill/>
                </a:ln>
                <a:solidFill>
                  <a:prstClr val="black"/>
                </a:solidFill>
                <a:effectLst/>
                <a:uLnTx/>
                <a:uFillTx/>
                <a:latin typeface="Calibri"/>
                <a:cs typeface="Calibri"/>
              </a:rPr>
              <a:t>X:</a:t>
            </a:r>
            <a:endParaRPr kumimoji="0" lang="en-US" sz="1400" b="0" u="none" strike="noStrike" kern="0" cap="none" spc="0" normalizeH="0" baseline="0" noProof="0" dirty="0">
              <a:ln>
                <a:noFill/>
              </a:ln>
              <a:solidFill>
                <a:prstClr val="black"/>
              </a:solidFill>
              <a:effectLst/>
              <a:uLnTx/>
              <a:uFillTx/>
              <a:latin typeface="Calibri"/>
              <a:cs typeface="Calibri"/>
            </a:endParaRPr>
          </a:p>
        </p:txBody>
      </p:sp>
      <p:sp>
        <p:nvSpPr>
          <p:cNvPr id="83" name="Oval 82"/>
          <p:cNvSpPr/>
          <p:nvPr/>
        </p:nvSpPr>
        <p:spPr>
          <a:xfrm>
            <a:off x="5250606" y="2011680"/>
            <a:ext cx="274320" cy="274320"/>
          </a:xfrm>
          <a:prstGeom prst="ellips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7</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84" name="Oval 83"/>
          <p:cNvSpPr/>
          <p:nvPr/>
        </p:nvSpPr>
        <p:spPr>
          <a:xfrm>
            <a:off x="1632418" y="2011680"/>
            <a:ext cx="274320" cy="274320"/>
          </a:xfrm>
          <a:prstGeom prst="ellips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a:cs typeface="Calibri"/>
              </a:rPr>
              <a:t>8</a:t>
            </a:r>
          </a:p>
        </p:txBody>
      </p:sp>
      <p:sp>
        <p:nvSpPr>
          <p:cNvPr id="86" name="Oval 85"/>
          <p:cNvSpPr/>
          <p:nvPr/>
        </p:nvSpPr>
        <p:spPr>
          <a:xfrm>
            <a:off x="2684166" y="2011680"/>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10</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87" name="Oval 86"/>
          <p:cNvSpPr/>
          <p:nvPr/>
        </p:nvSpPr>
        <p:spPr>
          <a:xfrm>
            <a:off x="4115681" y="2011680"/>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a:cs typeface="Calibri"/>
              </a:rPr>
              <a:t>9</a:t>
            </a:r>
          </a:p>
        </p:txBody>
      </p:sp>
      <p:sp>
        <p:nvSpPr>
          <p:cNvPr id="88" name="Oval 87"/>
          <p:cNvSpPr/>
          <p:nvPr/>
        </p:nvSpPr>
        <p:spPr>
          <a:xfrm>
            <a:off x="6086751" y="2011680"/>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12</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89" name="Oval 88"/>
          <p:cNvSpPr/>
          <p:nvPr/>
        </p:nvSpPr>
        <p:spPr>
          <a:xfrm>
            <a:off x="7522757" y="2011680"/>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11</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graphicFrame>
        <p:nvGraphicFramePr>
          <p:cNvPr id="90" name="Table 89"/>
          <p:cNvGraphicFramePr>
            <a:graphicFrameLocks noGrp="1"/>
          </p:cNvGraphicFramePr>
          <p:nvPr>
            <p:extLst>
              <p:ext uri="{D42A27DB-BD31-4B8C-83A1-F6EECF244321}">
                <p14:modId xmlns:p14="http://schemas.microsoft.com/office/powerpoint/2010/main" val="3732501265"/>
              </p:ext>
            </p:extLst>
          </p:nvPr>
        </p:nvGraphicFramePr>
        <p:xfrm>
          <a:off x="564207" y="3862947"/>
          <a:ext cx="4582086" cy="2438401"/>
        </p:xfrm>
        <a:graphic>
          <a:graphicData uri="http://schemas.openxmlformats.org/drawingml/2006/table">
            <a:tbl>
              <a:tblPr firstRow="1" firstCol="1" bandRow="1"/>
              <a:tblGrid>
                <a:gridCol w="763681"/>
                <a:gridCol w="763681"/>
                <a:gridCol w="763681"/>
                <a:gridCol w="763681"/>
                <a:gridCol w="763681"/>
                <a:gridCol w="763681"/>
              </a:tblGrid>
              <a:tr h="344245">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dirty="0" smtClean="0"/>
                        <a:t>T</a:t>
                      </a:r>
                      <a:r>
                        <a:rPr lang="en-US" sz="1400" baseline="0" dirty="0" smtClean="0"/>
                        <a:t>1</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dirty="0" smtClean="0"/>
                        <a:t>T2</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dirty="0" smtClean="0"/>
                        <a:t>…</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dirty="0" smtClean="0"/>
                        <a:t>T11</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dirty="0" smtClean="0"/>
                        <a:t>T12</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4902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t>Sys A</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902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t>Sys B</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4902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t>Sys C</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902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t>Sys 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4902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t>Sys E</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902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t>Sys F</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8</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91" name="TextBox 90"/>
          <p:cNvSpPr txBox="1"/>
          <p:nvPr/>
        </p:nvSpPr>
        <p:spPr>
          <a:xfrm>
            <a:off x="292338" y="3476556"/>
            <a:ext cx="50847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u="none" strike="noStrike" kern="0" cap="none" spc="0" normalizeH="0" baseline="0" noProof="0" dirty="0" smtClean="0">
                <a:ln>
                  <a:noFill/>
                </a:ln>
                <a:solidFill>
                  <a:prstClr val="black"/>
                </a:solidFill>
                <a:effectLst/>
                <a:uLnTx/>
                <a:uFillTx/>
                <a:latin typeface="Calibri"/>
                <a:cs typeface="Calibri"/>
              </a:rPr>
              <a:t>48 users</a:t>
            </a:r>
            <a:r>
              <a:rPr kumimoji="0" lang="en-US" b="0" u="none" strike="noStrike" kern="0" cap="none" spc="0" normalizeH="0" noProof="0" dirty="0" smtClean="0">
                <a:ln>
                  <a:noFill/>
                </a:ln>
                <a:solidFill>
                  <a:prstClr val="black"/>
                </a:solidFill>
                <a:effectLst/>
                <a:uLnTx/>
                <a:uFillTx/>
                <a:latin typeface="Calibri"/>
                <a:cs typeface="Calibri"/>
              </a:rPr>
              <a:t> in total, 8 per system-task pair</a:t>
            </a:r>
            <a:endParaRPr kumimoji="0" lang="en-US" b="0" u="none" strike="noStrike" kern="0" cap="none" spc="0" normalizeH="0" baseline="0" noProof="0" dirty="0">
              <a:ln>
                <a:noFill/>
              </a:ln>
              <a:solidFill>
                <a:prstClr val="black"/>
              </a:solidFill>
              <a:effectLst/>
              <a:uLnTx/>
              <a:uFillTx/>
              <a:latin typeface="Calibri"/>
              <a:cs typeface="Calibri"/>
            </a:endParaRPr>
          </a:p>
        </p:txBody>
      </p:sp>
      <p:sp>
        <p:nvSpPr>
          <p:cNvPr id="92" name="TextBox 91"/>
          <p:cNvSpPr txBox="1"/>
          <p:nvPr/>
        </p:nvSpPr>
        <p:spPr>
          <a:xfrm>
            <a:off x="11502" y="2720382"/>
            <a:ext cx="9143999" cy="5847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noProof="0" dirty="0" smtClean="0">
                <a:solidFill>
                  <a:prstClr val="black"/>
                </a:solidFill>
                <a:latin typeface="Calibri"/>
                <a:cs typeface="Calibri"/>
              </a:rPr>
              <a:t>Randomized task and system order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noProof="0" dirty="0" smtClean="0">
                <a:solidFill>
                  <a:prstClr val="black"/>
                </a:solidFill>
                <a:latin typeface="Calibri"/>
                <a:cs typeface="Calibri"/>
              </a:rPr>
              <a:t>50% of tasks needed scrolling to view answer, 50% did not</a:t>
            </a:r>
            <a:endParaRPr kumimoji="0" lang="en-US" sz="1600" b="0" u="none" strike="noStrike" kern="0" cap="none" spc="0" normalizeH="0" baseline="0" noProof="0" dirty="0">
              <a:ln>
                <a:noFill/>
              </a:ln>
              <a:solidFill>
                <a:prstClr val="black"/>
              </a:solidFill>
              <a:effectLst/>
              <a:uLnTx/>
              <a:uFillTx/>
              <a:latin typeface="Calibri"/>
              <a:cs typeface="Calibri"/>
            </a:endParaRPr>
          </a:p>
        </p:txBody>
      </p:sp>
      <p:cxnSp>
        <p:nvCxnSpPr>
          <p:cNvPr id="95" name="Straight Arrow Connector 94"/>
          <p:cNvCxnSpPr/>
          <p:nvPr/>
        </p:nvCxnSpPr>
        <p:spPr>
          <a:xfrm>
            <a:off x="813917" y="2544425"/>
            <a:ext cx="7219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554895" y="2359759"/>
            <a:ext cx="1524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cs typeface="Calibri"/>
              </a:rPr>
              <a:t>Time</a:t>
            </a:r>
            <a:endParaRPr kumimoji="0" lang="en-US" sz="1400" b="1" i="0" u="none" strike="noStrike" kern="0" cap="none" spc="0" normalizeH="0" baseline="0" noProof="0" dirty="0">
              <a:ln>
                <a:noFill/>
              </a:ln>
              <a:solidFill>
                <a:prstClr val="black"/>
              </a:solidFill>
              <a:effectLst/>
              <a:uLnTx/>
              <a:uFillTx/>
              <a:latin typeface="Calibri"/>
              <a:cs typeface="Calibri"/>
            </a:endParaRPr>
          </a:p>
        </p:txBody>
      </p:sp>
      <p:sp>
        <p:nvSpPr>
          <p:cNvPr id="93" name="Oval 92"/>
          <p:cNvSpPr/>
          <p:nvPr/>
        </p:nvSpPr>
        <p:spPr>
          <a:xfrm>
            <a:off x="7227633" y="201168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solidFill>
                  <a:srgbClr val="FFFFFF"/>
                </a:solidFill>
                <a:effectLst/>
                <a:uLnTx/>
                <a:uFillTx/>
                <a:latin typeface="Calibri"/>
                <a:cs typeface="Calibri"/>
              </a:rPr>
              <a:t>2</a:t>
            </a:r>
            <a:endParaRPr kumimoji="0" lang="en-US" sz="1200" b="0" i="0" u="none" strike="noStrike" kern="0" cap="none" spc="0" normalizeH="0" baseline="0" noProof="0" dirty="0">
              <a:solidFill>
                <a:srgbClr val="FFFFFF"/>
              </a:solidFill>
              <a:effectLst/>
              <a:uLnTx/>
              <a:uFillTx/>
              <a:latin typeface="Calibri"/>
              <a:cs typeface="Calibri"/>
            </a:endParaRPr>
          </a:p>
        </p:txBody>
      </p:sp>
      <p:sp>
        <p:nvSpPr>
          <p:cNvPr id="94" name="Oval 93"/>
          <p:cNvSpPr/>
          <p:nvPr/>
        </p:nvSpPr>
        <p:spPr>
          <a:xfrm>
            <a:off x="6376128" y="201168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4</a:t>
            </a:r>
            <a:endParaRPr kumimoji="0" lang="en-US" sz="1200" b="0" i="0" u="none" strike="noStrike" kern="0" cap="none" spc="0" normalizeH="0" baseline="0" noProof="0" dirty="0">
              <a:solidFill>
                <a:srgbClr val="FFFFFF"/>
              </a:solidFill>
              <a:effectLst/>
              <a:uLnTx/>
              <a:uFillTx/>
              <a:latin typeface="Calibri"/>
              <a:cs typeface="Calibri"/>
            </a:endParaRPr>
          </a:p>
        </p:txBody>
      </p:sp>
      <p:sp>
        <p:nvSpPr>
          <p:cNvPr id="97" name="Oval 96"/>
          <p:cNvSpPr/>
          <p:nvPr/>
        </p:nvSpPr>
        <p:spPr>
          <a:xfrm>
            <a:off x="4960986" y="201168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5</a:t>
            </a:r>
            <a:endParaRPr kumimoji="0" lang="en-US" sz="1200" b="0" i="0" u="none" strike="noStrike" kern="0" cap="none" spc="0" normalizeH="0" baseline="0" noProof="0" dirty="0">
              <a:solidFill>
                <a:srgbClr val="FFFFFF"/>
              </a:solidFill>
              <a:effectLst/>
              <a:uLnTx/>
              <a:uFillTx/>
              <a:latin typeface="Calibri"/>
              <a:cs typeface="Calibri"/>
            </a:endParaRPr>
          </a:p>
        </p:txBody>
      </p:sp>
      <p:sp>
        <p:nvSpPr>
          <p:cNvPr id="98" name="Oval 97"/>
          <p:cNvSpPr/>
          <p:nvPr/>
        </p:nvSpPr>
        <p:spPr>
          <a:xfrm>
            <a:off x="3811937" y="201168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1</a:t>
            </a:r>
            <a:endParaRPr kumimoji="0" lang="en-US" sz="1200" b="0" i="0" u="none" strike="noStrike" kern="0" cap="none" spc="0" normalizeH="0" baseline="0" noProof="0" dirty="0">
              <a:solidFill>
                <a:srgbClr val="FFFFFF"/>
              </a:solidFill>
              <a:effectLst/>
              <a:uLnTx/>
              <a:uFillTx/>
              <a:latin typeface="Calibri"/>
              <a:cs typeface="Calibri"/>
            </a:endParaRPr>
          </a:p>
        </p:txBody>
      </p:sp>
      <p:sp>
        <p:nvSpPr>
          <p:cNvPr id="99" name="Oval 98"/>
          <p:cNvSpPr/>
          <p:nvPr/>
        </p:nvSpPr>
        <p:spPr>
          <a:xfrm>
            <a:off x="2977366" y="201168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smtClean="0">
                <a:solidFill>
                  <a:srgbClr val="FFFFFF"/>
                </a:solidFill>
                <a:latin typeface="Calibri"/>
                <a:cs typeface="Calibri"/>
              </a:rPr>
              <a:t>6</a:t>
            </a:r>
            <a:endParaRPr kumimoji="0" lang="en-US" sz="1200" b="0" i="0" u="none" strike="noStrike" kern="0" cap="none" spc="0" normalizeH="0" baseline="0" noProof="0" dirty="0">
              <a:solidFill>
                <a:srgbClr val="FFFFFF"/>
              </a:solidFill>
              <a:effectLst/>
              <a:uLnTx/>
              <a:uFillTx/>
              <a:latin typeface="Calibri"/>
              <a:cs typeface="Calibri"/>
            </a:endParaRPr>
          </a:p>
        </p:txBody>
      </p:sp>
      <p:sp>
        <p:nvSpPr>
          <p:cNvPr id="100" name="Oval 99"/>
          <p:cNvSpPr/>
          <p:nvPr/>
        </p:nvSpPr>
        <p:spPr>
          <a:xfrm>
            <a:off x="1925080" y="201168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a:solidFill>
                  <a:srgbClr val="FFFFFF"/>
                </a:solidFill>
                <a:latin typeface="Calibri"/>
                <a:cs typeface="Calibri"/>
              </a:rPr>
              <a:t>3</a:t>
            </a:r>
            <a:endParaRPr kumimoji="0" lang="en-US" sz="1200" b="0" i="0" u="none" strike="noStrike" kern="0" cap="none" spc="0" normalizeH="0" baseline="0" noProof="0" dirty="0">
              <a:solidFill>
                <a:srgbClr val="FFFFFF"/>
              </a:solidFill>
              <a:effectLst/>
              <a:uLnTx/>
              <a:uFillTx/>
              <a:latin typeface="Calibri"/>
              <a:cs typeface="Calibri"/>
            </a:endParaRPr>
          </a:p>
        </p:txBody>
      </p:sp>
      <p:sp>
        <p:nvSpPr>
          <p:cNvPr id="102" name="Oval 101"/>
          <p:cNvSpPr/>
          <p:nvPr/>
        </p:nvSpPr>
        <p:spPr>
          <a:xfrm>
            <a:off x="7874001" y="4534747"/>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10</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05" name="Oval 104"/>
          <p:cNvSpPr/>
          <p:nvPr/>
        </p:nvSpPr>
        <p:spPr>
          <a:xfrm>
            <a:off x="7874001" y="4856479"/>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11</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06" name="Oval 105"/>
          <p:cNvSpPr/>
          <p:nvPr/>
        </p:nvSpPr>
        <p:spPr>
          <a:xfrm>
            <a:off x="7874001" y="5170956"/>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12</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08" name="Oval 107"/>
          <p:cNvSpPr/>
          <p:nvPr/>
        </p:nvSpPr>
        <p:spPr>
          <a:xfrm>
            <a:off x="7445831" y="4529912"/>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7</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09" name="Oval 108"/>
          <p:cNvSpPr/>
          <p:nvPr/>
        </p:nvSpPr>
        <p:spPr>
          <a:xfrm>
            <a:off x="7445831" y="4851644"/>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8</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0" name="Oval 109"/>
          <p:cNvSpPr/>
          <p:nvPr/>
        </p:nvSpPr>
        <p:spPr>
          <a:xfrm>
            <a:off x="7445831" y="5166121"/>
            <a:ext cx="274320" cy="274320"/>
          </a:xfrm>
          <a:prstGeom prst="ellipse">
            <a:avLst/>
          </a:prstGeom>
          <a:solidFill>
            <a:srgbClr val="FF99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Calibri"/>
              </a:rPr>
              <a:t>9</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1" name="Oval 110"/>
          <p:cNvSpPr/>
          <p:nvPr/>
        </p:nvSpPr>
        <p:spPr>
          <a:xfrm>
            <a:off x="6562877" y="4542005"/>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rgbClr val="FFFFFF"/>
                </a:solidFill>
                <a:latin typeface="Calibri"/>
                <a:cs typeface="Calibri"/>
              </a:rPr>
              <a:t>4</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2" name="Oval 111"/>
          <p:cNvSpPr/>
          <p:nvPr/>
        </p:nvSpPr>
        <p:spPr>
          <a:xfrm>
            <a:off x="6562877" y="4863737"/>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5</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3" name="Oval 112"/>
          <p:cNvSpPr/>
          <p:nvPr/>
        </p:nvSpPr>
        <p:spPr>
          <a:xfrm>
            <a:off x="6562877" y="5178214"/>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6</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4" name="Oval 113"/>
          <p:cNvSpPr/>
          <p:nvPr/>
        </p:nvSpPr>
        <p:spPr>
          <a:xfrm>
            <a:off x="6134707" y="4537170"/>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1</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5" name="Oval 114"/>
          <p:cNvSpPr/>
          <p:nvPr/>
        </p:nvSpPr>
        <p:spPr>
          <a:xfrm>
            <a:off x="6134707" y="4858902"/>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2</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
        <p:nvSpPr>
          <p:cNvPr id="116" name="Oval 115"/>
          <p:cNvSpPr/>
          <p:nvPr/>
        </p:nvSpPr>
        <p:spPr>
          <a:xfrm>
            <a:off x="6134707" y="5173379"/>
            <a:ext cx="274320" cy="274320"/>
          </a:xfrm>
          <a:prstGeom prst="ellipse">
            <a:avLst/>
          </a:prstGeom>
          <a:solidFill>
            <a:srgbClr val="558ED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cs typeface="Calibri"/>
              </a:rPr>
              <a:t>3</a:t>
            </a:r>
            <a:endParaRPr kumimoji="0" lang="en-US" sz="12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3754809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97188"/>
          </a:xfrm>
        </p:spPr>
        <p:txBody>
          <a:bodyPr>
            <a:normAutofit/>
          </a:bodyPr>
          <a:lstStyle/>
          <a:p>
            <a:r>
              <a:rPr lang="en-US" dirty="0" smtClean="0">
                <a:latin typeface="Calibri"/>
                <a:cs typeface="Calibri"/>
              </a:rPr>
              <a:t>Tasks</a:t>
            </a:r>
            <a:endParaRPr lang="en-US" dirty="0">
              <a:latin typeface="Calibri"/>
              <a:cs typeface="Calibri"/>
            </a:endParaRPr>
          </a:p>
        </p:txBody>
      </p:sp>
      <p:sp>
        <p:nvSpPr>
          <p:cNvPr id="3" name="Content Placeholder 2"/>
          <p:cNvSpPr>
            <a:spLocks noGrp="1"/>
          </p:cNvSpPr>
          <p:nvPr>
            <p:ph idx="1"/>
          </p:nvPr>
        </p:nvSpPr>
        <p:spPr>
          <a:xfrm>
            <a:off x="646491" y="4513119"/>
            <a:ext cx="8065294" cy="1698171"/>
          </a:xfrm>
          <a:solidFill>
            <a:schemeClr val="tx2">
              <a:lumMod val="10000"/>
              <a:lumOff val="90000"/>
            </a:schemeClr>
          </a:solidFill>
        </p:spPr>
        <p:txBody>
          <a:bodyPr>
            <a:normAutofit/>
          </a:bodyPr>
          <a:lstStyle/>
          <a:p>
            <a:pPr>
              <a:lnSpc>
                <a:spcPct val="120000"/>
              </a:lnSpc>
            </a:pPr>
            <a:r>
              <a:rPr lang="en-US" sz="1800" b="1" i="1" dirty="0">
                <a:latin typeface="Calibri"/>
                <a:cs typeface="Calibri"/>
              </a:rPr>
              <a:t>Query (shown to participant on </a:t>
            </a:r>
            <a:r>
              <a:rPr lang="en-US" sz="1800" b="1" i="1" dirty="0" smtClean="0">
                <a:latin typeface="Calibri"/>
                <a:cs typeface="Calibri"/>
              </a:rPr>
              <a:t>result page):</a:t>
            </a:r>
            <a:r>
              <a:rPr lang="en-US" sz="1800" i="1" dirty="0" smtClean="0">
                <a:latin typeface="Calibri"/>
                <a:cs typeface="Calibri"/>
              </a:rPr>
              <a:t> </a:t>
            </a:r>
            <a:r>
              <a:rPr lang="en-US" sz="1800" i="1" dirty="0">
                <a:latin typeface="Calibri"/>
                <a:cs typeface="Calibri"/>
              </a:rPr>
              <a:t>[kindle fire]</a:t>
            </a:r>
            <a:endParaRPr lang="en-US" sz="1800" dirty="0">
              <a:latin typeface="Calibri"/>
              <a:cs typeface="Calibri"/>
            </a:endParaRPr>
          </a:p>
          <a:p>
            <a:pPr>
              <a:lnSpc>
                <a:spcPct val="120000"/>
              </a:lnSpc>
              <a:spcBef>
                <a:spcPts val="0"/>
              </a:spcBef>
            </a:pPr>
            <a:r>
              <a:rPr lang="en-US" sz="1800" b="1" i="1" dirty="0">
                <a:latin typeface="Calibri"/>
                <a:cs typeface="Calibri"/>
              </a:rPr>
              <a:t>Description:</a:t>
            </a:r>
            <a:r>
              <a:rPr lang="en-US" sz="1800" i="1" dirty="0">
                <a:latin typeface="Calibri"/>
                <a:cs typeface="Calibri"/>
              </a:rPr>
              <a:t> Aside from the Kindle Fire, what were four versions of the Kindle that Amazon released to address technical </a:t>
            </a:r>
            <a:r>
              <a:rPr lang="en-US" sz="1800" i="1" dirty="0" smtClean="0">
                <a:latin typeface="Calibri"/>
                <a:cs typeface="Calibri"/>
              </a:rPr>
              <a:t>improvements </a:t>
            </a:r>
            <a:r>
              <a:rPr lang="en-US" sz="1800" i="1" dirty="0">
                <a:latin typeface="Calibri"/>
                <a:cs typeface="Calibri"/>
              </a:rPr>
              <a:t>demanded by users?</a:t>
            </a:r>
            <a:endParaRPr lang="en-US" sz="1800" dirty="0">
              <a:latin typeface="Calibri"/>
              <a:cs typeface="Calibri"/>
            </a:endParaRPr>
          </a:p>
          <a:p>
            <a:pPr>
              <a:lnSpc>
                <a:spcPct val="120000"/>
              </a:lnSpc>
              <a:spcBef>
                <a:spcPts val="0"/>
              </a:spcBef>
            </a:pPr>
            <a:r>
              <a:rPr lang="en-US" sz="1800" b="1" i="1" dirty="0">
                <a:latin typeface="Calibri"/>
                <a:cs typeface="Calibri"/>
              </a:rPr>
              <a:t>Answer:</a:t>
            </a:r>
            <a:r>
              <a:rPr lang="en-US" sz="1800" i="1" dirty="0">
                <a:latin typeface="Calibri"/>
                <a:cs typeface="Calibri"/>
              </a:rPr>
              <a:t> Kindle 2, Kindle DX, Kindle DX Graphite, Kindle 3</a:t>
            </a:r>
            <a:endParaRPr lang="en-US" sz="1800" dirty="0">
              <a:latin typeface="Calibri"/>
              <a:cs typeface="Calibri"/>
            </a:endParaRPr>
          </a:p>
          <a:p>
            <a:pPr>
              <a:lnSpc>
                <a:spcPct val="120000"/>
              </a:lnSpc>
            </a:pPr>
            <a:endParaRPr lang="en-US" sz="1800" dirty="0">
              <a:latin typeface="Calibri"/>
              <a:cs typeface="Calibri"/>
            </a:endParaRPr>
          </a:p>
        </p:txBody>
      </p:sp>
      <p:sp>
        <p:nvSpPr>
          <p:cNvPr id="4" name="Rectangle 3"/>
          <p:cNvSpPr/>
          <p:nvPr/>
        </p:nvSpPr>
        <p:spPr>
          <a:xfrm>
            <a:off x="574010" y="1515081"/>
            <a:ext cx="7998490" cy="2862322"/>
          </a:xfrm>
          <a:prstGeom prst="rect">
            <a:avLst/>
          </a:prstGeom>
        </p:spPr>
        <p:txBody>
          <a:bodyPr wrap="square">
            <a:spAutoFit/>
          </a:bodyPr>
          <a:lstStyle/>
          <a:p>
            <a:r>
              <a:rPr lang="en-US" sz="2000" b="1" dirty="0" smtClean="0">
                <a:latin typeface="Calibri"/>
                <a:cs typeface="Calibri"/>
              </a:rPr>
              <a:t>Query selection process:</a:t>
            </a:r>
          </a:p>
          <a:p>
            <a:pPr marL="342900" indent="-342900">
              <a:buFont typeface="Arial" panose="020B0604020202020204" pitchFamily="34" charset="0"/>
              <a:buChar char="•"/>
            </a:pPr>
            <a:r>
              <a:rPr lang="en-US" sz="2000" dirty="0" smtClean="0">
                <a:latin typeface="Calibri"/>
                <a:cs typeface="Calibri"/>
              </a:rPr>
              <a:t>Select frequent / high click entropy from Bing logs</a:t>
            </a:r>
          </a:p>
          <a:p>
            <a:pPr marL="342900" indent="-342900">
              <a:buFont typeface="Arial" panose="020B0604020202020204" pitchFamily="34" charset="0"/>
              <a:buChar char="•"/>
            </a:pPr>
            <a:r>
              <a:rPr lang="en-US" sz="2000" dirty="0" smtClean="0">
                <a:latin typeface="Calibri"/>
                <a:cs typeface="Calibri"/>
              </a:rPr>
              <a:t>Formulated a task per query using its results</a:t>
            </a:r>
          </a:p>
          <a:p>
            <a:pPr marL="342900" indent="-342900">
              <a:buFont typeface="Arial" panose="020B0604020202020204" pitchFamily="34" charset="0"/>
              <a:buChar char="•"/>
            </a:pPr>
            <a:r>
              <a:rPr lang="en-US" sz="2000" dirty="0" smtClean="0">
                <a:latin typeface="Calibri"/>
                <a:cs typeface="Calibri"/>
              </a:rPr>
              <a:t>Slightly modified result lists such that:</a:t>
            </a:r>
          </a:p>
          <a:p>
            <a:pPr marL="800100" lvl="1" indent="-342900">
              <a:buFont typeface="Arial" panose="020B0604020202020204" pitchFamily="34" charset="0"/>
              <a:buChar char="•"/>
            </a:pPr>
            <a:r>
              <a:rPr lang="en-US" sz="2000" dirty="0" smtClean="0">
                <a:latin typeface="Calibri"/>
                <a:cs typeface="Calibri"/>
              </a:rPr>
              <a:t>One relevant page distributed over ranks across tasks</a:t>
            </a:r>
          </a:p>
          <a:p>
            <a:pPr marL="342900" indent="-342900">
              <a:buFont typeface="Arial" panose="020B0604020202020204" pitchFamily="34" charset="0"/>
              <a:buChar char="•"/>
            </a:pPr>
            <a:r>
              <a:rPr lang="en-US" sz="2000" dirty="0" smtClean="0">
                <a:latin typeface="Calibri"/>
                <a:cs typeface="Calibri"/>
              </a:rPr>
              <a:t>Manually marked up results: keyword highlighting, snippet highlighting, relevant passage, and term offsets</a:t>
            </a:r>
          </a:p>
          <a:p>
            <a:pPr marL="342900" indent="-342900">
              <a:buFont typeface="Arial" panose="020B0604020202020204" pitchFamily="34" charset="0"/>
              <a:buChar char="•"/>
            </a:pPr>
            <a:endParaRPr lang="en-US" sz="2000" dirty="0">
              <a:latin typeface="Calibri"/>
              <a:cs typeface="Calibri"/>
            </a:endParaRPr>
          </a:p>
          <a:p>
            <a:r>
              <a:rPr lang="en-US" sz="2000" b="1" dirty="0">
                <a:latin typeface="Calibri"/>
                <a:cs typeface="Calibri"/>
              </a:rPr>
              <a:t>Example task</a:t>
            </a:r>
            <a:r>
              <a:rPr lang="en-US" sz="2000" b="1" dirty="0" smtClean="0">
                <a:latin typeface="Calibri"/>
                <a:cs typeface="Calibri"/>
              </a:rPr>
              <a:t>:</a:t>
            </a:r>
            <a:endParaRPr lang="en-US" sz="2000" b="1" dirty="0">
              <a:latin typeface="Calibri"/>
              <a:cs typeface="Calibri"/>
            </a:endParaRPr>
          </a:p>
        </p:txBody>
      </p:sp>
    </p:spTree>
    <p:extLst>
      <p:ext uri="{BB962C8B-B14F-4D97-AF65-F5344CB8AC3E}">
        <p14:creationId xmlns:p14="http://schemas.microsoft.com/office/powerpoint/2010/main" val="11424193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413756" cy="784815"/>
          </a:xfrm>
        </p:spPr>
        <p:txBody>
          <a:bodyPr>
            <a:normAutofit/>
          </a:bodyPr>
          <a:lstStyle/>
          <a:p>
            <a:r>
              <a:rPr lang="en-US" dirty="0" smtClean="0">
                <a:latin typeface="Calibri"/>
                <a:cs typeface="Calibri"/>
              </a:rPr>
              <a:t>Perceptions of Orientation Support</a:t>
            </a:r>
            <a:endParaRPr lang="en-US" dirty="0">
              <a:latin typeface="Calibri"/>
              <a:cs typeface="Calibri"/>
            </a:endParaRPr>
          </a:p>
        </p:txBody>
      </p:sp>
      <p:sp>
        <p:nvSpPr>
          <p:cNvPr id="3" name="Content Placeholder 2"/>
          <p:cNvSpPr>
            <a:spLocks noGrp="1"/>
          </p:cNvSpPr>
          <p:nvPr>
            <p:ph idx="1"/>
          </p:nvPr>
        </p:nvSpPr>
        <p:spPr>
          <a:xfrm>
            <a:off x="490496" y="1423445"/>
            <a:ext cx="8537643" cy="2136114"/>
          </a:xfrm>
        </p:spPr>
        <p:txBody>
          <a:bodyPr>
            <a:noAutofit/>
          </a:bodyPr>
          <a:lstStyle/>
          <a:p>
            <a:pPr marL="231775" indent="-231775">
              <a:lnSpc>
                <a:spcPct val="120000"/>
              </a:lnSpc>
              <a:spcBef>
                <a:spcPts val="0"/>
              </a:spcBef>
              <a:buFont typeface="Arial" panose="020B0604020202020204" pitchFamily="34" charset="0"/>
              <a:buChar char="•"/>
            </a:pPr>
            <a:r>
              <a:rPr lang="en-US" sz="1800" dirty="0" smtClean="0">
                <a:latin typeface="Calibri"/>
                <a:cs typeface="Calibri"/>
              </a:rPr>
              <a:t>Participants provided their perceptions of orientation support offered in the system</a:t>
            </a:r>
            <a:r>
              <a:rPr lang="en-US" sz="1800" dirty="0">
                <a:latin typeface="Calibri"/>
                <a:cs typeface="Calibri"/>
              </a:rPr>
              <a:t> on SERP, transition, landing </a:t>
            </a:r>
            <a:r>
              <a:rPr lang="en-US" sz="1800" dirty="0" smtClean="0">
                <a:latin typeface="Calibri"/>
                <a:cs typeface="Calibri"/>
              </a:rPr>
              <a:t>page (five-point scales, higher = better)</a:t>
            </a:r>
          </a:p>
          <a:p>
            <a:pPr marL="231775" indent="-231775">
              <a:lnSpc>
                <a:spcPct val="120000"/>
              </a:lnSpc>
              <a:spcBef>
                <a:spcPts val="0"/>
              </a:spcBef>
              <a:buFont typeface="Arial" panose="020B0604020202020204" pitchFamily="34" charset="0"/>
              <a:buChar char="•"/>
            </a:pPr>
            <a:r>
              <a:rPr lang="en-US" sz="1800" dirty="0" smtClean="0">
                <a:solidFill>
                  <a:srgbClr val="C00000"/>
                </a:solidFill>
                <a:latin typeface="Calibri"/>
                <a:cs typeface="Calibri"/>
              </a:rPr>
              <a:t>Clickable </a:t>
            </a:r>
            <a:r>
              <a:rPr lang="en-US" sz="1800" dirty="0">
                <a:solidFill>
                  <a:srgbClr val="C00000"/>
                </a:solidFill>
                <a:latin typeface="Calibri"/>
                <a:cs typeface="Calibri"/>
              </a:rPr>
              <a:t>snippets (esp. </a:t>
            </a:r>
            <a:r>
              <a:rPr lang="en-US" sz="1800" dirty="0" smtClean="0">
                <a:solidFill>
                  <a:srgbClr val="C00000"/>
                </a:solidFill>
                <a:latin typeface="Calibri"/>
                <a:cs typeface="Calibri"/>
              </a:rPr>
              <a:t>Gradual</a:t>
            </a:r>
            <a:r>
              <a:rPr lang="en-US" sz="1800" dirty="0">
                <a:solidFill>
                  <a:srgbClr val="C00000"/>
                </a:solidFill>
                <a:latin typeface="Calibri"/>
                <a:cs typeface="Calibri"/>
              </a:rPr>
              <a:t>) was preferred </a:t>
            </a:r>
            <a:r>
              <a:rPr lang="en-US" sz="1800" dirty="0" smtClean="0">
                <a:solidFill>
                  <a:srgbClr val="C00000"/>
                </a:solidFill>
                <a:latin typeface="Calibri"/>
                <a:cs typeface="Calibri"/>
              </a:rPr>
              <a:t>on many levels</a:t>
            </a:r>
          </a:p>
          <a:p>
            <a:pPr marL="231775" indent="-231775">
              <a:lnSpc>
                <a:spcPct val="120000"/>
              </a:lnSpc>
              <a:spcBef>
                <a:spcPts val="0"/>
              </a:spcBef>
              <a:buFont typeface="Arial" panose="020B0604020202020204" pitchFamily="34" charset="0"/>
              <a:buChar char="•"/>
            </a:pPr>
            <a:r>
              <a:rPr lang="en-US" sz="1800" dirty="0" smtClean="0">
                <a:solidFill>
                  <a:srgbClr val="558ED5"/>
                </a:solidFill>
                <a:latin typeface="Calibri"/>
                <a:cs typeface="Calibri"/>
              </a:rPr>
              <a:t>Thumbnail </a:t>
            </a:r>
            <a:r>
              <a:rPr lang="en-US" sz="1800" dirty="0" smtClean="0">
                <a:solidFill>
                  <a:srgbClr val="558ED5"/>
                </a:solidFill>
                <a:latin typeface="Calibri"/>
                <a:cs typeface="Calibri"/>
              </a:rPr>
              <a:t>preview helped set expectations about landing page: “</a:t>
            </a:r>
            <a:r>
              <a:rPr lang="en-US" sz="1800" dirty="0">
                <a:solidFill>
                  <a:srgbClr val="558ED5"/>
                </a:solidFill>
                <a:latin typeface="Calibri"/>
                <a:cs typeface="Calibri"/>
              </a:rPr>
              <a:t>previews were nice because I could see if the page </a:t>
            </a:r>
            <a:r>
              <a:rPr lang="en-US" sz="1800" dirty="0" smtClean="0">
                <a:solidFill>
                  <a:srgbClr val="558ED5"/>
                </a:solidFill>
                <a:latin typeface="Calibri"/>
                <a:cs typeface="Calibri"/>
              </a:rPr>
              <a:t>structure was </a:t>
            </a:r>
            <a:r>
              <a:rPr lang="en-US" sz="1800" dirty="0">
                <a:solidFill>
                  <a:srgbClr val="558ED5"/>
                </a:solidFill>
                <a:latin typeface="Calibri"/>
                <a:cs typeface="Calibri"/>
              </a:rPr>
              <a:t>likely to include what I was looking for</a:t>
            </a:r>
            <a:r>
              <a:rPr lang="en-US" sz="1800" dirty="0" smtClean="0">
                <a:solidFill>
                  <a:srgbClr val="558ED5"/>
                </a:solidFill>
                <a:latin typeface="Calibri"/>
                <a:cs typeface="Calibri"/>
              </a:rPr>
              <a:t>”</a:t>
            </a:r>
          </a:p>
          <a:p>
            <a:pPr>
              <a:lnSpc>
                <a:spcPct val="120000"/>
              </a:lnSpc>
              <a:spcBef>
                <a:spcPts val="0"/>
              </a:spcBef>
            </a:pPr>
            <a:endParaRPr lang="en-US" sz="1800" dirty="0">
              <a:solidFill>
                <a:srgbClr val="558ED5"/>
              </a:solidFill>
              <a:latin typeface="Calibri"/>
              <a:cs typeface="Calibri"/>
            </a:endParaRPr>
          </a:p>
        </p:txBody>
      </p:sp>
      <p:grpSp>
        <p:nvGrpSpPr>
          <p:cNvPr id="5" name="Group 4"/>
          <p:cNvGrpSpPr/>
          <p:nvPr/>
        </p:nvGrpSpPr>
        <p:grpSpPr>
          <a:xfrm>
            <a:off x="622635" y="3566900"/>
            <a:ext cx="8007427" cy="3091439"/>
            <a:chOff x="605926" y="3609583"/>
            <a:chExt cx="8007427" cy="3091439"/>
          </a:xfrm>
        </p:grpSpPr>
        <p:pic>
          <p:nvPicPr>
            <p:cNvPr id="4" name="Picture 3"/>
            <p:cNvPicPr>
              <a:picLocks noChangeAspect="1"/>
            </p:cNvPicPr>
            <p:nvPr/>
          </p:nvPicPr>
          <p:blipFill rotWithShape="1">
            <a:blip r:embed="rId3"/>
            <a:srcRect r="58982"/>
            <a:stretch/>
          </p:blipFill>
          <p:spPr>
            <a:xfrm>
              <a:off x="605926" y="3609583"/>
              <a:ext cx="4351663" cy="3090812"/>
            </a:xfrm>
            <a:prstGeom prst="rect">
              <a:avLst/>
            </a:prstGeom>
          </p:spPr>
        </p:pic>
        <p:pic>
          <p:nvPicPr>
            <p:cNvPr id="6" name="Picture 5"/>
            <p:cNvPicPr>
              <a:picLocks noChangeAspect="1"/>
            </p:cNvPicPr>
            <p:nvPr/>
          </p:nvPicPr>
          <p:blipFill rotWithShape="1">
            <a:blip r:embed="rId3"/>
            <a:srcRect l="65438"/>
            <a:stretch/>
          </p:blipFill>
          <p:spPr>
            <a:xfrm>
              <a:off x="4946572" y="3610210"/>
              <a:ext cx="3666781" cy="3090812"/>
            </a:xfrm>
            <a:prstGeom prst="rect">
              <a:avLst/>
            </a:prstGeom>
          </p:spPr>
        </p:pic>
        <p:sp>
          <p:nvSpPr>
            <p:cNvPr id="7" name="Rectangle 6"/>
            <p:cNvSpPr/>
            <p:nvPr/>
          </p:nvSpPr>
          <p:spPr>
            <a:xfrm>
              <a:off x="4957589" y="4647622"/>
              <a:ext cx="1203023" cy="26590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8" name="Rectangle 7"/>
            <p:cNvSpPr/>
            <p:nvPr/>
          </p:nvSpPr>
          <p:spPr>
            <a:xfrm>
              <a:off x="6181681" y="4406354"/>
              <a:ext cx="1177586" cy="22588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grpSp>
    </p:spTree>
    <p:extLst>
      <p:ext uri="{BB962C8B-B14F-4D97-AF65-F5344CB8AC3E}">
        <p14:creationId xmlns:p14="http://schemas.microsoft.com/office/powerpoint/2010/main" val="22744769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909137" y="3549350"/>
            <a:ext cx="2660039" cy="3101845"/>
          </a:xfrm>
          <a:prstGeom prst="rect">
            <a:avLst/>
          </a:prstGeom>
        </p:spPr>
      </p:pic>
      <p:sp>
        <p:nvSpPr>
          <p:cNvPr id="2" name="Title 1"/>
          <p:cNvSpPr>
            <a:spLocks noGrp="1"/>
          </p:cNvSpPr>
          <p:nvPr>
            <p:ph type="title"/>
          </p:nvPr>
        </p:nvSpPr>
        <p:spPr>
          <a:xfrm>
            <a:off x="492919" y="499533"/>
            <a:ext cx="8413756" cy="784815"/>
          </a:xfrm>
        </p:spPr>
        <p:txBody>
          <a:bodyPr>
            <a:normAutofit/>
          </a:bodyPr>
          <a:lstStyle/>
          <a:p>
            <a:r>
              <a:rPr lang="en-US" dirty="0" smtClean="0">
                <a:latin typeface="Calibri"/>
                <a:cs typeface="Calibri"/>
              </a:rPr>
              <a:t>Perceptions of Orientation Support</a:t>
            </a:r>
            <a:endParaRPr lang="en-US" dirty="0">
              <a:latin typeface="Calibri"/>
              <a:cs typeface="Calibri"/>
            </a:endParaRPr>
          </a:p>
        </p:txBody>
      </p:sp>
      <p:sp>
        <p:nvSpPr>
          <p:cNvPr id="3" name="Content Placeholder 2"/>
          <p:cNvSpPr>
            <a:spLocks noGrp="1"/>
          </p:cNvSpPr>
          <p:nvPr>
            <p:ph idx="1"/>
          </p:nvPr>
        </p:nvSpPr>
        <p:spPr>
          <a:xfrm>
            <a:off x="490496" y="1423445"/>
            <a:ext cx="8537643" cy="2136114"/>
          </a:xfrm>
        </p:spPr>
        <p:txBody>
          <a:bodyPr>
            <a:noAutofit/>
          </a:bodyPr>
          <a:lstStyle/>
          <a:p>
            <a:pPr marL="231775" indent="-231775">
              <a:lnSpc>
                <a:spcPct val="120000"/>
              </a:lnSpc>
              <a:spcBef>
                <a:spcPts val="0"/>
              </a:spcBef>
              <a:buFont typeface="Arial" panose="020B0604020202020204" pitchFamily="34" charset="0"/>
              <a:buChar char="•"/>
            </a:pPr>
            <a:r>
              <a:rPr lang="en-US" sz="1800" dirty="0" smtClean="0">
                <a:latin typeface="Calibri"/>
                <a:cs typeface="Calibri"/>
              </a:rPr>
              <a:t>Participants provided their perceptions of orientation support offered in the system</a:t>
            </a:r>
            <a:r>
              <a:rPr lang="en-US" sz="1800" dirty="0">
                <a:latin typeface="Calibri"/>
                <a:cs typeface="Calibri"/>
              </a:rPr>
              <a:t> on SERP, transition, landing </a:t>
            </a:r>
            <a:r>
              <a:rPr lang="en-US" sz="1800" dirty="0" smtClean="0">
                <a:latin typeface="Calibri"/>
                <a:cs typeface="Calibri"/>
              </a:rPr>
              <a:t>page (five-point scales, higher = better)</a:t>
            </a:r>
          </a:p>
          <a:p>
            <a:pPr marL="231775" indent="-231775">
              <a:lnSpc>
                <a:spcPct val="120000"/>
              </a:lnSpc>
              <a:spcBef>
                <a:spcPts val="0"/>
              </a:spcBef>
              <a:buFont typeface="Arial" panose="020B0604020202020204" pitchFamily="34" charset="0"/>
              <a:buChar char="•"/>
            </a:pPr>
            <a:r>
              <a:rPr lang="en-US" sz="1800" dirty="0" smtClean="0">
                <a:solidFill>
                  <a:srgbClr val="C00000"/>
                </a:solidFill>
                <a:latin typeface="Calibri"/>
                <a:cs typeface="Calibri"/>
              </a:rPr>
              <a:t>Clickable </a:t>
            </a:r>
            <a:r>
              <a:rPr lang="en-US" sz="1800" dirty="0">
                <a:solidFill>
                  <a:srgbClr val="C00000"/>
                </a:solidFill>
                <a:latin typeface="Calibri"/>
                <a:cs typeface="Calibri"/>
              </a:rPr>
              <a:t>snippets (esp. </a:t>
            </a:r>
            <a:r>
              <a:rPr lang="en-US" sz="1800" dirty="0" smtClean="0">
                <a:solidFill>
                  <a:srgbClr val="C00000"/>
                </a:solidFill>
                <a:latin typeface="Calibri"/>
                <a:cs typeface="Calibri"/>
              </a:rPr>
              <a:t>Gradual</a:t>
            </a:r>
            <a:r>
              <a:rPr lang="en-US" sz="1800" dirty="0">
                <a:solidFill>
                  <a:srgbClr val="C00000"/>
                </a:solidFill>
                <a:latin typeface="Calibri"/>
                <a:cs typeface="Calibri"/>
              </a:rPr>
              <a:t>) was preferred </a:t>
            </a:r>
            <a:r>
              <a:rPr lang="en-US" sz="1800" dirty="0" smtClean="0">
                <a:solidFill>
                  <a:srgbClr val="C00000"/>
                </a:solidFill>
                <a:latin typeface="Calibri"/>
                <a:cs typeface="Calibri"/>
              </a:rPr>
              <a:t>on many levels</a:t>
            </a:r>
          </a:p>
          <a:p>
            <a:pPr marL="231775" indent="-231775">
              <a:lnSpc>
                <a:spcPct val="120000"/>
              </a:lnSpc>
              <a:spcBef>
                <a:spcPts val="0"/>
              </a:spcBef>
              <a:buFont typeface="Arial" panose="020B0604020202020204" pitchFamily="34" charset="0"/>
              <a:buChar char="•"/>
            </a:pPr>
            <a:r>
              <a:rPr lang="en-US" sz="1800" dirty="0">
                <a:solidFill>
                  <a:srgbClr val="558ED5"/>
                </a:solidFill>
                <a:latin typeface="Calibri"/>
                <a:cs typeface="Calibri"/>
              </a:rPr>
              <a:t>Thumbnail preview helped set expectations about landing page: “previews were nice because I could see if the page structure was likely to include what I was looking for</a:t>
            </a:r>
            <a:r>
              <a:rPr lang="en-US" sz="1800" dirty="0" smtClean="0">
                <a:solidFill>
                  <a:srgbClr val="558ED5"/>
                </a:solidFill>
                <a:latin typeface="Calibri"/>
                <a:cs typeface="Calibri"/>
              </a:rPr>
              <a:t>”</a:t>
            </a:r>
            <a:endParaRPr lang="en-US" sz="1800" dirty="0" smtClean="0">
              <a:solidFill>
                <a:srgbClr val="008000"/>
              </a:solidFill>
              <a:latin typeface="Calibri"/>
              <a:cs typeface="Calibri"/>
            </a:endParaRPr>
          </a:p>
          <a:p>
            <a:pPr marL="231775" indent="-231775">
              <a:lnSpc>
                <a:spcPct val="120000"/>
              </a:lnSpc>
              <a:spcBef>
                <a:spcPts val="0"/>
              </a:spcBef>
              <a:buFont typeface="Arial" panose="020B0604020202020204" pitchFamily="34" charset="0"/>
              <a:buChar char="•"/>
            </a:pPr>
            <a:r>
              <a:rPr lang="en-US" sz="1800" dirty="0" smtClean="0">
                <a:solidFill>
                  <a:srgbClr val="008000"/>
                </a:solidFill>
                <a:latin typeface="Calibri"/>
                <a:cs typeface="Calibri"/>
              </a:rPr>
              <a:t>Snippet </a:t>
            </a:r>
            <a:r>
              <a:rPr lang="en-US" sz="1800" dirty="0" smtClean="0">
                <a:solidFill>
                  <a:srgbClr val="008000"/>
                </a:solidFill>
                <a:latin typeface="Calibri"/>
                <a:cs typeface="Calibri"/>
              </a:rPr>
              <a:t>highlighting was preferred over term highlighting</a:t>
            </a:r>
            <a:endParaRPr lang="en-US" sz="1800" dirty="0">
              <a:solidFill>
                <a:srgbClr val="008000"/>
              </a:solidFill>
              <a:latin typeface="Calibri"/>
              <a:cs typeface="Calibri"/>
            </a:endParaRPr>
          </a:p>
          <a:p>
            <a:pPr>
              <a:lnSpc>
                <a:spcPct val="120000"/>
              </a:lnSpc>
              <a:spcBef>
                <a:spcPts val="0"/>
              </a:spcBef>
            </a:pPr>
            <a:endParaRPr lang="en-US" sz="1800" dirty="0">
              <a:solidFill>
                <a:srgbClr val="558ED5"/>
              </a:solidFill>
              <a:latin typeface="Calibri"/>
              <a:cs typeface="Calibri"/>
            </a:endParaRPr>
          </a:p>
        </p:txBody>
      </p:sp>
      <p:pic>
        <p:nvPicPr>
          <p:cNvPr id="4" name="Picture 3"/>
          <p:cNvPicPr>
            <a:picLocks noChangeAspect="1"/>
          </p:cNvPicPr>
          <p:nvPr/>
        </p:nvPicPr>
        <p:blipFill rotWithShape="1">
          <a:blip r:embed="rId4"/>
          <a:srcRect r="58982"/>
          <a:stretch/>
        </p:blipFill>
        <p:spPr>
          <a:xfrm>
            <a:off x="622635" y="3566900"/>
            <a:ext cx="4351663" cy="3090812"/>
          </a:xfrm>
          <a:prstGeom prst="rect">
            <a:avLst/>
          </a:prstGeom>
        </p:spPr>
      </p:pic>
      <p:sp>
        <p:nvSpPr>
          <p:cNvPr id="7" name="Rectangle 6"/>
          <p:cNvSpPr/>
          <p:nvPr/>
        </p:nvSpPr>
        <p:spPr>
          <a:xfrm>
            <a:off x="4991008" y="4395136"/>
            <a:ext cx="2528042" cy="2189212"/>
          </a:xfrm>
          <a:prstGeom prst="rect">
            <a:avLst/>
          </a:prstGeom>
          <a:noFill/>
          <a:ln w="28575">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Tree>
    <p:extLst>
      <p:ext uri="{BB962C8B-B14F-4D97-AF65-F5344CB8AC3E}">
        <p14:creationId xmlns:p14="http://schemas.microsoft.com/office/powerpoint/2010/main" val="22141580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371875" cy="826696"/>
          </a:xfrm>
        </p:spPr>
        <p:txBody>
          <a:bodyPr>
            <a:normAutofit fontScale="90000"/>
          </a:bodyPr>
          <a:lstStyle/>
          <a:p>
            <a:r>
              <a:rPr lang="en-US" dirty="0" smtClean="0">
                <a:latin typeface="Calibri"/>
                <a:cs typeface="Calibri"/>
              </a:rPr>
              <a:t>Engagement w/ SERPs &amp; Landing Pages</a:t>
            </a:r>
            <a:endParaRPr lang="en-US" dirty="0">
              <a:latin typeface="Calibri"/>
              <a:cs typeface="Calibri"/>
            </a:endParaRPr>
          </a:p>
        </p:txBody>
      </p:sp>
      <p:pic>
        <p:nvPicPr>
          <p:cNvPr id="5" name="Picture 4"/>
          <p:cNvPicPr>
            <a:picLocks noChangeAspect="1"/>
          </p:cNvPicPr>
          <p:nvPr/>
        </p:nvPicPr>
        <p:blipFill rotWithShape="1">
          <a:blip r:embed="rId2"/>
          <a:srcRect t="1715" r="67140"/>
          <a:stretch/>
        </p:blipFill>
        <p:spPr>
          <a:xfrm>
            <a:off x="102572" y="3611065"/>
            <a:ext cx="3979181" cy="2854616"/>
          </a:xfrm>
          <a:prstGeom prst="rect">
            <a:avLst/>
          </a:prstGeom>
        </p:spPr>
      </p:pic>
      <p:grpSp>
        <p:nvGrpSpPr>
          <p:cNvPr id="16" name="Group 15"/>
          <p:cNvGrpSpPr/>
          <p:nvPr/>
        </p:nvGrpSpPr>
        <p:grpSpPr>
          <a:xfrm>
            <a:off x="4097771" y="3611065"/>
            <a:ext cx="1564173" cy="2854616"/>
            <a:chOff x="4097771" y="3928538"/>
            <a:chExt cx="1564173" cy="2854616"/>
          </a:xfrm>
        </p:grpSpPr>
        <p:pic>
          <p:nvPicPr>
            <p:cNvPr id="13" name="Picture 12"/>
            <p:cNvPicPr>
              <a:picLocks noChangeAspect="1"/>
            </p:cNvPicPr>
            <p:nvPr/>
          </p:nvPicPr>
          <p:blipFill rotWithShape="1">
            <a:blip r:embed="rId2"/>
            <a:srcRect l="32825" t="1715" r="54259"/>
            <a:stretch/>
          </p:blipFill>
          <p:spPr>
            <a:xfrm>
              <a:off x="4097771" y="3928538"/>
              <a:ext cx="1564173" cy="2854616"/>
            </a:xfrm>
            <a:prstGeom prst="rect">
              <a:avLst/>
            </a:prstGeom>
          </p:spPr>
        </p:pic>
        <p:sp>
          <p:nvSpPr>
            <p:cNvPr id="15" name="Rectangle 14"/>
            <p:cNvSpPr/>
            <p:nvPr/>
          </p:nvSpPr>
          <p:spPr>
            <a:xfrm>
              <a:off x="4105666" y="5071625"/>
              <a:ext cx="1556278" cy="1631145"/>
            </a:xfrm>
            <a:prstGeom prst="rect">
              <a:avLst/>
            </a:prstGeom>
            <a:noFill/>
            <a:ln w="28575">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grpSp>
      <p:sp>
        <p:nvSpPr>
          <p:cNvPr id="19" name="Rectangle 18"/>
          <p:cNvSpPr/>
          <p:nvPr/>
        </p:nvSpPr>
        <p:spPr>
          <a:xfrm>
            <a:off x="517979" y="1491494"/>
            <a:ext cx="8354500" cy="747897"/>
          </a:xfrm>
          <a:prstGeom prst="rect">
            <a:avLst/>
          </a:prstGeom>
        </p:spPr>
        <p:txBody>
          <a:bodyPr wrap="square">
            <a:spAutoFit/>
          </a:bodyPr>
          <a:lstStyle/>
          <a:p>
            <a:pPr marL="285750" indent="-285750">
              <a:lnSpc>
                <a:spcPct val="120000"/>
              </a:lnSpc>
              <a:buFont typeface="Arial"/>
              <a:buChar char="•"/>
            </a:pPr>
            <a:r>
              <a:rPr lang="en-US" dirty="0">
                <a:latin typeface="Calibri"/>
                <a:cs typeface="Calibri"/>
              </a:rPr>
              <a:t>Examined user engagement via gaze tracking and event logging</a:t>
            </a:r>
          </a:p>
          <a:p>
            <a:pPr marL="285750" indent="-285750">
              <a:lnSpc>
                <a:spcPct val="120000"/>
              </a:lnSpc>
              <a:buFont typeface="Arial"/>
              <a:buChar char="•"/>
            </a:pPr>
            <a:r>
              <a:rPr lang="en-US" dirty="0">
                <a:solidFill>
                  <a:srgbClr val="0070C0"/>
                </a:solidFill>
                <a:latin typeface="Calibri"/>
                <a:cs typeface="Calibri"/>
              </a:rPr>
              <a:t>Longer scan paths and more fixations for term </a:t>
            </a:r>
            <a:r>
              <a:rPr lang="en-US" dirty="0" smtClean="0">
                <a:solidFill>
                  <a:srgbClr val="0070C0"/>
                </a:solidFill>
                <a:latin typeface="Calibri"/>
                <a:cs typeface="Calibri"/>
              </a:rPr>
              <a:t>highlighting</a:t>
            </a:r>
            <a:endParaRPr lang="en-US" dirty="0">
              <a:latin typeface="Calibri"/>
              <a:cs typeface="Calibri"/>
            </a:endParaRPr>
          </a:p>
        </p:txBody>
      </p:sp>
    </p:spTree>
    <p:extLst>
      <p:ext uri="{BB962C8B-B14F-4D97-AF65-F5344CB8AC3E}">
        <p14:creationId xmlns:p14="http://schemas.microsoft.com/office/powerpoint/2010/main" val="24147275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371875" cy="826696"/>
          </a:xfrm>
        </p:spPr>
        <p:txBody>
          <a:bodyPr>
            <a:normAutofit fontScale="90000"/>
          </a:bodyPr>
          <a:lstStyle/>
          <a:p>
            <a:r>
              <a:rPr lang="en-US" dirty="0" smtClean="0">
                <a:latin typeface="Calibri"/>
                <a:cs typeface="Calibri"/>
              </a:rPr>
              <a:t>Engagement w/ SERPs &amp; Landing Pages</a:t>
            </a:r>
            <a:endParaRPr lang="en-US" dirty="0">
              <a:latin typeface="Calibri"/>
              <a:cs typeface="Calibri"/>
            </a:endParaRPr>
          </a:p>
        </p:txBody>
      </p:sp>
      <p:grpSp>
        <p:nvGrpSpPr>
          <p:cNvPr id="4" name="Group 3"/>
          <p:cNvGrpSpPr/>
          <p:nvPr/>
        </p:nvGrpSpPr>
        <p:grpSpPr>
          <a:xfrm>
            <a:off x="102572" y="3610182"/>
            <a:ext cx="8923507" cy="2855499"/>
            <a:chOff x="102572" y="3610182"/>
            <a:chExt cx="8923507" cy="2855499"/>
          </a:xfrm>
        </p:grpSpPr>
        <p:pic>
          <p:nvPicPr>
            <p:cNvPr id="5" name="Picture 4"/>
            <p:cNvPicPr>
              <a:picLocks noChangeAspect="1"/>
            </p:cNvPicPr>
            <p:nvPr/>
          </p:nvPicPr>
          <p:blipFill rotWithShape="1">
            <a:blip r:embed="rId2"/>
            <a:srcRect t="1715" r="67140"/>
            <a:stretch/>
          </p:blipFill>
          <p:spPr>
            <a:xfrm>
              <a:off x="102572" y="3611065"/>
              <a:ext cx="3979181" cy="2854616"/>
            </a:xfrm>
            <a:prstGeom prst="rect">
              <a:avLst/>
            </a:prstGeom>
          </p:spPr>
        </p:pic>
        <p:grpSp>
          <p:nvGrpSpPr>
            <p:cNvPr id="16" name="Group 15"/>
            <p:cNvGrpSpPr/>
            <p:nvPr/>
          </p:nvGrpSpPr>
          <p:grpSpPr>
            <a:xfrm>
              <a:off x="4097771" y="3611065"/>
              <a:ext cx="1564173" cy="2854616"/>
              <a:chOff x="4097771" y="3928538"/>
              <a:chExt cx="1564173" cy="2854616"/>
            </a:xfrm>
          </p:grpSpPr>
          <p:pic>
            <p:nvPicPr>
              <p:cNvPr id="13" name="Picture 12"/>
              <p:cNvPicPr>
                <a:picLocks noChangeAspect="1"/>
              </p:cNvPicPr>
              <p:nvPr/>
            </p:nvPicPr>
            <p:blipFill rotWithShape="1">
              <a:blip r:embed="rId2"/>
              <a:srcRect l="32825" t="1715" r="54259"/>
              <a:stretch/>
            </p:blipFill>
            <p:spPr>
              <a:xfrm>
                <a:off x="4097771" y="3928538"/>
                <a:ext cx="1564173" cy="2854616"/>
              </a:xfrm>
              <a:prstGeom prst="rect">
                <a:avLst/>
              </a:prstGeom>
            </p:spPr>
          </p:pic>
          <p:sp>
            <p:nvSpPr>
              <p:cNvPr id="15" name="Rectangle 14"/>
              <p:cNvSpPr/>
              <p:nvPr/>
            </p:nvSpPr>
            <p:spPr>
              <a:xfrm>
                <a:off x="4105666" y="5071625"/>
                <a:ext cx="1556278" cy="1631145"/>
              </a:xfrm>
              <a:prstGeom prst="rect">
                <a:avLst/>
              </a:prstGeom>
              <a:noFill/>
              <a:ln w="28575">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grpSp>
        <p:grpSp>
          <p:nvGrpSpPr>
            <p:cNvPr id="14" name="Group 13"/>
            <p:cNvGrpSpPr/>
            <p:nvPr/>
          </p:nvGrpSpPr>
          <p:grpSpPr>
            <a:xfrm>
              <a:off x="4096065" y="3610182"/>
              <a:ext cx="4930014" cy="2854616"/>
              <a:chOff x="4088062" y="3928538"/>
              <a:chExt cx="4930014" cy="2854616"/>
            </a:xfrm>
          </p:grpSpPr>
          <p:grpSp>
            <p:nvGrpSpPr>
              <p:cNvPr id="9" name="Group 8"/>
              <p:cNvGrpSpPr/>
              <p:nvPr/>
            </p:nvGrpSpPr>
            <p:grpSpPr>
              <a:xfrm>
                <a:off x="4088062" y="3928538"/>
                <a:ext cx="4930014" cy="2854616"/>
                <a:chOff x="4114797" y="3928538"/>
                <a:chExt cx="4930014" cy="2854616"/>
              </a:xfrm>
            </p:grpSpPr>
            <p:pic>
              <p:nvPicPr>
                <p:cNvPr id="6" name="Picture 5"/>
                <p:cNvPicPr>
                  <a:picLocks noChangeAspect="1"/>
                </p:cNvPicPr>
                <p:nvPr/>
              </p:nvPicPr>
              <p:blipFill rotWithShape="1">
                <a:blip r:embed="rId2"/>
                <a:srcRect l="32834" t="1715" r="40668"/>
                <a:stretch/>
              </p:blipFill>
              <p:spPr>
                <a:xfrm>
                  <a:off x="4114797" y="3928538"/>
                  <a:ext cx="3208833" cy="2854616"/>
                </a:xfrm>
                <a:prstGeom prst="rect">
                  <a:avLst/>
                </a:prstGeom>
              </p:spPr>
            </p:pic>
            <p:sp>
              <p:nvSpPr>
                <p:cNvPr id="8" name="Rectangle 7"/>
                <p:cNvSpPr/>
                <p:nvPr/>
              </p:nvSpPr>
              <p:spPr>
                <a:xfrm>
                  <a:off x="4144353" y="5065987"/>
                  <a:ext cx="1545247" cy="163114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pic>
              <p:nvPicPr>
                <p:cNvPr id="7" name="Picture 6"/>
                <p:cNvPicPr>
                  <a:picLocks noChangeAspect="1"/>
                </p:cNvPicPr>
                <p:nvPr/>
              </p:nvPicPr>
              <p:blipFill rotWithShape="1">
                <a:blip r:embed="rId2"/>
                <a:srcRect l="59326" t="1715"/>
                <a:stretch/>
              </p:blipFill>
              <p:spPr>
                <a:xfrm>
                  <a:off x="4119505" y="3928538"/>
                  <a:ext cx="4925306" cy="2854616"/>
                </a:xfrm>
                <a:prstGeom prst="rect">
                  <a:avLst/>
                </a:prstGeom>
              </p:spPr>
            </p:pic>
          </p:grpSp>
          <p:sp>
            <p:nvSpPr>
              <p:cNvPr id="10" name="Rectangle 9"/>
              <p:cNvSpPr/>
              <p:nvPr/>
            </p:nvSpPr>
            <p:spPr>
              <a:xfrm>
                <a:off x="4091695" y="5065987"/>
                <a:ext cx="1603252" cy="163114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11" name="Rectangle 10"/>
              <p:cNvSpPr/>
              <p:nvPr/>
            </p:nvSpPr>
            <p:spPr>
              <a:xfrm>
                <a:off x="5721684" y="5065987"/>
                <a:ext cx="3192379" cy="16311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grpSp>
      </p:grpSp>
      <p:sp>
        <p:nvSpPr>
          <p:cNvPr id="19" name="Rectangle 18"/>
          <p:cNvSpPr/>
          <p:nvPr/>
        </p:nvSpPr>
        <p:spPr>
          <a:xfrm>
            <a:off x="517979" y="1491494"/>
            <a:ext cx="8354500" cy="1745093"/>
          </a:xfrm>
          <a:prstGeom prst="rect">
            <a:avLst/>
          </a:prstGeom>
        </p:spPr>
        <p:txBody>
          <a:bodyPr wrap="square">
            <a:spAutoFit/>
          </a:bodyPr>
          <a:lstStyle/>
          <a:p>
            <a:pPr marL="285750" indent="-285750">
              <a:lnSpc>
                <a:spcPct val="120000"/>
              </a:lnSpc>
              <a:buFont typeface="Arial"/>
              <a:buChar char="•"/>
            </a:pPr>
            <a:r>
              <a:rPr lang="en-US" dirty="0">
                <a:latin typeface="Calibri"/>
                <a:cs typeface="Calibri"/>
              </a:rPr>
              <a:t>Examined user engagement via gaze tracking and event logging</a:t>
            </a:r>
          </a:p>
          <a:p>
            <a:pPr marL="285750" indent="-285750">
              <a:lnSpc>
                <a:spcPct val="120000"/>
              </a:lnSpc>
              <a:buFont typeface="Arial"/>
              <a:buChar char="•"/>
            </a:pPr>
            <a:r>
              <a:rPr lang="en-US" dirty="0">
                <a:solidFill>
                  <a:srgbClr val="0070C0"/>
                </a:solidFill>
                <a:latin typeface="Calibri"/>
                <a:cs typeface="Calibri"/>
              </a:rPr>
              <a:t>Longer scan paths and more fixations for term highlighting</a:t>
            </a:r>
            <a:endParaRPr lang="en-US" dirty="0">
              <a:latin typeface="Calibri"/>
              <a:cs typeface="Calibri"/>
            </a:endParaRPr>
          </a:p>
          <a:p>
            <a:pPr marL="285750" indent="-285750">
              <a:lnSpc>
                <a:spcPct val="120000"/>
              </a:lnSpc>
              <a:buFont typeface="Arial"/>
              <a:buChar char="•"/>
            </a:pPr>
            <a:r>
              <a:rPr lang="en-US" dirty="0">
                <a:solidFill>
                  <a:srgbClr val="C00000"/>
                </a:solidFill>
                <a:latin typeface="Calibri"/>
                <a:cs typeface="Calibri"/>
              </a:rPr>
              <a:t>More efficient engagement with clickable snippets systems</a:t>
            </a:r>
          </a:p>
          <a:p>
            <a:pPr marL="285750" indent="-285750">
              <a:lnSpc>
                <a:spcPct val="120000"/>
              </a:lnSpc>
              <a:buFont typeface="Arial"/>
              <a:buChar char="•"/>
            </a:pPr>
            <a:r>
              <a:rPr lang="en-US" dirty="0">
                <a:solidFill>
                  <a:srgbClr val="00B050"/>
                </a:solidFill>
                <a:latin typeface="Calibri"/>
                <a:cs typeface="Calibri"/>
              </a:rPr>
              <a:t>Fewer page views, but harder to find answer in page w/ thumbnail</a:t>
            </a:r>
          </a:p>
          <a:p>
            <a:pPr marL="742950" lvl="1" indent="-285750">
              <a:lnSpc>
                <a:spcPct val="120000"/>
              </a:lnSpc>
              <a:buFont typeface="Arial"/>
              <a:buChar char="•"/>
            </a:pPr>
            <a:r>
              <a:rPr lang="en-US" i="1" dirty="0">
                <a:solidFill>
                  <a:srgbClr val="00B050"/>
                </a:solidFill>
                <a:latin typeface="Calibri"/>
                <a:cs typeface="Calibri"/>
              </a:rPr>
              <a:t>Previews used to support general awareness not orientation</a:t>
            </a:r>
            <a:endParaRPr lang="en-US" dirty="0"/>
          </a:p>
        </p:txBody>
      </p:sp>
    </p:spTree>
    <p:extLst>
      <p:ext uri="{BB962C8B-B14F-4D97-AF65-F5344CB8AC3E}">
        <p14:creationId xmlns:p14="http://schemas.microsoft.com/office/powerpoint/2010/main" val="4161188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56894"/>
          </a:xfrm>
        </p:spPr>
        <p:txBody>
          <a:bodyPr>
            <a:normAutofit/>
          </a:bodyPr>
          <a:lstStyle/>
          <a:p>
            <a:r>
              <a:rPr lang="en-US" dirty="0" smtClean="0">
                <a:latin typeface="Calibri"/>
                <a:cs typeface="Calibri"/>
              </a:rPr>
              <a:t>Task Completion</a:t>
            </a:r>
            <a:endParaRPr lang="en-US" dirty="0">
              <a:latin typeface="Calibri"/>
              <a:cs typeface="Calibri"/>
            </a:endParaRPr>
          </a:p>
        </p:txBody>
      </p:sp>
      <p:pic>
        <p:nvPicPr>
          <p:cNvPr id="4" name="Picture 3"/>
          <p:cNvPicPr>
            <a:picLocks noChangeAspect="1"/>
          </p:cNvPicPr>
          <p:nvPr/>
        </p:nvPicPr>
        <p:blipFill rotWithShape="1">
          <a:blip r:embed="rId2"/>
          <a:srcRect l="-1" r="66122"/>
          <a:stretch/>
        </p:blipFill>
        <p:spPr>
          <a:xfrm>
            <a:off x="321203" y="3142902"/>
            <a:ext cx="3943787" cy="3032824"/>
          </a:xfrm>
          <a:prstGeom prst="rect">
            <a:avLst/>
          </a:prstGeom>
        </p:spPr>
      </p:pic>
      <p:grpSp>
        <p:nvGrpSpPr>
          <p:cNvPr id="14" name="Group 13"/>
          <p:cNvGrpSpPr/>
          <p:nvPr/>
        </p:nvGrpSpPr>
        <p:grpSpPr>
          <a:xfrm>
            <a:off x="4264988" y="3146339"/>
            <a:ext cx="3114659" cy="3029385"/>
            <a:chOff x="4167150" y="3524977"/>
            <a:chExt cx="3114659" cy="3029385"/>
          </a:xfrm>
        </p:grpSpPr>
        <p:pic>
          <p:nvPicPr>
            <p:cNvPr id="5" name="Picture 4"/>
            <p:cNvPicPr>
              <a:picLocks noChangeAspect="1"/>
            </p:cNvPicPr>
            <p:nvPr/>
          </p:nvPicPr>
          <p:blipFill rotWithShape="1">
            <a:blip r:embed="rId2"/>
            <a:srcRect l="73213"/>
            <a:stretch/>
          </p:blipFill>
          <p:spPr>
            <a:xfrm>
              <a:off x="4167150" y="3524977"/>
              <a:ext cx="3114659" cy="3029385"/>
            </a:xfrm>
            <a:prstGeom prst="rect">
              <a:avLst/>
            </a:prstGeom>
          </p:spPr>
        </p:pic>
        <p:sp>
          <p:nvSpPr>
            <p:cNvPr id="8" name="Rectangle 7"/>
            <p:cNvSpPr/>
            <p:nvPr/>
          </p:nvSpPr>
          <p:spPr>
            <a:xfrm>
              <a:off x="4167150" y="4622798"/>
              <a:ext cx="3080316" cy="18896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grpSp>
      <p:sp>
        <p:nvSpPr>
          <p:cNvPr id="10" name="Rectangle 9"/>
          <p:cNvSpPr/>
          <p:nvPr/>
        </p:nvSpPr>
        <p:spPr>
          <a:xfrm>
            <a:off x="548263" y="1439261"/>
            <a:ext cx="8157125" cy="747897"/>
          </a:xfrm>
          <a:prstGeom prst="rect">
            <a:avLst/>
          </a:prstGeom>
        </p:spPr>
        <p:txBody>
          <a:bodyPr wrap="square">
            <a:spAutoFit/>
          </a:bodyPr>
          <a:lstStyle/>
          <a:p>
            <a:pPr marL="285750" indent="-285750">
              <a:lnSpc>
                <a:spcPct val="120000"/>
              </a:lnSpc>
              <a:buFont typeface="Arial"/>
              <a:buChar char="•"/>
            </a:pPr>
            <a:r>
              <a:rPr lang="en-US" dirty="0">
                <a:latin typeface="Calibri"/>
                <a:cs typeface="Calibri"/>
              </a:rPr>
              <a:t>Examined many task completion metrics, </a:t>
            </a:r>
            <a:r>
              <a:rPr lang="en-US" dirty="0" smtClean="0">
                <a:latin typeface="Calibri"/>
                <a:cs typeface="Calibri"/>
              </a:rPr>
              <a:t>including </a:t>
            </a:r>
            <a:r>
              <a:rPr lang="en-US" dirty="0">
                <a:latin typeface="Calibri"/>
                <a:cs typeface="Calibri"/>
              </a:rPr>
              <a:t>time, correctness</a:t>
            </a:r>
          </a:p>
          <a:p>
            <a:pPr marL="285750" indent="-285750">
              <a:lnSpc>
                <a:spcPct val="120000"/>
              </a:lnSpc>
              <a:buFont typeface="Arial"/>
              <a:buChar char="•"/>
            </a:pPr>
            <a:r>
              <a:rPr lang="en-US" dirty="0" smtClean="0">
                <a:solidFill>
                  <a:srgbClr val="C00000"/>
                </a:solidFill>
                <a:latin typeface="Calibri"/>
                <a:cs typeface="Calibri"/>
              </a:rPr>
              <a:t>Participants </a:t>
            </a:r>
            <a:r>
              <a:rPr lang="en-US" dirty="0">
                <a:solidFill>
                  <a:srgbClr val="C00000"/>
                </a:solidFill>
                <a:latin typeface="Calibri"/>
                <a:cs typeface="Calibri"/>
              </a:rPr>
              <a:t>most successful and efficient w/ clickable </a:t>
            </a:r>
            <a:r>
              <a:rPr lang="en-US" dirty="0" smtClean="0">
                <a:solidFill>
                  <a:srgbClr val="C00000"/>
                </a:solidFill>
                <a:latin typeface="Calibri"/>
                <a:cs typeface="Calibri"/>
              </a:rPr>
              <a:t>snippets</a:t>
            </a:r>
            <a:endParaRPr lang="en-US" dirty="0">
              <a:solidFill>
                <a:srgbClr val="C00000"/>
              </a:solidFill>
              <a:latin typeface="Calibri"/>
              <a:cs typeface="Calibri"/>
            </a:endParaRPr>
          </a:p>
        </p:txBody>
      </p:sp>
    </p:spTree>
    <p:extLst>
      <p:ext uri="{BB962C8B-B14F-4D97-AF65-F5344CB8AC3E}">
        <p14:creationId xmlns:p14="http://schemas.microsoft.com/office/powerpoint/2010/main" val="8188366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56894"/>
          </a:xfrm>
        </p:spPr>
        <p:txBody>
          <a:bodyPr>
            <a:normAutofit/>
          </a:bodyPr>
          <a:lstStyle/>
          <a:p>
            <a:r>
              <a:rPr lang="en-US" dirty="0" smtClean="0">
                <a:latin typeface="Calibri"/>
                <a:cs typeface="Calibri"/>
              </a:rPr>
              <a:t>Task Completion</a:t>
            </a:r>
            <a:endParaRPr lang="en-US" dirty="0">
              <a:latin typeface="Calibri"/>
              <a:cs typeface="Calibri"/>
            </a:endParaRPr>
          </a:p>
        </p:txBody>
      </p:sp>
      <p:pic>
        <p:nvPicPr>
          <p:cNvPr id="4" name="Picture 3"/>
          <p:cNvPicPr>
            <a:picLocks noChangeAspect="1"/>
          </p:cNvPicPr>
          <p:nvPr/>
        </p:nvPicPr>
        <p:blipFill rotWithShape="1">
          <a:blip r:embed="rId2"/>
          <a:srcRect l="-1" r="66122"/>
          <a:stretch/>
        </p:blipFill>
        <p:spPr>
          <a:xfrm>
            <a:off x="321203" y="3142902"/>
            <a:ext cx="3943787" cy="3032824"/>
          </a:xfrm>
          <a:prstGeom prst="rect">
            <a:avLst/>
          </a:prstGeom>
        </p:spPr>
      </p:pic>
      <p:sp>
        <p:nvSpPr>
          <p:cNvPr id="10" name="Rectangle 9"/>
          <p:cNvSpPr/>
          <p:nvPr/>
        </p:nvSpPr>
        <p:spPr>
          <a:xfrm>
            <a:off x="548263" y="1439261"/>
            <a:ext cx="8157125" cy="1412694"/>
          </a:xfrm>
          <a:prstGeom prst="rect">
            <a:avLst/>
          </a:prstGeom>
        </p:spPr>
        <p:txBody>
          <a:bodyPr wrap="square">
            <a:spAutoFit/>
          </a:bodyPr>
          <a:lstStyle/>
          <a:p>
            <a:pPr marL="285750" indent="-285750">
              <a:lnSpc>
                <a:spcPct val="120000"/>
              </a:lnSpc>
              <a:buFont typeface="Arial"/>
              <a:buChar char="•"/>
            </a:pPr>
            <a:r>
              <a:rPr lang="en-US" dirty="0">
                <a:latin typeface="Calibri"/>
                <a:cs typeface="Calibri"/>
              </a:rPr>
              <a:t>Examined many task completion metrics, </a:t>
            </a:r>
            <a:r>
              <a:rPr lang="en-US" dirty="0" smtClean="0">
                <a:latin typeface="Calibri"/>
                <a:cs typeface="Calibri"/>
              </a:rPr>
              <a:t>including </a:t>
            </a:r>
            <a:r>
              <a:rPr lang="en-US" dirty="0">
                <a:latin typeface="Calibri"/>
                <a:cs typeface="Calibri"/>
              </a:rPr>
              <a:t>time, correctness</a:t>
            </a:r>
          </a:p>
          <a:p>
            <a:pPr marL="285750" indent="-285750">
              <a:lnSpc>
                <a:spcPct val="120000"/>
              </a:lnSpc>
              <a:buFont typeface="Arial"/>
              <a:buChar char="•"/>
            </a:pPr>
            <a:r>
              <a:rPr lang="en-US" dirty="0" smtClean="0">
                <a:solidFill>
                  <a:srgbClr val="C00000"/>
                </a:solidFill>
                <a:latin typeface="Calibri"/>
                <a:cs typeface="Calibri"/>
              </a:rPr>
              <a:t>Participants </a:t>
            </a:r>
            <a:r>
              <a:rPr lang="en-US" dirty="0">
                <a:solidFill>
                  <a:srgbClr val="C00000"/>
                </a:solidFill>
                <a:latin typeface="Calibri"/>
                <a:cs typeface="Calibri"/>
              </a:rPr>
              <a:t>most successful and efficient w/ clickable snippets</a:t>
            </a:r>
          </a:p>
          <a:p>
            <a:pPr marL="285750" indent="-285750">
              <a:lnSpc>
                <a:spcPct val="120000"/>
              </a:lnSpc>
              <a:buFont typeface="Arial"/>
              <a:buChar char="•"/>
            </a:pPr>
            <a:r>
              <a:rPr lang="en-US" dirty="0">
                <a:solidFill>
                  <a:srgbClr val="0070C0"/>
                </a:solidFill>
                <a:latin typeface="Calibri"/>
                <a:cs typeface="Calibri"/>
              </a:rPr>
              <a:t>Thumbnails slowest time to first relevant (additional review time), keyword highlighting was slowest overall (most distracting)</a:t>
            </a:r>
          </a:p>
        </p:txBody>
      </p:sp>
      <p:grpSp>
        <p:nvGrpSpPr>
          <p:cNvPr id="9" name="Group 8"/>
          <p:cNvGrpSpPr/>
          <p:nvPr/>
        </p:nvGrpSpPr>
        <p:grpSpPr>
          <a:xfrm>
            <a:off x="4209485" y="3141649"/>
            <a:ext cx="4553454" cy="3032824"/>
            <a:chOff x="4167150" y="3521540"/>
            <a:chExt cx="4553454" cy="3032824"/>
          </a:xfrm>
        </p:grpSpPr>
        <p:pic>
          <p:nvPicPr>
            <p:cNvPr id="11" name="Picture 10"/>
            <p:cNvPicPr>
              <a:picLocks noChangeAspect="1"/>
            </p:cNvPicPr>
            <p:nvPr/>
          </p:nvPicPr>
          <p:blipFill rotWithShape="1">
            <a:blip r:embed="rId2"/>
            <a:srcRect l="33779" r="27104"/>
            <a:stretch/>
          </p:blipFill>
          <p:spPr>
            <a:xfrm>
              <a:off x="4167150" y="3521540"/>
              <a:ext cx="4553454" cy="3032824"/>
            </a:xfrm>
            <a:prstGeom prst="rect">
              <a:avLst/>
            </a:prstGeom>
          </p:spPr>
        </p:pic>
        <p:sp>
          <p:nvSpPr>
            <p:cNvPr id="12" name="Rectangle 11"/>
            <p:cNvSpPr/>
            <p:nvPr/>
          </p:nvSpPr>
          <p:spPr>
            <a:xfrm>
              <a:off x="4281713" y="5428695"/>
              <a:ext cx="1295401" cy="26090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29710" y="5041242"/>
              <a:ext cx="1295401" cy="26090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0232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01" y="453224"/>
            <a:ext cx="8079581" cy="826849"/>
          </a:xfrm>
        </p:spPr>
        <p:txBody>
          <a:bodyPr>
            <a:normAutofit/>
          </a:bodyPr>
          <a:lstStyle/>
          <a:p>
            <a:r>
              <a:rPr lang="en-US" dirty="0" smtClean="0">
                <a:latin typeface="Calibri"/>
                <a:cs typeface="Calibri"/>
              </a:rPr>
              <a:t>Overall Preferences</a:t>
            </a:r>
            <a:endParaRPr lang="en-US" dirty="0">
              <a:latin typeface="Calibri"/>
              <a:cs typeface="Calibri"/>
            </a:endParaRPr>
          </a:p>
        </p:txBody>
      </p:sp>
      <p:grpSp>
        <p:nvGrpSpPr>
          <p:cNvPr id="5" name="Group 4"/>
          <p:cNvGrpSpPr/>
          <p:nvPr/>
        </p:nvGrpSpPr>
        <p:grpSpPr>
          <a:xfrm>
            <a:off x="1095884" y="3192040"/>
            <a:ext cx="6476835" cy="2745877"/>
            <a:chOff x="1095884" y="3192040"/>
            <a:chExt cx="6764723" cy="3261779"/>
          </a:xfrm>
        </p:grpSpPr>
        <p:pic>
          <p:nvPicPr>
            <p:cNvPr id="4" name="Picture 3"/>
            <p:cNvPicPr>
              <a:picLocks noChangeAspect="1"/>
            </p:cNvPicPr>
            <p:nvPr/>
          </p:nvPicPr>
          <p:blipFill>
            <a:blip r:embed="rId3"/>
            <a:stretch>
              <a:fillRect/>
            </a:stretch>
          </p:blipFill>
          <p:spPr>
            <a:xfrm>
              <a:off x="1095884" y="3192040"/>
              <a:ext cx="6764723" cy="3261779"/>
            </a:xfrm>
            <a:prstGeom prst="rect">
              <a:avLst/>
            </a:prstGeom>
          </p:spPr>
        </p:pic>
        <p:sp>
          <p:nvSpPr>
            <p:cNvPr id="6" name="Rectangle 5"/>
            <p:cNvSpPr/>
            <p:nvPr/>
          </p:nvSpPr>
          <p:spPr>
            <a:xfrm>
              <a:off x="1219201" y="4175184"/>
              <a:ext cx="3887638" cy="7533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grpSp>
      <p:sp>
        <p:nvSpPr>
          <p:cNvPr id="8" name="Rectangle 7"/>
          <p:cNvSpPr/>
          <p:nvPr/>
        </p:nvSpPr>
        <p:spPr>
          <a:xfrm>
            <a:off x="548263" y="1360511"/>
            <a:ext cx="8056871" cy="1412694"/>
          </a:xfrm>
          <a:prstGeom prst="rect">
            <a:avLst/>
          </a:prstGeom>
        </p:spPr>
        <p:txBody>
          <a:bodyPr wrap="square">
            <a:spAutoFit/>
          </a:bodyPr>
          <a:lstStyle/>
          <a:p>
            <a:pPr marL="285750" indent="-285750">
              <a:lnSpc>
                <a:spcPct val="120000"/>
              </a:lnSpc>
              <a:buFont typeface="Arial"/>
              <a:buChar char="•"/>
            </a:pPr>
            <a:r>
              <a:rPr lang="en-US" dirty="0">
                <a:latin typeface="Calibri"/>
                <a:cs typeface="Calibri"/>
              </a:rPr>
              <a:t>Participants provided final ranking of six systems</a:t>
            </a:r>
          </a:p>
          <a:p>
            <a:pPr marL="285750" indent="-285750">
              <a:lnSpc>
                <a:spcPct val="120000"/>
              </a:lnSpc>
              <a:buFont typeface="Arial"/>
              <a:buChar char="•"/>
            </a:pPr>
            <a:r>
              <a:rPr lang="en-US" dirty="0" smtClean="0">
                <a:solidFill>
                  <a:srgbClr val="C00000"/>
                </a:solidFill>
                <a:latin typeface="Calibri"/>
                <a:cs typeface="Calibri"/>
              </a:rPr>
              <a:t>&gt;</a:t>
            </a:r>
            <a:r>
              <a:rPr lang="en-US" dirty="0">
                <a:solidFill>
                  <a:srgbClr val="C00000"/>
                </a:solidFill>
                <a:latin typeface="Calibri"/>
                <a:cs typeface="Calibri"/>
              </a:rPr>
              <a:t>50% preferred a clickable snippets system (67% had </a:t>
            </a:r>
            <a:r>
              <a:rPr lang="en-US" dirty="0" smtClean="0">
                <a:solidFill>
                  <a:srgbClr val="C00000"/>
                </a:solidFill>
                <a:latin typeface="Calibri"/>
                <a:cs typeface="Calibri"/>
              </a:rPr>
              <a:t>Clickable Snippet </a:t>
            </a:r>
            <a:r>
              <a:rPr lang="en-US" dirty="0">
                <a:solidFill>
                  <a:srgbClr val="C00000"/>
                </a:solidFill>
                <a:latin typeface="Calibri"/>
                <a:cs typeface="Calibri"/>
              </a:rPr>
              <a:t>in top 2)</a:t>
            </a:r>
          </a:p>
          <a:p>
            <a:pPr marL="285750" indent="-285750">
              <a:lnSpc>
                <a:spcPct val="120000"/>
              </a:lnSpc>
              <a:buFont typeface="Arial"/>
              <a:buChar char="•"/>
            </a:pPr>
            <a:r>
              <a:rPr lang="en-US" dirty="0" smtClean="0">
                <a:latin typeface="Calibri"/>
                <a:cs typeface="Calibri"/>
              </a:rPr>
              <a:t>Gradual </a:t>
            </a:r>
            <a:r>
              <a:rPr lang="en-US" dirty="0">
                <a:latin typeface="Calibri"/>
                <a:cs typeface="Calibri"/>
              </a:rPr>
              <a:t>preferred: emphasized association between snippet and caption, e.g., “transition really led your eye on the landing page</a:t>
            </a:r>
            <a:r>
              <a:rPr lang="en-US" dirty="0" smtClean="0">
                <a:latin typeface="Calibri"/>
                <a:cs typeface="Calibri"/>
              </a:rPr>
              <a:t>”</a:t>
            </a:r>
            <a:endParaRPr lang="en-US" dirty="0"/>
          </a:p>
        </p:txBody>
      </p:sp>
    </p:spTree>
    <p:extLst>
      <p:ext uri="{BB962C8B-B14F-4D97-AF65-F5344CB8AC3E}">
        <p14:creationId xmlns:p14="http://schemas.microsoft.com/office/powerpoint/2010/main" val="5588273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56994"/>
          </a:xfrm>
        </p:spPr>
        <p:txBody>
          <a:bodyPr>
            <a:normAutofit/>
          </a:bodyPr>
          <a:lstStyle/>
          <a:p>
            <a:r>
              <a:rPr lang="en-US" dirty="0" smtClean="0">
                <a:latin typeface="Calibri"/>
                <a:cs typeface="Calibri"/>
              </a:rPr>
              <a:t>Summary of Findings</a:t>
            </a:r>
            <a:endParaRPr lang="en-US" dirty="0">
              <a:latin typeface="Calibri"/>
              <a:cs typeface="Calibri"/>
            </a:endParaRPr>
          </a:p>
        </p:txBody>
      </p:sp>
      <p:sp>
        <p:nvSpPr>
          <p:cNvPr id="4" name="Rectangle 3"/>
          <p:cNvSpPr/>
          <p:nvPr/>
        </p:nvSpPr>
        <p:spPr>
          <a:xfrm>
            <a:off x="568106" y="1683221"/>
            <a:ext cx="7953484" cy="4512004"/>
          </a:xfrm>
          <a:prstGeom prst="rect">
            <a:avLst/>
          </a:prstGeom>
        </p:spPr>
        <p:txBody>
          <a:bodyPr wrap="square">
            <a:spAutoFit/>
          </a:bodyPr>
          <a:lstStyle/>
          <a:p>
            <a:pPr lvl="0">
              <a:lnSpc>
                <a:spcPct val="120000"/>
              </a:lnSpc>
            </a:pPr>
            <a:r>
              <a:rPr lang="en-US" sz="2400" dirty="0">
                <a:latin typeface="Calibri"/>
                <a:cs typeface="Calibri"/>
              </a:rPr>
              <a:t>Clickable snippets </a:t>
            </a:r>
            <a:r>
              <a:rPr lang="en-US" sz="2400" dirty="0" smtClean="0">
                <a:latin typeface="Calibri"/>
                <a:cs typeface="Calibri"/>
              </a:rPr>
              <a:t>were </a:t>
            </a:r>
            <a:r>
              <a:rPr lang="en-US" sz="2400" dirty="0">
                <a:latin typeface="Calibri"/>
                <a:cs typeface="Calibri"/>
              </a:rPr>
              <a:t>preferred along a number of dimensions, both subjective and objective</a:t>
            </a:r>
            <a:r>
              <a:rPr lang="en-US" sz="2400" dirty="0" smtClean="0">
                <a:latin typeface="Calibri"/>
                <a:cs typeface="Calibri"/>
              </a:rPr>
              <a:t>:</a:t>
            </a:r>
            <a:endParaRPr lang="en-US" sz="2400" b="1" dirty="0">
              <a:latin typeface="Calibri"/>
              <a:cs typeface="Calibri"/>
            </a:endParaRPr>
          </a:p>
          <a:p>
            <a:pPr marL="342900" lvl="0" indent="-342900">
              <a:lnSpc>
                <a:spcPct val="120000"/>
              </a:lnSpc>
              <a:buFont typeface="Arial"/>
              <a:buChar char="•"/>
            </a:pPr>
            <a:r>
              <a:rPr lang="en-US" sz="2400" b="1" dirty="0" smtClean="0">
                <a:latin typeface="Calibri"/>
                <a:cs typeface="Calibri"/>
              </a:rPr>
              <a:t>RQ1 </a:t>
            </a:r>
            <a:r>
              <a:rPr lang="en-US" sz="2400" b="1" dirty="0">
                <a:latin typeface="Calibri"/>
                <a:cs typeface="Calibri"/>
              </a:rPr>
              <a:t>(Preview Strategy)</a:t>
            </a:r>
            <a:r>
              <a:rPr lang="en-US" sz="2400" b="1" dirty="0" smtClean="0">
                <a:latin typeface="Calibri"/>
                <a:cs typeface="Calibri"/>
              </a:rPr>
              <a:t>:</a:t>
            </a:r>
          </a:p>
          <a:p>
            <a:pPr marL="800100" lvl="1" indent="-342900">
              <a:lnSpc>
                <a:spcPct val="120000"/>
              </a:lnSpc>
              <a:buFont typeface="Arial"/>
              <a:buChar char="•"/>
            </a:pPr>
            <a:r>
              <a:rPr lang="en-US" sz="2400" dirty="0" smtClean="0">
                <a:latin typeface="Calibri"/>
                <a:cs typeface="Calibri"/>
              </a:rPr>
              <a:t>Snippet </a:t>
            </a:r>
            <a:r>
              <a:rPr lang="en-US" sz="2400" dirty="0">
                <a:latin typeface="Calibri"/>
                <a:cs typeface="Calibri"/>
              </a:rPr>
              <a:t>underlining preferred and more </a:t>
            </a:r>
            <a:r>
              <a:rPr lang="en-US" sz="2400" dirty="0" smtClean="0">
                <a:latin typeface="Calibri"/>
                <a:cs typeface="Calibri"/>
              </a:rPr>
              <a:t>effective</a:t>
            </a:r>
          </a:p>
          <a:p>
            <a:pPr marL="800100" lvl="1" indent="-342900">
              <a:lnSpc>
                <a:spcPct val="120000"/>
              </a:lnSpc>
              <a:buFont typeface="Arial"/>
              <a:buChar char="•"/>
            </a:pPr>
            <a:r>
              <a:rPr lang="en-US" sz="2400" dirty="0" smtClean="0">
                <a:latin typeface="Calibri"/>
                <a:cs typeface="Calibri"/>
              </a:rPr>
              <a:t>Previews </a:t>
            </a:r>
            <a:r>
              <a:rPr lang="en-US" sz="2400" dirty="0">
                <a:latin typeface="Calibri"/>
                <a:cs typeface="Calibri"/>
              </a:rPr>
              <a:t>set expectations, less useful for navigation</a:t>
            </a:r>
          </a:p>
          <a:p>
            <a:pPr marL="342900" lvl="0" indent="-342900">
              <a:lnSpc>
                <a:spcPct val="120000"/>
              </a:lnSpc>
              <a:buFont typeface="Arial"/>
              <a:buChar char="•"/>
            </a:pPr>
            <a:r>
              <a:rPr lang="en-US" sz="2400" b="1" dirty="0" smtClean="0">
                <a:latin typeface="Calibri"/>
                <a:cs typeface="Calibri"/>
              </a:rPr>
              <a:t>RQ2 </a:t>
            </a:r>
            <a:r>
              <a:rPr lang="en-US" sz="2400" b="1" dirty="0">
                <a:latin typeface="Calibri"/>
                <a:cs typeface="Calibri"/>
              </a:rPr>
              <a:t>(Highlighting Strategy)</a:t>
            </a:r>
            <a:r>
              <a:rPr lang="en-US" sz="2400" b="1" dirty="0" smtClean="0">
                <a:latin typeface="Calibri"/>
                <a:cs typeface="Calibri"/>
              </a:rPr>
              <a:t>:</a:t>
            </a:r>
          </a:p>
          <a:p>
            <a:pPr marL="800100" lvl="1" indent="-342900">
              <a:lnSpc>
                <a:spcPct val="120000"/>
              </a:lnSpc>
              <a:buFont typeface="Arial"/>
              <a:buChar char="•"/>
            </a:pPr>
            <a:r>
              <a:rPr lang="en-US" sz="2400" dirty="0" smtClean="0">
                <a:latin typeface="Calibri"/>
                <a:cs typeface="Calibri"/>
              </a:rPr>
              <a:t>Snippet </a:t>
            </a:r>
            <a:r>
              <a:rPr lang="en-US" sz="2400" dirty="0">
                <a:latin typeface="Calibri"/>
                <a:cs typeface="Calibri"/>
              </a:rPr>
              <a:t>highlighting preferred and more </a:t>
            </a:r>
            <a:r>
              <a:rPr lang="en-US" sz="2400" dirty="0" smtClean="0">
                <a:latin typeface="Calibri"/>
                <a:cs typeface="Calibri"/>
              </a:rPr>
              <a:t>effective</a:t>
            </a:r>
          </a:p>
          <a:p>
            <a:pPr marL="800100" lvl="1" indent="-342900">
              <a:lnSpc>
                <a:spcPct val="120000"/>
              </a:lnSpc>
              <a:buFont typeface="Arial"/>
              <a:buChar char="•"/>
            </a:pPr>
            <a:r>
              <a:rPr lang="en-US" sz="2400" dirty="0" smtClean="0">
                <a:latin typeface="Calibri"/>
                <a:cs typeface="Calibri"/>
              </a:rPr>
              <a:t>Term </a:t>
            </a:r>
            <a:r>
              <a:rPr lang="en-US" sz="2400" dirty="0">
                <a:latin typeface="Calibri"/>
                <a:cs typeface="Calibri"/>
              </a:rPr>
              <a:t>highlighting was obtrusive and </a:t>
            </a:r>
            <a:r>
              <a:rPr lang="en-US" sz="2400" dirty="0" smtClean="0">
                <a:latin typeface="Calibri"/>
                <a:cs typeface="Calibri"/>
              </a:rPr>
              <a:t>distracting</a:t>
            </a:r>
          </a:p>
          <a:p>
            <a:pPr marL="342900" indent="-342900">
              <a:lnSpc>
                <a:spcPct val="120000"/>
              </a:lnSpc>
              <a:buFont typeface="Arial"/>
              <a:buChar char="•"/>
            </a:pPr>
            <a:r>
              <a:rPr lang="en-US" sz="2400" b="1" dirty="0" smtClean="0">
                <a:latin typeface="Calibri"/>
                <a:cs typeface="Calibri"/>
              </a:rPr>
              <a:t>RQ3 </a:t>
            </a:r>
            <a:r>
              <a:rPr lang="en-US" sz="2400" b="1" dirty="0">
                <a:latin typeface="Calibri"/>
                <a:cs typeface="Calibri"/>
              </a:rPr>
              <a:t>(Transition Strategy)</a:t>
            </a:r>
            <a:r>
              <a:rPr lang="en-US" sz="2400" b="1" dirty="0" smtClean="0">
                <a:latin typeface="Calibri"/>
                <a:cs typeface="Calibri"/>
              </a:rPr>
              <a:t>:</a:t>
            </a:r>
          </a:p>
          <a:p>
            <a:pPr marL="800100" lvl="1" indent="-342900">
              <a:lnSpc>
                <a:spcPct val="120000"/>
              </a:lnSpc>
              <a:buFont typeface="Arial"/>
              <a:buChar char="•"/>
            </a:pPr>
            <a:r>
              <a:rPr lang="en-US" sz="2400" dirty="0" smtClean="0">
                <a:latin typeface="Calibri"/>
                <a:cs typeface="Calibri"/>
              </a:rPr>
              <a:t>Gradual </a:t>
            </a:r>
            <a:r>
              <a:rPr lang="en-US" sz="2400" dirty="0">
                <a:latin typeface="Calibri"/>
                <a:cs typeface="Calibri"/>
              </a:rPr>
              <a:t>transitions preferred over immediate</a:t>
            </a:r>
          </a:p>
        </p:txBody>
      </p:sp>
    </p:spTree>
    <p:extLst>
      <p:ext uri="{BB962C8B-B14F-4D97-AF65-F5344CB8AC3E}">
        <p14:creationId xmlns:p14="http://schemas.microsoft.com/office/powerpoint/2010/main" val="42747522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2"/>
            <a:ext cx="8079581" cy="910813"/>
          </a:xfrm>
        </p:spPr>
        <p:txBody>
          <a:bodyPr>
            <a:normAutofit/>
          </a:bodyPr>
          <a:lstStyle/>
          <a:p>
            <a:r>
              <a:rPr lang="en-US" dirty="0" smtClean="0">
                <a:latin typeface="Calibri"/>
                <a:cs typeface="Calibri"/>
              </a:rPr>
              <a:t>Opportunity</a:t>
            </a:r>
            <a:endParaRPr lang="en-US" dirty="0">
              <a:latin typeface="Calibri"/>
              <a:cs typeface="Calibri"/>
            </a:endParaRPr>
          </a:p>
        </p:txBody>
      </p:sp>
      <p:sp>
        <p:nvSpPr>
          <p:cNvPr id="4" name="Rectangle 3"/>
          <p:cNvSpPr/>
          <p:nvPr/>
        </p:nvSpPr>
        <p:spPr>
          <a:xfrm>
            <a:off x="496225" y="1667280"/>
            <a:ext cx="4372109" cy="3775393"/>
          </a:xfrm>
          <a:prstGeom prst="rect">
            <a:avLst/>
          </a:prstGeom>
        </p:spPr>
        <p:txBody>
          <a:bodyPr wrap="square">
            <a:spAutoFit/>
          </a:bodyPr>
          <a:lstStyle/>
          <a:p>
            <a:pPr>
              <a:lnSpc>
                <a:spcPct val="120000"/>
              </a:lnSpc>
            </a:pPr>
            <a:r>
              <a:rPr lang="en-US" sz="2000" dirty="0">
                <a:latin typeface="Calibri"/>
                <a:cs typeface="Calibri"/>
              </a:rPr>
              <a:t>Beyond supporting result selection, search systems must also help searchers situate </a:t>
            </a:r>
            <a:r>
              <a:rPr lang="en-US" sz="2000" dirty="0" smtClean="0">
                <a:latin typeface="Calibri"/>
                <a:cs typeface="Calibri"/>
              </a:rPr>
              <a:t>or orient themselves </a:t>
            </a:r>
            <a:r>
              <a:rPr lang="en-US" sz="2000" dirty="0">
                <a:latin typeface="Calibri"/>
                <a:cs typeface="Calibri"/>
              </a:rPr>
              <a:t>within results they visit</a:t>
            </a:r>
            <a:r>
              <a:rPr lang="en-US" sz="2000" dirty="0" smtClean="0">
                <a:latin typeface="Calibri"/>
                <a:cs typeface="Calibri"/>
              </a:rPr>
              <a:t>.</a:t>
            </a:r>
          </a:p>
          <a:p>
            <a:pPr marL="457200" indent="-457200">
              <a:lnSpc>
                <a:spcPct val="120000"/>
              </a:lnSpc>
              <a:buFont typeface="Arial"/>
              <a:buChar char="•"/>
            </a:pPr>
            <a:r>
              <a:rPr lang="en-US" sz="2000" dirty="0" smtClean="0">
                <a:latin typeface="Calibri"/>
                <a:cs typeface="Calibri"/>
              </a:rPr>
              <a:t>Result </a:t>
            </a:r>
            <a:r>
              <a:rPr lang="en-US" sz="2000" dirty="0">
                <a:latin typeface="Calibri"/>
                <a:cs typeface="Calibri"/>
              </a:rPr>
              <a:t>clicks take users to </a:t>
            </a:r>
            <a:r>
              <a:rPr lang="en-US" sz="2000" dirty="0">
                <a:latin typeface="Calibri"/>
                <a:cs typeface="Calibri"/>
                <a:sym typeface="Wingdings" panose="05000000000000000000" pitchFamily="2" charset="2"/>
              </a:rPr>
              <a:t>t</a:t>
            </a:r>
            <a:r>
              <a:rPr lang="en-US" sz="2000" dirty="0">
                <a:latin typeface="Calibri"/>
                <a:cs typeface="Calibri"/>
              </a:rPr>
              <a:t>op of landing pages</a:t>
            </a:r>
          </a:p>
          <a:p>
            <a:pPr marL="457200" indent="-457200">
              <a:lnSpc>
                <a:spcPct val="120000"/>
              </a:lnSpc>
              <a:buFont typeface="Arial"/>
              <a:buChar char="•"/>
            </a:pPr>
            <a:r>
              <a:rPr lang="en-US" sz="2000" dirty="0">
                <a:latin typeface="Calibri"/>
                <a:cs typeface="Calibri"/>
              </a:rPr>
              <a:t>User must then </a:t>
            </a:r>
            <a:r>
              <a:rPr lang="en-US" sz="2000" dirty="0" smtClean="0">
                <a:latin typeface="Calibri"/>
                <a:cs typeface="Calibri"/>
              </a:rPr>
              <a:t>determine:</a:t>
            </a:r>
          </a:p>
          <a:p>
            <a:pPr marL="914400" lvl="1" indent="-457200">
              <a:lnSpc>
                <a:spcPct val="120000"/>
              </a:lnSpc>
              <a:buFont typeface="Arial"/>
              <a:buChar char="•"/>
            </a:pPr>
            <a:r>
              <a:rPr lang="en-US" sz="2000" dirty="0" smtClean="0">
                <a:latin typeface="Calibri"/>
                <a:cs typeface="Calibri"/>
              </a:rPr>
              <a:t>Is </a:t>
            </a:r>
            <a:r>
              <a:rPr lang="en-US" sz="2000" dirty="0">
                <a:latin typeface="Calibri"/>
                <a:cs typeface="Calibri"/>
              </a:rPr>
              <a:t>the snippet on page (vs. in meta-data)</a:t>
            </a:r>
            <a:r>
              <a:rPr lang="en-US" sz="2000" dirty="0" smtClean="0">
                <a:latin typeface="Calibri"/>
                <a:cs typeface="Calibri"/>
              </a:rPr>
              <a:t>?</a:t>
            </a:r>
          </a:p>
          <a:p>
            <a:pPr marL="914400" lvl="1" indent="-457200">
              <a:lnSpc>
                <a:spcPct val="120000"/>
              </a:lnSpc>
              <a:buFont typeface="Arial"/>
              <a:buChar char="•"/>
            </a:pPr>
            <a:r>
              <a:rPr lang="en-US" sz="2000" dirty="0" smtClean="0">
                <a:latin typeface="Calibri"/>
                <a:cs typeface="Calibri"/>
              </a:rPr>
              <a:t>Where </a:t>
            </a:r>
            <a:r>
              <a:rPr lang="en-US" sz="2000" dirty="0">
                <a:latin typeface="Calibri"/>
                <a:cs typeface="Calibri"/>
              </a:rPr>
              <a:t>is the snippet on page</a:t>
            </a:r>
            <a:r>
              <a:rPr lang="en-US" sz="2000" dirty="0" smtClean="0">
                <a:latin typeface="Calibri"/>
                <a:cs typeface="Calibri"/>
              </a:rPr>
              <a:t>?</a:t>
            </a:r>
            <a:endParaRPr lang="en-US" sz="2000" dirty="0">
              <a:latin typeface="Calibri"/>
              <a:cs typeface="Calibri"/>
            </a:endParaRPr>
          </a:p>
        </p:txBody>
      </p:sp>
      <p:pic>
        <p:nvPicPr>
          <p:cNvPr id="6" name="Picture 5"/>
          <p:cNvPicPr>
            <a:picLocks noChangeAspect="1"/>
          </p:cNvPicPr>
          <p:nvPr/>
        </p:nvPicPr>
        <p:blipFill rotWithShape="1">
          <a:blip r:embed="rId3"/>
          <a:srcRect b="17011"/>
          <a:stretch/>
        </p:blipFill>
        <p:spPr>
          <a:xfrm>
            <a:off x="5302502" y="268111"/>
            <a:ext cx="3728609" cy="2652889"/>
          </a:xfrm>
          <a:prstGeom prst="rect">
            <a:avLst/>
          </a:prstGeom>
          <a:ln>
            <a:solidFill>
              <a:srgbClr val="50B4C8"/>
            </a:solidFill>
          </a:ln>
        </p:spPr>
      </p:pic>
      <p:pic>
        <p:nvPicPr>
          <p:cNvPr id="7" name="Picture 6"/>
          <p:cNvPicPr>
            <a:picLocks noChangeAspect="1"/>
          </p:cNvPicPr>
          <p:nvPr/>
        </p:nvPicPr>
        <p:blipFill>
          <a:blip r:embed="rId4"/>
          <a:stretch>
            <a:fillRect/>
          </a:stretch>
        </p:blipFill>
        <p:spPr>
          <a:xfrm>
            <a:off x="5306336" y="3019779"/>
            <a:ext cx="3724775" cy="3681962"/>
          </a:xfrm>
          <a:prstGeom prst="rect">
            <a:avLst/>
          </a:prstGeom>
          <a:ln>
            <a:solidFill>
              <a:srgbClr val="50B4C8"/>
            </a:solidFill>
          </a:ln>
        </p:spPr>
      </p:pic>
      <p:sp>
        <p:nvSpPr>
          <p:cNvPr id="8" name="Left Arrow 7"/>
          <p:cNvSpPr/>
          <p:nvPr/>
        </p:nvSpPr>
        <p:spPr>
          <a:xfrm>
            <a:off x="7140222" y="2074333"/>
            <a:ext cx="324556" cy="21166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5090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76608"/>
          </a:xfrm>
        </p:spPr>
        <p:txBody>
          <a:bodyPr/>
          <a:lstStyle/>
          <a:p>
            <a:r>
              <a:rPr lang="en-US" dirty="0" smtClean="0">
                <a:latin typeface="Calibri"/>
                <a:cs typeface="Calibri"/>
              </a:rPr>
              <a:t>Conclusions</a:t>
            </a:r>
            <a:endParaRPr lang="en-US" dirty="0">
              <a:latin typeface="Calibri"/>
              <a:cs typeface="Calibri"/>
            </a:endParaRPr>
          </a:p>
        </p:txBody>
      </p:sp>
      <p:sp>
        <p:nvSpPr>
          <p:cNvPr id="4" name="Rectangle 3"/>
          <p:cNvSpPr/>
          <p:nvPr/>
        </p:nvSpPr>
        <p:spPr>
          <a:xfrm>
            <a:off x="384307" y="1643670"/>
            <a:ext cx="8471463" cy="4524315"/>
          </a:xfrm>
          <a:prstGeom prst="rect">
            <a:avLst/>
          </a:prstGeom>
        </p:spPr>
        <p:txBody>
          <a:bodyPr wrap="square">
            <a:spAutoFit/>
          </a:bodyPr>
          <a:lstStyle/>
          <a:p>
            <a:pPr marL="342900" indent="-342900">
              <a:buFont typeface="Arial"/>
              <a:buChar char="•"/>
            </a:pPr>
            <a:r>
              <a:rPr lang="en-US" sz="2400" dirty="0">
                <a:latin typeface="Calibri"/>
                <a:cs typeface="Calibri"/>
              </a:rPr>
              <a:t>Participants preferred and were more effective with the two clickable snippets </a:t>
            </a:r>
            <a:r>
              <a:rPr lang="en-US" sz="2400" dirty="0" smtClean="0">
                <a:latin typeface="Calibri"/>
                <a:cs typeface="Calibri"/>
              </a:rPr>
              <a:t>systems</a:t>
            </a:r>
          </a:p>
          <a:p>
            <a:pPr marL="342900" indent="-342900">
              <a:buFont typeface="Arial"/>
              <a:buChar char="•"/>
            </a:pPr>
            <a:r>
              <a:rPr lang="en-US" sz="2400" dirty="0" smtClean="0">
                <a:latin typeface="Calibri"/>
                <a:cs typeface="Calibri"/>
              </a:rPr>
              <a:t>Preference </a:t>
            </a:r>
            <a:r>
              <a:rPr lang="en-US" sz="2400" dirty="0">
                <a:latin typeface="Calibri"/>
                <a:cs typeface="Calibri"/>
              </a:rPr>
              <a:t>for gradual transition – but requires more time, need to understand better cost-benefit tradeoffs</a:t>
            </a:r>
          </a:p>
          <a:p>
            <a:endParaRPr lang="en-US" sz="2400" dirty="0">
              <a:latin typeface="Calibri"/>
              <a:cs typeface="Calibri"/>
            </a:endParaRPr>
          </a:p>
          <a:p>
            <a:r>
              <a:rPr lang="en-US" sz="2400" dirty="0">
                <a:latin typeface="Calibri"/>
                <a:cs typeface="Calibri"/>
              </a:rPr>
              <a:t>Future </a:t>
            </a:r>
            <a:r>
              <a:rPr lang="en-US" sz="2400" dirty="0" smtClean="0">
                <a:latin typeface="Calibri"/>
                <a:cs typeface="Calibri"/>
              </a:rPr>
              <a:t>directions:</a:t>
            </a:r>
          </a:p>
          <a:p>
            <a:pPr marL="342900" indent="-342900">
              <a:buFont typeface="Arial"/>
              <a:buChar char="•"/>
            </a:pPr>
            <a:r>
              <a:rPr lang="en-US" sz="2400" dirty="0" smtClean="0">
                <a:latin typeface="Calibri"/>
                <a:cs typeface="Calibri"/>
              </a:rPr>
              <a:t>Follow</a:t>
            </a:r>
            <a:r>
              <a:rPr lang="en-US" sz="2400" dirty="0">
                <a:latin typeface="Calibri"/>
                <a:cs typeface="Calibri"/>
              </a:rPr>
              <a:t>-up study comparing with Ctrl-</a:t>
            </a:r>
            <a:r>
              <a:rPr lang="en-US" sz="2400" dirty="0" smtClean="0">
                <a:latin typeface="Calibri"/>
                <a:cs typeface="Calibri"/>
              </a:rPr>
              <a:t>F</a:t>
            </a:r>
          </a:p>
          <a:p>
            <a:pPr marL="342900" indent="-342900">
              <a:buFont typeface="Arial"/>
              <a:buChar char="•"/>
            </a:pPr>
            <a:r>
              <a:rPr lang="en-US" sz="2400" dirty="0" smtClean="0">
                <a:latin typeface="Calibri"/>
                <a:cs typeface="Calibri"/>
              </a:rPr>
              <a:t>Automate </a:t>
            </a:r>
            <a:r>
              <a:rPr lang="en-US" sz="2400" dirty="0">
                <a:latin typeface="Calibri"/>
                <a:cs typeface="Calibri"/>
              </a:rPr>
              <a:t>snippet-content </a:t>
            </a:r>
            <a:r>
              <a:rPr lang="en-US" sz="2400" dirty="0" smtClean="0">
                <a:latin typeface="Calibri"/>
                <a:cs typeface="Calibri"/>
              </a:rPr>
              <a:t>matching:</a:t>
            </a:r>
          </a:p>
          <a:p>
            <a:pPr marL="800100" lvl="1" indent="-342900">
              <a:buFont typeface="Arial"/>
              <a:buChar char="•"/>
            </a:pPr>
            <a:r>
              <a:rPr lang="en-US" sz="2400" dirty="0" smtClean="0">
                <a:latin typeface="Calibri"/>
                <a:cs typeface="Calibri"/>
              </a:rPr>
              <a:t>Plenty </a:t>
            </a:r>
            <a:r>
              <a:rPr lang="en-US" sz="2400" dirty="0">
                <a:latin typeface="Calibri"/>
                <a:cs typeface="Calibri"/>
              </a:rPr>
              <a:t>of technical challenges in bringing Clickable Snippets to production: dynamic pages, ill-formed HTML, </a:t>
            </a:r>
            <a:r>
              <a:rPr lang="en-US" sz="2400" dirty="0" smtClean="0">
                <a:latin typeface="Calibri"/>
                <a:cs typeface="Calibri"/>
              </a:rPr>
              <a:t>etc.</a:t>
            </a:r>
          </a:p>
          <a:p>
            <a:pPr marL="342900" indent="-342900">
              <a:buFont typeface="Arial"/>
              <a:buChar char="•"/>
            </a:pPr>
            <a:r>
              <a:rPr lang="en-US" sz="2400" dirty="0" smtClean="0">
                <a:latin typeface="Calibri"/>
                <a:cs typeface="Calibri"/>
              </a:rPr>
              <a:t>Combining </a:t>
            </a:r>
            <a:r>
              <a:rPr lang="en-US" sz="2400" dirty="0">
                <a:latin typeface="Calibri"/>
                <a:cs typeface="Calibri"/>
              </a:rPr>
              <a:t>multiple methods, blended and non-text search settings, and mobile search scenarios</a:t>
            </a:r>
          </a:p>
        </p:txBody>
      </p:sp>
    </p:spTree>
    <p:extLst>
      <p:ext uri="{BB962C8B-B14F-4D97-AF65-F5344CB8AC3E}">
        <p14:creationId xmlns:p14="http://schemas.microsoft.com/office/powerpoint/2010/main" val="29015176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11682"/>
          </a:xfrm>
        </p:spPr>
        <p:txBody>
          <a:bodyPr>
            <a:normAutofit/>
          </a:bodyPr>
          <a:lstStyle/>
          <a:p>
            <a:r>
              <a:rPr lang="en-US" dirty="0" smtClean="0"/>
              <a:t>Clickable Snippets Demo</a:t>
            </a:r>
            <a:endParaRPr lang="en-US" dirty="0"/>
          </a:p>
        </p:txBody>
      </p:sp>
      <p:pic>
        <p:nvPicPr>
          <p:cNvPr id="20" name="chi-2013-presentation-demo.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5450" y="1619584"/>
            <a:ext cx="7640190" cy="4297607"/>
          </a:xfrm>
          <a:prstGeom prst="rect">
            <a:avLst/>
          </a:prstGeom>
        </p:spPr>
      </p:pic>
    </p:spTree>
    <p:extLst>
      <p:ext uri="{BB962C8B-B14F-4D97-AF65-F5344CB8AC3E}">
        <p14:creationId xmlns:p14="http://schemas.microsoft.com/office/powerpoint/2010/main" val="22646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09600" y="274638"/>
            <a:ext cx="7878572" cy="102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dirty="0" smtClean="0"/>
              <a:t>Tasks</a:t>
            </a:r>
            <a:endParaRPr lang="en-US" dirty="0"/>
          </a:p>
        </p:txBody>
      </p:sp>
      <p:sp>
        <p:nvSpPr>
          <p:cNvPr id="20" name="Rounded Rectangle 19"/>
          <p:cNvSpPr/>
          <p:nvPr/>
        </p:nvSpPr>
        <p:spPr>
          <a:xfrm>
            <a:off x="1607877" y="1443318"/>
            <a:ext cx="2389094"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How many surveys does the United States Bureau of Labor Statistics use to gather statistics to calculate unemployment measures?</a:t>
            </a:r>
          </a:p>
        </p:txBody>
      </p:sp>
      <p:sp>
        <p:nvSpPr>
          <p:cNvPr id="21" name="Rounded Rectangle 20"/>
          <p:cNvSpPr/>
          <p:nvPr/>
        </p:nvSpPr>
        <p:spPr>
          <a:xfrm>
            <a:off x="4149370" y="1429872"/>
            <a:ext cx="2389094" cy="1004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How many craigslist sites are there world wide? Across how many countries?</a:t>
            </a:r>
          </a:p>
        </p:txBody>
      </p:sp>
      <p:sp>
        <p:nvSpPr>
          <p:cNvPr id="22" name="Rounded Rectangle 21"/>
          <p:cNvSpPr/>
          <p:nvPr/>
        </p:nvSpPr>
        <p:spPr>
          <a:xfrm>
            <a:off x="1621324" y="3749128"/>
            <a:ext cx="2389094" cy="9906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What two actors/actresses stared in the 1936 movie "The Walking Dead"?</a:t>
            </a:r>
          </a:p>
        </p:txBody>
      </p:sp>
      <p:sp>
        <p:nvSpPr>
          <p:cNvPr id="23" name="Rounded Rectangle 22"/>
          <p:cNvSpPr/>
          <p:nvPr/>
        </p:nvSpPr>
        <p:spPr>
          <a:xfrm>
            <a:off x="1621324" y="4892128"/>
            <a:ext cx="2389094" cy="9906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How much is the book deal Amanda Knox signed with HarperCollins worth?</a:t>
            </a:r>
          </a:p>
        </p:txBody>
      </p:sp>
      <p:sp>
        <p:nvSpPr>
          <p:cNvPr id="24" name="Rounded Rectangle 23"/>
          <p:cNvSpPr/>
          <p:nvPr/>
        </p:nvSpPr>
        <p:spPr>
          <a:xfrm>
            <a:off x="4149370" y="3753610"/>
            <a:ext cx="2389094" cy="9906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Who won the April 1st NASCAR race in Martinsville?</a:t>
            </a:r>
          </a:p>
        </p:txBody>
      </p:sp>
      <p:sp>
        <p:nvSpPr>
          <p:cNvPr id="25" name="Rounded Rectangle 24"/>
          <p:cNvSpPr/>
          <p:nvPr/>
        </p:nvSpPr>
        <p:spPr>
          <a:xfrm>
            <a:off x="6677418" y="3749128"/>
            <a:ext cx="2389094" cy="9906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Aside from the Kindle Fire, what were four versions of the Kindle that Amazon released to address technical improvements demanded by users?</a:t>
            </a:r>
          </a:p>
        </p:txBody>
      </p:sp>
      <p:sp>
        <p:nvSpPr>
          <p:cNvPr id="26" name="Rounded Rectangle 25"/>
          <p:cNvSpPr/>
          <p:nvPr/>
        </p:nvSpPr>
        <p:spPr>
          <a:xfrm>
            <a:off x="1605635" y="2514600"/>
            <a:ext cx="2389094"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Find the name of the mutual fund for which Medco Health Solutions is its top holding. The mutual fund was a top pick in 2011.</a:t>
            </a:r>
          </a:p>
        </p:txBody>
      </p:sp>
      <p:sp>
        <p:nvSpPr>
          <p:cNvPr id="27" name="Rounded Rectangle 26"/>
          <p:cNvSpPr/>
          <p:nvPr/>
        </p:nvSpPr>
        <p:spPr>
          <a:xfrm>
            <a:off x="4149370" y="2514600"/>
            <a:ext cx="2389094"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Find the other half of this quote from Clive Davis during the eulogy he gave at Whitney Houston's funeral: "Whitney lived music and..."</a:t>
            </a:r>
          </a:p>
        </p:txBody>
      </p:sp>
      <p:sp>
        <p:nvSpPr>
          <p:cNvPr id="28" name="Rounded Rectangle 27"/>
          <p:cNvSpPr/>
          <p:nvPr/>
        </p:nvSpPr>
        <p:spPr>
          <a:xfrm>
            <a:off x="6677418" y="2514600"/>
            <a:ext cx="2389094"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Why is Black Sabbath (not </a:t>
            </a:r>
            <a:r>
              <a:rPr lang="en-US" sz="1100" dirty="0" err="1">
                <a:solidFill>
                  <a:prstClr val="white"/>
                </a:solidFill>
                <a:latin typeface="Calibri"/>
                <a:cs typeface="Calibri"/>
              </a:rPr>
              <a:t>Ozzy</a:t>
            </a:r>
            <a:r>
              <a:rPr lang="en-US" sz="1100" dirty="0">
                <a:solidFill>
                  <a:prstClr val="white"/>
                </a:solidFill>
                <a:latin typeface="Calibri"/>
                <a:cs typeface="Calibri"/>
              </a:rPr>
              <a:t> and Friends) now only playing one 2012 show, as opposed to the several European shows they had originally planned?</a:t>
            </a:r>
          </a:p>
        </p:txBody>
      </p:sp>
      <p:sp>
        <p:nvSpPr>
          <p:cNvPr id="29" name="Rounded Rectangle 28"/>
          <p:cNvSpPr/>
          <p:nvPr/>
        </p:nvSpPr>
        <p:spPr>
          <a:xfrm>
            <a:off x="6650524" y="1434354"/>
            <a:ext cx="2389094" cy="1004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How much RAM is the iPhone 5 -- the coming, but as-yet unreleased iPhone --  speculated to have?</a:t>
            </a:r>
          </a:p>
        </p:txBody>
      </p:sp>
      <p:sp>
        <p:nvSpPr>
          <p:cNvPr id="30" name="Rounded Rectangle 29"/>
          <p:cNvSpPr/>
          <p:nvPr/>
        </p:nvSpPr>
        <p:spPr>
          <a:xfrm>
            <a:off x="4149370" y="4892128"/>
            <a:ext cx="2389094" cy="9906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What magazine did Harold </a:t>
            </a:r>
            <a:r>
              <a:rPr lang="en-US" sz="1100" dirty="0" err="1">
                <a:solidFill>
                  <a:prstClr val="white"/>
                </a:solidFill>
                <a:latin typeface="Calibri"/>
                <a:cs typeface="Calibri"/>
              </a:rPr>
              <a:t>Ramis</a:t>
            </a:r>
            <a:r>
              <a:rPr lang="en-US" sz="1100" dirty="0">
                <a:solidFill>
                  <a:prstClr val="white"/>
                </a:solidFill>
                <a:latin typeface="Calibri"/>
                <a:cs typeface="Calibri"/>
              </a:rPr>
              <a:t> inform back in 2005 that he wanted Ben Stiller to play a role in the upcoming "Ghostbusters 3" movie?</a:t>
            </a:r>
          </a:p>
        </p:txBody>
      </p:sp>
      <p:sp>
        <p:nvSpPr>
          <p:cNvPr id="31" name="Rounded Rectangle 30"/>
          <p:cNvSpPr/>
          <p:nvPr/>
        </p:nvSpPr>
        <p:spPr>
          <a:xfrm>
            <a:off x="6677418" y="4892128"/>
            <a:ext cx="2389094" cy="9906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prstClr val="white"/>
                </a:solidFill>
                <a:latin typeface="Calibri"/>
                <a:cs typeface="Calibri"/>
              </a:rPr>
              <a:t>What is Peter </a:t>
            </a:r>
            <a:r>
              <a:rPr lang="en-US" sz="1100" dirty="0" err="1">
                <a:solidFill>
                  <a:prstClr val="white"/>
                </a:solidFill>
                <a:latin typeface="Calibri"/>
                <a:cs typeface="Calibri"/>
              </a:rPr>
              <a:t>Kantorowski's</a:t>
            </a:r>
            <a:r>
              <a:rPr lang="en-US" sz="1100" dirty="0">
                <a:solidFill>
                  <a:prstClr val="white"/>
                </a:solidFill>
                <a:latin typeface="Calibri"/>
                <a:cs typeface="Calibri"/>
              </a:rPr>
              <a:t> reason for not visiting his mother in over 8 months?</a:t>
            </a:r>
          </a:p>
        </p:txBody>
      </p:sp>
      <p:sp>
        <p:nvSpPr>
          <p:cNvPr id="32" name="TextBox 31"/>
          <p:cNvSpPr txBox="1"/>
          <p:nvPr/>
        </p:nvSpPr>
        <p:spPr>
          <a:xfrm>
            <a:off x="176420" y="1801248"/>
            <a:ext cx="1344100" cy="923330"/>
          </a:xfrm>
          <a:prstGeom prst="rect">
            <a:avLst/>
          </a:prstGeom>
          <a:noFill/>
        </p:spPr>
        <p:txBody>
          <a:bodyPr wrap="square" rtlCol="0">
            <a:spAutoFit/>
          </a:bodyPr>
          <a:lstStyle/>
          <a:p>
            <a:r>
              <a:rPr lang="en-US" dirty="0" smtClean="0"/>
              <a:t>Do Not Require </a:t>
            </a:r>
            <a:br>
              <a:rPr lang="en-US" dirty="0" smtClean="0"/>
            </a:br>
            <a:r>
              <a:rPr lang="en-US" dirty="0" smtClean="0"/>
              <a:t>Scrolling</a:t>
            </a:r>
            <a:endParaRPr lang="en-US" dirty="0"/>
          </a:p>
        </p:txBody>
      </p:sp>
      <p:sp>
        <p:nvSpPr>
          <p:cNvPr id="33" name="TextBox 32"/>
          <p:cNvSpPr txBox="1"/>
          <p:nvPr/>
        </p:nvSpPr>
        <p:spPr>
          <a:xfrm>
            <a:off x="184113" y="4411957"/>
            <a:ext cx="976036" cy="646331"/>
          </a:xfrm>
          <a:prstGeom prst="rect">
            <a:avLst/>
          </a:prstGeom>
          <a:noFill/>
        </p:spPr>
        <p:txBody>
          <a:bodyPr wrap="none" rtlCol="0">
            <a:spAutoFit/>
          </a:bodyPr>
          <a:lstStyle/>
          <a:p>
            <a:r>
              <a:rPr lang="en-US" dirty="0" smtClean="0"/>
              <a:t>Require </a:t>
            </a:r>
            <a:br>
              <a:rPr lang="en-US" dirty="0" smtClean="0"/>
            </a:br>
            <a:r>
              <a:rPr lang="en-US" dirty="0" smtClean="0"/>
              <a:t>Scrolling</a:t>
            </a:r>
            <a:endParaRPr lang="en-US" dirty="0"/>
          </a:p>
        </p:txBody>
      </p:sp>
    </p:spTree>
    <p:extLst>
      <p:ext uri="{BB962C8B-B14F-4D97-AF65-F5344CB8AC3E}">
        <p14:creationId xmlns:p14="http://schemas.microsoft.com/office/powerpoint/2010/main" val="3587475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53986"/>
          </a:xfrm>
        </p:spPr>
        <p:txBody>
          <a:bodyPr/>
          <a:lstStyle/>
          <a:p>
            <a:r>
              <a:rPr lang="en-US" dirty="0" smtClean="0">
                <a:latin typeface="Calibri"/>
                <a:cs typeface="Calibri"/>
              </a:rPr>
              <a:t>Current Orientation Practice</a:t>
            </a:r>
            <a:endParaRPr lang="en-US" dirty="0">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221181382"/>
              </p:ext>
            </p:extLst>
          </p:nvPr>
        </p:nvGraphicFramePr>
        <p:xfrm>
          <a:off x="5088173" y="5027582"/>
          <a:ext cx="3653794" cy="1317356"/>
        </p:xfrm>
        <a:graphic>
          <a:graphicData uri="http://schemas.openxmlformats.org/drawingml/2006/table">
            <a:tbl>
              <a:tblPr firstRow="1" firstCol="1" bandRow="1">
                <a:tableStyleId>{5940675A-B579-460E-94D1-54222C63F5DA}</a:tableStyleId>
              </a:tblPr>
              <a:tblGrid>
                <a:gridCol w="1582188"/>
                <a:gridCol w="2071606"/>
              </a:tblGrid>
              <a:tr h="329339">
                <a:tc>
                  <a:txBody>
                    <a:bodyPr/>
                    <a:lstStyle/>
                    <a:p>
                      <a:pPr marL="0" marR="0" algn="just">
                        <a:spcBef>
                          <a:spcPts val="0"/>
                        </a:spcBef>
                        <a:spcAft>
                          <a:spcPts val="0"/>
                        </a:spcAft>
                      </a:pPr>
                      <a:r>
                        <a:rPr lang="en-US" sz="2000" b="1" i="1" dirty="0">
                          <a:effectLst/>
                          <a:latin typeface="Calibri"/>
                          <a:cs typeface="Calibri"/>
                        </a:rPr>
                        <a:t>Method</a:t>
                      </a:r>
                      <a:endParaRPr lang="en-US" sz="2000" b="1" i="1" dirty="0">
                        <a:effectLst/>
                        <a:latin typeface="Calibri"/>
                        <a:ea typeface="Times New Roman" panose="02020603050405020304" pitchFamily="18" charset="0"/>
                        <a:cs typeface="Calibri"/>
                      </a:endParaRPr>
                    </a:p>
                  </a:txBody>
                  <a:tcPr marL="123455" marR="123455"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2000" b="1" i="1" dirty="0">
                          <a:effectLst/>
                          <a:latin typeface="Calibri"/>
                          <a:cs typeface="Calibri"/>
                        </a:rPr>
                        <a:t>% </a:t>
                      </a:r>
                      <a:r>
                        <a:rPr lang="en-US" sz="2000" b="1" i="1" dirty="0" smtClean="0">
                          <a:effectLst/>
                          <a:latin typeface="Calibri"/>
                          <a:cs typeface="Calibri"/>
                        </a:rPr>
                        <a:t>users (n)</a:t>
                      </a:r>
                      <a:endParaRPr lang="en-US" sz="2000" b="1" i="1" dirty="0">
                        <a:effectLst/>
                        <a:latin typeface="Calibri"/>
                        <a:ea typeface="Times New Roman" panose="02020603050405020304" pitchFamily="18" charset="0"/>
                        <a:cs typeface="Calibri"/>
                      </a:endParaRPr>
                    </a:p>
                  </a:txBody>
                  <a:tcPr marL="123455" marR="123455"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9339">
                <a:tc>
                  <a:txBody>
                    <a:bodyPr/>
                    <a:lstStyle/>
                    <a:p>
                      <a:pPr marL="0" marR="0" algn="just">
                        <a:spcBef>
                          <a:spcPts val="0"/>
                        </a:spcBef>
                        <a:spcAft>
                          <a:spcPts val="0"/>
                        </a:spcAft>
                      </a:pPr>
                      <a:r>
                        <a:rPr lang="en-US" sz="2000" dirty="0" smtClean="0">
                          <a:effectLst/>
                          <a:latin typeface="Calibri"/>
                          <a:cs typeface="Calibri"/>
                        </a:rPr>
                        <a:t>Ctrl-F</a:t>
                      </a:r>
                      <a:endParaRPr lang="en-US" sz="2000" dirty="0">
                        <a:effectLst/>
                        <a:latin typeface="Calibri"/>
                        <a:ea typeface="Times New Roman" panose="02020603050405020304" pitchFamily="18" charset="0"/>
                        <a:cs typeface="Calibri"/>
                      </a:endParaRPr>
                    </a:p>
                  </a:txBody>
                  <a:tcPr marL="123455" marR="12345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2000" dirty="0">
                          <a:effectLst/>
                          <a:latin typeface="Calibri"/>
                          <a:cs typeface="Calibri"/>
                        </a:rPr>
                        <a:t>10.53</a:t>
                      </a:r>
                      <a:r>
                        <a:rPr lang="en-US" sz="2000" dirty="0" smtClean="0">
                          <a:effectLst/>
                          <a:latin typeface="Calibri"/>
                          <a:cs typeface="Calibri"/>
                        </a:rPr>
                        <a:t>% (4)</a:t>
                      </a:r>
                      <a:endParaRPr lang="en-US" sz="2000" dirty="0">
                        <a:effectLst/>
                        <a:latin typeface="Calibri"/>
                        <a:ea typeface="Times New Roman" panose="02020603050405020304" pitchFamily="18" charset="0"/>
                        <a:cs typeface="Calibri"/>
                      </a:endParaRPr>
                    </a:p>
                  </a:txBody>
                  <a:tcPr marL="123455" marR="123455"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9339">
                <a:tc>
                  <a:txBody>
                    <a:bodyPr/>
                    <a:lstStyle/>
                    <a:p>
                      <a:pPr marL="0" marR="0" algn="just">
                        <a:spcBef>
                          <a:spcPts val="0"/>
                        </a:spcBef>
                        <a:spcAft>
                          <a:spcPts val="0"/>
                        </a:spcAft>
                      </a:pPr>
                      <a:r>
                        <a:rPr lang="en-US" sz="2000" b="1" dirty="0" smtClean="0">
                          <a:solidFill>
                            <a:srgbClr val="C00000"/>
                          </a:solidFill>
                          <a:effectLst/>
                          <a:latin typeface="Calibri"/>
                          <a:cs typeface="Calibri"/>
                        </a:rPr>
                        <a:t>Skim</a:t>
                      </a:r>
                      <a:r>
                        <a:rPr lang="en-US" sz="2000" b="1" baseline="0" dirty="0" smtClean="0">
                          <a:solidFill>
                            <a:srgbClr val="C00000"/>
                          </a:solidFill>
                          <a:effectLst/>
                          <a:latin typeface="Calibri"/>
                          <a:cs typeface="Calibri"/>
                        </a:rPr>
                        <a:t>/Scan</a:t>
                      </a:r>
                      <a:endParaRPr lang="en-US" sz="2000" b="1" dirty="0">
                        <a:solidFill>
                          <a:srgbClr val="C00000"/>
                        </a:solidFill>
                        <a:effectLst/>
                        <a:latin typeface="Calibri"/>
                        <a:ea typeface="Times New Roman" panose="02020603050405020304" pitchFamily="18" charset="0"/>
                        <a:cs typeface="Calibri"/>
                      </a:endParaRPr>
                    </a:p>
                  </a:txBody>
                  <a:tcPr marL="123455" marR="12345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2000" b="1" dirty="0">
                          <a:solidFill>
                            <a:srgbClr val="C00000"/>
                          </a:solidFill>
                          <a:effectLst/>
                          <a:latin typeface="Calibri"/>
                          <a:cs typeface="Calibri"/>
                        </a:rPr>
                        <a:t>68.42</a:t>
                      </a:r>
                      <a:r>
                        <a:rPr lang="en-US" sz="2000" b="1" dirty="0" smtClean="0">
                          <a:solidFill>
                            <a:srgbClr val="C00000"/>
                          </a:solidFill>
                          <a:effectLst/>
                          <a:latin typeface="Calibri"/>
                          <a:cs typeface="Calibri"/>
                        </a:rPr>
                        <a:t>% (26)</a:t>
                      </a:r>
                      <a:endParaRPr lang="en-US" sz="2000" b="1" dirty="0">
                        <a:solidFill>
                          <a:srgbClr val="C00000"/>
                        </a:solidFill>
                        <a:effectLst/>
                        <a:latin typeface="Calibri"/>
                        <a:ea typeface="Times New Roman" panose="02020603050405020304" pitchFamily="18" charset="0"/>
                        <a:cs typeface="Calibri"/>
                      </a:endParaRPr>
                    </a:p>
                  </a:txBody>
                  <a:tcPr marL="123455" marR="123455"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9339">
                <a:tc>
                  <a:txBody>
                    <a:bodyPr/>
                    <a:lstStyle/>
                    <a:p>
                      <a:pPr marL="0" marR="0" algn="just">
                        <a:spcBef>
                          <a:spcPts val="0"/>
                        </a:spcBef>
                        <a:spcAft>
                          <a:spcPts val="0"/>
                        </a:spcAft>
                      </a:pPr>
                      <a:r>
                        <a:rPr lang="en-US" sz="2000" dirty="0">
                          <a:effectLst/>
                          <a:latin typeface="Calibri"/>
                          <a:cs typeface="Calibri"/>
                        </a:rPr>
                        <a:t>Both</a:t>
                      </a:r>
                      <a:endParaRPr lang="en-US" sz="2000" dirty="0">
                        <a:effectLst/>
                        <a:latin typeface="Calibri"/>
                        <a:ea typeface="Times New Roman" panose="02020603050405020304" pitchFamily="18" charset="0"/>
                        <a:cs typeface="Calibri"/>
                      </a:endParaRPr>
                    </a:p>
                  </a:txBody>
                  <a:tcPr marL="123455" marR="12345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2000" dirty="0">
                          <a:effectLst/>
                          <a:latin typeface="Calibri"/>
                          <a:cs typeface="Calibri"/>
                        </a:rPr>
                        <a:t>21.05</a:t>
                      </a:r>
                      <a:r>
                        <a:rPr lang="en-US" sz="2000" dirty="0" smtClean="0">
                          <a:effectLst/>
                          <a:latin typeface="Calibri"/>
                          <a:cs typeface="Calibri"/>
                        </a:rPr>
                        <a:t>% (8)</a:t>
                      </a:r>
                      <a:endParaRPr lang="en-US" sz="2000" dirty="0">
                        <a:effectLst/>
                        <a:latin typeface="Calibri"/>
                        <a:ea typeface="Times New Roman" panose="02020603050405020304" pitchFamily="18" charset="0"/>
                        <a:cs typeface="Calibri"/>
                      </a:endParaRPr>
                    </a:p>
                  </a:txBody>
                  <a:tcPr marL="123455" marR="123455"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 name="Rectangle 4"/>
          <p:cNvSpPr/>
          <p:nvPr/>
        </p:nvSpPr>
        <p:spPr>
          <a:xfrm>
            <a:off x="5331252" y="4296680"/>
            <a:ext cx="3227754" cy="646331"/>
          </a:xfrm>
          <a:prstGeom prst="rect">
            <a:avLst/>
          </a:prstGeom>
        </p:spPr>
        <p:txBody>
          <a:bodyPr wrap="none">
            <a:spAutoFit/>
          </a:bodyPr>
          <a:lstStyle/>
          <a:p>
            <a:pPr marL="0" lvl="1" algn="ctr"/>
            <a:r>
              <a:rPr lang="en-US" b="1" dirty="0" smtClean="0">
                <a:latin typeface="Calibri"/>
                <a:cs typeface="Calibri"/>
              </a:rPr>
              <a:t>Current orientation methods </a:t>
            </a:r>
            <a:br>
              <a:rPr lang="en-US" b="1" dirty="0" smtClean="0">
                <a:latin typeface="Calibri"/>
                <a:cs typeface="Calibri"/>
              </a:rPr>
            </a:br>
            <a:r>
              <a:rPr lang="en-US" b="1" dirty="0" smtClean="0">
                <a:latin typeface="Calibri"/>
                <a:cs typeface="Calibri"/>
              </a:rPr>
              <a:t>(used by our study participants)</a:t>
            </a:r>
          </a:p>
        </p:txBody>
      </p:sp>
      <p:sp>
        <p:nvSpPr>
          <p:cNvPr id="7" name="Rectangle 6"/>
          <p:cNvSpPr/>
          <p:nvPr/>
        </p:nvSpPr>
        <p:spPr>
          <a:xfrm>
            <a:off x="501269" y="1720840"/>
            <a:ext cx="8270955" cy="4068806"/>
          </a:xfrm>
          <a:prstGeom prst="rect">
            <a:avLst/>
          </a:prstGeom>
        </p:spPr>
        <p:txBody>
          <a:bodyPr wrap="square">
            <a:spAutoFit/>
          </a:bodyPr>
          <a:lstStyle/>
          <a:p>
            <a:pPr lvl="0">
              <a:lnSpc>
                <a:spcPct val="120000"/>
              </a:lnSpc>
              <a:buFont typeface="Arial" panose="020B0604020202020204" pitchFamily="34" charset="0"/>
              <a:buChar char="•"/>
            </a:pPr>
            <a:r>
              <a:rPr lang="en-US" sz="2400" dirty="0">
                <a:latin typeface="Calibri"/>
                <a:cs typeface="Calibri"/>
              </a:rPr>
              <a:t> 48-person user study (more later in the talk)</a:t>
            </a:r>
          </a:p>
          <a:p>
            <a:pPr lvl="0">
              <a:lnSpc>
                <a:spcPct val="120000"/>
              </a:lnSpc>
              <a:buFont typeface="Arial" panose="020B0604020202020204" pitchFamily="34" charset="0"/>
              <a:buChar char="•"/>
            </a:pPr>
            <a:r>
              <a:rPr lang="en-US" sz="2400" dirty="0">
                <a:latin typeface="Calibri"/>
                <a:cs typeface="Calibri"/>
              </a:rPr>
              <a:t> Asked participants about current search practice</a:t>
            </a:r>
          </a:p>
          <a:p>
            <a:pPr lvl="0">
              <a:lnSpc>
                <a:spcPct val="120000"/>
              </a:lnSpc>
              <a:buFont typeface="Arial" panose="020B0604020202020204" pitchFamily="34" charset="0"/>
              <a:buChar char="•"/>
            </a:pPr>
            <a:r>
              <a:rPr lang="en-US" sz="2400" dirty="0">
                <a:latin typeface="Calibri"/>
                <a:cs typeface="Calibri"/>
              </a:rPr>
              <a:t> Results showed:</a:t>
            </a:r>
          </a:p>
          <a:p>
            <a:pPr marL="409893" lvl="1" indent="-227013">
              <a:lnSpc>
                <a:spcPct val="120000"/>
              </a:lnSpc>
              <a:buFont typeface="Arial" panose="020B0604020202020204" pitchFamily="34" charset="0"/>
              <a:buChar char="•"/>
            </a:pPr>
            <a:r>
              <a:rPr lang="en-US" sz="2400" dirty="0">
                <a:latin typeface="Calibri"/>
                <a:cs typeface="Calibri"/>
              </a:rPr>
              <a:t>Searchers frequently seek snippets on landing pages</a:t>
            </a:r>
          </a:p>
          <a:p>
            <a:pPr marL="684213" lvl="2" indent="-227013">
              <a:lnSpc>
                <a:spcPct val="120000"/>
              </a:lnSpc>
              <a:buFont typeface="Arial" panose="020B0604020202020204" pitchFamily="34" charset="0"/>
              <a:buChar char="•"/>
            </a:pPr>
            <a:r>
              <a:rPr lang="en-US" sz="2400" dirty="0">
                <a:latin typeface="Calibri"/>
                <a:cs typeface="Calibri"/>
              </a:rPr>
              <a:t>56% of participants reported doing this for &gt;50% searches</a:t>
            </a:r>
          </a:p>
          <a:p>
            <a:pPr marL="409893" lvl="1" indent="-227013">
              <a:lnSpc>
                <a:spcPct val="120000"/>
              </a:lnSpc>
              <a:buFont typeface="Arial" panose="020B0604020202020204" pitchFamily="34" charset="0"/>
              <a:buChar char="•"/>
            </a:pPr>
            <a:r>
              <a:rPr lang="en-US" sz="2400" dirty="0" smtClean="0">
                <a:latin typeface="Calibri"/>
                <a:cs typeface="Calibri"/>
              </a:rPr>
              <a:t>However, people </a:t>
            </a:r>
            <a:r>
              <a:rPr lang="en-US" sz="2400" dirty="0">
                <a:latin typeface="Calibri"/>
                <a:cs typeface="Calibri"/>
              </a:rPr>
              <a:t>use inefficient </a:t>
            </a:r>
            <a:br>
              <a:rPr lang="en-US" sz="2400" dirty="0">
                <a:latin typeface="Calibri"/>
                <a:cs typeface="Calibri"/>
              </a:rPr>
            </a:br>
            <a:r>
              <a:rPr lang="en-US" sz="2400" dirty="0">
                <a:latin typeface="Calibri"/>
                <a:cs typeface="Calibri"/>
              </a:rPr>
              <a:t>strategies such as </a:t>
            </a:r>
            <a:br>
              <a:rPr lang="en-US" sz="2400" dirty="0">
                <a:latin typeface="Calibri"/>
                <a:cs typeface="Calibri"/>
              </a:rPr>
            </a:br>
            <a:r>
              <a:rPr lang="en-US" sz="2400" dirty="0">
                <a:latin typeface="Calibri"/>
                <a:cs typeface="Calibri"/>
              </a:rPr>
              <a:t>skimming and scanning</a:t>
            </a:r>
          </a:p>
          <a:p>
            <a:pPr marL="409893" lvl="1" indent="-227013">
              <a:lnSpc>
                <a:spcPct val="120000"/>
              </a:lnSpc>
              <a:buFont typeface="Arial" panose="020B0604020202020204" pitchFamily="34" charset="0"/>
              <a:buChar char="•"/>
            </a:pPr>
            <a:r>
              <a:rPr lang="en-US" sz="2400" dirty="0">
                <a:latin typeface="Calibri"/>
                <a:cs typeface="Calibri"/>
              </a:rPr>
              <a:t>Few use find-in-page (Ctrl-F)</a:t>
            </a:r>
            <a:endParaRPr lang="en-US" sz="2400" dirty="0">
              <a:latin typeface="Calibri"/>
              <a:cs typeface="Calibri"/>
            </a:endParaRPr>
          </a:p>
        </p:txBody>
      </p:sp>
    </p:spTree>
    <p:extLst>
      <p:ext uri="{BB962C8B-B14F-4D97-AF65-F5344CB8AC3E}">
        <p14:creationId xmlns:p14="http://schemas.microsoft.com/office/powerpoint/2010/main" val="2872132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69484"/>
          </a:xfrm>
        </p:spPr>
        <p:txBody>
          <a:bodyPr>
            <a:normAutofit/>
          </a:bodyPr>
          <a:lstStyle/>
          <a:p>
            <a:r>
              <a:rPr lang="en-US" dirty="0" smtClean="0">
                <a:latin typeface="Calibri"/>
                <a:cs typeface="Calibri"/>
              </a:rPr>
              <a:t>A Broader User Sample</a:t>
            </a:r>
            <a:endParaRPr lang="en-US" dirty="0">
              <a:latin typeface="Calibri"/>
              <a:cs typeface="Calibri"/>
            </a:endParaRPr>
          </a:p>
        </p:txBody>
      </p:sp>
      <p:sp>
        <p:nvSpPr>
          <p:cNvPr id="3" name="Content Placeholder 2"/>
          <p:cNvSpPr>
            <a:spLocks noGrp="1"/>
          </p:cNvSpPr>
          <p:nvPr>
            <p:ph idx="1"/>
          </p:nvPr>
        </p:nvSpPr>
        <p:spPr>
          <a:xfrm>
            <a:off x="507205" y="1456841"/>
            <a:ext cx="8177011" cy="4551625"/>
          </a:xfrm>
        </p:spPr>
        <p:txBody>
          <a:bodyPr>
            <a:normAutofit/>
          </a:bodyPr>
          <a:lstStyle/>
          <a:p>
            <a:pPr marL="0" lvl="1" indent="0">
              <a:buNone/>
            </a:pPr>
            <a:endParaRPr lang="en-US" sz="2800" dirty="0" smtClean="0">
              <a:latin typeface="Calibri"/>
              <a:cs typeface="Calibri"/>
            </a:endParaRPr>
          </a:p>
          <a:p>
            <a:pPr lvl="1">
              <a:buFont typeface="Arial" panose="020B0604020202020204" pitchFamily="34" charset="0"/>
              <a:buChar char="•"/>
            </a:pPr>
            <a:endParaRPr lang="en-US" sz="2000" dirty="0">
              <a:latin typeface="Calibri"/>
              <a:cs typeface="Calibri"/>
            </a:endParaRPr>
          </a:p>
          <a:p>
            <a:pPr marL="0" lvl="1" indent="0">
              <a:buNone/>
            </a:pPr>
            <a:endParaRPr lang="en-US" sz="2000" dirty="0">
              <a:latin typeface="Calibri"/>
              <a:cs typeface="Calibri"/>
            </a:endParaRPr>
          </a:p>
          <a:p>
            <a:pPr lvl="1">
              <a:buFont typeface="Arial" panose="020B0604020202020204" pitchFamily="34" charset="0"/>
              <a:buChar char="•"/>
            </a:pPr>
            <a:endParaRPr lang="en-US" sz="2000" dirty="0">
              <a:latin typeface="Calibri"/>
              <a:cs typeface="Calibri"/>
            </a:endParaRPr>
          </a:p>
        </p:txBody>
      </p:sp>
      <p:sp>
        <p:nvSpPr>
          <p:cNvPr id="4" name="Rectangle 3"/>
          <p:cNvSpPr/>
          <p:nvPr/>
        </p:nvSpPr>
        <p:spPr>
          <a:xfrm>
            <a:off x="536221" y="1599402"/>
            <a:ext cx="8085667" cy="3884140"/>
          </a:xfrm>
          <a:prstGeom prst="rect">
            <a:avLst/>
          </a:prstGeom>
        </p:spPr>
        <p:txBody>
          <a:bodyPr wrap="square">
            <a:spAutoFit/>
          </a:bodyPr>
          <a:lstStyle/>
          <a:p>
            <a:pPr marL="273050" lvl="1" indent="-273050">
              <a:lnSpc>
                <a:spcPct val="120000"/>
              </a:lnSpc>
              <a:buFont typeface="Arial" panose="020B0604020202020204" pitchFamily="34" charset="0"/>
              <a:buChar char="•"/>
            </a:pPr>
            <a:r>
              <a:rPr lang="en-US" sz="2400" dirty="0">
                <a:latin typeface="Calibri"/>
                <a:cs typeface="Calibri"/>
              </a:rPr>
              <a:t>90% of all US Web users do not know Ctrl-F</a:t>
            </a:r>
          </a:p>
          <a:p>
            <a:pPr marL="273050" lvl="1" indent="-273050">
              <a:lnSpc>
                <a:spcPct val="120000"/>
              </a:lnSpc>
              <a:buFont typeface="Arial" panose="020B0604020202020204" pitchFamily="34" charset="0"/>
              <a:buChar char="•"/>
            </a:pPr>
            <a:r>
              <a:rPr lang="en-US" sz="2400" dirty="0">
                <a:latin typeface="Calibri"/>
                <a:cs typeface="Calibri"/>
              </a:rPr>
              <a:t>Teaching Ctrl-F </a:t>
            </a:r>
            <a:r>
              <a:rPr lang="en-US" sz="2400" dirty="0">
                <a:latin typeface="Calibri"/>
                <a:cs typeface="Calibri"/>
                <a:sym typeface="Wingdings" panose="05000000000000000000" pitchFamily="2" charset="2"/>
              </a:rPr>
              <a:t> </a:t>
            </a:r>
            <a:r>
              <a:rPr lang="en-US" sz="2400" dirty="0">
                <a:solidFill>
                  <a:srgbClr val="92D050"/>
                </a:solidFill>
                <a:latin typeface="Calibri"/>
                <a:cs typeface="Calibri"/>
                <a:sym typeface="Wingdings" panose="05000000000000000000" pitchFamily="2" charset="2"/>
              </a:rPr>
              <a:t>+</a:t>
            </a:r>
            <a:r>
              <a:rPr lang="en-US" sz="2400" b="1" dirty="0">
                <a:solidFill>
                  <a:srgbClr val="92D050"/>
                </a:solidFill>
                <a:latin typeface="Calibri"/>
                <a:cs typeface="Calibri"/>
              </a:rPr>
              <a:t>12% </a:t>
            </a:r>
            <a:r>
              <a:rPr lang="en-US" sz="2400" dirty="0">
                <a:latin typeface="Calibri"/>
                <a:cs typeface="Calibri"/>
              </a:rPr>
              <a:t>search efficiency</a:t>
            </a:r>
            <a:r>
              <a:rPr lang="en-US" sz="2800" dirty="0">
                <a:latin typeface="Calibri"/>
                <a:cs typeface="Calibri"/>
              </a:rPr>
              <a:t> </a:t>
            </a:r>
          </a:p>
          <a:p>
            <a:pPr marL="0" lvl="1" indent="0" algn="r">
              <a:lnSpc>
                <a:spcPct val="120000"/>
              </a:lnSpc>
              <a:buNone/>
            </a:pPr>
            <a:r>
              <a:rPr lang="en-US" b="1" i="1" dirty="0">
                <a:solidFill>
                  <a:schemeClr val="bg1">
                    <a:lumMod val="75000"/>
                  </a:schemeClr>
                </a:solidFill>
                <a:latin typeface="Calibri"/>
                <a:cs typeface="Calibri"/>
              </a:rPr>
              <a:t>Source: Dan Russell (Google), HCIR 2010 </a:t>
            </a:r>
            <a:r>
              <a:rPr lang="en-US" b="1" i="1" dirty="0" smtClean="0">
                <a:solidFill>
                  <a:schemeClr val="bg1">
                    <a:lumMod val="75000"/>
                  </a:schemeClr>
                </a:solidFill>
                <a:latin typeface="Calibri"/>
                <a:cs typeface="Calibri"/>
              </a:rPr>
              <a:t>Keynote</a:t>
            </a:r>
          </a:p>
          <a:p>
            <a:pPr marL="342900" lvl="1">
              <a:lnSpc>
                <a:spcPct val="120000"/>
              </a:lnSpc>
              <a:buFont typeface="Arial" panose="020B0604020202020204" pitchFamily="34" charset="0"/>
              <a:buChar char="•"/>
            </a:pPr>
            <a:endParaRPr lang="en-US" sz="2000" b="1" i="1" dirty="0" smtClean="0">
              <a:latin typeface="Calibri"/>
              <a:cs typeface="Calibri"/>
            </a:endParaRPr>
          </a:p>
          <a:p>
            <a:pPr marL="342900" lvl="1">
              <a:lnSpc>
                <a:spcPct val="120000"/>
              </a:lnSpc>
            </a:pPr>
            <a:endParaRPr lang="en-US" sz="2000" b="1" i="1" dirty="0" smtClean="0">
              <a:latin typeface="Calibri"/>
              <a:cs typeface="Calibri"/>
            </a:endParaRPr>
          </a:p>
          <a:p>
            <a:pPr marL="284163" indent="-284163">
              <a:lnSpc>
                <a:spcPct val="120000"/>
              </a:lnSpc>
              <a:buFont typeface="Arial" panose="020B0604020202020204" pitchFamily="34" charset="0"/>
              <a:buChar char="•"/>
            </a:pPr>
            <a:r>
              <a:rPr lang="en-US" sz="2400" dirty="0" smtClean="0">
                <a:latin typeface="Calibri"/>
                <a:cs typeface="Calibri"/>
              </a:rPr>
              <a:t>Learning </a:t>
            </a:r>
            <a:r>
              <a:rPr lang="en-US" sz="2400" dirty="0">
                <a:latin typeface="Calibri"/>
                <a:cs typeface="Calibri"/>
              </a:rPr>
              <a:t>new skill (Ctrl-F) can be challenging, especially remotely</a:t>
            </a:r>
          </a:p>
          <a:p>
            <a:pPr marL="284163" indent="-284163">
              <a:lnSpc>
                <a:spcPct val="120000"/>
              </a:lnSpc>
              <a:buFont typeface="Arial" panose="020B0604020202020204" pitchFamily="34" charset="0"/>
              <a:buChar char="•"/>
            </a:pPr>
            <a:r>
              <a:rPr lang="en-US" sz="2400" dirty="0">
                <a:latin typeface="Calibri"/>
                <a:cs typeface="Calibri"/>
              </a:rPr>
              <a:t>Need to offer support to help users quickly find relevant information on landing pages</a:t>
            </a:r>
          </a:p>
        </p:txBody>
      </p:sp>
    </p:spTree>
    <p:extLst>
      <p:ext uri="{BB962C8B-B14F-4D97-AF65-F5344CB8AC3E}">
        <p14:creationId xmlns:p14="http://schemas.microsoft.com/office/powerpoint/2010/main" val="12704230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62739" y="1735810"/>
            <a:ext cx="1467173" cy="38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6" name="Rectangle 15"/>
          <p:cNvSpPr/>
          <p:nvPr/>
        </p:nvSpPr>
        <p:spPr>
          <a:xfrm>
            <a:off x="2394489" y="1735810"/>
            <a:ext cx="1924372" cy="3874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 name="Title 1"/>
          <p:cNvSpPr>
            <a:spLocks noGrp="1"/>
          </p:cNvSpPr>
          <p:nvPr>
            <p:ph type="title"/>
          </p:nvPr>
        </p:nvSpPr>
        <p:spPr>
          <a:xfrm>
            <a:off x="492919" y="493847"/>
            <a:ext cx="8079581" cy="823077"/>
          </a:xfrm>
        </p:spPr>
        <p:txBody>
          <a:bodyPr/>
          <a:lstStyle/>
          <a:p>
            <a:r>
              <a:rPr lang="en-US" dirty="0" smtClean="0">
                <a:latin typeface="Calibri"/>
                <a:cs typeface="Calibri"/>
              </a:rPr>
              <a:t>Current Orientation Support</a:t>
            </a:r>
            <a:endParaRPr lang="en-US" dirty="0">
              <a:latin typeface="Calibri"/>
              <a:cs typeface="Calibri"/>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a:cs typeface="Calibri"/>
            </a:endParaRPr>
          </a:p>
        </p:txBody>
      </p:sp>
      <p:sp>
        <p:nvSpPr>
          <p:cNvPr id="5" name="Content Placeholder 2"/>
          <p:cNvSpPr txBox="1">
            <a:spLocks/>
          </p:cNvSpPr>
          <p:nvPr/>
        </p:nvSpPr>
        <p:spPr>
          <a:xfrm>
            <a:off x="457200" y="1619250"/>
            <a:ext cx="8495196" cy="510023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ysClr val="windowText" lastClr="000000"/>
                </a:solidFill>
                <a:effectLst/>
                <a:uLnTx/>
                <a:uFillTx/>
                <a:latin typeface="Calibri"/>
                <a:cs typeface="Calibri"/>
              </a:rPr>
              <a:t>Keyword highlighting</a:t>
            </a:r>
            <a:r>
              <a:rPr lang="en-US" sz="2800" noProof="0" dirty="0">
                <a:solidFill>
                  <a:sysClr val="windowText" lastClr="000000"/>
                </a:solidFill>
                <a:latin typeface="Calibri"/>
                <a:cs typeface="Calibri"/>
              </a:rPr>
              <a:t> </a:t>
            </a:r>
            <a:r>
              <a:rPr lang="en-US" sz="2800" noProof="0" dirty="0" smtClean="0">
                <a:solidFill>
                  <a:sysClr val="windowText" lastClr="000000"/>
                </a:solidFill>
                <a:latin typeface="Calibri"/>
                <a:cs typeface="Calibri"/>
              </a:rPr>
              <a:t>on </a:t>
            </a:r>
            <a:r>
              <a:rPr kumimoji="0" lang="en-US" sz="2800" i="0" u="none" strike="noStrike" kern="1200" cap="none" spc="0" normalizeH="0" noProof="0" dirty="0" smtClean="0">
                <a:ln>
                  <a:noFill/>
                </a:ln>
                <a:solidFill>
                  <a:sysClr val="windowText" lastClr="000000"/>
                </a:solidFill>
                <a:effectLst/>
                <a:uLnTx/>
                <a:uFillTx/>
                <a:latin typeface="Calibri"/>
                <a:cs typeface="Calibri"/>
              </a:rPr>
              <a:t>landing </a:t>
            </a:r>
            <a:r>
              <a:rPr kumimoji="0" lang="en-US" sz="2800" i="0" u="none" strike="noStrike" kern="1200" cap="none" spc="0" normalizeH="0" baseline="0" noProof="0" dirty="0" smtClean="0">
                <a:ln>
                  <a:noFill/>
                </a:ln>
                <a:solidFill>
                  <a:sysClr val="windowText" lastClr="000000"/>
                </a:solidFill>
                <a:effectLst/>
                <a:uLnTx/>
                <a:uFillTx/>
                <a:latin typeface="Calibri"/>
                <a:cs typeface="Calibri"/>
              </a:rPr>
              <a:t>pages</a:t>
            </a:r>
          </a:p>
          <a:p>
            <a:r>
              <a:rPr lang="en-US" sz="2800" dirty="0">
                <a:latin typeface="Calibri"/>
                <a:cs typeface="Calibri"/>
              </a:rPr>
              <a:t>T</a:t>
            </a:r>
            <a:r>
              <a:rPr lang="en-US" sz="2800" dirty="0" smtClean="0">
                <a:latin typeface="Calibri"/>
                <a:cs typeface="Calibri"/>
              </a:rPr>
              <a:t>humbnail previews</a:t>
            </a:r>
          </a:p>
          <a:p>
            <a:pPr marL="0" indent="0">
              <a:buNone/>
            </a:pPr>
            <a:r>
              <a:rPr lang="en-US" sz="2400" dirty="0" smtClean="0">
                <a:latin typeface="Calibri"/>
                <a:cs typeface="Calibri"/>
              </a:rPr>
              <a:t>– No landing-page support</a:t>
            </a:r>
          </a:p>
          <a:p>
            <a:pPr marL="0" indent="0">
              <a:buNone/>
            </a:pPr>
            <a:r>
              <a:rPr lang="en-US" sz="2400" dirty="0" smtClean="0">
                <a:latin typeface="Calibri"/>
                <a:cs typeface="Calibri"/>
              </a:rPr>
              <a:t>– No transition support </a:t>
            </a:r>
          </a:p>
          <a:p>
            <a:pPr marL="0" indent="0">
              <a:buNone/>
            </a:pPr>
            <a:r>
              <a:rPr lang="en-US" sz="2400" dirty="0" smtClean="0">
                <a:latin typeface="Calibri"/>
                <a:cs typeface="Calibri"/>
              </a:rPr>
              <a:t>from SERP to result</a:t>
            </a:r>
          </a:p>
          <a:p>
            <a:pPr lvl="1"/>
            <a:endParaRPr lang="en-US" sz="2400" dirty="0">
              <a:latin typeface="Calibri"/>
              <a:cs typeface="Calibri"/>
            </a:endParaRPr>
          </a:p>
          <a:p>
            <a:pPr lvl="1"/>
            <a:endParaRPr lang="en-US" sz="2400" dirty="0" smtClean="0">
              <a:latin typeface="Calibri"/>
              <a:cs typeface="Calibri"/>
            </a:endParaRPr>
          </a:p>
          <a:p>
            <a:pPr lvl="1"/>
            <a:endParaRPr lang="en-US" sz="2400" dirty="0">
              <a:latin typeface="Calibri"/>
              <a:cs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cs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a:solidFill>
                <a:sysClr val="windowText" lastClr="000000"/>
              </a:solidFill>
              <a:latin typeface="Calibri"/>
              <a:cs typeface="Calibri"/>
            </a:endParaRPr>
          </a:p>
        </p:txBody>
      </p:sp>
      <p:pic>
        <p:nvPicPr>
          <p:cNvPr id="17" name="Picture 16"/>
          <p:cNvPicPr/>
          <p:nvPr/>
        </p:nvPicPr>
        <p:blipFill>
          <a:blip r:embed="rId3" cstate="print">
            <a:extLst>
              <a:ext uri="{28A0092B-C50C-407E-A947-70E740481C1C}">
                <a14:useLocalDpi xmlns:a14="http://schemas.microsoft.com/office/drawing/2010/main" val="0"/>
              </a:ext>
            </a:extLst>
          </a:blip>
          <a:srcRect l="47321" t="1488" r="1208" b="3693"/>
          <a:stretch>
            <a:fillRect/>
          </a:stretch>
        </p:blipFill>
        <p:spPr bwMode="auto">
          <a:xfrm>
            <a:off x="2394489" y="4103294"/>
            <a:ext cx="2403959" cy="2294688"/>
          </a:xfrm>
          <a:prstGeom prst="rect">
            <a:avLst/>
          </a:prstGeom>
          <a:noFill/>
          <a:ln>
            <a:noFill/>
          </a:ln>
        </p:spPr>
      </p:pic>
      <p:pic>
        <p:nvPicPr>
          <p:cNvPr id="18" name="Picture 17"/>
          <p:cNvPicPr/>
          <p:nvPr/>
        </p:nvPicPr>
        <p:blipFill>
          <a:blip r:embed="rId3" cstate="print">
            <a:extLst>
              <a:ext uri="{28A0092B-C50C-407E-A947-70E740481C1C}">
                <a14:useLocalDpi xmlns:a14="http://schemas.microsoft.com/office/drawing/2010/main" val="0"/>
              </a:ext>
            </a:extLst>
          </a:blip>
          <a:srcRect l="45546" t="16643" r="52583" b="75507"/>
          <a:stretch>
            <a:fillRect/>
          </a:stretch>
        </p:blipFill>
        <p:spPr bwMode="auto">
          <a:xfrm>
            <a:off x="2314199" y="4520527"/>
            <a:ext cx="92989" cy="220100"/>
          </a:xfrm>
          <a:prstGeom prst="rect">
            <a:avLst/>
          </a:prstGeom>
          <a:noFill/>
          <a:ln>
            <a:noFill/>
          </a:ln>
        </p:spPr>
      </p:pic>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231442" y="4133220"/>
            <a:ext cx="2056675" cy="982712"/>
          </a:xfrm>
          <a:prstGeom prst="rect">
            <a:avLst/>
          </a:prstGeom>
          <a:noFill/>
          <a:ln>
            <a:noFill/>
          </a:ln>
        </p:spPr>
      </p:pic>
      <p:grpSp>
        <p:nvGrpSpPr>
          <p:cNvPr id="22" name="Group 21"/>
          <p:cNvGrpSpPr/>
          <p:nvPr/>
        </p:nvGrpSpPr>
        <p:grpSpPr>
          <a:xfrm>
            <a:off x="5084171" y="4144622"/>
            <a:ext cx="2060117" cy="1017284"/>
            <a:chOff x="5084172" y="4615259"/>
            <a:chExt cx="2060117" cy="1017284"/>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4172" y="4615259"/>
              <a:ext cx="2060117" cy="1017284"/>
            </a:xfrm>
            <a:prstGeom prst="rect">
              <a:avLst/>
            </a:prstGeom>
            <a:ln>
              <a:solidFill>
                <a:schemeClr val="tx1">
                  <a:lumMod val="50000"/>
                  <a:lumOff val="50000"/>
                </a:schemeClr>
              </a:solidFill>
            </a:ln>
          </p:spPr>
        </p:pic>
        <p:pic>
          <p:nvPicPr>
            <p:cNvPr id="24" name="Picture 23" descr="http://revclever.com/userfiles/hand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351" y="5037138"/>
              <a:ext cx="106873" cy="12639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9367" y="4822680"/>
            <a:ext cx="3453029" cy="1526026"/>
          </a:xfrm>
          <a:prstGeom prst="rect">
            <a:avLst/>
          </a:prstGeom>
          <a:ln>
            <a:solidFill>
              <a:schemeClr val="tx1">
                <a:lumMod val="50000"/>
                <a:lumOff val="50000"/>
              </a:schemeClr>
            </a:solidFill>
          </a:ln>
        </p:spPr>
      </p:pic>
      <p:sp>
        <p:nvSpPr>
          <p:cNvPr id="26" name="Rectangle 25"/>
          <p:cNvSpPr/>
          <p:nvPr/>
        </p:nvSpPr>
        <p:spPr>
          <a:xfrm>
            <a:off x="191604" y="4133220"/>
            <a:ext cx="4579688" cy="221396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 name="Rectangle 2"/>
          <p:cNvSpPr/>
          <p:nvPr/>
        </p:nvSpPr>
        <p:spPr>
          <a:xfrm>
            <a:off x="858398" y="1704946"/>
            <a:ext cx="1305236" cy="446814"/>
          </a:xfrm>
          <a:prstGeom prst="rect">
            <a:avLst/>
          </a:prstGeom>
          <a:solidFill>
            <a:srgbClr val="FFFF00">
              <a:alpha val="5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268999" y="1704489"/>
            <a:ext cx="1670226" cy="446814"/>
          </a:xfrm>
          <a:prstGeom prst="rect">
            <a:avLst/>
          </a:prstGeom>
          <a:solidFill>
            <a:schemeClr val="accent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4913488" y="2304106"/>
            <a:ext cx="3722512" cy="152000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ysClr val="windowText" lastClr="000000"/>
                </a:solidFill>
                <a:latin typeface="Calibri"/>
                <a:cs typeface="Calibri"/>
              </a:rPr>
              <a:t>Google Quick Scroll</a:t>
            </a:r>
            <a:endParaRPr lang="en-US" sz="2800" dirty="0" smtClean="0">
              <a:latin typeface="Calibri"/>
              <a:cs typeface="Calibri"/>
            </a:endParaRPr>
          </a:p>
          <a:p>
            <a:pPr marL="457200" lvl="1" indent="0">
              <a:buNone/>
            </a:pPr>
            <a:r>
              <a:rPr lang="en-US" sz="2400" dirty="0" smtClean="0">
                <a:latin typeface="Calibri"/>
                <a:cs typeface="Calibri"/>
              </a:rPr>
              <a:t>– No SERP support</a:t>
            </a:r>
          </a:p>
          <a:p>
            <a:pPr marL="457200" lvl="1" indent="0">
              <a:buNone/>
            </a:pPr>
            <a:r>
              <a:rPr lang="en-US" sz="2400" dirty="0" smtClean="0">
                <a:latin typeface="Calibri"/>
                <a:cs typeface="Calibri"/>
              </a:rPr>
              <a:t>– No gradual transition</a:t>
            </a:r>
            <a:endParaRPr lang="en-US" sz="2400" dirty="0">
              <a:latin typeface="Calibri"/>
              <a:cs typeface="Calibri"/>
            </a:endParaRPr>
          </a:p>
          <a:p>
            <a:pPr lvl="1"/>
            <a:endParaRPr lang="en-US" sz="2400" dirty="0" smtClean="0">
              <a:latin typeface="Calibri"/>
              <a:cs typeface="Calibri"/>
            </a:endParaRPr>
          </a:p>
          <a:p>
            <a:pPr lvl="1"/>
            <a:endParaRPr lang="en-US" sz="2400" dirty="0">
              <a:latin typeface="Calibri"/>
              <a:cs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cs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a:solidFill>
                <a:sysClr val="windowText" lastClr="000000"/>
              </a:solidFill>
              <a:latin typeface="Calibri"/>
              <a:cs typeface="Calibri"/>
            </a:endParaRPr>
          </a:p>
        </p:txBody>
      </p:sp>
    </p:spTree>
    <p:extLst>
      <p:ext uri="{BB962C8B-B14F-4D97-AF65-F5344CB8AC3E}">
        <p14:creationId xmlns:p14="http://schemas.microsoft.com/office/powerpoint/2010/main" val="23683495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91992"/>
          </a:xfrm>
        </p:spPr>
        <p:txBody>
          <a:bodyPr>
            <a:normAutofit/>
          </a:bodyPr>
          <a:lstStyle/>
          <a:p>
            <a:r>
              <a:rPr lang="en-US" dirty="0" smtClean="0">
                <a:latin typeface="Calibri"/>
                <a:cs typeface="Calibri"/>
              </a:rPr>
              <a:t>Clickable Snippets</a:t>
            </a:r>
            <a:endParaRPr lang="en-US" dirty="0">
              <a:latin typeface="Calibri"/>
              <a:cs typeface="Calibri"/>
            </a:endParaRPr>
          </a:p>
        </p:txBody>
      </p:sp>
      <p:sp>
        <p:nvSpPr>
          <p:cNvPr id="3" name="Content Placeholder 2"/>
          <p:cNvSpPr>
            <a:spLocks noGrp="1"/>
          </p:cNvSpPr>
          <p:nvPr>
            <p:ph idx="1"/>
          </p:nvPr>
        </p:nvSpPr>
        <p:spPr>
          <a:xfrm>
            <a:off x="482783" y="3729204"/>
            <a:ext cx="7854265" cy="2681272"/>
          </a:xfrm>
        </p:spPr>
        <p:txBody>
          <a:bodyPr>
            <a:normAutofit/>
          </a:bodyPr>
          <a:lstStyle/>
          <a:p>
            <a:pPr marL="0" indent="0">
              <a:buNone/>
            </a:pPr>
            <a:r>
              <a:rPr lang="en-US" sz="2000" dirty="0" smtClean="0">
                <a:latin typeface="Calibri"/>
                <a:cs typeface="Calibri"/>
              </a:rPr>
              <a:t>Provides clear link from SERP snippet to landing-page content</a:t>
            </a:r>
          </a:p>
          <a:p>
            <a:pPr marL="0" indent="0">
              <a:buNone/>
            </a:pPr>
            <a:r>
              <a:rPr lang="en-US" sz="2000" dirty="0" smtClean="0">
                <a:latin typeface="Calibri"/>
                <a:cs typeface="Calibri"/>
              </a:rPr>
              <a:t>Supports orientation in three ways:</a:t>
            </a:r>
          </a:p>
          <a:p>
            <a:pPr marL="0" indent="0">
              <a:buNone/>
            </a:pPr>
            <a:r>
              <a:rPr lang="en-US" sz="2000" b="1" dirty="0" smtClean="0">
                <a:latin typeface="Calibri"/>
                <a:cs typeface="Calibri"/>
              </a:rPr>
              <a:t>1. SERP:</a:t>
            </a:r>
            <a:r>
              <a:rPr lang="en-US" sz="2000" dirty="0" smtClean="0">
                <a:latin typeface="Calibri"/>
                <a:cs typeface="Calibri"/>
              </a:rPr>
              <a:t> Text appearing in landing page </a:t>
            </a:r>
            <a:r>
              <a:rPr lang="en-US" sz="2000" b="1" u="sng" dirty="0" smtClean="0">
                <a:solidFill>
                  <a:schemeClr val="bg1">
                    <a:lumMod val="65000"/>
                  </a:schemeClr>
                </a:solidFill>
                <a:latin typeface="Calibri"/>
                <a:cs typeface="Calibri"/>
              </a:rPr>
              <a:t>underlined</a:t>
            </a:r>
            <a:r>
              <a:rPr lang="en-US" sz="2000" dirty="0" smtClean="0">
                <a:latin typeface="Calibri"/>
                <a:cs typeface="Calibri"/>
              </a:rPr>
              <a:t> (+ clickable)</a:t>
            </a:r>
          </a:p>
          <a:p>
            <a:pPr marL="0" indent="0">
              <a:buNone/>
              <a:tabLst>
                <a:tab pos="1657350" algn="l"/>
              </a:tabLst>
            </a:pPr>
            <a:r>
              <a:rPr lang="en-US" sz="2000" b="1" dirty="0" smtClean="0">
                <a:latin typeface="Calibri"/>
                <a:cs typeface="Calibri"/>
              </a:rPr>
              <a:t>2. Transition:</a:t>
            </a:r>
            <a:r>
              <a:rPr lang="en-US" sz="2000" dirty="0">
                <a:latin typeface="Calibri"/>
                <a:cs typeface="Calibri"/>
              </a:rPr>
              <a:t> </a:t>
            </a:r>
            <a:r>
              <a:rPr lang="en-US" sz="2000" dirty="0" smtClean="0">
                <a:latin typeface="Calibri"/>
                <a:cs typeface="Calibri"/>
              </a:rPr>
              <a:t>Immediate – Auto-scroll to part of page directly</a:t>
            </a:r>
          </a:p>
          <a:p>
            <a:pPr marL="0" indent="0">
              <a:buNone/>
              <a:tabLst>
                <a:tab pos="1657350" algn="l"/>
              </a:tabLst>
            </a:pPr>
            <a:r>
              <a:rPr lang="en-US" sz="2000" dirty="0">
                <a:latin typeface="Calibri"/>
                <a:cs typeface="Calibri"/>
              </a:rPr>
              <a:t>	</a:t>
            </a:r>
            <a:r>
              <a:rPr lang="en-US" sz="2000" dirty="0" smtClean="0">
                <a:latin typeface="Calibri"/>
                <a:cs typeface="Calibri"/>
              </a:rPr>
              <a:t> Gradual – Sequence of fades, moves &amp; auto-scroll</a:t>
            </a:r>
          </a:p>
          <a:p>
            <a:pPr marL="0" indent="0">
              <a:buNone/>
            </a:pPr>
            <a:r>
              <a:rPr lang="en-US" sz="2000" b="1" dirty="0" smtClean="0">
                <a:latin typeface="Calibri"/>
                <a:cs typeface="Calibri"/>
              </a:rPr>
              <a:t>3. Landing page: </a:t>
            </a:r>
            <a:r>
              <a:rPr lang="en-US" sz="2000" dirty="0" smtClean="0">
                <a:latin typeface="Calibri"/>
                <a:cs typeface="Calibri"/>
              </a:rPr>
              <a:t>Snippet text is highlighted</a:t>
            </a:r>
            <a:endParaRPr lang="en-US" sz="2000" dirty="0">
              <a:latin typeface="Calibri"/>
              <a:cs typeface="Calibri"/>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73746" y="1486397"/>
            <a:ext cx="4894775" cy="2242807"/>
          </a:xfrm>
          <a:prstGeom prst="rect">
            <a:avLst/>
          </a:prstGeom>
          <a:noFill/>
          <a:ln>
            <a:noFill/>
          </a:ln>
        </p:spPr>
      </p:pic>
      <p:sp>
        <p:nvSpPr>
          <p:cNvPr id="5" name="Rectangle 2"/>
          <p:cNvSpPr>
            <a:spLocks noChangeArrowheads="1"/>
          </p:cNvSpPr>
          <p:nvPr/>
        </p:nvSpPr>
        <p:spPr bwMode="auto">
          <a:xfrm>
            <a:off x="6070600" y="5416034"/>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spTree>
    <p:extLst>
      <p:ext uri="{BB962C8B-B14F-4D97-AF65-F5344CB8AC3E}">
        <p14:creationId xmlns:p14="http://schemas.microsoft.com/office/powerpoint/2010/main" val="1605963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36898"/>
          </a:xfrm>
        </p:spPr>
        <p:txBody>
          <a:bodyPr/>
          <a:lstStyle/>
          <a:p>
            <a:r>
              <a:rPr lang="en-US" dirty="0" smtClean="0">
                <a:latin typeface="Calibri"/>
                <a:cs typeface="Calibri"/>
              </a:rPr>
              <a:t>Study</a:t>
            </a:r>
            <a:endParaRPr lang="en-US" dirty="0">
              <a:latin typeface="Calibri"/>
              <a:cs typeface="Calibri"/>
            </a:endParaRPr>
          </a:p>
        </p:txBody>
      </p:sp>
      <p:sp>
        <p:nvSpPr>
          <p:cNvPr id="4" name="Rectangle 3"/>
          <p:cNvSpPr/>
          <p:nvPr/>
        </p:nvSpPr>
        <p:spPr>
          <a:xfrm>
            <a:off x="540908" y="1613327"/>
            <a:ext cx="7831415" cy="4731552"/>
          </a:xfrm>
          <a:prstGeom prst="rect">
            <a:avLst/>
          </a:prstGeom>
        </p:spPr>
        <p:txBody>
          <a:bodyPr wrap="square">
            <a:spAutoFit/>
          </a:bodyPr>
          <a:lstStyle/>
          <a:p>
            <a:pPr marL="342900" indent="-342900">
              <a:lnSpc>
                <a:spcPct val="120000"/>
              </a:lnSpc>
              <a:buFont typeface="Arial"/>
              <a:buChar char="•"/>
            </a:pPr>
            <a:r>
              <a:rPr lang="en-US" sz="2800" dirty="0">
                <a:latin typeface="Calibri"/>
                <a:cs typeface="Calibri"/>
              </a:rPr>
              <a:t>User study to evaluate orientation methods</a:t>
            </a:r>
          </a:p>
          <a:p>
            <a:pPr marL="342900" indent="-342900">
              <a:lnSpc>
                <a:spcPct val="120000"/>
              </a:lnSpc>
              <a:buFont typeface="Arial"/>
              <a:buChar char="•"/>
            </a:pPr>
            <a:r>
              <a:rPr lang="en-US" sz="2800" dirty="0">
                <a:latin typeface="Calibri"/>
                <a:cs typeface="Calibri"/>
              </a:rPr>
              <a:t>48 participants, within-subjects design</a:t>
            </a:r>
          </a:p>
          <a:p>
            <a:pPr marL="342900" indent="-342900">
              <a:lnSpc>
                <a:spcPct val="120000"/>
              </a:lnSpc>
              <a:buFont typeface="Arial"/>
              <a:buChar char="•"/>
            </a:pPr>
            <a:r>
              <a:rPr lang="en-US" sz="2800" dirty="0">
                <a:latin typeface="Calibri"/>
                <a:cs typeface="Calibri"/>
              </a:rPr>
              <a:t>6 systems, 12 tasks, users attempted all tasks</a:t>
            </a:r>
          </a:p>
          <a:p>
            <a:pPr marL="800100" lvl="1" indent="-342900">
              <a:lnSpc>
                <a:spcPct val="120000"/>
              </a:lnSpc>
              <a:buFont typeface="Arial"/>
              <a:buChar char="•"/>
            </a:pPr>
            <a:r>
              <a:rPr lang="en-US" sz="2800" dirty="0">
                <a:latin typeface="Calibri"/>
                <a:cs typeface="Calibri"/>
              </a:rPr>
              <a:t>Each task had fixed query + 10 search results</a:t>
            </a:r>
          </a:p>
          <a:p>
            <a:pPr marL="800100" lvl="1" indent="-342900">
              <a:lnSpc>
                <a:spcPct val="120000"/>
              </a:lnSpc>
              <a:buFont typeface="Arial"/>
              <a:buChar char="•"/>
            </a:pPr>
            <a:r>
              <a:rPr lang="en-US" sz="2800" dirty="0">
                <a:latin typeface="Calibri"/>
                <a:cs typeface="Calibri"/>
              </a:rPr>
              <a:t>Results </a:t>
            </a:r>
            <a:r>
              <a:rPr lang="en-US" sz="2800" dirty="0" smtClean="0">
                <a:latin typeface="Calibri"/>
                <a:cs typeface="Calibri"/>
              </a:rPr>
              <a:t>scraped before </a:t>
            </a:r>
            <a:r>
              <a:rPr lang="en-US" sz="2800" dirty="0">
                <a:latin typeface="Calibri"/>
                <a:cs typeface="Calibri"/>
              </a:rPr>
              <a:t>study and fixed for everyone</a:t>
            </a:r>
          </a:p>
          <a:p>
            <a:pPr marL="342900" indent="-342900">
              <a:lnSpc>
                <a:spcPct val="120000"/>
              </a:lnSpc>
              <a:buFont typeface="Arial"/>
              <a:buChar char="•"/>
            </a:pPr>
            <a:r>
              <a:rPr lang="en-US" sz="2800" dirty="0">
                <a:latin typeface="Calibri"/>
                <a:cs typeface="Calibri"/>
              </a:rPr>
              <a:t>Experiment controlled through study dialog</a:t>
            </a:r>
          </a:p>
          <a:p>
            <a:pPr marL="342900" indent="-342900">
              <a:lnSpc>
                <a:spcPct val="120000"/>
              </a:lnSpc>
              <a:buFont typeface="Arial"/>
              <a:buChar char="•"/>
            </a:pPr>
            <a:r>
              <a:rPr lang="en-US" sz="2800" dirty="0">
                <a:latin typeface="Calibri"/>
                <a:cs typeface="Calibri"/>
              </a:rPr>
              <a:t>Entry, per-task, per-system, and exit surveys</a:t>
            </a:r>
          </a:p>
          <a:p>
            <a:pPr marL="342900" indent="-342900">
              <a:lnSpc>
                <a:spcPct val="120000"/>
              </a:lnSpc>
              <a:buFont typeface="Arial"/>
              <a:buChar char="•"/>
            </a:pPr>
            <a:r>
              <a:rPr lang="en-US" sz="2800" dirty="0">
                <a:latin typeface="Calibri"/>
                <a:cs typeface="Calibri"/>
              </a:rPr>
              <a:t>System event logging and gaze </a:t>
            </a:r>
            <a:r>
              <a:rPr lang="en-US" sz="2800" dirty="0" smtClean="0">
                <a:latin typeface="Calibri"/>
                <a:cs typeface="Calibri"/>
              </a:rPr>
              <a:t>tracking</a:t>
            </a:r>
            <a:endParaRPr lang="en-US" sz="2800" dirty="0">
              <a:latin typeface="Calibri"/>
              <a:cs typeface="Calibri"/>
            </a:endParaRPr>
          </a:p>
        </p:txBody>
      </p:sp>
    </p:spTree>
    <p:extLst>
      <p:ext uri="{BB962C8B-B14F-4D97-AF65-F5344CB8AC3E}">
        <p14:creationId xmlns:p14="http://schemas.microsoft.com/office/powerpoint/2010/main" val="2816064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846946"/>
          </a:xfrm>
        </p:spPr>
        <p:txBody>
          <a:bodyPr>
            <a:normAutofit/>
          </a:bodyPr>
          <a:lstStyle/>
          <a:p>
            <a:r>
              <a:rPr lang="en-US" dirty="0" smtClean="0">
                <a:latin typeface="Calibri"/>
                <a:cs typeface="Calibri"/>
              </a:rPr>
              <a:t>Study - Research Questions</a:t>
            </a:r>
            <a:endParaRPr lang="en-US" dirty="0">
              <a:latin typeface="Calibri"/>
              <a:cs typeface="Calibri"/>
            </a:endParaRPr>
          </a:p>
        </p:txBody>
      </p:sp>
      <p:sp>
        <p:nvSpPr>
          <p:cNvPr id="3" name="Content Placeholder 2"/>
          <p:cNvSpPr>
            <a:spLocks noGrp="1"/>
          </p:cNvSpPr>
          <p:nvPr>
            <p:ph idx="1"/>
          </p:nvPr>
        </p:nvSpPr>
        <p:spPr>
          <a:xfrm>
            <a:off x="507206" y="1758462"/>
            <a:ext cx="8065294" cy="4837782"/>
          </a:xfrm>
        </p:spPr>
        <p:txBody>
          <a:bodyPr>
            <a:normAutofit/>
          </a:bodyPr>
          <a:lstStyle/>
          <a:p>
            <a:pPr marL="280988" indent="-280988">
              <a:buFont typeface="Arial" panose="020B0604020202020204" pitchFamily="34" charset="0"/>
              <a:buChar char="•"/>
            </a:pPr>
            <a:r>
              <a:rPr lang="en-US" dirty="0" smtClean="0">
                <a:solidFill>
                  <a:schemeClr val="tx1"/>
                </a:solidFill>
                <a:latin typeface="Calibri"/>
                <a:cs typeface="Calibri"/>
              </a:rPr>
              <a:t>RQ1 </a:t>
            </a:r>
            <a:r>
              <a:rPr lang="en-US" dirty="0">
                <a:solidFill>
                  <a:schemeClr val="tx1"/>
                </a:solidFill>
                <a:latin typeface="Calibri"/>
                <a:cs typeface="Calibri"/>
              </a:rPr>
              <a:t>(Preview Strategy):</a:t>
            </a:r>
            <a:r>
              <a:rPr lang="en-US" dirty="0">
                <a:solidFill>
                  <a:schemeClr val="bg1">
                    <a:lumMod val="65000"/>
                  </a:schemeClr>
                </a:solidFill>
                <a:latin typeface="Calibri"/>
                <a:cs typeface="Calibri"/>
              </a:rPr>
              <a:t> </a:t>
            </a:r>
            <a:r>
              <a:rPr lang="en-US" dirty="0">
                <a:solidFill>
                  <a:schemeClr val="tx1"/>
                </a:solidFill>
                <a:latin typeface="Calibri"/>
                <a:cs typeface="Calibri"/>
              </a:rPr>
              <a:t>Which type of orientation support </a:t>
            </a:r>
            <a:r>
              <a:rPr lang="en-US" b="1" dirty="0">
                <a:solidFill>
                  <a:schemeClr val="tx1"/>
                </a:solidFill>
                <a:latin typeface="Calibri"/>
                <a:cs typeface="Calibri"/>
              </a:rPr>
              <a:t>from the SERP</a:t>
            </a:r>
            <a:r>
              <a:rPr lang="en-US" dirty="0">
                <a:solidFill>
                  <a:schemeClr val="tx1"/>
                </a:solidFill>
                <a:latin typeface="Calibri"/>
                <a:cs typeface="Calibri"/>
              </a:rPr>
              <a:t> is most effective and most positively perceived</a:t>
            </a:r>
            <a:r>
              <a:rPr lang="en-US" dirty="0" smtClean="0">
                <a:solidFill>
                  <a:schemeClr val="tx1"/>
                </a:solidFill>
                <a:latin typeface="Calibri"/>
                <a:cs typeface="Calibri"/>
              </a:rPr>
              <a:t>?</a:t>
            </a:r>
            <a:endParaRPr lang="en-US" dirty="0">
              <a:solidFill>
                <a:schemeClr val="tx1"/>
              </a:solidFill>
              <a:latin typeface="Calibri"/>
              <a:cs typeface="Calibri"/>
            </a:endParaRPr>
          </a:p>
          <a:p>
            <a:pPr marL="280988" indent="-280988">
              <a:spcBef>
                <a:spcPts val="2400"/>
              </a:spcBef>
              <a:buFont typeface="Arial" panose="020B0604020202020204" pitchFamily="34" charset="0"/>
              <a:buChar char="•"/>
            </a:pPr>
            <a:r>
              <a:rPr lang="en-US" dirty="0" smtClean="0">
                <a:solidFill>
                  <a:schemeClr val="tx1"/>
                </a:solidFill>
                <a:latin typeface="Calibri"/>
                <a:cs typeface="Calibri"/>
              </a:rPr>
              <a:t>RQ2 </a:t>
            </a:r>
            <a:r>
              <a:rPr lang="en-US" dirty="0">
                <a:solidFill>
                  <a:schemeClr val="tx1"/>
                </a:solidFill>
                <a:latin typeface="Calibri"/>
                <a:cs typeface="Calibri"/>
              </a:rPr>
              <a:t>(Highlighting Strategy):</a:t>
            </a:r>
            <a:r>
              <a:rPr lang="en-US" dirty="0">
                <a:solidFill>
                  <a:schemeClr val="bg1">
                    <a:lumMod val="65000"/>
                  </a:schemeClr>
                </a:solidFill>
                <a:latin typeface="Calibri"/>
                <a:cs typeface="Calibri"/>
              </a:rPr>
              <a:t> </a:t>
            </a:r>
            <a:r>
              <a:rPr lang="en-US" dirty="0">
                <a:solidFill>
                  <a:schemeClr val="bg1">
                    <a:lumMod val="75000"/>
                  </a:schemeClr>
                </a:solidFill>
                <a:latin typeface="Calibri"/>
                <a:cs typeface="Calibri"/>
              </a:rPr>
              <a:t>Which type of orientation support</a:t>
            </a:r>
            <a:r>
              <a:rPr lang="en-US" dirty="0">
                <a:solidFill>
                  <a:schemeClr val="bg1">
                    <a:lumMod val="65000"/>
                  </a:schemeClr>
                </a:solidFill>
                <a:latin typeface="Calibri"/>
                <a:cs typeface="Calibri"/>
              </a:rPr>
              <a:t> </a:t>
            </a:r>
            <a:r>
              <a:rPr lang="en-US" b="1" dirty="0">
                <a:solidFill>
                  <a:schemeClr val="tx1"/>
                </a:solidFill>
                <a:latin typeface="Calibri"/>
                <a:cs typeface="Calibri"/>
              </a:rPr>
              <a:t>from the landing page</a:t>
            </a:r>
            <a:r>
              <a:rPr lang="en-US" dirty="0">
                <a:solidFill>
                  <a:schemeClr val="tx1"/>
                </a:solidFill>
                <a:latin typeface="Calibri"/>
                <a:cs typeface="Calibri"/>
              </a:rPr>
              <a:t> </a:t>
            </a:r>
            <a:r>
              <a:rPr lang="en-US" dirty="0">
                <a:solidFill>
                  <a:schemeClr val="bg1">
                    <a:lumMod val="75000"/>
                  </a:schemeClr>
                </a:solidFill>
                <a:latin typeface="Calibri"/>
                <a:cs typeface="Calibri"/>
              </a:rPr>
              <a:t>is most effective and most positively </a:t>
            </a:r>
            <a:r>
              <a:rPr lang="en-US" dirty="0" smtClean="0">
                <a:solidFill>
                  <a:schemeClr val="bg1">
                    <a:lumMod val="75000"/>
                  </a:schemeClr>
                </a:solidFill>
                <a:latin typeface="Calibri"/>
                <a:cs typeface="Calibri"/>
              </a:rPr>
              <a:t>perceived?</a:t>
            </a:r>
          </a:p>
          <a:p>
            <a:pPr marL="280988" indent="-280988">
              <a:spcBef>
                <a:spcPts val="2400"/>
              </a:spcBef>
              <a:buFont typeface="Arial" panose="020B0604020202020204" pitchFamily="34" charset="0"/>
              <a:buChar char="•"/>
            </a:pPr>
            <a:r>
              <a:rPr lang="en-US" dirty="0" smtClean="0">
                <a:solidFill>
                  <a:schemeClr val="tx1"/>
                </a:solidFill>
                <a:latin typeface="Calibri"/>
                <a:cs typeface="Calibri"/>
              </a:rPr>
              <a:t>RQ3 </a:t>
            </a:r>
            <a:r>
              <a:rPr lang="en-US" dirty="0">
                <a:solidFill>
                  <a:schemeClr val="tx1"/>
                </a:solidFill>
                <a:latin typeface="Calibri"/>
                <a:cs typeface="Calibri"/>
              </a:rPr>
              <a:t>(Transition Strategy):</a:t>
            </a:r>
            <a:r>
              <a:rPr lang="en-US" dirty="0">
                <a:solidFill>
                  <a:schemeClr val="bg1">
                    <a:lumMod val="65000"/>
                  </a:schemeClr>
                </a:solidFill>
                <a:latin typeface="Calibri"/>
                <a:cs typeface="Calibri"/>
              </a:rPr>
              <a:t> </a:t>
            </a:r>
            <a:r>
              <a:rPr lang="en-US" dirty="0">
                <a:solidFill>
                  <a:schemeClr val="bg1">
                    <a:lumMod val="75000"/>
                  </a:schemeClr>
                </a:solidFill>
                <a:latin typeface="Calibri"/>
                <a:cs typeface="Calibri"/>
              </a:rPr>
              <a:t>Which type of orientation support</a:t>
            </a:r>
            <a:r>
              <a:rPr lang="en-US" dirty="0">
                <a:solidFill>
                  <a:schemeClr val="bg1">
                    <a:lumMod val="65000"/>
                  </a:schemeClr>
                </a:solidFill>
                <a:latin typeface="Calibri"/>
                <a:cs typeface="Calibri"/>
              </a:rPr>
              <a:t> </a:t>
            </a:r>
            <a:r>
              <a:rPr lang="en-US" b="1" dirty="0">
                <a:solidFill>
                  <a:schemeClr val="tx1"/>
                </a:solidFill>
                <a:latin typeface="Calibri"/>
                <a:cs typeface="Calibri"/>
              </a:rPr>
              <a:t>during the </a:t>
            </a:r>
            <a:r>
              <a:rPr lang="en-US" b="1" dirty="0" smtClean="0">
                <a:solidFill>
                  <a:schemeClr val="tx1"/>
                </a:solidFill>
                <a:latin typeface="Calibri"/>
                <a:cs typeface="Calibri"/>
              </a:rPr>
              <a:t>transition</a:t>
            </a:r>
            <a:r>
              <a:rPr lang="en-US" dirty="0" smtClean="0">
                <a:solidFill>
                  <a:schemeClr val="bg1">
                    <a:lumMod val="65000"/>
                  </a:schemeClr>
                </a:solidFill>
                <a:latin typeface="Calibri"/>
                <a:cs typeface="Calibri"/>
              </a:rPr>
              <a:t> </a:t>
            </a:r>
            <a:r>
              <a:rPr lang="en-US" dirty="0">
                <a:solidFill>
                  <a:schemeClr val="bg1">
                    <a:lumMod val="75000"/>
                  </a:schemeClr>
                </a:solidFill>
                <a:latin typeface="Calibri"/>
                <a:cs typeface="Calibri"/>
              </a:rPr>
              <a:t>is most effective and most positively perceived</a:t>
            </a:r>
            <a:r>
              <a:rPr lang="en-US" dirty="0" smtClean="0">
                <a:solidFill>
                  <a:schemeClr val="bg1">
                    <a:lumMod val="75000"/>
                  </a:schemeClr>
                </a:solidFill>
                <a:latin typeface="Calibri"/>
                <a:cs typeface="Calibri"/>
              </a:rPr>
              <a:t>?</a:t>
            </a:r>
            <a:endParaRPr lang="en-US" dirty="0">
              <a:solidFill>
                <a:schemeClr val="bg1">
                  <a:lumMod val="75000"/>
                </a:schemeClr>
              </a:solidFill>
              <a:latin typeface="Calibri"/>
              <a:cs typeface="Calibri"/>
            </a:endParaRPr>
          </a:p>
        </p:txBody>
      </p:sp>
    </p:spTree>
    <p:extLst>
      <p:ext uri="{BB962C8B-B14F-4D97-AF65-F5344CB8AC3E}">
        <p14:creationId xmlns:p14="http://schemas.microsoft.com/office/powerpoint/2010/main" val="1064547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18" y="370323"/>
            <a:ext cx="8079581" cy="947430"/>
          </a:xfrm>
        </p:spPr>
        <p:txBody>
          <a:bodyPr>
            <a:normAutofit/>
          </a:bodyPr>
          <a:lstStyle/>
          <a:p>
            <a:r>
              <a:rPr lang="en-US" dirty="0" smtClean="0">
                <a:latin typeface="Calibri"/>
                <a:cs typeface="Calibri"/>
              </a:rPr>
              <a:t>System Capabilities, Link to RQs</a:t>
            </a:r>
            <a:endParaRPr lang="en-US" dirty="0">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483644695"/>
              </p:ext>
            </p:extLst>
          </p:nvPr>
        </p:nvGraphicFramePr>
        <p:xfrm>
          <a:off x="431539" y="1389198"/>
          <a:ext cx="8311445" cy="3931920"/>
        </p:xfrm>
        <a:graphic>
          <a:graphicData uri="http://schemas.openxmlformats.org/drawingml/2006/table">
            <a:tbl>
              <a:tblPr firstRow="1" bandRow="1">
                <a:tableStyleId>{5C22544A-7EE6-4342-B048-85BDC9FD1C3A}</a:tableStyleId>
              </a:tblPr>
              <a:tblGrid>
                <a:gridCol w="2370667"/>
                <a:gridCol w="1792111"/>
                <a:gridCol w="2427111"/>
                <a:gridCol w="1721556"/>
              </a:tblGrid>
              <a:tr h="370840">
                <a:tc>
                  <a:txBody>
                    <a:bodyPr/>
                    <a:lstStyle/>
                    <a:p>
                      <a:pPr>
                        <a:lnSpc>
                          <a:spcPct val="120000"/>
                        </a:lnSpc>
                      </a:pPr>
                      <a:r>
                        <a:rPr lang="en-US" dirty="0" smtClean="0"/>
                        <a:t>System</a:t>
                      </a:r>
                      <a:endParaRPr lang="en-US" dirty="0"/>
                    </a:p>
                  </a:txBody>
                  <a:tcPr anchor="ctr"/>
                </a:tc>
                <a:tc>
                  <a:txBody>
                    <a:bodyPr/>
                    <a:lstStyle/>
                    <a:p>
                      <a:pPr>
                        <a:lnSpc>
                          <a:spcPct val="120000"/>
                        </a:lnSpc>
                      </a:pPr>
                      <a:r>
                        <a:rPr lang="en-US" dirty="0" smtClean="0"/>
                        <a:t>Preview Strategy</a:t>
                      </a:r>
                      <a:endParaRPr lang="en-US" dirty="0"/>
                    </a:p>
                  </a:txBody>
                  <a:tcPr anchor="ctr"/>
                </a:tc>
                <a:tc>
                  <a:txBody>
                    <a:bodyPr/>
                    <a:lstStyle/>
                    <a:p>
                      <a:pPr>
                        <a:lnSpc>
                          <a:spcPct val="120000"/>
                        </a:lnSpc>
                      </a:pPr>
                      <a:r>
                        <a:rPr lang="en-US" dirty="0" smtClean="0"/>
                        <a:t>Highlighting Strategy</a:t>
                      </a:r>
                      <a:endParaRPr lang="en-US" dirty="0"/>
                    </a:p>
                  </a:txBody>
                  <a:tcPr anchor="ctr"/>
                </a:tc>
                <a:tc>
                  <a:txBody>
                    <a:bodyPr/>
                    <a:lstStyle/>
                    <a:p>
                      <a:pPr>
                        <a:lnSpc>
                          <a:spcPct val="120000"/>
                        </a:lnSpc>
                      </a:pPr>
                      <a:r>
                        <a:rPr lang="en-US" dirty="0" smtClean="0"/>
                        <a:t>Transition Strategy</a:t>
                      </a:r>
                      <a:endParaRPr lang="en-US" dirty="0"/>
                    </a:p>
                  </a:txBody>
                  <a:tcPr anchor="ctr"/>
                </a:tc>
              </a:tr>
              <a:tr h="370840">
                <a:tc>
                  <a:txBody>
                    <a:bodyPr/>
                    <a:lstStyle/>
                    <a:p>
                      <a:pPr>
                        <a:lnSpc>
                          <a:spcPct val="120000"/>
                        </a:lnSpc>
                      </a:pPr>
                      <a:r>
                        <a:rPr lang="en-US" dirty="0" smtClean="0"/>
                        <a:t>Baseline</a:t>
                      </a:r>
                      <a:endParaRPr lang="en-US" dirty="0"/>
                    </a:p>
                  </a:txBody>
                  <a:tcPr anchor="ctr"/>
                </a:tc>
                <a:tc>
                  <a:txBody>
                    <a:bodyPr/>
                    <a:lstStyle/>
                    <a:p>
                      <a:pPr>
                        <a:lnSpc>
                          <a:spcPct val="120000"/>
                        </a:lnSpc>
                      </a:pPr>
                      <a:r>
                        <a:rPr lang="en-US" dirty="0" smtClean="0"/>
                        <a:t>None</a:t>
                      </a:r>
                      <a:endParaRPr lang="en-US" dirty="0"/>
                    </a:p>
                  </a:txBody>
                  <a:tcPr anchor="ctr"/>
                </a:tc>
                <a:tc>
                  <a:txBody>
                    <a:bodyPr/>
                    <a:lstStyle/>
                    <a:p>
                      <a:pPr>
                        <a:lnSpc>
                          <a:spcPct val="120000"/>
                        </a:lnSpc>
                      </a:pPr>
                      <a:r>
                        <a:rPr lang="en-US" dirty="0" smtClean="0"/>
                        <a:t>None</a:t>
                      </a:r>
                      <a:endParaRPr lang="en-US" dirty="0"/>
                    </a:p>
                  </a:txBody>
                  <a:tcPr anchor="ctr"/>
                </a:tc>
                <a:tc>
                  <a:txBody>
                    <a:bodyPr/>
                    <a:lstStyle/>
                    <a:p>
                      <a:pPr>
                        <a:lnSpc>
                          <a:spcPct val="120000"/>
                        </a:lnSpc>
                      </a:pPr>
                      <a:r>
                        <a:rPr lang="en-US" dirty="0" smtClean="0"/>
                        <a:t>None</a:t>
                      </a:r>
                      <a:endParaRPr lang="en-US" dirty="0"/>
                    </a:p>
                  </a:txBody>
                  <a:tcPr anchor="ctr"/>
                </a:tc>
              </a:tr>
              <a:tr h="370840">
                <a:tc>
                  <a:txBody>
                    <a:bodyPr/>
                    <a:lstStyle/>
                    <a:p>
                      <a:pPr>
                        <a:lnSpc>
                          <a:spcPct val="120000"/>
                        </a:lnSpc>
                      </a:pPr>
                      <a:r>
                        <a:rPr lang="en-US" dirty="0" smtClean="0"/>
                        <a:t>Term Highlighting</a:t>
                      </a:r>
                      <a:endParaRPr lang="en-US" dirty="0"/>
                    </a:p>
                  </a:txBody>
                  <a:tcPr anchor="ctr"/>
                </a:tc>
                <a:tc>
                  <a:txBody>
                    <a:bodyPr/>
                    <a:lstStyle/>
                    <a:p>
                      <a:pPr>
                        <a:lnSpc>
                          <a:spcPct val="120000"/>
                        </a:lnSpc>
                      </a:pPr>
                      <a:r>
                        <a:rPr lang="en-US" dirty="0" smtClean="0"/>
                        <a:t>None</a:t>
                      </a:r>
                      <a:endParaRPr lang="en-US" dirty="0"/>
                    </a:p>
                  </a:txBody>
                  <a:tcPr anchor="ctr"/>
                </a:tc>
                <a:tc>
                  <a:txBody>
                    <a:bodyPr/>
                    <a:lstStyle/>
                    <a:p>
                      <a:pPr>
                        <a:lnSpc>
                          <a:spcPct val="120000"/>
                        </a:lnSpc>
                      </a:pPr>
                      <a:r>
                        <a:rPr lang="en-US" dirty="0" smtClean="0"/>
                        <a:t>Keyword</a:t>
                      </a:r>
                      <a:r>
                        <a:rPr lang="en-US" baseline="0" dirty="0" smtClean="0"/>
                        <a:t> highlighting</a:t>
                      </a:r>
                      <a:endParaRPr lang="en-US" dirty="0"/>
                    </a:p>
                  </a:txBody>
                  <a:tcPr anchor="ctr"/>
                </a:tc>
                <a:tc>
                  <a:txBody>
                    <a:bodyPr/>
                    <a:lstStyle/>
                    <a:p>
                      <a:pPr>
                        <a:lnSpc>
                          <a:spcPct val="120000"/>
                        </a:lnSpc>
                      </a:pPr>
                      <a:r>
                        <a:rPr lang="en-US" dirty="0" smtClean="0"/>
                        <a:t>None</a:t>
                      </a:r>
                      <a:endParaRPr lang="en-US" dirty="0"/>
                    </a:p>
                  </a:txBody>
                  <a:tcPr anchor="ctr"/>
                </a:tc>
              </a:tr>
              <a:tr h="370840">
                <a:tc>
                  <a:txBody>
                    <a:bodyPr/>
                    <a:lstStyle/>
                    <a:p>
                      <a:pPr>
                        <a:lnSpc>
                          <a:spcPct val="120000"/>
                        </a:lnSpc>
                      </a:pPr>
                      <a:r>
                        <a:rPr lang="en-US" dirty="0" smtClean="0"/>
                        <a:t>Snippet Highlighting</a:t>
                      </a:r>
                      <a:endParaRPr lang="en-US" dirty="0"/>
                    </a:p>
                  </a:txBody>
                  <a:tcPr anchor="ctr"/>
                </a:tc>
                <a:tc>
                  <a:txBody>
                    <a:bodyPr/>
                    <a:lstStyle/>
                    <a:p>
                      <a:pPr>
                        <a:lnSpc>
                          <a:spcPct val="120000"/>
                        </a:lnSpc>
                      </a:pPr>
                      <a:r>
                        <a:rPr lang="en-US" dirty="0" smtClean="0"/>
                        <a:t>None</a:t>
                      </a:r>
                      <a:endParaRPr lang="en-US" dirty="0"/>
                    </a:p>
                  </a:txBody>
                  <a:tcPr anchor="ctr"/>
                </a:tc>
                <a:tc>
                  <a:txBody>
                    <a:bodyPr/>
                    <a:lstStyle/>
                    <a:p>
                      <a:pPr>
                        <a:lnSpc>
                          <a:spcPct val="120000"/>
                        </a:lnSpc>
                      </a:pPr>
                      <a:r>
                        <a:rPr lang="en-US" dirty="0" smtClean="0"/>
                        <a:t>Snippet</a:t>
                      </a:r>
                      <a:r>
                        <a:rPr lang="en-US" baseline="0" dirty="0" smtClean="0"/>
                        <a:t> highlighting</a:t>
                      </a:r>
                      <a:endParaRPr lang="en-US" dirty="0"/>
                    </a:p>
                  </a:txBody>
                  <a:tcPr anchor="ctr"/>
                </a:tc>
                <a:tc>
                  <a:txBody>
                    <a:bodyPr/>
                    <a:lstStyle/>
                    <a:p>
                      <a:pPr>
                        <a:lnSpc>
                          <a:spcPct val="120000"/>
                        </a:lnSpc>
                      </a:pPr>
                      <a:r>
                        <a:rPr lang="en-US" dirty="0" smtClean="0"/>
                        <a:t>None</a:t>
                      </a:r>
                      <a:endParaRPr lang="en-US" dirty="0"/>
                    </a:p>
                  </a:txBody>
                  <a:tcPr anchor="ctr"/>
                </a:tc>
              </a:tr>
              <a:tr h="370840">
                <a:tc>
                  <a:txBody>
                    <a:bodyPr/>
                    <a:lstStyle/>
                    <a:p>
                      <a:pPr>
                        <a:lnSpc>
                          <a:spcPct val="120000"/>
                        </a:lnSpc>
                      </a:pPr>
                      <a:r>
                        <a:rPr lang="en-US" dirty="0" smtClean="0"/>
                        <a:t>Thumbnail Preview</a:t>
                      </a:r>
                      <a:endParaRPr lang="en-US" dirty="0"/>
                    </a:p>
                  </a:txBody>
                  <a:tcPr anchor="ctr"/>
                </a:tc>
                <a:tc>
                  <a:txBody>
                    <a:bodyPr/>
                    <a:lstStyle/>
                    <a:p>
                      <a:pPr>
                        <a:lnSpc>
                          <a:spcPct val="120000"/>
                        </a:lnSpc>
                      </a:pPr>
                      <a:r>
                        <a:rPr lang="en-US" dirty="0" smtClean="0"/>
                        <a:t>Thumbnail</a:t>
                      </a:r>
                      <a:endParaRPr lang="en-US" dirty="0"/>
                    </a:p>
                  </a:txBody>
                  <a:tcPr anchor="ctr"/>
                </a:tc>
                <a:tc>
                  <a:txBody>
                    <a:bodyPr/>
                    <a:lstStyle/>
                    <a:p>
                      <a:pPr>
                        <a:lnSpc>
                          <a:spcPct val="120000"/>
                        </a:lnSpc>
                      </a:pPr>
                      <a:r>
                        <a:rPr lang="en-US" dirty="0" smtClean="0"/>
                        <a:t>None</a:t>
                      </a:r>
                      <a:endParaRPr lang="en-US" dirty="0"/>
                    </a:p>
                  </a:txBody>
                  <a:tcPr anchor="ctr"/>
                </a:tc>
                <a:tc>
                  <a:txBody>
                    <a:bodyPr/>
                    <a:lstStyle/>
                    <a:p>
                      <a:pPr>
                        <a:lnSpc>
                          <a:spcPct val="120000"/>
                        </a:lnSpc>
                      </a:pPr>
                      <a:r>
                        <a:rPr lang="en-US" dirty="0" smtClean="0"/>
                        <a:t>None</a:t>
                      </a:r>
                      <a:endParaRPr lang="en-US" dirty="0"/>
                    </a:p>
                  </a:txBody>
                  <a:tcPr anchor="ctr"/>
                </a:tc>
              </a:tr>
              <a:tr h="370840">
                <a:tc>
                  <a:txBody>
                    <a:bodyPr/>
                    <a:lstStyle/>
                    <a:p>
                      <a:pPr>
                        <a:lnSpc>
                          <a:spcPct val="120000"/>
                        </a:lnSpc>
                      </a:pPr>
                      <a:r>
                        <a:rPr lang="en-US" dirty="0" smtClean="0"/>
                        <a:t>Clickable</a:t>
                      </a:r>
                      <a:r>
                        <a:rPr lang="en-US" baseline="0" dirty="0" smtClean="0"/>
                        <a:t> Snippet - Gradual</a:t>
                      </a:r>
                      <a:endParaRPr lang="en-US" dirty="0"/>
                    </a:p>
                  </a:txBody>
                  <a:tcPr anchor="ctr"/>
                </a:tc>
                <a:tc>
                  <a:txBody>
                    <a:bodyPr/>
                    <a:lstStyle/>
                    <a:p>
                      <a:pPr>
                        <a:lnSpc>
                          <a:spcPct val="120000"/>
                        </a:lnSpc>
                      </a:pPr>
                      <a:r>
                        <a:rPr lang="en-US" dirty="0" smtClean="0"/>
                        <a:t>Clickable Snippets</a:t>
                      </a:r>
                      <a:endParaRPr lang="en-US" dirty="0"/>
                    </a:p>
                  </a:txBody>
                  <a:tcPr anchor="ct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dirty="0" smtClean="0"/>
                        <a:t>Snippet</a:t>
                      </a:r>
                      <a:r>
                        <a:rPr lang="en-US" baseline="0" dirty="0" smtClean="0"/>
                        <a:t> highlighting</a:t>
                      </a:r>
                      <a:endParaRPr lang="en-US" dirty="0" smtClean="0"/>
                    </a:p>
                  </a:txBody>
                  <a:tcPr anchor="ctr"/>
                </a:tc>
                <a:tc>
                  <a:txBody>
                    <a:bodyPr/>
                    <a:lstStyle/>
                    <a:p>
                      <a:pPr>
                        <a:lnSpc>
                          <a:spcPct val="120000"/>
                        </a:lnSpc>
                      </a:pPr>
                      <a:r>
                        <a:rPr lang="en-US" dirty="0" smtClean="0"/>
                        <a:t>Gradual</a:t>
                      </a:r>
                      <a:endParaRPr lang="en-US" dirty="0"/>
                    </a:p>
                  </a:txBody>
                  <a:tcPr anchor="ctr"/>
                </a:tc>
              </a:tr>
              <a:tr h="370840">
                <a:tc>
                  <a:txBody>
                    <a:bodyPr/>
                    <a:lstStyle/>
                    <a:p>
                      <a:pPr>
                        <a:lnSpc>
                          <a:spcPct val="120000"/>
                        </a:lnSpc>
                      </a:pPr>
                      <a:r>
                        <a:rPr lang="en-US" dirty="0" smtClean="0"/>
                        <a:t>Clickable Snippet - Immediate</a:t>
                      </a:r>
                      <a:endParaRPr lang="en-US" dirty="0"/>
                    </a:p>
                  </a:txBody>
                  <a:tcPr anchor="ctr"/>
                </a:tc>
                <a:tc>
                  <a:txBody>
                    <a:bodyPr/>
                    <a:lstStyle/>
                    <a:p>
                      <a:pPr>
                        <a:lnSpc>
                          <a:spcPct val="120000"/>
                        </a:lnSpc>
                      </a:pPr>
                      <a:r>
                        <a:rPr lang="en-US" dirty="0" smtClean="0"/>
                        <a:t>Clickable Snippets</a:t>
                      </a:r>
                      <a:endParaRPr lang="en-US" dirty="0"/>
                    </a:p>
                  </a:txBody>
                  <a:tcPr anchor="ct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dirty="0" smtClean="0"/>
                        <a:t>Snippet</a:t>
                      </a:r>
                      <a:r>
                        <a:rPr lang="en-US" baseline="0" dirty="0" smtClean="0"/>
                        <a:t> highlighting</a:t>
                      </a:r>
                      <a:endParaRPr lang="en-US" dirty="0" smtClean="0"/>
                    </a:p>
                  </a:txBody>
                  <a:tcPr anchor="ctr"/>
                </a:tc>
                <a:tc>
                  <a:txBody>
                    <a:bodyPr/>
                    <a:lstStyle/>
                    <a:p>
                      <a:pPr>
                        <a:lnSpc>
                          <a:spcPct val="120000"/>
                        </a:lnSpc>
                      </a:pPr>
                      <a:r>
                        <a:rPr lang="en-US" dirty="0" smtClean="0"/>
                        <a:t>Immediate</a:t>
                      </a:r>
                      <a:endParaRPr lang="en-US" dirty="0"/>
                    </a:p>
                  </a:txBody>
                  <a:tcPr anchor="ctr"/>
                </a:tc>
              </a:tr>
            </a:tbl>
          </a:graphicData>
        </a:graphic>
      </p:graphicFrame>
      <p:sp>
        <p:nvSpPr>
          <p:cNvPr id="9" name="Rectangle 8"/>
          <p:cNvSpPr/>
          <p:nvPr/>
        </p:nvSpPr>
        <p:spPr>
          <a:xfrm>
            <a:off x="163958" y="5534561"/>
            <a:ext cx="2375810" cy="1126462"/>
          </a:xfrm>
          <a:prstGeom prst="rect">
            <a:avLst/>
          </a:prstGeom>
          <a:ln>
            <a:solidFill>
              <a:srgbClr val="77933C"/>
            </a:solidFill>
          </a:ln>
        </p:spPr>
        <p:txBody>
          <a:bodyPr wrap="square">
            <a:spAutoFit/>
          </a:bodyPr>
          <a:lstStyle/>
          <a:p>
            <a:pPr lvl="0">
              <a:lnSpc>
                <a:spcPct val="100000"/>
              </a:lnSpc>
              <a:spcBef>
                <a:spcPct val="20000"/>
              </a:spcBef>
              <a:spcAft>
                <a:spcPts val="0"/>
              </a:spcAft>
              <a:buClrTx/>
              <a:buSzTx/>
            </a:pPr>
            <a:r>
              <a:rPr lang="en-US" sz="1600" dirty="0">
                <a:solidFill>
                  <a:srgbClr val="9BBB59">
                    <a:lumMod val="75000"/>
                  </a:srgbClr>
                </a:solidFill>
                <a:latin typeface="Calibri"/>
                <a:cs typeface="Calibri"/>
              </a:rPr>
              <a:t>RQ1: Preview Strategy – Orienting users on </a:t>
            </a:r>
            <a:r>
              <a:rPr lang="en-US" sz="1600" dirty="0" smtClean="0">
                <a:solidFill>
                  <a:srgbClr val="9BBB59">
                    <a:lumMod val="75000"/>
                  </a:srgbClr>
                </a:solidFill>
                <a:latin typeface="Calibri"/>
                <a:cs typeface="Calibri"/>
              </a:rPr>
              <a:t>SERP</a:t>
            </a:r>
          </a:p>
          <a:p>
            <a:pPr marL="285750" lvl="0" indent="-285750">
              <a:lnSpc>
                <a:spcPct val="100000"/>
              </a:lnSpc>
              <a:spcBef>
                <a:spcPct val="20000"/>
              </a:spcBef>
              <a:spcAft>
                <a:spcPts val="0"/>
              </a:spcAft>
              <a:buClrTx/>
              <a:buSzTx/>
              <a:buFont typeface="Arial"/>
              <a:buChar char="•"/>
            </a:pPr>
            <a:r>
              <a:rPr lang="en-US" sz="1600" dirty="0" smtClean="0">
                <a:solidFill>
                  <a:srgbClr val="9BBB59">
                    <a:lumMod val="75000"/>
                  </a:srgbClr>
                </a:solidFill>
                <a:latin typeface="Calibri"/>
                <a:cs typeface="Calibri"/>
              </a:rPr>
              <a:t>None </a:t>
            </a:r>
            <a:r>
              <a:rPr lang="en-US" sz="1600" dirty="0">
                <a:solidFill>
                  <a:srgbClr val="9BBB59">
                    <a:lumMod val="75000"/>
                  </a:srgbClr>
                </a:solidFill>
                <a:latin typeface="Calibri"/>
                <a:cs typeface="Calibri"/>
              </a:rPr>
              <a:t>vs. Thumbnail vs. Clickable snippets</a:t>
            </a:r>
            <a:endParaRPr lang="en-US" sz="1600" dirty="0"/>
          </a:p>
        </p:txBody>
      </p:sp>
      <p:sp>
        <p:nvSpPr>
          <p:cNvPr id="10" name="Rectangle 9"/>
          <p:cNvSpPr/>
          <p:nvPr/>
        </p:nvSpPr>
        <p:spPr>
          <a:xfrm>
            <a:off x="2673439" y="5534561"/>
            <a:ext cx="3107875" cy="1126462"/>
          </a:xfrm>
          <a:prstGeom prst="rect">
            <a:avLst/>
          </a:prstGeom>
          <a:ln>
            <a:solidFill>
              <a:srgbClr val="FF9900"/>
            </a:solidFill>
          </a:ln>
        </p:spPr>
        <p:txBody>
          <a:bodyPr wrap="square">
            <a:spAutoFit/>
          </a:bodyPr>
          <a:lstStyle/>
          <a:p>
            <a:pPr lvl="0">
              <a:lnSpc>
                <a:spcPct val="100000"/>
              </a:lnSpc>
              <a:spcBef>
                <a:spcPct val="20000"/>
              </a:spcBef>
              <a:spcAft>
                <a:spcPts val="0"/>
              </a:spcAft>
              <a:buClrTx/>
              <a:buSzTx/>
            </a:pPr>
            <a:r>
              <a:rPr lang="en-US" sz="1600" dirty="0">
                <a:solidFill>
                  <a:srgbClr val="F79646">
                    <a:lumMod val="75000"/>
                  </a:srgbClr>
                </a:solidFill>
                <a:latin typeface="Calibri"/>
                <a:cs typeface="Calibri"/>
              </a:rPr>
              <a:t>RQ2: Highlighting Strategy – Orienting users on landing </a:t>
            </a:r>
            <a:r>
              <a:rPr lang="en-US" sz="1600" dirty="0" smtClean="0">
                <a:solidFill>
                  <a:srgbClr val="F79646">
                    <a:lumMod val="75000"/>
                  </a:srgbClr>
                </a:solidFill>
                <a:latin typeface="Calibri"/>
                <a:cs typeface="Calibri"/>
              </a:rPr>
              <a:t>page</a:t>
            </a:r>
          </a:p>
          <a:p>
            <a:pPr marL="342900" lvl="0" indent="-342900">
              <a:lnSpc>
                <a:spcPct val="100000"/>
              </a:lnSpc>
              <a:spcBef>
                <a:spcPct val="20000"/>
              </a:spcBef>
              <a:spcAft>
                <a:spcPts val="0"/>
              </a:spcAft>
              <a:buClrTx/>
              <a:buSzTx/>
              <a:buFont typeface="Arial"/>
              <a:buChar char="•"/>
            </a:pPr>
            <a:r>
              <a:rPr lang="en-US" sz="1600" dirty="0" smtClean="0">
                <a:solidFill>
                  <a:srgbClr val="E46C0A"/>
                </a:solidFill>
                <a:latin typeface="Calibri"/>
                <a:cs typeface="Calibri"/>
              </a:rPr>
              <a:t>None </a:t>
            </a:r>
            <a:r>
              <a:rPr lang="en-US" sz="1600" dirty="0">
                <a:solidFill>
                  <a:srgbClr val="E46C0A"/>
                </a:solidFill>
                <a:latin typeface="Calibri"/>
                <a:cs typeface="Calibri"/>
              </a:rPr>
              <a:t>vs. </a:t>
            </a:r>
            <a:r>
              <a:rPr lang="en-US" sz="1600" dirty="0">
                <a:solidFill>
                  <a:srgbClr val="F79646">
                    <a:lumMod val="75000"/>
                  </a:srgbClr>
                </a:solidFill>
                <a:latin typeface="Calibri"/>
                <a:cs typeface="Calibri"/>
              </a:rPr>
              <a:t>Keyword </a:t>
            </a:r>
            <a:r>
              <a:rPr lang="en-US" sz="1600" dirty="0">
                <a:solidFill>
                  <a:srgbClr val="E46C0A"/>
                </a:solidFill>
                <a:latin typeface="Calibri"/>
                <a:cs typeface="Calibri"/>
              </a:rPr>
              <a:t>highlighting vs. </a:t>
            </a:r>
            <a:r>
              <a:rPr lang="en-US" sz="1600" dirty="0">
                <a:solidFill>
                  <a:srgbClr val="F79646">
                    <a:lumMod val="75000"/>
                  </a:srgbClr>
                </a:solidFill>
                <a:latin typeface="Calibri"/>
                <a:cs typeface="Calibri"/>
              </a:rPr>
              <a:t>Snippet highlighting</a:t>
            </a:r>
            <a:endParaRPr lang="en-US" sz="1600" dirty="0"/>
          </a:p>
        </p:txBody>
      </p:sp>
      <p:sp>
        <p:nvSpPr>
          <p:cNvPr id="11" name="Rectangle 10"/>
          <p:cNvSpPr/>
          <p:nvPr/>
        </p:nvSpPr>
        <p:spPr>
          <a:xfrm>
            <a:off x="5931695" y="5544881"/>
            <a:ext cx="3091165" cy="1126462"/>
          </a:xfrm>
          <a:prstGeom prst="rect">
            <a:avLst/>
          </a:prstGeom>
          <a:ln>
            <a:solidFill>
              <a:srgbClr val="558ED5"/>
            </a:solidFill>
          </a:ln>
        </p:spPr>
        <p:txBody>
          <a:bodyPr wrap="square">
            <a:spAutoFit/>
          </a:bodyPr>
          <a:lstStyle/>
          <a:p>
            <a:pPr lvl="0">
              <a:lnSpc>
                <a:spcPct val="100000"/>
              </a:lnSpc>
              <a:spcBef>
                <a:spcPct val="20000"/>
              </a:spcBef>
              <a:spcAft>
                <a:spcPts val="0"/>
              </a:spcAft>
              <a:buClrTx/>
              <a:buSzTx/>
            </a:pPr>
            <a:r>
              <a:rPr lang="en-US" sz="1600" dirty="0">
                <a:solidFill>
                  <a:srgbClr val="1F497D">
                    <a:lumMod val="60000"/>
                    <a:lumOff val="40000"/>
                  </a:srgbClr>
                </a:solidFill>
                <a:latin typeface="Calibri"/>
                <a:cs typeface="Calibri"/>
              </a:rPr>
              <a:t>RQ3: Transition Strategy – Orienting users during the </a:t>
            </a:r>
            <a:r>
              <a:rPr lang="en-US" sz="1600" dirty="0" smtClean="0">
                <a:solidFill>
                  <a:srgbClr val="1F497D">
                    <a:lumMod val="60000"/>
                    <a:lumOff val="40000"/>
                  </a:srgbClr>
                </a:solidFill>
                <a:latin typeface="Calibri"/>
                <a:cs typeface="Calibri"/>
              </a:rPr>
              <a:t>transition</a:t>
            </a:r>
          </a:p>
          <a:p>
            <a:pPr marL="285750" lvl="0" indent="-285750">
              <a:lnSpc>
                <a:spcPct val="100000"/>
              </a:lnSpc>
              <a:spcBef>
                <a:spcPct val="20000"/>
              </a:spcBef>
              <a:spcAft>
                <a:spcPts val="0"/>
              </a:spcAft>
              <a:buClrTx/>
              <a:buSzTx/>
              <a:buFont typeface="Arial"/>
              <a:buChar char="•"/>
            </a:pPr>
            <a:r>
              <a:rPr lang="en-US" sz="1600" dirty="0" smtClean="0">
                <a:solidFill>
                  <a:srgbClr val="1F497D">
                    <a:lumMod val="60000"/>
                    <a:lumOff val="40000"/>
                  </a:srgbClr>
                </a:solidFill>
                <a:latin typeface="Calibri"/>
                <a:cs typeface="Calibri"/>
              </a:rPr>
              <a:t>None</a:t>
            </a:r>
            <a:r>
              <a:rPr lang="en-US" sz="1600" dirty="0" smtClean="0">
                <a:solidFill>
                  <a:srgbClr val="9BBB59">
                    <a:lumMod val="75000"/>
                  </a:srgbClr>
                </a:solidFill>
                <a:latin typeface="Calibri"/>
                <a:cs typeface="Calibri"/>
              </a:rPr>
              <a:t> </a:t>
            </a:r>
            <a:r>
              <a:rPr lang="en-US" sz="1600" dirty="0">
                <a:solidFill>
                  <a:srgbClr val="558ED5"/>
                </a:solidFill>
                <a:latin typeface="Calibri"/>
                <a:cs typeface="Calibri"/>
              </a:rPr>
              <a:t>vs. Gradual vs. </a:t>
            </a:r>
            <a:r>
              <a:rPr lang="en-US" sz="1600" dirty="0">
                <a:solidFill>
                  <a:srgbClr val="1F497D">
                    <a:lumMod val="60000"/>
                    <a:lumOff val="40000"/>
                  </a:srgbClr>
                </a:solidFill>
                <a:latin typeface="Calibri"/>
                <a:cs typeface="Calibri"/>
              </a:rPr>
              <a:t>Immediate</a:t>
            </a:r>
            <a:endParaRPr lang="en-US" sz="1600" dirty="0">
              <a:latin typeface="Calibri"/>
              <a:cs typeface="Calibri"/>
            </a:endParaRPr>
          </a:p>
        </p:txBody>
      </p:sp>
      <p:sp>
        <p:nvSpPr>
          <p:cNvPr id="12" name="Rectangle 11"/>
          <p:cNvSpPr/>
          <p:nvPr/>
        </p:nvSpPr>
        <p:spPr>
          <a:xfrm>
            <a:off x="2807112" y="1270077"/>
            <a:ext cx="1721027" cy="4144463"/>
          </a:xfrm>
          <a:prstGeom prst="rect">
            <a:avLst/>
          </a:prstGeom>
          <a:noFill/>
          <a:ln>
            <a:solidFill>
              <a:srgbClr val="77933C"/>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13" name="Rectangle 12"/>
          <p:cNvSpPr/>
          <p:nvPr/>
        </p:nvSpPr>
        <p:spPr>
          <a:xfrm>
            <a:off x="4647121" y="1255362"/>
            <a:ext cx="2253696" cy="4144463"/>
          </a:xfrm>
          <a:prstGeom prst="rect">
            <a:avLst/>
          </a:prstGeom>
          <a:noFill/>
          <a:ln>
            <a:solidFill>
              <a:srgbClr val="FF99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14" name="Rectangle 13"/>
          <p:cNvSpPr/>
          <p:nvPr/>
        </p:nvSpPr>
        <p:spPr>
          <a:xfrm>
            <a:off x="7069926" y="1272073"/>
            <a:ext cx="1721027" cy="4144463"/>
          </a:xfrm>
          <a:prstGeom prst="rect">
            <a:avLst/>
          </a:prstGeom>
          <a:noFill/>
          <a:ln>
            <a:solidFill>
              <a:srgbClr val="558ED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42534554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4356</TotalTime>
  <Words>2615</Words>
  <Application>Microsoft Macintosh PowerPoint</Application>
  <PresentationFormat>On-screen Show (4:3)</PresentationFormat>
  <Paragraphs>288</Paragraphs>
  <Slides>22</Slides>
  <Notes>11</Notes>
  <HiddenSlides>1</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Metropolitan</vt:lpstr>
      <vt:lpstr>Supporting Orientation during Search Result Examination </vt:lpstr>
      <vt:lpstr>Opportunity</vt:lpstr>
      <vt:lpstr>Current Orientation Practice</vt:lpstr>
      <vt:lpstr>A Broader User Sample</vt:lpstr>
      <vt:lpstr>Current Orientation Support</vt:lpstr>
      <vt:lpstr>Clickable Snippets</vt:lpstr>
      <vt:lpstr>Study</vt:lpstr>
      <vt:lpstr>Study - Research Questions</vt:lpstr>
      <vt:lpstr>System Capabilities, Link to RQs</vt:lpstr>
      <vt:lpstr>Study Design</vt:lpstr>
      <vt:lpstr>Tasks</vt:lpstr>
      <vt:lpstr>Perceptions of Orientation Support</vt:lpstr>
      <vt:lpstr>Perceptions of Orientation Support</vt:lpstr>
      <vt:lpstr>Engagement w/ SERPs &amp; Landing Pages</vt:lpstr>
      <vt:lpstr>Engagement w/ SERPs &amp; Landing Pages</vt:lpstr>
      <vt:lpstr>Task Completion</vt:lpstr>
      <vt:lpstr>Task Completion</vt:lpstr>
      <vt:lpstr>Overall Preferences</vt:lpstr>
      <vt:lpstr>Summary of Findings</vt:lpstr>
      <vt:lpstr>Conclusions</vt:lpstr>
      <vt:lpstr>Clickable Snippets Demo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Orientation during Search Result Examination</dc:title>
  <dc:creator>Ryen White</dc:creator>
  <cp:lastModifiedBy>Xin Fu</cp:lastModifiedBy>
  <cp:revision>180</cp:revision>
  <cp:lastPrinted>2013-04-19T13:37:43Z</cp:lastPrinted>
  <dcterms:created xsi:type="dcterms:W3CDTF">2013-04-18T13:52:49Z</dcterms:created>
  <dcterms:modified xsi:type="dcterms:W3CDTF">2013-04-26T17:28:18Z</dcterms:modified>
</cp:coreProperties>
</file>