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3" r:id="rId1"/>
    <p:sldMasterId id="2147483718" r:id="rId2"/>
  </p:sldMasterIdLst>
  <p:notesMasterIdLst>
    <p:notesMasterId r:id="rId30"/>
  </p:notesMasterIdLst>
  <p:handoutMasterIdLst>
    <p:handoutMasterId r:id="rId31"/>
  </p:handoutMasterIdLst>
  <p:sldIdLst>
    <p:sldId id="362" r:id="rId3"/>
    <p:sldId id="368" r:id="rId4"/>
    <p:sldId id="369" r:id="rId5"/>
    <p:sldId id="370" r:id="rId6"/>
    <p:sldId id="392" r:id="rId7"/>
    <p:sldId id="371" r:id="rId8"/>
    <p:sldId id="372" r:id="rId9"/>
    <p:sldId id="373" r:id="rId10"/>
    <p:sldId id="374" r:id="rId11"/>
    <p:sldId id="375" r:id="rId12"/>
    <p:sldId id="376" r:id="rId13"/>
    <p:sldId id="377" r:id="rId14"/>
    <p:sldId id="378" r:id="rId15"/>
    <p:sldId id="379" r:id="rId16"/>
    <p:sldId id="380" r:id="rId17"/>
    <p:sldId id="381" r:id="rId18"/>
    <p:sldId id="382" r:id="rId19"/>
    <p:sldId id="383" r:id="rId20"/>
    <p:sldId id="385" r:id="rId21"/>
    <p:sldId id="388" r:id="rId22"/>
    <p:sldId id="389" r:id="rId23"/>
    <p:sldId id="393" r:id="rId24"/>
    <p:sldId id="387" r:id="rId25"/>
    <p:sldId id="386" r:id="rId26"/>
    <p:sldId id="394" r:id="rId27"/>
    <p:sldId id="384" r:id="rId28"/>
    <p:sldId id="363" r:id="rId29"/>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AF31"/>
    <a:srgbClr val="F6AE1E"/>
    <a:srgbClr val="FFFFFF"/>
    <a:srgbClr val="FF0066"/>
    <a:srgbClr val="000000"/>
    <a:srgbClr val="F3AF35"/>
    <a:srgbClr val="9C42E6"/>
    <a:srgbClr val="D1943B"/>
    <a:srgbClr val="F8F57B"/>
    <a:srgbClr val="D5B9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74" autoAdjust="0"/>
    <p:restoredTop sz="87211" autoAdjust="0"/>
  </p:normalViewPr>
  <p:slideViewPr>
    <p:cSldViewPr>
      <p:cViewPr varScale="1">
        <p:scale>
          <a:sx n="60" d="100"/>
          <a:sy n="60" d="100"/>
        </p:scale>
        <p:origin x="-1662" y="-84"/>
      </p:cViewPr>
      <p:guideLst>
        <p:guide orient="horz" pos="144"/>
        <p:guide orient="horz" pos="893"/>
        <p:guide orient="horz" pos="1488"/>
        <p:guide orient="horz" pos="1200"/>
        <p:guide orient="horz" pos="2736"/>
        <p:guide orient="horz" pos="4176"/>
        <p:guide orient="horz" pos="4032"/>
        <p:guide pos="2880"/>
        <p:guide pos="240"/>
        <p:guide pos="460"/>
        <p:guide pos="5520"/>
        <p:guide pos="863"/>
        <p:guide pos="5299"/>
      </p:guideLst>
    </p:cSldViewPr>
  </p:slideViewPr>
  <p:outlineViewPr>
    <p:cViewPr>
      <p:scale>
        <a:sx n="33" d="100"/>
        <a:sy n="33" d="100"/>
      </p:scale>
      <p:origin x="0" y="1368"/>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94" d="100"/>
          <a:sy n="94" d="100"/>
        </p:scale>
        <p:origin x="-2646" y="-11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Microsoft Research 2008</a:t>
            </a: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2011-09-09</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val="000000"/>
                </a:solidFill>
              </a:rPr>
              <a:t>© 2008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extLst>
      <p:ext uri="{BB962C8B-B14F-4D97-AF65-F5344CB8AC3E}">
        <p14:creationId xmlns:p14="http://schemas.microsoft.com/office/powerpoint/2010/main" val="32138073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Microsoft Research 2008</a:t>
            </a: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2011-09-09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dirty="0" smtClean="0">
                <a:solidFill>
                  <a:srgbClr val="000000"/>
                </a:solidFill>
              </a:rPr>
              <a:t>© 2008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extLst>
      <p:ext uri="{BB962C8B-B14F-4D97-AF65-F5344CB8AC3E}">
        <p14:creationId xmlns:p14="http://schemas.microsoft.com/office/powerpoint/2010/main" val="1228888270"/>
      </p:ext>
    </p:extLst>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2011-09-09 9:28</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US" sz="900" kern="1200" dirty="0" smtClean="0">
              <a:solidFill>
                <a:schemeClr val="tx1"/>
              </a:solidFill>
              <a:latin typeface="Segoe" pitchFamily="34" charset="0"/>
              <a:ea typeface="+mn-ea"/>
              <a:cs typeface="+mn-cs"/>
            </a:endParaRPr>
          </a:p>
        </p:txBody>
      </p:sp>
      <p:sp>
        <p:nvSpPr>
          <p:cNvPr id="4" name="Slide Number Placeholder 3"/>
          <p:cNvSpPr>
            <a:spLocks noGrp="1"/>
          </p:cNvSpPr>
          <p:nvPr>
            <p:ph type="sldNum" sz="quarter" idx="10"/>
          </p:nvPr>
        </p:nvSpPr>
        <p:spPr/>
        <p:txBody>
          <a:bodyPr/>
          <a:lstStyle/>
          <a:p>
            <a:fld id="{8B263312-38AA-4E1E-B2B5-0F8F122B24FE}" type="slidenum">
              <a:rPr lang="en-US" smtClean="0"/>
              <a:pPr/>
              <a:t>18</a:t>
            </a:fld>
            <a:endParaRPr lang="en-US" dirty="0"/>
          </a:p>
        </p:txBody>
      </p:sp>
    </p:spTree>
    <p:extLst>
      <p:ext uri="{BB962C8B-B14F-4D97-AF65-F5344CB8AC3E}">
        <p14:creationId xmlns:p14="http://schemas.microsoft.com/office/powerpoint/2010/main" val="23115140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6" name="Rectangle 5"/>
          <p:cNvSpPr/>
          <p:nvPr userDrawn="1"/>
        </p:nvSpPr>
        <p:spPr bwMode="auto">
          <a:xfrm>
            <a:off x="0" y="762000"/>
            <a:ext cx="9144000" cy="5638800"/>
          </a:xfrm>
          <a:prstGeom prst="rect">
            <a:avLst/>
          </a:prstGeom>
          <a:gradFill>
            <a:gsLst>
              <a:gs pos="0">
                <a:srgbClr val="CCCCFF">
                  <a:alpha val="0"/>
                </a:srgbClr>
              </a:gs>
              <a:gs pos="17999">
                <a:schemeClr val="tx1">
                  <a:alpha val="78000"/>
                </a:schemeClr>
              </a:gs>
              <a:gs pos="36000">
                <a:schemeClr val="tx1"/>
              </a:gs>
              <a:gs pos="61000">
                <a:schemeClr val="tx1"/>
              </a:gs>
              <a:gs pos="82001">
                <a:schemeClr val="tx1">
                  <a:alpha val="84000"/>
                </a:schemeClr>
              </a:gs>
              <a:gs pos="100000">
                <a:srgbClr val="CCCCFF">
                  <a:alpha val="0"/>
                </a:srgbClr>
              </a:gs>
            </a:gsLst>
            <a:lin ang="16200000" scaled="0"/>
          </a:gradFill>
          <a:ln>
            <a:headEnd type="none" w="med" len="med"/>
            <a:tailEnd type="none" w="med" len="med"/>
          </a:ln>
          <a:effectLst/>
          <a:scene3d>
            <a:camera prst="orthographicFront" fov="0">
              <a:rot lat="0" lon="0" rev="0"/>
            </a:camera>
            <a:lightRig rig="glow" dir="t">
              <a:rot lat="0" lon="0" rev="6360000"/>
            </a:lightRig>
          </a:scene3d>
          <a:sp3d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2" name="Title 1"/>
          <p:cNvSpPr>
            <a:spLocks noGrp="1"/>
          </p:cNvSpPr>
          <p:nvPr>
            <p:ph type="ctrTitle"/>
          </p:nvPr>
        </p:nvSpPr>
        <p:spPr>
          <a:xfrm>
            <a:off x="730250" y="1905000"/>
            <a:ext cx="7681913" cy="1523495"/>
          </a:xfrm>
        </p:spPr>
        <p:txBody>
          <a:bodyPr>
            <a:noAutofit/>
          </a:bodyPr>
          <a:lstStyle>
            <a:lvl1pPr>
              <a:lnSpc>
                <a:spcPct val="90000"/>
              </a:lnSpc>
              <a:defRPr sz="5400">
                <a:solidFill>
                  <a:schemeClr val="bg2"/>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bg2"/>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pic>
        <p:nvPicPr>
          <p:cNvPr id="4" name="Picture 3" descr="MS--and-Research-logo-treat.png"/>
          <p:cNvPicPr>
            <a:picLocks noChangeAspect="1"/>
          </p:cNvPicPr>
          <p:nvPr userDrawn="1"/>
        </p:nvPicPr>
        <p:blipFill>
          <a:blip r:embed="rId3"/>
          <a:srcRect l="75000" b="88889"/>
          <a:stretch>
            <a:fillRect/>
          </a:stretch>
        </p:blipFill>
        <p:spPr>
          <a:xfrm>
            <a:off x="6858000" y="0"/>
            <a:ext cx="2286000" cy="762000"/>
          </a:xfrm>
          <a:prstGeom prst="rect">
            <a:avLst/>
          </a:prstGeom>
        </p:spPr>
      </p:pic>
      <p:pic>
        <p:nvPicPr>
          <p:cNvPr id="5" name="Picture 4" descr="MS--and-Research-logo-treat.png"/>
          <p:cNvPicPr>
            <a:picLocks noChangeAspect="1"/>
          </p:cNvPicPr>
          <p:nvPr userDrawn="1"/>
        </p:nvPicPr>
        <p:blipFill>
          <a:blip r:embed="rId3"/>
          <a:srcRect l="80833" t="88889"/>
          <a:stretch>
            <a:fillRect/>
          </a:stretch>
        </p:blipFill>
        <p:spPr>
          <a:xfrm>
            <a:off x="7391400" y="6096000"/>
            <a:ext cx="1752600" cy="762000"/>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gradFill>
                  <a:gsLst>
                    <a:gs pos="70000">
                      <a:schemeClr val="tx1"/>
                    </a:gs>
                    <a:gs pos="100000">
                      <a:schemeClr val="tx1"/>
                    </a:gs>
                  </a:gsLst>
                  <a:lin ang="16200000" scaled="0"/>
                </a:gradFill>
              </a:defRPr>
            </a:lvl1pPr>
            <a:lvl2pPr>
              <a:buClr>
                <a:schemeClr val="tx1"/>
              </a:buClr>
              <a:buSzPct val="70000"/>
              <a:buFont typeface="Wingdings" pitchFamily="2" charset="2"/>
              <a:buChar char="l"/>
              <a:defRPr>
                <a:gradFill>
                  <a:gsLst>
                    <a:gs pos="70000">
                      <a:schemeClr val="tx1"/>
                    </a:gs>
                    <a:gs pos="100000">
                      <a:schemeClr val="tx1"/>
                    </a:gs>
                  </a:gsLst>
                  <a:lin ang="16200000" scaled="0"/>
                </a:gradFill>
              </a:defRPr>
            </a:lvl2pPr>
            <a:lvl3pPr>
              <a:buClr>
                <a:schemeClr val="tx1"/>
              </a:buClr>
              <a:buSzPct val="70000"/>
              <a:buFont typeface="Wingdings" pitchFamily="2" charset="2"/>
              <a:buChar char="l"/>
              <a:defRPr>
                <a:gradFill>
                  <a:gsLst>
                    <a:gs pos="70000">
                      <a:schemeClr val="tx1"/>
                    </a:gs>
                    <a:gs pos="100000">
                      <a:schemeClr val="tx1"/>
                    </a:gs>
                  </a:gsLst>
                  <a:lin ang="16200000" scaled="0"/>
                </a:gradFill>
              </a:defRPr>
            </a:lvl3pPr>
            <a:lvl4pPr>
              <a:buClr>
                <a:schemeClr val="tx1"/>
              </a:buClr>
              <a:buSzPct val="70000"/>
              <a:buFont typeface="Wingdings" pitchFamily="2" charset="2"/>
              <a:buChar char="l"/>
              <a:defRPr>
                <a:gradFill>
                  <a:gsLst>
                    <a:gs pos="70000">
                      <a:schemeClr val="tx1"/>
                    </a:gs>
                    <a:gs pos="100000">
                      <a:schemeClr val="tx1"/>
                    </a:gs>
                  </a:gsLst>
                  <a:lin ang="16200000" scaled="0"/>
                </a:gradFill>
              </a:defRPr>
            </a:lvl4pPr>
            <a:lvl5pPr>
              <a:buClr>
                <a:schemeClr val="tx1"/>
              </a:buClr>
              <a:buSzPct val="70000"/>
              <a:buFont typeface="Wingdings" pitchFamily="2" charset="2"/>
              <a:buChar char="l"/>
              <a:defRPr>
                <a:gradFill>
                  <a:gsLst>
                    <a:gs pos="70000">
                      <a:schemeClr val="tx1"/>
                    </a:gs>
                    <a:gs pos="100000">
                      <a:schemeClr val="tx1"/>
                    </a:gs>
                  </a:gsLst>
                  <a:lin ang="162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gradFill>
                  <a:gsLst>
                    <a:gs pos="70000">
                      <a:schemeClr val="tx1"/>
                    </a:gs>
                    <a:gs pos="100000">
                      <a:schemeClr val="tx1"/>
                    </a:gs>
                  </a:gsLst>
                  <a:lin ang="16200000" scaled="0"/>
                </a:gradFill>
              </a:defRPr>
            </a:lvl1pPr>
            <a:lvl2pPr>
              <a:buClr>
                <a:schemeClr val="tx1"/>
              </a:buClr>
              <a:buSzPct val="70000"/>
              <a:buFont typeface="Wingdings" pitchFamily="2" charset="2"/>
              <a:buChar char="l"/>
              <a:defRPr>
                <a:gradFill>
                  <a:gsLst>
                    <a:gs pos="70000">
                      <a:schemeClr val="tx1"/>
                    </a:gs>
                    <a:gs pos="100000">
                      <a:schemeClr val="tx1"/>
                    </a:gs>
                  </a:gsLst>
                  <a:lin ang="16200000" scaled="0"/>
                </a:gradFill>
              </a:defRPr>
            </a:lvl2pPr>
            <a:lvl3pPr>
              <a:buClr>
                <a:schemeClr val="tx1"/>
              </a:buClr>
              <a:buSzPct val="70000"/>
              <a:buFont typeface="Wingdings" pitchFamily="2" charset="2"/>
              <a:buChar char="l"/>
              <a:defRPr>
                <a:gradFill>
                  <a:gsLst>
                    <a:gs pos="70000">
                      <a:schemeClr val="tx1"/>
                    </a:gs>
                    <a:gs pos="100000">
                      <a:schemeClr val="tx1"/>
                    </a:gs>
                  </a:gsLst>
                  <a:lin ang="16200000" scaled="0"/>
                </a:gradFill>
              </a:defRPr>
            </a:lvl3pPr>
            <a:lvl4pPr>
              <a:buClr>
                <a:schemeClr val="tx1"/>
              </a:buClr>
              <a:buSzPct val="70000"/>
              <a:buFont typeface="Wingdings" pitchFamily="2" charset="2"/>
              <a:buChar char="l"/>
              <a:defRPr>
                <a:gradFill>
                  <a:gsLst>
                    <a:gs pos="70000">
                      <a:schemeClr val="tx1"/>
                    </a:gs>
                    <a:gs pos="100000">
                      <a:schemeClr val="tx1"/>
                    </a:gs>
                  </a:gsLst>
                  <a:lin ang="16200000" scaled="0"/>
                </a:gradFill>
              </a:defRPr>
            </a:lvl4pPr>
            <a:lvl5pPr>
              <a:buClr>
                <a:schemeClr val="tx1"/>
              </a:buClr>
              <a:buSzPct val="70000"/>
              <a:buFont typeface="Wingdings" pitchFamily="2" charset="2"/>
              <a:buChar char="l"/>
              <a:defRPr>
                <a:gradFill>
                  <a:gsLst>
                    <a:gs pos="70000">
                      <a:schemeClr val="tx1"/>
                    </a:gs>
                    <a:gs pos="100000">
                      <a:schemeClr val="tx1"/>
                    </a:gs>
                  </a:gsLst>
                  <a:lin ang="16200000" scaled="0"/>
                </a:gra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363938" cy="498598"/>
          </a:xfrm>
        </p:spPr>
        <p:txBody>
          <a:bodyPr vert="horz" wrap="square" lIns="0" tIns="0" rIns="0" bIns="0" rtlCol="0" anchor="t">
            <a:spAutoFit/>
          </a:bodyPr>
          <a:lstStyle>
            <a:lvl1pPr>
              <a:defRPr lang="en-US" sz="3600" baseline="0" dirty="0"/>
            </a:lvl1pPr>
          </a:lstStyle>
          <a:p>
            <a:pPr lvl="0" algn="l" defTabSz="914363">
              <a:lnSpc>
                <a:spcPct val="90000"/>
              </a:lnSpc>
            </a:pPr>
            <a:r>
              <a:rPr lang="en-US" smtClean="0"/>
              <a:t>Click to edit Master title style</a:t>
            </a:r>
            <a:endParaRPr lang="en-US" dirty="0"/>
          </a:p>
        </p:txBody>
      </p:sp>
      <p:sp>
        <p:nvSpPr>
          <p:cNvPr id="5" name="Text Placeholder 4"/>
          <p:cNvSpPr>
            <a:spLocks noGrp="1"/>
          </p:cNvSpPr>
          <p:nvPr>
            <p:ph type="body" sz="quarter" idx="10"/>
          </p:nvPr>
        </p:nvSpPr>
        <p:spPr>
          <a:xfrm>
            <a:off x="457200" y="1295401"/>
            <a:ext cx="8363938" cy="3962399"/>
          </a:xfrm>
        </p:spPr>
        <p:txBody>
          <a:bodyPr vert="horz" lIns="91440" tIns="45720" rIns="91440" bIns="45720" rtlCol="0">
            <a:normAutofit/>
          </a:bodyPr>
          <a:lstStyle>
            <a:lvl1pPr>
              <a:defRPr lang="en-US" smtClean="0"/>
            </a:lvl1pPr>
            <a:lvl2pPr>
              <a:defRPr lang="en-US" smtClean="0"/>
            </a:lvl2pPr>
            <a:lvl3pPr>
              <a:defRPr lang="en-US" smtClean="0"/>
            </a:lvl3pPr>
            <a:lvl4pPr>
              <a:defRPr lang="en-US" smtClean="0"/>
            </a:lvl4pPr>
            <a:lvl5pPr>
              <a:defRPr lang="en-US" dirty="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6863022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blipFill dpi="0" rotWithShape="1">
          <a:blip r:embed="rId2"/>
          <a:srcRect/>
          <a:stretch>
            <a:fillRect/>
          </a:stretch>
        </a:blipFill>
        <a:effectLst/>
      </p:bgPr>
    </p:bg>
    <p:spTree>
      <p:nvGrpSpPr>
        <p:cNvPr id="1" name=""/>
        <p:cNvGrpSpPr/>
        <p:nvPr/>
      </p:nvGrpSpPr>
      <p:grpSpPr>
        <a:xfrm>
          <a:off x="0" y="0"/>
          <a:ext cx="0" cy="0"/>
          <a:chOff x="0" y="0"/>
          <a:chExt cx="0" cy="0"/>
        </a:xfrm>
      </p:grpSpPr>
      <p:pic>
        <p:nvPicPr>
          <p:cNvPr id="8" name="Picture 3" descr="C:\Documents and Settings\sarahb\Desktop\DVD_ART34\Artwork_Imagery\Shapes\Lines\line drop shadow.png"/>
          <p:cNvPicPr>
            <a:picLocks noChangeAspect="1" noChangeArrowheads="1"/>
          </p:cNvPicPr>
          <p:nvPr userDrawn="1"/>
        </p:nvPicPr>
        <p:blipFill>
          <a:blip r:embed="rId3">
            <a:duotone>
              <a:schemeClr val="accent2">
                <a:shade val="45000"/>
                <a:satMod val="135000"/>
              </a:schemeClr>
              <a:prstClr val="white"/>
            </a:duotone>
            <a:lum/>
          </a:blip>
          <a:srcRect l="12500" b="-12538"/>
          <a:stretch>
            <a:fillRect/>
          </a:stretch>
        </p:blipFill>
        <p:spPr bwMode="auto">
          <a:xfrm>
            <a:off x="0" y="3398264"/>
            <a:ext cx="8001000" cy="259336"/>
          </a:xfrm>
          <a:prstGeom prst="rect">
            <a:avLst/>
          </a:prstGeom>
          <a:noFill/>
        </p:spPr>
      </p:pic>
      <p:sp>
        <p:nvSpPr>
          <p:cNvPr id="2" name="Title 1"/>
          <p:cNvSpPr>
            <a:spLocks noGrp="1"/>
          </p:cNvSpPr>
          <p:nvPr>
            <p:ph type="ctrTitle"/>
          </p:nvPr>
        </p:nvSpPr>
        <p:spPr>
          <a:xfrm>
            <a:off x="381000" y="807848"/>
            <a:ext cx="8031427" cy="1523494"/>
          </a:xfrm>
        </p:spPr>
        <p:txBody>
          <a:bodyPr anchor="ctr" anchorCtr="0">
            <a:noAutofit/>
          </a:bodyPr>
          <a:lstStyle>
            <a:lvl1pPr>
              <a:lnSpc>
                <a:spcPct val="90000"/>
              </a:lnSpc>
              <a:defRPr sz="5400">
                <a:solidFill>
                  <a:schemeClr val="bg2"/>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81000" y="4344988"/>
            <a:ext cx="8031163" cy="461665"/>
          </a:xfrm>
        </p:spPr>
        <p:txBody>
          <a:bodyPr>
            <a:noAutofit/>
          </a:bodyPr>
          <a:lstStyle>
            <a:lvl1pPr marL="0" indent="0" algn="l">
              <a:lnSpc>
                <a:spcPct val="90000"/>
              </a:lnSpc>
              <a:spcBef>
                <a:spcPts val="0"/>
              </a:spcBef>
              <a:buNone/>
              <a:defRPr>
                <a:solidFill>
                  <a:schemeClr val="bg2"/>
                </a:solidFill>
                <a:effectLst/>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chemeClr val="accent2">
                        <a:lumMod val="75000"/>
                      </a:schemeClr>
                    </a:gs>
                    <a:gs pos="28000">
                      <a:schemeClr val="accent5"/>
                    </a:gs>
                    <a:gs pos="62000">
                      <a:schemeClr val="accent2"/>
                    </a:gs>
                    <a:gs pos="88000">
                      <a:schemeClr val="bg2"/>
                    </a:gs>
                  </a:gsLst>
                  <a:lin ang="5400000"/>
                </a:gradFill>
                <a:effectLst>
                  <a:outerShdw blurRad="50800" dist="39000" dir="5460000" algn="tl">
                    <a:srgbClr val="000000">
                      <a:alpha val="38000"/>
                    </a:srgbClr>
                  </a:outerShdw>
                </a:effectLst>
                <a:uLnTx/>
                <a:uFillTx/>
                <a:latin typeface="Segoe" pitchFamily="34" charset="0"/>
                <a:ea typeface="+mn-ea"/>
                <a:cs typeface="+mn-cs"/>
              </a:defRPr>
            </a:lvl1pPr>
          </a:lstStyle>
          <a:p>
            <a:pPr lvl="0"/>
            <a:r>
              <a:rPr lang="en-US" dirty="0" smtClean="0"/>
              <a:t>click to…</a:t>
            </a:r>
          </a:p>
        </p:txBody>
      </p:sp>
      <p:pic>
        <p:nvPicPr>
          <p:cNvPr id="6" name="Picture 5" descr="MS-Research-logo.png"/>
          <p:cNvPicPr>
            <a:picLocks noChangeAspect="1"/>
          </p:cNvPicPr>
          <p:nvPr userDrawn="1"/>
        </p:nvPicPr>
        <p:blipFill>
          <a:blip r:embed="rId4">
            <a:lum bright="100000"/>
          </a:blip>
          <a:stretch>
            <a:fillRect/>
          </a:stretch>
        </p:blipFill>
        <p:spPr>
          <a:xfrm>
            <a:off x="7519239" y="6282881"/>
            <a:ext cx="1243761" cy="346520"/>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3"/>
          <p:cNvSpPr>
            <a:spLocks noGrp="1"/>
          </p:cNvSpPr>
          <p:nvPr>
            <p:ph type="ftr" sz="quarter" idx="11"/>
          </p:nvPr>
        </p:nvSpPr>
        <p:spPr/>
        <p:txBody>
          <a:bodyPr/>
          <a:lstStyle/>
          <a:p>
            <a:r>
              <a:rPr lang="en-US" dirty="0" smtClean="0"/>
              <a:t>K. Rustan M. Leino</a:t>
            </a:r>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3"/>
          <p:cNvSpPr>
            <a:spLocks noGrp="1"/>
          </p:cNvSpPr>
          <p:nvPr>
            <p:ph type="ftr" sz="quarter" idx="10"/>
          </p:nvPr>
        </p:nvSpPr>
        <p:spPr/>
        <p:txBody>
          <a:bodyPr/>
          <a:lstStyle>
            <a:lvl1pPr>
              <a:defRPr/>
            </a:lvl1pPr>
          </a:lstStyle>
          <a:p>
            <a:r>
              <a:rPr lang="en-US" dirty="0" smtClean="0"/>
              <a:t>K. Rustan M. Leino</a:t>
            </a:r>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Footer Placeholder 6"/>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smtClean="0"/>
              <a:t>Placeholder footer:  Please edit in Master</a:t>
            </a:r>
            <a:endParaRPr lang="en-US"/>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bg bwMode="ltGray">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bwMode="auto">
          <a:xfrm>
            <a:off x="0" y="762000"/>
            <a:ext cx="9144000" cy="5638800"/>
          </a:xfrm>
          <a:prstGeom prst="rect">
            <a:avLst/>
          </a:prstGeom>
          <a:gradFill>
            <a:gsLst>
              <a:gs pos="0">
                <a:srgbClr val="CCCCFF">
                  <a:alpha val="0"/>
                </a:srgbClr>
              </a:gs>
              <a:gs pos="17999">
                <a:schemeClr val="tx1">
                  <a:alpha val="78000"/>
                </a:schemeClr>
              </a:gs>
              <a:gs pos="36000">
                <a:schemeClr val="tx1"/>
              </a:gs>
              <a:gs pos="61000">
                <a:schemeClr val="tx1"/>
              </a:gs>
              <a:gs pos="82001">
                <a:schemeClr val="tx1">
                  <a:alpha val="84000"/>
                </a:schemeClr>
              </a:gs>
              <a:gs pos="100000">
                <a:srgbClr val="CCCCFF">
                  <a:alpha val="0"/>
                </a:srgbClr>
              </a:gs>
            </a:gsLst>
            <a:lin ang="16200000" scaled="0"/>
          </a:gradFill>
          <a:ln>
            <a:headEnd type="none" w="med" len="med"/>
            <a:tailEnd type="none" w="med" len="med"/>
          </a:ln>
          <a:effectLst/>
          <a:scene3d>
            <a:camera prst="orthographicFront" fov="0">
              <a:rot lat="0" lon="0" rev="0"/>
            </a:camera>
            <a:lightRig rig="glow" dir="t">
              <a:rot lat="0" lon="0" rev="6360000"/>
            </a:lightRig>
          </a:scene3d>
          <a:sp3d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pic>
        <p:nvPicPr>
          <p:cNvPr id="2" name="Picture 1" descr="MS--and-Research-logo-treat.png"/>
          <p:cNvPicPr>
            <a:picLocks noChangeAspect="1"/>
          </p:cNvPicPr>
          <p:nvPr userDrawn="1"/>
        </p:nvPicPr>
        <p:blipFill>
          <a:blip r:embed="rId3"/>
          <a:srcRect l="75000" b="88889"/>
          <a:stretch>
            <a:fillRect/>
          </a:stretch>
        </p:blipFill>
        <p:spPr>
          <a:xfrm>
            <a:off x="6858000" y="0"/>
            <a:ext cx="2286000" cy="762000"/>
          </a:xfrm>
          <a:prstGeom prst="rect">
            <a:avLst/>
          </a:prstGeom>
        </p:spPr>
      </p:pic>
      <p:pic>
        <p:nvPicPr>
          <p:cNvPr id="3" name="Picture 2" descr="MS--and-Research-logo-treat.png"/>
          <p:cNvPicPr>
            <a:picLocks noChangeAspect="1"/>
          </p:cNvPicPr>
          <p:nvPr userDrawn="1"/>
        </p:nvPicPr>
        <p:blipFill>
          <a:blip r:embed="rId3"/>
          <a:srcRect l="80833" t="88889"/>
          <a:stretch>
            <a:fillRect/>
          </a:stretch>
        </p:blipFill>
        <p:spPr>
          <a:xfrm>
            <a:off x="7391400" y="6096000"/>
            <a:ext cx="1752600" cy="762000"/>
          </a:xfrm>
          <a:prstGeom prst="rect">
            <a:avLst/>
          </a:prstGeom>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3"/>
          <p:cNvSpPr>
            <a:spLocks noGrp="1"/>
          </p:cNvSpPr>
          <p:nvPr>
            <p:ph type="ftr" sz="quarter" idx="3"/>
          </p:nvPr>
        </p:nvSpPr>
        <p:spPr>
          <a:xfrm>
            <a:off x="2971800" y="6579834"/>
            <a:ext cx="3200400" cy="365125"/>
          </a:xfrm>
          <a:prstGeom prst="rect">
            <a:avLst/>
          </a:prstGeom>
        </p:spPr>
        <p:txBody>
          <a:bodyPr vert="horz" lIns="91440" tIns="45720" rIns="91440" bIns="45720" rtlCol="0" anchor="ctr"/>
          <a:lstStyle>
            <a:lvl1pPr algn="ctr">
              <a:defRPr sz="1200">
                <a:gradFill>
                  <a:gsLst>
                    <a:gs pos="36000">
                      <a:schemeClr val="tx1"/>
                    </a:gs>
                    <a:gs pos="86000">
                      <a:schemeClr val="tx1"/>
                    </a:gs>
                  </a:gsLst>
                  <a:lin ang="5400000" scaled="0"/>
                </a:gradFill>
                <a:effectLst>
                  <a:outerShdw blurRad="50800" dist="38100" dir="2700000" algn="tl" rotWithShape="0">
                    <a:schemeClr val="bg2">
                      <a:alpha val="40000"/>
                    </a:schemeClr>
                  </a:outerShdw>
                </a:effectLst>
              </a:defRPr>
            </a:lvl1pPr>
          </a:lstStyle>
          <a:p>
            <a:r>
              <a:rPr lang="en-US" dirty="0" smtClean="0"/>
              <a:t>K. Rustan M. Leino</a:t>
            </a:r>
            <a:endParaRPr lang="en-US" dirty="0"/>
          </a:p>
        </p:txBody>
      </p:sp>
    </p:spTree>
  </p:cSld>
  <p:clrMap bg1="dk1" tx1="lt1" bg2="dk2" tx2="lt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22" r:id="rId12"/>
  </p:sldLayoutIdLst>
  <p:transition>
    <p:fade/>
  </p:transition>
  <p:timing>
    <p:tnLst>
      <p:par>
        <p:cTn id="1" dur="indefinite" restart="never" nodeType="tmRoot"/>
      </p:par>
    </p:tnLst>
  </p:timing>
  <p:hf sldNum="0" hdr="0" dt="0"/>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460375" indent="-460375" algn="l" defTabSz="914363" rtl="0" eaLnBrk="1" latinLnBrk="0" hangingPunct="1">
        <a:lnSpc>
          <a:spcPct val="90000"/>
        </a:lnSpc>
        <a:spcBef>
          <a:spcPct val="20000"/>
        </a:spcBef>
        <a:buFontTx/>
        <a:buBlip>
          <a:blip r:embed="rId15"/>
        </a:buBlip>
        <a:defRPr sz="3200" kern="1200">
          <a:solidFill>
            <a:schemeClr val="bg2"/>
          </a:solidFill>
          <a:effectLst/>
          <a:latin typeface="+mn-lt"/>
          <a:ea typeface="+mn-ea"/>
          <a:cs typeface="+mn-cs"/>
        </a:defRPr>
      </a:lvl1pPr>
      <a:lvl2pPr marL="855663" indent="-395288" algn="l" defTabSz="914363" rtl="0" eaLnBrk="1" latinLnBrk="0" hangingPunct="1">
        <a:lnSpc>
          <a:spcPct val="90000"/>
        </a:lnSpc>
        <a:spcBef>
          <a:spcPct val="20000"/>
        </a:spcBef>
        <a:buFontTx/>
        <a:buBlip>
          <a:blip r:embed="rId15"/>
        </a:buBlip>
        <a:defRPr sz="2800" kern="1200">
          <a:solidFill>
            <a:schemeClr val="bg2"/>
          </a:solidFill>
          <a:effectLst/>
          <a:latin typeface="+mn-lt"/>
          <a:ea typeface="+mn-ea"/>
          <a:cs typeface="+mn-cs"/>
        </a:defRPr>
      </a:lvl2pPr>
      <a:lvl3pPr marL="1258888" indent="-403225" algn="l" defTabSz="914363" rtl="0" eaLnBrk="1" latinLnBrk="0" hangingPunct="1">
        <a:lnSpc>
          <a:spcPct val="90000"/>
        </a:lnSpc>
        <a:spcBef>
          <a:spcPct val="20000"/>
        </a:spcBef>
        <a:buFontTx/>
        <a:buBlip>
          <a:blip r:embed="rId15"/>
        </a:buBlip>
        <a:defRPr sz="2400" kern="1200">
          <a:solidFill>
            <a:schemeClr val="bg2"/>
          </a:solidFill>
          <a:effectLst/>
          <a:latin typeface="+mn-lt"/>
          <a:ea typeface="+mn-ea"/>
          <a:cs typeface="+mn-cs"/>
        </a:defRPr>
      </a:lvl3pPr>
      <a:lvl4pPr marL="1604963" indent="-346075" algn="l" defTabSz="914363" rtl="0" eaLnBrk="1" latinLnBrk="0" hangingPunct="1">
        <a:lnSpc>
          <a:spcPct val="90000"/>
        </a:lnSpc>
        <a:spcBef>
          <a:spcPct val="20000"/>
        </a:spcBef>
        <a:buFontTx/>
        <a:buBlip>
          <a:blip r:embed="rId15"/>
        </a:buBlip>
        <a:defRPr sz="2400" kern="1200">
          <a:solidFill>
            <a:schemeClr val="bg2"/>
          </a:solidFill>
          <a:effectLst/>
          <a:latin typeface="+mn-lt"/>
          <a:ea typeface="+mn-ea"/>
          <a:cs typeface="+mn-cs"/>
        </a:defRPr>
      </a:lvl4pPr>
      <a:lvl5pPr marL="1941513" indent="-336550" algn="l" defTabSz="914363" rtl="0" eaLnBrk="1" latinLnBrk="0" hangingPunct="1">
        <a:lnSpc>
          <a:spcPct val="90000"/>
        </a:lnSpc>
        <a:spcBef>
          <a:spcPct val="20000"/>
        </a:spcBef>
        <a:buFontTx/>
        <a:buBlip>
          <a:blip r:embed="rId15"/>
        </a:buBlip>
        <a:defRPr sz="2400" kern="1200">
          <a:solidFill>
            <a:schemeClr val="bg2"/>
          </a:solidFill>
          <a:effectLst/>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21" r:id="rId1"/>
  </p:sldLayoutIdLst>
  <p:transition>
    <p:fade/>
  </p:transition>
  <p:hf sldNum="0" hdr="0" dt="0"/>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rise4fun.com/Boogie/kU" TargetMode="External"/><Relationship Id="rId2" Type="http://schemas.openxmlformats.org/officeDocument/2006/relationships/hyperlink" Target="http://rise4fun.com/Boogie/AEp" TargetMode="External"/><Relationship Id="rId1" Type="http://schemas.openxmlformats.org/officeDocument/2006/relationships/slideLayout" Target="../slideLayouts/slideLayout3.xml"/><Relationship Id="rId4" Type="http://schemas.openxmlformats.org/officeDocument/2006/relationships/hyperlink" Target="http://rise4fun.com/Boogie/E01"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524505"/>
            <a:ext cx="7681913" cy="1523495"/>
          </a:xfrm>
        </p:spPr>
        <p:txBody>
          <a:bodyPr/>
          <a:lstStyle/>
          <a:p>
            <a:r>
              <a:rPr lang="en-US" sz="4800" dirty="0" smtClean="0"/>
              <a:t>Using and Building an Automatic Program Verifier</a:t>
            </a:r>
            <a:endParaRPr lang="en-US" sz="4000" dirty="0"/>
          </a:p>
        </p:txBody>
      </p:sp>
      <p:sp>
        <p:nvSpPr>
          <p:cNvPr id="3" name="Subtitle 2"/>
          <p:cNvSpPr>
            <a:spLocks noGrp="1"/>
          </p:cNvSpPr>
          <p:nvPr>
            <p:ph type="subTitle" idx="1"/>
          </p:nvPr>
        </p:nvSpPr>
        <p:spPr>
          <a:xfrm>
            <a:off x="730249" y="4114800"/>
            <a:ext cx="7681913" cy="1600200"/>
          </a:xfrm>
        </p:spPr>
        <p:txBody>
          <a:bodyPr/>
          <a:lstStyle/>
          <a:p>
            <a:r>
              <a:rPr lang="en-US" dirty="0" smtClean="0"/>
              <a:t>K. Rustan M. Leino</a:t>
            </a:r>
            <a:endParaRPr lang="en-US" dirty="0"/>
          </a:p>
          <a:p>
            <a:r>
              <a:rPr lang="en-US" sz="2400" dirty="0" smtClean="0"/>
              <a:t>Research in Software Engineering (</a:t>
            </a:r>
            <a:r>
              <a:rPr lang="en-US" sz="2400" dirty="0" err="1" smtClean="0"/>
              <a:t>RiSE</a:t>
            </a:r>
            <a:r>
              <a:rPr lang="en-US" sz="2400" dirty="0" smtClean="0"/>
              <a:t>)</a:t>
            </a:r>
          </a:p>
          <a:p>
            <a:r>
              <a:rPr lang="en-US" sz="2400" dirty="0" smtClean="0"/>
              <a:t>Microsoft Research, Redmond</a:t>
            </a:r>
            <a:endParaRPr lang="en-US" sz="2400" dirty="0"/>
          </a:p>
        </p:txBody>
      </p:sp>
      <p:sp>
        <p:nvSpPr>
          <p:cNvPr id="4" name="TextBox 3"/>
          <p:cNvSpPr txBox="1"/>
          <p:nvPr/>
        </p:nvSpPr>
        <p:spPr>
          <a:xfrm>
            <a:off x="609600" y="5715000"/>
            <a:ext cx="4953000" cy="954107"/>
          </a:xfrm>
          <a:prstGeom prst="rect">
            <a:avLst/>
          </a:prstGeom>
          <a:noFill/>
        </p:spPr>
        <p:txBody>
          <a:bodyPr wrap="square" rtlCol="0">
            <a:spAutoFit/>
          </a:bodyPr>
          <a:lstStyle/>
          <a:p>
            <a:r>
              <a:rPr lang="en-US" sz="1400" dirty="0" smtClean="0">
                <a:solidFill>
                  <a:schemeClr val="bg2"/>
                </a:solidFill>
              </a:rPr>
              <a:t>Lecture 5</a:t>
            </a:r>
          </a:p>
          <a:p>
            <a:r>
              <a:rPr lang="en-US" sz="1400" dirty="0" smtClean="0">
                <a:solidFill>
                  <a:schemeClr val="bg2"/>
                </a:solidFill>
              </a:rPr>
              <a:t>LASER Summer School 2011</a:t>
            </a:r>
            <a:endParaRPr lang="en-US" sz="1400" dirty="0" smtClean="0">
              <a:solidFill>
                <a:schemeClr val="bg2"/>
              </a:solidFill>
              <a:effectLst/>
            </a:endParaRPr>
          </a:p>
          <a:p>
            <a:r>
              <a:rPr lang="en-US" sz="1400" dirty="0" smtClean="0">
                <a:solidFill>
                  <a:schemeClr val="bg2"/>
                </a:solidFill>
              </a:rPr>
              <a:t>Elba, Italy</a:t>
            </a:r>
          </a:p>
          <a:p>
            <a:r>
              <a:rPr lang="en-US" sz="1400" dirty="0">
                <a:solidFill>
                  <a:schemeClr val="bg2"/>
                </a:solidFill>
              </a:rPr>
              <a:t>9</a:t>
            </a:r>
            <a:r>
              <a:rPr lang="en-US" sz="1400" dirty="0" smtClean="0">
                <a:solidFill>
                  <a:schemeClr val="bg2"/>
                </a:solidFill>
                <a:effectLst/>
              </a:rPr>
              <a:t> September 2011</a:t>
            </a:r>
          </a:p>
        </p:txBody>
      </p:sp>
    </p:spTree>
    <p:extLst>
      <p:ext uri="{BB962C8B-B14F-4D97-AF65-F5344CB8AC3E}">
        <p14:creationId xmlns:p14="http://schemas.microsoft.com/office/powerpoint/2010/main" val="1345848192"/>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Reasoning about loops</a:t>
            </a:r>
            <a:endParaRPr lang="en-US" dirty="0"/>
          </a:p>
        </p:txBody>
      </p:sp>
      <p:sp>
        <p:nvSpPr>
          <p:cNvPr id="4" name="Snip Single Corner Rectangle 3"/>
          <p:cNvSpPr/>
          <p:nvPr/>
        </p:nvSpPr>
        <p:spPr bwMode="auto">
          <a:xfrm>
            <a:off x="152400" y="1066800"/>
            <a:ext cx="4351828" cy="5562600"/>
          </a:xfrm>
          <a:prstGeom prst="snip1Rect">
            <a:avLst>
              <a:gd name="adj" fmla="val 7938"/>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5" name="Snip Single Corner Rectangle 4"/>
          <p:cNvSpPr/>
          <p:nvPr/>
        </p:nvSpPr>
        <p:spPr bwMode="auto">
          <a:xfrm>
            <a:off x="4724400" y="1066800"/>
            <a:ext cx="3886200" cy="5562600"/>
          </a:xfrm>
          <a:prstGeom prst="snip1Rect">
            <a:avLst>
              <a:gd name="adj" fmla="val 7938"/>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7" name="Snip Same Side Corner Rectangle 6"/>
          <p:cNvSpPr/>
          <p:nvPr/>
        </p:nvSpPr>
        <p:spPr bwMode="auto">
          <a:xfrm>
            <a:off x="152400" y="838200"/>
            <a:ext cx="2175913" cy="381000"/>
          </a:xfrm>
          <a:prstGeom prst="snip2Same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solidFill>
                  <a:schemeClr val="bg1"/>
                </a:solidFill>
                <a:effectLst>
                  <a:outerShdw blurRad="50800" dist="38100" dir="2700000" algn="tl" rotWithShape="0">
                    <a:schemeClr val="bg2">
                      <a:alpha val="40000"/>
                    </a:schemeClr>
                  </a:outerShdw>
                </a:effectLst>
                <a:latin typeface="Segoe" pitchFamily="34" charset="0"/>
              </a:rPr>
              <a:t>Java + JML</a:t>
            </a:r>
          </a:p>
        </p:txBody>
      </p:sp>
      <p:sp>
        <p:nvSpPr>
          <p:cNvPr id="8" name="Snip Same Side Corner Rectangle 7"/>
          <p:cNvSpPr/>
          <p:nvPr/>
        </p:nvSpPr>
        <p:spPr bwMode="auto">
          <a:xfrm>
            <a:off x="4714568" y="838200"/>
            <a:ext cx="1457632" cy="381000"/>
          </a:xfrm>
          <a:prstGeom prst="snip2Same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solidFill>
                  <a:schemeClr val="bg1"/>
                </a:solidFill>
                <a:effectLst>
                  <a:outerShdw blurRad="50800" dist="38100" dir="2700000" algn="tl" rotWithShape="0">
                    <a:schemeClr val="bg2">
                      <a:alpha val="40000"/>
                    </a:schemeClr>
                  </a:outerShdw>
                </a:effectLst>
                <a:latin typeface="Segoe" pitchFamily="34" charset="0"/>
              </a:rPr>
              <a:t>Boogie</a:t>
            </a:r>
          </a:p>
        </p:txBody>
      </p:sp>
      <p:sp>
        <p:nvSpPr>
          <p:cNvPr id="9" name="TextBox 8"/>
          <p:cNvSpPr txBox="1"/>
          <p:nvPr/>
        </p:nvSpPr>
        <p:spPr>
          <a:xfrm>
            <a:off x="304801" y="1447800"/>
            <a:ext cx="4181168" cy="3170099"/>
          </a:xfrm>
          <a:prstGeom prst="rect">
            <a:avLst/>
          </a:prstGeom>
          <a:noFill/>
        </p:spPr>
        <p:txBody>
          <a:bodyPr wrap="square" rtlCol="0">
            <a:spAutoFit/>
          </a:bodyPr>
          <a:lstStyle/>
          <a:p>
            <a:r>
              <a:rPr lang="en-US" sz="2000" dirty="0" smtClean="0">
                <a:solidFill>
                  <a:srgbClr val="008000"/>
                </a:solidFill>
                <a:latin typeface="Consolas"/>
              </a:rPr>
              <a:t>//@ </a:t>
            </a:r>
            <a:r>
              <a:rPr lang="en-US" sz="2000" dirty="0">
                <a:solidFill>
                  <a:srgbClr val="008000"/>
                </a:solidFill>
                <a:latin typeface="Consolas"/>
              </a:rPr>
              <a:t>requires 0 &lt;= n;</a:t>
            </a:r>
            <a:endParaRPr lang="en-US" sz="2000" dirty="0">
              <a:solidFill>
                <a:prstClr val="black"/>
              </a:solidFill>
              <a:latin typeface="Consolas"/>
            </a:endParaRPr>
          </a:p>
          <a:p>
            <a:r>
              <a:rPr lang="en-US" sz="2000" dirty="0" smtClean="0">
                <a:solidFill>
                  <a:srgbClr val="0000FF"/>
                </a:solidFill>
                <a:latin typeface="Consolas"/>
              </a:rPr>
              <a:t>void</a:t>
            </a:r>
            <a:r>
              <a:rPr lang="en-US" sz="2000" dirty="0" smtClean="0">
                <a:solidFill>
                  <a:prstClr val="black"/>
                </a:solidFill>
                <a:latin typeface="Consolas"/>
              </a:rPr>
              <a:t> </a:t>
            </a:r>
            <a:r>
              <a:rPr lang="en-US" sz="2000" dirty="0">
                <a:solidFill>
                  <a:prstClr val="black"/>
                </a:solidFill>
                <a:latin typeface="Consolas"/>
              </a:rPr>
              <a:t>m(</a:t>
            </a:r>
            <a:r>
              <a:rPr lang="en-US" sz="2000" dirty="0" err="1">
                <a:solidFill>
                  <a:srgbClr val="0000FF"/>
                </a:solidFill>
                <a:latin typeface="Consolas"/>
              </a:rPr>
              <a:t>int</a:t>
            </a:r>
            <a:r>
              <a:rPr lang="en-US" sz="2000" dirty="0">
                <a:solidFill>
                  <a:prstClr val="black"/>
                </a:solidFill>
                <a:latin typeface="Consolas"/>
              </a:rPr>
              <a:t> n)</a:t>
            </a:r>
          </a:p>
          <a:p>
            <a:r>
              <a:rPr lang="en-US" sz="2000" dirty="0" smtClean="0">
                <a:solidFill>
                  <a:prstClr val="black"/>
                </a:solidFill>
                <a:latin typeface="Consolas"/>
              </a:rPr>
              <a:t>{</a:t>
            </a:r>
            <a:endParaRPr lang="en-US" sz="2000" dirty="0">
              <a:solidFill>
                <a:prstClr val="black"/>
              </a:solidFill>
              <a:latin typeface="Consolas"/>
            </a:endParaRPr>
          </a:p>
          <a:p>
            <a:r>
              <a:rPr lang="en-US" sz="2000" dirty="0" smtClean="0">
                <a:solidFill>
                  <a:prstClr val="black"/>
                </a:solidFill>
                <a:latin typeface="Consolas"/>
              </a:rPr>
              <a:t>  </a:t>
            </a:r>
            <a:r>
              <a:rPr lang="en-US" sz="2000" dirty="0" err="1">
                <a:solidFill>
                  <a:srgbClr val="0000FF"/>
                </a:solidFill>
                <a:latin typeface="Consolas"/>
              </a:rPr>
              <a:t>int</a:t>
            </a:r>
            <a:r>
              <a:rPr lang="en-US" sz="2000" dirty="0">
                <a:solidFill>
                  <a:prstClr val="black"/>
                </a:solidFill>
                <a:latin typeface="Consolas"/>
              </a:rPr>
              <a:t> i = 0;</a:t>
            </a:r>
          </a:p>
          <a:p>
            <a:r>
              <a:rPr lang="en-US" sz="2000" dirty="0" smtClean="0">
                <a:solidFill>
                  <a:prstClr val="black"/>
                </a:solidFill>
                <a:latin typeface="Consolas"/>
              </a:rPr>
              <a:t>  </a:t>
            </a:r>
            <a:r>
              <a:rPr lang="en-US" sz="2000" dirty="0">
                <a:solidFill>
                  <a:srgbClr val="008000"/>
                </a:solidFill>
                <a:latin typeface="Consolas"/>
              </a:rPr>
              <a:t>//@ </a:t>
            </a:r>
            <a:r>
              <a:rPr lang="en-US" sz="2000" dirty="0" err="1">
                <a:solidFill>
                  <a:srgbClr val="008000"/>
                </a:solidFill>
                <a:latin typeface="Consolas"/>
              </a:rPr>
              <a:t>loop_invariant</a:t>
            </a:r>
            <a:r>
              <a:rPr lang="en-US" sz="2000" dirty="0">
                <a:solidFill>
                  <a:srgbClr val="008000"/>
                </a:solidFill>
                <a:latin typeface="Consolas"/>
              </a:rPr>
              <a:t> i &lt;= n;</a:t>
            </a:r>
            <a:endParaRPr lang="en-US" sz="2000" dirty="0">
              <a:solidFill>
                <a:prstClr val="black"/>
              </a:solidFill>
              <a:latin typeface="Consolas"/>
            </a:endParaRPr>
          </a:p>
          <a:p>
            <a:r>
              <a:rPr lang="en-US" sz="2000" dirty="0" smtClean="0">
                <a:solidFill>
                  <a:prstClr val="black"/>
                </a:solidFill>
                <a:latin typeface="Consolas"/>
              </a:rPr>
              <a:t>  </a:t>
            </a:r>
            <a:r>
              <a:rPr lang="en-US" sz="2000" dirty="0">
                <a:solidFill>
                  <a:srgbClr val="0000FF"/>
                </a:solidFill>
                <a:latin typeface="Consolas"/>
              </a:rPr>
              <a:t>while</a:t>
            </a:r>
            <a:r>
              <a:rPr lang="en-US" sz="2000" dirty="0">
                <a:solidFill>
                  <a:prstClr val="black"/>
                </a:solidFill>
                <a:latin typeface="Consolas"/>
              </a:rPr>
              <a:t> (i &lt; n) {</a:t>
            </a:r>
          </a:p>
          <a:p>
            <a:r>
              <a:rPr lang="en-US" sz="2000" dirty="0" smtClean="0">
                <a:solidFill>
                  <a:prstClr val="black"/>
                </a:solidFill>
                <a:latin typeface="Consolas"/>
              </a:rPr>
              <a:t>    </a:t>
            </a:r>
            <a:r>
              <a:rPr lang="en-US" sz="2000" dirty="0">
                <a:solidFill>
                  <a:prstClr val="black"/>
                </a:solidFill>
                <a:latin typeface="Consolas"/>
              </a:rPr>
              <a:t>i++;</a:t>
            </a:r>
          </a:p>
          <a:p>
            <a:r>
              <a:rPr lang="en-US" sz="2000" dirty="0" smtClean="0">
                <a:solidFill>
                  <a:prstClr val="black"/>
                </a:solidFill>
                <a:latin typeface="Consolas"/>
              </a:rPr>
              <a:t>  </a:t>
            </a:r>
            <a:r>
              <a:rPr lang="en-US" sz="2000" dirty="0">
                <a:solidFill>
                  <a:prstClr val="black"/>
                </a:solidFill>
                <a:latin typeface="Consolas"/>
              </a:rPr>
              <a:t>}</a:t>
            </a:r>
          </a:p>
          <a:p>
            <a:r>
              <a:rPr lang="en-US" sz="2000" dirty="0" smtClean="0">
                <a:solidFill>
                  <a:prstClr val="black"/>
                </a:solidFill>
                <a:latin typeface="Consolas"/>
              </a:rPr>
              <a:t>  </a:t>
            </a:r>
            <a:r>
              <a:rPr lang="en-US" sz="2000" dirty="0">
                <a:solidFill>
                  <a:srgbClr val="008000"/>
                </a:solidFill>
                <a:latin typeface="Consolas"/>
              </a:rPr>
              <a:t>//@ assert i == n;</a:t>
            </a:r>
            <a:endParaRPr lang="en-US" sz="2000" dirty="0">
              <a:solidFill>
                <a:prstClr val="black"/>
              </a:solidFill>
              <a:latin typeface="Consolas"/>
            </a:endParaRPr>
          </a:p>
          <a:p>
            <a:r>
              <a:rPr lang="en-US" sz="2000" dirty="0" smtClean="0">
                <a:solidFill>
                  <a:prstClr val="black"/>
                </a:solidFill>
                <a:latin typeface="Consolas"/>
              </a:rPr>
              <a:t>}</a:t>
            </a:r>
            <a:endParaRPr lang="en-US" sz="2000" dirty="0">
              <a:solidFill>
                <a:prstClr val="black"/>
              </a:solidFill>
              <a:latin typeface="Consolas"/>
            </a:endParaRPr>
          </a:p>
        </p:txBody>
      </p:sp>
      <p:sp>
        <p:nvSpPr>
          <p:cNvPr id="10" name="TextBox 9"/>
          <p:cNvSpPr txBox="1"/>
          <p:nvPr/>
        </p:nvSpPr>
        <p:spPr>
          <a:xfrm>
            <a:off x="4876800" y="1447800"/>
            <a:ext cx="3733800" cy="4093428"/>
          </a:xfrm>
          <a:prstGeom prst="rect">
            <a:avLst/>
          </a:prstGeom>
          <a:noFill/>
        </p:spPr>
        <p:txBody>
          <a:bodyPr wrap="square" rtlCol="0">
            <a:spAutoFit/>
          </a:bodyPr>
          <a:lstStyle/>
          <a:p>
            <a:r>
              <a:rPr lang="en-US" sz="2000" dirty="0">
                <a:solidFill>
                  <a:srgbClr val="0000FF"/>
                </a:solidFill>
                <a:latin typeface="Consolas"/>
              </a:rPr>
              <a:t>procedure</a:t>
            </a:r>
            <a:r>
              <a:rPr lang="en-US" sz="2000" dirty="0">
                <a:solidFill>
                  <a:prstClr val="black"/>
                </a:solidFill>
                <a:latin typeface="Consolas"/>
              </a:rPr>
              <a:t> m(n: </a:t>
            </a:r>
            <a:r>
              <a:rPr lang="en-US" sz="2000" dirty="0" err="1">
                <a:solidFill>
                  <a:srgbClr val="0000FF"/>
                </a:solidFill>
                <a:latin typeface="Consolas"/>
              </a:rPr>
              <a:t>int</a:t>
            </a:r>
            <a:r>
              <a:rPr lang="en-US" sz="2000" dirty="0">
                <a:solidFill>
                  <a:prstClr val="black"/>
                </a:solidFill>
                <a:latin typeface="Consolas"/>
              </a:rPr>
              <a:t>)</a:t>
            </a:r>
          </a:p>
          <a:p>
            <a:r>
              <a:rPr lang="en-US" sz="2000" dirty="0">
                <a:solidFill>
                  <a:prstClr val="black"/>
                </a:solidFill>
                <a:latin typeface="Consolas"/>
              </a:rPr>
              <a:t>  </a:t>
            </a:r>
            <a:r>
              <a:rPr lang="en-US" sz="2000" dirty="0">
                <a:solidFill>
                  <a:srgbClr val="0000FF"/>
                </a:solidFill>
                <a:latin typeface="Consolas"/>
              </a:rPr>
              <a:t>requires</a:t>
            </a:r>
            <a:r>
              <a:rPr lang="en-US" sz="2000" dirty="0">
                <a:solidFill>
                  <a:prstClr val="black"/>
                </a:solidFill>
                <a:latin typeface="Consolas"/>
              </a:rPr>
              <a:t> 0 &lt;= n;</a:t>
            </a:r>
          </a:p>
          <a:p>
            <a:r>
              <a:rPr lang="en-US" sz="2000" dirty="0">
                <a:solidFill>
                  <a:prstClr val="black"/>
                </a:solidFill>
                <a:latin typeface="Consolas"/>
              </a:rPr>
              <a:t>{</a:t>
            </a:r>
          </a:p>
          <a:p>
            <a:r>
              <a:rPr lang="en-US" sz="2000" dirty="0">
                <a:solidFill>
                  <a:prstClr val="black"/>
                </a:solidFill>
                <a:latin typeface="Consolas"/>
              </a:rPr>
              <a:t>  </a:t>
            </a:r>
            <a:r>
              <a:rPr lang="en-US" sz="2000" dirty="0" err="1">
                <a:solidFill>
                  <a:srgbClr val="0000FF"/>
                </a:solidFill>
                <a:latin typeface="Consolas"/>
              </a:rPr>
              <a:t>var</a:t>
            </a:r>
            <a:r>
              <a:rPr lang="en-US" sz="2000" dirty="0">
                <a:solidFill>
                  <a:prstClr val="black"/>
                </a:solidFill>
                <a:latin typeface="Consolas"/>
              </a:rPr>
              <a:t> i: </a:t>
            </a:r>
            <a:r>
              <a:rPr lang="en-US" sz="2000" dirty="0" err="1">
                <a:solidFill>
                  <a:srgbClr val="0000FF"/>
                </a:solidFill>
                <a:latin typeface="Consolas"/>
              </a:rPr>
              <a:t>int</a:t>
            </a:r>
            <a:r>
              <a:rPr lang="en-US" sz="2000" dirty="0">
                <a:solidFill>
                  <a:prstClr val="black"/>
                </a:solidFill>
                <a:latin typeface="Consolas"/>
              </a:rPr>
              <a:t>;</a:t>
            </a:r>
          </a:p>
          <a:p>
            <a:r>
              <a:rPr lang="en-US" sz="2000" dirty="0">
                <a:solidFill>
                  <a:prstClr val="black"/>
                </a:solidFill>
                <a:latin typeface="Consolas"/>
              </a:rPr>
              <a:t>  i := 0;</a:t>
            </a:r>
          </a:p>
          <a:p>
            <a:r>
              <a:rPr lang="en-US" sz="2000" dirty="0">
                <a:solidFill>
                  <a:prstClr val="black"/>
                </a:solidFill>
                <a:latin typeface="Consolas"/>
              </a:rPr>
              <a:t>  </a:t>
            </a:r>
            <a:r>
              <a:rPr lang="en-US" sz="2000" dirty="0">
                <a:solidFill>
                  <a:srgbClr val="0000FF"/>
                </a:solidFill>
                <a:latin typeface="Consolas"/>
              </a:rPr>
              <a:t>while</a:t>
            </a:r>
            <a:r>
              <a:rPr lang="en-US" sz="2000" dirty="0">
                <a:solidFill>
                  <a:prstClr val="black"/>
                </a:solidFill>
                <a:latin typeface="Consolas"/>
              </a:rPr>
              <a:t> (i &lt; n)</a:t>
            </a:r>
          </a:p>
          <a:p>
            <a:r>
              <a:rPr lang="en-US" sz="2000" dirty="0">
                <a:solidFill>
                  <a:prstClr val="black"/>
                </a:solidFill>
                <a:latin typeface="Consolas"/>
              </a:rPr>
              <a:t>    </a:t>
            </a:r>
            <a:r>
              <a:rPr lang="en-US" sz="2000" dirty="0">
                <a:solidFill>
                  <a:srgbClr val="0000FF"/>
                </a:solidFill>
                <a:latin typeface="Consolas"/>
              </a:rPr>
              <a:t>invariant</a:t>
            </a:r>
            <a:r>
              <a:rPr lang="en-US" sz="2000" dirty="0">
                <a:solidFill>
                  <a:prstClr val="black"/>
                </a:solidFill>
                <a:latin typeface="Consolas"/>
              </a:rPr>
              <a:t> i &lt;= n;</a:t>
            </a:r>
          </a:p>
          <a:p>
            <a:r>
              <a:rPr lang="en-US" sz="2000" dirty="0">
                <a:solidFill>
                  <a:prstClr val="black"/>
                </a:solidFill>
                <a:latin typeface="Consolas"/>
              </a:rPr>
              <a:t>  {</a:t>
            </a:r>
          </a:p>
          <a:p>
            <a:r>
              <a:rPr lang="en-US" sz="2000" dirty="0">
                <a:solidFill>
                  <a:prstClr val="black"/>
                </a:solidFill>
                <a:latin typeface="Consolas"/>
              </a:rPr>
              <a:t>    i := i + 1;</a:t>
            </a:r>
          </a:p>
          <a:p>
            <a:r>
              <a:rPr lang="en-US" sz="2000" dirty="0">
                <a:solidFill>
                  <a:prstClr val="black"/>
                </a:solidFill>
                <a:latin typeface="Consolas"/>
              </a:rPr>
              <a:t>  }</a:t>
            </a:r>
          </a:p>
          <a:p>
            <a:r>
              <a:rPr lang="en-US" sz="2000" dirty="0">
                <a:solidFill>
                  <a:prstClr val="black"/>
                </a:solidFill>
                <a:latin typeface="Consolas"/>
              </a:rPr>
              <a:t>  </a:t>
            </a:r>
            <a:r>
              <a:rPr lang="en-US" sz="2000" dirty="0">
                <a:solidFill>
                  <a:srgbClr val="0000FF"/>
                </a:solidFill>
                <a:latin typeface="Consolas"/>
              </a:rPr>
              <a:t>assert</a:t>
            </a:r>
            <a:r>
              <a:rPr lang="en-US" sz="2000" dirty="0">
                <a:solidFill>
                  <a:prstClr val="black"/>
                </a:solidFill>
                <a:latin typeface="Consolas"/>
              </a:rPr>
              <a:t> i == n;</a:t>
            </a:r>
          </a:p>
          <a:p>
            <a:r>
              <a:rPr lang="en-US" sz="2000" dirty="0">
                <a:solidFill>
                  <a:prstClr val="black"/>
                </a:solidFill>
                <a:latin typeface="Consolas"/>
              </a:rPr>
              <a:t>}</a:t>
            </a:r>
          </a:p>
          <a:p>
            <a:endParaRPr lang="en-US" sz="2000" dirty="0">
              <a:solidFill>
                <a:prstClr val="black"/>
              </a:solidFill>
              <a:latin typeface="Consolas"/>
            </a:endParaRPr>
          </a:p>
        </p:txBody>
      </p:sp>
    </p:spTree>
    <p:extLst>
      <p:ext uri="{BB962C8B-B14F-4D97-AF65-F5344CB8AC3E}">
        <p14:creationId xmlns:p14="http://schemas.microsoft.com/office/powerpoint/2010/main" val="4231690513"/>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nip Single Corner Rectangle 3"/>
          <p:cNvSpPr/>
          <p:nvPr/>
        </p:nvSpPr>
        <p:spPr bwMode="auto">
          <a:xfrm>
            <a:off x="152399" y="838200"/>
            <a:ext cx="4191001" cy="5867400"/>
          </a:xfrm>
          <a:prstGeom prst="snip1Rect">
            <a:avLst>
              <a:gd name="adj" fmla="val 7938"/>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5" name="Snip Single Corner Rectangle 4"/>
          <p:cNvSpPr/>
          <p:nvPr/>
        </p:nvSpPr>
        <p:spPr bwMode="auto">
          <a:xfrm>
            <a:off x="4397829" y="685800"/>
            <a:ext cx="4746171" cy="6116480"/>
          </a:xfrm>
          <a:prstGeom prst="snip1Rect">
            <a:avLst>
              <a:gd name="adj" fmla="val 7938"/>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7" name="Snip Same Side Corner Rectangle 6"/>
          <p:cNvSpPr/>
          <p:nvPr/>
        </p:nvSpPr>
        <p:spPr bwMode="auto">
          <a:xfrm>
            <a:off x="152400" y="609600"/>
            <a:ext cx="1828800" cy="381000"/>
          </a:xfrm>
          <a:prstGeom prst="snip2Same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solidFill>
                  <a:schemeClr val="bg1"/>
                </a:solidFill>
                <a:effectLst>
                  <a:outerShdw blurRad="50800" dist="38100" dir="2700000" algn="tl" rotWithShape="0">
                    <a:schemeClr val="bg2">
                      <a:alpha val="40000"/>
                    </a:schemeClr>
                  </a:outerShdw>
                </a:effectLst>
                <a:latin typeface="Segoe" pitchFamily="34" charset="0"/>
              </a:rPr>
              <a:t>Modula-3</a:t>
            </a:r>
          </a:p>
        </p:txBody>
      </p:sp>
      <p:sp>
        <p:nvSpPr>
          <p:cNvPr id="8" name="Snip Same Side Corner Rectangle 7"/>
          <p:cNvSpPr/>
          <p:nvPr/>
        </p:nvSpPr>
        <p:spPr bwMode="auto">
          <a:xfrm>
            <a:off x="4387998" y="457200"/>
            <a:ext cx="1457632" cy="381000"/>
          </a:xfrm>
          <a:prstGeom prst="snip2Same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solidFill>
                  <a:schemeClr val="bg1"/>
                </a:solidFill>
                <a:effectLst>
                  <a:outerShdw blurRad="50800" dist="38100" dir="2700000" algn="tl" rotWithShape="0">
                    <a:schemeClr val="bg2">
                      <a:alpha val="40000"/>
                    </a:schemeClr>
                  </a:outerShdw>
                </a:effectLst>
                <a:latin typeface="Segoe" pitchFamily="34" charset="0"/>
              </a:rPr>
              <a:t>Boogie</a:t>
            </a:r>
          </a:p>
        </p:txBody>
      </p:sp>
      <p:sp>
        <p:nvSpPr>
          <p:cNvPr id="9" name="TextBox 8"/>
          <p:cNvSpPr txBox="1"/>
          <p:nvPr/>
        </p:nvSpPr>
        <p:spPr>
          <a:xfrm>
            <a:off x="152400" y="1219200"/>
            <a:ext cx="4267200" cy="5262979"/>
          </a:xfrm>
          <a:prstGeom prst="rect">
            <a:avLst/>
          </a:prstGeom>
          <a:noFill/>
        </p:spPr>
        <p:txBody>
          <a:bodyPr wrap="square" rtlCol="0">
            <a:spAutoFit/>
          </a:bodyPr>
          <a:lstStyle/>
          <a:p>
            <a:r>
              <a:rPr lang="en-US" sz="1600" dirty="0">
                <a:solidFill>
                  <a:srgbClr val="0000FF"/>
                </a:solidFill>
                <a:latin typeface="Consolas"/>
              </a:rPr>
              <a:t>exception</a:t>
            </a:r>
            <a:r>
              <a:rPr lang="en-US" sz="1600" dirty="0">
                <a:solidFill>
                  <a:prstClr val="black"/>
                </a:solidFill>
                <a:latin typeface="Consolas"/>
              </a:rPr>
              <a:t> E;</a:t>
            </a:r>
          </a:p>
          <a:p>
            <a:endParaRPr lang="en-US" sz="1600" dirty="0">
              <a:solidFill>
                <a:prstClr val="black"/>
              </a:solidFill>
              <a:latin typeface="Consolas"/>
            </a:endParaRPr>
          </a:p>
          <a:p>
            <a:r>
              <a:rPr lang="en-US" sz="1600" dirty="0">
                <a:solidFill>
                  <a:srgbClr val="0000FF"/>
                </a:solidFill>
                <a:latin typeface="Consolas"/>
              </a:rPr>
              <a:t>procedure</a:t>
            </a:r>
            <a:r>
              <a:rPr lang="en-US" sz="1600" dirty="0">
                <a:solidFill>
                  <a:prstClr val="black"/>
                </a:solidFill>
                <a:latin typeface="Consolas"/>
              </a:rPr>
              <a:t> Q(x: </a:t>
            </a:r>
            <a:r>
              <a:rPr lang="en-US" sz="1600" dirty="0">
                <a:solidFill>
                  <a:srgbClr val="0000FF"/>
                </a:solidFill>
                <a:latin typeface="Consolas"/>
              </a:rPr>
              <a:t>integer</a:t>
            </a:r>
            <a:r>
              <a:rPr lang="en-US" sz="1600" dirty="0">
                <a:solidFill>
                  <a:prstClr val="black"/>
                </a:solidFill>
                <a:latin typeface="Consolas"/>
              </a:rPr>
              <a:t>) </a:t>
            </a:r>
            <a:r>
              <a:rPr lang="en-US" sz="1600" dirty="0">
                <a:solidFill>
                  <a:srgbClr val="0000FF"/>
                </a:solidFill>
                <a:latin typeface="Consolas"/>
              </a:rPr>
              <a:t>raises</a:t>
            </a:r>
            <a:r>
              <a:rPr lang="en-US" sz="1600" dirty="0">
                <a:solidFill>
                  <a:prstClr val="black"/>
                </a:solidFill>
                <a:latin typeface="Consolas"/>
              </a:rPr>
              <a:t> {E} =</a:t>
            </a:r>
          </a:p>
          <a:p>
            <a:r>
              <a:rPr lang="en-US" sz="1600" dirty="0">
                <a:latin typeface="Consolas"/>
              </a:rPr>
              <a:t>  </a:t>
            </a:r>
            <a:r>
              <a:rPr lang="en-US" sz="1600" dirty="0">
                <a:solidFill>
                  <a:srgbClr val="0000FF"/>
                </a:solidFill>
                <a:latin typeface="Consolas"/>
              </a:rPr>
              <a:t>begin</a:t>
            </a:r>
          </a:p>
          <a:p>
            <a:r>
              <a:rPr lang="en-US" sz="1600" dirty="0">
                <a:latin typeface="Consolas"/>
              </a:rPr>
              <a:t>    </a:t>
            </a:r>
            <a:r>
              <a:rPr lang="en-US" sz="1600" dirty="0">
                <a:solidFill>
                  <a:srgbClr val="0000FF"/>
                </a:solidFill>
                <a:latin typeface="Consolas"/>
              </a:rPr>
              <a:t>if</a:t>
            </a:r>
            <a:r>
              <a:rPr lang="en-US" sz="1600" dirty="0">
                <a:solidFill>
                  <a:prstClr val="black"/>
                </a:solidFill>
                <a:latin typeface="Consolas"/>
              </a:rPr>
              <a:t> x = 15 </a:t>
            </a:r>
            <a:r>
              <a:rPr lang="en-US" sz="1600" dirty="0">
                <a:solidFill>
                  <a:srgbClr val="0000FF"/>
                </a:solidFill>
                <a:latin typeface="Consolas"/>
              </a:rPr>
              <a:t>then</a:t>
            </a:r>
          </a:p>
          <a:p>
            <a:r>
              <a:rPr lang="en-US" sz="1600" dirty="0">
                <a:solidFill>
                  <a:prstClr val="black"/>
                </a:solidFill>
                <a:latin typeface="Consolas"/>
              </a:rPr>
              <a:t>      </a:t>
            </a:r>
            <a:r>
              <a:rPr lang="en-US" sz="1600" dirty="0">
                <a:solidFill>
                  <a:srgbClr val="0000FF"/>
                </a:solidFill>
                <a:latin typeface="Consolas"/>
              </a:rPr>
              <a:t>raise</a:t>
            </a:r>
            <a:r>
              <a:rPr lang="en-US" sz="1600" dirty="0">
                <a:solidFill>
                  <a:prstClr val="black"/>
                </a:solidFill>
                <a:latin typeface="Consolas"/>
              </a:rPr>
              <a:t> E</a:t>
            </a:r>
          </a:p>
          <a:p>
            <a:r>
              <a:rPr lang="en-US" sz="1600" dirty="0">
                <a:solidFill>
                  <a:prstClr val="black"/>
                </a:solidFill>
                <a:latin typeface="Consolas"/>
              </a:rPr>
              <a:t>    </a:t>
            </a:r>
            <a:r>
              <a:rPr lang="en-US" sz="1600" dirty="0">
                <a:solidFill>
                  <a:srgbClr val="0000FF"/>
                </a:solidFill>
                <a:latin typeface="Consolas"/>
              </a:rPr>
              <a:t>end</a:t>
            </a:r>
            <a:r>
              <a:rPr lang="en-US" sz="1600" dirty="0">
                <a:solidFill>
                  <a:prstClr val="black"/>
                </a:solidFill>
                <a:latin typeface="Consolas"/>
              </a:rPr>
              <a:t>;</a:t>
            </a:r>
          </a:p>
          <a:p>
            <a:r>
              <a:rPr lang="en-US" sz="1600" dirty="0" smtClean="0">
                <a:solidFill>
                  <a:prstClr val="black"/>
                </a:solidFill>
                <a:latin typeface="Consolas"/>
              </a:rPr>
              <a:t>    </a:t>
            </a:r>
            <a:r>
              <a:rPr lang="en-US" sz="1600" dirty="0">
                <a:solidFill>
                  <a:srgbClr val="008000"/>
                </a:solidFill>
                <a:latin typeface="Consolas"/>
              </a:rPr>
              <a:t>(* ... </a:t>
            </a:r>
            <a:r>
              <a:rPr lang="en-US" sz="1600" dirty="0" smtClean="0">
                <a:solidFill>
                  <a:srgbClr val="008000"/>
                </a:solidFill>
                <a:latin typeface="Consolas"/>
              </a:rPr>
              <a:t>*)</a:t>
            </a:r>
            <a:endParaRPr lang="en-US" sz="1600" dirty="0" smtClean="0">
              <a:solidFill>
                <a:prstClr val="black"/>
              </a:solidFill>
              <a:latin typeface="Consolas"/>
            </a:endParaRPr>
          </a:p>
          <a:p>
            <a:r>
              <a:rPr lang="en-US" sz="1600" dirty="0" smtClean="0">
                <a:solidFill>
                  <a:prstClr val="black"/>
                </a:solidFill>
                <a:latin typeface="Consolas"/>
              </a:rPr>
              <a:t>  </a:t>
            </a:r>
            <a:r>
              <a:rPr lang="en-US" sz="1600" dirty="0">
                <a:solidFill>
                  <a:srgbClr val="0000FF"/>
                </a:solidFill>
                <a:latin typeface="Consolas"/>
              </a:rPr>
              <a:t>end</a:t>
            </a:r>
            <a:r>
              <a:rPr lang="en-US" sz="1600" dirty="0">
                <a:solidFill>
                  <a:prstClr val="black"/>
                </a:solidFill>
                <a:latin typeface="Consolas"/>
              </a:rPr>
              <a:t> Q;</a:t>
            </a:r>
          </a:p>
          <a:p>
            <a:endParaRPr lang="en-US" sz="1600" dirty="0">
              <a:solidFill>
                <a:prstClr val="black"/>
              </a:solidFill>
              <a:latin typeface="Consolas"/>
            </a:endParaRPr>
          </a:p>
          <a:p>
            <a:r>
              <a:rPr lang="en-US" sz="1600" dirty="0">
                <a:solidFill>
                  <a:srgbClr val="0000FF"/>
                </a:solidFill>
                <a:latin typeface="Consolas"/>
              </a:rPr>
              <a:t>procedure</a:t>
            </a:r>
            <a:r>
              <a:rPr lang="en-US" sz="1600" dirty="0">
                <a:solidFill>
                  <a:prstClr val="black"/>
                </a:solidFill>
                <a:latin typeface="Consolas"/>
              </a:rPr>
              <a:t> P(y: </a:t>
            </a:r>
            <a:r>
              <a:rPr lang="en-US" sz="1600" dirty="0">
                <a:solidFill>
                  <a:srgbClr val="0000FF"/>
                </a:solidFill>
                <a:latin typeface="Consolas"/>
              </a:rPr>
              <a:t>integer</a:t>
            </a:r>
            <a:r>
              <a:rPr lang="en-US" sz="1600" dirty="0">
                <a:solidFill>
                  <a:prstClr val="black"/>
                </a:solidFill>
                <a:latin typeface="Consolas"/>
              </a:rPr>
              <a:t>) =</a:t>
            </a:r>
          </a:p>
          <a:p>
            <a:r>
              <a:rPr lang="en-US" sz="1600" dirty="0">
                <a:solidFill>
                  <a:prstClr val="black"/>
                </a:solidFill>
                <a:latin typeface="Consolas"/>
              </a:rPr>
              <a:t>  </a:t>
            </a:r>
            <a:r>
              <a:rPr lang="en-US" sz="1600" dirty="0">
                <a:solidFill>
                  <a:srgbClr val="0000FF"/>
                </a:solidFill>
                <a:latin typeface="Consolas"/>
              </a:rPr>
              <a:t>begin</a:t>
            </a:r>
          </a:p>
          <a:p>
            <a:r>
              <a:rPr lang="en-US" sz="1600" dirty="0">
                <a:solidFill>
                  <a:prstClr val="black"/>
                </a:solidFill>
                <a:latin typeface="Consolas"/>
              </a:rPr>
              <a:t>    </a:t>
            </a:r>
            <a:r>
              <a:rPr lang="en-US" sz="1600" dirty="0" smtClean="0">
                <a:solidFill>
                  <a:srgbClr val="0000FF"/>
                </a:solidFill>
                <a:latin typeface="Consolas"/>
              </a:rPr>
              <a:t>try</a:t>
            </a:r>
            <a:endParaRPr lang="en-US" sz="1600" dirty="0" smtClean="0">
              <a:solidFill>
                <a:prstClr val="black"/>
              </a:solidFill>
              <a:latin typeface="Consolas"/>
            </a:endParaRPr>
          </a:p>
          <a:p>
            <a:r>
              <a:rPr lang="en-US" sz="1600" dirty="0">
                <a:solidFill>
                  <a:prstClr val="black"/>
                </a:solidFill>
                <a:latin typeface="Consolas"/>
              </a:rPr>
              <a:t> </a:t>
            </a:r>
            <a:r>
              <a:rPr lang="en-US" sz="1600" dirty="0" smtClean="0">
                <a:solidFill>
                  <a:prstClr val="black"/>
                </a:solidFill>
                <a:latin typeface="Consolas"/>
              </a:rPr>
              <a:t>     Q(y);</a:t>
            </a:r>
          </a:p>
          <a:p>
            <a:r>
              <a:rPr lang="en-US" sz="1600" dirty="0" smtClean="0">
                <a:solidFill>
                  <a:prstClr val="black"/>
                </a:solidFill>
                <a:latin typeface="Consolas"/>
              </a:rPr>
              <a:t>      </a:t>
            </a:r>
            <a:r>
              <a:rPr lang="en-US" sz="1600" dirty="0" smtClean="0">
                <a:solidFill>
                  <a:srgbClr val="008000"/>
                </a:solidFill>
                <a:latin typeface="Consolas"/>
              </a:rPr>
              <a:t>(* </a:t>
            </a:r>
            <a:r>
              <a:rPr lang="en-US" sz="1600" dirty="0">
                <a:solidFill>
                  <a:srgbClr val="008000"/>
                </a:solidFill>
                <a:latin typeface="Consolas"/>
              </a:rPr>
              <a:t>... </a:t>
            </a:r>
            <a:r>
              <a:rPr lang="en-US" sz="1600" dirty="0" smtClean="0">
                <a:solidFill>
                  <a:srgbClr val="008000"/>
                </a:solidFill>
                <a:latin typeface="Consolas"/>
              </a:rPr>
              <a:t>*)</a:t>
            </a:r>
          </a:p>
          <a:p>
            <a:r>
              <a:rPr lang="en-US" sz="1600" dirty="0" smtClean="0">
                <a:solidFill>
                  <a:prstClr val="black"/>
                </a:solidFill>
                <a:latin typeface="Consolas"/>
              </a:rPr>
              <a:t>    </a:t>
            </a:r>
            <a:r>
              <a:rPr lang="en-US" sz="1600" dirty="0">
                <a:solidFill>
                  <a:srgbClr val="0000FF"/>
                </a:solidFill>
                <a:latin typeface="Consolas"/>
              </a:rPr>
              <a:t>except</a:t>
            </a:r>
            <a:r>
              <a:rPr lang="en-US" sz="1600" dirty="0">
                <a:solidFill>
                  <a:prstClr val="black"/>
                </a:solidFill>
                <a:latin typeface="Consolas"/>
              </a:rPr>
              <a:t> E </a:t>
            </a:r>
            <a:r>
              <a:rPr lang="en-US" sz="1600" dirty="0" smtClean="0">
                <a:solidFill>
                  <a:prstClr val="black"/>
                </a:solidFill>
                <a:latin typeface="Consolas"/>
              </a:rPr>
              <a:t>=&gt;</a:t>
            </a:r>
            <a:endParaRPr lang="en-US" sz="1600" dirty="0">
              <a:solidFill>
                <a:prstClr val="black"/>
              </a:solidFill>
              <a:latin typeface="Consolas"/>
            </a:endParaRPr>
          </a:p>
          <a:p>
            <a:r>
              <a:rPr lang="en-US" sz="1600" dirty="0" smtClean="0">
                <a:solidFill>
                  <a:prstClr val="black"/>
                </a:solidFill>
                <a:latin typeface="Consolas"/>
              </a:rPr>
              <a:t>      </a:t>
            </a:r>
            <a:r>
              <a:rPr lang="en-US" sz="1600" dirty="0" smtClean="0">
                <a:solidFill>
                  <a:srgbClr val="008000"/>
                </a:solidFill>
                <a:latin typeface="Consolas"/>
              </a:rPr>
              <a:t>(* exception handler *)</a:t>
            </a:r>
          </a:p>
          <a:p>
            <a:r>
              <a:rPr lang="en-US" sz="1600" dirty="0" smtClean="0">
                <a:solidFill>
                  <a:prstClr val="black"/>
                </a:solidFill>
                <a:latin typeface="Consolas"/>
              </a:rPr>
              <a:t>    </a:t>
            </a:r>
            <a:r>
              <a:rPr lang="en-US" sz="1600" dirty="0" smtClean="0">
                <a:solidFill>
                  <a:srgbClr val="0000FF"/>
                </a:solidFill>
                <a:latin typeface="Consolas"/>
              </a:rPr>
              <a:t>end</a:t>
            </a:r>
            <a:endParaRPr lang="en-US" sz="1600" dirty="0">
              <a:solidFill>
                <a:srgbClr val="0000FF"/>
              </a:solidFill>
              <a:latin typeface="Consolas"/>
            </a:endParaRPr>
          </a:p>
          <a:p>
            <a:r>
              <a:rPr lang="en-US" sz="1600" dirty="0">
                <a:solidFill>
                  <a:prstClr val="black"/>
                </a:solidFill>
                <a:latin typeface="Consolas"/>
              </a:rPr>
              <a:t>  </a:t>
            </a:r>
            <a:r>
              <a:rPr lang="en-US" sz="1600" dirty="0">
                <a:solidFill>
                  <a:srgbClr val="0000FF"/>
                </a:solidFill>
                <a:latin typeface="Consolas"/>
              </a:rPr>
              <a:t>end</a:t>
            </a:r>
            <a:r>
              <a:rPr lang="en-US" sz="1600" dirty="0">
                <a:solidFill>
                  <a:prstClr val="black"/>
                </a:solidFill>
                <a:latin typeface="Consolas"/>
              </a:rPr>
              <a:t> P;</a:t>
            </a:r>
          </a:p>
          <a:p>
            <a:endParaRPr lang="en-US" sz="1600" dirty="0">
              <a:solidFill>
                <a:prstClr val="black"/>
              </a:solidFill>
              <a:latin typeface="Consolas"/>
            </a:endParaRPr>
          </a:p>
          <a:p>
            <a:endParaRPr lang="en-US" sz="1600" dirty="0">
              <a:latin typeface="Consolas"/>
            </a:endParaRPr>
          </a:p>
        </p:txBody>
      </p:sp>
      <p:sp>
        <p:nvSpPr>
          <p:cNvPr id="10" name="TextBox 9"/>
          <p:cNvSpPr txBox="1"/>
          <p:nvPr/>
        </p:nvSpPr>
        <p:spPr>
          <a:xfrm>
            <a:off x="4343400" y="838200"/>
            <a:ext cx="4800600" cy="6001643"/>
          </a:xfrm>
          <a:prstGeom prst="rect">
            <a:avLst/>
          </a:prstGeom>
          <a:noFill/>
        </p:spPr>
        <p:txBody>
          <a:bodyPr wrap="square" rtlCol="0">
            <a:spAutoFit/>
          </a:bodyPr>
          <a:lstStyle/>
          <a:p>
            <a:r>
              <a:rPr lang="en-US" sz="1600" dirty="0" smtClean="0">
                <a:solidFill>
                  <a:srgbClr val="0000FF"/>
                </a:solidFill>
                <a:latin typeface="Consolas"/>
              </a:rPr>
              <a:t>type</a:t>
            </a:r>
            <a:r>
              <a:rPr lang="en-US" sz="1600" dirty="0" smtClean="0">
                <a:solidFill>
                  <a:prstClr val="black"/>
                </a:solidFill>
                <a:latin typeface="Consolas"/>
              </a:rPr>
              <a:t> </a:t>
            </a:r>
            <a:r>
              <a:rPr lang="en-US" sz="1600" dirty="0">
                <a:solidFill>
                  <a:prstClr val="black"/>
                </a:solidFill>
                <a:latin typeface="Consolas"/>
              </a:rPr>
              <a:t>Outcome;</a:t>
            </a:r>
          </a:p>
          <a:p>
            <a:r>
              <a:rPr lang="en-US" sz="1600" dirty="0" err="1">
                <a:solidFill>
                  <a:srgbClr val="0000FF"/>
                </a:solidFill>
                <a:latin typeface="Consolas"/>
              </a:rPr>
              <a:t>const</a:t>
            </a:r>
            <a:r>
              <a:rPr lang="en-US" sz="1600" dirty="0">
                <a:solidFill>
                  <a:prstClr val="black"/>
                </a:solidFill>
                <a:latin typeface="Consolas"/>
              </a:rPr>
              <a:t> </a:t>
            </a:r>
            <a:r>
              <a:rPr lang="en-US" sz="1600" dirty="0">
                <a:solidFill>
                  <a:srgbClr val="0000FF"/>
                </a:solidFill>
                <a:latin typeface="Consolas"/>
              </a:rPr>
              <a:t>unique</a:t>
            </a:r>
            <a:r>
              <a:rPr lang="en-US" sz="1600" dirty="0">
                <a:solidFill>
                  <a:prstClr val="black"/>
                </a:solidFill>
                <a:latin typeface="Consolas"/>
              </a:rPr>
              <a:t> Normal: Outcome;</a:t>
            </a:r>
          </a:p>
          <a:p>
            <a:r>
              <a:rPr lang="en-US" sz="1600" dirty="0" err="1">
                <a:solidFill>
                  <a:srgbClr val="0000FF"/>
                </a:solidFill>
                <a:latin typeface="Consolas"/>
              </a:rPr>
              <a:t>const</a:t>
            </a:r>
            <a:r>
              <a:rPr lang="en-US" sz="1600" dirty="0">
                <a:solidFill>
                  <a:prstClr val="black"/>
                </a:solidFill>
                <a:latin typeface="Consolas"/>
              </a:rPr>
              <a:t> </a:t>
            </a:r>
            <a:r>
              <a:rPr lang="en-US" sz="1600" dirty="0">
                <a:solidFill>
                  <a:srgbClr val="0000FF"/>
                </a:solidFill>
                <a:latin typeface="Consolas"/>
              </a:rPr>
              <a:t>unique</a:t>
            </a:r>
            <a:r>
              <a:rPr lang="en-US" sz="1600" dirty="0">
                <a:solidFill>
                  <a:prstClr val="black"/>
                </a:solidFill>
                <a:latin typeface="Consolas"/>
              </a:rPr>
              <a:t> E: Outcome;</a:t>
            </a:r>
          </a:p>
          <a:p>
            <a:endParaRPr lang="en-US" sz="1600" dirty="0">
              <a:solidFill>
                <a:prstClr val="black"/>
              </a:solidFill>
              <a:latin typeface="Consolas"/>
            </a:endParaRPr>
          </a:p>
          <a:p>
            <a:r>
              <a:rPr lang="en-US" sz="1600" dirty="0">
                <a:solidFill>
                  <a:srgbClr val="0000FF"/>
                </a:solidFill>
                <a:latin typeface="Consolas"/>
              </a:rPr>
              <a:t>procedure</a:t>
            </a:r>
            <a:r>
              <a:rPr lang="en-US" sz="1600" dirty="0">
                <a:solidFill>
                  <a:prstClr val="black"/>
                </a:solidFill>
                <a:latin typeface="Consolas"/>
              </a:rPr>
              <a:t> Q(x: </a:t>
            </a:r>
            <a:r>
              <a:rPr lang="en-US" sz="1600" dirty="0" err="1">
                <a:solidFill>
                  <a:srgbClr val="0000FF"/>
                </a:solidFill>
                <a:latin typeface="Consolas"/>
              </a:rPr>
              <a:t>int</a:t>
            </a:r>
            <a:r>
              <a:rPr lang="en-US" sz="1600" dirty="0">
                <a:solidFill>
                  <a:prstClr val="black"/>
                </a:solidFill>
                <a:latin typeface="Consolas"/>
              </a:rPr>
              <a:t>) </a:t>
            </a:r>
            <a:r>
              <a:rPr lang="en-US" sz="1600" dirty="0">
                <a:solidFill>
                  <a:srgbClr val="0000FF"/>
                </a:solidFill>
                <a:latin typeface="Consolas"/>
              </a:rPr>
              <a:t>returns</a:t>
            </a:r>
            <a:r>
              <a:rPr lang="en-US" sz="1600" dirty="0">
                <a:solidFill>
                  <a:prstClr val="black"/>
                </a:solidFill>
                <a:latin typeface="Consolas"/>
              </a:rPr>
              <a:t> ($o: Outcome)</a:t>
            </a:r>
          </a:p>
          <a:p>
            <a:r>
              <a:rPr lang="en-US" sz="1600" dirty="0">
                <a:solidFill>
                  <a:prstClr val="black"/>
                </a:solidFill>
                <a:latin typeface="Consolas"/>
              </a:rPr>
              <a:t>{</a:t>
            </a:r>
          </a:p>
          <a:p>
            <a:r>
              <a:rPr lang="en-US" sz="1600" dirty="0">
                <a:solidFill>
                  <a:prstClr val="black"/>
                </a:solidFill>
                <a:latin typeface="Consolas"/>
              </a:rPr>
              <a:t>  </a:t>
            </a:r>
            <a:r>
              <a:rPr lang="en-US" sz="1600" dirty="0">
                <a:solidFill>
                  <a:srgbClr val="0000FF"/>
                </a:solidFill>
                <a:latin typeface="Consolas"/>
              </a:rPr>
              <a:t>if</a:t>
            </a:r>
            <a:r>
              <a:rPr lang="en-US" sz="1600" dirty="0">
                <a:solidFill>
                  <a:prstClr val="black"/>
                </a:solidFill>
                <a:latin typeface="Consolas"/>
              </a:rPr>
              <a:t> (x == 15) {</a:t>
            </a:r>
          </a:p>
          <a:p>
            <a:r>
              <a:rPr lang="en-US" sz="1600" dirty="0">
                <a:solidFill>
                  <a:prstClr val="black"/>
                </a:solidFill>
                <a:latin typeface="Consolas"/>
              </a:rPr>
              <a:t>    $o := E;  </a:t>
            </a:r>
            <a:r>
              <a:rPr lang="en-US" sz="1600" dirty="0" err="1">
                <a:solidFill>
                  <a:srgbClr val="0000FF"/>
                </a:solidFill>
                <a:latin typeface="Consolas"/>
              </a:rPr>
              <a:t>goto</a:t>
            </a:r>
            <a:r>
              <a:rPr lang="en-US" sz="1600" dirty="0">
                <a:solidFill>
                  <a:prstClr val="black"/>
                </a:solidFill>
                <a:latin typeface="Consolas"/>
              </a:rPr>
              <a:t> L0;</a:t>
            </a:r>
          </a:p>
          <a:p>
            <a:r>
              <a:rPr lang="en-US" sz="1600" dirty="0">
                <a:solidFill>
                  <a:prstClr val="black"/>
                </a:solidFill>
                <a:latin typeface="Consolas"/>
              </a:rPr>
              <a:t>  }</a:t>
            </a:r>
          </a:p>
          <a:p>
            <a:r>
              <a:rPr lang="en-US" sz="1600" dirty="0">
                <a:solidFill>
                  <a:prstClr val="black"/>
                </a:solidFill>
                <a:latin typeface="Consolas"/>
              </a:rPr>
              <a:t>  </a:t>
            </a:r>
            <a:r>
              <a:rPr lang="en-US" sz="1600" dirty="0">
                <a:solidFill>
                  <a:srgbClr val="008000"/>
                </a:solidFill>
                <a:latin typeface="Consolas"/>
              </a:rPr>
              <a:t>// ...</a:t>
            </a:r>
            <a:endParaRPr lang="en-US" sz="1600" dirty="0">
              <a:solidFill>
                <a:prstClr val="black"/>
              </a:solidFill>
              <a:latin typeface="Consolas"/>
            </a:endParaRPr>
          </a:p>
          <a:p>
            <a:r>
              <a:rPr lang="en-US" sz="1600" dirty="0">
                <a:solidFill>
                  <a:prstClr val="black"/>
                </a:solidFill>
                <a:latin typeface="Consolas"/>
              </a:rPr>
              <a:t>  $o := Normal;</a:t>
            </a:r>
          </a:p>
          <a:p>
            <a:r>
              <a:rPr lang="en-US" sz="1600" dirty="0">
                <a:solidFill>
                  <a:prstClr val="black"/>
                </a:solidFill>
                <a:latin typeface="Consolas"/>
              </a:rPr>
              <a:t>L0:</a:t>
            </a:r>
          </a:p>
          <a:p>
            <a:r>
              <a:rPr lang="en-US" sz="1600" dirty="0" smtClean="0">
                <a:solidFill>
                  <a:prstClr val="black"/>
                </a:solidFill>
                <a:latin typeface="Consolas"/>
              </a:rPr>
              <a:t>}</a:t>
            </a:r>
            <a:endParaRPr lang="en-US" sz="1600" dirty="0">
              <a:solidFill>
                <a:prstClr val="black"/>
              </a:solidFill>
              <a:latin typeface="Consolas"/>
            </a:endParaRPr>
          </a:p>
          <a:p>
            <a:r>
              <a:rPr lang="en-US" sz="1600" dirty="0">
                <a:solidFill>
                  <a:srgbClr val="0000FF"/>
                </a:solidFill>
                <a:latin typeface="Consolas"/>
              </a:rPr>
              <a:t>procedure</a:t>
            </a:r>
            <a:r>
              <a:rPr lang="en-US" sz="1600" dirty="0">
                <a:solidFill>
                  <a:prstClr val="black"/>
                </a:solidFill>
                <a:latin typeface="Consolas"/>
              </a:rPr>
              <a:t> P(y: </a:t>
            </a:r>
            <a:r>
              <a:rPr lang="en-US" sz="1600" dirty="0" err="1">
                <a:solidFill>
                  <a:srgbClr val="0000FF"/>
                </a:solidFill>
                <a:latin typeface="Consolas"/>
              </a:rPr>
              <a:t>int</a:t>
            </a:r>
            <a:r>
              <a:rPr lang="en-US" sz="1600" dirty="0">
                <a:solidFill>
                  <a:prstClr val="black"/>
                </a:solidFill>
                <a:latin typeface="Consolas"/>
              </a:rPr>
              <a:t>)</a:t>
            </a:r>
          </a:p>
          <a:p>
            <a:r>
              <a:rPr lang="en-US" sz="1600" dirty="0">
                <a:solidFill>
                  <a:prstClr val="black"/>
                </a:solidFill>
                <a:latin typeface="Consolas"/>
              </a:rPr>
              <a:t>{</a:t>
            </a:r>
          </a:p>
          <a:p>
            <a:r>
              <a:rPr lang="en-US" sz="1600" dirty="0">
                <a:solidFill>
                  <a:prstClr val="black"/>
                </a:solidFill>
                <a:latin typeface="Consolas"/>
              </a:rPr>
              <a:t>  </a:t>
            </a:r>
            <a:r>
              <a:rPr lang="en-US" sz="1600" dirty="0" err="1">
                <a:solidFill>
                  <a:srgbClr val="0000FF"/>
                </a:solidFill>
                <a:latin typeface="Consolas"/>
              </a:rPr>
              <a:t>var</a:t>
            </a:r>
            <a:r>
              <a:rPr lang="en-US" sz="1600" dirty="0">
                <a:solidFill>
                  <a:prstClr val="black"/>
                </a:solidFill>
                <a:latin typeface="Consolas"/>
              </a:rPr>
              <a:t> $o: Outcome;</a:t>
            </a:r>
          </a:p>
          <a:p>
            <a:r>
              <a:rPr lang="en-US" sz="1600" dirty="0">
                <a:solidFill>
                  <a:prstClr val="black"/>
                </a:solidFill>
                <a:latin typeface="Consolas"/>
              </a:rPr>
              <a:t>  </a:t>
            </a:r>
            <a:r>
              <a:rPr lang="en-US" sz="1600" dirty="0">
                <a:solidFill>
                  <a:srgbClr val="0000FF"/>
                </a:solidFill>
                <a:latin typeface="Consolas"/>
              </a:rPr>
              <a:t>call</a:t>
            </a:r>
            <a:r>
              <a:rPr lang="en-US" sz="1600" dirty="0">
                <a:solidFill>
                  <a:prstClr val="black"/>
                </a:solidFill>
                <a:latin typeface="Consolas"/>
              </a:rPr>
              <a:t> $o := Q(y);</a:t>
            </a:r>
          </a:p>
          <a:p>
            <a:r>
              <a:rPr lang="pt-BR" sz="1600" dirty="0">
                <a:solidFill>
                  <a:prstClr val="black"/>
                </a:solidFill>
                <a:latin typeface="Consolas"/>
              </a:rPr>
              <a:t>  </a:t>
            </a:r>
            <a:r>
              <a:rPr lang="pt-BR" sz="1600" dirty="0">
                <a:solidFill>
                  <a:srgbClr val="0000FF"/>
                </a:solidFill>
                <a:latin typeface="Consolas"/>
              </a:rPr>
              <a:t>if</a:t>
            </a:r>
            <a:r>
              <a:rPr lang="pt-BR" sz="1600" dirty="0">
                <a:solidFill>
                  <a:prstClr val="black"/>
                </a:solidFill>
                <a:latin typeface="Consolas"/>
              </a:rPr>
              <a:t> ($o == E) { </a:t>
            </a:r>
            <a:r>
              <a:rPr lang="pt-BR" sz="1600" dirty="0">
                <a:solidFill>
                  <a:srgbClr val="0000FF"/>
                </a:solidFill>
                <a:latin typeface="Consolas"/>
              </a:rPr>
              <a:t>goto</a:t>
            </a:r>
            <a:r>
              <a:rPr lang="pt-BR" sz="1600" dirty="0">
                <a:solidFill>
                  <a:prstClr val="black"/>
                </a:solidFill>
                <a:latin typeface="Consolas"/>
              </a:rPr>
              <a:t> L1; }</a:t>
            </a:r>
          </a:p>
          <a:p>
            <a:r>
              <a:rPr lang="en-US" sz="1600" dirty="0">
                <a:solidFill>
                  <a:prstClr val="black"/>
                </a:solidFill>
                <a:latin typeface="Consolas"/>
              </a:rPr>
              <a:t>  </a:t>
            </a:r>
            <a:r>
              <a:rPr lang="en-US" sz="1600" dirty="0">
                <a:solidFill>
                  <a:srgbClr val="008000"/>
                </a:solidFill>
                <a:latin typeface="Consolas"/>
              </a:rPr>
              <a:t>// ...</a:t>
            </a:r>
            <a:endParaRPr lang="en-US" sz="1600" dirty="0">
              <a:solidFill>
                <a:prstClr val="black"/>
              </a:solidFill>
              <a:latin typeface="Consolas"/>
            </a:endParaRPr>
          </a:p>
          <a:p>
            <a:r>
              <a:rPr lang="en-US" sz="1600" dirty="0">
                <a:solidFill>
                  <a:prstClr val="black"/>
                </a:solidFill>
                <a:latin typeface="Consolas"/>
              </a:rPr>
              <a:t>  </a:t>
            </a:r>
            <a:r>
              <a:rPr lang="en-US" sz="1600" dirty="0" err="1">
                <a:solidFill>
                  <a:srgbClr val="0000FF"/>
                </a:solidFill>
                <a:latin typeface="Consolas"/>
              </a:rPr>
              <a:t>goto</a:t>
            </a:r>
            <a:r>
              <a:rPr lang="en-US" sz="1600" dirty="0">
                <a:solidFill>
                  <a:prstClr val="black"/>
                </a:solidFill>
                <a:latin typeface="Consolas"/>
              </a:rPr>
              <a:t> L2;</a:t>
            </a:r>
          </a:p>
          <a:p>
            <a:r>
              <a:rPr lang="en-US" sz="1600" dirty="0">
                <a:solidFill>
                  <a:prstClr val="black"/>
                </a:solidFill>
                <a:latin typeface="Consolas"/>
              </a:rPr>
              <a:t>L1:</a:t>
            </a:r>
          </a:p>
          <a:p>
            <a:r>
              <a:rPr lang="en-US" sz="1600" dirty="0">
                <a:solidFill>
                  <a:prstClr val="black"/>
                </a:solidFill>
                <a:latin typeface="Consolas"/>
              </a:rPr>
              <a:t>  </a:t>
            </a:r>
            <a:r>
              <a:rPr lang="en-US" sz="1600" dirty="0">
                <a:solidFill>
                  <a:srgbClr val="008000"/>
                </a:solidFill>
                <a:latin typeface="Consolas"/>
              </a:rPr>
              <a:t>// exception handler</a:t>
            </a:r>
            <a:endParaRPr lang="en-US" sz="1600" dirty="0">
              <a:solidFill>
                <a:prstClr val="black"/>
              </a:solidFill>
              <a:latin typeface="Consolas"/>
            </a:endParaRPr>
          </a:p>
          <a:p>
            <a:r>
              <a:rPr lang="en-US" sz="1600" dirty="0">
                <a:solidFill>
                  <a:prstClr val="black"/>
                </a:solidFill>
                <a:latin typeface="Consolas"/>
              </a:rPr>
              <a:t>L2:</a:t>
            </a:r>
          </a:p>
          <a:p>
            <a:r>
              <a:rPr lang="en-US" sz="1600" dirty="0" smtClean="0">
                <a:solidFill>
                  <a:prstClr val="black"/>
                </a:solidFill>
                <a:latin typeface="Consolas"/>
              </a:rPr>
              <a:t>}</a:t>
            </a:r>
            <a:endParaRPr lang="en-US" sz="1600" dirty="0">
              <a:solidFill>
                <a:prstClr val="black"/>
              </a:solidFill>
              <a:latin typeface="Consolas"/>
            </a:endParaRPr>
          </a:p>
        </p:txBody>
      </p:sp>
      <p:sp>
        <p:nvSpPr>
          <p:cNvPr id="2" name="Title 1"/>
          <p:cNvSpPr>
            <a:spLocks noGrp="1"/>
          </p:cNvSpPr>
          <p:nvPr>
            <p:ph type="title"/>
          </p:nvPr>
        </p:nvSpPr>
        <p:spPr>
          <a:xfrm>
            <a:off x="381000" y="76200"/>
            <a:ext cx="8382000" cy="664797"/>
          </a:xfrm>
        </p:spPr>
        <p:txBody>
          <a:bodyPr/>
          <a:lstStyle/>
          <a:p>
            <a:r>
              <a:rPr lang="en-US" dirty="0" smtClean="0"/>
              <a:t>Exceptions</a:t>
            </a:r>
            <a:endParaRPr lang="en-US" dirty="0"/>
          </a:p>
        </p:txBody>
      </p:sp>
    </p:spTree>
    <p:extLst>
      <p:ext uri="{BB962C8B-B14F-4D97-AF65-F5344CB8AC3E}">
        <p14:creationId xmlns:p14="http://schemas.microsoft.com/office/powerpoint/2010/main" val="485687111"/>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915400" cy="1218795"/>
          </a:xfrm>
        </p:spPr>
        <p:txBody>
          <a:bodyPr/>
          <a:lstStyle/>
          <a:p>
            <a:r>
              <a:rPr lang="en-US" sz="4400" dirty="0" smtClean="0"/>
              <a:t>Custom operators: </a:t>
            </a:r>
            <a:r>
              <a:rPr lang="en-US" sz="4400" dirty="0" err="1" smtClean="0"/>
              <a:t>underspecification</a:t>
            </a:r>
            <a:endParaRPr lang="en-US" sz="4400" dirty="0"/>
          </a:p>
        </p:txBody>
      </p:sp>
      <p:sp>
        <p:nvSpPr>
          <p:cNvPr id="4" name="Snip Single Corner Rectangle 3"/>
          <p:cNvSpPr/>
          <p:nvPr/>
        </p:nvSpPr>
        <p:spPr bwMode="auto">
          <a:xfrm>
            <a:off x="381000" y="1066799"/>
            <a:ext cx="3124200" cy="5687961"/>
          </a:xfrm>
          <a:prstGeom prst="snip1Rect">
            <a:avLst>
              <a:gd name="adj" fmla="val 7938"/>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5" name="Snip Single Corner Rectangle 4"/>
          <p:cNvSpPr/>
          <p:nvPr/>
        </p:nvSpPr>
        <p:spPr bwMode="auto">
          <a:xfrm>
            <a:off x="3886200" y="1066799"/>
            <a:ext cx="5105400" cy="5687961"/>
          </a:xfrm>
          <a:prstGeom prst="snip1Rect">
            <a:avLst>
              <a:gd name="adj" fmla="val 7938"/>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7" name="Snip Same Side Corner Rectangle 6"/>
          <p:cNvSpPr/>
          <p:nvPr/>
        </p:nvSpPr>
        <p:spPr bwMode="auto">
          <a:xfrm>
            <a:off x="381000" y="838200"/>
            <a:ext cx="1143000" cy="381000"/>
          </a:xfrm>
          <a:prstGeom prst="snip2Same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solidFill>
                  <a:schemeClr val="bg1"/>
                </a:solidFill>
                <a:effectLst>
                  <a:outerShdw blurRad="50800" dist="38100" dir="2700000" algn="tl" rotWithShape="0">
                    <a:schemeClr val="bg2">
                      <a:alpha val="40000"/>
                    </a:schemeClr>
                  </a:outerShdw>
                </a:effectLst>
                <a:latin typeface="Segoe" pitchFamily="34" charset="0"/>
              </a:rPr>
              <a:t>C++</a:t>
            </a:r>
          </a:p>
        </p:txBody>
      </p:sp>
      <p:sp>
        <p:nvSpPr>
          <p:cNvPr id="8" name="Snip Same Side Corner Rectangle 7"/>
          <p:cNvSpPr/>
          <p:nvPr/>
        </p:nvSpPr>
        <p:spPr bwMode="auto">
          <a:xfrm>
            <a:off x="3876368" y="838200"/>
            <a:ext cx="1914928" cy="381000"/>
          </a:xfrm>
          <a:prstGeom prst="snip2Same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solidFill>
                  <a:schemeClr val="bg1"/>
                </a:solidFill>
                <a:effectLst>
                  <a:outerShdw blurRad="50800" dist="38100" dir="2700000" algn="tl" rotWithShape="0">
                    <a:schemeClr val="bg2">
                      <a:alpha val="40000"/>
                    </a:schemeClr>
                  </a:outerShdw>
                </a:effectLst>
                <a:latin typeface="Segoe" pitchFamily="34" charset="0"/>
              </a:rPr>
              <a:t>Boogie</a:t>
            </a:r>
          </a:p>
        </p:txBody>
      </p:sp>
      <p:sp>
        <p:nvSpPr>
          <p:cNvPr id="9" name="TextBox 8"/>
          <p:cNvSpPr txBox="1"/>
          <p:nvPr/>
        </p:nvSpPr>
        <p:spPr>
          <a:xfrm>
            <a:off x="533400" y="1447800"/>
            <a:ext cx="2971800" cy="1938992"/>
          </a:xfrm>
          <a:prstGeom prst="rect">
            <a:avLst/>
          </a:prstGeom>
          <a:noFill/>
        </p:spPr>
        <p:txBody>
          <a:bodyPr wrap="square" rtlCol="0">
            <a:spAutoFit/>
          </a:bodyPr>
          <a:lstStyle/>
          <a:p>
            <a:r>
              <a:rPr lang="en-US" sz="2400" dirty="0">
                <a:solidFill>
                  <a:srgbClr val="0000FF"/>
                </a:solidFill>
                <a:latin typeface="Consolas"/>
              </a:rPr>
              <a:t>void</a:t>
            </a:r>
            <a:r>
              <a:rPr lang="en-US" sz="2400" dirty="0">
                <a:solidFill>
                  <a:prstClr val="black"/>
                </a:solidFill>
                <a:latin typeface="Consolas"/>
              </a:rPr>
              <a:t> </a:t>
            </a:r>
            <a:r>
              <a:rPr lang="en-US" sz="2400" dirty="0" smtClean="0">
                <a:solidFill>
                  <a:prstClr val="black"/>
                </a:solidFill>
                <a:latin typeface="Consolas"/>
              </a:rPr>
              <a:t>P() {</a:t>
            </a:r>
          </a:p>
          <a:p>
            <a:r>
              <a:rPr lang="en-US" sz="2400" dirty="0">
                <a:solidFill>
                  <a:prstClr val="black"/>
                </a:solidFill>
                <a:latin typeface="Consolas"/>
              </a:rPr>
              <a:t> </a:t>
            </a:r>
            <a:r>
              <a:rPr lang="en-US" sz="2400" dirty="0" smtClean="0">
                <a:solidFill>
                  <a:prstClr val="black"/>
                </a:solidFill>
                <a:latin typeface="Consolas"/>
              </a:rPr>
              <a:t> </a:t>
            </a:r>
            <a:r>
              <a:rPr lang="en-US" sz="2400" dirty="0" err="1">
                <a:solidFill>
                  <a:srgbClr val="0000FF"/>
                </a:solidFill>
                <a:latin typeface="Consolas"/>
              </a:rPr>
              <a:t>int</a:t>
            </a:r>
            <a:r>
              <a:rPr lang="en-US" sz="2400" dirty="0" smtClean="0">
                <a:solidFill>
                  <a:prstClr val="black"/>
                </a:solidFill>
                <a:latin typeface="Consolas"/>
              </a:rPr>
              <a:t> x;</a:t>
            </a:r>
            <a:endParaRPr lang="en-US" sz="2400" dirty="0">
              <a:solidFill>
                <a:prstClr val="black"/>
              </a:solidFill>
              <a:latin typeface="Consolas"/>
            </a:endParaRPr>
          </a:p>
          <a:p>
            <a:r>
              <a:rPr lang="en-US" sz="2400" dirty="0">
                <a:solidFill>
                  <a:prstClr val="black"/>
                </a:solidFill>
                <a:latin typeface="Consolas"/>
              </a:rPr>
              <a:t>  x = y &lt;&lt; z;</a:t>
            </a:r>
          </a:p>
          <a:p>
            <a:r>
              <a:rPr lang="en-US" sz="2400" dirty="0">
                <a:solidFill>
                  <a:prstClr val="black"/>
                </a:solidFill>
                <a:latin typeface="Consolas"/>
              </a:rPr>
              <a:t>  x = y + z;</a:t>
            </a:r>
          </a:p>
          <a:p>
            <a:r>
              <a:rPr lang="en-US" sz="2400" dirty="0" smtClean="0">
                <a:solidFill>
                  <a:prstClr val="black"/>
                </a:solidFill>
                <a:latin typeface="Consolas"/>
              </a:rPr>
              <a:t>}</a:t>
            </a:r>
            <a:endParaRPr lang="en-US" sz="2400" dirty="0">
              <a:solidFill>
                <a:prstClr val="black"/>
              </a:solidFill>
              <a:latin typeface="Consolas"/>
            </a:endParaRPr>
          </a:p>
        </p:txBody>
      </p:sp>
      <p:sp>
        <p:nvSpPr>
          <p:cNvPr id="10" name="TextBox 9"/>
          <p:cNvSpPr txBox="1"/>
          <p:nvPr/>
        </p:nvSpPr>
        <p:spPr>
          <a:xfrm>
            <a:off x="3962400" y="1222712"/>
            <a:ext cx="4953000" cy="5940088"/>
          </a:xfrm>
          <a:prstGeom prst="rect">
            <a:avLst/>
          </a:prstGeom>
          <a:noFill/>
        </p:spPr>
        <p:txBody>
          <a:bodyPr wrap="square" rtlCol="0">
            <a:spAutoFit/>
          </a:bodyPr>
          <a:lstStyle/>
          <a:p>
            <a:r>
              <a:rPr lang="en-US" sz="2000" dirty="0" err="1" smtClean="0">
                <a:solidFill>
                  <a:srgbClr val="0000FF"/>
                </a:solidFill>
                <a:latin typeface="Consolas"/>
              </a:rPr>
              <a:t>const</a:t>
            </a:r>
            <a:r>
              <a:rPr lang="en-US" sz="2000" dirty="0" smtClean="0">
                <a:solidFill>
                  <a:prstClr val="black"/>
                </a:solidFill>
                <a:latin typeface="Consolas"/>
              </a:rPr>
              <a:t> </a:t>
            </a:r>
            <a:r>
              <a:rPr lang="en-US" sz="2000" dirty="0">
                <a:solidFill>
                  <a:prstClr val="black"/>
                </a:solidFill>
                <a:latin typeface="Consolas"/>
              </a:rPr>
              <a:t>Two^31: </a:t>
            </a:r>
            <a:r>
              <a:rPr lang="en-US" sz="2000" dirty="0" err="1">
                <a:solidFill>
                  <a:srgbClr val="0000FF"/>
                </a:solidFill>
                <a:latin typeface="Consolas"/>
              </a:rPr>
              <a:t>int</a:t>
            </a:r>
            <a:r>
              <a:rPr lang="en-US" sz="2000" dirty="0">
                <a:solidFill>
                  <a:prstClr val="black"/>
                </a:solidFill>
                <a:latin typeface="Consolas"/>
              </a:rPr>
              <a:t>;</a:t>
            </a:r>
          </a:p>
          <a:p>
            <a:r>
              <a:rPr lang="en-US" sz="2000" dirty="0">
                <a:solidFill>
                  <a:srgbClr val="0000FF"/>
                </a:solidFill>
                <a:latin typeface="Consolas"/>
              </a:rPr>
              <a:t>axiom</a:t>
            </a:r>
            <a:r>
              <a:rPr lang="en-US" sz="2000" dirty="0">
                <a:solidFill>
                  <a:prstClr val="black"/>
                </a:solidFill>
                <a:latin typeface="Consolas"/>
              </a:rPr>
              <a:t> Two^31 == 2147483648;</a:t>
            </a:r>
          </a:p>
          <a:p>
            <a:endParaRPr lang="en-US" sz="2000" dirty="0">
              <a:solidFill>
                <a:prstClr val="black"/>
              </a:solidFill>
              <a:latin typeface="Consolas"/>
            </a:endParaRPr>
          </a:p>
          <a:p>
            <a:r>
              <a:rPr lang="en-US" sz="2000" dirty="0">
                <a:solidFill>
                  <a:srgbClr val="0000FF"/>
                </a:solidFill>
                <a:latin typeface="Consolas"/>
              </a:rPr>
              <a:t>function</a:t>
            </a:r>
            <a:r>
              <a:rPr lang="en-US" sz="2000" dirty="0">
                <a:solidFill>
                  <a:prstClr val="black"/>
                </a:solidFill>
                <a:latin typeface="Consolas"/>
              </a:rPr>
              <a:t> </a:t>
            </a:r>
            <a:r>
              <a:rPr lang="en-US" sz="2000" dirty="0" err="1">
                <a:solidFill>
                  <a:prstClr val="black"/>
                </a:solidFill>
                <a:latin typeface="Consolas"/>
              </a:rPr>
              <a:t>LeftShift</a:t>
            </a:r>
            <a:r>
              <a:rPr lang="en-US" sz="2000" dirty="0">
                <a:solidFill>
                  <a:prstClr val="black"/>
                </a:solidFill>
                <a:latin typeface="Consolas"/>
              </a:rPr>
              <a:t>(</a:t>
            </a:r>
            <a:r>
              <a:rPr lang="en-US" sz="2000" dirty="0" err="1">
                <a:solidFill>
                  <a:srgbClr val="0000FF"/>
                </a:solidFill>
                <a:latin typeface="Consolas"/>
              </a:rPr>
              <a:t>int</a:t>
            </a:r>
            <a:r>
              <a:rPr lang="en-US" sz="2000" dirty="0">
                <a:solidFill>
                  <a:prstClr val="black"/>
                </a:solidFill>
                <a:latin typeface="Consolas"/>
              </a:rPr>
              <a:t>, </a:t>
            </a:r>
            <a:r>
              <a:rPr lang="en-US" sz="2000" dirty="0" err="1">
                <a:solidFill>
                  <a:srgbClr val="0000FF"/>
                </a:solidFill>
                <a:latin typeface="Consolas"/>
              </a:rPr>
              <a:t>int</a:t>
            </a:r>
            <a:r>
              <a:rPr lang="en-US" sz="2000" dirty="0">
                <a:solidFill>
                  <a:prstClr val="black"/>
                </a:solidFill>
                <a:latin typeface="Consolas"/>
              </a:rPr>
              <a:t>): </a:t>
            </a:r>
            <a:r>
              <a:rPr lang="en-US" sz="2000" dirty="0" err="1">
                <a:solidFill>
                  <a:srgbClr val="0000FF"/>
                </a:solidFill>
                <a:latin typeface="Consolas"/>
              </a:rPr>
              <a:t>int</a:t>
            </a:r>
            <a:r>
              <a:rPr lang="en-US" sz="2000" dirty="0">
                <a:solidFill>
                  <a:prstClr val="black"/>
                </a:solidFill>
                <a:latin typeface="Consolas"/>
              </a:rPr>
              <a:t>;</a:t>
            </a:r>
          </a:p>
          <a:p>
            <a:r>
              <a:rPr lang="en-US" sz="2000" dirty="0">
                <a:solidFill>
                  <a:srgbClr val="0000FF"/>
                </a:solidFill>
                <a:latin typeface="Consolas"/>
              </a:rPr>
              <a:t>axiom</a:t>
            </a:r>
            <a:r>
              <a:rPr lang="en-US" sz="2000" dirty="0">
                <a:solidFill>
                  <a:prstClr val="black"/>
                </a:solidFill>
                <a:latin typeface="Consolas"/>
              </a:rPr>
              <a:t> (</a:t>
            </a:r>
            <a:r>
              <a:rPr lang="en-US" sz="2000" dirty="0" err="1">
                <a:solidFill>
                  <a:srgbClr val="0000FF"/>
                </a:solidFill>
                <a:latin typeface="Consolas"/>
              </a:rPr>
              <a:t>forall</a:t>
            </a:r>
            <a:r>
              <a:rPr lang="en-US" sz="2000" dirty="0">
                <a:solidFill>
                  <a:prstClr val="black"/>
                </a:solidFill>
                <a:latin typeface="Consolas"/>
              </a:rPr>
              <a:t> a: </a:t>
            </a:r>
            <a:r>
              <a:rPr lang="en-US" sz="2000" dirty="0" err="1">
                <a:solidFill>
                  <a:srgbClr val="0000FF"/>
                </a:solidFill>
                <a:latin typeface="Consolas"/>
              </a:rPr>
              <a:t>int</a:t>
            </a:r>
            <a:r>
              <a:rPr lang="en-US" sz="2000" dirty="0">
                <a:solidFill>
                  <a:prstClr val="black"/>
                </a:solidFill>
                <a:latin typeface="Consolas"/>
              </a:rPr>
              <a:t> </a:t>
            </a:r>
            <a:r>
              <a:rPr lang="en-US" sz="2000" dirty="0" smtClean="0">
                <a:solidFill>
                  <a:prstClr val="black"/>
                </a:solidFill>
                <a:latin typeface="Consolas"/>
              </a:rPr>
              <a:t>::</a:t>
            </a:r>
          </a:p>
          <a:p>
            <a:r>
              <a:rPr lang="en-US" sz="2000" dirty="0">
                <a:solidFill>
                  <a:prstClr val="black"/>
                </a:solidFill>
                <a:latin typeface="Consolas"/>
              </a:rPr>
              <a:t> </a:t>
            </a:r>
            <a:r>
              <a:rPr lang="en-US" sz="2000" dirty="0" smtClean="0">
                <a:solidFill>
                  <a:prstClr val="black"/>
                </a:solidFill>
                <a:latin typeface="Consolas"/>
              </a:rPr>
              <a:t> </a:t>
            </a:r>
            <a:r>
              <a:rPr lang="en-US" sz="2000" dirty="0" err="1" smtClean="0">
                <a:solidFill>
                  <a:prstClr val="black"/>
                </a:solidFill>
                <a:latin typeface="Consolas"/>
              </a:rPr>
              <a:t>LeftShift</a:t>
            </a:r>
            <a:r>
              <a:rPr lang="en-US" sz="2000" dirty="0" smtClean="0">
                <a:solidFill>
                  <a:prstClr val="black"/>
                </a:solidFill>
                <a:latin typeface="Consolas"/>
              </a:rPr>
              <a:t>(a</a:t>
            </a:r>
            <a:r>
              <a:rPr lang="en-US" sz="2000" dirty="0">
                <a:solidFill>
                  <a:prstClr val="black"/>
                </a:solidFill>
                <a:latin typeface="Consolas"/>
              </a:rPr>
              <a:t>, 0) == a);</a:t>
            </a:r>
          </a:p>
          <a:p>
            <a:endParaRPr lang="en-US" sz="2000" dirty="0">
              <a:solidFill>
                <a:prstClr val="black"/>
              </a:solidFill>
              <a:latin typeface="Consolas"/>
            </a:endParaRPr>
          </a:p>
          <a:p>
            <a:r>
              <a:rPr lang="en-US" sz="2000" dirty="0">
                <a:solidFill>
                  <a:srgbClr val="0000FF"/>
                </a:solidFill>
                <a:latin typeface="Consolas"/>
              </a:rPr>
              <a:t>function</a:t>
            </a:r>
            <a:r>
              <a:rPr lang="en-US" sz="2000" dirty="0">
                <a:solidFill>
                  <a:prstClr val="black"/>
                </a:solidFill>
                <a:latin typeface="Consolas"/>
              </a:rPr>
              <a:t> Add(</a:t>
            </a:r>
            <a:r>
              <a:rPr lang="en-US" sz="2000" dirty="0" err="1">
                <a:solidFill>
                  <a:srgbClr val="0000FF"/>
                </a:solidFill>
                <a:latin typeface="Consolas"/>
              </a:rPr>
              <a:t>int</a:t>
            </a:r>
            <a:r>
              <a:rPr lang="en-US" sz="2000" dirty="0">
                <a:solidFill>
                  <a:prstClr val="black"/>
                </a:solidFill>
                <a:latin typeface="Consolas"/>
              </a:rPr>
              <a:t>, </a:t>
            </a:r>
            <a:r>
              <a:rPr lang="en-US" sz="2000" dirty="0" err="1">
                <a:solidFill>
                  <a:srgbClr val="0000FF"/>
                </a:solidFill>
                <a:latin typeface="Consolas"/>
              </a:rPr>
              <a:t>int</a:t>
            </a:r>
            <a:r>
              <a:rPr lang="en-US" sz="2000" dirty="0">
                <a:solidFill>
                  <a:prstClr val="black"/>
                </a:solidFill>
                <a:latin typeface="Consolas"/>
              </a:rPr>
              <a:t>): </a:t>
            </a:r>
            <a:r>
              <a:rPr lang="en-US" sz="2000" dirty="0" err="1">
                <a:solidFill>
                  <a:srgbClr val="0000FF"/>
                </a:solidFill>
                <a:latin typeface="Consolas"/>
              </a:rPr>
              <a:t>int</a:t>
            </a:r>
            <a:r>
              <a:rPr lang="en-US" sz="2000" dirty="0">
                <a:solidFill>
                  <a:prstClr val="black"/>
                </a:solidFill>
                <a:latin typeface="Consolas"/>
              </a:rPr>
              <a:t>;</a:t>
            </a:r>
          </a:p>
          <a:p>
            <a:r>
              <a:rPr lang="en-US" sz="2000" dirty="0">
                <a:solidFill>
                  <a:srgbClr val="0000FF"/>
                </a:solidFill>
                <a:latin typeface="Consolas"/>
              </a:rPr>
              <a:t>axiom</a:t>
            </a:r>
            <a:r>
              <a:rPr lang="en-US" sz="2000" dirty="0">
                <a:solidFill>
                  <a:prstClr val="black"/>
                </a:solidFill>
                <a:latin typeface="Consolas"/>
              </a:rPr>
              <a:t> (</a:t>
            </a:r>
            <a:r>
              <a:rPr lang="en-US" sz="2000" dirty="0" err="1">
                <a:solidFill>
                  <a:srgbClr val="0000FF"/>
                </a:solidFill>
                <a:latin typeface="Consolas"/>
              </a:rPr>
              <a:t>forall</a:t>
            </a:r>
            <a:r>
              <a:rPr lang="en-US" sz="2000" dirty="0">
                <a:solidFill>
                  <a:prstClr val="black"/>
                </a:solidFill>
                <a:latin typeface="Consolas"/>
              </a:rPr>
              <a:t> a, b: </a:t>
            </a:r>
            <a:r>
              <a:rPr lang="en-US" sz="2000" dirty="0" err="1">
                <a:solidFill>
                  <a:srgbClr val="0000FF"/>
                </a:solidFill>
                <a:latin typeface="Consolas"/>
              </a:rPr>
              <a:t>int</a:t>
            </a:r>
            <a:r>
              <a:rPr lang="en-US" sz="2000" dirty="0">
                <a:solidFill>
                  <a:prstClr val="black"/>
                </a:solidFill>
                <a:latin typeface="Consolas"/>
              </a:rPr>
              <a:t> </a:t>
            </a:r>
            <a:r>
              <a:rPr lang="en-US" sz="2000" dirty="0" smtClean="0">
                <a:solidFill>
                  <a:prstClr val="black"/>
                </a:solidFill>
                <a:latin typeface="Consolas"/>
              </a:rPr>
              <a:t>::</a:t>
            </a:r>
          </a:p>
          <a:p>
            <a:r>
              <a:rPr lang="en-US" sz="2000" dirty="0">
                <a:solidFill>
                  <a:prstClr val="black"/>
                </a:solidFill>
                <a:latin typeface="Consolas"/>
              </a:rPr>
              <a:t> </a:t>
            </a:r>
            <a:r>
              <a:rPr lang="en-US" sz="2000" dirty="0" smtClean="0">
                <a:solidFill>
                  <a:prstClr val="black"/>
                </a:solidFill>
                <a:latin typeface="Consolas"/>
              </a:rPr>
              <a:t> -</a:t>
            </a:r>
            <a:r>
              <a:rPr lang="en-US" sz="2000" dirty="0">
                <a:solidFill>
                  <a:prstClr val="black"/>
                </a:solidFill>
                <a:latin typeface="Consolas"/>
              </a:rPr>
              <a:t>Two^31 &lt;= </a:t>
            </a:r>
            <a:r>
              <a:rPr lang="en-US" sz="2000" dirty="0" err="1">
                <a:solidFill>
                  <a:prstClr val="black"/>
                </a:solidFill>
                <a:latin typeface="Consolas"/>
              </a:rPr>
              <a:t>a+b</a:t>
            </a:r>
            <a:r>
              <a:rPr lang="en-US" sz="2000" dirty="0">
                <a:solidFill>
                  <a:prstClr val="black"/>
                </a:solidFill>
                <a:latin typeface="Consolas"/>
              </a:rPr>
              <a:t> &amp;&amp; </a:t>
            </a:r>
            <a:r>
              <a:rPr lang="en-US" sz="2000" dirty="0" err="1">
                <a:solidFill>
                  <a:prstClr val="black"/>
                </a:solidFill>
                <a:latin typeface="Consolas"/>
              </a:rPr>
              <a:t>a+b</a:t>
            </a:r>
            <a:r>
              <a:rPr lang="en-US" sz="2000" dirty="0">
                <a:solidFill>
                  <a:prstClr val="black"/>
                </a:solidFill>
                <a:latin typeface="Consolas"/>
              </a:rPr>
              <a:t> &lt; Two^31</a:t>
            </a:r>
          </a:p>
          <a:p>
            <a:r>
              <a:rPr lang="en-US" sz="2000" dirty="0">
                <a:solidFill>
                  <a:prstClr val="black"/>
                </a:solidFill>
                <a:latin typeface="Consolas"/>
              </a:rPr>
              <a:t> </a:t>
            </a:r>
            <a:r>
              <a:rPr lang="en-US" sz="2000" dirty="0" smtClean="0">
                <a:solidFill>
                  <a:prstClr val="black"/>
                </a:solidFill>
                <a:latin typeface="Consolas"/>
              </a:rPr>
              <a:t> ==&gt;</a:t>
            </a:r>
          </a:p>
          <a:p>
            <a:r>
              <a:rPr lang="en-US" sz="2000" dirty="0">
                <a:solidFill>
                  <a:prstClr val="black"/>
                </a:solidFill>
                <a:latin typeface="Consolas"/>
              </a:rPr>
              <a:t> </a:t>
            </a:r>
            <a:r>
              <a:rPr lang="en-US" sz="2000" dirty="0" smtClean="0">
                <a:solidFill>
                  <a:prstClr val="black"/>
                </a:solidFill>
                <a:latin typeface="Consolas"/>
              </a:rPr>
              <a:t> Add(</a:t>
            </a:r>
            <a:r>
              <a:rPr lang="en-US" sz="2000" dirty="0" err="1" smtClean="0">
                <a:solidFill>
                  <a:prstClr val="black"/>
                </a:solidFill>
                <a:latin typeface="Consolas"/>
              </a:rPr>
              <a:t>a,b</a:t>
            </a:r>
            <a:r>
              <a:rPr lang="en-US" sz="2000" dirty="0">
                <a:solidFill>
                  <a:prstClr val="black"/>
                </a:solidFill>
                <a:latin typeface="Consolas"/>
              </a:rPr>
              <a:t>) == </a:t>
            </a:r>
            <a:r>
              <a:rPr lang="en-US" sz="2000" dirty="0" err="1">
                <a:solidFill>
                  <a:prstClr val="black"/>
                </a:solidFill>
                <a:latin typeface="Consolas"/>
              </a:rPr>
              <a:t>a+b</a:t>
            </a:r>
            <a:r>
              <a:rPr lang="en-US" sz="2000" dirty="0">
                <a:solidFill>
                  <a:prstClr val="black"/>
                </a:solidFill>
                <a:latin typeface="Consolas"/>
              </a:rPr>
              <a:t>);</a:t>
            </a:r>
          </a:p>
          <a:p>
            <a:endParaRPr lang="en-US" sz="2000" dirty="0">
              <a:solidFill>
                <a:srgbClr val="0000FF"/>
              </a:solidFill>
              <a:latin typeface="Consolas"/>
            </a:endParaRPr>
          </a:p>
          <a:p>
            <a:r>
              <a:rPr lang="en-US" sz="2000" dirty="0">
                <a:solidFill>
                  <a:srgbClr val="0000FF"/>
                </a:solidFill>
                <a:latin typeface="Consolas"/>
              </a:rPr>
              <a:t>procedure</a:t>
            </a:r>
            <a:r>
              <a:rPr lang="en-US" sz="2000" dirty="0">
                <a:solidFill>
                  <a:prstClr val="black"/>
                </a:solidFill>
                <a:latin typeface="Consolas"/>
              </a:rPr>
              <a:t> </a:t>
            </a:r>
            <a:r>
              <a:rPr lang="en-US" sz="2000" dirty="0" smtClean="0">
                <a:solidFill>
                  <a:prstClr val="black"/>
                </a:solidFill>
                <a:latin typeface="Consolas"/>
              </a:rPr>
              <a:t>P() </a:t>
            </a:r>
            <a:r>
              <a:rPr lang="en-US" sz="2000" dirty="0">
                <a:solidFill>
                  <a:prstClr val="black"/>
                </a:solidFill>
                <a:latin typeface="Consolas"/>
              </a:rPr>
              <a:t>{</a:t>
            </a:r>
          </a:p>
          <a:p>
            <a:r>
              <a:rPr lang="en-US" sz="2000" dirty="0">
                <a:solidFill>
                  <a:prstClr val="black"/>
                </a:solidFill>
                <a:latin typeface="Consolas"/>
              </a:rPr>
              <a:t>  </a:t>
            </a:r>
            <a:r>
              <a:rPr lang="en-US" sz="2000" dirty="0" err="1">
                <a:solidFill>
                  <a:srgbClr val="0000FF"/>
                </a:solidFill>
                <a:latin typeface="Consolas"/>
              </a:rPr>
              <a:t>var</a:t>
            </a:r>
            <a:r>
              <a:rPr lang="en-US" sz="2000" dirty="0">
                <a:solidFill>
                  <a:prstClr val="black"/>
                </a:solidFill>
                <a:latin typeface="Consolas"/>
              </a:rPr>
              <a:t> x: </a:t>
            </a:r>
            <a:r>
              <a:rPr lang="en-US" sz="2000" dirty="0" err="1">
                <a:solidFill>
                  <a:srgbClr val="0000FF"/>
                </a:solidFill>
                <a:latin typeface="Consolas"/>
              </a:rPr>
              <a:t>int</a:t>
            </a:r>
            <a:r>
              <a:rPr lang="en-US" sz="2000" dirty="0">
                <a:solidFill>
                  <a:prstClr val="black"/>
                </a:solidFill>
                <a:latin typeface="Consolas"/>
              </a:rPr>
              <a:t>;</a:t>
            </a:r>
          </a:p>
          <a:p>
            <a:r>
              <a:rPr lang="en-US" sz="2000" dirty="0">
                <a:solidFill>
                  <a:prstClr val="black"/>
                </a:solidFill>
                <a:latin typeface="Consolas"/>
              </a:rPr>
              <a:t>  x := </a:t>
            </a:r>
            <a:r>
              <a:rPr lang="en-US" sz="2000" dirty="0" err="1">
                <a:solidFill>
                  <a:prstClr val="black"/>
                </a:solidFill>
                <a:latin typeface="Consolas"/>
              </a:rPr>
              <a:t>LeftShift</a:t>
            </a:r>
            <a:r>
              <a:rPr lang="en-US" sz="2000" dirty="0">
                <a:solidFill>
                  <a:prstClr val="black"/>
                </a:solidFill>
                <a:latin typeface="Consolas"/>
              </a:rPr>
              <a:t>(y, z);</a:t>
            </a:r>
          </a:p>
          <a:p>
            <a:r>
              <a:rPr lang="en-US" sz="2000" dirty="0">
                <a:solidFill>
                  <a:prstClr val="black"/>
                </a:solidFill>
                <a:latin typeface="Consolas"/>
              </a:rPr>
              <a:t>  x := Add(y, z);</a:t>
            </a:r>
          </a:p>
          <a:p>
            <a:r>
              <a:rPr lang="en-US" sz="2000" dirty="0">
                <a:solidFill>
                  <a:prstClr val="black"/>
                </a:solidFill>
                <a:latin typeface="Consolas"/>
              </a:rPr>
              <a:t>}</a:t>
            </a:r>
          </a:p>
          <a:p>
            <a:endParaRPr lang="en-US" sz="2000" dirty="0">
              <a:solidFill>
                <a:prstClr val="black"/>
              </a:solidFill>
              <a:latin typeface="Consolas"/>
            </a:endParaRPr>
          </a:p>
        </p:txBody>
      </p:sp>
    </p:spTree>
    <p:extLst>
      <p:ext uri="{BB962C8B-B14F-4D97-AF65-F5344CB8AC3E}">
        <p14:creationId xmlns:p14="http://schemas.microsoft.com/office/powerpoint/2010/main" val="3171232212"/>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Definedness</a:t>
            </a:r>
            <a:r>
              <a:rPr lang="en-US" dirty="0" smtClean="0"/>
              <a:t> of expressions</a:t>
            </a:r>
            <a:endParaRPr lang="en-US" dirty="0"/>
          </a:p>
        </p:txBody>
      </p:sp>
      <p:sp>
        <p:nvSpPr>
          <p:cNvPr id="4" name="Snip Single Corner Rectangle 3"/>
          <p:cNvSpPr/>
          <p:nvPr/>
        </p:nvSpPr>
        <p:spPr bwMode="auto">
          <a:xfrm>
            <a:off x="381000" y="1066800"/>
            <a:ext cx="3505200" cy="5562600"/>
          </a:xfrm>
          <a:prstGeom prst="snip1Rect">
            <a:avLst>
              <a:gd name="adj" fmla="val 7938"/>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5" name="Snip Single Corner Rectangle 4"/>
          <p:cNvSpPr/>
          <p:nvPr/>
        </p:nvSpPr>
        <p:spPr bwMode="auto">
          <a:xfrm>
            <a:off x="4277031" y="1066800"/>
            <a:ext cx="4748378" cy="5562600"/>
          </a:xfrm>
          <a:prstGeom prst="snip1Rect">
            <a:avLst>
              <a:gd name="adj" fmla="val 7938"/>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7" name="Snip Same Side Corner Rectangle 6"/>
          <p:cNvSpPr/>
          <p:nvPr/>
        </p:nvSpPr>
        <p:spPr bwMode="auto">
          <a:xfrm>
            <a:off x="381000" y="838200"/>
            <a:ext cx="1143000" cy="381000"/>
          </a:xfrm>
          <a:prstGeom prst="snip2Same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solidFill>
                  <a:schemeClr val="bg1"/>
                </a:solidFill>
                <a:effectLst>
                  <a:outerShdw blurRad="50800" dist="38100" dir="2700000" algn="tl" rotWithShape="0">
                    <a:schemeClr val="bg2">
                      <a:alpha val="40000"/>
                    </a:schemeClr>
                  </a:outerShdw>
                </a:effectLst>
                <a:latin typeface="Segoe" pitchFamily="34" charset="0"/>
              </a:rPr>
              <a:t>F#</a:t>
            </a:r>
          </a:p>
        </p:txBody>
      </p:sp>
      <p:sp>
        <p:nvSpPr>
          <p:cNvPr id="8" name="Snip Same Side Corner Rectangle 7"/>
          <p:cNvSpPr/>
          <p:nvPr/>
        </p:nvSpPr>
        <p:spPr bwMode="auto">
          <a:xfrm>
            <a:off x="4267200" y="838200"/>
            <a:ext cx="1457632" cy="381000"/>
          </a:xfrm>
          <a:prstGeom prst="snip2Same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solidFill>
                  <a:schemeClr val="bg1"/>
                </a:solidFill>
                <a:effectLst>
                  <a:outerShdw blurRad="50800" dist="38100" dir="2700000" algn="tl" rotWithShape="0">
                    <a:schemeClr val="bg2">
                      <a:alpha val="40000"/>
                    </a:schemeClr>
                  </a:outerShdw>
                </a:effectLst>
                <a:latin typeface="Segoe" pitchFamily="34" charset="0"/>
              </a:rPr>
              <a:t>Boogie</a:t>
            </a:r>
          </a:p>
        </p:txBody>
      </p:sp>
      <p:sp>
        <p:nvSpPr>
          <p:cNvPr id="9" name="TextBox 8"/>
          <p:cNvSpPr txBox="1"/>
          <p:nvPr/>
        </p:nvSpPr>
        <p:spPr>
          <a:xfrm>
            <a:off x="533400" y="1447800"/>
            <a:ext cx="3367741" cy="1200329"/>
          </a:xfrm>
          <a:prstGeom prst="rect">
            <a:avLst/>
          </a:prstGeom>
          <a:noFill/>
        </p:spPr>
        <p:txBody>
          <a:bodyPr wrap="square" rtlCol="0">
            <a:spAutoFit/>
          </a:bodyPr>
          <a:lstStyle/>
          <a:p>
            <a:r>
              <a:rPr lang="en-US" sz="2400" dirty="0" smtClean="0">
                <a:solidFill>
                  <a:srgbClr val="0000FF"/>
                </a:solidFill>
                <a:latin typeface="Consolas"/>
              </a:rPr>
              <a:t>let</a:t>
            </a:r>
            <a:r>
              <a:rPr lang="en-US" sz="2400" dirty="0" smtClean="0">
                <a:solidFill>
                  <a:prstClr val="black"/>
                </a:solidFill>
                <a:latin typeface="Consolas"/>
              </a:rPr>
              <a:t> </a:t>
            </a:r>
            <a:r>
              <a:rPr lang="en-US" sz="2400" dirty="0">
                <a:solidFill>
                  <a:prstClr val="black"/>
                </a:solidFill>
                <a:latin typeface="Consolas"/>
              </a:rPr>
              <a:t>x = y + z </a:t>
            </a:r>
            <a:r>
              <a:rPr lang="en-US" sz="2400" dirty="0">
                <a:solidFill>
                  <a:srgbClr val="0000FF"/>
                </a:solidFill>
                <a:latin typeface="Consolas"/>
              </a:rPr>
              <a:t>in</a:t>
            </a:r>
            <a:endParaRPr lang="en-US" sz="2400" dirty="0">
              <a:solidFill>
                <a:prstClr val="black"/>
              </a:solidFill>
              <a:latin typeface="Consolas"/>
            </a:endParaRPr>
          </a:p>
          <a:p>
            <a:r>
              <a:rPr lang="en-US" sz="2400" dirty="0" smtClean="0">
                <a:solidFill>
                  <a:srgbClr val="0000FF"/>
                </a:solidFill>
                <a:latin typeface="Consolas"/>
              </a:rPr>
              <a:t>let</a:t>
            </a:r>
            <a:r>
              <a:rPr lang="en-US" sz="2400" dirty="0" smtClean="0">
                <a:solidFill>
                  <a:prstClr val="black"/>
                </a:solidFill>
                <a:latin typeface="Consolas"/>
              </a:rPr>
              <a:t> w </a:t>
            </a:r>
            <a:r>
              <a:rPr lang="en-US" sz="2400" dirty="0">
                <a:solidFill>
                  <a:prstClr val="black"/>
                </a:solidFill>
                <a:latin typeface="Consolas"/>
              </a:rPr>
              <a:t>= y / z </a:t>
            </a:r>
            <a:r>
              <a:rPr lang="en-US" sz="2400" dirty="0">
                <a:solidFill>
                  <a:srgbClr val="0000FF"/>
                </a:solidFill>
                <a:latin typeface="Consolas"/>
              </a:rPr>
              <a:t>in</a:t>
            </a:r>
            <a:endParaRPr lang="en-US" sz="2400" dirty="0">
              <a:solidFill>
                <a:prstClr val="black"/>
              </a:solidFill>
              <a:latin typeface="Consolas"/>
            </a:endParaRPr>
          </a:p>
          <a:p>
            <a:r>
              <a:rPr lang="en-US" sz="2400" dirty="0" smtClean="0">
                <a:solidFill>
                  <a:srgbClr val="008000"/>
                </a:solidFill>
                <a:latin typeface="Consolas"/>
              </a:rPr>
              <a:t>// </a:t>
            </a:r>
            <a:r>
              <a:rPr lang="en-US" sz="2400" dirty="0">
                <a:solidFill>
                  <a:srgbClr val="008000"/>
                </a:solidFill>
                <a:latin typeface="Consolas"/>
              </a:rPr>
              <a:t>...</a:t>
            </a:r>
            <a:endParaRPr lang="en-US" sz="2400" dirty="0">
              <a:solidFill>
                <a:prstClr val="black"/>
              </a:solidFill>
              <a:latin typeface="Consolas"/>
            </a:endParaRPr>
          </a:p>
        </p:txBody>
      </p:sp>
      <p:sp>
        <p:nvSpPr>
          <p:cNvPr id="10" name="TextBox 9"/>
          <p:cNvSpPr txBox="1"/>
          <p:nvPr/>
        </p:nvSpPr>
        <p:spPr>
          <a:xfrm>
            <a:off x="4429432" y="1447800"/>
            <a:ext cx="4562168" cy="3785652"/>
          </a:xfrm>
          <a:prstGeom prst="rect">
            <a:avLst/>
          </a:prstGeom>
          <a:noFill/>
        </p:spPr>
        <p:txBody>
          <a:bodyPr wrap="square" rtlCol="0">
            <a:spAutoFit/>
          </a:bodyPr>
          <a:lstStyle/>
          <a:p>
            <a:r>
              <a:rPr lang="en-US" sz="2400" dirty="0">
                <a:solidFill>
                  <a:srgbClr val="008000"/>
                </a:solidFill>
                <a:latin typeface="Consolas"/>
              </a:rPr>
              <a:t>// </a:t>
            </a:r>
            <a:r>
              <a:rPr lang="en-US" sz="2400" dirty="0" smtClean="0">
                <a:solidFill>
                  <a:srgbClr val="008000"/>
                </a:solidFill>
                <a:latin typeface="Consolas"/>
              </a:rPr>
              <a:t>check for underflow:</a:t>
            </a:r>
            <a:endParaRPr lang="en-US" sz="2400" dirty="0">
              <a:solidFill>
                <a:prstClr val="black"/>
              </a:solidFill>
              <a:latin typeface="Consolas"/>
            </a:endParaRPr>
          </a:p>
          <a:p>
            <a:r>
              <a:rPr lang="en-US" sz="2400" dirty="0" smtClean="0">
                <a:solidFill>
                  <a:srgbClr val="0000FF"/>
                </a:solidFill>
                <a:latin typeface="Consolas"/>
              </a:rPr>
              <a:t>assert</a:t>
            </a:r>
            <a:r>
              <a:rPr lang="en-US" sz="2400" dirty="0" smtClean="0">
                <a:solidFill>
                  <a:prstClr val="black"/>
                </a:solidFill>
                <a:latin typeface="Consolas"/>
              </a:rPr>
              <a:t> </a:t>
            </a:r>
            <a:r>
              <a:rPr lang="en-US" sz="2400" dirty="0">
                <a:solidFill>
                  <a:prstClr val="black"/>
                </a:solidFill>
                <a:latin typeface="Consolas"/>
              </a:rPr>
              <a:t>-Two^31 &lt;= </a:t>
            </a:r>
            <a:r>
              <a:rPr lang="en-US" sz="2400" dirty="0" err="1">
                <a:solidFill>
                  <a:prstClr val="black"/>
                </a:solidFill>
                <a:latin typeface="Consolas"/>
              </a:rPr>
              <a:t>y+z</a:t>
            </a:r>
            <a:r>
              <a:rPr lang="en-US" sz="2400" dirty="0" smtClean="0">
                <a:solidFill>
                  <a:prstClr val="black"/>
                </a:solidFill>
                <a:latin typeface="Consolas"/>
              </a:rPr>
              <a:t>;</a:t>
            </a:r>
          </a:p>
          <a:p>
            <a:r>
              <a:rPr lang="en-US" sz="2400" dirty="0" smtClean="0">
                <a:solidFill>
                  <a:srgbClr val="008000"/>
                </a:solidFill>
                <a:latin typeface="Consolas"/>
              </a:rPr>
              <a:t>// check for overflow:</a:t>
            </a:r>
            <a:endParaRPr lang="en-US" sz="2400" dirty="0">
              <a:solidFill>
                <a:prstClr val="black"/>
              </a:solidFill>
              <a:latin typeface="Consolas"/>
            </a:endParaRPr>
          </a:p>
          <a:p>
            <a:r>
              <a:rPr lang="en-US" sz="2400" dirty="0" smtClean="0">
                <a:solidFill>
                  <a:srgbClr val="0000FF"/>
                </a:solidFill>
                <a:latin typeface="Consolas"/>
              </a:rPr>
              <a:t>assert</a:t>
            </a:r>
            <a:r>
              <a:rPr lang="en-US" sz="2400" dirty="0" smtClean="0">
                <a:solidFill>
                  <a:prstClr val="black"/>
                </a:solidFill>
                <a:latin typeface="Consolas"/>
              </a:rPr>
              <a:t> </a:t>
            </a:r>
            <a:r>
              <a:rPr lang="en-US" sz="2400" dirty="0" err="1">
                <a:solidFill>
                  <a:prstClr val="black"/>
                </a:solidFill>
                <a:latin typeface="Consolas"/>
              </a:rPr>
              <a:t>y+z</a:t>
            </a:r>
            <a:r>
              <a:rPr lang="en-US" sz="2400" dirty="0">
                <a:solidFill>
                  <a:prstClr val="black"/>
                </a:solidFill>
                <a:latin typeface="Consolas"/>
              </a:rPr>
              <a:t> &lt; Two^31;</a:t>
            </a:r>
          </a:p>
          <a:p>
            <a:r>
              <a:rPr lang="en-US" sz="2400" dirty="0" smtClean="0">
                <a:solidFill>
                  <a:prstClr val="black"/>
                </a:solidFill>
                <a:latin typeface="Consolas"/>
              </a:rPr>
              <a:t>x </a:t>
            </a:r>
            <a:r>
              <a:rPr lang="en-US" sz="2400" dirty="0">
                <a:solidFill>
                  <a:prstClr val="black"/>
                </a:solidFill>
                <a:latin typeface="Consolas"/>
              </a:rPr>
              <a:t>:= y + z;</a:t>
            </a:r>
          </a:p>
          <a:p>
            <a:endParaRPr lang="en-US" sz="2400" dirty="0">
              <a:solidFill>
                <a:prstClr val="black"/>
              </a:solidFill>
              <a:latin typeface="Consolas"/>
            </a:endParaRPr>
          </a:p>
          <a:p>
            <a:r>
              <a:rPr lang="en-US" sz="2400" dirty="0">
                <a:solidFill>
                  <a:srgbClr val="008000"/>
                </a:solidFill>
                <a:latin typeface="Consolas"/>
              </a:rPr>
              <a:t>// </a:t>
            </a:r>
            <a:r>
              <a:rPr lang="en-US" sz="2400" dirty="0" smtClean="0">
                <a:solidFill>
                  <a:srgbClr val="008000"/>
                </a:solidFill>
                <a:latin typeface="Consolas"/>
              </a:rPr>
              <a:t>check division </a:t>
            </a:r>
            <a:r>
              <a:rPr lang="en-US" sz="2400" dirty="0">
                <a:solidFill>
                  <a:srgbClr val="008000"/>
                </a:solidFill>
                <a:latin typeface="Consolas"/>
              </a:rPr>
              <a:t>by </a:t>
            </a:r>
            <a:r>
              <a:rPr lang="en-US" sz="2400" dirty="0" smtClean="0">
                <a:solidFill>
                  <a:srgbClr val="008000"/>
                </a:solidFill>
                <a:latin typeface="Consolas"/>
              </a:rPr>
              <a:t>zero:</a:t>
            </a:r>
            <a:endParaRPr lang="en-US" sz="2400" dirty="0">
              <a:solidFill>
                <a:prstClr val="black"/>
              </a:solidFill>
              <a:latin typeface="Consolas"/>
            </a:endParaRPr>
          </a:p>
          <a:p>
            <a:r>
              <a:rPr lang="en-US" sz="2400" dirty="0" smtClean="0">
                <a:solidFill>
                  <a:srgbClr val="0000FF"/>
                </a:solidFill>
                <a:latin typeface="Consolas"/>
              </a:rPr>
              <a:t>assert</a:t>
            </a:r>
            <a:r>
              <a:rPr lang="en-US" sz="2400" dirty="0" smtClean="0">
                <a:solidFill>
                  <a:prstClr val="black"/>
                </a:solidFill>
                <a:latin typeface="Consolas"/>
              </a:rPr>
              <a:t> </a:t>
            </a:r>
            <a:r>
              <a:rPr lang="en-US" sz="2400" dirty="0">
                <a:solidFill>
                  <a:prstClr val="black"/>
                </a:solidFill>
                <a:latin typeface="Consolas"/>
              </a:rPr>
              <a:t>z != 0;</a:t>
            </a:r>
          </a:p>
          <a:p>
            <a:r>
              <a:rPr lang="en-US" sz="2400" dirty="0" smtClean="0">
                <a:solidFill>
                  <a:prstClr val="black"/>
                </a:solidFill>
                <a:latin typeface="Consolas"/>
              </a:rPr>
              <a:t>w </a:t>
            </a:r>
            <a:r>
              <a:rPr lang="en-US" sz="2400" dirty="0">
                <a:solidFill>
                  <a:prstClr val="black"/>
                </a:solidFill>
                <a:latin typeface="Consolas"/>
              </a:rPr>
              <a:t>:= </a:t>
            </a:r>
            <a:r>
              <a:rPr lang="en-US" sz="2400" dirty="0" err="1">
                <a:solidFill>
                  <a:prstClr val="black"/>
                </a:solidFill>
                <a:latin typeface="Consolas"/>
              </a:rPr>
              <a:t>Div</a:t>
            </a:r>
            <a:r>
              <a:rPr lang="en-US" sz="2400" dirty="0">
                <a:solidFill>
                  <a:prstClr val="black"/>
                </a:solidFill>
                <a:latin typeface="Consolas"/>
              </a:rPr>
              <a:t>(y, z);</a:t>
            </a:r>
          </a:p>
          <a:p>
            <a:endParaRPr lang="en-US" sz="2400" dirty="0">
              <a:solidFill>
                <a:prstClr val="black"/>
              </a:solidFill>
              <a:latin typeface="Consolas"/>
            </a:endParaRPr>
          </a:p>
        </p:txBody>
      </p:sp>
    </p:spTree>
    <p:extLst>
      <p:ext uri="{BB962C8B-B14F-4D97-AF65-F5344CB8AC3E}">
        <p14:creationId xmlns:p14="http://schemas.microsoft.com/office/powerpoint/2010/main" val="1737057101"/>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Uninitialized variables</a:t>
            </a:r>
            <a:endParaRPr lang="en-US" dirty="0"/>
          </a:p>
        </p:txBody>
      </p:sp>
      <p:sp>
        <p:nvSpPr>
          <p:cNvPr id="4" name="Snip Single Corner Rectangle 3"/>
          <p:cNvSpPr/>
          <p:nvPr/>
        </p:nvSpPr>
        <p:spPr bwMode="auto">
          <a:xfrm>
            <a:off x="381000" y="1066800"/>
            <a:ext cx="3505200" cy="5562600"/>
          </a:xfrm>
          <a:prstGeom prst="snip1Rect">
            <a:avLst>
              <a:gd name="adj" fmla="val 7938"/>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5" name="Snip Single Corner Rectangle 4"/>
          <p:cNvSpPr/>
          <p:nvPr/>
        </p:nvSpPr>
        <p:spPr bwMode="auto">
          <a:xfrm>
            <a:off x="4724400" y="1066800"/>
            <a:ext cx="3886200" cy="5562600"/>
          </a:xfrm>
          <a:prstGeom prst="snip1Rect">
            <a:avLst>
              <a:gd name="adj" fmla="val 7938"/>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7" name="Snip Same Side Corner Rectangle 6"/>
          <p:cNvSpPr/>
          <p:nvPr/>
        </p:nvSpPr>
        <p:spPr bwMode="auto">
          <a:xfrm>
            <a:off x="381000" y="838200"/>
            <a:ext cx="1524000" cy="381000"/>
          </a:xfrm>
          <a:prstGeom prst="snip2Same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solidFill>
                  <a:schemeClr val="bg1"/>
                </a:solidFill>
                <a:effectLst>
                  <a:outerShdw blurRad="50800" dist="38100" dir="2700000" algn="tl" rotWithShape="0">
                    <a:schemeClr val="bg2">
                      <a:alpha val="40000"/>
                    </a:schemeClr>
                  </a:outerShdw>
                </a:effectLst>
                <a:latin typeface="Segoe" pitchFamily="34" charset="0"/>
              </a:rPr>
              <a:t>Pascal</a:t>
            </a:r>
          </a:p>
        </p:txBody>
      </p:sp>
      <p:sp>
        <p:nvSpPr>
          <p:cNvPr id="8" name="Snip Same Side Corner Rectangle 7"/>
          <p:cNvSpPr/>
          <p:nvPr/>
        </p:nvSpPr>
        <p:spPr bwMode="auto">
          <a:xfrm>
            <a:off x="4714568" y="838200"/>
            <a:ext cx="1457632" cy="381000"/>
          </a:xfrm>
          <a:prstGeom prst="snip2Same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solidFill>
                  <a:schemeClr val="bg1"/>
                </a:solidFill>
                <a:effectLst>
                  <a:outerShdw blurRad="50800" dist="38100" dir="2700000" algn="tl" rotWithShape="0">
                    <a:schemeClr val="bg2">
                      <a:alpha val="40000"/>
                    </a:schemeClr>
                  </a:outerShdw>
                </a:effectLst>
                <a:latin typeface="Segoe" pitchFamily="34" charset="0"/>
              </a:rPr>
              <a:t>Boogie</a:t>
            </a:r>
          </a:p>
        </p:txBody>
      </p:sp>
      <p:sp>
        <p:nvSpPr>
          <p:cNvPr id="9" name="TextBox 8"/>
          <p:cNvSpPr txBox="1"/>
          <p:nvPr/>
        </p:nvSpPr>
        <p:spPr>
          <a:xfrm>
            <a:off x="533400" y="1447800"/>
            <a:ext cx="3367741" cy="2677656"/>
          </a:xfrm>
          <a:prstGeom prst="rect">
            <a:avLst/>
          </a:prstGeom>
          <a:noFill/>
        </p:spPr>
        <p:txBody>
          <a:bodyPr wrap="square" rtlCol="0">
            <a:spAutoFit/>
          </a:bodyPr>
          <a:lstStyle/>
          <a:p>
            <a:r>
              <a:rPr lang="en-US" sz="2400" dirty="0" err="1">
                <a:solidFill>
                  <a:srgbClr val="0000FF"/>
                </a:solidFill>
                <a:latin typeface="Consolas"/>
              </a:rPr>
              <a:t>var</a:t>
            </a:r>
            <a:r>
              <a:rPr lang="en-US" sz="2400" dirty="0">
                <a:solidFill>
                  <a:prstClr val="black"/>
                </a:solidFill>
                <a:latin typeface="Consolas"/>
              </a:rPr>
              <a:t> </a:t>
            </a:r>
            <a:r>
              <a:rPr lang="en-US" sz="2400" dirty="0" smtClean="0">
                <a:solidFill>
                  <a:prstClr val="black"/>
                </a:solidFill>
                <a:latin typeface="Consolas"/>
              </a:rPr>
              <a:t>r: </a:t>
            </a:r>
            <a:r>
              <a:rPr lang="en-US" sz="2400" dirty="0">
                <a:solidFill>
                  <a:srgbClr val="0000FF"/>
                </a:solidFill>
                <a:latin typeface="Consolas"/>
              </a:rPr>
              <a:t>integer</a:t>
            </a:r>
            <a:r>
              <a:rPr lang="en-US" sz="2400" dirty="0">
                <a:solidFill>
                  <a:prstClr val="black"/>
                </a:solidFill>
                <a:latin typeface="Consolas"/>
              </a:rPr>
              <a:t>;</a:t>
            </a:r>
          </a:p>
          <a:p>
            <a:r>
              <a:rPr lang="en-US" sz="2400" dirty="0">
                <a:solidFill>
                  <a:srgbClr val="0000FF"/>
                </a:solidFill>
                <a:latin typeface="Consolas"/>
              </a:rPr>
              <a:t>if</a:t>
            </a:r>
            <a:r>
              <a:rPr lang="en-US" sz="2400" dirty="0">
                <a:solidFill>
                  <a:prstClr val="black"/>
                </a:solidFill>
                <a:latin typeface="Consolas"/>
              </a:rPr>
              <a:t> B </a:t>
            </a:r>
            <a:r>
              <a:rPr lang="en-US" sz="2400" dirty="0">
                <a:solidFill>
                  <a:srgbClr val="0000FF"/>
                </a:solidFill>
                <a:latin typeface="Consolas"/>
              </a:rPr>
              <a:t>then</a:t>
            </a:r>
          </a:p>
          <a:p>
            <a:r>
              <a:rPr lang="en-US" sz="2400" dirty="0">
                <a:solidFill>
                  <a:prstClr val="black"/>
                </a:solidFill>
                <a:latin typeface="Consolas"/>
              </a:rPr>
              <a:t>  </a:t>
            </a:r>
            <a:r>
              <a:rPr lang="en-US" sz="2400" dirty="0" smtClean="0">
                <a:solidFill>
                  <a:prstClr val="black"/>
                </a:solidFill>
                <a:latin typeface="Consolas"/>
              </a:rPr>
              <a:t>r </a:t>
            </a:r>
            <a:r>
              <a:rPr lang="en-US" sz="2400" dirty="0">
                <a:solidFill>
                  <a:prstClr val="black"/>
                </a:solidFill>
                <a:latin typeface="Consolas"/>
              </a:rPr>
              <a:t>:= </a:t>
            </a:r>
            <a:r>
              <a:rPr lang="en-US" sz="2400" dirty="0" smtClean="0">
                <a:solidFill>
                  <a:prstClr val="black"/>
                </a:solidFill>
                <a:latin typeface="Consolas"/>
              </a:rPr>
              <a:t>z;</a:t>
            </a:r>
            <a:endParaRPr lang="en-US" sz="2400" dirty="0">
              <a:solidFill>
                <a:prstClr val="black"/>
              </a:solidFill>
              <a:latin typeface="Consolas"/>
            </a:endParaRPr>
          </a:p>
          <a:p>
            <a:r>
              <a:rPr lang="en-US" sz="2400" dirty="0" smtClean="0">
                <a:solidFill>
                  <a:srgbClr val="008000"/>
                </a:solidFill>
                <a:latin typeface="Consolas"/>
              </a:rPr>
              <a:t>(* </a:t>
            </a:r>
            <a:r>
              <a:rPr lang="en-US" sz="2400" dirty="0">
                <a:solidFill>
                  <a:srgbClr val="008000"/>
                </a:solidFill>
                <a:latin typeface="Consolas"/>
              </a:rPr>
              <a:t>... *)</a:t>
            </a:r>
            <a:endParaRPr lang="en-US" sz="2400" dirty="0">
              <a:solidFill>
                <a:prstClr val="black"/>
              </a:solidFill>
              <a:latin typeface="Consolas"/>
            </a:endParaRPr>
          </a:p>
          <a:p>
            <a:r>
              <a:rPr lang="en-US" sz="2400" dirty="0" smtClean="0">
                <a:solidFill>
                  <a:srgbClr val="0000FF"/>
                </a:solidFill>
                <a:latin typeface="Consolas"/>
              </a:rPr>
              <a:t>if</a:t>
            </a:r>
            <a:r>
              <a:rPr lang="en-US" sz="2400" dirty="0" smtClean="0">
                <a:solidFill>
                  <a:prstClr val="black"/>
                </a:solidFill>
                <a:latin typeface="Consolas"/>
              </a:rPr>
              <a:t> </a:t>
            </a:r>
            <a:r>
              <a:rPr lang="en-US" sz="2400" dirty="0">
                <a:solidFill>
                  <a:prstClr val="black"/>
                </a:solidFill>
                <a:latin typeface="Consolas"/>
              </a:rPr>
              <a:t>C </a:t>
            </a:r>
            <a:r>
              <a:rPr lang="en-US" sz="2400" dirty="0" smtClean="0">
                <a:solidFill>
                  <a:srgbClr val="0000FF"/>
                </a:solidFill>
                <a:latin typeface="Consolas"/>
              </a:rPr>
              <a:t>then begin</a:t>
            </a:r>
            <a:endParaRPr lang="en-US" sz="2400" dirty="0">
              <a:solidFill>
                <a:srgbClr val="0000FF"/>
              </a:solidFill>
              <a:latin typeface="Consolas"/>
            </a:endParaRPr>
          </a:p>
          <a:p>
            <a:r>
              <a:rPr lang="en-US" sz="2400" dirty="0" smtClean="0">
                <a:solidFill>
                  <a:prstClr val="black"/>
                </a:solidFill>
                <a:latin typeface="Consolas"/>
              </a:rPr>
              <a:t>  d := r</a:t>
            </a:r>
            <a:br>
              <a:rPr lang="en-US" sz="2400" dirty="0" smtClean="0">
                <a:solidFill>
                  <a:prstClr val="black"/>
                </a:solidFill>
                <a:latin typeface="Consolas"/>
              </a:rPr>
            </a:br>
            <a:r>
              <a:rPr lang="en-US" sz="2400" dirty="0" smtClean="0">
                <a:solidFill>
                  <a:srgbClr val="0000FF"/>
                </a:solidFill>
                <a:latin typeface="Consolas"/>
              </a:rPr>
              <a:t>end</a:t>
            </a:r>
            <a:endParaRPr lang="en-US" sz="2400" dirty="0">
              <a:solidFill>
                <a:prstClr val="black"/>
              </a:solidFill>
              <a:latin typeface="Consolas"/>
            </a:endParaRPr>
          </a:p>
        </p:txBody>
      </p:sp>
      <p:sp>
        <p:nvSpPr>
          <p:cNvPr id="10" name="TextBox 9"/>
          <p:cNvSpPr txBox="1"/>
          <p:nvPr/>
        </p:nvSpPr>
        <p:spPr>
          <a:xfrm>
            <a:off x="4876800" y="1447800"/>
            <a:ext cx="3733800" cy="4524315"/>
          </a:xfrm>
          <a:prstGeom prst="rect">
            <a:avLst/>
          </a:prstGeom>
          <a:noFill/>
        </p:spPr>
        <p:txBody>
          <a:bodyPr wrap="square" rtlCol="0">
            <a:spAutoFit/>
          </a:bodyPr>
          <a:lstStyle/>
          <a:p>
            <a:r>
              <a:rPr lang="en-US" sz="2400" dirty="0" err="1" smtClean="0">
                <a:solidFill>
                  <a:srgbClr val="0000FF"/>
                </a:solidFill>
                <a:latin typeface="Consolas"/>
              </a:rPr>
              <a:t>var</a:t>
            </a:r>
            <a:r>
              <a:rPr lang="en-US" sz="2400" dirty="0" smtClean="0">
                <a:solidFill>
                  <a:prstClr val="black"/>
                </a:solidFill>
                <a:latin typeface="Consolas"/>
              </a:rPr>
              <a:t> r: </a:t>
            </a:r>
            <a:r>
              <a:rPr lang="en-US" sz="2400" dirty="0" err="1">
                <a:solidFill>
                  <a:srgbClr val="0000FF"/>
                </a:solidFill>
                <a:latin typeface="Consolas"/>
              </a:rPr>
              <a:t>int</a:t>
            </a:r>
            <a:r>
              <a:rPr lang="en-US" sz="2400" dirty="0">
                <a:solidFill>
                  <a:prstClr val="black"/>
                </a:solidFill>
                <a:latin typeface="Consolas"/>
              </a:rPr>
              <a:t>;</a:t>
            </a:r>
          </a:p>
          <a:p>
            <a:r>
              <a:rPr lang="en-US" sz="2400" dirty="0" err="1" smtClean="0">
                <a:solidFill>
                  <a:srgbClr val="0000FF"/>
                </a:solidFill>
                <a:latin typeface="Consolas"/>
              </a:rPr>
              <a:t>var</a:t>
            </a:r>
            <a:r>
              <a:rPr lang="en-US" sz="2400" dirty="0" smtClean="0">
                <a:solidFill>
                  <a:prstClr val="black"/>
                </a:solidFill>
                <a:latin typeface="Consolas"/>
              </a:rPr>
              <a:t> </a:t>
            </a:r>
            <a:r>
              <a:rPr lang="en-US" sz="2400" dirty="0" err="1" smtClean="0">
                <a:solidFill>
                  <a:prstClr val="black"/>
                </a:solidFill>
                <a:latin typeface="Consolas"/>
              </a:rPr>
              <a:t>r$defined</a:t>
            </a:r>
            <a:r>
              <a:rPr lang="en-US" sz="2400" dirty="0">
                <a:solidFill>
                  <a:prstClr val="black"/>
                </a:solidFill>
                <a:latin typeface="Consolas"/>
              </a:rPr>
              <a:t>: </a:t>
            </a:r>
            <a:r>
              <a:rPr lang="en-US" sz="2400" dirty="0" err="1">
                <a:solidFill>
                  <a:srgbClr val="0000FF"/>
                </a:solidFill>
                <a:latin typeface="Consolas"/>
              </a:rPr>
              <a:t>bool</a:t>
            </a:r>
            <a:r>
              <a:rPr lang="en-US" sz="2400" dirty="0">
                <a:solidFill>
                  <a:prstClr val="black"/>
                </a:solidFill>
                <a:latin typeface="Consolas"/>
              </a:rPr>
              <a:t>;</a:t>
            </a:r>
          </a:p>
          <a:p>
            <a:endParaRPr lang="en-US" sz="2400" dirty="0">
              <a:solidFill>
                <a:prstClr val="black"/>
              </a:solidFill>
              <a:latin typeface="Consolas"/>
            </a:endParaRPr>
          </a:p>
          <a:p>
            <a:r>
              <a:rPr lang="en-US" sz="2400" dirty="0" smtClean="0">
                <a:solidFill>
                  <a:srgbClr val="0000FF"/>
                </a:solidFill>
                <a:latin typeface="Consolas"/>
              </a:rPr>
              <a:t>if</a:t>
            </a:r>
            <a:r>
              <a:rPr lang="en-US" sz="2400" dirty="0" smtClean="0">
                <a:solidFill>
                  <a:prstClr val="black"/>
                </a:solidFill>
                <a:latin typeface="Consolas"/>
              </a:rPr>
              <a:t> </a:t>
            </a:r>
            <a:r>
              <a:rPr lang="en-US" sz="2400" dirty="0">
                <a:solidFill>
                  <a:prstClr val="black"/>
                </a:solidFill>
                <a:latin typeface="Consolas"/>
              </a:rPr>
              <a:t>(B) {</a:t>
            </a:r>
          </a:p>
          <a:p>
            <a:r>
              <a:rPr lang="en-US" sz="2400" dirty="0" smtClean="0">
                <a:solidFill>
                  <a:prstClr val="black"/>
                </a:solidFill>
                <a:latin typeface="Consolas"/>
              </a:rPr>
              <a:t>  r, </a:t>
            </a:r>
            <a:r>
              <a:rPr lang="en-US" sz="2400" dirty="0" err="1" smtClean="0">
                <a:solidFill>
                  <a:prstClr val="black"/>
                </a:solidFill>
                <a:latin typeface="Consolas"/>
              </a:rPr>
              <a:t>r$defined</a:t>
            </a:r>
            <a:r>
              <a:rPr lang="en-US" sz="2400" dirty="0" smtClean="0">
                <a:solidFill>
                  <a:prstClr val="black"/>
                </a:solidFill>
                <a:latin typeface="Consolas"/>
              </a:rPr>
              <a:t> :=</a:t>
            </a:r>
            <a:endParaRPr lang="en-US" sz="2400" dirty="0">
              <a:solidFill>
                <a:prstClr val="black"/>
              </a:solidFill>
              <a:latin typeface="Consolas"/>
            </a:endParaRPr>
          </a:p>
          <a:p>
            <a:r>
              <a:rPr lang="en-US" sz="2400" dirty="0">
                <a:solidFill>
                  <a:prstClr val="black"/>
                </a:solidFill>
                <a:latin typeface="Consolas"/>
              </a:rPr>
              <a:t> </a:t>
            </a:r>
            <a:r>
              <a:rPr lang="en-US" sz="2400" dirty="0" smtClean="0">
                <a:solidFill>
                  <a:prstClr val="black"/>
                </a:solidFill>
                <a:latin typeface="Consolas"/>
              </a:rPr>
              <a:t>    z, </a:t>
            </a:r>
            <a:r>
              <a:rPr lang="en-US" sz="2400" dirty="0" smtClean="0">
                <a:solidFill>
                  <a:srgbClr val="0000FF"/>
                </a:solidFill>
                <a:latin typeface="Consolas"/>
              </a:rPr>
              <a:t>true</a:t>
            </a:r>
            <a:r>
              <a:rPr lang="en-US" sz="2400" dirty="0">
                <a:solidFill>
                  <a:prstClr val="black"/>
                </a:solidFill>
                <a:latin typeface="Consolas"/>
              </a:rPr>
              <a:t>;</a:t>
            </a:r>
          </a:p>
          <a:p>
            <a:r>
              <a:rPr lang="en-US" sz="2400" dirty="0" smtClean="0">
                <a:solidFill>
                  <a:prstClr val="black"/>
                </a:solidFill>
                <a:latin typeface="Consolas"/>
              </a:rPr>
              <a:t>}</a:t>
            </a:r>
            <a:endParaRPr lang="en-US" sz="2400" dirty="0">
              <a:solidFill>
                <a:prstClr val="black"/>
              </a:solidFill>
              <a:latin typeface="Consolas"/>
            </a:endParaRPr>
          </a:p>
          <a:p>
            <a:r>
              <a:rPr lang="en-US" sz="2400" dirty="0" smtClean="0">
                <a:solidFill>
                  <a:srgbClr val="008000"/>
                </a:solidFill>
                <a:latin typeface="Consolas"/>
              </a:rPr>
              <a:t>// </a:t>
            </a:r>
            <a:r>
              <a:rPr lang="en-US" sz="2400" dirty="0">
                <a:solidFill>
                  <a:srgbClr val="008000"/>
                </a:solidFill>
                <a:latin typeface="Consolas"/>
              </a:rPr>
              <a:t>...</a:t>
            </a:r>
            <a:endParaRPr lang="en-US" sz="2400" dirty="0">
              <a:solidFill>
                <a:prstClr val="black"/>
              </a:solidFill>
              <a:latin typeface="Consolas"/>
            </a:endParaRPr>
          </a:p>
          <a:p>
            <a:r>
              <a:rPr lang="en-US" sz="2400" dirty="0" smtClean="0">
                <a:solidFill>
                  <a:srgbClr val="0000FF"/>
                </a:solidFill>
                <a:latin typeface="Consolas"/>
              </a:rPr>
              <a:t>if</a:t>
            </a:r>
            <a:r>
              <a:rPr lang="en-US" sz="2400" dirty="0" smtClean="0">
                <a:solidFill>
                  <a:prstClr val="black"/>
                </a:solidFill>
                <a:latin typeface="Consolas"/>
              </a:rPr>
              <a:t> </a:t>
            </a:r>
            <a:r>
              <a:rPr lang="en-US" sz="2400" dirty="0">
                <a:solidFill>
                  <a:prstClr val="black"/>
                </a:solidFill>
                <a:latin typeface="Consolas"/>
              </a:rPr>
              <a:t>(C) {</a:t>
            </a:r>
          </a:p>
          <a:p>
            <a:r>
              <a:rPr lang="en-US" sz="2400" dirty="0" smtClean="0">
                <a:solidFill>
                  <a:srgbClr val="0000FF"/>
                </a:solidFill>
                <a:latin typeface="Consolas"/>
              </a:rPr>
              <a:t>  assert</a:t>
            </a:r>
            <a:r>
              <a:rPr lang="en-US" sz="2400" dirty="0" smtClean="0">
                <a:solidFill>
                  <a:prstClr val="black"/>
                </a:solidFill>
                <a:latin typeface="Consolas"/>
              </a:rPr>
              <a:t> </a:t>
            </a:r>
            <a:r>
              <a:rPr lang="en-US" sz="2400" dirty="0" err="1">
                <a:solidFill>
                  <a:prstClr val="black"/>
                </a:solidFill>
                <a:latin typeface="Consolas"/>
              </a:rPr>
              <a:t>r$defined</a:t>
            </a:r>
            <a:r>
              <a:rPr lang="en-US" sz="2400" dirty="0">
                <a:solidFill>
                  <a:prstClr val="black"/>
                </a:solidFill>
                <a:latin typeface="Consolas"/>
              </a:rPr>
              <a:t>;</a:t>
            </a:r>
          </a:p>
          <a:p>
            <a:r>
              <a:rPr lang="en-US" sz="2400" dirty="0">
                <a:solidFill>
                  <a:prstClr val="black"/>
                </a:solidFill>
                <a:latin typeface="Consolas"/>
              </a:rPr>
              <a:t>  </a:t>
            </a:r>
            <a:r>
              <a:rPr lang="en-US" sz="2400" dirty="0" smtClean="0">
                <a:solidFill>
                  <a:prstClr val="black"/>
                </a:solidFill>
                <a:latin typeface="Consolas"/>
              </a:rPr>
              <a:t>d </a:t>
            </a:r>
            <a:r>
              <a:rPr lang="en-US" sz="2400" dirty="0">
                <a:solidFill>
                  <a:prstClr val="black"/>
                </a:solidFill>
                <a:latin typeface="Consolas"/>
              </a:rPr>
              <a:t>:= r</a:t>
            </a:r>
            <a:r>
              <a:rPr lang="en-US" sz="2400" dirty="0" smtClean="0">
                <a:solidFill>
                  <a:prstClr val="black"/>
                </a:solidFill>
                <a:latin typeface="Consolas"/>
              </a:rPr>
              <a:t>;</a:t>
            </a:r>
            <a:br>
              <a:rPr lang="en-US" sz="2400" dirty="0" smtClean="0">
                <a:solidFill>
                  <a:prstClr val="black"/>
                </a:solidFill>
                <a:latin typeface="Consolas"/>
              </a:rPr>
            </a:br>
            <a:r>
              <a:rPr lang="en-US" sz="2400" dirty="0" smtClean="0">
                <a:solidFill>
                  <a:prstClr val="black"/>
                </a:solidFill>
                <a:latin typeface="Consolas"/>
              </a:rPr>
              <a:t>}</a:t>
            </a:r>
            <a:endParaRPr lang="en-US" sz="2400" dirty="0">
              <a:solidFill>
                <a:prstClr val="black"/>
              </a:solidFill>
              <a:latin typeface="Consolas"/>
            </a:endParaRPr>
          </a:p>
        </p:txBody>
      </p:sp>
    </p:spTree>
    <p:extLst>
      <p:ext uri="{BB962C8B-B14F-4D97-AF65-F5344CB8AC3E}">
        <p14:creationId xmlns:p14="http://schemas.microsoft.com/office/powerpoint/2010/main" val="2281099905"/>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Loop termination</a:t>
            </a:r>
            <a:endParaRPr lang="en-US" dirty="0"/>
          </a:p>
        </p:txBody>
      </p:sp>
      <p:sp>
        <p:nvSpPr>
          <p:cNvPr id="4" name="Snip Single Corner Rectangle 3"/>
          <p:cNvSpPr/>
          <p:nvPr/>
        </p:nvSpPr>
        <p:spPr bwMode="auto">
          <a:xfrm>
            <a:off x="381000" y="1066800"/>
            <a:ext cx="3806890" cy="5562600"/>
          </a:xfrm>
          <a:prstGeom prst="snip1Rect">
            <a:avLst>
              <a:gd name="adj" fmla="val 7938"/>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5" name="Snip Single Corner Rectangle 4"/>
          <p:cNvSpPr/>
          <p:nvPr/>
        </p:nvSpPr>
        <p:spPr bwMode="auto">
          <a:xfrm>
            <a:off x="4581832" y="1066800"/>
            <a:ext cx="4257368" cy="5562600"/>
          </a:xfrm>
          <a:prstGeom prst="snip1Rect">
            <a:avLst>
              <a:gd name="adj" fmla="val 7938"/>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7" name="Snip Same Side Corner Rectangle 6"/>
          <p:cNvSpPr/>
          <p:nvPr/>
        </p:nvSpPr>
        <p:spPr bwMode="auto">
          <a:xfrm>
            <a:off x="381000" y="838200"/>
            <a:ext cx="1143000" cy="381000"/>
          </a:xfrm>
          <a:prstGeom prst="snip2Same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solidFill>
                  <a:schemeClr val="bg1"/>
                </a:solidFill>
                <a:effectLst>
                  <a:outerShdw blurRad="50800" dist="38100" dir="2700000" algn="tl" rotWithShape="0">
                    <a:schemeClr val="bg2">
                      <a:alpha val="40000"/>
                    </a:schemeClr>
                  </a:outerShdw>
                </a:effectLst>
                <a:latin typeface="Segoe" pitchFamily="34" charset="0"/>
              </a:rPr>
              <a:t>Eiffel</a:t>
            </a:r>
          </a:p>
        </p:txBody>
      </p:sp>
      <p:sp>
        <p:nvSpPr>
          <p:cNvPr id="8" name="Snip Same Side Corner Rectangle 7"/>
          <p:cNvSpPr/>
          <p:nvPr/>
        </p:nvSpPr>
        <p:spPr bwMode="auto">
          <a:xfrm>
            <a:off x="4572000" y="838200"/>
            <a:ext cx="1457632" cy="381000"/>
          </a:xfrm>
          <a:prstGeom prst="snip2Same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solidFill>
                  <a:schemeClr val="bg1"/>
                </a:solidFill>
                <a:effectLst>
                  <a:outerShdw blurRad="50800" dist="38100" dir="2700000" algn="tl" rotWithShape="0">
                    <a:schemeClr val="bg2">
                      <a:alpha val="40000"/>
                    </a:schemeClr>
                  </a:outerShdw>
                </a:effectLst>
                <a:latin typeface="Segoe" pitchFamily="34" charset="0"/>
              </a:rPr>
              <a:t>Boogie</a:t>
            </a:r>
          </a:p>
        </p:txBody>
      </p:sp>
      <p:sp>
        <p:nvSpPr>
          <p:cNvPr id="9" name="TextBox 8"/>
          <p:cNvSpPr txBox="1"/>
          <p:nvPr/>
        </p:nvSpPr>
        <p:spPr>
          <a:xfrm>
            <a:off x="533400" y="1447800"/>
            <a:ext cx="3657600" cy="4154984"/>
          </a:xfrm>
          <a:prstGeom prst="rect">
            <a:avLst/>
          </a:prstGeom>
          <a:noFill/>
        </p:spPr>
        <p:txBody>
          <a:bodyPr wrap="square" rtlCol="0">
            <a:spAutoFit/>
          </a:bodyPr>
          <a:lstStyle/>
          <a:p>
            <a:r>
              <a:rPr lang="en-US" sz="2400" dirty="0" smtClean="0">
                <a:solidFill>
                  <a:srgbClr val="0000FF"/>
                </a:solidFill>
                <a:latin typeface="Consolas"/>
              </a:rPr>
              <a:t>from</a:t>
            </a:r>
            <a:endParaRPr lang="en-US" sz="2400" dirty="0">
              <a:solidFill>
                <a:srgbClr val="0000FF"/>
              </a:solidFill>
              <a:latin typeface="Consolas"/>
            </a:endParaRPr>
          </a:p>
          <a:p>
            <a:r>
              <a:rPr lang="en-US" sz="2400" dirty="0" smtClean="0">
                <a:solidFill>
                  <a:prstClr val="black"/>
                </a:solidFill>
                <a:latin typeface="Consolas"/>
              </a:rPr>
              <a:t>  </a:t>
            </a:r>
            <a:r>
              <a:rPr lang="en-US" sz="2400" dirty="0" err="1" smtClean="0">
                <a:solidFill>
                  <a:prstClr val="black"/>
                </a:solidFill>
                <a:latin typeface="Consolas"/>
              </a:rPr>
              <a:t>Init</a:t>
            </a:r>
            <a:endParaRPr lang="en-US" sz="2400" dirty="0">
              <a:solidFill>
                <a:prstClr val="black"/>
              </a:solidFill>
              <a:latin typeface="Consolas"/>
            </a:endParaRPr>
          </a:p>
          <a:p>
            <a:r>
              <a:rPr lang="en-US" sz="2400" dirty="0" smtClean="0">
                <a:solidFill>
                  <a:srgbClr val="0000FF"/>
                </a:solidFill>
                <a:latin typeface="Consolas"/>
              </a:rPr>
              <a:t>until</a:t>
            </a:r>
            <a:endParaRPr lang="en-US" sz="2400" dirty="0">
              <a:solidFill>
                <a:prstClr val="black"/>
              </a:solidFill>
              <a:latin typeface="Consolas"/>
            </a:endParaRPr>
          </a:p>
          <a:p>
            <a:r>
              <a:rPr lang="en-US" sz="2400" dirty="0" smtClean="0">
                <a:solidFill>
                  <a:prstClr val="black"/>
                </a:solidFill>
                <a:latin typeface="Consolas"/>
              </a:rPr>
              <a:t>  B</a:t>
            </a:r>
          </a:p>
          <a:p>
            <a:r>
              <a:rPr lang="en-US" sz="2400" dirty="0" smtClean="0">
                <a:solidFill>
                  <a:srgbClr val="0000FF"/>
                </a:solidFill>
                <a:latin typeface="Consolas"/>
              </a:rPr>
              <a:t>invariant</a:t>
            </a:r>
          </a:p>
          <a:p>
            <a:r>
              <a:rPr lang="en-US" sz="2400" dirty="0" smtClean="0">
                <a:solidFill>
                  <a:prstClr val="black"/>
                </a:solidFill>
                <a:latin typeface="Consolas"/>
              </a:rPr>
              <a:t>  </a:t>
            </a:r>
            <a:r>
              <a:rPr lang="en-US" sz="2400" dirty="0" err="1" smtClean="0">
                <a:solidFill>
                  <a:prstClr val="black"/>
                </a:solidFill>
                <a:latin typeface="Consolas"/>
              </a:rPr>
              <a:t>Inv</a:t>
            </a:r>
            <a:endParaRPr lang="en-US" sz="2400" dirty="0" smtClean="0">
              <a:solidFill>
                <a:prstClr val="black"/>
              </a:solidFill>
              <a:latin typeface="Consolas"/>
            </a:endParaRPr>
          </a:p>
          <a:p>
            <a:r>
              <a:rPr lang="en-US" sz="2400" dirty="0" smtClean="0">
                <a:solidFill>
                  <a:srgbClr val="0000FF"/>
                </a:solidFill>
                <a:latin typeface="Consolas"/>
              </a:rPr>
              <a:t>variant</a:t>
            </a:r>
            <a:endParaRPr lang="en-US" sz="2400" dirty="0">
              <a:solidFill>
                <a:srgbClr val="0000FF"/>
              </a:solidFill>
              <a:latin typeface="Consolas"/>
            </a:endParaRPr>
          </a:p>
          <a:p>
            <a:r>
              <a:rPr lang="en-US" sz="2400" dirty="0" smtClean="0">
                <a:solidFill>
                  <a:prstClr val="black"/>
                </a:solidFill>
                <a:latin typeface="Consolas"/>
              </a:rPr>
              <a:t>  VF</a:t>
            </a:r>
            <a:endParaRPr lang="en-US" sz="2400" dirty="0">
              <a:solidFill>
                <a:prstClr val="black"/>
              </a:solidFill>
              <a:latin typeface="Consolas"/>
            </a:endParaRPr>
          </a:p>
          <a:p>
            <a:r>
              <a:rPr lang="en-US" sz="2400" dirty="0" smtClean="0">
                <a:solidFill>
                  <a:srgbClr val="0000FF"/>
                </a:solidFill>
                <a:latin typeface="Consolas"/>
              </a:rPr>
              <a:t>loop</a:t>
            </a:r>
            <a:endParaRPr lang="en-US" sz="2400" dirty="0">
              <a:solidFill>
                <a:srgbClr val="0000FF"/>
              </a:solidFill>
              <a:latin typeface="Consolas"/>
            </a:endParaRPr>
          </a:p>
          <a:p>
            <a:r>
              <a:rPr lang="en-US" sz="2400" dirty="0" smtClean="0">
                <a:solidFill>
                  <a:prstClr val="black"/>
                </a:solidFill>
                <a:latin typeface="Consolas"/>
              </a:rPr>
              <a:t>  Body</a:t>
            </a:r>
            <a:endParaRPr lang="en-US" sz="2400" dirty="0">
              <a:solidFill>
                <a:prstClr val="black"/>
              </a:solidFill>
              <a:latin typeface="Consolas"/>
            </a:endParaRPr>
          </a:p>
          <a:p>
            <a:r>
              <a:rPr lang="en-US" sz="2400" dirty="0" smtClean="0">
                <a:solidFill>
                  <a:srgbClr val="0000FF"/>
                </a:solidFill>
                <a:latin typeface="Consolas"/>
              </a:rPr>
              <a:t>end</a:t>
            </a:r>
            <a:endParaRPr lang="en-US" sz="2400" dirty="0">
              <a:solidFill>
                <a:srgbClr val="0000FF"/>
              </a:solidFill>
              <a:latin typeface="Consolas"/>
            </a:endParaRPr>
          </a:p>
        </p:txBody>
      </p:sp>
      <p:sp>
        <p:nvSpPr>
          <p:cNvPr id="10" name="TextBox 9"/>
          <p:cNvSpPr txBox="1"/>
          <p:nvPr/>
        </p:nvSpPr>
        <p:spPr>
          <a:xfrm>
            <a:off x="4734232" y="1447800"/>
            <a:ext cx="4090412" cy="4154984"/>
          </a:xfrm>
          <a:prstGeom prst="rect">
            <a:avLst/>
          </a:prstGeom>
          <a:noFill/>
        </p:spPr>
        <p:txBody>
          <a:bodyPr wrap="square" rtlCol="0">
            <a:spAutoFit/>
          </a:bodyPr>
          <a:lstStyle/>
          <a:p>
            <a:r>
              <a:rPr lang="en-US" sz="2400" dirty="0" err="1" smtClean="0">
                <a:solidFill>
                  <a:prstClr val="black"/>
                </a:solidFill>
                <a:latin typeface="Consolas"/>
              </a:rPr>
              <a:t>Init</a:t>
            </a:r>
            <a:r>
              <a:rPr lang="en-US" sz="2400" dirty="0">
                <a:solidFill>
                  <a:prstClr val="black"/>
                </a:solidFill>
                <a:latin typeface="Consolas"/>
              </a:rPr>
              <a:t>;</a:t>
            </a:r>
          </a:p>
          <a:p>
            <a:r>
              <a:rPr lang="en-US" sz="2400" dirty="0" smtClean="0">
                <a:solidFill>
                  <a:srgbClr val="0000FF"/>
                </a:solidFill>
                <a:latin typeface="Consolas"/>
              </a:rPr>
              <a:t>while</a:t>
            </a:r>
            <a:r>
              <a:rPr lang="en-US" sz="2400" dirty="0" smtClean="0">
                <a:solidFill>
                  <a:prstClr val="black"/>
                </a:solidFill>
                <a:latin typeface="Consolas"/>
              </a:rPr>
              <a:t> </a:t>
            </a:r>
            <a:r>
              <a:rPr lang="en-US" sz="2400" dirty="0">
                <a:solidFill>
                  <a:prstClr val="black"/>
                </a:solidFill>
                <a:latin typeface="Consolas"/>
              </a:rPr>
              <a:t>(!B)</a:t>
            </a:r>
          </a:p>
          <a:p>
            <a:r>
              <a:rPr lang="en-US" sz="2400" dirty="0" smtClean="0">
                <a:solidFill>
                  <a:srgbClr val="0000FF"/>
                </a:solidFill>
                <a:latin typeface="Consolas"/>
              </a:rPr>
              <a:t>  invariant</a:t>
            </a:r>
            <a:r>
              <a:rPr lang="en-US" sz="2400" dirty="0" smtClean="0">
                <a:solidFill>
                  <a:prstClr val="black"/>
                </a:solidFill>
                <a:latin typeface="Consolas"/>
              </a:rPr>
              <a:t> </a:t>
            </a:r>
            <a:r>
              <a:rPr lang="en-US" sz="2400" dirty="0" err="1">
                <a:solidFill>
                  <a:prstClr val="black"/>
                </a:solidFill>
                <a:latin typeface="Consolas"/>
              </a:rPr>
              <a:t>Inv</a:t>
            </a:r>
            <a:r>
              <a:rPr lang="en-US" sz="2400" dirty="0">
                <a:solidFill>
                  <a:prstClr val="black"/>
                </a:solidFill>
                <a:latin typeface="Consolas"/>
              </a:rPr>
              <a:t>;</a:t>
            </a:r>
          </a:p>
          <a:p>
            <a:r>
              <a:rPr lang="en-US" sz="2400" dirty="0" smtClean="0">
                <a:latin typeface="Consolas"/>
              </a:rPr>
              <a:t>  </a:t>
            </a:r>
            <a:r>
              <a:rPr lang="en-US" sz="2400" dirty="0">
                <a:solidFill>
                  <a:srgbClr val="008000"/>
                </a:solidFill>
                <a:latin typeface="Consolas"/>
              </a:rPr>
              <a:t>// check </a:t>
            </a:r>
            <a:r>
              <a:rPr lang="en-US" sz="2400" dirty="0" err="1" smtClean="0">
                <a:solidFill>
                  <a:srgbClr val="008000"/>
                </a:solidFill>
                <a:latin typeface="Consolas"/>
              </a:rPr>
              <a:t>boundedness</a:t>
            </a:r>
            <a:r>
              <a:rPr lang="en-US" sz="2400" dirty="0" smtClean="0">
                <a:solidFill>
                  <a:srgbClr val="008000"/>
                </a:solidFill>
                <a:latin typeface="Consolas"/>
              </a:rPr>
              <a:t>:</a:t>
            </a:r>
            <a:endParaRPr lang="en-US" sz="2400" dirty="0">
              <a:solidFill>
                <a:prstClr val="black"/>
              </a:solidFill>
              <a:latin typeface="Consolas"/>
            </a:endParaRPr>
          </a:p>
          <a:p>
            <a:r>
              <a:rPr lang="en-US" sz="2400" dirty="0" smtClean="0">
                <a:solidFill>
                  <a:srgbClr val="0000FF"/>
                </a:solidFill>
                <a:latin typeface="Consolas"/>
              </a:rPr>
              <a:t>  </a:t>
            </a:r>
            <a:r>
              <a:rPr lang="en-US" sz="2400" dirty="0">
                <a:solidFill>
                  <a:srgbClr val="0000FF"/>
                </a:solidFill>
                <a:latin typeface="Consolas"/>
              </a:rPr>
              <a:t>invariant</a:t>
            </a:r>
            <a:r>
              <a:rPr lang="en-US" sz="2400" dirty="0">
                <a:solidFill>
                  <a:prstClr val="black"/>
                </a:solidFill>
                <a:latin typeface="Consolas"/>
              </a:rPr>
              <a:t> </a:t>
            </a:r>
            <a:r>
              <a:rPr lang="en-US" sz="2400" dirty="0" smtClean="0">
                <a:solidFill>
                  <a:prstClr val="black"/>
                </a:solidFill>
                <a:latin typeface="Consolas"/>
              </a:rPr>
              <a:t>0 &lt;= VF;</a:t>
            </a:r>
          </a:p>
          <a:p>
            <a:r>
              <a:rPr lang="en-US" sz="2400" dirty="0" smtClean="0">
                <a:solidFill>
                  <a:prstClr val="black"/>
                </a:solidFill>
                <a:latin typeface="Consolas"/>
              </a:rPr>
              <a:t>{</a:t>
            </a:r>
            <a:endParaRPr lang="en-US" sz="2400" dirty="0">
              <a:solidFill>
                <a:prstClr val="black"/>
              </a:solidFill>
              <a:latin typeface="Consolas"/>
            </a:endParaRPr>
          </a:p>
          <a:p>
            <a:r>
              <a:rPr lang="en-US" sz="2400" dirty="0" smtClean="0">
                <a:solidFill>
                  <a:prstClr val="black"/>
                </a:solidFill>
                <a:latin typeface="Consolas"/>
              </a:rPr>
              <a:t>  </a:t>
            </a:r>
            <a:r>
              <a:rPr lang="en-US" sz="2400" dirty="0" err="1" smtClean="0">
                <a:solidFill>
                  <a:prstClr val="black"/>
                </a:solidFill>
                <a:latin typeface="Consolas"/>
              </a:rPr>
              <a:t>tmp</a:t>
            </a:r>
            <a:r>
              <a:rPr lang="en-US" sz="2400" dirty="0" smtClean="0">
                <a:solidFill>
                  <a:prstClr val="black"/>
                </a:solidFill>
                <a:latin typeface="Consolas"/>
              </a:rPr>
              <a:t> := VF;</a:t>
            </a:r>
          </a:p>
          <a:p>
            <a:r>
              <a:rPr lang="en-US" sz="2400" dirty="0" smtClean="0">
                <a:solidFill>
                  <a:prstClr val="black"/>
                </a:solidFill>
                <a:latin typeface="Consolas"/>
              </a:rPr>
              <a:t>  Body</a:t>
            </a:r>
            <a:r>
              <a:rPr lang="en-US" sz="2400" dirty="0">
                <a:solidFill>
                  <a:prstClr val="black"/>
                </a:solidFill>
                <a:latin typeface="Consolas"/>
              </a:rPr>
              <a:t>;</a:t>
            </a:r>
          </a:p>
          <a:p>
            <a:r>
              <a:rPr lang="en-US" sz="2400" dirty="0" smtClean="0">
                <a:solidFill>
                  <a:srgbClr val="008000"/>
                </a:solidFill>
                <a:latin typeface="Consolas"/>
              </a:rPr>
              <a:t>  // </a:t>
            </a:r>
            <a:r>
              <a:rPr lang="en-US" sz="2400" dirty="0">
                <a:solidFill>
                  <a:srgbClr val="008000"/>
                </a:solidFill>
                <a:latin typeface="Consolas"/>
              </a:rPr>
              <a:t>check </a:t>
            </a:r>
            <a:r>
              <a:rPr lang="en-US" sz="2400" dirty="0" smtClean="0">
                <a:solidFill>
                  <a:srgbClr val="008000"/>
                </a:solidFill>
                <a:latin typeface="Consolas"/>
              </a:rPr>
              <a:t>decrement:</a:t>
            </a:r>
            <a:endParaRPr lang="en-US" sz="2400" dirty="0">
              <a:solidFill>
                <a:prstClr val="black"/>
              </a:solidFill>
              <a:latin typeface="Consolas"/>
            </a:endParaRPr>
          </a:p>
          <a:p>
            <a:r>
              <a:rPr lang="en-US" sz="2400" dirty="0" smtClean="0">
                <a:solidFill>
                  <a:prstClr val="black"/>
                </a:solidFill>
                <a:latin typeface="Consolas"/>
              </a:rPr>
              <a:t>  </a:t>
            </a:r>
            <a:r>
              <a:rPr lang="en-US" sz="2400" dirty="0" smtClean="0">
                <a:solidFill>
                  <a:srgbClr val="0000FF"/>
                </a:solidFill>
                <a:latin typeface="Consolas"/>
              </a:rPr>
              <a:t>assert</a:t>
            </a:r>
            <a:r>
              <a:rPr lang="en-US" sz="2400" dirty="0" smtClean="0">
                <a:solidFill>
                  <a:prstClr val="black"/>
                </a:solidFill>
                <a:latin typeface="Consolas"/>
              </a:rPr>
              <a:t> </a:t>
            </a:r>
            <a:r>
              <a:rPr lang="en-US" sz="2400" dirty="0">
                <a:solidFill>
                  <a:prstClr val="black"/>
                </a:solidFill>
                <a:latin typeface="Consolas"/>
              </a:rPr>
              <a:t>VF &lt; </a:t>
            </a:r>
            <a:r>
              <a:rPr lang="en-US" sz="2400" dirty="0" err="1">
                <a:solidFill>
                  <a:prstClr val="black"/>
                </a:solidFill>
                <a:latin typeface="Consolas"/>
              </a:rPr>
              <a:t>tmp</a:t>
            </a:r>
            <a:r>
              <a:rPr lang="en-US" sz="2400" dirty="0">
                <a:solidFill>
                  <a:prstClr val="black"/>
                </a:solidFill>
                <a:latin typeface="Consolas"/>
              </a:rPr>
              <a:t>;</a:t>
            </a:r>
          </a:p>
          <a:p>
            <a:r>
              <a:rPr lang="en-US" sz="2400" dirty="0" smtClean="0">
                <a:solidFill>
                  <a:prstClr val="black"/>
                </a:solidFill>
                <a:latin typeface="Consolas"/>
              </a:rPr>
              <a:t>}</a:t>
            </a:r>
            <a:endParaRPr lang="en-US" sz="2400" dirty="0">
              <a:solidFill>
                <a:prstClr val="black"/>
              </a:solidFill>
              <a:latin typeface="Consolas"/>
            </a:endParaRPr>
          </a:p>
        </p:txBody>
      </p:sp>
    </p:spTree>
    <p:extLst>
      <p:ext uri="{BB962C8B-B14F-4D97-AF65-F5344CB8AC3E}">
        <p14:creationId xmlns:p14="http://schemas.microsoft.com/office/powerpoint/2010/main" val="1184431774"/>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7203"/>
            <a:ext cx="8382000" cy="664797"/>
          </a:xfrm>
        </p:spPr>
        <p:txBody>
          <a:bodyPr/>
          <a:lstStyle/>
          <a:p>
            <a:r>
              <a:rPr lang="en-US" dirty="0" smtClean="0"/>
              <a:t>Modeling memory</a:t>
            </a:r>
            <a:endParaRPr lang="en-US" dirty="0"/>
          </a:p>
        </p:txBody>
      </p:sp>
      <p:sp>
        <p:nvSpPr>
          <p:cNvPr id="4" name="Snip Single Corner Rectangle 3"/>
          <p:cNvSpPr/>
          <p:nvPr/>
        </p:nvSpPr>
        <p:spPr bwMode="auto">
          <a:xfrm>
            <a:off x="152401" y="990600"/>
            <a:ext cx="3352800" cy="5715000"/>
          </a:xfrm>
          <a:prstGeom prst="snip1Rect">
            <a:avLst>
              <a:gd name="adj" fmla="val 7938"/>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5" name="Snip Single Corner Rectangle 4"/>
          <p:cNvSpPr/>
          <p:nvPr/>
        </p:nvSpPr>
        <p:spPr bwMode="auto">
          <a:xfrm>
            <a:off x="3591232" y="990600"/>
            <a:ext cx="5476568" cy="5715000"/>
          </a:xfrm>
          <a:prstGeom prst="snip1Rect">
            <a:avLst>
              <a:gd name="adj" fmla="val 7938"/>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7" name="Snip Same Side Corner Rectangle 6"/>
          <p:cNvSpPr/>
          <p:nvPr/>
        </p:nvSpPr>
        <p:spPr bwMode="auto">
          <a:xfrm>
            <a:off x="152401" y="762000"/>
            <a:ext cx="1143000" cy="381000"/>
          </a:xfrm>
          <a:prstGeom prst="snip2Same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solidFill>
                  <a:schemeClr val="bg1"/>
                </a:solidFill>
                <a:effectLst>
                  <a:outerShdw blurRad="50800" dist="38100" dir="2700000" algn="tl" rotWithShape="0">
                    <a:schemeClr val="bg2">
                      <a:alpha val="40000"/>
                    </a:schemeClr>
                  </a:outerShdw>
                </a:effectLst>
                <a:latin typeface="Segoe" pitchFamily="34" charset="0"/>
              </a:rPr>
              <a:t>C#</a:t>
            </a:r>
          </a:p>
        </p:txBody>
      </p:sp>
      <p:sp>
        <p:nvSpPr>
          <p:cNvPr id="8" name="Snip Same Side Corner Rectangle 7"/>
          <p:cNvSpPr/>
          <p:nvPr/>
        </p:nvSpPr>
        <p:spPr bwMode="auto">
          <a:xfrm>
            <a:off x="3581400" y="762000"/>
            <a:ext cx="2054146" cy="381000"/>
          </a:xfrm>
          <a:prstGeom prst="snip2Same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solidFill>
                  <a:schemeClr val="bg1"/>
                </a:solidFill>
                <a:effectLst>
                  <a:outerShdw blurRad="50800" dist="38100" dir="2700000" algn="tl" rotWithShape="0">
                    <a:schemeClr val="bg2">
                      <a:alpha val="40000"/>
                    </a:schemeClr>
                  </a:outerShdw>
                </a:effectLst>
                <a:latin typeface="Segoe" pitchFamily="34" charset="0"/>
              </a:rPr>
              <a:t>Boogie</a:t>
            </a:r>
          </a:p>
        </p:txBody>
      </p:sp>
      <p:sp>
        <p:nvSpPr>
          <p:cNvPr id="9" name="TextBox 8"/>
          <p:cNvSpPr txBox="1"/>
          <p:nvPr/>
        </p:nvSpPr>
        <p:spPr>
          <a:xfrm>
            <a:off x="152400" y="1371600"/>
            <a:ext cx="3352800" cy="3046988"/>
          </a:xfrm>
          <a:prstGeom prst="rect">
            <a:avLst/>
          </a:prstGeom>
          <a:noFill/>
        </p:spPr>
        <p:txBody>
          <a:bodyPr wrap="square" rtlCol="0">
            <a:spAutoFit/>
          </a:bodyPr>
          <a:lstStyle/>
          <a:p>
            <a:r>
              <a:rPr lang="en-US" sz="2400" dirty="0">
                <a:solidFill>
                  <a:srgbClr val="0000FF"/>
                </a:solidFill>
                <a:latin typeface="Consolas"/>
              </a:rPr>
              <a:t>class</a:t>
            </a:r>
            <a:r>
              <a:rPr lang="en-US" sz="2400" dirty="0">
                <a:solidFill>
                  <a:prstClr val="black"/>
                </a:solidFill>
                <a:latin typeface="Consolas"/>
              </a:rPr>
              <a:t> </a:t>
            </a:r>
            <a:r>
              <a:rPr lang="en-US" sz="2400" dirty="0">
                <a:solidFill>
                  <a:srgbClr val="2B91AF"/>
                </a:solidFill>
                <a:latin typeface="Consolas"/>
              </a:rPr>
              <a:t>C</a:t>
            </a:r>
            <a:r>
              <a:rPr lang="en-US" sz="2400" dirty="0">
                <a:solidFill>
                  <a:prstClr val="black"/>
                </a:solidFill>
                <a:latin typeface="Consolas"/>
              </a:rPr>
              <a:t> {</a:t>
            </a:r>
          </a:p>
          <a:p>
            <a:r>
              <a:rPr lang="en-US" sz="2400" dirty="0">
                <a:solidFill>
                  <a:prstClr val="black"/>
                </a:solidFill>
                <a:latin typeface="Consolas"/>
              </a:rPr>
              <a:t>  C next;</a:t>
            </a:r>
          </a:p>
          <a:p>
            <a:r>
              <a:rPr lang="es-ES" sz="2400" dirty="0">
                <a:solidFill>
                  <a:prstClr val="black"/>
                </a:solidFill>
                <a:latin typeface="Consolas"/>
              </a:rPr>
              <a:t>  </a:t>
            </a:r>
            <a:r>
              <a:rPr lang="es-ES" sz="2400" dirty="0" err="1">
                <a:solidFill>
                  <a:srgbClr val="0000FF"/>
                </a:solidFill>
                <a:latin typeface="Consolas"/>
              </a:rPr>
              <a:t>void</a:t>
            </a:r>
            <a:r>
              <a:rPr lang="es-ES" sz="2400" dirty="0">
                <a:solidFill>
                  <a:prstClr val="black"/>
                </a:solidFill>
                <a:latin typeface="Consolas"/>
              </a:rPr>
              <a:t> M(C </a:t>
            </a:r>
            <a:r>
              <a:rPr lang="es-ES" sz="2400" dirty="0" smtClean="0">
                <a:solidFill>
                  <a:prstClr val="black"/>
                </a:solidFill>
                <a:latin typeface="Consolas"/>
              </a:rPr>
              <a:t>c)</a:t>
            </a:r>
            <a:endParaRPr lang="es-ES" sz="2400" dirty="0">
              <a:solidFill>
                <a:prstClr val="black"/>
              </a:solidFill>
              <a:latin typeface="Consolas"/>
            </a:endParaRPr>
          </a:p>
          <a:p>
            <a:r>
              <a:rPr lang="en-US" sz="2400" dirty="0">
                <a:solidFill>
                  <a:prstClr val="black"/>
                </a:solidFill>
                <a:latin typeface="Consolas"/>
              </a:rPr>
              <a:t>  {</a:t>
            </a:r>
          </a:p>
          <a:p>
            <a:r>
              <a:rPr lang="en-US" sz="2400" dirty="0">
                <a:solidFill>
                  <a:prstClr val="black"/>
                </a:solidFill>
                <a:latin typeface="Consolas"/>
              </a:rPr>
              <a:t>    C x = next;</a:t>
            </a:r>
          </a:p>
          <a:p>
            <a:r>
              <a:rPr lang="en-US" sz="2400" dirty="0">
                <a:solidFill>
                  <a:prstClr val="black"/>
                </a:solidFill>
                <a:latin typeface="Consolas"/>
              </a:rPr>
              <a:t>    </a:t>
            </a:r>
            <a:r>
              <a:rPr lang="en-US" sz="2400" dirty="0" err="1">
                <a:solidFill>
                  <a:prstClr val="black"/>
                </a:solidFill>
                <a:latin typeface="Consolas"/>
              </a:rPr>
              <a:t>c.next</a:t>
            </a:r>
            <a:r>
              <a:rPr lang="en-US" sz="2400" dirty="0">
                <a:solidFill>
                  <a:prstClr val="black"/>
                </a:solidFill>
                <a:latin typeface="Consolas"/>
              </a:rPr>
              <a:t> = </a:t>
            </a:r>
            <a:r>
              <a:rPr lang="en-US" sz="2400" dirty="0" smtClean="0">
                <a:solidFill>
                  <a:prstClr val="black"/>
                </a:solidFill>
                <a:latin typeface="Consolas"/>
              </a:rPr>
              <a:t>c;</a:t>
            </a:r>
            <a:endParaRPr lang="en-US" sz="2400" dirty="0">
              <a:solidFill>
                <a:prstClr val="black"/>
              </a:solidFill>
              <a:latin typeface="Consolas"/>
            </a:endParaRPr>
          </a:p>
          <a:p>
            <a:r>
              <a:rPr lang="en-US" sz="2400" dirty="0" smtClean="0">
                <a:solidFill>
                  <a:prstClr val="black"/>
                </a:solidFill>
                <a:latin typeface="Consolas"/>
              </a:rPr>
              <a:t>  }</a:t>
            </a:r>
            <a:endParaRPr lang="en-US" sz="2400" dirty="0">
              <a:solidFill>
                <a:prstClr val="black"/>
              </a:solidFill>
              <a:latin typeface="Consolas"/>
            </a:endParaRPr>
          </a:p>
          <a:p>
            <a:r>
              <a:rPr lang="en-US" sz="2400" dirty="0" smtClean="0">
                <a:solidFill>
                  <a:prstClr val="black"/>
                </a:solidFill>
                <a:latin typeface="Consolas"/>
              </a:rPr>
              <a:t>}</a:t>
            </a:r>
            <a:endParaRPr lang="en-US" sz="2400" dirty="0">
              <a:solidFill>
                <a:prstClr val="black"/>
              </a:solidFill>
              <a:latin typeface="Consolas"/>
            </a:endParaRPr>
          </a:p>
        </p:txBody>
      </p:sp>
      <p:sp>
        <p:nvSpPr>
          <p:cNvPr id="10" name="TextBox 9"/>
          <p:cNvSpPr txBox="1"/>
          <p:nvPr/>
        </p:nvSpPr>
        <p:spPr>
          <a:xfrm>
            <a:off x="3657600" y="1155288"/>
            <a:ext cx="5261801" cy="5940088"/>
          </a:xfrm>
          <a:prstGeom prst="rect">
            <a:avLst/>
          </a:prstGeom>
          <a:noFill/>
        </p:spPr>
        <p:txBody>
          <a:bodyPr wrap="square" rtlCol="0">
            <a:spAutoFit/>
          </a:bodyPr>
          <a:lstStyle/>
          <a:p>
            <a:r>
              <a:rPr lang="en-US" dirty="0">
                <a:solidFill>
                  <a:srgbClr val="0000FF"/>
                </a:solidFill>
                <a:latin typeface="Consolas"/>
              </a:rPr>
              <a:t>type</a:t>
            </a:r>
            <a:r>
              <a:rPr lang="en-US" dirty="0">
                <a:solidFill>
                  <a:prstClr val="black"/>
                </a:solidFill>
                <a:latin typeface="Consolas"/>
              </a:rPr>
              <a:t> Ref;</a:t>
            </a:r>
          </a:p>
          <a:p>
            <a:r>
              <a:rPr lang="en-US" dirty="0" err="1">
                <a:solidFill>
                  <a:srgbClr val="0000FF"/>
                </a:solidFill>
                <a:latin typeface="Consolas"/>
              </a:rPr>
              <a:t>const</a:t>
            </a:r>
            <a:r>
              <a:rPr lang="en-US" dirty="0">
                <a:solidFill>
                  <a:prstClr val="black"/>
                </a:solidFill>
                <a:latin typeface="Consolas"/>
              </a:rPr>
              <a:t> null: Ref;</a:t>
            </a:r>
          </a:p>
          <a:p>
            <a:endParaRPr lang="en-US" sz="1200" dirty="0">
              <a:solidFill>
                <a:prstClr val="black"/>
              </a:solidFill>
              <a:latin typeface="Consolas"/>
            </a:endParaRPr>
          </a:p>
          <a:p>
            <a:r>
              <a:rPr lang="en-US" dirty="0">
                <a:solidFill>
                  <a:srgbClr val="0000FF"/>
                </a:solidFill>
                <a:latin typeface="Consolas"/>
              </a:rPr>
              <a:t>type</a:t>
            </a:r>
            <a:r>
              <a:rPr lang="en-US" dirty="0">
                <a:solidFill>
                  <a:prstClr val="black"/>
                </a:solidFill>
                <a:latin typeface="Consolas"/>
              </a:rPr>
              <a:t> Field;</a:t>
            </a:r>
          </a:p>
          <a:p>
            <a:r>
              <a:rPr lang="en-US" dirty="0" err="1">
                <a:solidFill>
                  <a:srgbClr val="0000FF"/>
                </a:solidFill>
                <a:latin typeface="Consolas"/>
              </a:rPr>
              <a:t>const</a:t>
            </a:r>
            <a:r>
              <a:rPr lang="en-US" dirty="0">
                <a:solidFill>
                  <a:prstClr val="black"/>
                </a:solidFill>
                <a:latin typeface="Consolas"/>
              </a:rPr>
              <a:t> </a:t>
            </a:r>
            <a:r>
              <a:rPr lang="en-US" dirty="0">
                <a:solidFill>
                  <a:srgbClr val="0000FF"/>
                </a:solidFill>
                <a:latin typeface="Consolas"/>
              </a:rPr>
              <a:t>unique</a:t>
            </a:r>
            <a:r>
              <a:rPr lang="en-US" dirty="0">
                <a:solidFill>
                  <a:prstClr val="black"/>
                </a:solidFill>
                <a:latin typeface="Consolas"/>
              </a:rPr>
              <a:t> </a:t>
            </a:r>
            <a:r>
              <a:rPr lang="en-US" dirty="0" err="1">
                <a:solidFill>
                  <a:prstClr val="black"/>
                </a:solidFill>
                <a:latin typeface="Consolas"/>
              </a:rPr>
              <a:t>C.next</a:t>
            </a:r>
            <a:r>
              <a:rPr lang="en-US" dirty="0">
                <a:solidFill>
                  <a:prstClr val="black"/>
                </a:solidFill>
                <a:latin typeface="Consolas"/>
              </a:rPr>
              <a:t>: Field;</a:t>
            </a:r>
          </a:p>
          <a:p>
            <a:endParaRPr lang="en-US" sz="1200" dirty="0">
              <a:solidFill>
                <a:prstClr val="black"/>
              </a:solidFill>
              <a:latin typeface="Consolas"/>
            </a:endParaRPr>
          </a:p>
          <a:p>
            <a:r>
              <a:rPr lang="en-US" dirty="0" err="1">
                <a:solidFill>
                  <a:srgbClr val="0000FF"/>
                </a:solidFill>
                <a:latin typeface="Consolas"/>
              </a:rPr>
              <a:t>var</a:t>
            </a:r>
            <a:r>
              <a:rPr lang="en-US" dirty="0">
                <a:solidFill>
                  <a:prstClr val="black"/>
                </a:solidFill>
                <a:latin typeface="Consolas"/>
              </a:rPr>
              <a:t> Heap: [</a:t>
            </a:r>
            <a:r>
              <a:rPr lang="en-US" dirty="0" err="1">
                <a:solidFill>
                  <a:prstClr val="black"/>
                </a:solidFill>
                <a:latin typeface="Consolas"/>
              </a:rPr>
              <a:t>Ref,Field</a:t>
            </a:r>
            <a:r>
              <a:rPr lang="en-US" dirty="0">
                <a:solidFill>
                  <a:prstClr val="black"/>
                </a:solidFill>
                <a:latin typeface="Consolas"/>
              </a:rPr>
              <a:t>]Ref</a:t>
            </a:r>
            <a:r>
              <a:rPr lang="en-US" dirty="0" smtClean="0">
                <a:solidFill>
                  <a:prstClr val="black"/>
                </a:solidFill>
                <a:latin typeface="Consolas"/>
              </a:rPr>
              <a:t>;</a:t>
            </a:r>
          </a:p>
          <a:p>
            <a:r>
              <a:rPr lang="en-US" dirty="0">
                <a:solidFill>
                  <a:prstClr val="black"/>
                </a:solidFill>
                <a:latin typeface="Consolas"/>
              </a:rPr>
              <a:t> </a:t>
            </a:r>
            <a:r>
              <a:rPr lang="en-US" dirty="0" smtClean="0">
                <a:solidFill>
                  <a:prstClr val="black"/>
                </a:solidFill>
                <a:latin typeface="Consolas"/>
              </a:rPr>
              <a:t>       </a:t>
            </a:r>
            <a:r>
              <a:rPr lang="en-US" dirty="0" smtClean="0">
                <a:solidFill>
                  <a:srgbClr val="008000"/>
                </a:solidFill>
                <a:latin typeface="Consolas"/>
              </a:rPr>
              <a:t>// </a:t>
            </a:r>
            <a:r>
              <a:rPr lang="en-US" dirty="0">
                <a:solidFill>
                  <a:srgbClr val="008000"/>
                </a:solidFill>
                <a:latin typeface="Consolas"/>
              </a:rPr>
              <a:t>Ref * Field --&gt; Ref</a:t>
            </a:r>
            <a:endParaRPr lang="en-US" dirty="0">
              <a:solidFill>
                <a:prstClr val="black"/>
              </a:solidFill>
              <a:latin typeface="Consolas"/>
            </a:endParaRPr>
          </a:p>
          <a:p>
            <a:endParaRPr lang="en-US" sz="1200" dirty="0">
              <a:solidFill>
                <a:prstClr val="black"/>
              </a:solidFill>
              <a:latin typeface="Consolas"/>
            </a:endParaRPr>
          </a:p>
          <a:p>
            <a:r>
              <a:rPr lang="en-US" dirty="0">
                <a:solidFill>
                  <a:srgbClr val="0000FF"/>
                </a:solidFill>
                <a:latin typeface="Consolas"/>
              </a:rPr>
              <a:t>procedure</a:t>
            </a:r>
            <a:r>
              <a:rPr lang="en-US" dirty="0">
                <a:solidFill>
                  <a:prstClr val="black"/>
                </a:solidFill>
                <a:latin typeface="Consolas"/>
              </a:rPr>
              <a:t> C.M(this: Ref, c: </a:t>
            </a:r>
            <a:r>
              <a:rPr lang="en-US" dirty="0" smtClean="0">
                <a:solidFill>
                  <a:prstClr val="black"/>
                </a:solidFill>
                <a:latin typeface="Consolas"/>
              </a:rPr>
              <a:t>Ref)</a:t>
            </a:r>
            <a:endParaRPr lang="en-US" dirty="0">
              <a:solidFill>
                <a:prstClr val="black"/>
              </a:solidFill>
              <a:latin typeface="Consolas"/>
            </a:endParaRPr>
          </a:p>
          <a:p>
            <a:r>
              <a:rPr lang="en-US" dirty="0">
                <a:solidFill>
                  <a:prstClr val="black"/>
                </a:solidFill>
                <a:latin typeface="Consolas"/>
              </a:rPr>
              <a:t>  </a:t>
            </a:r>
            <a:r>
              <a:rPr lang="en-US" dirty="0">
                <a:solidFill>
                  <a:srgbClr val="0000FF"/>
                </a:solidFill>
                <a:latin typeface="Consolas"/>
              </a:rPr>
              <a:t>requires</a:t>
            </a:r>
            <a:r>
              <a:rPr lang="en-US" dirty="0">
                <a:solidFill>
                  <a:prstClr val="black"/>
                </a:solidFill>
                <a:latin typeface="Consolas"/>
              </a:rPr>
              <a:t> this != null;</a:t>
            </a:r>
          </a:p>
          <a:p>
            <a:r>
              <a:rPr lang="en-US" dirty="0">
                <a:solidFill>
                  <a:prstClr val="black"/>
                </a:solidFill>
                <a:latin typeface="Consolas"/>
              </a:rPr>
              <a:t>  </a:t>
            </a:r>
            <a:r>
              <a:rPr lang="en-US" dirty="0">
                <a:solidFill>
                  <a:srgbClr val="0000FF"/>
                </a:solidFill>
                <a:latin typeface="Consolas"/>
              </a:rPr>
              <a:t>modifies</a:t>
            </a:r>
            <a:r>
              <a:rPr lang="en-US" dirty="0">
                <a:solidFill>
                  <a:prstClr val="black"/>
                </a:solidFill>
                <a:latin typeface="Consolas"/>
              </a:rPr>
              <a:t> </a:t>
            </a:r>
            <a:r>
              <a:rPr lang="en-US" dirty="0" smtClean="0">
                <a:solidFill>
                  <a:prstClr val="black"/>
                </a:solidFill>
                <a:latin typeface="Consolas"/>
              </a:rPr>
              <a:t>Heap;</a:t>
            </a:r>
            <a:endParaRPr lang="en-US" dirty="0">
              <a:solidFill>
                <a:prstClr val="black"/>
              </a:solidFill>
              <a:latin typeface="Consolas"/>
            </a:endParaRPr>
          </a:p>
          <a:p>
            <a:r>
              <a:rPr lang="en-US" dirty="0">
                <a:solidFill>
                  <a:prstClr val="black"/>
                </a:solidFill>
                <a:latin typeface="Consolas"/>
              </a:rPr>
              <a:t>{</a:t>
            </a:r>
          </a:p>
          <a:p>
            <a:r>
              <a:rPr lang="en-US" dirty="0">
                <a:solidFill>
                  <a:prstClr val="black"/>
                </a:solidFill>
                <a:latin typeface="Consolas"/>
              </a:rPr>
              <a:t>  </a:t>
            </a:r>
            <a:r>
              <a:rPr lang="en-US" dirty="0" err="1">
                <a:solidFill>
                  <a:srgbClr val="0000FF"/>
                </a:solidFill>
                <a:latin typeface="Consolas"/>
              </a:rPr>
              <a:t>var</a:t>
            </a:r>
            <a:r>
              <a:rPr lang="en-US" dirty="0">
                <a:solidFill>
                  <a:prstClr val="black"/>
                </a:solidFill>
                <a:latin typeface="Consolas"/>
              </a:rPr>
              <a:t> x: </a:t>
            </a:r>
            <a:r>
              <a:rPr lang="en-US" dirty="0" smtClean="0">
                <a:solidFill>
                  <a:prstClr val="black"/>
                </a:solidFill>
                <a:latin typeface="Consolas"/>
              </a:rPr>
              <a:t>Ref;</a:t>
            </a:r>
            <a:endParaRPr lang="en-US" dirty="0">
              <a:solidFill>
                <a:prstClr val="black"/>
              </a:solidFill>
              <a:latin typeface="Consolas"/>
            </a:endParaRPr>
          </a:p>
          <a:p>
            <a:endParaRPr lang="en-US" dirty="0">
              <a:solidFill>
                <a:prstClr val="black"/>
              </a:solidFill>
              <a:latin typeface="Consolas"/>
            </a:endParaRPr>
          </a:p>
          <a:p>
            <a:r>
              <a:rPr lang="en-US" dirty="0">
                <a:solidFill>
                  <a:prstClr val="black"/>
                </a:solidFill>
                <a:latin typeface="Consolas"/>
              </a:rPr>
              <a:t>  </a:t>
            </a:r>
            <a:r>
              <a:rPr lang="en-US" dirty="0">
                <a:solidFill>
                  <a:srgbClr val="0000FF"/>
                </a:solidFill>
                <a:latin typeface="Consolas"/>
              </a:rPr>
              <a:t>assert</a:t>
            </a:r>
            <a:r>
              <a:rPr lang="en-US" dirty="0">
                <a:solidFill>
                  <a:prstClr val="black"/>
                </a:solidFill>
                <a:latin typeface="Consolas"/>
              </a:rPr>
              <a:t> this != null;</a:t>
            </a:r>
          </a:p>
          <a:p>
            <a:r>
              <a:rPr lang="en-US" dirty="0">
                <a:solidFill>
                  <a:prstClr val="black"/>
                </a:solidFill>
                <a:latin typeface="Consolas"/>
              </a:rPr>
              <a:t>  x := Heap[this, </a:t>
            </a:r>
            <a:r>
              <a:rPr lang="en-US" dirty="0" err="1">
                <a:solidFill>
                  <a:prstClr val="black"/>
                </a:solidFill>
                <a:latin typeface="Consolas"/>
              </a:rPr>
              <a:t>C.next</a:t>
            </a:r>
            <a:r>
              <a:rPr lang="en-US" dirty="0">
                <a:solidFill>
                  <a:prstClr val="black"/>
                </a:solidFill>
                <a:latin typeface="Consolas"/>
              </a:rPr>
              <a:t>];</a:t>
            </a:r>
          </a:p>
          <a:p>
            <a:endParaRPr lang="en-US" dirty="0">
              <a:solidFill>
                <a:prstClr val="black"/>
              </a:solidFill>
              <a:latin typeface="Consolas"/>
            </a:endParaRPr>
          </a:p>
          <a:p>
            <a:r>
              <a:rPr lang="en-US" dirty="0">
                <a:solidFill>
                  <a:prstClr val="black"/>
                </a:solidFill>
                <a:latin typeface="Consolas"/>
              </a:rPr>
              <a:t>  </a:t>
            </a:r>
            <a:r>
              <a:rPr lang="en-US" dirty="0">
                <a:solidFill>
                  <a:srgbClr val="0000FF"/>
                </a:solidFill>
                <a:latin typeface="Consolas"/>
              </a:rPr>
              <a:t>assert</a:t>
            </a:r>
            <a:r>
              <a:rPr lang="en-US" dirty="0">
                <a:solidFill>
                  <a:prstClr val="black"/>
                </a:solidFill>
                <a:latin typeface="Consolas"/>
              </a:rPr>
              <a:t> c != null;</a:t>
            </a:r>
          </a:p>
          <a:p>
            <a:r>
              <a:rPr lang="en-US" dirty="0">
                <a:solidFill>
                  <a:prstClr val="black"/>
                </a:solidFill>
                <a:latin typeface="Consolas"/>
              </a:rPr>
              <a:t>  Heap[c, </a:t>
            </a:r>
            <a:r>
              <a:rPr lang="en-US" dirty="0" err="1">
                <a:solidFill>
                  <a:prstClr val="black"/>
                </a:solidFill>
                <a:latin typeface="Consolas"/>
              </a:rPr>
              <a:t>C.next</a:t>
            </a:r>
            <a:r>
              <a:rPr lang="en-US" dirty="0">
                <a:solidFill>
                  <a:prstClr val="black"/>
                </a:solidFill>
                <a:latin typeface="Consolas"/>
              </a:rPr>
              <a:t>] := y;</a:t>
            </a:r>
          </a:p>
          <a:p>
            <a:r>
              <a:rPr lang="en-US" dirty="0" smtClean="0">
                <a:solidFill>
                  <a:prstClr val="black"/>
                </a:solidFill>
                <a:latin typeface="Consolas"/>
              </a:rPr>
              <a:t>}</a:t>
            </a:r>
            <a:endParaRPr lang="en-US" dirty="0">
              <a:solidFill>
                <a:prstClr val="black"/>
              </a:solidFill>
              <a:latin typeface="Consolas"/>
            </a:endParaRPr>
          </a:p>
          <a:p>
            <a:endParaRPr lang="en-US" dirty="0">
              <a:solidFill>
                <a:prstClr val="black"/>
              </a:solidFill>
              <a:latin typeface="Consolas"/>
            </a:endParaRPr>
          </a:p>
        </p:txBody>
      </p:sp>
    </p:spTree>
    <p:extLst>
      <p:ext uri="{BB962C8B-B14F-4D97-AF65-F5344CB8AC3E}">
        <p14:creationId xmlns:p14="http://schemas.microsoft.com/office/powerpoint/2010/main" val="1380325078"/>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lang="en-US" dirty="0" smtClean="0"/>
              <a:t>More about memory models</a:t>
            </a:r>
            <a:endParaRPr lang="en-US" dirty="0"/>
          </a:p>
        </p:txBody>
      </p:sp>
      <p:sp>
        <p:nvSpPr>
          <p:cNvPr id="3" name="Text Placeholder 2"/>
          <p:cNvSpPr>
            <a:spLocks noGrp="1"/>
          </p:cNvSpPr>
          <p:nvPr>
            <p:ph type="body" sz="quarter" idx="10"/>
          </p:nvPr>
        </p:nvSpPr>
        <p:spPr>
          <a:xfrm>
            <a:off x="381000" y="1411552"/>
            <a:ext cx="8382000" cy="3323987"/>
          </a:xfrm>
        </p:spPr>
        <p:txBody>
          <a:bodyPr/>
          <a:lstStyle/>
          <a:p>
            <a:r>
              <a:rPr lang="en-US" dirty="0" smtClean="0"/>
              <a:t>Encoding a good memory model requires more effort</a:t>
            </a:r>
          </a:p>
          <a:p>
            <a:r>
              <a:rPr lang="en-US" dirty="0" smtClean="0"/>
              <a:t>Boogie provides many useful features</a:t>
            </a:r>
          </a:p>
          <a:p>
            <a:pPr lvl="1"/>
            <a:r>
              <a:rPr lang="en-US" dirty="0" smtClean="0"/>
              <a:t>Polymorphic map types</a:t>
            </a:r>
          </a:p>
          <a:p>
            <a:pPr lvl="1"/>
            <a:r>
              <a:rPr lang="en-US" dirty="0" smtClean="0"/>
              <a:t>Partial commands (</a:t>
            </a:r>
            <a:r>
              <a:rPr lang="en-US" dirty="0">
                <a:solidFill>
                  <a:srgbClr val="0000FF"/>
                </a:solidFill>
                <a:latin typeface="Consolas"/>
              </a:rPr>
              <a:t>assume</a:t>
            </a:r>
            <a:r>
              <a:rPr lang="en-US" dirty="0" smtClean="0"/>
              <a:t> statements)</a:t>
            </a:r>
          </a:p>
          <a:p>
            <a:pPr lvl="1"/>
            <a:r>
              <a:rPr lang="en-US" dirty="0" smtClean="0"/>
              <a:t>Free pre- and </a:t>
            </a:r>
            <a:r>
              <a:rPr lang="en-US" dirty="0" err="1" smtClean="0"/>
              <a:t>postconditions</a:t>
            </a:r>
            <a:endParaRPr lang="en-US" dirty="0" smtClean="0"/>
          </a:p>
          <a:p>
            <a:pPr lvl="1"/>
            <a:r>
              <a:rPr lang="en-US" dirty="0">
                <a:solidFill>
                  <a:srgbClr val="0000FF"/>
                </a:solidFill>
                <a:latin typeface="Consolas"/>
              </a:rPr>
              <a:t>where</a:t>
            </a:r>
            <a:r>
              <a:rPr lang="en-US" dirty="0" smtClean="0"/>
              <a:t> clauses</a:t>
            </a:r>
            <a:endParaRPr lang="en-US" dirty="0"/>
          </a:p>
        </p:txBody>
      </p:sp>
    </p:spTree>
    <p:extLst>
      <p:ext uri="{BB962C8B-B14F-4D97-AF65-F5344CB8AC3E}">
        <p14:creationId xmlns:p14="http://schemas.microsoft.com/office/powerpoint/2010/main" val="243223103"/>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Boogie</a:t>
            </a:r>
            <a:endParaRPr lang="en-US" dirty="0"/>
          </a:p>
        </p:txBody>
      </p:sp>
      <p:sp>
        <p:nvSpPr>
          <p:cNvPr id="3" name="Subtitle 2"/>
          <p:cNvSpPr>
            <a:spLocks noGrp="1"/>
          </p:cNvSpPr>
          <p:nvPr>
            <p:ph type="subTitle" idx="1"/>
          </p:nvPr>
        </p:nvSpPr>
        <p:spPr/>
        <p:txBody>
          <a:bodyPr/>
          <a:lstStyle/>
          <a:p>
            <a:r>
              <a:rPr lang="en-US" dirty="0" err="1" smtClean="0"/>
              <a:t>FindZero</a:t>
            </a:r>
            <a:r>
              <a:rPr lang="en-US" dirty="0" smtClean="0"/>
              <a:t> translated</a:t>
            </a:r>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10/main" val="1542107866"/>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3" name="Text Placeholder 2"/>
          <p:cNvSpPr>
            <a:spLocks noGrp="1"/>
          </p:cNvSpPr>
          <p:nvPr>
            <p:ph type="body" sz="quarter" idx="10"/>
          </p:nvPr>
        </p:nvSpPr>
        <p:spPr>
          <a:xfrm>
            <a:off x="381000" y="1411552"/>
            <a:ext cx="8382000" cy="3016210"/>
          </a:xfrm>
        </p:spPr>
        <p:txBody>
          <a:bodyPr/>
          <a:lstStyle/>
          <a:p>
            <a:r>
              <a:rPr lang="en-US" dirty="0" smtClean="0"/>
              <a:t>C Gauss into Boogie</a:t>
            </a:r>
          </a:p>
          <a:p>
            <a:pPr lvl="1"/>
            <a:r>
              <a:rPr lang="en-US" dirty="0">
                <a:hlinkClick r:id="rId2"/>
              </a:rPr>
              <a:t>http://</a:t>
            </a:r>
            <a:r>
              <a:rPr lang="en-US" dirty="0" smtClean="0">
                <a:hlinkClick r:id="rId2"/>
              </a:rPr>
              <a:t>rise4fun.com/Boogie/AEp</a:t>
            </a:r>
            <a:endParaRPr lang="en-US" dirty="0" smtClean="0"/>
          </a:p>
          <a:p>
            <a:r>
              <a:rPr lang="en-US" dirty="0" smtClean="0"/>
              <a:t>Java swap</a:t>
            </a:r>
          </a:p>
          <a:p>
            <a:pPr lvl="1"/>
            <a:r>
              <a:rPr lang="en-US" dirty="0">
                <a:hlinkClick r:id="rId3"/>
              </a:rPr>
              <a:t>http://</a:t>
            </a:r>
            <a:r>
              <a:rPr lang="en-US" dirty="0" smtClean="0">
                <a:hlinkClick r:id="rId3"/>
              </a:rPr>
              <a:t>rise4fun.com/Boogie/kU</a:t>
            </a:r>
            <a:r>
              <a:rPr lang="en-US" dirty="0" smtClean="0"/>
              <a:t> </a:t>
            </a:r>
          </a:p>
          <a:p>
            <a:r>
              <a:rPr lang="en-US" dirty="0" err="1" smtClean="0"/>
              <a:t>FindZero</a:t>
            </a:r>
            <a:r>
              <a:rPr lang="en-US" dirty="0" smtClean="0"/>
              <a:t> translation errors</a:t>
            </a:r>
          </a:p>
          <a:p>
            <a:pPr lvl="1"/>
            <a:r>
              <a:rPr lang="en-US" dirty="0">
                <a:hlinkClick r:id="rId4"/>
              </a:rPr>
              <a:t>http://</a:t>
            </a:r>
            <a:r>
              <a:rPr lang="en-US" dirty="0" smtClean="0">
                <a:hlinkClick r:id="rId4"/>
              </a:rPr>
              <a:t>rise4fun.com/Boogie/E01</a:t>
            </a:r>
            <a:r>
              <a:rPr lang="en-US" dirty="0" smtClean="0"/>
              <a:t> </a:t>
            </a:r>
            <a:endParaRPr lang="en-US" dirty="0"/>
          </a:p>
        </p:txBody>
      </p:sp>
    </p:spTree>
    <p:extLst>
      <p:ext uri="{BB962C8B-B14F-4D97-AF65-F5344CB8AC3E}">
        <p14:creationId xmlns:p14="http://schemas.microsoft.com/office/powerpoint/2010/main" val="2602460995"/>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p:cNvGrpSpPr/>
          <p:nvPr/>
        </p:nvGrpSpPr>
        <p:grpSpPr>
          <a:xfrm rot="21242226">
            <a:off x="856146" y="877896"/>
            <a:ext cx="2920926" cy="2253079"/>
            <a:chOff x="792644" y="882444"/>
            <a:chExt cx="2920926" cy="2253079"/>
          </a:xfrm>
        </p:grpSpPr>
        <p:sp>
          <p:nvSpPr>
            <p:cNvPr id="22" name="Rounded Rectangle 21"/>
            <p:cNvSpPr/>
            <p:nvPr/>
          </p:nvSpPr>
          <p:spPr bwMode="auto">
            <a:xfrm>
              <a:off x="792644" y="882444"/>
              <a:ext cx="2920926" cy="2253079"/>
            </a:xfrm>
            <a:prstGeom prst="round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629" y="990600"/>
              <a:ext cx="2667000" cy="2017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1676628" y="1752600"/>
              <a:ext cx="990600" cy="707886"/>
            </a:xfrm>
            <a:prstGeom prst="rect">
              <a:avLst/>
            </a:prstGeom>
            <a:noFill/>
          </p:spPr>
          <p:txBody>
            <a:bodyPr wrap="square" rtlCol="0">
              <a:spAutoFit/>
            </a:bodyPr>
            <a:lstStyle/>
            <a:p>
              <a:r>
                <a:rPr lang="en-US" sz="4000" dirty="0" smtClean="0">
                  <a:solidFill>
                    <a:schemeClr val="bg2"/>
                  </a:solidFill>
                  <a:effectLst/>
                </a:rPr>
                <a:t>C#</a:t>
              </a:r>
            </a:p>
          </p:txBody>
        </p:sp>
      </p:grpSp>
      <p:pic>
        <p:nvPicPr>
          <p:cNvPr id="1027" name="Picture 3" descr="C:\Users\leino\AppData\Local\Microsoft\Windows\Temporary Internet Files\Content.IE5\5RQU3JRZ\MC900433834[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4828" y="4931105"/>
            <a:ext cx="1828572" cy="1828572"/>
          </a:xfrm>
          <a:prstGeom prst="rect">
            <a:avLst/>
          </a:prstGeom>
          <a:noFill/>
          <a:extLst>
            <a:ext uri="{909E8E84-426E-40DD-AFC4-6F175D3DCCD1}">
              <a14:hiddenFill xmlns:a14="http://schemas.microsoft.com/office/drawing/2010/main">
                <a:solidFill>
                  <a:srgbClr val="FFFFFF"/>
                </a:solidFill>
              </a14:hiddenFill>
            </a:ext>
          </a:extLst>
        </p:spPr>
      </p:pic>
      <p:cxnSp>
        <p:nvCxnSpPr>
          <p:cNvPr id="8" name="Straight Arrow Connector 7"/>
          <p:cNvCxnSpPr>
            <a:stCxn id="22" idx="2"/>
          </p:cNvCxnSpPr>
          <p:nvPr/>
        </p:nvCxnSpPr>
        <p:spPr>
          <a:xfrm>
            <a:off x="2433639" y="3124880"/>
            <a:ext cx="830491" cy="258557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0" name="Rounded Rectangle 9"/>
          <p:cNvSpPr/>
          <p:nvPr/>
        </p:nvSpPr>
        <p:spPr bwMode="auto">
          <a:xfrm>
            <a:off x="5258795" y="4847403"/>
            <a:ext cx="2514600" cy="1302332"/>
          </a:xfrm>
          <a:prstGeom prst="roundRect">
            <a:avLst/>
          </a:prstGeom>
          <a:ln>
            <a:headEnd type="none" w="med" len="med"/>
            <a:tailEnd type="none" w="med" len="med"/>
          </a:ln>
          <a:scene3d>
            <a:camera prst="isometricOffAxis2Top">
              <a:rot lat="19038235" lon="20541151" rev="21172605"/>
            </a:camera>
            <a:lightRig rig="flood" dir="t"/>
          </a:scene3d>
          <a:sp3d contourW="1000" prstMaterial="flat">
            <a:bevelT w="95250" h="482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SMT solver</a:t>
            </a:r>
          </a:p>
        </p:txBody>
      </p:sp>
      <p:cxnSp>
        <p:nvCxnSpPr>
          <p:cNvPr id="16" name="Straight Arrow Connector 15"/>
          <p:cNvCxnSpPr>
            <a:stCxn id="28" idx="2"/>
          </p:cNvCxnSpPr>
          <p:nvPr/>
        </p:nvCxnSpPr>
        <p:spPr>
          <a:xfrm>
            <a:off x="6121425" y="3016479"/>
            <a:ext cx="394670" cy="221897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7" name="Flowchart: Document 16"/>
          <p:cNvSpPr/>
          <p:nvPr/>
        </p:nvSpPr>
        <p:spPr bwMode="auto">
          <a:xfrm>
            <a:off x="280334" y="3657600"/>
            <a:ext cx="2615266" cy="1219200"/>
          </a:xfrm>
          <a:prstGeom prst="flowChartDocumen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Intermediate representation</a:t>
            </a:r>
          </a:p>
        </p:txBody>
      </p:sp>
      <p:sp>
        <p:nvSpPr>
          <p:cNvPr id="20" name="Flowchart: Document 19"/>
          <p:cNvSpPr/>
          <p:nvPr/>
        </p:nvSpPr>
        <p:spPr bwMode="auto">
          <a:xfrm>
            <a:off x="6248400" y="3552003"/>
            <a:ext cx="2615266" cy="1295400"/>
          </a:xfrm>
          <a:prstGeom prst="flowChartDocumen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Intermediate verification language</a:t>
            </a:r>
          </a:p>
        </p:txBody>
      </p:sp>
      <p:sp>
        <p:nvSpPr>
          <p:cNvPr id="21" name="TextBox 20"/>
          <p:cNvSpPr txBox="1"/>
          <p:nvPr/>
        </p:nvSpPr>
        <p:spPr>
          <a:xfrm rot="4176574">
            <a:off x="1990840" y="4195892"/>
            <a:ext cx="2828115" cy="523220"/>
          </a:xfrm>
          <a:prstGeom prst="rect">
            <a:avLst/>
          </a:prstGeom>
          <a:noFill/>
        </p:spPr>
        <p:txBody>
          <a:bodyPr wrap="square" rtlCol="0">
            <a:spAutoFit/>
          </a:bodyPr>
          <a:lstStyle/>
          <a:p>
            <a:r>
              <a:rPr lang="en-US" sz="2800" dirty="0" smtClean="0">
                <a:solidFill>
                  <a:schemeClr val="bg1"/>
                </a:solidFill>
                <a:effectLst>
                  <a:outerShdw blurRad="38100" dist="38100" dir="2700000" algn="tl">
                    <a:srgbClr val="000000">
                      <a:alpha val="43137"/>
                    </a:srgbClr>
                  </a:outerShdw>
                </a:effectLst>
              </a:rPr>
              <a:t>Compiler</a:t>
            </a:r>
          </a:p>
        </p:txBody>
      </p:sp>
      <p:sp>
        <p:nvSpPr>
          <p:cNvPr id="24" name="TextBox 23"/>
          <p:cNvSpPr txBox="1"/>
          <p:nvPr/>
        </p:nvSpPr>
        <p:spPr>
          <a:xfrm rot="4806036">
            <a:off x="4573161" y="4396410"/>
            <a:ext cx="2828115" cy="523220"/>
          </a:xfrm>
          <a:prstGeom prst="rect">
            <a:avLst/>
          </a:prstGeom>
          <a:noFill/>
        </p:spPr>
        <p:txBody>
          <a:bodyPr wrap="square" rtlCol="0">
            <a:spAutoFit/>
          </a:bodyPr>
          <a:lstStyle/>
          <a:p>
            <a:r>
              <a:rPr lang="en-US" sz="2800" dirty="0" smtClean="0">
                <a:solidFill>
                  <a:schemeClr val="bg1"/>
                </a:solidFill>
                <a:effectLst>
                  <a:outerShdw blurRad="38100" dist="38100" dir="2700000" algn="tl">
                    <a:srgbClr val="000000">
                      <a:alpha val="43137"/>
                    </a:srgbClr>
                  </a:outerShdw>
                </a:effectLst>
              </a:rPr>
              <a:t>Verifier</a:t>
            </a:r>
          </a:p>
        </p:txBody>
      </p:sp>
      <p:grpSp>
        <p:nvGrpSpPr>
          <p:cNvPr id="27" name="Group 26"/>
          <p:cNvGrpSpPr/>
          <p:nvPr/>
        </p:nvGrpSpPr>
        <p:grpSpPr>
          <a:xfrm rot="717108">
            <a:off x="4894256" y="787821"/>
            <a:ext cx="2920926" cy="2253079"/>
            <a:chOff x="792644" y="882444"/>
            <a:chExt cx="2920926" cy="2253079"/>
          </a:xfrm>
        </p:grpSpPr>
        <p:sp>
          <p:nvSpPr>
            <p:cNvPr id="28" name="Rounded Rectangle 27"/>
            <p:cNvSpPr/>
            <p:nvPr/>
          </p:nvSpPr>
          <p:spPr bwMode="auto">
            <a:xfrm>
              <a:off x="792644" y="882444"/>
              <a:ext cx="2920926" cy="2253079"/>
            </a:xfrm>
            <a:prstGeom prst="round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pic>
          <p:nvPicPr>
            <p:cNvPr id="2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629" y="990600"/>
              <a:ext cx="2667000" cy="2017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 name="TextBox 29"/>
            <p:cNvSpPr txBox="1"/>
            <p:nvPr/>
          </p:nvSpPr>
          <p:spPr>
            <a:xfrm>
              <a:off x="1676628" y="1752600"/>
              <a:ext cx="990600" cy="707886"/>
            </a:xfrm>
            <a:prstGeom prst="rect">
              <a:avLst/>
            </a:prstGeom>
            <a:noFill/>
          </p:spPr>
          <p:txBody>
            <a:bodyPr wrap="square" rtlCol="0">
              <a:spAutoFit/>
            </a:bodyPr>
            <a:lstStyle/>
            <a:p>
              <a:r>
                <a:rPr lang="en-US" sz="4000" dirty="0" smtClean="0">
                  <a:solidFill>
                    <a:schemeClr val="bg2"/>
                  </a:solidFill>
                  <a:effectLst/>
                </a:rPr>
                <a:t>C#</a:t>
              </a:r>
            </a:p>
          </p:txBody>
        </p:sp>
      </p:grpSp>
      <p:sp>
        <p:nvSpPr>
          <p:cNvPr id="2" name="Title 1"/>
          <p:cNvSpPr>
            <a:spLocks noGrp="1"/>
          </p:cNvSpPr>
          <p:nvPr>
            <p:ph type="title"/>
          </p:nvPr>
        </p:nvSpPr>
        <p:spPr/>
        <p:txBody>
          <a:bodyPr/>
          <a:lstStyle/>
          <a:p>
            <a:r>
              <a:rPr lang="en-US" dirty="0" smtClean="0"/>
              <a:t>Separation of concerns</a:t>
            </a:r>
            <a:endParaRPr lang="en-US" dirty="0"/>
          </a:p>
        </p:txBody>
      </p:sp>
      <p:cxnSp>
        <p:nvCxnSpPr>
          <p:cNvPr id="33" name="Straight Arrow Connector 32"/>
          <p:cNvCxnSpPr>
            <a:stCxn id="22" idx="2"/>
            <a:endCxn id="17" idx="0"/>
          </p:cNvCxnSpPr>
          <p:nvPr/>
        </p:nvCxnSpPr>
        <p:spPr>
          <a:xfrm flipH="1">
            <a:off x="1587967" y="3124880"/>
            <a:ext cx="845672" cy="53272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4" name="Straight Arrow Connector 33"/>
          <p:cNvCxnSpPr>
            <a:stCxn id="17" idx="2"/>
          </p:cNvCxnSpPr>
          <p:nvPr/>
        </p:nvCxnSpPr>
        <p:spPr>
          <a:xfrm>
            <a:off x="1587967" y="4796197"/>
            <a:ext cx="1676163" cy="91425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0" name="Straight Arrow Connector 39"/>
          <p:cNvCxnSpPr>
            <a:endCxn id="20" idx="0"/>
          </p:cNvCxnSpPr>
          <p:nvPr/>
        </p:nvCxnSpPr>
        <p:spPr>
          <a:xfrm>
            <a:off x="6121425" y="3040900"/>
            <a:ext cx="1434608" cy="511103"/>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1" name="Straight Arrow Connector 40"/>
          <p:cNvCxnSpPr>
            <a:stCxn id="20" idx="2"/>
          </p:cNvCxnSpPr>
          <p:nvPr/>
        </p:nvCxnSpPr>
        <p:spPr>
          <a:xfrm flipH="1">
            <a:off x="6629400" y="4761763"/>
            <a:ext cx="926633" cy="69524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91551789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nodeType="withEffect">
                                  <p:stCondLst>
                                    <p:cond delay="0"/>
                                  </p:stCondLst>
                                  <p:childTnLst>
                                    <p:set>
                                      <p:cBhvr>
                                        <p:cTn id="9" dur="1" fill="hold">
                                          <p:stCondLst>
                                            <p:cond delay="0"/>
                                          </p:stCondLst>
                                        </p:cTn>
                                        <p:tgtEl>
                                          <p:spTgt spid="33"/>
                                        </p:tgtEl>
                                        <p:attrNameLst>
                                          <p:attrName>style.visibility</p:attrName>
                                        </p:attrNameLst>
                                      </p:cBhvr>
                                      <p:to>
                                        <p:strVal val="visible"/>
                                      </p:to>
                                    </p:set>
                                    <p:animEffect transition="in" filter="fade">
                                      <p:cBhvr>
                                        <p:cTn id="10" dur="500"/>
                                        <p:tgtEl>
                                          <p:spTgt spid="33"/>
                                        </p:tgtEl>
                                      </p:cBhvr>
                                    </p:animEffect>
                                  </p:childTnLst>
                                </p:cTn>
                              </p:par>
                              <p:par>
                                <p:cTn id="11" presetID="10" presetClass="entr" presetSubtype="0" fill="hold" nodeType="withEffect">
                                  <p:stCondLst>
                                    <p:cond delay="0"/>
                                  </p:stCondLst>
                                  <p:childTnLst>
                                    <p:set>
                                      <p:cBhvr>
                                        <p:cTn id="12" dur="1" fill="hold">
                                          <p:stCondLst>
                                            <p:cond delay="0"/>
                                          </p:stCondLst>
                                        </p:cTn>
                                        <p:tgtEl>
                                          <p:spTgt spid="34"/>
                                        </p:tgtEl>
                                        <p:attrNameLst>
                                          <p:attrName>style.visibility</p:attrName>
                                        </p:attrNameLst>
                                      </p:cBhvr>
                                      <p:to>
                                        <p:strVal val="visible"/>
                                      </p:to>
                                    </p:set>
                                    <p:animEffect transition="in" filter="fade">
                                      <p:cBhvr>
                                        <p:cTn id="13" dur="500"/>
                                        <p:tgtEl>
                                          <p:spTgt spid="34"/>
                                        </p:tgtEl>
                                      </p:cBhvr>
                                    </p:animEffect>
                                  </p:childTnLst>
                                </p:cTn>
                              </p:par>
                              <p:par>
                                <p:cTn id="14" presetID="10" presetClass="exit" presetSubtype="0" fill="hold" nodeType="withEffect">
                                  <p:stCondLst>
                                    <p:cond delay="0"/>
                                  </p:stCondLst>
                                  <p:childTnLst>
                                    <p:animEffect transition="out" filter="fade">
                                      <p:cBhvr>
                                        <p:cTn id="15" dur="500"/>
                                        <p:tgtEl>
                                          <p:spTgt spid="8"/>
                                        </p:tgtEl>
                                      </p:cBhvr>
                                    </p:animEffect>
                                    <p:set>
                                      <p:cBhvr>
                                        <p:cTn id="16" dur="1" fill="hold">
                                          <p:stCondLst>
                                            <p:cond delay="499"/>
                                          </p:stCondLst>
                                        </p:cTn>
                                        <p:tgtEl>
                                          <p:spTgt spid="8"/>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27"/>
                                        </p:tgtEl>
                                        <p:attrNameLst>
                                          <p:attrName>style.visibility</p:attrName>
                                        </p:attrNameLst>
                                      </p:cBhvr>
                                      <p:to>
                                        <p:strVal val="visible"/>
                                      </p:to>
                                    </p:set>
                                    <p:animEffect transition="in" filter="fade">
                                      <p:cBhvr>
                                        <p:cTn id="21" dur="500"/>
                                        <p:tgtEl>
                                          <p:spTgt spid="27"/>
                                        </p:tgtEl>
                                      </p:cBhvr>
                                    </p:animEffect>
                                  </p:childTnLst>
                                </p:cTn>
                              </p:par>
                              <p:par>
                                <p:cTn id="22" presetID="10" presetClass="entr" presetSubtype="0" fill="hold" nodeType="with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fade">
                                      <p:cBhvr>
                                        <p:cTn id="24" dur="500"/>
                                        <p:tgtEl>
                                          <p:spTgt spid="16"/>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fade">
                                      <p:cBhvr>
                                        <p:cTn id="27" dur="500"/>
                                        <p:tgtEl>
                                          <p:spTgt spid="24"/>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fade">
                                      <p:cBhvr>
                                        <p:cTn id="30" dur="5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fade">
                                      <p:cBhvr>
                                        <p:cTn id="35" dur="500"/>
                                        <p:tgtEl>
                                          <p:spTgt spid="20"/>
                                        </p:tgtEl>
                                      </p:cBhvr>
                                    </p:animEffect>
                                  </p:childTnLst>
                                </p:cTn>
                              </p:par>
                              <p:par>
                                <p:cTn id="36" presetID="10" presetClass="entr" presetSubtype="0" fill="hold" nodeType="withEffect">
                                  <p:stCondLst>
                                    <p:cond delay="0"/>
                                  </p:stCondLst>
                                  <p:childTnLst>
                                    <p:set>
                                      <p:cBhvr>
                                        <p:cTn id="37" dur="1" fill="hold">
                                          <p:stCondLst>
                                            <p:cond delay="0"/>
                                          </p:stCondLst>
                                        </p:cTn>
                                        <p:tgtEl>
                                          <p:spTgt spid="40"/>
                                        </p:tgtEl>
                                        <p:attrNameLst>
                                          <p:attrName>style.visibility</p:attrName>
                                        </p:attrNameLst>
                                      </p:cBhvr>
                                      <p:to>
                                        <p:strVal val="visible"/>
                                      </p:to>
                                    </p:set>
                                    <p:animEffect transition="in" filter="fade">
                                      <p:cBhvr>
                                        <p:cTn id="38" dur="500"/>
                                        <p:tgtEl>
                                          <p:spTgt spid="40"/>
                                        </p:tgtEl>
                                      </p:cBhvr>
                                    </p:animEffect>
                                  </p:childTnLst>
                                </p:cTn>
                              </p:par>
                              <p:par>
                                <p:cTn id="39" presetID="10" presetClass="entr" presetSubtype="0" fill="hold" nodeType="with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fade">
                                      <p:cBhvr>
                                        <p:cTn id="41" dur="500"/>
                                        <p:tgtEl>
                                          <p:spTgt spid="41"/>
                                        </p:tgtEl>
                                      </p:cBhvr>
                                    </p:animEffect>
                                  </p:childTnLst>
                                </p:cTn>
                              </p:par>
                              <p:par>
                                <p:cTn id="42" presetID="10" presetClass="entr" presetSubtype="0" fill="hold" nodeType="withEffect">
                                  <p:stCondLst>
                                    <p:cond delay="0"/>
                                  </p:stCondLst>
                                  <p:childTnLst>
                                    <p:set>
                                      <p:cBhvr>
                                        <p:cTn id="43" dur="1" fill="hold">
                                          <p:stCondLst>
                                            <p:cond delay="0"/>
                                          </p:stCondLst>
                                        </p:cTn>
                                        <p:tgtEl>
                                          <p:spTgt spid="40"/>
                                        </p:tgtEl>
                                        <p:attrNameLst>
                                          <p:attrName>style.visibility</p:attrName>
                                        </p:attrNameLst>
                                      </p:cBhvr>
                                      <p:to>
                                        <p:strVal val="visible"/>
                                      </p:to>
                                    </p:set>
                                    <p:animEffect transition="in" filter="fade">
                                      <p:cBhvr>
                                        <p:cTn id="44" dur="500"/>
                                        <p:tgtEl>
                                          <p:spTgt spid="40"/>
                                        </p:tgtEl>
                                      </p:cBhvr>
                                    </p:animEffect>
                                  </p:childTnLst>
                                </p:cTn>
                              </p:par>
                              <p:par>
                                <p:cTn id="45" presetID="10" presetClass="entr" presetSubtype="0" fill="hold" nodeType="withEffect">
                                  <p:stCondLst>
                                    <p:cond delay="0"/>
                                  </p:stCondLst>
                                  <p:childTnLst>
                                    <p:set>
                                      <p:cBhvr>
                                        <p:cTn id="46" dur="1" fill="hold">
                                          <p:stCondLst>
                                            <p:cond delay="0"/>
                                          </p:stCondLst>
                                        </p:cTn>
                                        <p:tgtEl>
                                          <p:spTgt spid="41"/>
                                        </p:tgtEl>
                                        <p:attrNameLst>
                                          <p:attrName>style.visibility</p:attrName>
                                        </p:attrNameLst>
                                      </p:cBhvr>
                                      <p:to>
                                        <p:strVal val="visible"/>
                                      </p:to>
                                    </p:set>
                                    <p:animEffect transition="in" filter="fade">
                                      <p:cBhvr>
                                        <p:cTn id="47" dur="500"/>
                                        <p:tgtEl>
                                          <p:spTgt spid="41"/>
                                        </p:tgtEl>
                                      </p:cBhvr>
                                    </p:animEffect>
                                  </p:childTnLst>
                                </p:cTn>
                              </p:par>
                              <p:par>
                                <p:cTn id="48" presetID="10" presetClass="exit" presetSubtype="0" fill="hold" nodeType="withEffect">
                                  <p:stCondLst>
                                    <p:cond delay="0"/>
                                  </p:stCondLst>
                                  <p:childTnLst>
                                    <p:animEffect transition="out" filter="fade">
                                      <p:cBhvr>
                                        <p:cTn id="49" dur="500"/>
                                        <p:tgtEl>
                                          <p:spTgt spid="16"/>
                                        </p:tgtEl>
                                      </p:cBhvr>
                                    </p:animEffect>
                                    <p:set>
                                      <p:cBhvr>
                                        <p:cTn id="50" dur="1" fill="hold">
                                          <p:stCondLst>
                                            <p:cond delay="499"/>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7" grpId="0" animBg="1"/>
      <p:bldP spid="20" grpId="0" animBg="1"/>
      <p:bldP spid="2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Quantifiers</a:t>
            </a:r>
            <a:endParaRPr lang="en-US" dirty="0"/>
          </a:p>
        </p:txBody>
      </p:sp>
      <p:sp>
        <p:nvSpPr>
          <p:cNvPr id="3" name="Content Placeholder 2"/>
          <p:cNvSpPr>
            <a:spLocks noGrp="1"/>
          </p:cNvSpPr>
          <p:nvPr>
            <p:ph idx="1"/>
          </p:nvPr>
        </p:nvSpPr>
        <p:spPr>
          <a:xfrm>
            <a:off x="381000" y="1219200"/>
            <a:ext cx="8380412" cy="3865674"/>
          </a:xfrm>
        </p:spPr>
        <p:txBody>
          <a:bodyPr/>
          <a:lstStyle/>
          <a:p>
            <a:r>
              <a:rPr lang="en-US" dirty="0" smtClean="0"/>
              <a:t>Instantiation via e-graph matching</a:t>
            </a:r>
          </a:p>
          <a:p>
            <a:r>
              <a:rPr lang="en-US" dirty="0" smtClean="0"/>
              <a:t>A </a:t>
            </a:r>
            <a:r>
              <a:rPr lang="en-US" i="1" dirty="0" smtClean="0"/>
              <a:t>matching pattern (trigger)</a:t>
            </a:r>
            <a:r>
              <a:rPr lang="en-US" dirty="0" smtClean="0"/>
              <a:t> is a set of terms that</a:t>
            </a:r>
          </a:p>
          <a:p>
            <a:pPr lvl="1"/>
            <a:r>
              <a:rPr lang="en-US" dirty="0" smtClean="0"/>
              <a:t>together mention all the bound variables, and</a:t>
            </a:r>
          </a:p>
          <a:p>
            <a:pPr lvl="1"/>
            <a:r>
              <a:rPr lang="en-US" dirty="0" smtClean="0"/>
              <a:t>none of which is just a bound variable by itself</a:t>
            </a:r>
          </a:p>
          <a:p>
            <a:r>
              <a:rPr lang="en-US" dirty="0" smtClean="0"/>
              <a:t>Examples:</a:t>
            </a:r>
          </a:p>
          <a:p>
            <a:pPr lvl="1"/>
            <a:r>
              <a:rPr lang="en-US" dirty="0">
                <a:solidFill>
                  <a:schemeClr val="bg1"/>
                </a:solidFill>
                <a:latin typeface="Consolas"/>
                <a:ea typeface="Calibri"/>
              </a:rPr>
              <a:t>(</a:t>
            </a:r>
            <a:r>
              <a:rPr lang="en-US" dirty="0">
                <a:solidFill>
                  <a:schemeClr val="bg1"/>
                </a:solidFill>
                <a:latin typeface="Consolas"/>
                <a:ea typeface="Calibri"/>
                <a:sym typeface="Symbol"/>
              </a:rPr>
              <a:t>x   </a:t>
            </a:r>
            <a:r>
              <a:rPr lang="en-US" dirty="0">
                <a:solidFill>
                  <a:srgbClr val="FF0066"/>
                </a:solidFill>
                <a:latin typeface="Consolas"/>
                <a:ea typeface="Calibri"/>
                <a:sym typeface="Symbol"/>
              </a:rPr>
              <a:t>{ f(x) } </a:t>
            </a:r>
            <a:r>
              <a:rPr lang="en-US" dirty="0">
                <a:solidFill>
                  <a:schemeClr val="bg1"/>
                </a:solidFill>
                <a:latin typeface="Consolas"/>
                <a:ea typeface="Calibri"/>
                <a:sym typeface="Symbol"/>
              </a:rPr>
              <a:t> 0 ≤ f(x))</a:t>
            </a:r>
          </a:p>
          <a:p>
            <a:pPr lvl="1"/>
            <a:r>
              <a:rPr lang="en-US" dirty="0">
                <a:solidFill>
                  <a:schemeClr val="bg1"/>
                </a:solidFill>
                <a:latin typeface="Consolas"/>
                <a:ea typeface="Calibri"/>
              </a:rPr>
              <a:t>(</a:t>
            </a:r>
            <a:r>
              <a:rPr lang="en-US" dirty="0">
                <a:solidFill>
                  <a:schemeClr val="bg1"/>
                </a:solidFill>
                <a:latin typeface="Consolas"/>
                <a:ea typeface="Calibri"/>
                <a:sym typeface="Symbol"/>
              </a:rPr>
              <a:t></a:t>
            </a:r>
            <a:r>
              <a:rPr lang="en-US" dirty="0" err="1">
                <a:solidFill>
                  <a:schemeClr val="bg1"/>
                </a:solidFill>
                <a:latin typeface="Consolas"/>
                <a:ea typeface="Calibri"/>
                <a:sym typeface="Symbol"/>
              </a:rPr>
              <a:t>x,y</a:t>
            </a:r>
            <a:r>
              <a:rPr lang="en-US" dirty="0">
                <a:solidFill>
                  <a:schemeClr val="bg1"/>
                </a:solidFill>
                <a:latin typeface="Consolas"/>
                <a:ea typeface="Calibri"/>
                <a:sym typeface="Symbol"/>
              </a:rPr>
              <a:t>   </a:t>
            </a:r>
            <a:r>
              <a:rPr lang="en-US" dirty="0">
                <a:solidFill>
                  <a:srgbClr val="FF0066"/>
                </a:solidFill>
                <a:latin typeface="Consolas"/>
                <a:ea typeface="Calibri"/>
                <a:sym typeface="Symbol"/>
              </a:rPr>
              <a:t>{ g(</a:t>
            </a:r>
            <a:r>
              <a:rPr lang="en-US" dirty="0" err="1">
                <a:solidFill>
                  <a:srgbClr val="FF0066"/>
                </a:solidFill>
                <a:latin typeface="Consolas"/>
                <a:ea typeface="Calibri"/>
                <a:sym typeface="Symbol"/>
              </a:rPr>
              <a:t>x,y</a:t>
            </a:r>
            <a:r>
              <a:rPr lang="en-US" dirty="0">
                <a:solidFill>
                  <a:srgbClr val="FF0066"/>
                </a:solidFill>
                <a:latin typeface="Consolas"/>
                <a:ea typeface="Calibri"/>
                <a:sym typeface="Symbol"/>
              </a:rPr>
              <a:t>) }  </a:t>
            </a:r>
            <a:r>
              <a:rPr lang="en-US" dirty="0">
                <a:solidFill>
                  <a:schemeClr val="bg1"/>
                </a:solidFill>
                <a:latin typeface="Consolas"/>
                <a:ea typeface="Calibri"/>
                <a:sym typeface="Symbol"/>
              </a:rPr>
              <a:t>f(x) &lt; g(</a:t>
            </a:r>
            <a:r>
              <a:rPr lang="en-US" dirty="0" err="1">
                <a:solidFill>
                  <a:schemeClr val="bg1"/>
                </a:solidFill>
                <a:latin typeface="Consolas"/>
                <a:ea typeface="Calibri"/>
                <a:sym typeface="Symbol"/>
              </a:rPr>
              <a:t>x,y</a:t>
            </a:r>
            <a:r>
              <a:rPr lang="en-US" dirty="0">
                <a:solidFill>
                  <a:schemeClr val="bg1"/>
                </a:solidFill>
                <a:latin typeface="Consolas"/>
                <a:ea typeface="Calibri"/>
                <a:sym typeface="Symbol"/>
              </a:rPr>
              <a:t>))</a:t>
            </a:r>
            <a:endParaRPr lang="en-US" dirty="0">
              <a:solidFill>
                <a:schemeClr val="bg1"/>
              </a:solidFill>
              <a:latin typeface="Consolas"/>
              <a:ea typeface="Calibri"/>
            </a:endParaRPr>
          </a:p>
        </p:txBody>
      </p:sp>
    </p:spTree>
    <p:extLst>
      <p:ext uri="{BB962C8B-B14F-4D97-AF65-F5344CB8AC3E}">
        <p14:creationId xmlns:p14="http://schemas.microsoft.com/office/powerpoint/2010/main" val="2377802730"/>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380412" cy="664797"/>
          </a:xfrm>
        </p:spPr>
        <p:txBody>
          <a:bodyPr/>
          <a:lstStyle/>
          <a:p>
            <a:r>
              <a:rPr lang="en-US" dirty="0" smtClean="0"/>
              <a:t>Trigger examples</a:t>
            </a:r>
            <a:endParaRPr lang="en-US" dirty="0"/>
          </a:p>
        </p:txBody>
      </p:sp>
      <p:sp>
        <p:nvSpPr>
          <p:cNvPr id="3" name="Content Placeholder 2"/>
          <p:cNvSpPr>
            <a:spLocks noGrp="1"/>
          </p:cNvSpPr>
          <p:nvPr>
            <p:ph idx="1"/>
          </p:nvPr>
        </p:nvSpPr>
        <p:spPr>
          <a:xfrm>
            <a:off x="381000" y="909292"/>
            <a:ext cx="8610600" cy="5318379"/>
          </a:xfrm>
        </p:spPr>
        <p:txBody>
          <a:bodyPr/>
          <a:lstStyle/>
          <a:p>
            <a:pPr>
              <a:lnSpc>
                <a:spcPct val="100000"/>
              </a:lnSpc>
            </a:pPr>
            <a:r>
              <a:rPr lang="en-US" sz="2400" dirty="0">
                <a:solidFill>
                  <a:schemeClr val="bg1"/>
                </a:solidFill>
                <a:latin typeface="Consolas"/>
                <a:ea typeface="Calibri"/>
              </a:rPr>
              <a:t>(</a:t>
            </a:r>
            <a:r>
              <a:rPr lang="en-US" sz="2400" dirty="0">
                <a:solidFill>
                  <a:schemeClr val="bg1"/>
                </a:solidFill>
                <a:latin typeface="Consolas"/>
                <a:ea typeface="Calibri"/>
                <a:sym typeface="Symbol"/>
              </a:rPr>
              <a:t></a:t>
            </a:r>
            <a:r>
              <a:rPr lang="en-US" sz="2400" dirty="0" err="1">
                <a:solidFill>
                  <a:schemeClr val="bg1"/>
                </a:solidFill>
                <a:latin typeface="Consolas"/>
                <a:ea typeface="Calibri"/>
                <a:sym typeface="Symbol"/>
              </a:rPr>
              <a:t>x,y</a:t>
            </a:r>
            <a:r>
              <a:rPr lang="en-US" sz="2400" dirty="0">
                <a:solidFill>
                  <a:schemeClr val="bg1"/>
                </a:solidFill>
                <a:latin typeface="Consolas"/>
                <a:ea typeface="Calibri"/>
                <a:sym typeface="Symbol"/>
              </a:rPr>
              <a:t>  </a:t>
            </a:r>
            <a:r>
              <a:rPr lang="en-US" sz="2400" dirty="0" smtClean="0">
                <a:solidFill>
                  <a:srgbClr val="FF0066"/>
                </a:solidFill>
                <a:latin typeface="Consolas"/>
                <a:ea typeface="Calibri"/>
                <a:sym typeface="Symbol"/>
              </a:rPr>
              <a:t>{ </a:t>
            </a:r>
            <a:r>
              <a:rPr lang="en-US" sz="2400" dirty="0">
                <a:solidFill>
                  <a:srgbClr val="FF0066"/>
                </a:solidFill>
                <a:latin typeface="Consolas"/>
                <a:ea typeface="Calibri"/>
                <a:sym typeface="Symbol"/>
              </a:rPr>
              <a:t>f(x), f(y) </a:t>
            </a:r>
            <a:r>
              <a:rPr lang="en-US" sz="2400" dirty="0" smtClean="0">
                <a:solidFill>
                  <a:srgbClr val="FF0066"/>
                </a:solidFill>
                <a:latin typeface="Consolas"/>
                <a:ea typeface="Calibri"/>
                <a:sym typeface="Symbol"/>
              </a:rPr>
              <a:t>}  </a:t>
            </a:r>
            <a:r>
              <a:rPr lang="en-US" sz="2400" dirty="0" smtClean="0">
                <a:solidFill>
                  <a:schemeClr val="bg1"/>
                </a:solidFill>
                <a:latin typeface="Consolas"/>
                <a:ea typeface="Calibri"/>
                <a:sym typeface="Symbol"/>
              </a:rPr>
              <a:t>x </a:t>
            </a:r>
            <a:r>
              <a:rPr lang="en-US" sz="2400" dirty="0">
                <a:solidFill>
                  <a:schemeClr val="bg1"/>
                </a:solidFill>
                <a:latin typeface="Consolas"/>
                <a:ea typeface="Calibri"/>
                <a:sym typeface="Symbol"/>
              </a:rPr>
              <a:t>≤ y    f(x) ≤ f(y))</a:t>
            </a:r>
          </a:p>
          <a:p>
            <a:pPr>
              <a:lnSpc>
                <a:spcPct val="100000"/>
              </a:lnSpc>
            </a:pPr>
            <a:r>
              <a:rPr lang="en-US" sz="2400" dirty="0">
                <a:solidFill>
                  <a:schemeClr val="bg1"/>
                </a:solidFill>
                <a:latin typeface="Consolas"/>
                <a:ea typeface="Calibri"/>
              </a:rPr>
              <a:t>(</a:t>
            </a:r>
            <a:r>
              <a:rPr lang="en-US" sz="2400" dirty="0">
                <a:solidFill>
                  <a:schemeClr val="bg1"/>
                </a:solidFill>
                <a:latin typeface="Consolas"/>
                <a:ea typeface="Calibri"/>
                <a:sym typeface="Symbol"/>
              </a:rPr>
              <a:t>x  </a:t>
            </a:r>
            <a:r>
              <a:rPr lang="en-US" sz="2400" dirty="0" smtClean="0">
                <a:solidFill>
                  <a:srgbClr val="FF0066"/>
                </a:solidFill>
                <a:latin typeface="Consolas"/>
                <a:ea typeface="Calibri"/>
                <a:sym typeface="Symbol"/>
              </a:rPr>
              <a:t>{ </a:t>
            </a:r>
            <a:r>
              <a:rPr lang="en-US" sz="2400" dirty="0">
                <a:solidFill>
                  <a:srgbClr val="FF0066"/>
                </a:solidFill>
                <a:latin typeface="Consolas"/>
                <a:ea typeface="Calibri"/>
                <a:sym typeface="Symbol"/>
              </a:rPr>
              <a:t>f(x) }  </a:t>
            </a:r>
            <a:r>
              <a:rPr lang="en-US" sz="2400" dirty="0">
                <a:solidFill>
                  <a:schemeClr val="bg1"/>
                </a:solidFill>
                <a:latin typeface="Consolas"/>
                <a:ea typeface="Calibri"/>
                <a:sym typeface="Symbol"/>
              </a:rPr>
              <a:t>x ≠ null    f(x) ≤ f(next(x)))</a:t>
            </a:r>
          </a:p>
          <a:p>
            <a:pPr>
              <a:lnSpc>
                <a:spcPct val="100000"/>
              </a:lnSpc>
            </a:pPr>
            <a:r>
              <a:rPr lang="en-US" sz="2400" dirty="0">
                <a:solidFill>
                  <a:schemeClr val="bg1"/>
                </a:solidFill>
                <a:latin typeface="Consolas"/>
                <a:ea typeface="Calibri"/>
              </a:rPr>
              <a:t>(</a:t>
            </a:r>
            <a:r>
              <a:rPr lang="en-US" sz="2400" dirty="0">
                <a:solidFill>
                  <a:schemeClr val="bg1"/>
                </a:solidFill>
                <a:latin typeface="Consolas"/>
                <a:ea typeface="Calibri"/>
                <a:sym typeface="Symbol"/>
              </a:rPr>
              <a:t>x  </a:t>
            </a:r>
            <a:r>
              <a:rPr lang="en-US" sz="2400" dirty="0" smtClean="0">
                <a:solidFill>
                  <a:srgbClr val="FF0066"/>
                </a:solidFill>
                <a:latin typeface="Consolas"/>
                <a:ea typeface="Calibri"/>
                <a:sym typeface="Symbol"/>
              </a:rPr>
              <a:t>{ </a:t>
            </a:r>
            <a:r>
              <a:rPr lang="en-US" sz="2400" dirty="0">
                <a:solidFill>
                  <a:srgbClr val="FF0066"/>
                </a:solidFill>
                <a:latin typeface="Consolas"/>
                <a:ea typeface="Calibri"/>
                <a:sym typeface="Symbol"/>
              </a:rPr>
              <a:t>f(next(x)) </a:t>
            </a:r>
            <a:r>
              <a:rPr lang="en-US" sz="2400" dirty="0" smtClean="0">
                <a:solidFill>
                  <a:srgbClr val="FF0066"/>
                </a:solidFill>
                <a:latin typeface="Consolas"/>
                <a:ea typeface="Calibri"/>
                <a:sym typeface="Symbol"/>
              </a:rPr>
              <a:t>}</a:t>
            </a:r>
            <a:br>
              <a:rPr lang="en-US" sz="2400" dirty="0" smtClean="0">
                <a:solidFill>
                  <a:srgbClr val="FF0066"/>
                </a:solidFill>
                <a:latin typeface="Consolas"/>
                <a:ea typeface="Calibri"/>
                <a:sym typeface="Symbol"/>
              </a:rPr>
            </a:br>
            <a:r>
              <a:rPr lang="en-US" sz="2400" dirty="0" smtClean="0">
                <a:solidFill>
                  <a:srgbClr val="FF0066"/>
                </a:solidFill>
                <a:latin typeface="Consolas"/>
                <a:ea typeface="Calibri"/>
                <a:sym typeface="Symbol"/>
              </a:rPr>
              <a:t>      </a:t>
            </a:r>
            <a:r>
              <a:rPr lang="en-US" sz="2400" dirty="0" smtClean="0">
                <a:solidFill>
                  <a:schemeClr val="bg1"/>
                </a:solidFill>
                <a:latin typeface="Consolas"/>
                <a:ea typeface="Calibri"/>
                <a:sym typeface="Symbol"/>
              </a:rPr>
              <a:t>x </a:t>
            </a:r>
            <a:r>
              <a:rPr lang="en-US" sz="2400" dirty="0">
                <a:solidFill>
                  <a:schemeClr val="bg1"/>
                </a:solidFill>
                <a:latin typeface="Consolas"/>
                <a:ea typeface="Calibri"/>
                <a:sym typeface="Symbol"/>
              </a:rPr>
              <a:t>≠ </a:t>
            </a:r>
            <a:r>
              <a:rPr lang="en-US" sz="2400" dirty="0" smtClean="0">
                <a:solidFill>
                  <a:schemeClr val="bg1"/>
                </a:solidFill>
                <a:latin typeface="Consolas"/>
                <a:ea typeface="Calibri"/>
                <a:sym typeface="Symbol"/>
              </a:rPr>
              <a:t>null    f(x</a:t>
            </a:r>
            <a:r>
              <a:rPr lang="en-US" sz="2400" dirty="0">
                <a:solidFill>
                  <a:schemeClr val="bg1"/>
                </a:solidFill>
                <a:latin typeface="Consolas"/>
                <a:ea typeface="Calibri"/>
                <a:sym typeface="Symbol"/>
              </a:rPr>
              <a:t>) ≤ f(next(x)))</a:t>
            </a:r>
          </a:p>
          <a:p>
            <a:pPr>
              <a:lnSpc>
                <a:spcPct val="100000"/>
              </a:lnSpc>
            </a:pPr>
            <a:r>
              <a:rPr lang="en-US" sz="2400" dirty="0">
                <a:solidFill>
                  <a:schemeClr val="bg1"/>
                </a:solidFill>
                <a:latin typeface="Consolas"/>
                <a:ea typeface="Calibri"/>
              </a:rPr>
              <a:t>(</a:t>
            </a:r>
            <a:r>
              <a:rPr lang="en-US" sz="2400" dirty="0">
                <a:solidFill>
                  <a:schemeClr val="bg1"/>
                </a:solidFill>
                <a:latin typeface="Consolas"/>
                <a:ea typeface="Calibri"/>
                <a:sym typeface="Symbol"/>
              </a:rPr>
              <a:t></a:t>
            </a:r>
            <a:r>
              <a:rPr lang="en-US" sz="2400" dirty="0" err="1">
                <a:solidFill>
                  <a:schemeClr val="bg1"/>
                </a:solidFill>
                <a:latin typeface="Consolas"/>
                <a:ea typeface="Calibri"/>
                <a:sym typeface="Symbol"/>
              </a:rPr>
              <a:t>x,y</a:t>
            </a:r>
            <a:r>
              <a:rPr lang="en-US" sz="2400" dirty="0">
                <a:solidFill>
                  <a:schemeClr val="bg1"/>
                </a:solidFill>
                <a:latin typeface="Consolas"/>
                <a:ea typeface="Calibri"/>
                <a:sym typeface="Symbol"/>
              </a:rPr>
              <a:t>  </a:t>
            </a:r>
            <a:r>
              <a:rPr lang="en-US" sz="2400" dirty="0" smtClean="0">
                <a:solidFill>
                  <a:srgbClr val="FF0066"/>
                </a:solidFill>
                <a:latin typeface="Consolas"/>
                <a:ea typeface="Calibri"/>
                <a:sym typeface="Symbol"/>
              </a:rPr>
              <a:t>{ </a:t>
            </a:r>
            <a:r>
              <a:rPr lang="en-US" sz="2400" dirty="0">
                <a:solidFill>
                  <a:srgbClr val="FF0066"/>
                </a:solidFill>
                <a:latin typeface="Consolas"/>
                <a:ea typeface="Calibri"/>
                <a:sym typeface="Symbol"/>
              </a:rPr>
              <a:t>f(x), f(y) }  </a:t>
            </a:r>
            <a:r>
              <a:rPr lang="en-US" sz="2400" dirty="0">
                <a:solidFill>
                  <a:schemeClr val="bg1"/>
                </a:solidFill>
                <a:latin typeface="Consolas"/>
                <a:ea typeface="Calibri"/>
                <a:sym typeface="Symbol"/>
              </a:rPr>
              <a:t>f(x) = f(y)    x = y)</a:t>
            </a:r>
            <a:endParaRPr lang="en-US" sz="2400" dirty="0">
              <a:solidFill>
                <a:schemeClr val="bg1"/>
              </a:solidFill>
              <a:latin typeface="Consolas"/>
              <a:ea typeface="Calibri"/>
            </a:endParaRPr>
          </a:p>
          <a:p>
            <a:pPr>
              <a:lnSpc>
                <a:spcPct val="100000"/>
              </a:lnSpc>
            </a:pPr>
            <a:r>
              <a:rPr lang="en-US" sz="2400" dirty="0">
                <a:solidFill>
                  <a:schemeClr val="bg1"/>
                </a:solidFill>
                <a:latin typeface="Consolas"/>
                <a:ea typeface="Calibri"/>
              </a:rPr>
              <a:t>(</a:t>
            </a:r>
            <a:r>
              <a:rPr lang="en-US" sz="2400" dirty="0">
                <a:solidFill>
                  <a:schemeClr val="bg1"/>
                </a:solidFill>
                <a:latin typeface="Consolas"/>
                <a:ea typeface="Calibri"/>
                <a:sym typeface="Symbol"/>
              </a:rPr>
              <a:t>x  </a:t>
            </a:r>
            <a:r>
              <a:rPr lang="en-US" sz="2400" dirty="0" smtClean="0">
                <a:solidFill>
                  <a:srgbClr val="FF0066"/>
                </a:solidFill>
                <a:latin typeface="Consolas"/>
                <a:ea typeface="Calibri"/>
                <a:sym typeface="Symbol"/>
              </a:rPr>
              <a:t>{ </a:t>
            </a:r>
            <a:r>
              <a:rPr lang="en-US" sz="2400" dirty="0">
                <a:solidFill>
                  <a:srgbClr val="FF0066"/>
                </a:solidFill>
                <a:latin typeface="Consolas"/>
                <a:ea typeface="Calibri"/>
                <a:sym typeface="Symbol"/>
              </a:rPr>
              <a:t>f(x) }  </a:t>
            </a:r>
            <a:r>
              <a:rPr lang="en-US" sz="2400" dirty="0" err="1">
                <a:solidFill>
                  <a:schemeClr val="bg1"/>
                </a:solidFill>
                <a:latin typeface="Consolas"/>
                <a:ea typeface="Calibri"/>
                <a:sym typeface="Symbol"/>
              </a:rPr>
              <a:t>fInv</a:t>
            </a:r>
            <a:r>
              <a:rPr lang="en-US" sz="2400" dirty="0">
                <a:solidFill>
                  <a:schemeClr val="bg1"/>
                </a:solidFill>
                <a:latin typeface="Consolas"/>
                <a:ea typeface="Calibri"/>
                <a:sym typeface="Symbol"/>
              </a:rPr>
              <a:t>(f(x)) = x)</a:t>
            </a:r>
            <a:endParaRPr lang="en-US" sz="2400" dirty="0">
              <a:solidFill>
                <a:schemeClr val="bg1"/>
              </a:solidFill>
              <a:latin typeface="Consolas"/>
              <a:ea typeface="Calibri"/>
            </a:endParaRPr>
          </a:p>
          <a:p>
            <a:pPr>
              <a:lnSpc>
                <a:spcPct val="100000"/>
              </a:lnSpc>
            </a:pPr>
            <a:r>
              <a:rPr lang="en-US" sz="2400" dirty="0">
                <a:solidFill>
                  <a:schemeClr val="bg1"/>
                </a:solidFill>
                <a:latin typeface="Consolas"/>
                <a:ea typeface="Calibri"/>
              </a:rPr>
              <a:t>(</a:t>
            </a:r>
            <a:r>
              <a:rPr lang="en-US" sz="2400" dirty="0">
                <a:solidFill>
                  <a:schemeClr val="bg1"/>
                </a:solidFill>
                <a:latin typeface="Consolas"/>
                <a:ea typeface="Calibri"/>
                <a:sym typeface="Symbol"/>
              </a:rPr>
              <a:t>x  </a:t>
            </a:r>
            <a:r>
              <a:rPr lang="en-US" sz="2400" dirty="0">
                <a:solidFill>
                  <a:srgbClr val="FF0066"/>
                </a:solidFill>
                <a:latin typeface="Consolas"/>
                <a:ea typeface="Calibri"/>
                <a:sym typeface="Symbol"/>
              </a:rPr>
              <a:t>{ </a:t>
            </a:r>
            <a:r>
              <a:rPr lang="en-US" sz="2400" dirty="0" err="1" smtClean="0">
                <a:solidFill>
                  <a:srgbClr val="FF0066"/>
                </a:solidFill>
                <a:latin typeface="Consolas"/>
                <a:ea typeface="Calibri"/>
                <a:sym typeface="Symbol"/>
              </a:rPr>
              <a:t>fInv</a:t>
            </a:r>
            <a:r>
              <a:rPr lang="en-US" sz="2400" dirty="0" smtClean="0">
                <a:solidFill>
                  <a:srgbClr val="FF0066"/>
                </a:solidFill>
                <a:latin typeface="Consolas"/>
                <a:ea typeface="Calibri"/>
                <a:sym typeface="Symbol"/>
              </a:rPr>
              <a:t>(f(x)) </a:t>
            </a:r>
            <a:r>
              <a:rPr lang="en-US" sz="2400" dirty="0">
                <a:solidFill>
                  <a:srgbClr val="FF0066"/>
                </a:solidFill>
                <a:latin typeface="Consolas"/>
                <a:ea typeface="Calibri"/>
                <a:sym typeface="Symbol"/>
              </a:rPr>
              <a:t>}  </a:t>
            </a:r>
            <a:r>
              <a:rPr lang="en-US" sz="2400" dirty="0" err="1">
                <a:solidFill>
                  <a:schemeClr val="bg1"/>
                </a:solidFill>
                <a:latin typeface="Consolas"/>
                <a:ea typeface="Calibri"/>
                <a:sym typeface="Symbol"/>
              </a:rPr>
              <a:t>fInv</a:t>
            </a:r>
            <a:r>
              <a:rPr lang="en-US" sz="2400" dirty="0">
                <a:solidFill>
                  <a:schemeClr val="bg1"/>
                </a:solidFill>
                <a:latin typeface="Consolas"/>
                <a:ea typeface="Calibri"/>
                <a:sym typeface="Symbol"/>
              </a:rPr>
              <a:t>(f(x)) = x)</a:t>
            </a:r>
            <a:endParaRPr lang="en-US" sz="2400" dirty="0">
              <a:solidFill>
                <a:schemeClr val="bg1"/>
              </a:solidFill>
              <a:latin typeface="Consolas"/>
              <a:ea typeface="Calibri"/>
            </a:endParaRPr>
          </a:p>
          <a:p>
            <a:pPr>
              <a:lnSpc>
                <a:spcPct val="100000"/>
              </a:lnSpc>
            </a:pPr>
            <a:r>
              <a:rPr lang="en-US" sz="2400" dirty="0" smtClean="0">
                <a:solidFill>
                  <a:schemeClr val="bg1"/>
                </a:solidFill>
                <a:latin typeface="Consolas"/>
                <a:ea typeface="Calibri"/>
              </a:rPr>
              <a:t>(</a:t>
            </a:r>
            <a:r>
              <a:rPr lang="en-US" sz="2400" dirty="0">
                <a:solidFill>
                  <a:schemeClr val="bg1"/>
                </a:solidFill>
                <a:latin typeface="Consolas"/>
                <a:ea typeface="Calibri"/>
                <a:sym typeface="Symbol"/>
              </a:rPr>
              <a:t>x </a:t>
            </a:r>
            <a:r>
              <a:rPr lang="en-US" sz="2400" dirty="0" smtClean="0">
                <a:solidFill>
                  <a:schemeClr val="bg1"/>
                </a:solidFill>
                <a:latin typeface="Consolas"/>
                <a:ea typeface="Calibri"/>
                <a:sym typeface="Symbol"/>
              </a:rPr>
              <a:t> </a:t>
            </a:r>
            <a:r>
              <a:rPr lang="en-US" sz="2400" dirty="0">
                <a:solidFill>
                  <a:srgbClr val="FF0066"/>
                </a:solidFill>
                <a:latin typeface="Consolas"/>
                <a:ea typeface="Calibri"/>
                <a:sym typeface="Symbol"/>
              </a:rPr>
              <a:t>{ f(x+1) }  </a:t>
            </a:r>
            <a:r>
              <a:rPr lang="en-US" sz="2400" dirty="0">
                <a:solidFill>
                  <a:schemeClr val="bg1"/>
                </a:solidFill>
                <a:latin typeface="Consolas"/>
                <a:ea typeface="Calibri"/>
                <a:sym typeface="Symbol"/>
              </a:rPr>
              <a:t>f(x) ≤ f(x+1))</a:t>
            </a:r>
          </a:p>
          <a:p>
            <a:pPr>
              <a:lnSpc>
                <a:spcPct val="100000"/>
              </a:lnSpc>
            </a:pPr>
            <a:r>
              <a:rPr lang="en-US" sz="2400" dirty="0">
                <a:solidFill>
                  <a:schemeClr val="bg1"/>
                </a:solidFill>
                <a:latin typeface="Consolas"/>
                <a:ea typeface="Calibri"/>
              </a:rPr>
              <a:t>(</a:t>
            </a:r>
            <a:r>
              <a:rPr lang="en-US" sz="2400" dirty="0">
                <a:solidFill>
                  <a:schemeClr val="bg1"/>
                </a:solidFill>
                <a:latin typeface="Consolas"/>
                <a:ea typeface="Calibri"/>
                <a:sym typeface="Symbol"/>
              </a:rPr>
              <a:t></a:t>
            </a:r>
            <a:r>
              <a:rPr lang="en-US" sz="2400" dirty="0" err="1">
                <a:solidFill>
                  <a:schemeClr val="bg1"/>
                </a:solidFill>
                <a:latin typeface="Consolas"/>
                <a:ea typeface="Calibri"/>
                <a:sym typeface="Symbol"/>
              </a:rPr>
              <a:t>x,y,z</a:t>
            </a:r>
            <a:r>
              <a:rPr lang="en-US" sz="2400" dirty="0">
                <a:solidFill>
                  <a:schemeClr val="bg1"/>
                </a:solidFill>
                <a:latin typeface="Consolas"/>
                <a:ea typeface="Calibri"/>
                <a:sym typeface="Symbol"/>
              </a:rPr>
              <a:t>  </a:t>
            </a:r>
            <a:r>
              <a:rPr lang="en-US" sz="2400" dirty="0" smtClean="0">
                <a:solidFill>
                  <a:srgbClr val="FF0066"/>
                </a:solidFill>
                <a:latin typeface="Consolas"/>
                <a:ea typeface="Calibri"/>
                <a:sym typeface="Symbol"/>
              </a:rPr>
              <a:t>{ </a:t>
            </a:r>
            <a:r>
              <a:rPr lang="en-US" sz="2400" dirty="0">
                <a:solidFill>
                  <a:srgbClr val="FF0066"/>
                </a:solidFill>
                <a:latin typeface="Consolas"/>
                <a:ea typeface="Calibri"/>
                <a:sym typeface="Symbol"/>
              </a:rPr>
              <a:t>x*(</a:t>
            </a:r>
            <a:r>
              <a:rPr lang="en-US" sz="2400" dirty="0" err="1">
                <a:solidFill>
                  <a:srgbClr val="FF0066"/>
                </a:solidFill>
                <a:latin typeface="Consolas"/>
                <a:ea typeface="Calibri"/>
                <a:sym typeface="Symbol"/>
              </a:rPr>
              <a:t>y+z</a:t>
            </a:r>
            <a:r>
              <a:rPr lang="en-US" sz="2400" dirty="0">
                <a:solidFill>
                  <a:srgbClr val="FF0066"/>
                </a:solidFill>
                <a:latin typeface="Consolas"/>
                <a:ea typeface="Calibri"/>
                <a:sym typeface="Symbol"/>
              </a:rPr>
              <a:t>) }  </a:t>
            </a:r>
            <a:r>
              <a:rPr lang="en-US" sz="2400" dirty="0">
                <a:solidFill>
                  <a:schemeClr val="bg1"/>
                </a:solidFill>
                <a:latin typeface="Consolas"/>
                <a:ea typeface="Calibri"/>
                <a:sym typeface="Symbol"/>
              </a:rPr>
              <a:t>x*(</a:t>
            </a:r>
            <a:r>
              <a:rPr lang="en-US" sz="2400" dirty="0" err="1">
                <a:solidFill>
                  <a:schemeClr val="bg1"/>
                </a:solidFill>
                <a:latin typeface="Consolas"/>
                <a:ea typeface="Calibri"/>
                <a:sym typeface="Symbol"/>
              </a:rPr>
              <a:t>y+z</a:t>
            </a:r>
            <a:r>
              <a:rPr lang="en-US" sz="2400" dirty="0">
                <a:solidFill>
                  <a:schemeClr val="bg1"/>
                </a:solidFill>
                <a:latin typeface="Consolas"/>
                <a:ea typeface="Calibri"/>
                <a:sym typeface="Symbol"/>
              </a:rPr>
              <a:t>) = x*y + x*z)</a:t>
            </a:r>
          </a:p>
          <a:p>
            <a:pPr>
              <a:lnSpc>
                <a:spcPct val="100000"/>
              </a:lnSpc>
            </a:pPr>
            <a:r>
              <a:rPr lang="en-US" sz="2400" dirty="0">
                <a:solidFill>
                  <a:schemeClr val="bg1"/>
                </a:solidFill>
                <a:latin typeface="Consolas"/>
                <a:ea typeface="Calibri"/>
              </a:rPr>
              <a:t>(</a:t>
            </a:r>
            <a:r>
              <a:rPr lang="en-US" sz="2400" dirty="0">
                <a:solidFill>
                  <a:schemeClr val="bg1"/>
                </a:solidFill>
                <a:latin typeface="Consolas"/>
                <a:ea typeface="Calibri"/>
                <a:sym typeface="Symbol"/>
              </a:rPr>
              <a:t></a:t>
            </a:r>
            <a:r>
              <a:rPr lang="en-US" sz="2400" dirty="0" err="1">
                <a:solidFill>
                  <a:schemeClr val="bg1"/>
                </a:solidFill>
                <a:latin typeface="Consolas"/>
                <a:ea typeface="Calibri"/>
                <a:sym typeface="Symbol"/>
              </a:rPr>
              <a:t>x,y</a:t>
            </a:r>
            <a:r>
              <a:rPr lang="en-US" sz="2400" dirty="0">
                <a:solidFill>
                  <a:schemeClr val="bg1"/>
                </a:solidFill>
                <a:latin typeface="Consolas"/>
                <a:ea typeface="Calibri"/>
                <a:sym typeface="Symbol"/>
              </a:rPr>
              <a:t>  </a:t>
            </a:r>
            <a:r>
              <a:rPr lang="en-US" sz="2400" dirty="0" smtClean="0">
                <a:solidFill>
                  <a:srgbClr val="FF0066"/>
                </a:solidFill>
                <a:latin typeface="Consolas"/>
                <a:ea typeface="Calibri"/>
                <a:sym typeface="Symbol"/>
              </a:rPr>
              <a:t>{ </a:t>
            </a:r>
            <a:r>
              <a:rPr lang="en-US" sz="2400" dirty="0">
                <a:solidFill>
                  <a:srgbClr val="FF0066"/>
                </a:solidFill>
                <a:latin typeface="Consolas"/>
                <a:ea typeface="Calibri"/>
                <a:sym typeface="Symbol"/>
              </a:rPr>
              <a:t>P(</a:t>
            </a:r>
            <a:r>
              <a:rPr lang="en-US" sz="2400" dirty="0" err="1">
                <a:solidFill>
                  <a:srgbClr val="FF0066"/>
                </a:solidFill>
                <a:latin typeface="Consolas"/>
                <a:ea typeface="Calibri"/>
                <a:sym typeface="Symbol"/>
              </a:rPr>
              <a:t>x,y</a:t>
            </a:r>
            <a:r>
              <a:rPr lang="en-US" sz="2400" dirty="0">
                <a:solidFill>
                  <a:srgbClr val="FF0066"/>
                </a:solidFill>
                <a:latin typeface="Consolas"/>
                <a:ea typeface="Calibri"/>
                <a:sym typeface="Symbol"/>
              </a:rPr>
              <a:t>) }  </a:t>
            </a:r>
            <a:r>
              <a:rPr lang="en-US" sz="2400" dirty="0">
                <a:solidFill>
                  <a:schemeClr val="bg1"/>
                </a:solidFill>
                <a:latin typeface="Consolas"/>
                <a:ea typeface="Calibri"/>
                <a:sym typeface="Symbol"/>
              </a:rPr>
              <a:t>x = y    P(</a:t>
            </a:r>
            <a:r>
              <a:rPr lang="en-US" sz="2400" dirty="0" err="1">
                <a:solidFill>
                  <a:schemeClr val="bg1"/>
                </a:solidFill>
                <a:latin typeface="Consolas"/>
                <a:ea typeface="Calibri"/>
                <a:sym typeface="Symbol"/>
              </a:rPr>
              <a:t>x,y</a:t>
            </a:r>
            <a:r>
              <a:rPr lang="en-US" sz="2400" dirty="0">
                <a:solidFill>
                  <a:schemeClr val="bg1"/>
                </a:solidFill>
                <a:latin typeface="Consolas"/>
                <a:ea typeface="Calibri"/>
                <a:sym typeface="Symbol"/>
              </a:rPr>
              <a:t>) = 10)</a:t>
            </a:r>
          </a:p>
          <a:p>
            <a:pPr>
              <a:lnSpc>
                <a:spcPct val="100000"/>
              </a:lnSpc>
            </a:pPr>
            <a:r>
              <a:rPr lang="en-US" sz="2400" dirty="0">
                <a:solidFill>
                  <a:schemeClr val="bg1"/>
                </a:solidFill>
                <a:latin typeface="Consolas"/>
                <a:ea typeface="Calibri"/>
              </a:rPr>
              <a:t>(</a:t>
            </a:r>
            <a:r>
              <a:rPr lang="en-US" sz="2400" dirty="0">
                <a:solidFill>
                  <a:schemeClr val="bg1"/>
                </a:solidFill>
                <a:latin typeface="Consolas"/>
                <a:ea typeface="Calibri"/>
                <a:sym typeface="Symbol"/>
              </a:rPr>
              <a:t>x  </a:t>
            </a:r>
            <a:r>
              <a:rPr lang="en-US" sz="2400" dirty="0" smtClean="0">
                <a:solidFill>
                  <a:srgbClr val="FF0066"/>
                </a:solidFill>
                <a:latin typeface="Consolas"/>
                <a:ea typeface="Calibri"/>
                <a:sym typeface="Symbol"/>
              </a:rPr>
              <a:t>{ </a:t>
            </a:r>
            <a:r>
              <a:rPr lang="en-US" sz="2400" dirty="0">
                <a:solidFill>
                  <a:srgbClr val="FF0066"/>
                </a:solidFill>
                <a:latin typeface="Consolas"/>
                <a:ea typeface="Calibri"/>
                <a:sym typeface="Symbol"/>
              </a:rPr>
              <a:t>P(</a:t>
            </a:r>
            <a:r>
              <a:rPr lang="en-US" sz="2400" dirty="0" err="1">
                <a:solidFill>
                  <a:srgbClr val="FF0066"/>
                </a:solidFill>
                <a:latin typeface="Consolas"/>
                <a:ea typeface="Calibri"/>
                <a:sym typeface="Symbol"/>
              </a:rPr>
              <a:t>x,x</a:t>
            </a:r>
            <a:r>
              <a:rPr lang="en-US" sz="2400" dirty="0">
                <a:solidFill>
                  <a:srgbClr val="FF0066"/>
                </a:solidFill>
                <a:latin typeface="Consolas"/>
                <a:ea typeface="Calibri"/>
                <a:sym typeface="Symbol"/>
              </a:rPr>
              <a:t>) }  </a:t>
            </a:r>
            <a:r>
              <a:rPr lang="en-US" sz="2400" dirty="0">
                <a:solidFill>
                  <a:schemeClr val="bg1"/>
                </a:solidFill>
                <a:latin typeface="Consolas"/>
                <a:ea typeface="Calibri"/>
                <a:sym typeface="Symbol"/>
              </a:rPr>
              <a:t>P(</a:t>
            </a:r>
            <a:r>
              <a:rPr lang="en-US" sz="2400" dirty="0" err="1">
                <a:solidFill>
                  <a:schemeClr val="bg1"/>
                </a:solidFill>
                <a:latin typeface="Consolas"/>
                <a:ea typeface="Calibri"/>
                <a:sym typeface="Symbol"/>
              </a:rPr>
              <a:t>x,x</a:t>
            </a:r>
            <a:r>
              <a:rPr lang="en-US" sz="2400" dirty="0">
                <a:solidFill>
                  <a:schemeClr val="bg1"/>
                </a:solidFill>
                <a:latin typeface="Consolas"/>
                <a:ea typeface="Calibri"/>
                <a:sym typeface="Symbol"/>
              </a:rPr>
              <a:t>) = 10)</a:t>
            </a:r>
          </a:p>
          <a:p>
            <a:pPr>
              <a:lnSpc>
                <a:spcPct val="100000"/>
              </a:lnSpc>
            </a:pPr>
            <a:endParaRPr lang="en-US" dirty="0"/>
          </a:p>
        </p:txBody>
      </p:sp>
    </p:spTree>
    <p:extLst>
      <p:ext uri="{BB962C8B-B14F-4D97-AF65-F5344CB8AC3E}">
        <p14:creationId xmlns:p14="http://schemas.microsoft.com/office/powerpoint/2010/main" val="89358176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a:t>
            </a:r>
            <a:endParaRPr lang="en-US" dirty="0"/>
          </a:p>
        </p:txBody>
      </p:sp>
      <p:sp>
        <p:nvSpPr>
          <p:cNvPr id="3" name="Text Placeholder 2"/>
          <p:cNvSpPr>
            <a:spLocks noGrp="1"/>
          </p:cNvSpPr>
          <p:nvPr>
            <p:ph type="body" sz="quarter" idx="10"/>
          </p:nvPr>
        </p:nvSpPr>
        <p:spPr>
          <a:xfrm>
            <a:off x="381000" y="1066800"/>
            <a:ext cx="8382000" cy="3336298"/>
          </a:xfrm>
        </p:spPr>
        <p:txBody>
          <a:bodyPr/>
          <a:lstStyle/>
          <a:p>
            <a:r>
              <a:rPr lang="en-US" dirty="0"/>
              <a:t>More inference</a:t>
            </a:r>
          </a:p>
          <a:p>
            <a:r>
              <a:rPr lang="en-US" dirty="0"/>
              <a:t>Better specification constructs</a:t>
            </a:r>
          </a:p>
          <a:p>
            <a:r>
              <a:rPr lang="en-US" dirty="0" smtClean="0"/>
              <a:t>Improved user interface</a:t>
            </a:r>
          </a:p>
          <a:p>
            <a:pPr lvl="1"/>
            <a:r>
              <a:rPr lang="en-US" dirty="0" smtClean="0"/>
              <a:t>More aggressive and clever background proving</a:t>
            </a:r>
          </a:p>
          <a:p>
            <a:pPr lvl="1"/>
            <a:r>
              <a:rPr lang="en-US" dirty="0" smtClean="0"/>
              <a:t>Prioritize what to check next</a:t>
            </a:r>
          </a:p>
          <a:p>
            <a:pPr lvl="1"/>
            <a:r>
              <a:rPr lang="en-US" dirty="0" smtClean="0"/>
              <a:t>Suppress some complaints</a:t>
            </a:r>
          </a:p>
        </p:txBody>
      </p:sp>
    </p:spTree>
    <p:extLst>
      <p:ext uri="{BB962C8B-B14F-4D97-AF65-F5344CB8AC3E}">
        <p14:creationId xmlns:p14="http://schemas.microsoft.com/office/powerpoint/2010/main" val="429184488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Turn-around time</a:t>
            </a:r>
            <a:endParaRPr lang="en-US" dirty="0"/>
          </a:p>
        </p:txBody>
      </p:sp>
      <p:sp>
        <p:nvSpPr>
          <p:cNvPr id="3" name="Text Placeholder 2"/>
          <p:cNvSpPr>
            <a:spLocks noGrp="1"/>
          </p:cNvSpPr>
          <p:nvPr>
            <p:ph type="body" sz="quarter" idx="10"/>
          </p:nvPr>
        </p:nvSpPr>
        <p:spPr>
          <a:xfrm>
            <a:off x="381000" y="1411552"/>
            <a:ext cx="8382000" cy="984885"/>
          </a:xfrm>
        </p:spPr>
        <p:txBody>
          <a:bodyPr/>
          <a:lstStyle/>
          <a:p>
            <a:r>
              <a:rPr lang="en-US" dirty="0"/>
              <a:t>Time to get a failed proof must be short</a:t>
            </a:r>
          </a:p>
          <a:p>
            <a:r>
              <a:rPr lang="en-US" dirty="0" smtClean="0"/>
              <a:t>(Time to re-run a proof does not matter)</a:t>
            </a: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2444685"/>
            <a:ext cx="6413574" cy="3651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2100263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Post-mortem verification</a:t>
            </a:r>
            <a:endParaRPr lang="en-US" dirty="0"/>
          </a:p>
        </p:txBody>
      </p:sp>
      <p:sp>
        <p:nvSpPr>
          <p:cNvPr id="4" name="Right Arrow 3"/>
          <p:cNvSpPr/>
          <p:nvPr/>
        </p:nvSpPr>
        <p:spPr bwMode="auto">
          <a:xfrm>
            <a:off x="533400" y="2438400"/>
            <a:ext cx="8382000" cy="1447800"/>
          </a:xfrm>
          <a:prstGeom prst="rightArrow">
            <a:avLst/>
          </a:prstGeom>
          <a:gradFill flip="none" rotWithShape="1">
            <a:gsLst>
              <a:gs pos="0">
                <a:schemeClr val="accent2">
                  <a:shade val="15000"/>
                  <a:satMod val="180000"/>
                </a:schemeClr>
              </a:gs>
              <a:gs pos="45000">
                <a:schemeClr val="accent2">
                  <a:shade val="45000"/>
                  <a:satMod val="170000"/>
                </a:schemeClr>
              </a:gs>
              <a:gs pos="100000">
                <a:schemeClr val="accent4">
                  <a:lumMod val="75000"/>
                </a:schemeClr>
              </a:gs>
            </a:gsLst>
            <a:lin ang="0" scaled="1"/>
            <a:tileRect/>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Timeline</a:t>
            </a:r>
          </a:p>
        </p:txBody>
      </p:sp>
      <p:sp>
        <p:nvSpPr>
          <p:cNvPr id="10" name="TextBox 9"/>
          <p:cNvSpPr txBox="1"/>
          <p:nvPr/>
        </p:nvSpPr>
        <p:spPr>
          <a:xfrm rot="19593174">
            <a:off x="818861" y="2143437"/>
            <a:ext cx="1745838" cy="461665"/>
          </a:xfrm>
          <a:prstGeom prst="rect">
            <a:avLst/>
          </a:prstGeom>
        </p:spPr>
        <p:style>
          <a:lnRef idx="1">
            <a:schemeClr val="accent5"/>
          </a:lnRef>
          <a:fillRef idx="3">
            <a:schemeClr val="accent5"/>
          </a:fillRef>
          <a:effectRef idx="2">
            <a:schemeClr val="accent5"/>
          </a:effectRef>
          <a:fontRef idx="minor">
            <a:schemeClr val="lt1"/>
          </a:fontRef>
        </p:style>
        <p:txBody>
          <a:bodyPr wrap="square" rtlCol="0">
            <a:spAutoFit/>
          </a:bodyPr>
          <a:lstStyle/>
          <a:p>
            <a:r>
              <a:rPr lang="en-US" sz="2400" dirty="0" smtClean="0">
                <a:solidFill>
                  <a:schemeClr val="bg2"/>
                </a:solidFill>
                <a:effectLst/>
              </a:rPr>
              <a:t>Idea</a:t>
            </a:r>
          </a:p>
        </p:txBody>
      </p:sp>
      <p:sp>
        <p:nvSpPr>
          <p:cNvPr id="11" name="TextBox 10"/>
          <p:cNvSpPr txBox="1"/>
          <p:nvPr/>
        </p:nvSpPr>
        <p:spPr>
          <a:xfrm rot="19593174">
            <a:off x="2445130" y="2143436"/>
            <a:ext cx="1745838" cy="461665"/>
          </a:xfrm>
          <a:prstGeom prst="rect">
            <a:avLst/>
          </a:prstGeom>
        </p:spPr>
        <p:style>
          <a:lnRef idx="1">
            <a:schemeClr val="accent5"/>
          </a:lnRef>
          <a:fillRef idx="3">
            <a:schemeClr val="accent5"/>
          </a:fillRef>
          <a:effectRef idx="2">
            <a:schemeClr val="accent5"/>
          </a:effectRef>
          <a:fontRef idx="minor">
            <a:schemeClr val="lt1"/>
          </a:fontRef>
        </p:style>
        <p:txBody>
          <a:bodyPr wrap="square" rtlCol="0">
            <a:spAutoFit/>
          </a:bodyPr>
          <a:lstStyle/>
          <a:p>
            <a:r>
              <a:rPr lang="en-US" sz="2400" dirty="0" smtClean="0">
                <a:solidFill>
                  <a:schemeClr val="bg2"/>
                </a:solidFill>
                <a:effectLst/>
              </a:rPr>
              <a:t>Code</a:t>
            </a:r>
          </a:p>
        </p:txBody>
      </p:sp>
      <p:sp>
        <p:nvSpPr>
          <p:cNvPr id="12" name="TextBox 11"/>
          <p:cNvSpPr txBox="1"/>
          <p:nvPr/>
        </p:nvSpPr>
        <p:spPr>
          <a:xfrm rot="19593174">
            <a:off x="4071399" y="2143435"/>
            <a:ext cx="1745838" cy="461665"/>
          </a:xfrm>
          <a:prstGeom prst="rect">
            <a:avLst/>
          </a:prstGeom>
        </p:spPr>
        <p:style>
          <a:lnRef idx="1">
            <a:schemeClr val="accent5"/>
          </a:lnRef>
          <a:fillRef idx="3">
            <a:schemeClr val="accent5"/>
          </a:fillRef>
          <a:effectRef idx="2">
            <a:schemeClr val="accent5"/>
          </a:effectRef>
          <a:fontRef idx="minor">
            <a:schemeClr val="lt1"/>
          </a:fontRef>
        </p:style>
        <p:txBody>
          <a:bodyPr wrap="square" rtlCol="0">
            <a:spAutoFit/>
          </a:bodyPr>
          <a:lstStyle/>
          <a:p>
            <a:r>
              <a:rPr lang="en-US" sz="2400" dirty="0" smtClean="0">
                <a:solidFill>
                  <a:schemeClr val="bg2"/>
                </a:solidFill>
                <a:effectLst/>
              </a:rPr>
              <a:t>Test</a:t>
            </a:r>
          </a:p>
        </p:txBody>
      </p:sp>
      <p:sp>
        <p:nvSpPr>
          <p:cNvPr id="13" name="TextBox 12"/>
          <p:cNvSpPr txBox="1"/>
          <p:nvPr/>
        </p:nvSpPr>
        <p:spPr>
          <a:xfrm rot="19593174">
            <a:off x="5697668" y="2143434"/>
            <a:ext cx="1745838" cy="461665"/>
          </a:xfrm>
          <a:prstGeom prst="rect">
            <a:avLst/>
          </a:prstGeom>
        </p:spPr>
        <p:style>
          <a:lnRef idx="1">
            <a:schemeClr val="accent5"/>
          </a:lnRef>
          <a:fillRef idx="3">
            <a:schemeClr val="accent5"/>
          </a:fillRef>
          <a:effectRef idx="2">
            <a:schemeClr val="accent5"/>
          </a:effectRef>
          <a:fontRef idx="minor">
            <a:schemeClr val="lt1"/>
          </a:fontRef>
        </p:style>
        <p:txBody>
          <a:bodyPr wrap="square" rtlCol="0">
            <a:spAutoFit/>
          </a:bodyPr>
          <a:lstStyle/>
          <a:p>
            <a:r>
              <a:rPr lang="en-US" sz="2400" dirty="0" smtClean="0">
                <a:solidFill>
                  <a:schemeClr val="bg2"/>
                </a:solidFill>
                <a:effectLst/>
              </a:rPr>
              <a:t>Verification</a:t>
            </a:r>
          </a:p>
        </p:txBody>
      </p:sp>
      <p:cxnSp>
        <p:nvCxnSpPr>
          <p:cNvPr id="16" name="Straight Arrow Connector 15"/>
          <p:cNvCxnSpPr>
            <a:stCxn id="13" idx="2"/>
          </p:cNvCxnSpPr>
          <p:nvPr/>
        </p:nvCxnSpPr>
        <p:spPr>
          <a:xfrm flipH="1">
            <a:off x="6096000" y="2566872"/>
            <a:ext cx="601814" cy="1624128"/>
          </a:xfrm>
          <a:prstGeom prst="straightConnector1">
            <a:avLst/>
          </a:prstGeom>
          <a:ln w="38100">
            <a:solidFill>
              <a:schemeClr val="accent3"/>
            </a:solidFill>
            <a:headEnd type="oval"/>
            <a:tailEnd type="none"/>
          </a:ln>
        </p:spPr>
        <p:style>
          <a:lnRef idx="1">
            <a:schemeClr val="accent1"/>
          </a:lnRef>
          <a:fillRef idx="0">
            <a:schemeClr val="accent1"/>
          </a:fillRef>
          <a:effectRef idx="0">
            <a:schemeClr val="accent1"/>
          </a:effectRef>
          <a:fontRef idx="minor">
            <a:schemeClr val="tx1"/>
          </a:fontRef>
        </p:style>
      </p:cxnSp>
      <p:sp>
        <p:nvSpPr>
          <p:cNvPr id="14" name="Explosion 2 13"/>
          <p:cNvSpPr/>
          <p:nvPr/>
        </p:nvSpPr>
        <p:spPr bwMode="auto">
          <a:xfrm rot="21140806">
            <a:off x="3434330" y="3523185"/>
            <a:ext cx="5791199" cy="2133600"/>
          </a:xfrm>
          <a:prstGeom prst="irregularSeal2">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0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Ouch!</a:t>
            </a:r>
          </a:p>
          <a:p>
            <a:pPr algn="ctr" defTabSz="914099" fontAlgn="base">
              <a:spcBef>
                <a:spcPct val="0"/>
              </a:spcBef>
              <a:spcAft>
                <a:spcPct val="0"/>
              </a:spcAft>
            </a:pPr>
            <a:r>
              <a:rPr lang="en-US" sz="20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Need specifications</a:t>
            </a:r>
          </a:p>
        </p:txBody>
      </p:sp>
      <p:sp>
        <p:nvSpPr>
          <p:cNvPr id="15" name="Title 1"/>
          <p:cNvSpPr txBox="1">
            <a:spLocks/>
          </p:cNvSpPr>
          <p:nvPr/>
        </p:nvSpPr>
        <p:spPr>
          <a:xfrm>
            <a:off x="533400" y="783003"/>
            <a:ext cx="8382000" cy="664797"/>
          </a:xfrm>
          <a:prstGeom prst="rect">
            <a:avLst/>
          </a:prstGeom>
        </p:spPr>
        <p:txBody>
          <a:bodyPr vert="horz" wrap="square" lIns="0" tIns="0" rIns="0" bIns="0" rtlCol="0" anchor="t">
            <a:spAutoFit/>
          </a:bodyPr>
          <a:lst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dirty="0" smtClean="0"/>
              <a:t>Forward-looking design</a:t>
            </a:r>
            <a:endParaRPr lang="en-US" dirty="0"/>
          </a:p>
        </p:txBody>
      </p:sp>
      <p:cxnSp>
        <p:nvCxnSpPr>
          <p:cNvPr id="5" name="Straight Connector 4"/>
          <p:cNvCxnSpPr/>
          <p:nvPr/>
        </p:nvCxnSpPr>
        <p:spPr>
          <a:xfrm flipV="1">
            <a:off x="152400" y="533400"/>
            <a:ext cx="6858000" cy="76200"/>
          </a:xfrm>
          <a:prstGeom prst="line">
            <a:avLst/>
          </a:prstGeom>
          <a:ln w="571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531396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500"/>
                                        <p:tgtEl>
                                          <p:spTgt spid="11"/>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500"/>
                                        <p:tgtEl>
                                          <p:spTgt spid="14"/>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500"/>
                                        <p:tgtEl>
                                          <p:spTgt spid="13"/>
                                        </p:tgtEl>
                                      </p:cBhvr>
                                    </p:animEffect>
                                  </p:childTnLst>
                                </p:cTn>
                              </p:par>
                              <p:par>
                                <p:cTn id="24" presetID="10" presetClass="entr" presetSubtype="0" fill="hold" nodeType="with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fade">
                                      <p:cBhvr>
                                        <p:cTn id="26" dur="500"/>
                                        <p:tgtEl>
                                          <p:spTgt spid="16"/>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wipe(down)">
                                      <p:cBhvr>
                                        <p:cTn id="31" dur="500"/>
                                        <p:tgtEl>
                                          <p:spTgt spid="5"/>
                                        </p:tgtEl>
                                      </p:cBhvr>
                                    </p:animEffect>
                                  </p:childTnLst>
                                </p:cTn>
                              </p:par>
                            </p:childTnLst>
                          </p:cTn>
                        </p:par>
                        <p:par>
                          <p:cTn id="32" fill="hold">
                            <p:stCondLst>
                              <p:cond delay="500"/>
                            </p:stCondLst>
                            <p:childTnLst>
                              <p:par>
                                <p:cTn id="33" presetID="10" presetClass="entr" presetSubtype="0" fill="hold" grpId="0" nodeType="after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fade">
                                      <p:cBhvr>
                                        <p:cTn id="3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4" grpId="0" animBg="1"/>
      <p:bldP spid="1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763000" cy="1329595"/>
          </a:xfrm>
        </p:spPr>
        <p:txBody>
          <a:bodyPr/>
          <a:lstStyle/>
          <a:p>
            <a:r>
              <a:rPr lang="en-US" dirty="0" smtClean="0"/>
              <a:t>More help during software design</a:t>
            </a:r>
            <a:endParaRPr lang="en-US" dirty="0"/>
          </a:p>
        </p:txBody>
      </p:sp>
      <p:sp>
        <p:nvSpPr>
          <p:cNvPr id="3" name="Text Placeholder 2"/>
          <p:cNvSpPr>
            <a:spLocks noGrp="1"/>
          </p:cNvSpPr>
          <p:nvPr>
            <p:ph type="body" sz="quarter" idx="10"/>
          </p:nvPr>
        </p:nvSpPr>
        <p:spPr>
          <a:xfrm>
            <a:off x="381000" y="1284541"/>
            <a:ext cx="8382000" cy="2068259"/>
          </a:xfrm>
        </p:spPr>
        <p:txBody>
          <a:bodyPr/>
          <a:lstStyle/>
          <a:p>
            <a:r>
              <a:rPr lang="en-US" dirty="0" smtClean="0"/>
              <a:t>More expressive languages</a:t>
            </a:r>
          </a:p>
          <a:p>
            <a:r>
              <a:rPr lang="en-US" dirty="0" smtClean="0"/>
              <a:t>Refinement</a:t>
            </a:r>
          </a:p>
          <a:p>
            <a:r>
              <a:rPr lang="en-US" dirty="0" smtClean="0"/>
              <a:t>Synthesis</a:t>
            </a:r>
          </a:p>
          <a:p>
            <a:r>
              <a:rPr lang="en-US" dirty="0" smtClean="0"/>
              <a:t>…</a:t>
            </a:r>
          </a:p>
        </p:txBody>
      </p:sp>
    </p:spTree>
    <p:extLst>
      <p:ext uri="{BB962C8B-B14F-4D97-AF65-F5344CB8AC3E}">
        <p14:creationId xmlns:p14="http://schemas.microsoft.com/office/powerpoint/2010/main" val="3569822935"/>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Take-home messages</a:t>
            </a:r>
            <a:endParaRPr lang="en-US" dirty="0"/>
          </a:p>
        </p:txBody>
      </p:sp>
      <p:sp>
        <p:nvSpPr>
          <p:cNvPr id="3" name="Text Placeholder 2"/>
          <p:cNvSpPr>
            <a:spLocks noGrp="1"/>
          </p:cNvSpPr>
          <p:nvPr>
            <p:ph type="body" sz="quarter" idx="10"/>
          </p:nvPr>
        </p:nvSpPr>
        <p:spPr>
          <a:xfrm>
            <a:off x="381000" y="1143000"/>
            <a:ext cx="8382000" cy="4271939"/>
          </a:xfrm>
        </p:spPr>
        <p:txBody>
          <a:bodyPr/>
          <a:lstStyle/>
          <a:p>
            <a:r>
              <a:rPr lang="en-US" dirty="0" smtClean="0"/>
              <a:t>Program verification tools exist</a:t>
            </a:r>
          </a:p>
          <a:p>
            <a:pPr lvl="1"/>
            <a:r>
              <a:rPr lang="en-US" dirty="0" smtClean="0"/>
              <a:t>Use them to prove tricky algorithms</a:t>
            </a:r>
          </a:p>
          <a:p>
            <a:pPr lvl="1"/>
            <a:r>
              <a:rPr lang="en-US" dirty="0" smtClean="0"/>
              <a:t>Use them to learn reasoning concepts</a:t>
            </a:r>
          </a:p>
          <a:p>
            <a:pPr lvl="1"/>
            <a:r>
              <a:rPr lang="en-US" dirty="0" smtClean="0"/>
              <a:t>Use them in teaching</a:t>
            </a:r>
          </a:p>
          <a:p>
            <a:pPr lvl="1"/>
            <a:r>
              <a:rPr lang="en-US" dirty="0" smtClean="0"/>
              <a:t>Extend them</a:t>
            </a:r>
          </a:p>
          <a:p>
            <a:r>
              <a:rPr lang="en-US" dirty="0" smtClean="0"/>
              <a:t>To </a:t>
            </a:r>
            <a:r>
              <a:rPr lang="en-US" dirty="0"/>
              <a:t>build a verifier, use an intermediate verification language (IVL</a:t>
            </a:r>
            <a:r>
              <a:rPr lang="en-US" dirty="0" smtClean="0"/>
              <a:t>)</a:t>
            </a:r>
          </a:p>
          <a:p>
            <a:pPr lvl="1"/>
            <a:r>
              <a:rPr lang="en-US" dirty="0"/>
              <a:t>An IVL is a thinking </a:t>
            </a:r>
            <a:r>
              <a:rPr lang="en-US" dirty="0" smtClean="0"/>
              <a:t>tool</a:t>
            </a:r>
          </a:p>
          <a:p>
            <a:pPr lvl="1"/>
            <a:r>
              <a:rPr lang="en-US" dirty="0"/>
              <a:t>IVL lets you reuse and share infrastructure</a:t>
            </a:r>
          </a:p>
        </p:txBody>
      </p:sp>
    </p:spTree>
    <p:extLst>
      <p:ext uri="{BB962C8B-B14F-4D97-AF65-F5344CB8AC3E}">
        <p14:creationId xmlns:p14="http://schemas.microsoft.com/office/powerpoint/2010/main" val="3995856647"/>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Links</a:t>
            </a:r>
            <a:endParaRPr lang="en-US" dirty="0"/>
          </a:p>
        </p:txBody>
      </p:sp>
      <p:sp>
        <p:nvSpPr>
          <p:cNvPr id="3" name="Text Placeholder 2"/>
          <p:cNvSpPr>
            <a:spLocks noGrp="1"/>
          </p:cNvSpPr>
          <p:nvPr>
            <p:ph type="body" sz="quarter" idx="10"/>
          </p:nvPr>
        </p:nvSpPr>
        <p:spPr>
          <a:xfrm>
            <a:off x="381000" y="1051984"/>
            <a:ext cx="8382000" cy="4438138"/>
          </a:xfrm>
        </p:spPr>
        <p:txBody>
          <a:bodyPr/>
          <a:lstStyle/>
          <a:p>
            <a:r>
              <a:rPr lang="en-US" dirty="0" smtClean="0"/>
              <a:t>Dafny</a:t>
            </a:r>
          </a:p>
          <a:p>
            <a:pPr lvl="1"/>
            <a:r>
              <a:rPr lang="en-US" dirty="0" smtClean="0"/>
              <a:t>research.microsoft.com/</a:t>
            </a:r>
            <a:r>
              <a:rPr lang="en-US" dirty="0" err="1" smtClean="0"/>
              <a:t>dafny</a:t>
            </a:r>
            <a:endParaRPr lang="en-US" dirty="0" smtClean="0"/>
          </a:p>
          <a:p>
            <a:pPr lvl="1"/>
            <a:r>
              <a:rPr lang="en-US" dirty="0" smtClean="0"/>
              <a:t>rise4fun.com/Dafny/tutorial/guide</a:t>
            </a:r>
          </a:p>
          <a:p>
            <a:r>
              <a:rPr lang="en-US" dirty="0"/>
              <a:t>Boogie</a:t>
            </a:r>
          </a:p>
          <a:p>
            <a:pPr lvl="1"/>
            <a:r>
              <a:rPr lang="en-US" dirty="0"/>
              <a:t>boogie.codeplex.com</a:t>
            </a:r>
          </a:p>
          <a:p>
            <a:r>
              <a:rPr lang="en-US" dirty="0" smtClean="0"/>
              <a:t>rise4fun</a:t>
            </a:r>
            <a:endParaRPr lang="en-US" dirty="0" smtClean="0"/>
          </a:p>
          <a:p>
            <a:pPr lvl="1"/>
            <a:r>
              <a:rPr lang="en-US" dirty="0" smtClean="0"/>
              <a:t>rise4fun.com</a:t>
            </a:r>
          </a:p>
          <a:p>
            <a:r>
              <a:rPr lang="en-US" dirty="0" smtClean="0"/>
              <a:t>Verification Corner</a:t>
            </a:r>
          </a:p>
          <a:p>
            <a:pPr lvl="1"/>
            <a:r>
              <a:rPr lang="en-US" dirty="0" smtClean="0"/>
              <a:t>research.microsoft.com/</a:t>
            </a:r>
            <a:r>
              <a:rPr lang="en-US" dirty="0" err="1" smtClean="0"/>
              <a:t>verificationcorner</a:t>
            </a:r>
            <a:endParaRPr lang="en-US"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8600" y="3429000"/>
            <a:ext cx="1495425" cy="1140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descr="C:\Users\leino\Documents\My Web Sites\External\images\Verification-Corner.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91375" y="3886200"/>
            <a:ext cx="1495425" cy="1121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0964967"/>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5" name="Straight Arrow Connector 44"/>
          <p:cNvCxnSpPr>
            <a:endCxn id="22" idx="0"/>
          </p:cNvCxnSpPr>
          <p:nvPr/>
        </p:nvCxnSpPr>
        <p:spPr>
          <a:xfrm>
            <a:off x="4306731" y="2362200"/>
            <a:ext cx="189069" cy="933450"/>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6" name="Round Diagonal Corner Rectangle 5"/>
          <p:cNvSpPr/>
          <p:nvPr/>
        </p:nvSpPr>
        <p:spPr bwMode="auto">
          <a:xfrm rot="299490">
            <a:off x="3895183" y="5003315"/>
            <a:ext cx="1437409" cy="838200"/>
          </a:xfrm>
          <a:prstGeom prst="round2DiagRect">
            <a:avLst/>
          </a:prstGeom>
          <a:ln>
            <a:headEnd type="none" w="med" len="med"/>
            <a:tailEnd type="none" w="med" len="med"/>
          </a:ln>
          <a:effectLst>
            <a:outerShdw blurRad="76200" dist="12700" dir="2700000" sy="-23000" kx="-800400" algn="bl" rotWithShape="0">
              <a:prstClr val="black">
                <a:alpha val="20000"/>
              </a:prstClr>
            </a:outerShdw>
          </a:effectLst>
          <a:scene3d>
            <a:camera prst="obliqueTopLeft">
              <a:rot lat="0" lon="600000" rev="0"/>
            </a:camera>
            <a:lightRig rig="glow" dir="t">
              <a:rot lat="0" lon="0" rev="6360000"/>
            </a:lightRig>
          </a:scene3d>
          <a:sp3d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SMT solver</a:t>
            </a:r>
          </a:p>
        </p:txBody>
      </p:sp>
      <p:cxnSp>
        <p:nvCxnSpPr>
          <p:cNvPr id="20" name="Straight Arrow Connector 19"/>
          <p:cNvCxnSpPr>
            <a:endCxn id="6" idx="3"/>
          </p:cNvCxnSpPr>
          <p:nvPr/>
        </p:nvCxnSpPr>
        <p:spPr>
          <a:xfrm>
            <a:off x="4574862" y="4445552"/>
            <a:ext cx="75491" cy="559352"/>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2" name="Heart 21"/>
          <p:cNvSpPr/>
          <p:nvPr/>
        </p:nvSpPr>
        <p:spPr bwMode="auto">
          <a:xfrm>
            <a:off x="2895600" y="2895600"/>
            <a:ext cx="3200400" cy="1600200"/>
          </a:xfrm>
          <a:prstGeom prst="heart">
            <a:avLst/>
          </a:prstGeom>
          <a:ln>
            <a:headEnd type="none" w="med" len="med"/>
            <a:tailEnd type="none" w="med" len="med"/>
          </a:ln>
          <a:effectLst>
            <a:outerShdw blurRad="152400" dist="317500" dir="5400000" sx="90000" sy="-19000" rotWithShape="0">
              <a:prstClr val="black">
                <a:alpha val="15000"/>
              </a:prstClr>
            </a:outerShdw>
          </a:effectLst>
        </p:spPr>
        <p:style>
          <a:lnRef idx="0">
            <a:schemeClr val="accent3"/>
          </a:lnRef>
          <a:fillRef idx="3">
            <a:schemeClr val="accent3"/>
          </a:fillRef>
          <a:effectRef idx="3">
            <a:schemeClr val="accent3"/>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Boogie</a:t>
            </a:r>
          </a:p>
        </p:txBody>
      </p:sp>
      <p:sp>
        <p:nvSpPr>
          <p:cNvPr id="15" name="Rounded Rectangle 14"/>
          <p:cNvSpPr/>
          <p:nvPr/>
        </p:nvSpPr>
        <p:spPr bwMode="auto">
          <a:xfrm rot="900000">
            <a:off x="3304576" y="1358448"/>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err="1">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Dafny</a:t>
            </a:r>
            <a:endPar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2" name="Title 1"/>
          <p:cNvSpPr>
            <a:spLocks noGrp="1"/>
          </p:cNvSpPr>
          <p:nvPr>
            <p:ph type="title"/>
          </p:nvPr>
        </p:nvSpPr>
        <p:spPr/>
        <p:txBody>
          <a:bodyPr/>
          <a:lstStyle/>
          <a:p>
            <a:r>
              <a:rPr lang="en-US" dirty="0" smtClean="0"/>
              <a:t>Verification architecture</a:t>
            </a:r>
            <a:endParaRPr lang="en-US" dirty="0"/>
          </a:p>
        </p:txBody>
      </p:sp>
      <p:cxnSp>
        <p:nvCxnSpPr>
          <p:cNvPr id="27" name="Straight Arrow Connector 26"/>
          <p:cNvCxnSpPr/>
          <p:nvPr/>
        </p:nvCxnSpPr>
        <p:spPr>
          <a:xfrm>
            <a:off x="4038601" y="2362200"/>
            <a:ext cx="457199" cy="2642704"/>
          </a:xfrm>
          <a:prstGeom prst="straightConnector1">
            <a:avLst/>
          </a:prstGeom>
          <a:ln w="28575">
            <a:solidFill>
              <a:schemeClr val="accent4"/>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041759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up)">
                                      <p:cBhvr>
                                        <p:cTn id="7" dur="500"/>
                                        <p:tgtEl>
                                          <p:spTgt spid="2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xit" presetSubtype="0" fill="hold" nodeType="clickEffect">
                                  <p:stCondLst>
                                    <p:cond delay="0"/>
                                  </p:stCondLst>
                                  <p:childTnLst>
                                    <p:animEffect transition="out" filter="fade">
                                      <p:cBhvr>
                                        <p:cTn id="15" dur="500"/>
                                        <p:tgtEl>
                                          <p:spTgt spid="27"/>
                                        </p:tgtEl>
                                      </p:cBhvr>
                                    </p:animEffect>
                                    <p:set>
                                      <p:cBhvr>
                                        <p:cTn id="16" dur="1" fill="hold">
                                          <p:stCondLst>
                                            <p:cond delay="499"/>
                                          </p:stCondLst>
                                        </p:cTn>
                                        <p:tgtEl>
                                          <p:spTgt spid="27"/>
                                        </p:tgtEl>
                                        <p:attrNameLst>
                                          <p:attrName>style.visibility</p:attrName>
                                        </p:attrNameLst>
                                      </p:cBhvr>
                                      <p:to>
                                        <p:strVal val="hidden"/>
                                      </p:to>
                                    </p:set>
                                  </p:childTnLst>
                                </p:cTn>
                              </p:par>
                              <p:par>
                                <p:cTn id="17" presetID="10" presetClass="entr" presetSubtype="0" fill="hold" nodeType="withEffect">
                                  <p:stCondLst>
                                    <p:cond delay="0"/>
                                  </p:stCondLst>
                                  <p:childTnLst>
                                    <p:set>
                                      <p:cBhvr>
                                        <p:cTn id="18" dur="1" fill="hold">
                                          <p:stCondLst>
                                            <p:cond delay="0"/>
                                          </p:stCondLst>
                                        </p:cTn>
                                        <p:tgtEl>
                                          <p:spTgt spid="45"/>
                                        </p:tgtEl>
                                        <p:attrNameLst>
                                          <p:attrName>style.visibility</p:attrName>
                                        </p:attrNameLst>
                                      </p:cBhvr>
                                      <p:to>
                                        <p:strVal val="visible"/>
                                      </p:to>
                                    </p:set>
                                    <p:animEffect transition="in" filter="fade">
                                      <p:cBhvr>
                                        <p:cTn id="19" dur="500"/>
                                        <p:tgtEl>
                                          <p:spTgt spid="45"/>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fade">
                                      <p:cBhvr>
                                        <p:cTn id="22" dur="500"/>
                                        <p:tgtEl>
                                          <p:spTgt spid="22"/>
                                        </p:tgtEl>
                                      </p:cBhvr>
                                    </p:animEffect>
                                  </p:childTnLst>
                                </p:cTn>
                              </p:par>
                              <p:par>
                                <p:cTn id="23" presetID="10" presetClass="entr" presetSubtype="0" fill="hold" nodeType="with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fade">
                                      <p:cBhvr>
                                        <p:cTn id="25"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6" name="Straight Arrow Connector 45"/>
          <p:cNvCxnSpPr>
            <a:stCxn id="26" idx="2"/>
          </p:cNvCxnSpPr>
          <p:nvPr/>
        </p:nvCxnSpPr>
        <p:spPr>
          <a:xfrm flipH="1">
            <a:off x="5896574" y="1977475"/>
            <a:ext cx="1929207" cy="1222925"/>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a:off x="1785542" y="1245504"/>
            <a:ext cx="1573510" cy="1741594"/>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54" name="Rounded Rectangle 53"/>
          <p:cNvSpPr/>
          <p:nvPr/>
        </p:nvSpPr>
        <p:spPr bwMode="auto">
          <a:xfrm rot="900000">
            <a:off x="767157" y="530904"/>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Corral</a:t>
            </a:r>
          </a:p>
        </p:txBody>
      </p:sp>
      <p:sp>
        <p:nvSpPr>
          <p:cNvPr id="3" name="Snip Same Side Corner Rectangle 2"/>
          <p:cNvSpPr/>
          <p:nvPr/>
        </p:nvSpPr>
        <p:spPr bwMode="auto">
          <a:xfrm rot="151991">
            <a:off x="6806913" y="3564192"/>
            <a:ext cx="1948826" cy="371625"/>
          </a:xfrm>
          <a:prstGeom prst="snip2SameRect">
            <a:avLst/>
          </a:prstGeom>
          <a:gradFill>
            <a:gsLst>
              <a:gs pos="0">
                <a:srgbClr val="6E0404"/>
              </a:gs>
              <a:gs pos="50000">
                <a:srgbClr val="A5221F"/>
              </a:gs>
              <a:gs pos="70000">
                <a:srgbClr val="C76027"/>
              </a:gs>
              <a:gs pos="100000">
                <a:schemeClr val="accent3">
                  <a:lumMod val="75000"/>
                </a:schemeClr>
              </a:gs>
            </a:gsLst>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inference</a:t>
            </a:r>
          </a:p>
        </p:txBody>
      </p:sp>
      <p:sp>
        <p:nvSpPr>
          <p:cNvPr id="55" name="Snip Same Side Corner Rectangle 54"/>
          <p:cNvSpPr/>
          <p:nvPr/>
        </p:nvSpPr>
        <p:spPr bwMode="auto">
          <a:xfrm rot="151991">
            <a:off x="6883113" y="3988078"/>
            <a:ext cx="1948826" cy="371625"/>
          </a:xfrm>
          <a:prstGeom prst="snip2SameRect">
            <a:avLst/>
          </a:prstGeom>
          <a:gradFill>
            <a:gsLst>
              <a:gs pos="0">
                <a:srgbClr val="6E0404"/>
              </a:gs>
              <a:gs pos="50000">
                <a:srgbClr val="A5221F"/>
              </a:gs>
              <a:gs pos="70000">
                <a:srgbClr val="C76027"/>
              </a:gs>
              <a:gs pos="100000">
                <a:schemeClr val="accent3">
                  <a:lumMod val="75000"/>
                </a:schemeClr>
              </a:gs>
            </a:gsLst>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err="1"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SymDiff</a:t>
            </a: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cxnSp>
        <p:nvCxnSpPr>
          <p:cNvPr id="53" name="Straight Arrow Connector 52"/>
          <p:cNvCxnSpPr/>
          <p:nvPr/>
        </p:nvCxnSpPr>
        <p:spPr>
          <a:xfrm>
            <a:off x="2908104" y="1321704"/>
            <a:ext cx="901896" cy="1623792"/>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49" name="Rounded Rectangle 48"/>
          <p:cNvSpPr/>
          <p:nvPr/>
        </p:nvSpPr>
        <p:spPr bwMode="auto">
          <a:xfrm rot="900000">
            <a:off x="1780576" y="567775"/>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err="1"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Poirot</a:t>
            </a: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cxnSp>
        <p:nvCxnSpPr>
          <p:cNvPr id="45" name="Straight Arrow Connector 44"/>
          <p:cNvCxnSpPr/>
          <p:nvPr/>
        </p:nvCxnSpPr>
        <p:spPr>
          <a:xfrm>
            <a:off x="4038601" y="1321704"/>
            <a:ext cx="536261" cy="1743483"/>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44" name="Rounded Rectangle 43"/>
          <p:cNvSpPr/>
          <p:nvPr/>
        </p:nvSpPr>
        <p:spPr bwMode="auto">
          <a:xfrm rot="900000">
            <a:off x="2847062" y="567774"/>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err="1"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Forr</a:t>
            </a:r>
            <a:r>
              <a:rPr lang="en-US" sz="2400" dirty="0" err="1"/>
              <a:t>ó</a:t>
            </a: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cxnSp>
        <p:nvCxnSpPr>
          <p:cNvPr id="39" name="Straight Arrow Connector 38"/>
          <p:cNvCxnSpPr>
            <a:stCxn id="43" idx="2"/>
          </p:cNvCxnSpPr>
          <p:nvPr/>
        </p:nvCxnSpPr>
        <p:spPr>
          <a:xfrm flipH="1">
            <a:off x="5181600" y="1367875"/>
            <a:ext cx="586781" cy="1577621"/>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stCxn id="62" idx="2"/>
          </p:cNvCxnSpPr>
          <p:nvPr/>
        </p:nvCxnSpPr>
        <p:spPr>
          <a:xfrm>
            <a:off x="4567033" y="1417771"/>
            <a:ext cx="128193" cy="1647416"/>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stCxn id="51" idx="2"/>
          </p:cNvCxnSpPr>
          <p:nvPr/>
        </p:nvCxnSpPr>
        <p:spPr>
          <a:xfrm flipH="1">
            <a:off x="5366332" y="1189171"/>
            <a:ext cx="1292242" cy="1756325"/>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stCxn id="47" idx="2"/>
          </p:cNvCxnSpPr>
          <p:nvPr/>
        </p:nvCxnSpPr>
        <p:spPr>
          <a:xfrm flipH="1">
            <a:off x="5807893" y="1063075"/>
            <a:ext cx="2856088" cy="1984925"/>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40" idx="2"/>
          </p:cNvCxnSpPr>
          <p:nvPr/>
        </p:nvCxnSpPr>
        <p:spPr>
          <a:xfrm flipH="1">
            <a:off x="5807893" y="1139275"/>
            <a:ext cx="1941688" cy="1756325"/>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4" name="Round Diagonal Corner Rectangle 3"/>
          <p:cNvSpPr/>
          <p:nvPr/>
        </p:nvSpPr>
        <p:spPr bwMode="auto">
          <a:xfrm rot="299490">
            <a:off x="378491" y="5003315"/>
            <a:ext cx="1437409" cy="838200"/>
          </a:xfrm>
          <a:prstGeom prst="round2DiagRect">
            <a:avLst/>
          </a:prstGeom>
          <a:ln>
            <a:headEnd type="none" w="med" len="med"/>
            <a:tailEnd type="none" w="med" len="med"/>
          </a:ln>
          <a:effectLst>
            <a:outerShdw blurRad="76200" dist="12700" dir="2700000" sy="-23000" kx="-800400" algn="bl" rotWithShape="0">
              <a:prstClr val="black">
                <a:alpha val="20000"/>
              </a:prstClr>
            </a:outerShdw>
          </a:effectLst>
          <a:scene3d>
            <a:camera prst="obliqueTopLeft">
              <a:rot lat="0" lon="600000" rev="0"/>
            </a:camera>
            <a:lightRig rig="glow" dir="t">
              <a:rot lat="0" lon="0" rev="6360000"/>
            </a:lightRig>
          </a:scene3d>
          <a:sp3d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Simplify</a:t>
            </a:r>
          </a:p>
        </p:txBody>
      </p:sp>
      <p:sp>
        <p:nvSpPr>
          <p:cNvPr id="5" name="Round Diagonal Corner Rectangle 4"/>
          <p:cNvSpPr/>
          <p:nvPr/>
        </p:nvSpPr>
        <p:spPr bwMode="auto">
          <a:xfrm rot="299490">
            <a:off x="2136837" y="5003315"/>
            <a:ext cx="1437409" cy="838200"/>
          </a:xfrm>
          <a:prstGeom prst="round2DiagRect">
            <a:avLst/>
          </a:prstGeom>
          <a:ln>
            <a:headEnd type="none" w="med" len="med"/>
            <a:tailEnd type="none" w="med" len="med"/>
          </a:ln>
          <a:effectLst>
            <a:outerShdw blurRad="76200" dist="12700" dir="2700000" sy="-23000" kx="-800400" algn="bl" rotWithShape="0">
              <a:prstClr val="black">
                <a:alpha val="20000"/>
              </a:prstClr>
            </a:outerShdw>
          </a:effectLst>
          <a:scene3d>
            <a:camera prst="obliqueTopLeft">
              <a:rot lat="0" lon="600000" rev="0"/>
            </a:camera>
            <a:lightRig rig="glow" dir="t">
              <a:rot lat="0" lon="0" rev="6360000"/>
            </a:lightRig>
          </a:scene3d>
          <a:sp3d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SMT Lib</a:t>
            </a:r>
          </a:p>
        </p:txBody>
      </p:sp>
      <p:sp>
        <p:nvSpPr>
          <p:cNvPr id="6" name="Round Diagonal Corner Rectangle 5"/>
          <p:cNvSpPr/>
          <p:nvPr/>
        </p:nvSpPr>
        <p:spPr bwMode="auto">
          <a:xfrm rot="299490">
            <a:off x="3895183" y="5003315"/>
            <a:ext cx="1437409" cy="838200"/>
          </a:xfrm>
          <a:prstGeom prst="round2DiagRect">
            <a:avLst/>
          </a:prstGeom>
          <a:ln>
            <a:headEnd type="none" w="med" len="med"/>
            <a:tailEnd type="none" w="med" len="med"/>
          </a:ln>
          <a:effectLst>
            <a:outerShdw blurRad="76200" dist="12700" dir="2700000" sy="-23000" kx="-800400" algn="bl" rotWithShape="0">
              <a:prstClr val="black">
                <a:alpha val="20000"/>
              </a:prstClr>
            </a:outerShdw>
          </a:effectLst>
          <a:scene3d>
            <a:camera prst="obliqueTopLeft">
              <a:rot lat="0" lon="600000" rev="0"/>
            </a:camera>
            <a:lightRig rig="glow" dir="t">
              <a:rot lat="0" lon="0" rev="6360000"/>
            </a:lightRig>
          </a:scene3d>
          <a:sp3d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Z3</a:t>
            </a:r>
          </a:p>
        </p:txBody>
      </p:sp>
      <p:sp>
        <p:nvSpPr>
          <p:cNvPr id="7" name="Round Diagonal Corner Rectangle 6"/>
          <p:cNvSpPr/>
          <p:nvPr/>
        </p:nvSpPr>
        <p:spPr bwMode="auto">
          <a:xfrm rot="299490">
            <a:off x="7411877" y="5003315"/>
            <a:ext cx="1437409" cy="838200"/>
          </a:xfrm>
          <a:prstGeom prst="round2DiagRect">
            <a:avLst/>
          </a:prstGeom>
          <a:ln>
            <a:headEnd type="none" w="med" len="med"/>
            <a:tailEnd type="none" w="med" len="med"/>
          </a:ln>
          <a:effectLst>
            <a:outerShdw blurRad="76200" dist="12700" dir="2700000" sy="-23000" kx="-800400" algn="bl" rotWithShape="0">
              <a:prstClr val="black">
                <a:alpha val="20000"/>
              </a:prstClr>
            </a:outerShdw>
          </a:effectLst>
          <a:scene3d>
            <a:camera prst="obliqueTopLeft">
              <a:rot lat="0" lon="600000" rev="0"/>
            </a:camera>
            <a:lightRig rig="glow" dir="t">
              <a:rot lat="0" lon="0" rev="6360000"/>
            </a:lightRig>
          </a:scene3d>
          <a:sp3d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Isabelle/HOL</a:t>
            </a:r>
          </a:p>
        </p:txBody>
      </p:sp>
      <p:cxnSp>
        <p:nvCxnSpPr>
          <p:cNvPr id="8" name="Straight Arrow Connector 7"/>
          <p:cNvCxnSpPr/>
          <p:nvPr/>
        </p:nvCxnSpPr>
        <p:spPr>
          <a:xfrm>
            <a:off x="1676400" y="2345323"/>
            <a:ext cx="1481143" cy="719864"/>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13" idx="2"/>
          </p:cNvCxnSpPr>
          <p:nvPr/>
        </p:nvCxnSpPr>
        <p:spPr>
          <a:xfrm>
            <a:off x="2872781" y="2345323"/>
            <a:ext cx="649089" cy="550277"/>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15" idx="2"/>
          </p:cNvCxnSpPr>
          <p:nvPr/>
        </p:nvCxnSpPr>
        <p:spPr>
          <a:xfrm>
            <a:off x="3881233" y="2332171"/>
            <a:ext cx="376450" cy="715829"/>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16" idx="2"/>
          </p:cNvCxnSpPr>
          <p:nvPr/>
        </p:nvCxnSpPr>
        <p:spPr>
          <a:xfrm>
            <a:off x="4938516" y="2345323"/>
            <a:ext cx="0" cy="719864"/>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17" idx="2"/>
          </p:cNvCxnSpPr>
          <p:nvPr/>
        </p:nvCxnSpPr>
        <p:spPr>
          <a:xfrm flipH="1">
            <a:off x="5618805" y="2345323"/>
            <a:ext cx="378176" cy="550277"/>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endCxn id="4" idx="3"/>
          </p:cNvCxnSpPr>
          <p:nvPr/>
        </p:nvCxnSpPr>
        <p:spPr>
          <a:xfrm flipH="1">
            <a:off x="1133661" y="4038600"/>
            <a:ext cx="2219139" cy="966304"/>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3352800" y="4343400"/>
            <a:ext cx="685801" cy="661504"/>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endCxn id="6" idx="3"/>
          </p:cNvCxnSpPr>
          <p:nvPr/>
        </p:nvCxnSpPr>
        <p:spPr>
          <a:xfrm>
            <a:off x="4574862" y="4445552"/>
            <a:ext cx="75491" cy="559352"/>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endCxn id="7" idx="3"/>
          </p:cNvCxnSpPr>
          <p:nvPr/>
        </p:nvCxnSpPr>
        <p:spPr>
          <a:xfrm>
            <a:off x="5807893" y="3886200"/>
            <a:ext cx="2359154" cy="1118704"/>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2" name="Heart 21"/>
          <p:cNvSpPr/>
          <p:nvPr/>
        </p:nvSpPr>
        <p:spPr bwMode="auto">
          <a:xfrm>
            <a:off x="2895600" y="2895600"/>
            <a:ext cx="3200400" cy="1600200"/>
          </a:xfrm>
          <a:prstGeom prst="heart">
            <a:avLst/>
          </a:prstGeom>
          <a:ln>
            <a:headEnd type="none" w="med" len="med"/>
            <a:tailEnd type="none" w="med" len="med"/>
          </a:ln>
          <a:effectLst>
            <a:outerShdw blurRad="152400" dist="317500" dir="5400000" sx="90000" sy="-19000" rotWithShape="0">
              <a:prstClr val="black">
                <a:alpha val="15000"/>
              </a:prstClr>
            </a:outerShdw>
          </a:effectLst>
        </p:spPr>
        <p:style>
          <a:lnRef idx="0">
            <a:schemeClr val="accent3"/>
          </a:lnRef>
          <a:fillRef idx="3">
            <a:schemeClr val="accent3"/>
          </a:fillRef>
          <a:effectRef idx="3">
            <a:schemeClr val="accent3"/>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Boogie</a:t>
            </a:r>
          </a:p>
        </p:txBody>
      </p:sp>
      <p:sp>
        <p:nvSpPr>
          <p:cNvPr id="26" name="Rounded Rectangle 25"/>
          <p:cNvSpPr/>
          <p:nvPr/>
        </p:nvSpPr>
        <p:spPr bwMode="auto">
          <a:xfrm rot="900000">
            <a:off x="7249124" y="1003752"/>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Diego-</a:t>
            </a:r>
            <a:r>
              <a:rPr lang="en-US" sz="2400" dirty="0" err="1"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matic</a:t>
            </a: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23" name="Rounded Rectangle 22"/>
          <p:cNvSpPr/>
          <p:nvPr/>
        </p:nvSpPr>
        <p:spPr bwMode="auto">
          <a:xfrm rot="900000">
            <a:off x="6352576" y="1371599"/>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Java </a:t>
            </a:r>
            <a:r>
              <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
            </a:r>
            <a:br>
              <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b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  BML</a:t>
            </a:r>
          </a:p>
        </p:txBody>
      </p:sp>
      <p:sp>
        <p:nvSpPr>
          <p:cNvPr id="17" name="Rounded Rectangle 16"/>
          <p:cNvSpPr/>
          <p:nvPr/>
        </p:nvSpPr>
        <p:spPr bwMode="auto">
          <a:xfrm rot="900000">
            <a:off x="5420324" y="1371600"/>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Eiffel</a:t>
            </a:r>
            <a:b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br>
            <a:r>
              <a:rPr lang="en-US" sz="16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a:t>
            </a:r>
            <a:r>
              <a:rPr lang="en-US" sz="1600" dirty="0" err="1"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EveProofs</a:t>
            </a:r>
            <a:r>
              <a:rPr lang="en-US" sz="16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a:t>
            </a: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16" name="Rounded Rectangle 15"/>
          <p:cNvSpPr/>
          <p:nvPr/>
        </p:nvSpPr>
        <p:spPr bwMode="auto">
          <a:xfrm rot="900000">
            <a:off x="4361859" y="1371600"/>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Chalice</a:t>
            </a:r>
          </a:p>
        </p:txBody>
      </p:sp>
      <p:sp>
        <p:nvSpPr>
          <p:cNvPr id="15" name="Rounded Rectangle 14"/>
          <p:cNvSpPr/>
          <p:nvPr/>
        </p:nvSpPr>
        <p:spPr bwMode="auto">
          <a:xfrm rot="900000">
            <a:off x="3304576" y="1358448"/>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err="1">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Dafny</a:t>
            </a:r>
            <a:endPar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13" name="Rounded Rectangle 12"/>
          <p:cNvSpPr/>
          <p:nvPr/>
        </p:nvSpPr>
        <p:spPr bwMode="auto">
          <a:xfrm rot="900000">
            <a:off x="2296124" y="1371600"/>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HAVOC (C)</a:t>
            </a:r>
          </a:p>
        </p:txBody>
      </p:sp>
      <p:sp>
        <p:nvSpPr>
          <p:cNvPr id="14" name="Rounded Rectangle 13"/>
          <p:cNvSpPr/>
          <p:nvPr/>
        </p:nvSpPr>
        <p:spPr bwMode="auto">
          <a:xfrm rot="900000">
            <a:off x="1144789" y="1371600"/>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VCC</a:t>
            </a:r>
            <a:b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b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(C)</a:t>
            </a:r>
          </a:p>
        </p:txBody>
      </p:sp>
      <p:sp>
        <p:nvSpPr>
          <p:cNvPr id="24" name="Rounded Rectangle 23"/>
          <p:cNvSpPr/>
          <p:nvPr/>
        </p:nvSpPr>
        <p:spPr bwMode="auto">
          <a:xfrm rot="900000">
            <a:off x="86324" y="1371598"/>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Spec#</a:t>
            </a:r>
          </a:p>
        </p:txBody>
      </p:sp>
      <p:cxnSp>
        <p:nvCxnSpPr>
          <p:cNvPr id="28" name="Straight Arrow Connector 27"/>
          <p:cNvCxnSpPr>
            <a:stCxn id="24" idx="2"/>
          </p:cNvCxnSpPr>
          <p:nvPr/>
        </p:nvCxnSpPr>
        <p:spPr>
          <a:xfrm>
            <a:off x="662981" y="2345321"/>
            <a:ext cx="2245123" cy="978754"/>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stCxn id="23" idx="2"/>
          </p:cNvCxnSpPr>
          <p:nvPr/>
        </p:nvCxnSpPr>
        <p:spPr>
          <a:xfrm flipH="1">
            <a:off x="5927915" y="2345322"/>
            <a:ext cx="1001318" cy="702678"/>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32" name="Round Diagonal Corner Rectangle 31"/>
          <p:cNvSpPr/>
          <p:nvPr/>
        </p:nvSpPr>
        <p:spPr bwMode="auto">
          <a:xfrm rot="299490">
            <a:off x="5653529" y="5003315"/>
            <a:ext cx="1437409" cy="838200"/>
          </a:xfrm>
          <a:prstGeom prst="round2DiagRect">
            <a:avLst/>
          </a:prstGeom>
          <a:ln>
            <a:headEnd type="none" w="med" len="med"/>
            <a:tailEnd type="none" w="med" len="med"/>
          </a:ln>
          <a:effectLst>
            <a:outerShdw blurRad="76200" dist="12700" dir="2700000" sy="-23000" kx="-800400" algn="bl" rotWithShape="0">
              <a:prstClr val="black">
                <a:alpha val="20000"/>
              </a:prstClr>
            </a:outerShdw>
          </a:effectLst>
          <a:scene3d>
            <a:camera prst="obliqueTopLeft">
              <a:rot lat="0" lon="600000" rev="0"/>
            </a:camera>
            <a:lightRig rig="glow" dir="t">
              <a:rot lat="0" lon="0" rev="6360000"/>
            </a:lightRig>
          </a:scene3d>
          <a:sp3d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TPTP</a:t>
            </a:r>
          </a:p>
        </p:txBody>
      </p:sp>
      <p:cxnSp>
        <p:nvCxnSpPr>
          <p:cNvPr id="33" name="Straight Arrow Connector 32"/>
          <p:cNvCxnSpPr>
            <a:endCxn id="32" idx="3"/>
          </p:cNvCxnSpPr>
          <p:nvPr/>
        </p:nvCxnSpPr>
        <p:spPr>
          <a:xfrm>
            <a:off x="5316148" y="4114801"/>
            <a:ext cx="1092551" cy="890103"/>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47" name="Rounded Rectangle 46"/>
          <p:cNvSpPr/>
          <p:nvPr/>
        </p:nvSpPr>
        <p:spPr bwMode="auto">
          <a:xfrm rot="900000">
            <a:off x="8087324" y="89352"/>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a:t>
            </a:r>
          </a:p>
        </p:txBody>
      </p:sp>
      <p:sp>
        <p:nvSpPr>
          <p:cNvPr id="40" name="Rounded Rectangle 39"/>
          <p:cNvSpPr/>
          <p:nvPr/>
        </p:nvSpPr>
        <p:spPr bwMode="auto">
          <a:xfrm rot="900000">
            <a:off x="7172924" y="165552"/>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Boogie x86</a:t>
            </a:r>
          </a:p>
        </p:txBody>
      </p:sp>
      <p:sp>
        <p:nvSpPr>
          <p:cNvPr id="50" name="Freeform 49"/>
          <p:cNvSpPr/>
          <p:nvPr/>
        </p:nvSpPr>
        <p:spPr>
          <a:xfrm>
            <a:off x="5888182" y="3324075"/>
            <a:ext cx="1115749" cy="909776"/>
          </a:xfrm>
          <a:custGeom>
            <a:avLst/>
            <a:gdLst>
              <a:gd name="connsiteX0" fmla="*/ 0 w 1115749"/>
              <a:gd name="connsiteY0" fmla="*/ 402798 h 909776"/>
              <a:gd name="connsiteX1" fmla="*/ 886691 w 1115749"/>
              <a:gd name="connsiteY1" fmla="*/ 901561 h 909776"/>
              <a:gd name="connsiteX2" fmla="*/ 1066800 w 1115749"/>
              <a:gd name="connsiteY2" fmla="*/ 42580 h 909776"/>
              <a:gd name="connsiteX3" fmla="*/ 152400 w 1115749"/>
              <a:gd name="connsiteY3" fmla="*/ 208834 h 909776"/>
            </a:gdLst>
            <a:ahLst/>
            <a:cxnLst>
              <a:cxn ang="0">
                <a:pos x="connsiteX0" y="connsiteY0"/>
              </a:cxn>
              <a:cxn ang="0">
                <a:pos x="connsiteX1" y="connsiteY1"/>
              </a:cxn>
              <a:cxn ang="0">
                <a:pos x="connsiteX2" y="connsiteY2"/>
              </a:cxn>
              <a:cxn ang="0">
                <a:pos x="connsiteX3" y="connsiteY3"/>
              </a:cxn>
            </a:cxnLst>
            <a:rect l="l" t="t" r="r" b="b"/>
            <a:pathLst>
              <a:path w="1115749" h="909776">
                <a:moveTo>
                  <a:pt x="0" y="402798"/>
                </a:moveTo>
                <a:cubicBezTo>
                  <a:pt x="354445" y="682197"/>
                  <a:pt x="708891" y="961597"/>
                  <a:pt x="886691" y="901561"/>
                </a:cubicBezTo>
                <a:cubicBezTo>
                  <a:pt x="1064491" y="841525"/>
                  <a:pt x="1189182" y="158034"/>
                  <a:pt x="1066800" y="42580"/>
                </a:cubicBezTo>
                <a:cubicBezTo>
                  <a:pt x="944418" y="-72874"/>
                  <a:pt x="548409" y="67980"/>
                  <a:pt x="152400" y="208834"/>
                </a:cubicBezTo>
              </a:path>
            </a:pathLst>
          </a:custGeom>
          <a:ln w="28575">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Rounded Rectangle 50"/>
          <p:cNvSpPr/>
          <p:nvPr/>
        </p:nvSpPr>
        <p:spPr bwMode="auto">
          <a:xfrm rot="900000">
            <a:off x="6081917" y="215448"/>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STORM (C)</a:t>
            </a:r>
          </a:p>
        </p:txBody>
      </p:sp>
      <p:sp>
        <p:nvSpPr>
          <p:cNvPr id="43" name="Rounded Rectangle 42"/>
          <p:cNvSpPr/>
          <p:nvPr/>
        </p:nvSpPr>
        <p:spPr bwMode="auto">
          <a:xfrm rot="900000">
            <a:off x="5191724" y="394152"/>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16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C B Analyze</a:t>
            </a:r>
          </a:p>
        </p:txBody>
      </p:sp>
      <p:sp>
        <p:nvSpPr>
          <p:cNvPr id="62" name="Rounded Rectangle 61"/>
          <p:cNvSpPr/>
          <p:nvPr/>
        </p:nvSpPr>
        <p:spPr bwMode="auto">
          <a:xfrm rot="900000">
            <a:off x="3990376" y="444048"/>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QED</a:t>
            </a:r>
          </a:p>
        </p:txBody>
      </p:sp>
      <p:sp>
        <p:nvSpPr>
          <p:cNvPr id="2" name="Title 1"/>
          <p:cNvSpPr>
            <a:spLocks noGrp="1"/>
          </p:cNvSpPr>
          <p:nvPr>
            <p:ph type="title"/>
          </p:nvPr>
        </p:nvSpPr>
        <p:spPr/>
        <p:txBody>
          <a:bodyPr/>
          <a:lstStyle/>
          <a:p>
            <a:r>
              <a:rPr lang="en-US" dirty="0" smtClean="0"/>
              <a:t>Verification architecture</a:t>
            </a:r>
            <a:endParaRPr lang="en-US" dirty="0"/>
          </a:p>
        </p:txBody>
      </p:sp>
      <p:cxnSp>
        <p:nvCxnSpPr>
          <p:cNvPr id="58" name="Straight Arrow Connector 57"/>
          <p:cNvCxnSpPr>
            <a:stCxn id="57" idx="2"/>
          </p:cNvCxnSpPr>
          <p:nvPr/>
        </p:nvCxnSpPr>
        <p:spPr>
          <a:xfrm flipH="1">
            <a:off x="6154349" y="2497722"/>
            <a:ext cx="2509632" cy="855078"/>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57" name="Rounded Rectangle 56"/>
          <p:cNvSpPr/>
          <p:nvPr/>
        </p:nvSpPr>
        <p:spPr bwMode="auto">
          <a:xfrm rot="900000">
            <a:off x="8087324" y="1523999"/>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Region Logic</a:t>
            </a:r>
          </a:p>
        </p:txBody>
      </p:sp>
    </p:spTree>
    <p:extLst>
      <p:ext uri="{BB962C8B-B14F-4D97-AF65-F5344CB8AC3E}">
        <p14:creationId xmlns:p14="http://schemas.microsoft.com/office/powerpoint/2010/main" val="1554756685"/>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2" name="Straight Arrow Connector 71"/>
          <p:cNvCxnSpPr/>
          <p:nvPr/>
        </p:nvCxnSpPr>
        <p:spPr>
          <a:xfrm flipH="1">
            <a:off x="6048975" y="2971800"/>
            <a:ext cx="1571025" cy="381000"/>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flipH="1">
            <a:off x="5915405" y="1892798"/>
            <a:ext cx="1910376" cy="1125091"/>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4" name="Round Diagonal Corner Rectangle 3"/>
          <p:cNvSpPr/>
          <p:nvPr/>
        </p:nvSpPr>
        <p:spPr bwMode="auto">
          <a:xfrm rot="299490">
            <a:off x="109940" y="5003315"/>
            <a:ext cx="1437409" cy="838200"/>
          </a:xfrm>
          <a:prstGeom prst="round2DiagRect">
            <a:avLst/>
          </a:prstGeom>
          <a:ln>
            <a:headEnd type="none" w="med" len="med"/>
            <a:tailEnd type="none" w="med" len="med"/>
          </a:ln>
          <a:effectLst>
            <a:outerShdw blurRad="76200" dist="12700" dir="2700000" sy="-23000" kx="-800400" algn="bl" rotWithShape="0">
              <a:prstClr val="black">
                <a:alpha val="20000"/>
              </a:prstClr>
            </a:outerShdw>
          </a:effectLst>
          <a:scene3d>
            <a:camera prst="obliqueTopLeft">
              <a:rot lat="0" lon="600000" rev="0"/>
            </a:camera>
            <a:lightRig rig="glow" dir="t">
              <a:rot lat="0" lon="0" rev="6360000"/>
            </a:lightRig>
          </a:scene3d>
          <a:sp3d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Alt-Ergo</a:t>
            </a:r>
          </a:p>
        </p:txBody>
      </p:sp>
      <p:sp>
        <p:nvSpPr>
          <p:cNvPr id="5" name="Round Diagonal Corner Rectangle 4"/>
          <p:cNvSpPr/>
          <p:nvPr/>
        </p:nvSpPr>
        <p:spPr bwMode="auto">
          <a:xfrm rot="299490">
            <a:off x="1786340" y="5003315"/>
            <a:ext cx="1437409" cy="838200"/>
          </a:xfrm>
          <a:prstGeom prst="round2DiagRect">
            <a:avLst/>
          </a:prstGeom>
          <a:ln>
            <a:headEnd type="none" w="med" len="med"/>
            <a:tailEnd type="none" w="med" len="med"/>
          </a:ln>
          <a:effectLst>
            <a:outerShdw blurRad="76200" dist="12700" dir="2700000" sy="-23000" kx="-800400" algn="bl" rotWithShape="0">
              <a:prstClr val="black">
                <a:alpha val="20000"/>
              </a:prstClr>
            </a:outerShdw>
          </a:effectLst>
          <a:scene3d>
            <a:camera prst="obliqueTopLeft">
              <a:rot lat="0" lon="600000" rev="0"/>
            </a:camera>
            <a:lightRig rig="glow" dir="t">
              <a:rot lat="0" lon="0" rev="6360000"/>
            </a:lightRig>
          </a:scene3d>
          <a:sp3d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SMT Lib</a:t>
            </a:r>
          </a:p>
        </p:txBody>
      </p:sp>
      <p:sp>
        <p:nvSpPr>
          <p:cNvPr id="6" name="Round Diagonal Corner Rectangle 5"/>
          <p:cNvSpPr/>
          <p:nvPr/>
        </p:nvSpPr>
        <p:spPr bwMode="auto">
          <a:xfrm rot="299490">
            <a:off x="3462740" y="5003315"/>
            <a:ext cx="1437409" cy="838200"/>
          </a:xfrm>
          <a:prstGeom prst="round2DiagRect">
            <a:avLst/>
          </a:prstGeom>
          <a:ln>
            <a:headEnd type="none" w="med" len="med"/>
            <a:tailEnd type="none" w="med" len="med"/>
          </a:ln>
          <a:effectLst>
            <a:outerShdw blurRad="76200" dist="12700" dir="2700000" sy="-23000" kx="-800400" algn="bl" rotWithShape="0">
              <a:prstClr val="black">
                <a:alpha val="20000"/>
              </a:prstClr>
            </a:outerShdw>
          </a:effectLst>
          <a:scene3d>
            <a:camera prst="obliqueTopLeft">
              <a:rot lat="0" lon="600000" rev="0"/>
            </a:camera>
            <a:lightRig rig="glow" dir="t">
              <a:rot lat="0" lon="0" rev="6360000"/>
            </a:lightRig>
          </a:scene3d>
          <a:sp3d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Z3</a:t>
            </a:r>
          </a:p>
        </p:txBody>
      </p:sp>
      <p:sp>
        <p:nvSpPr>
          <p:cNvPr id="7" name="Round Diagonal Corner Rectangle 6"/>
          <p:cNvSpPr/>
          <p:nvPr/>
        </p:nvSpPr>
        <p:spPr bwMode="auto">
          <a:xfrm rot="299490">
            <a:off x="6663140" y="5003315"/>
            <a:ext cx="1437409" cy="838200"/>
          </a:xfrm>
          <a:prstGeom prst="round2DiagRect">
            <a:avLst/>
          </a:prstGeom>
          <a:ln>
            <a:headEnd type="none" w="med" len="med"/>
            <a:tailEnd type="none" w="med" len="med"/>
          </a:ln>
          <a:effectLst>
            <a:outerShdw blurRad="76200" dist="12700" dir="2700000" sy="-23000" kx="-800400" algn="bl" rotWithShape="0">
              <a:prstClr val="black">
                <a:alpha val="20000"/>
              </a:prstClr>
            </a:outerShdw>
          </a:effectLst>
          <a:scene3d>
            <a:camera prst="obliqueTopLeft">
              <a:rot lat="0" lon="600000" rev="0"/>
            </a:camera>
            <a:lightRig rig="glow" dir="t">
              <a:rot lat="0" lon="0" rev="6360000"/>
            </a:lightRig>
          </a:scene3d>
          <a:sp3d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Isabelle/HOL</a:t>
            </a:r>
          </a:p>
        </p:txBody>
      </p:sp>
      <p:cxnSp>
        <p:nvCxnSpPr>
          <p:cNvPr id="8" name="Straight Arrow Connector 7"/>
          <p:cNvCxnSpPr>
            <a:stCxn id="14" idx="3"/>
          </p:cNvCxnSpPr>
          <p:nvPr/>
        </p:nvCxnSpPr>
        <p:spPr>
          <a:xfrm>
            <a:off x="1727036" y="1805714"/>
            <a:ext cx="1168564" cy="49390"/>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13" idx="2"/>
          </p:cNvCxnSpPr>
          <p:nvPr/>
        </p:nvCxnSpPr>
        <p:spPr>
          <a:xfrm>
            <a:off x="3356374" y="2436639"/>
            <a:ext cx="256386" cy="458961"/>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15" idx="3"/>
          </p:cNvCxnSpPr>
          <p:nvPr/>
        </p:nvCxnSpPr>
        <p:spPr>
          <a:xfrm>
            <a:off x="2629478" y="1167593"/>
            <a:ext cx="402756" cy="421080"/>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4938516" y="2298025"/>
            <a:ext cx="0" cy="719864"/>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endCxn id="4" idx="3"/>
          </p:cNvCxnSpPr>
          <p:nvPr/>
        </p:nvCxnSpPr>
        <p:spPr>
          <a:xfrm flipH="1">
            <a:off x="865110" y="3945192"/>
            <a:ext cx="2429342" cy="1059712"/>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2505044" y="4343400"/>
            <a:ext cx="1533558" cy="598971"/>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endCxn id="6" idx="3"/>
          </p:cNvCxnSpPr>
          <p:nvPr/>
        </p:nvCxnSpPr>
        <p:spPr>
          <a:xfrm flipH="1">
            <a:off x="4217910" y="4445552"/>
            <a:ext cx="88821" cy="559352"/>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endCxn id="7" idx="3"/>
          </p:cNvCxnSpPr>
          <p:nvPr/>
        </p:nvCxnSpPr>
        <p:spPr>
          <a:xfrm>
            <a:off x="5059156" y="3886200"/>
            <a:ext cx="2359154" cy="1118704"/>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2" name="Heart 21"/>
          <p:cNvSpPr/>
          <p:nvPr/>
        </p:nvSpPr>
        <p:spPr bwMode="auto">
          <a:xfrm>
            <a:off x="2895600" y="2895600"/>
            <a:ext cx="3200400" cy="1600200"/>
          </a:xfrm>
          <a:prstGeom prst="heart">
            <a:avLst/>
          </a:prstGeom>
          <a:ln>
            <a:headEnd type="none" w="med" len="med"/>
            <a:tailEnd type="none" w="med" len="med"/>
          </a:ln>
          <a:effectLst>
            <a:outerShdw blurRad="152400" dist="317500" dir="5400000" sx="90000" sy="-19000" rotWithShape="0">
              <a:prstClr val="black">
                <a:alpha val="15000"/>
              </a:prstClr>
            </a:outerShdw>
          </a:effectLst>
        </p:spPr>
        <p:style>
          <a:lnRef idx="0">
            <a:schemeClr val="accent3"/>
          </a:lnRef>
          <a:fillRef idx="3">
            <a:schemeClr val="accent3"/>
          </a:fillRef>
          <a:effectRef idx="3">
            <a:schemeClr val="accent3"/>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Why</a:t>
            </a:r>
          </a:p>
        </p:txBody>
      </p:sp>
      <p:sp>
        <p:nvSpPr>
          <p:cNvPr id="23" name="Rounded Rectangle 22"/>
          <p:cNvSpPr/>
          <p:nvPr/>
        </p:nvSpPr>
        <p:spPr bwMode="auto">
          <a:xfrm rot="900000">
            <a:off x="5801324" y="698952"/>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Hi-Lite Ada</a:t>
            </a:r>
          </a:p>
        </p:txBody>
      </p:sp>
      <p:sp>
        <p:nvSpPr>
          <p:cNvPr id="16" name="Rounded Rectangle 15"/>
          <p:cNvSpPr/>
          <p:nvPr/>
        </p:nvSpPr>
        <p:spPr bwMode="auto">
          <a:xfrm rot="900000">
            <a:off x="4361859" y="1282248"/>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Who</a:t>
            </a:r>
          </a:p>
        </p:txBody>
      </p:sp>
      <p:sp>
        <p:nvSpPr>
          <p:cNvPr id="15" name="Rounded Rectangle 14"/>
          <p:cNvSpPr/>
          <p:nvPr/>
        </p:nvSpPr>
        <p:spPr bwMode="auto">
          <a:xfrm rot="900000">
            <a:off x="1169692" y="480108"/>
            <a:ext cx="1485088"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err="1"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Frama</a:t>
            </a: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-C</a:t>
            </a:r>
            <a:endPar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13" name="Rounded Rectangle 12"/>
          <p:cNvSpPr/>
          <p:nvPr/>
        </p:nvSpPr>
        <p:spPr bwMode="auto">
          <a:xfrm rot="900000">
            <a:off x="2779717" y="1462916"/>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Jessie</a:t>
            </a:r>
          </a:p>
        </p:txBody>
      </p:sp>
      <p:sp>
        <p:nvSpPr>
          <p:cNvPr id="14" name="Rounded Rectangle 13"/>
          <p:cNvSpPr/>
          <p:nvPr/>
        </p:nvSpPr>
        <p:spPr bwMode="auto">
          <a:xfrm rot="900000">
            <a:off x="198198" y="1109139"/>
            <a:ext cx="1555336"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Krakatoa</a:t>
            </a:r>
          </a:p>
        </p:txBody>
      </p:sp>
      <p:cxnSp>
        <p:nvCxnSpPr>
          <p:cNvPr id="41" name="Straight Arrow Connector 40"/>
          <p:cNvCxnSpPr>
            <a:stCxn id="23" idx="2"/>
          </p:cNvCxnSpPr>
          <p:nvPr/>
        </p:nvCxnSpPr>
        <p:spPr>
          <a:xfrm flipH="1">
            <a:off x="5452829" y="1672675"/>
            <a:ext cx="925152" cy="1222925"/>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32" name="Round Diagonal Corner Rectangle 31"/>
          <p:cNvSpPr/>
          <p:nvPr/>
        </p:nvSpPr>
        <p:spPr bwMode="auto">
          <a:xfrm rot="299490">
            <a:off x="5062940" y="5003315"/>
            <a:ext cx="1437409" cy="838200"/>
          </a:xfrm>
          <a:prstGeom prst="round2DiagRect">
            <a:avLst/>
          </a:prstGeom>
          <a:ln>
            <a:headEnd type="none" w="med" len="med"/>
            <a:tailEnd type="none" w="med" len="med"/>
          </a:ln>
          <a:effectLst>
            <a:outerShdw blurRad="76200" dist="12700" dir="2700000" sy="-23000" kx="-800400" algn="bl" rotWithShape="0">
              <a:prstClr val="black">
                <a:alpha val="20000"/>
              </a:prstClr>
            </a:outerShdw>
          </a:effectLst>
          <a:scene3d>
            <a:camera prst="obliqueTopLeft">
              <a:rot lat="0" lon="600000" rev="0"/>
            </a:camera>
            <a:lightRig rig="glow" dir="t">
              <a:rot lat="0" lon="0" rev="6360000"/>
            </a:lightRig>
          </a:scene3d>
          <a:sp3d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Coq</a:t>
            </a:r>
          </a:p>
        </p:txBody>
      </p:sp>
      <p:cxnSp>
        <p:nvCxnSpPr>
          <p:cNvPr id="33" name="Straight Arrow Connector 32"/>
          <p:cNvCxnSpPr>
            <a:endCxn id="32" idx="3"/>
          </p:cNvCxnSpPr>
          <p:nvPr/>
        </p:nvCxnSpPr>
        <p:spPr>
          <a:xfrm>
            <a:off x="5087548" y="4233851"/>
            <a:ext cx="730562" cy="771053"/>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Verification architecture</a:t>
            </a:r>
            <a:endParaRPr lang="en-US" dirty="0"/>
          </a:p>
        </p:txBody>
      </p:sp>
      <p:sp>
        <p:nvSpPr>
          <p:cNvPr id="57" name="Rounded Rectangle 56"/>
          <p:cNvSpPr/>
          <p:nvPr/>
        </p:nvSpPr>
        <p:spPr bwMode="auto">
          <a:xfrm rot="900000">
            <a:off x="7186156" y="962649"/>
            <a:ext cx="168091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err="1"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Pangoline</a:t>
            </a: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59" name="Round Diagonal Corner Rectangle 58"/>
          <p:cNvSpPr/>
          <p:nvPr/>
        </p:nvSpPr>
        <p:spPr bwMode="auto">
          <a:xfrm rot="299490">
            <a:off x="8282451" y="5044456"/>
            <a:ext cx="1437409" cy="838200"/>
          </a:xfrm>
          <a:prstGeom prst="round2DiagRect">
            <a:avLst/>
          </a:prstGeom>
          <a:ln>
            <a:headEnd type="none" w="med" len="med"/>
            <a:tailEnd type="none" w="med" len="med"/>
          </a:ln>
          <a:effectLst>
            <a:outerShdw blurRad="76200" dist="12700" dir="2700000" sy="-23000" kx="-800400" algn="bl" rotWithShape="0">
              <a:prstClr val="black">
                <a:alpha val="20000"/>
              </a:prstClr>
            </a:outerShdw>
          </a:effectLst>
          <a:scene3d>
            <a:camera prst="obliqueTopLeft">
              <a:rot lat="0" lon="600000" rev="0"/>
            </a:camera>
            <a:lightRig rig="glow" dir="t">
              <a:rot lat="0" lon="0" rev="6360000"/>
            </a:lightRig>
          </a:scene3d>
          <a:sp3d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a:t>
            </a:r>
          </a:p>
        </p:txBody>
      </p:sp>
      <p:cxnSp>
        <p:nvCxnSpPr>
          <p:cNvPr id="60" name="Straight Arrow Connector 59"/>
          <p:cNvCxnSpPr>
            <a:endCxn id="59" idx="3"/>
          </p:cNvCxnSpPr>
          <p:nvPr/>
        </p:nvCxnSpPr>
        <p:spPr>
          <a:xfrm>
            <a:off x="5618805" y="3945192"/>
            <a:ext cx="3418816" cy="1100853"/>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71" name="Rounded Rectangle 70"/>
          <p:cNvSpPr/>
          <p:nvPr/>
        </p:nvSpPr>
        <p:spPr bwMode="auto">
          <a:xfrm rot="900000">
            <a:off x="7293835" y="2209954"/>
            <a:ext cx="168091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CAO</a:t>
            </a:r>
          </a:p>
        </p:txBody>
      </p:sp>
    </p:spTree>
    <p:extLst>
      <p:ext uri="{BB962C8B-B14F-4D97-AF65-F5344CB8AC3E}">
        <p14:creationId xmlns:p14="http://schemas.microsoft.com/office/powerpoint/2010/main" val="1951992049"/>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664797"/>
          </a:xfrm>
        </p:spPr>
        <p:txBody>
          <a:bodyPr/>
          <a:lstStyle/>
          <a:p>
            <a:r>
              <a:rPr dirty="0" smtClean="0"/>
              <a:t>Boogie language overview</a:t>
            </a:r>
            <a:endParaRPr lang="en-US" dirty="0"/>
          </a:p>
        </p:txBody>
      </p:sp>
      <p:sp>
        <p:nvSpPr>
          <p:cNvPr id="3" name="Content Placeholder 2"/>
          <p:cNvSpPr>
            <a:spLocks noGrp="1"/>
          </p:cNvSpPr>
          <p:nvPr>
            <p:ph idx="4294967295"/>
          </p:nvPr>
        </p:nvSpPr>
        <p:spPr>
          <a:xfrm>
            <a:off x="381000" y="1066800"/>
            <a:ext cx="8610600" cy="4139595"/>
          </a:xfrm>
          <a:prstGeom prst="rect">
            <a:avLst/>
          </a:prstGeom>
        </p:spPr>
        <p:txBody>
          <a:bodyPr/>
          <a:lstStyle/>
          <a:p>
            <a:pPr>
              <a:buNone/>
            </a:pPr>
            <a:r>
              <a:rPr lang="en-US" sz="3000" dirty="0" smtClean="0"/>
              <a:t>Mathematical features</a:t>
            </a:r>
          </a:p>
          <a:p>
            <a:r>
              <a:rPr lang="en-US" sz="2800" dirty="0">
                <a:solidFill>
                  <a:srgbClr val="0000FF"/>
                </a:solidFill>
                <a:latin typeface="Consolas"/>
                <a:ea typeface="Calibri"/>
              </a:rPr>
              <a:t>type</a:t>
            </a:r>
            <a:r>
              <a:rPr lang="en-US" sz="2800" dirty="0">
                <a:solidFill>
                  <a:schemeClr val="bg1"/>
                </a:solidFill>
                <a:latin typeface="Consolas"/>
                <a:ea typeface="Calibri"/>
              </a:rPr>
              <a:t> </a:t>
            </a:r>
            <a:r>
              <a:rPr lang="en-US" sz="2800" dirty="0" smtClean="0">
                <a:solidFill>
                  <a:schemeClr val="bg1"/>
                </a:solidFill>
                <a:latin typeface="Consolas"/>
                <a:ea typeface="Calibri"/>
              </a:rPr>
              <a:t>T</a:t>
            </a:r>
            <a:endParaRPr lang="en-US" sz="2800" dirty="0">
              <a:solidFill>
                <a:schemeClr val="bg1"/>
              </a:solidFill>
              <a:latin typeface="Consolas"/>
              <a:ea typeface="Calibri"/>
            </a:endParaRPr>
          </a:p>
          <a:p>
            <a:r>
              <a:rPr lang="en-US" sz="2800" dirty="0" err="1">
                <a:solidFill>
                  <a:srgbClr val="0000FF"/>
                </a:solidFill>
                <a:latin typeface="Consolas"/>
                <a:ea typeface="Calibri"/>
              </a:rPr>
              <a:t>const</a:t>
            </a:r>
            <a:r>
              <a:rPr lang="en-US" sz="2800" dirty="0">
                <a:solidFill>
                  <a:schemeClr val="bg1"/>
                </a:solidFill>
                <a:latin typeface="Consolas"/>
                <a:ea typeface="Calibri"/>
              </a:rPr>
              <a:t> </a:t>
            </a:r>
            <a:r>
              <a:rPr lang="en-US" sz="2800" dirty="0" smtClean="0">
                <a:solidFill>
                  <a:schemeClr val="bg1"/>
                </a:solidFill>
                <a:latin typeface="Consolas"/>
                <a:ea typeface="Calibri"/>
              </a:rPr>
              <a:t>x…</a:t>
            </a:r>
            <a:endParaRPr lang="en-US" sz="2800" dirty="0">
              <a:solidFill>
                <a:schemeClr val="bg1"/>
              </a:solidFill>
              <a:latin typeface="Consolas"/>
              <a:ea typeface="Calibri"/>
            </a:endParaRPr>
          </a:p>
          <a:p>
            <a:r>
              <a:rPr lang="en-US" sz="2800" dirty="0">
                <a:solidFill>
                  <a:srgbClr val="0000FF"/>
                </a:solidFill>
                <a:latin typeface="Consolas"/>
                <a:ea typeface="Calibri"/>
              </a:rPr>
              <a:t>function</a:t>
            </a:r>
            <a:r>
              <a:rPr lang="en-US" sz="2800" dirty="0">
                <a:solidFill>
                  <a:schemeClr val="bg1"/>
                </a:solidFill>
                <a:latin typeface="Consolas"/>
                <a:ea typeface="Calibri"/>
              </a:rPr>
              <a:t> </a:t>
            </a:r>
            <a:r>
              <a:rPr lang="en-US" sz="2800" dirty="0" smtClean="0">
                <a:solidFill>
                  <a:schemeClr val="bg1"/>
                </a:solidFill>
                <a:latin typeface="Consolas"/>
                <a:ea typeface="Calibri"/>
              </a:rPr>
              <a:t>f…</a:t>
            </a:r>
            <a:endParaRPr lang="en-US" sz="2800" dirty="0">
              <a:solidFill>
                <a:schemeClr val="bg1"/>
              </a:solidFill>
              <a:latin typeface="Consolas"/>
              <a:ea typeface="Calibri"/>
            </a:endParaRPr>
          </a:p>
          <a:p>
            <a:r>
              <a:rPr lang="en-US" sz="2800" dirty="0">
                <a:solidFill>
                  <a:srgbClr val="0000FF"/>
                </a:solidFill>
                <a:latin typeface="Consolas"/>
                <a:ea typeface="Calibri"/>
              </a:rPr>
              <a:t>axiom</a:t>
            </a:r>
            <a:r>
              <a:rPr lang="en-US" sz="2800" dirty="0">
                <a:solidFill>
                  <a:schemeClr val="bg1"/>
                </a:solidFill>
                <a:latin typeface="Consolas"/>
                <a:ea typeface="Calibri"/>
              </a:rPr>
              <a:t> </a:t>
            </a:r>
            <a:r>
              <a:rPr lang="en-US" sz="2800" dirty="0" smtClean="0">
                <a:solidFill>
                  <a:schemeClr val="bg1"/>
                </a:solidFill>
                <a:latin typeface="Consolas"/>
                <a:ea typeface="Calibri"/>
              </a:rPr>
              <a:t>E</a:t>
            </a:r>
            <a:endParaRPr lang="en-US" sz="2400" dirty="0">
              <a:solidFill>
                <a:schemeClr val="bg1"/>
              </a:solidFill>
              <a:latin typeface="Consolas"/>
              <a:ea typeface="Calibri"/>
            </a:endParaRPr>
          </a:p>
          <a:p>
            <a:pPr>
              <a:buNone/>
            </a:pPr>
            <a:r>
              <a:rPr lang="en-US" sz="3000" dirty="0" smtClean="0"/>
              <a:t>Imperative features</a:t>
            </a:r>
          </a:p>
          <a:p>
            <a:r>
              <a:rPr lang="en-US" sz="2600" dirty="0" err="1">
                <a:solidFill>
                  <a:srgbClr val="0000FF"/>
                </a:solidFill>
                <a:latin typeface="Consolas"/>
                <a:ea typeface="Calibri"/>
              </a:rPr>
              <a:t>var</a:t>
            </a:r>
            <a:r>
              <a:rPr lang="en-US" sz="2600" dirty="0">
                <a:solidFill>
                  <a:schemeClr val="bg1"/>
                </a:solidFill>
                <a:latin typeface="Consolas"/>
                <a:ea typeface="Calibri"/>
              </a:rPr>
              <a:t> </a:t>
            </a:r>
            <a:r>
              <a:rPr lang="en-US" sz="2600" dirty="0" smtClean="0">
                <a:solidFill>
                  <a:schemeClr val="bg1"/>
                </a:solidFill>
                <a:latin typeface="Consolas"/>
                <a:ea typeface="Calibri"/>
              </a:rPr>
              <a:t>y… </a:t>
            </a:r>
            <a:endParaRPr lang="en-US" sz="2600" dirty="0">
              <a:solidFill>
                <a:schemeClr val="bg1"/>
              </a:solidFill>
              <a:latin typeface="Consolas"/>
              <a:ea typeface="Calibri"/>
            </a:endParaRPr>
          </a:p>
          <a:p>
            <a:r>
              <a:rPr lang="en-US" sz="2600" dirty="0">
                <a:solidFill>
                  <a:srgbClr val="0000FF"/>
                </a:solidFill>
                <a:latin typeface="Consolas"/>
                <a:ea typeface="Calibri"/>
              </a:rPr>
              <a:t>procedure</a:t>
            </a:r>
            <a:r>
              <a:rPr lang="en-US" sz="2600" dirty="0">
                <a:solidFill>
                  <a:schemeClr val="bg1"/>
                </a:solidFill>
                <a:latin typeface="Consolas"/>
                <a:ea typeface="Calibri"/>
              </a:rPr>
              <a:t> </a:t>
            </a:r>
            <a:r>
              <a:rPr lang="en-US" sz="2600" dirty="0" smtClean="0">
                <a:solidFill>
                  <a:schemeClr val="bg1"/>
                </a:solidFill>
                <a:latin typeface="Consolas"/>
                <a:ea typeface="Calibri"/>
              </a:rPr>
              <a:t>P… …</a:t>
            </a:r>
            <a:r>
              <a:rPr lang="en-US" sz="2600" i="1" dirty="0" smtClean="0">
                <a:solidFill>
                  <a:schemeClr val="bg1"/>
                </a:solidFill>
                <a:latin typeface="Consolas"/>
                <a:ea typeface="Calibri"/>
              </a:rPr>
              <a:t>spec</a:t>
            </a:r>
            <a:r>
              <a:rPr lang="en-US" sz="2600" dirty="0" smtClean="0">
                <a:solidFill>
                  <a:schemeClr val="bg1"/>
                </a:solidFill>
                <a:latin typeface="Consolas"/>
                <a:ea typeface="Calibri"/>
              </a:rPr>
              <a:t>…</a:t>
            </a:r>
          </a:p>
          <a:p>
            <a:r>
              <a:rPr lang="en-US" sz="2600" dirty="0" smtClean="0">
                <a:solidFill>
                  <a:srgbClr val="0000FF"/>
                </a:solidFill>
                <a:latin typeface="Consolas"/>
                <a:ea typeface="Calibri"/>
              </a:rPr>
              <a:t>implementation</a:t>
            </a:r>
            <a:r>
              <a:rPr lang="en-US" sz="2600" dirty="0" smtClean="0">
                <a:solidFill>
                  <a:schemeClr val="bg1"/>
                </a:solidFill>
                <a:latin typeface="Consolas"/>
                <a:ea typeface="Calibri"/>
              </a:rPr>
              <a:t> P… { …</a:t>
            </a:r>
            <a:r>
              <a:rPr lang="en-US" sz="2600" i="1" dirty="0" smtClean="0">
                <a:solidFill>
                  <a:schemeClr val="bg1"/>
                </a:solidFill>
                <a:latin typeface="Consolas"/>
                <a:ea typeface="Calibri"/>
              </a:rPr>
              <a:t>body</a:t>
            </a:r>
            <a:r>
              <a:rPr lang="en-US" sz="2600" dirty="0" smtClean="0">
                <a:solidFill>
                  <a:schemeClr val="bg1"/>
                </a:solidFill>
                <a:latin typeface="Consolas"/>
                <a:ea typeface="Calibri"/>
              </a:rPr>
              <a:t>… }</a:t>
            </a:r>
            <a:endParaRPr lang="en-US" sz="2600" dirty="0">
              <a:solidFill>
                <a:schemeClr val="bg1"/>
              </a:solidFill>
              <a:latin typeface="Consolas"/>
              <a:ea typeface="Calibri"/>
            </a:endParaRPr>
          </a:p>
        </p:txBody>
      </p:sp>
    </p:spTree>
    <p:extLst>
      <p:ext uri="{BB962C8B-B14F-4D97-AF65-F5344CB8AC3E}">
        <p14:creationId xmlns:p14="http://schemas.microsoft.com/office/powerpoint/2010/main" val="199761613"/>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Boogie statements</a:t>
            </a:r>
            <a:endParaRPr lang="en-US" dirty="0"/>
          </a:p>
        </p:txBody>
      </p:sp>
      <p:sp>
        <p:nvSpPr>
          <p:cNvPr id="3" name="Content Placeholder 2"/>
          <p:cNvSpPr>
            <a:spLocks noGrp="1"/>
          </p:cNvSpPr>
          <p:nvPr>
            <p:ph sz="half" idx="1"/>
          </p:nvPr>
        </p:nvSpPr>
        <p:spPr>
          <a:xfrm>
            <a:off x="381000" y="1411553"/>
            <a:ext cx="4114800" cy="3693319"/>
          </a:xfrm>
        </p:spPr>
        <p:txBody>
          <a:bodyPr/>
          <a:lstStyle/>
          <a:p>
            <a:r>
              <a:rPr lang="en-US" sz="3200" dirty="0">
                <a:solidFill>
                  <a:schemeClr val="bg1"/>
                </a:solidFill>
                <a:latin typeface="Consolas"/>
                <a:ea typeface="Calibri"/>
              </a:rPr>
              <a:t>x := E</a:t>
            </a:r>
          </a:p>
          <a:p>
            <a:r>
              <a:rPr lang="en-US" sz="3200" dirty="0" smtClean="0">
                <a:solidFill>
                  <a:schemeClr val="bg1"/>
                </a:solidFill>
                <a:latin typeface="Consolas"/>
                <a:ea typeface="Calibri"/>
              </a:rPr>
              <a:t>a[i] </a:t>
            </a:r>
            <a:r>
              <a:rPr lang="en-US" sz="3200" dirty="0">
                <a:solidFill>
                  <a:schemeClr val="bg1"/>
                </a:solidFill>
                <a:latin typeface="Consolas"/>
                <a:ea typeface="Calibri"/>
              </a:rPr>
              <a:t>:= E</a:t>
            </a:r>
          </a:p>
          <a:p>
            <a:r>
              <a:rPr lang="en-US" sz="3200" dirty="0">
                <a:solidFill>
                  <a:srgbClr val="0000FF"/>
                </a:solidFill>
                <a:latin typeface="Consolas"/>
                <a:ea typeface="Calibri"/>
              </a:rPr>
              <a:t>havoc</a:t>
            </a:r>
            <a:r>
              <a:rPr lang="en-US" sz="3200" dirty="0">
                <a:solidFill>
                  <a:schemeClr val="bg1"/>
                </a:solidFill>
                <a:latin typeface="Consolas"/>
                <a:ea typeface="Calibri"/>
              </a:rPr>
              <a:t> x</a:t>
            </a:r>
          </a:p>
          <a:p>
            <a:r>
              <a:rPr lang="en-US" sz="3200" dirty="0">
                <a:solidFill>
                  <a:srgbClr val="0000FF"/>
                </a:solidFill>
                <a:latin typeface="Consolas"/>
                <a:ea typeface="Calibri"/>
              </a:rPr>
              <a:t>assert</a:t>
            </a:r>
            <a:r>
              <a:rPr lang="en-US" sz="3200" dirty="0">
                <a:solidFill>
                  <a:schemeClr val="bg1"/>
                </a:solidFill>
                <a:latin typeface="Consolas"/>
                <a:ea typeface="Calibri"/>
              </a:rPr>
              <a:t> E</a:t>
            </a:r>
          </a:p>
          <a:p>
            <a:r>
              <a:rPr lang="en-US" sz="3200" dirty="0">
                <a:solidFill>
                  <a:srgbClr val="0000FF"/>
                </a:solidFill>
                <a:latin typeface="Consolas"/>
                <a:ea typeface="Calibri"/>
              </a:rPr>
              <a:t>assume</a:t>
            </a:r>
            <a:r>
              <a:rPr lang="en-US" sz="3200" dirty="0">
                <a:solidFill>
                  <a:schemeClr val="bg1"/>
                </a:solidFill>
                <a:latin typeface="Consolas"/>
                <a:ea typeface="Calibri"/>
              </a:rPr>
              <a:t> E</a:t>
            </a:r>
          </a:p>
          <a:p>
            <a:r>
              <a:rPr lang="en-US" sz="3200" dirty="0">
                <a:solidFill>
                  <a:schemeClr val="bg1"/>
                </a:solidFill>
                <a:latin typeface="Consolas"/>
                <a:ea typeface="Calibri"/>
              </a:rPr>
              <a:t>;</a:t>
            </a:r>
          </a:p>
          <a:p>
            <a:r>
              <a:rPr lang="en-US" sz="3200" dirty="0">
                <a:solidFill>
                  <a:srgbClr val="0000FF"/>
                </a:solidFill>
                <a:latin typeface="Consolas"/>
                <a:ea typeface="Calibri"/>
              </a:rPr>
              <a:t>call</a:t>
            </a:r>
            <a:r>
              <a:rPr lang="en-US" sz="3200" dirty="0">
                <a:solidFill>
                  <a:schemeClr val="bg1"/>
                </a:solidFill>
                <a:latin typeface="Consolas"/>
                <a:ea typeface="Calibri"/>
              </a:rPr>
              <a:t> P()</a:t>
            </a:r>
          </a:p>
        </p:txBody>
      </p:sp>
      <p:sp>
        <p:nvSpPr>
          <p:cNvPr id="4" name="Content Placeholder 3"/>
          <p:cNvSpPr>
            <a:spLocks noGrp="1"/>
          </p:cNvSpPr>
          <p:nvPr>
            <p:ph sz="half" idx="2"/>
          </p:nvPr>
        </p:nvSpPr>
        <p:spPr>
          <a:xfrm>
            <a:off x="4648200" y="1411553"/>
            <a:ext cx="4114800" cy="2609945"/>
          </a:xfrm>
        </p:spPr>
        <p:txBody>
          <a:bodyPr/>
          <a:lstStyle/>
          <a:p>
            <a:r>
              <a:rPr lang="en-US" sz="3200" dirty="0">
                <a:solidFill>
                  <a:srgbClr val="0000FF"/>
                </a:solidFill>
                <a:latin typeface="Consolas"/>
                <a:ea typeface="Calibri"/>
              </a:rPr>
              <a:t>if</a:t>
            </a:r>
          </a:p>
          <a:p>
            <a:r>
              <a:rPr lang="en-US" sz="3200" dirty="0">
                <a:solidFill>
                  <a:srgbClr val="0000FF"/>
                </a:solidFill>
                <a:latin typeface="Consolas"/>
                <a:ea typeface="Calibri"/>
              </a:rPr>
              <a:t>while</a:t>
            </a:r>
          </a:p>
          <a:p>
            <a:r>
              <a:rPr lang="en-US" sz="3200" dirty="0">
                <a:solidFill>
                  <a:srgbClr val="0000FF"/>
                </a:solidFill>
                <a:latin typeface="Consolas"/>
                <a:ea typeface="Calibri"/>
              </a:rPr>
              <a:t>break</a:t>
            </a:r>
          </a:p>
          <a:p>
            <a:r>
              <a:rPr lang="en-US" sz="3200" dirty="0">
                <a:solidFill>
                  <a:schemeClr val="bg1"/>
                </a:solidFill>
                <a:latin typeface="Consolas"/>
                <a:ea typeface="Calibri"/>
              </a:rPr>
              <a:t>label:</a:t>
            </a:r>
          </a:p>
          <a:p>
            <a:r>
              <a:rPr lang="en-US" sz="3200" dirty="0" err="1">
                <a:solidFill>
                  <a:srgbClr val="0000FF"/>
                </a:solidFill>
                <a:latin typeface="Consolas"/>
                <a:ea typeface="Calibri"/>
              </a:rPr>
              <a:t>goto</a:t>
            </a:r>
            <a:r>
              <a:rPr lang="en-US" sz="3200" dirty="0">
                <a:solidFill>
                  <a:schemeClr val="bg1"/>
                </a:solidFill>
                <a:latin typeface="Consolas"/>
                <a:ea typeface="Calibri"/>
              </a:rPr>
              <a:t> A, B</a:t>
            </a:r>
          </a:p>
        </p:txBody>
      </p:sp>
    </p:spTree>
    <p:extLst>
      <p:ext uri="{BB962C8B-B14F-4D97-AF65-F5344CB8AC3E}">
        <p14:creationId xmlns:p14="http://schemas.microsoft.com/office/powerpoint/2010/main" val="2887964157"/>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Translation basics</a:t>
            </a:r>
            <a:endParaRPr lang="en-US" dirty="0"/>
          </a:p>
        </p:txBody>
      </p:sp>
      <p:sp>
        <p:nvSpPr>
          <p:cNvPr id="4" name="Snip Single Corner Rectangle 3"/>
          <p:cNvSpPr/>
          <p:nvPr/>
        </p:nvSpPr>
        <p:spPr bwMode="auto">
          <a:xfrm>
            <a:off x="381000" y="1066800"/>
            <a:ext cx="3886200" cy="5562600"/>
          </a:xfrm>
          <a:prstGeom prst="snip1Rect">
            <a:avLst>
              <a:gd name="adj" fmla="val 7938"/>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5" name="Snip Single Corner Rectangle 4"/>
          <p:cNvSpPr/>
          <p:nvPr/>
        </p:nvSpPr>
        <p:spPr bwMode="auto">
          <a:xfrm>
            <a:off x="4429432" y="1066800"/>
            <a:ext cx="4485968" cy="5562600"/>
          </a:xfrm>
          <a:prstGeom prst="snip1Rect">
            <a:avLst>
              <a:gd name="adj" fmla="val 7938"/>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7" name="Snip Same Side Corner Rectangle 6"/>
          <p:cNvSpPr/>
          <p:nvPr/>
        </p:nvSpPr>
        <p:spPr bwMode="auto">
          <a:xfrm>
            <a:off x="381000" y="838200"/>
            <a:ext cx="1143000" cy="381000"/>
          </a:xfrm>
          <a:prstGeom prst="snip2Same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solidFill>
                  <a:schemeClr val="bg1"/>
                </a:solidFill>
                <a:effectLst>
                  <a:outerShdw blurRad="50800" dist="38100" dir="2700000" algn="tl" rotWithShape="0">
                    <a:schemeClr val="bg2">
                      <a:alpha val="40000"/>
                    </a:schemeClr>
                  </a:outerShdw>
                </a:effectLst>
                <a:latin typeface="Segoe" pitchFamily="34" charset="0"/>
              </a:rPr>
              <a:t>C</a:t>
            </a:r>
          </a:p>
        </p:txBody>
      </p:sp>
      <p:sp>
        <p:nvSpPr>
          <p:cNvPr id="8" name="Snip Same Side Corner Rectangle 7"/>
          <p:cNvSpPr/>
          <p:nvPr/>
        </p:nvSpPr>
        <p:spPr bwMode="auto">
          <a:xfrm>
            <a:off x="4419600" y="838200"/>
            <a:ext cx="1682592" cy="381000"/>
          </a:xfrm>
          <a:prstGeom prst="snip2Same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solidFill>
                  <a:schemeClr val="bg1"/>
                </a:solidFill>
                <a:effectLst>
                  <a:outerShdw blurRad="50800" dist="38100" dir="2700000" algn="tl" rotWithShape="0">
                    <a:schemeClr val="bg2">
                      <a:alpha val="40000"/>
                    </a:schemeClr>
                  </a:outerShdw>
                </a:effectLst>
                <a:latin typeface="Segoe" pitchFamily="34" charset="0"/>
              </a:rPr>
              <a:t>Boogie</a:t>
            </a:r>
          </a:p>
        </p:txBody>
      </p:sp>
      <p:sp>
        <p:nvSpPr>
          <p:cNvPr id="9" name="TextBox 8"/>
          <p:cNvSpPr txBox="1"/>
          <p:nvPr/>
        </p:nvSpPr>
        <p:spPr>
          <a:xfrm>
            <a:off x="533400" y="1447800"/>
            <a:ext cx="3733800" cy="4893647"/>
          </a:xfrm>
          <a:prstGeom prst="rect">
            <a:avLst/>
          </a:prstGeom>
          <a:noFill/>
        </p:spPr>
        <p:txBody>
          <a:bodyPr wrap="square" rtlCol="0">
            <a:spAutoFit/>
          </a:bodyPr>
          <a:lstStyle/>
          <a:p>
            <a:r>
              <a:rPr lang="en-US" sz="2400" dirty="0" err="1">
                <a:solidFill>
                  <a:srgbClr val="0000FF"/>
                </a:solidFill>
                <a:latin typeface="Consolas"/>
              </a:rPr>
              <a:t>int</a:t>
            </a:r>
            <a:r>
              <a:rPr lang="en-US" sz="2400" dirty="0">
                <a:solidFill>
                  <a:prstClr val="black"/>
                </a:solidFill>
                <a:latin typeface="Consolas"/>
              </a:rPr>
              <a:t> x;</a:t>
            </a:r>
          </a:p>
          <a:p>
            <a:endParaRPr lang="en-US" sz="2400" dirty="0">
              <a:solidFill>
                <a:prstClr val="black"/>
              </a:solidFill>
              <a:latin typeface="Consolas"/>
            </a:endParaRPr>
          </a:p>
          <a:p>
            <a:r>
              <a:rPr lang="en-US" sz="2400" dirty="0" err="1">
                <a:solidFill>
                  <a:srgbClr val="0000FF"/>
                </a:solidFill>
                <a:latin typeface="Consolas"/>
              </a:rPr>
              <a:t>int</a:t>
            </a:r>
            <a:r>
              <a:rPr lang="en-US" sz="2400" dirty="0">
                <a:solidFill>
                  <a:prstClr val="black"/>
                </a:solidFill>
                <a:latin typeface="Consolas"/>
              </a:rPr>
              <a:t> update(</a:t>
            </a:r>
            <a:r>
              <a:rPr lang="en-US" sz="2400" dirty="0" err="1">
                <a:solidFill>
                  <a:srgbClr val="0000FF"/>
                </a:solidFill>
                <a:latin typeface="Consolas"/>
              </a:rPr>
              <a:t>int</a:t>
            </a:r>
            <a:r>
              <a:rPr lang="en-US" sz="2400" dirty="0">
                <a:solidFill>
                  <a:prstClr val="black"/>
                </a:solidFill>
                <a:latin typeface="Consolas"/>
              </a:rPr>
              <a:t> y) {</a:t>
            </a:r>
          </a:p>
          <a:p>
            <a:r>
              <a:rPr lang="en-US" sz="2400" dirty="0">
                <a:solidFill>
                  <a:prstClr val="black"/>
                </a:solidFill>
                <a:latin typeface="Consolas"/>
              </a:rPr>
              <a:t>  </a:t>
            </a:r>
            <a:r>
              <a:rPr lang="en-US" sz="2400" dirty="0">
                <a:solidFill>
                  <a:srgbClr val="0000FF"/>
                </a:solidFill>
                <a:latin typeface="Consolas"/>
              </a:rPr>
              <a:t>if</a:t>
            </a:r>
            <a:r>
              <a:rPr lang="en-US" sz="2400" dirty="0">
                <a:solidFill>
                  <a:prstClr val="black"/>
                </a:solidFill>
                <a:latin typeface="Consolas"/>
              </a:rPr>
              <a:t> (x &lt; y)</a:t>
            </a:r>
          </a:p>
          <a:p>
            <a:r>
              <a:rPr lang="en-US" sz="2400" dirty="0">
                <a:solidFill>
                  <a:prstClr val="black"/>
                </a:solidFill>
                <a:latin typeface="Consolas"/>
              </a:rPr>
              <a:t>    x = y;</a:t>
            </a:r>
          </a:p>
          <a:p>
            <a:r>
              <a:rPr lang="en-US" sz="2400" dirty="0" smtClean="0">
                <a:latin typeface="Consolas"/>
              </a:rPr>
              <a:t>  </a:t>
            </a:r>
            <a:r>
              <a:rPr lang="en-US" sz="2400" dirty="0" smtClean="0">
                <a:solidFill>
                  <a:srgbClr val="0000FF"/>
                </a:solidFill>
                <a:latin typeface="Consolas"/>
              </a:rPr>
              <a:t>return</a:t>
            </a:r>
            <a:r>
              <a:rPr lang="en-US" sz="2400" dirty="0" smtClean="0">
                <a:solidFill>
                  <a:prstClr val="black"/>
                </a:solidFill>
                <a:latin typeface="Consolas"/>
              </a:rPr>
              <a:t> </a:t>
            </a:r>
            <a:r>
              <a:rPr lang="en-US" sz="2400" dirty="0">
                <a:solidFill>
                  <a:prstClr val="black"/>
                </a:solidFill>
                <a:latin typeface="Consolas"/>
              </a:rPr>
              <a:t>y;</a:t>
            </a:r>
          </a:p>
          <a:p>
            <a:r>
              <a:rPr lang="en-US" sz="2400" dirty="0" smtClean="0">
                <a:solidFill>
                  <a:prstClr val="black"/>
                </a:solidFill>
                <a:latin typeface="Consolas"/>
              </a:rPr>
              <a:t>}</a:t>
            </a:r>
          </a:p>
          <a:p>
            <a:endParaRPr lang="en-US" sz="2400" dirty="0">
              <a:solidFill>
                <a:prstClr val="black"/>
              </a:solidFill>
              <a:latin typeface="Consolas"/>
            </a:endParaRPr>
          </a:p>
          <a:p>
            <a:r>
              <a:rPr lang="en-US" sz="2400" dirty="0">
                <a:solidFill>
                  <a:srgbClr val="0000FF"/>
                </a:solidFill>
                <a:latin typeface="Consolas"/>
              </a:rPr>
              <a:t>void</a:t>
            </a:r>
            <a:r>
              <a:rPr lang="en-US" sz="2400" dirty="0">
                <a:solidFill>
                  <a:prstClr val="black"/>
                </a:solidFill>
                <a:latin typeface="Consolas"/>
              </a:rPr>
              <a:t> main() {</a:t>
            </a:r>
          </a:p>
          <a:p>
            <a:r>
              <a:rPr lang="en-US" sz="2400" dirty="0">
                <a:solidFill>
                  <a:prstClr val="black"/>
                </a:solidFill>
                <a:latin typeface="Consolas"/>
              </a:rPr>
              <a:t>  update(5);</a:t>
            </a:r>
          </a:p>
          <a:p>
            <a:r>
              <a:rPr lang="en-US" sz="2400" dirty="0">
                <a:solidFill>
                  <a:prstClr val="black"/>
                </a:solidFill>
                <a:latin typeface="Consolas"/>
              </a:rPr>
              <a:t>}</a:t>
            </a:r>
          </a:p>
          <a:p>
            <a:endParaRPr lang="en-US" sz="2400" dirty="0">
              <a:solidFill>
                <a:prstClr val="black"/>
              </a:solidFill>
              <a:latin typeface="Consolas"/>
            </a:endParaRPr>
          </a:p>
          <a:p>
            <a:endParaRPr lang="en-US" sz="2400" dirty="0" smtClean="0">
              <a:solidFill>
                <a:schemeClr val="bg1"/>
              </a:solidFill>
              <a:effectLst/>
            </a:endParaRPr>
          </a:p>
        </p:txBody>
      </p:sp>
      <p:sp>
        <p:nvSpPr>
          <p:cNvPr id="10" name="TextBox 9"/>
          <p:cNvSpPr txBox="1"/>
          <p:nvPr/>
        </p:nvSpPr>
        <p:spPr>
          <a:xfrm>
            <a:off x="4572000" y="1295400"/>
            <a:ext cx="4343400" cy="5940088"/>
          </a:xfrm>
          <a:prstGeom prst="rect">
            <a:avLst/>
          </a:prstGeom>
          <a:noFill/>
        </p:spPr>
        <p:txBody>
          <a:bodyPr wrap="square" rtlCol="0">
            <a:spAutoFit/>
          </a:bodyPr>
          <a:lstStyle/>
          <a:p>
            <a:r>
              <a:rPr lang="en-US" sz="2000" dirty="0" err="1">
                <a:solidFill>
                  <a:srgbClr val="0000FF"/>
                </a:solidFill>
                <a:latin typeface="Consolas"/>
              </a:rPr>
              <a:t>var</a:t>
            </a:r>
            <a:r>
              <a:rPr lang="en-US" sz="2000" dirty="0">
                <a:solidFill>
                  <a:prstClr val="black"/>
                </a:solidFill>
                <a:latin typeface="Consolas"/>
              </a:rPr>
              <a:t> x: </a:t>
            </a:r>
            <a:r>
              <a:rPr lang="en-US" sz="2000" dirty="0" err="1">
                <a:solidFill>
                  <a:srgbClr val="0000FF"/>
                </a:solidFill>
                <a:latin typeface="Consolas"/>
              </a:rPr>
              <a:t>int</a:t>
            </a:r>
            <a:r>
              <a:rPr lang="en-US" sz="2000" dirty="0">
                <a:solidFill>
                  <a:prstClr val="black"/>
                </a:solidFill>
                <a:latin typeface="Consolas"/>
              </a:rPr>
              <a:t>;</a:t>
            </a:r>
          </a:p>
          <a:p>
            <a:endParaRPr lang="en-US" sz="2000" dirty="0">
              <a:solidFill>
                <a:prstClr val="black"/>
              </a:solidFill>
              <a:latin typeface="Consolas"/>
            </a:endParaRPr>
          </a:p>
          <a:p>
            <a:r>
              <a:rPr lang="en-US" sz="2000" dirty="0">
                <a:solidFill>
                  <a:srgbClr val="0000FF"/>
                </a:solidFill>
                <a:latin typeface="Consolas"/>
              </a:rPr>
              <a:t>procedure</a:t>
            </a:r>
            <a:r>
              <a:rPr lang="en-US" sz="2000" dirty="0">
                <a:solidFill>
                  <a:prstClr val="black"/>
                </a:solidFill>
                <a:latin typeface="Consolas"/>
              </a:rPr>
              <a:t> update(y</a:t>
            </a:r>
            <a:r>
              <a:rPr lang="en-US" sz="2000" dirty="0" smtClean="0">
                <a:solidFill>
                  <a:prstClr val="black"/>
                </a:solidFill>
                <a:latin typeface="Consolas"/>
              </a:rPr>
              <a:t>: </a:t>
            </a:r>
            <a:r>
              <a:rPr lang="en-US" sz="2000" dirty="0" err="1" smtClean="0">
                <a:solidFill>
                  <a:srgbClr val="0000FF"/>
                </a:solidFill>
                <a:latin typeface="Consolas"/>
              </a:rPr>
              <a:t>int</a:t>
            </a:r>
            <a:r>
              <a:rPr lang="en-US" sz="2000" dirty="0" smtClean="0">
                <a:solidFill>
                  <a:prstClr val="black"/>
                </a:solidFill>
                <a:latin typeface="Consolas"/>
              </a:rPr>
              <a:t>)</a:t>
            </a:r>
            <a:br>
              <a:rPr lang="en-US" sz="2000" dirty="0" smtClean="0">
                <a:solidFill>
                  <a:prstClr val="black"/>
                </a:solidFill>
                <a:latin typeface="Consolas"/>
              </a:rPr>
            </a:br>
            <a:r>
              <a:rPr lang="en-US" sz="2000" dirty="0" smtClean="0">
                <a:solidFill>
                  <a:prstClr val="black"/>
                </a:solidFill>
                <a:latin typeface="Consolas"/>
              </a:rPr>
              <a:t>      </a:t>
            </a:r>
            <a:r>
              <a:rPr lang="en-US" sz="2000" dirty="0" smtClean="0">
                <a:solidFill>
                  <a:srgbClr val="0000FF"/>
                </a:solidFill>
                <a:latin typeface="Consolas"/>
              </a:rPr>
              <a:t>returns</a:t>
            </a:r>
            <a:r>
              <a:rPr lang="en-US" sz="2000" dirty="0" smtClean="0">
                <a:solidFill>
                  <a:prstClr val="black"/>
                </a:solidFill>
                <a:latin typeface="Consolas"/>
              </a:rPr>
              <a:t> </a:t>
            </a:r>
            <a:r>
              <a:rPr lang="en-US" sz="2000" dirty="0">
                <a:solidFill>
                  <a:prstClr val="black"/>
                </a:solidFill>
                <a:latin typeface="Consolas"/>
              </a:rPr>
              <a:t>($result: </a:t>
            </a:r>
            <a:r>
              <a:rPr lang="en-US" sz="2000" dirty="0" err="1">
                <a:solidFill>
                  <a:srgbClr val="0000FF"/>
                </a:solidFill>
                <a:latin typeface="Consolas"/>
              </a:rPr>
              <a:t>int</a:t>
            </a:r>
            <a:r>
              <a:rPr lang="en-US" sz="2000" dirty="0">
                <a:solidFill>
                  <a:prstClr val="black"/>
                </a:solidFill>
                <a:latin typeface="Consolas"/>
              </a:rPr>
              <a:t>)</a:t>
            </a:r>
          </a:p>
          <a:p>
            <a:r>
              <a:rPr lang="en-US" sz="2000" dirty="0" smtClean="0">
                <a:solidFill>
                  <a:srgbClr val="0000FF"/>
                </a:solidFill>
                <a:latin typeface="Consolas"/>
              </a:rPr>
              <a:t>  modifies</a:t>
            </a:r>
            <a:r>
              <a:rPr lang="en-US" sz="2000" dirty="0" smtClean="0">
                <a:solidFill>
                  <a:prstClr val="black"/>
                </a:solidFill>
                <a:latin typeface="Consolas"/>
              </a:rPr>
              <a:t> </a:t>
            </a:r>
            <a:r>
              <a:rPr lang="en-US" sz="2000" dirty="0">
                <a:solidFill>
                  <a:prstClr val="black"/>
                </a:solidFill>
                <a:latin typeface="Consolas"/>
              </a:rPr>
              <a:t>x;</a:t>
            </a:r>
          </a:p>
          <a:p>
            <a:r>
              <a:rPr lang="en-US" sz="2000" dirty="0" smtClean="0">
                <a:solidFill>
                  <a:prstClr val="black"/>
                </a:solidFill>
                <a:latin typeface="Consolas"/>
              </a:rPr>
              <a:t>{</a:t>
            </a:r>
            <a:endParaRPr lang="en-US" sz="2000" dirty="0">
              <a:solidFill>
                <a:prstClr val="black"/>
              </a:solidFill>
              <a:latin typeface="Consolas"/>
            </a:endParaRPr>
          </a:p>
          <a:p>
            <a:r>
              <a:rPr lang="en-US" sz="2000" dirty="0">
                <a:solidFill>
                  <a:prstClr val="black"/>
                </a:solidFill>
                <a:latin typeface="Consolas"/>
              </a:rPr>
              <a:t>  </a:t>
            </a:r>
            <a:r>
              <a:rPr lang="en-US" sz="2000" dirty="0">
                <a:solidFill>
                  <a:srgbClr val="0000FF"/>
                </a:solidFill>
                <a:latin typeface="Consolas"/>
              </a:rPr>
              <a:t>if</a:t>
            </a:r>
            <a:r>
              <a:rPr lang="en-US" sz="2000" dirty="0">
                <a:solidFill>
                  <a:prstClr val="black"/>
                </a:solidFill>
                <a:latin typeface="Consolas"/>
              </a:rPr>
              <a:t> (x &lt; y) {</a:t>
            </a:r>
          </a:p>
          <a:p>
            <a:r>
              <a:rPr lang="en-US" sz="2000" dirty="0">
                <a:solidFill>
                  <a:prstClr val="black"/>
                </a:solidFill>
                <a:latin typeface="Consolas"/>
              </a:rPr>
              <a:t>    x := y;</a:t>
            </a:r>
          </a:p>
          <a:p>
            <a:r>
              <a:rPr lang="en-US" sz="2000" dirty="0">
                <a:solidFill>
                  <a:prstClr val="black"/>
                </a:solidFill>
                <a:latin typeface="Consolas"/>
              </a:rPr>
              <a:t>  </a:t>
            </a:r>
            <a:r>
              <a:rPr lang="en-US" sz="2000" dirty="0" smtClean="0">
                <a:solidFill>
                  <a:prstClr val="black"/>
                </a:solidFill>
                <a:latin typeface="Consolas"/>
              </a:rPr>
              <a:t>}</a:t>
            </a:r>
          </a:p>
          <a:p>
            <a:r>
              <a:rPr lang="en-US" sz="2000" dirty="0">
                <a:solidFill>
                  <a:prstClr val="black"/>
                </a:solidFill>
                <a:latin typeface="Consolas"/>
              </a:rPr>
              <a:t> </a:t>
            </a:r>
            <a:r>
              <a:rPr lang="en-US" sz="2000" dirty="0" smtClean="0">
                <a:solidFill>
                  <a:prstClr val="black"/>
                </a:solidFill>
                <a:latin typeface="Consolas"/>
              </a:rPr>
              <a:t> $result := y;</a:t>
            </a:r>
            <a:endParaRPr lang="en-US" sz="2000" dirty="0">
              <a:solidFill>
                <a:prstClr val="black"/>
              </a:solidFill>
              <a:latin typeface="Consolas"/>
            </a:endParaRPr>
          </a:p>
          <a:p>
            <a:r>
              <a:rPr lang="en-US" sz="2000" dirty="0">
                <a:solidFill>
                  <a:prstClr val="black"/>
                </a:solidFill>
                <a:latin typeface="Consolas"/>
              </a:rPr>
              <a:t>}</a:t>
            </a:r>
          </a:p>
          <a:p>
            <a:endParaRPr lang="en-US" sz="2000" dirty="0">
              <a:solidFill>
                <a:prstClr val="black"/>
              </a:solidFill>
              <a:latin typeface="Consolas"/>
            </a:endParaRPr>
          </a:p>
          <a:p>
            <a:r>
              <a:rPr lang="en-US" sz="2000" dirty="0">
                <a:solidFill>
                  <a:srgbClr val="0000FF"/>
                </a:solidFill>
                <a:latin typeface="Consolas"/>
              </a:rPr>
              <a:t>procedure</a:t>
            </a:r>
            <a:r>
              <a:rPr lang="en-US" sz="2000" dirty="0">
                <a:solidFill>
                  <a:prstClr val="black"/>
                </a:solidFill>
                <a:latin typeface="Consolas"/>
              </a:rPr>
              <a:t> main()</a:t>
            </a:r>
          </a:p>
          <a:p>
            <a:r>
              <a:rPr lang="en-US" sz="2000" dirty="0">
                <a:solidFill>
                  <a:prstClr val="black"/>
                </a:solidFill>
                <a:latin typeface="Consolas"/>
              </a:rPr>
              <a:t>  </a:t>
            </a:r>
            <a:r>
              <a:rPr lang="en-US" sz="2000" dirty="0">
                <a:solidFill>
                  <a:srgbClr val="0000FF"/>
                </a:solidFill>
                <a:latin typeface="Consolas"/>
              </a:rPr>
              <a:t>modifies</a:t>
            </a:r>
            <a:r>
              <a:rPr lang="en-US" sz="2000" dirty="0">
                <a:solidFill>
                  <a:prstClr val="black"/>
                </a:solidFill>
                <a:latin typeface="Consolas"/>
              </a:rPr>
              <a:t> x;</a:t>
            </a:r>
          </a:p>
          <a:p>
            <a:r>
              <a:rPr lang="en-US" sz="2000" dirty="0">
                <a:solidFill>
                  <a:prstClr val="black"/>
                </a:solidFill>
                <a:latin typeface="Consolas"/>
              </a:rPr>
              <a:t>{</a:t>
            </a:r>
          </a:p>
          <a:p>
            <a:r>
              <a:rPr lang="en-US" sz="2000" dirty="0">
                <a:solidFill>
                  <a:prstClr val="black"/>
                </a:solidFill>
                <a:latin typeface="Consolas"/>
              </a:rPr>
              <a:t>  </a:t>
            </a:r>
            <a:r>
              <a:rPr lang="en-US" sz="2000" dirty="0">
                <a:solidFill>
                  <a:srgbClr val="0000FF"/>
                </a:solidFill>
                <a:latin typeface="Consolas"/>
              </a:rPr>
              <a:t>call</a:t>
            </a:r>
            <a:r>
              <a:rPr lang="en-US" sz="2000" dirty="0">
                <a:solidFill>
                  <a:prstClr val="black"/>
                </a:solidFill>
                <a:latin typeface="Consolas"/>
              </a:rPr>
              <a:t> update(5);</a:t>
            </a:r>
          </a:p>
          <a:p>
            <a:r>
              <a:rPr lang="en-US" sz="2000" dirty="0">
                <a:solidFill>
                  <a:prstClr val="black"/>
                </a:solidFill>
                <a:latin typeface="Consolas"/>
              </a:rPr>
              <a:t>}</a:t>
            </a:r>
          </a:p>
          <a:p>
            <a:endParaRPr lang="en-US" sz="2000" dirty="0">
              <a:solidFill>
                <a:prstClr val="black"/>
              </a:solidFill>
              <a:latin typeface="Consolas"/>
            </a:endParaRPr>
          </a:p>
          <a:p>
            <a:endParaRPr lang="en-US" sz="2000" dirty="0" smtClean="0">
              <a:solidFill>
                <a:schemeClr val="bg1"/>
              </a:solidFill>
              <a:effectLst/>
              <a:latin typeface="Segoe UI Mono" pitchFamily="49" charset="0"/>
            </a:endParaRPr>
          </a:p>
        </p:txBody>
      </p:sp>
    </p:spTree>
    <p:extLst>
      <p:ext uri="{BB962C8B-B14F-4D97-AF65-F5344CB8AC3E}">
        <p14:creationId xmlns:p14="http://schemas.microsoft.com/office/powerpoint/2010/main" val="2976806853"/>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Unstructured control flow</a:t>
            </a:r>
            <a:endParaRPr lang="en-US" dirty="0"/>
          </a:p>
        </p:txBody>
      </p:sp>
      <p:sp>
        <p:nvSpPr>
          <p:cNvPr id="4" name="Snip Single Corner Rectangle 3"/>
          <p:cNvSpPr/>
          <p:nvPr/>
        </p:nvSpPr>
        <p:spPr bwMode="auto">
          <a:xfrm>
            <a:off x="381000" y="1066799"/>
            <a:ext cx="3886200" cy="5752755"/>
          </a:xfrm>
          <a:prstGeom prst="snip1Rect">
            <a:avLst>
              <a:gd name="adj" fmla="val 7938"/>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5" name="Snip Single Corner Rectangle 4"/>
          <p:cNvSpPr/>
          <p:nvPr/>
        </p:nvSpPr>
        <p:spPr bwMode="auto">
          <a:xfrm>
            <a:off x="4353232" y="1066799"/>
            <a:ext cx="4790768" cy="5752755"/>
          </a:xfrm>
          <a:prstGeom prst="snip1Rect">
            <a:avLst>
              <a:gd name="adj" fmla="val 7938"/>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7" name="Snip Same Side Corner Rectangle 6"/>
          <p:cNvSpPr/>
          <p:nvPr/>
        </p:nvSpPr>
        <p:spPr bwMode="auto">
          <a:xfrm>
            <a:off x="381000" y="838200"/>
            <a:ext cx="3429000" cy="381000"/>
          </a:xfrm>
          <a:prstGeom prst="snip2Same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solidFill>
                  <a:schemeClr val="bg1"/>
                </a:solidFill>
                <a:effectLst>
                  <a:outerShdw blurRad="50800" dist="38100" dir="2700000" algn="tl" rotWithShape="0">
                    <a:schemeClr val="bg2">
                      <a:alpha val="40000"/>
                    </a:schemeClr>
                  </a:outerShdw>
                </a:effectLst>
                <a:latin typeface="Segoe" pitchFamily="34" charset="0"/>
              </a:rPr>
              <a:t>.NET </a:t>
            </a:r>
            <a:r>
              <a:rPr lang="en-US" sz="2400" dirty="0" err="1" smtClean="0">
                <a:solidFill>
                  <a:schemeClr val="bg1"/>
                </a:solidFill>
                <a:effectLst>
                  <a:outerShdw blurRad="50800" dist="38100" dir="2700000" algn="tl" rotWithShape="0">
                    <a:schemeClr val="bg2">
                      <a:alpha val="40000"/>
                    </a:schemeClr>
                  </a:outerShdw>
                </a:effectLst>
                <a:latin typeface="Segoe" pitchFamily="34" charset="0"/>
              </a:rPr>
              <a:t>bytecode</a:t>
            </a:r>
            <a:r>
              <a:rPr lang="en-US" sz="2400" dirty="0" smtClean="0">
                <a:solidFill>
                  <a:schemeClr val="bg1"/>
                </a:solidFill>
                <a:effectLst>
                  <a:outerShdw blurRad="50800" dist="38100" dir="2700000" algn="tl" rotWithShape="0">
                    <a:schemeClr val="bg2">
                      <a:alpha val="40000"/>
                    </a:schemeClr>
                  </a:outerShdw>
                </a:effectLst>
                <a:latin typeface="Segoe" pitchFamily="34" charset="0"/>
              </a:rPr>
              <a:t> (MSIL)</a:t>
            </a:r>
          </a:p>
        </p:txBody>
      </p:sp>
      <p:sp>
        <p:nvSpPr>
          <p:cNvPr id="8" name="Snip Same Side Corner Rectangle 7"/>
          <p:cNvSpPr/>
          <p:nvPr/>
        </p:nvSpPr>
        <p:spPr bwMode="auto">
          <a:xfrm>
            <a:off x="4343400" y="838200"/>
            <a:ext cx="1457632" cy="381000"/>
          </a:xfrm>
          <a:prstGeom prst="snip2Same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smtClean="0">
                <a:solidFill>
                  <a:schemeClr val="bg1"/>
                </a:solidFill>
                <a:effectLst>
                  <a:outerShdw blurRad="50800" dist="38100" dir="2700000" algn="tl" rotWithShape="0">
                    <a:schemeClr val="bg2">
                      <a:alpha val="40000"/>
                    </a:schemeClr>
                  </a:outerShdw>
                </a:effectLst>
                <a:latin typeface="Segoe" pitchFamily="34" charset="0"/>
              </a:rPr>
              <a:t>Boogie</a:t>
            </a:r>
          </a:p>
        </p:txBody>
      </p:sp>
      <p:sp>
        <p:nvSpPr>
          <p:cNvPr id="9" name="TextBox 8"/>
          <p:cNvSpPr txBox="1"/>
          <p:nvPr/>
        </p:nvSpPr>
        <p:spPr>
          <a:xfrm>
            <a:off x="381000" y="1295400"/>
            <a:ext cx="3886200" cy="5047536"/>
          </a:xfrm>
          <a:prstGeom prst="rect">
            <a:avLst/>
          </a:prstGeom>
          <a:noFill/>
        </p:spPr>
        <p:txBody>
          <a:bodyPr wrap="square" rtlCol="0">
            <a:spAutoFit/>
          </a:bodyPr>
          <a:lstStyle/>
          <a:p>
            <a:r>
              <a:rPr lang="en-US" sz="1600" dirty="0" smtClean="0">
                <a:solidFill>
                  <a:prstClr val="black"/>
                </a:solidFill>
                <a:latin typeface="Consolas"/>
              </a:rPr>
              <a:t>.</a:t>
            </a:r>
            <a:r>
              <a:rPr lang="en-US" sz="1600" dirty="0" err="1" smtClean="0">
                <a:solidFill>
                  <a:prstClr val="black"/>
                </a:solidFill>
                <a:latin typeface="Consolas"/>
              </a:rPr>
              <a:t>maxstack</a:t>
            </a:r>
            <a:r>
              <a:rPr lang="en-US" sz="1600" dirty="0" smtClean="0">
                <a:solidFill>
                  <a:prstClr val="black"/>
                </a:solidFill>
                <a:latin typeface="Consolas"/>
              </a:rPr>
              <a:t>  </a:t>
            </a:r>
            <a:r>
              <a:rPr lang="en-US" sz="1600" dirty="0">
                <a:solidFill>
                  <a:prstClr val="black"/>
                </a:solidFill>
                <a:latin typeface="Consolas"/>
              </a:rPr>
              <a:t>2</a:t>
            </a:r>
          </a:p>
          <a:p>
            <a:r>
              <a:rPr lang="en-US" sz="1600" dirty="0" smtClean="0">
                <a:solidFill>
                  <a:prstClr val="black"/>
                </a:solidFill>
                <a:latin typeface="Consolas"/>
              </a:rPr>
              <a:t>.</a:t>
            </a:r>
            <a:r>
              <a:rPr lang="en-US" sz="1600" dirty="0">
                <a:solidFill>
                  <a:prstClr val="black"/>
                </a:solidFill>
                <a:latin typeface="Consolas"/>
              </a:rPr>
              <a:t>locals </a:t>
            </a:r>
            <a:r>
              <a:rPr lang="en-US" sz="1600" dirty="0" err="1">
                <a:solidFill>
                  <a:prstClr val="black"/>
                </a:solidFill>
                <a:latin typeface="Consolas"/>
              </a:rPr>
              <a:t>init</a:t>
            </a:r>
            <a:r>
              <a:rPr lang="en-US" sz="1600" dirty="0">
                <a:solidFill>
                  <a:prstClr val="black"/>
                </a:solidFill>
                <a:latin typeface="Consolas"/>
              </a:rPr>
              <a:t> ([0] int32 i,</a:t>
            </a:r>
          </a:p>
          <a:p>
            <a:r>
              <a:rPr lang="en-US" sz="1600" dirty="0" smtClean="0">
                <a:solidFill>
                  <a:prstClr val="black"/>
                </a:solidFill>
                <a:latin typeface="Consolas"/>
              </a:rPr>
              <a:t>              </a:t>
            </a:r>
            <a:r>
              <a:rPr lang="en-US" sz="1600" dirty="0">
                <a:solidFill>
                  <a:prstClr val="black"/>
                </a:solidFill>
                <a:latin typeface="Consolas"/>
              </a:rPr>
              <a:t>[1] </a:t>
            </a:r>
            <a:r>
              <a:rPr lang="en-US" sz="1600" dirty="0" err="1">
                <a:solidFill>
                  <a:prstClr val="black"/>
                </a:solidFill>
                <a:latin typeface="Consolas"/>
              </a:rPr>
              <a:t>bool</a:t>
            </a:r>
            <a:r>
              <a:rPr lang="en-US" sz="1600" dirty="0">
                <a:solidFill>
                  <a:prstClr val="black"/>
                </a:solidFill>
                <a:latin typeface="Consolas"/>
              </a:rPr>
              <a:t> CS$4$0000)</a:t>
            </a:r>
          </a:p>
          <a:p>
            <a:r>
              <a:rPr lang="en-US" sz="1600" dirty="0" smtClean="0">
                <a:solidFill>
                  <a:prstClr val="black"/>
                </a:solidFill>
                <a:latin typeface="Consolas"/>
              </a:rPr>
              <a:t>IL_0000</a:t>
            </a:r>
            <a:r>
              <a:rPr lang="en-US" sz="1600" dirty="0">
                <a:solidFill>
                  <a:prstClr val="black"/>
                </a:solidFill>
                <a:latin typeface="Consolas"/>
              </a:rPr>
              <a:t>:  </a:t>
            </a:r>
            <a:r>
              <a:rPr lang="en-US" sz="1600" dirty="0" err="1">
                <a:solidFill>
                  <a:prstClr val="black"/>
                </a:solidFill>
                <a:latin typeface="Consolas"/>
              </a:rPr>
              <a:t>nop</a:t>
            </a:r>
            <a:endParaRPr lang="en-US" sz="1600" dirty="0">
              <a:solidFill>
                <a:prstClr val="black"/>
              </a:solidFill>
              <a:latin typeface="Consolas"/>
            </a:endParaRPr>
          </a:p>
          <a:p>
            <a:r>
              <a:rPr lang="en-US" sz="1600" dirty="0" smtClean="0">
                <a:solidFill>
                  <a:prstClr val="black"/>
                </a:solidFill>
                <a:latin typeface="Consolas"/>
              </a:rPr>
              <a:t>IL_0001</a:t>
            </a:r>
            <a:r>
              <a:rPr lang="en-US" sz="1600" dirty="0">
                <a:solidFill>
                  <a:prstClr val="black"/>
                </a:solidFill>
                <a:latin typeface="Consolas"/>
              </a:rPr>
              <a:t>:  ldc.i4.0</a:t>
            </a:r>
          </a:p>
          <a:p>
            <a:r>
              <a:rPr lang="en-US" sz="1600" dirty="0" smtClean="0">
                <a:solidFill>
                  <a:prstClr val="black"/>
                </a:solidFill>
                <a:latin typeface="Consolas"/>
              </a:rPr>
              <a:t>IL_0002</a:t>
            </a:r>
            <a:r>
              <a:rPr lang="en-US" sz="1600" dirty="0">
                <a:solidFill>
                  <a:prstClr val="black"/>
                </a:solidFill>
                <a:latin typeface="Consolas"/>
              </a:rPr>
              <a:t>:  stloc.0</a:t>
            </a:r>
          </a:p>
          <a:p>
            <a:r>
              <a:rPr lang="en-US" sz="1600" dirty="0" smtClean="0">
                <a:solidFill>
                  <a:prstClr val="black"/>
                </a:solidFill>
                <a:latin typeface="Consolas"/>
              </a:rPr>
              <a:t>IL_0003</a:t>
            </a:r>
            <a:r>
              <a:rPr lang="en-US" sz="1600" dirty="0">
                <a:solidFill>
                  <a:prstClr val="black"/>
                </a:solidFill>
                <a:latin typeface="Consolas"/>
              </a:rPr>
              <a:t>:  </a:t>
            </a:r>
            <a:r>
              <a:rPr lang="en-US" sz="1600" dirty="0" err="1">
                <a:solidFill>
                  <a:prstClr val="black"/>
                </a:solidFill>
                <a:latin typeface="Consolas"/>
              </a:rPr>
              <a:t>br.s</a:t>
            </a:r>
            <a:r>
              <a:rPr lang="en-US" sz="1600" dirty="0">
                <a:solidFill>
                  <a:prstClr val="black"/>
                </a:solidFill>
                <a:latin typeface="Consolas"/>
              </a:rPr>
              <a:t>       IL_000b</a:t>
            </a:r>
          </a:p>
          <a:p>
            <a:r>
              <a:rPr lang="en-US" sz="1600" dirty="0" smtClean="0">
                <a:solidFill>
                  <a:prstClr val="black"/>
                </a:solidFill>
                <a:latin typeface="Consolas"/>
              </a:rPr>
              <a:t>IL_0005</a:t>
            </a:r>
            <a:r>
              <a:rPr lang="en-US" sz="1600" dirty="0">
                <a:solidFill>
                  <a:prstClr val="black"/>
                </a:solidFill>
                <a:latin typeface="Consolas"/>
              </a:rPr>
              <a:t>:  </a:t>
            </a:r>
            <a:r>
              <a:rPr lang="en-US" sz="1600" dirty="0" err="1">
                <a:solidFill>
                  <a:prstClr val="black"/>
                </a:solidFill>
                <a:latin typeface="Consolas"/>
              </a:rPr>
              <a:t>nop</a:t>
            </a:r>
            <a:endParaRPr lang="en-US" sz="1600" dirty="0">
              <a:solidFill>
                <a:prstClr val="black"/>
              </a:solidFill>
              <a:latin typeface="Consolas"/>
            </a:endParaRPr>
          </a:p>
          <a:p>
            <a:r>
              <a:rPr lang="en-US" sz="1600" dirty="0" smtClean="0">
                <a:solidFill>
                  <a:prstClr val="black"/>
                </a:solidFill>
                <a:latin typeface="Consolas"/>
              </a:rPr>
              <a:t>IL_0006</a:t>
            </a:r>
            <a:r>
              <a:rPr lang="en-US" sz="1600" dirty="0">
                <a:solidFill>
                  <a:prstClr val="black"/>
                </a:solidFill>
                <a:latin typeface="Consolas"/>
              </a:rPr>
              <a:t>:  ldloc.0</a:t>
            </a:r>
          </a:p>
          <a:p>
            <a:r>
              <a:rPr lang="en-US" sz="1600" dirty="0" smtClean="0">
                <a:solidFill>
                  <a:prstClr val="black"/>
                </a:solidFill>
                <a:latin typeface="Consolas"/>
              </a:rPr>
              <a:t>IL_0007</a:t>
            </a:r>
            <a:r>
              <a:rPr lang="en-US" sz="1600" dirty="0">
                <a:solidFill>
                  <a:prstClr val="black"/>
                </a:solidFill>
                <a:latin typeface="Consolas"/>
              </a:rPr>
              <a:t>:  ldc.i4.1</a:t>
            </a:r>
          </a:p>
          <a:p>
            <a:r>
              <a:rPr lang="en-US" sz="1600" dirty="0" smtClean="0">
                <a:solidFill>
                  <a:prstClr val="black"/>
                </a:solidFill>
                <a:latin typeface="Consolas"/>
              </a:rPr>
              <a:t>IL_0008</a:t>
            </a:r>
            <a:r>
              <a:rPr lang="en-US" sz="1600" dirty="0">
                <a:solidFill>
                  <a:prstClr val="black"/>
                </a:solidFill>
                <a:latin typeface="Consolas"/>
              </a:rPr>
              <a:t>:  add</a:t>
            </a:r>
          </a:p>
          <a:p>
            <a:r>
              <a:rPr lang="en-US" sz="1600" dirty="0" smtClean="0">
                <a:solidFill>
                  <a:prstClr val="black"/>
                </a:solidFill>
                <a:latin typeface="Consolas"/>
              </a:rPr>
              <a:t>IL_0009</a:t>
            </a:r>
            <a:r>
              <a:rPr lang="en-US" sz="1600" dirty="0">
                <a:solidFill>
                  <a:prstClr val="black"/>
                </a:solidFill>
                <a:latin typeface="Consolas"/>
              </a:rPr>
              <a:t>:  stloc.0</a:t>
            </a:r>
          </a:p>
          <a:p>
            <a:r>
              <a:rPr lang="en-US" sz="1600" dirty="0" smtClean="0">
                <a:solidFill>
                  <a:prstClr val="black"/>
                </a:solidFill>
                <a:latin typeface="Consolas"/>
              </a:rPr>
              <a:t>IL_000a</a:t>
            </a:r>
            <a:r>
              <a:rPr lang="en-US" sz="1600" dirty="0">
                <a:solidFill>
                  <a:prstClr val="black"/>
                </a:solidFill>
                <a:latin typeface="Consolas"/>
              </a:rPr>
              <a:t>:  </a:t>
            </a:r>
            <a:r>
              <a:rPr lang="en-US" sz="1600" dirty="0" err="1">
                <a:solidFill>
                  <a:prstClr val="black"/>
                </a:solidFill>
                <a:latin typeface="Consolas"/>
              </a:rPr>
              <a:t>nop</a:t>
            </a:r>
            <a:endParaRPr lang="en-US" sz="1600" dirty="0">
              <a:solidFill>
                <a:prstClr val="black"/>
              </a:solidFill>
              <a:latin typeface="Consolas"/>
            </a:endParaRPr>
          </a:p>
          <a:p>
            <a:r>
              <a:rPr lang="en-US" sz="1600" dirty="0" smtClean="0">
                <a:solidFill>
                  <a:prstClr val="black"/>
                </a:solidFill>
                <a:latin typeface="Consolas"/>
              </a:rPr>
              <a:t>IL_000b</a:t>
            </a:r>
            <a:r>
              <a:rPr lang="en-US" sz="1600" dirty="0">
                <a:solidFill>
                  <a:prstClr val="black"/>
                </a:solidFill>
                <a:latin typeface="Consolas"/>
              </a:rPr>
              <a:t>:  ldloc.0</a:t>
            </a:r>
          </a:p>
          <a:p>
            <a:r>
              <a:rPr lang="en-US" sz="1600" dirty="0" smtClean="0">
                <a:solidFill>
                  <a:prstClr val="black"/>
                </a:solidFill>
                <a:latin typeface="Consolas"/>
              </a:rPr>
              <a:t>IL_000c</a:t>
            </a:r>
            <a:r>
              <a:rPr lang="en-US" sz="1600" dirty="0">
                <a:solidFill>
                  <a:prstClr val="black"/>
                </a:solidFill>
                <a:latin typeface="Consolas"/>
              </a:rPr>
              <a:t>:  ldarg.0</a:t>
            </a:r>
          </a:p>
          <a:p>
            <a:r>
              <a:rPr lang="en-US" sz="1600" dirty="0" smtClean="0">
                <a:solidFill>
                  <a:prstClr val="black"/>
                </a:solidFill>
                <a:latin typeface="Consolas"/>
              </a:rPr>
              <a:t>IL_000d</a:t>
            </a:r>
            <a:r>
              <a:rPr lang="en-US" sz="1600" dirty="0">
                <a:solidFill>
                  <a:prstClr val="black"/>
                </a:solidFill>
                <a:latin typeface="Consolas"/>
              </a:rPr>
              <a:t>:  </a:t>
            </a:r>
            <a:r>
              <a:rPr lang="en-US" sz="1600" dirty="0" err="1">
                <a:solidFill>
                  <a:prstClr val="black"/>
                </a:solidFill>
                <a:latin typeface="Consolas"/>
              </a:rPr>
              <a:t>clt</a:t>
            </a:r>
            <a:endParaRPr lang="en-US" sz="1600" dirty="0">
              <a:solidFill>
                <a:prstClr val="black"/>
              </a:solidFill>
              <a:latin typeface="Consolas"/>
            </a:endParaRPr>
          </a:p>
          <a:p>
            <a:r>
              <a:rPr lang="en-US" sz="1600" dirty="0" smtClean="0">
                <a:solidFill>
                  <a:prstClr val="black"/>
                </a:solidFill>
                <a:latin typeface="Consolas"/>
              </a:rPr>
              <a:t>IL_000f</a:t>
            </a:r>
            <a:r>
              <a:rPr lang="en-US" sz="1600" dirty="0">
                <a:solidFill>
                  <a:prstClr val="black"/>
                </a:solidFill>
                <a:latin typeface="Consolas"/>
              </a:rPr>
              <a:t>:  stloc.1</a:t>
            </a:r>
          </a:p>
          <a:p>
            <a:r>
              <a:rPr lang="en-US" sz="1600" dirty="0" smtClean="0">
                <a:solidFill>
                  <a:prstClr val="black"/>
                </a:solidFill>
                <a:latin typeface="Consolas"/>
              </a:rPr>
              <a:t>IL_0010</a:t>
            </a:r>
            <a:r>
              <a:rPr lang="en-US" sz="1600" dirty="0">
                <a:solidFill>
                  <a:prstClr val="black"/>
                </a:solidFill>
                <a:latin typeface="Consolas"/>
              </a:rPr>
              <a:t>:  ldloc.1</a:t>
            </a:r>
          </a:p>
          <a:p>
            <a:r>
              <a:rPr lang="en-US" sz="1600" dirty="0" smtClean="0">
                <a:solidFill>
                  <a:prstClr val="black"/>
                </a:solidFill>
                <a:latin typeface="Consolas"/>
              </a:rPr>
              <a:t>IL_0011</a:t>
            </a:r>
            <a:r>
              <a:rPr lang="en-US" sz="1600" dirty="0">
                <a:solidFill>
                  <a:prstClr val="black"/>
                </a:solidFill>
                <a:latin typeface="Consolas"/>
              </a:rPr>
              <a:t>:  </a:t>
            </a:r>
            <a:r>
              <a:rPr lang="en-US" sz="1600" dirty="0" err="1">
                <a:solidFill>
                  <a:prstClr val="black"/>
                </a:solidFill>
                <a:latin typeface="Consolas"/>
              </a:rPr>
              <a:t>brtrue.s</a:t>
            </a:r>
            <a:r>
              <a:rPr lang="en-US" sz="1600" dirty="0">
                <a:solidFill>
                  <a:prstClr val="black"/>
                </a:solidFill>
                <a:latin typeface="Consolas"/>
              </a:rPr>
              <a:t>   IL_0005</a:t>
            </a:r>
          </a:p>
          <a:p>
            <a:r>
              <a:rPr lang="en-US" sz="1600" dirty="0" smtClean="0">
                <a:solidFill>
                  <a:prstClr val="black"/>
                </a:solidFill>
                <a:latin typeface="Consolas"/>
              </a:rPr>
              <a:t>IL_0013</a:t>
            </a:r>
            <a:r>
              <a:rPr lang="en-US" sz="1600" dirty="0">
                <a:solidFill>
                  <a:prstClr val="black"/>
                </a:solidFill>
                <a:latin typeface="Consolas"/>
              </a:rPr>
              <a:t>:  ret</a:t>
            </a:r>
          </a:p>
        </p:txBody>
      </p:sp>
      <p:sp>
        <p:nvSpPr>
          <p:cNvPr id="10" name="TextBox 9"/>
          <p:cNvSpPr txBox="1"/>
          <p:nvPr/>
        </p:nvSpPr>
        <p:spPr>
          <a:xfrm>
            <a:off x="4464905" y="1187244"/>
            <a:ext cx="4602895" cy="5632311"/>
          </a:xfrm>
          <a:prstGeom prst="rect">
            <a:avLst/>
          </a:prstGeom>
          <a:noFill/>
        </p:spPr>
        <p:txBody>
          <a:bodyPr wrap="square" rtlCol="0">
            <a:spAutoFit/>
          </a:bodyPr>
          <a:lstStyle/>
          <a:p>
            <a:r>
              <a:rPr lang="en-US" dirty="0" err="1" smtClean="0">
                <a:solidFill>
                  <a:srgbClr val="0000FF"/>
                </a:solidFill>
                <a:latin typeface="Consolas"/>
              </a:rPr>
              <a:t>var</a:t>
            </a:r>
            <a:r>
              <a:rPr lang="en-US" dirty="0" smtClean="0">
                <a:solidFill>
                  <a:prstClr val="black"/>
                </a:solidFill>
                <a:latin typeface="Consolas"/>
              </a:rPr>
              <a:t> </a:t>
            </a:r>
            <a:r>
              <a:rPr lang="en-US" dirty="0">
                <a:solidFill>
                  <a:prstClr val="black"/>
                </a:solidFill>
                <a:latin typeface="Consolas"/>
              </a:rPr>
              <a:t>i: </a:t>
            </a:r>
            <a:r>
              <a:rPr lang="en-US" dirty="0" err="1">
                <a:solidFill>
                  <a:srgbClr val="0000FF"/>
                </a:solidFill>
                <a:latin typeface="Consolas"/>
              </a:rPr>
              <a:t>int</a:t>
            </a:r>
            <a:r>
              <a:rPr lang="en-US" dirty="0">
                <a:solidFill>
                  <a:prstClr val="black"/>
                </a:solidFill>
                <a:latin typeface="Consolas"/>
              </a:rPr>
              <a:t>, CS$4$000: </a:t>
            </a:r>
            <a:r>
              <a:rPr lang="en-US" dirty="0" err="1">
                <a:solidFill>
                  <a:srgbClr val="0000FF"/>
                </a:solidFill>
                <a:latin typeface="Consolas"/>
              </a:rPr>
              <a:t>bool</a:t>
            </a:r>
            <a:r>
              <a:rPr lang="en-US" dirty="0">
                <a:solidFill>
                  <a:prstClr val="black"/>
                </a:solidFill>
                <a:latin typeface="Consolas"/>
              </a:rPr>
              <a:t>;</a:t>
            </a:r>
          </a:p>
          <a:p>
            <a:r>
              <a:rPr lang="sv-SE" dirty="0" smtClean="0">
                <a:solidFill>
                  <a:srgbClr val="0000FF"/>
                </a:solidFill>
                <a:latin typeface="Consolas"/>
              </a:rPr>
              <a:t>var</a:t>
            </a:r>
            <a:r>
              <a:rPr lang="sv-SE" dirty="0" smtClean="0">
                <a:solidFill>
                  <a:prstClr val="black"/>
                </a:solidFill>
                <a:latin typeface="Consolas"/>
              </a:rPr>
              <a:t> </a:t>
            </a:r>
            <a:r>
              <a:rPr lang="sv-SE" dirty="0">
                <a:solidFill>
                  <a:prstClr val="black"/>
                </a:solidFill>
                <a:latin typeface="Consolas"/>
              </a:rPr>
              <a:t>$stack0i, $stack1i: </a:t>
            </a:r>
            <a:r>
              <a:rPr lang="sv-SE" dirty="0">
                <a:solidFill>
                  <a:srgbClr val="0000FF"/>
                </a:solidFill>
                <a:latin typeface="Consolas"/>
              </a:rPr>
              <a:t>int</a:t>
            </a:r>
            <a:r>
              <a:rPr lang="sv-SE" dirty="0" smtClean="0">
                <a:solidFill>
                  <a:prstClr val="black"/>
                </a:solidFill>
                <a:latin typeface="Consolas"/>
              </a:rPr>
              <a:t>,</a:t>
            </a:r>
          </a:p>
          <a:p>
            <a:r>
              <a:rPr lang="sv-SE" dirty="0">
                <a:solidFill>
                  <a:prstClr val="black"/>
                </a:solidFill>
                <a:latin typeface="Consolas"/>
              </a:rPr>
              <a:t> </a:t>
            </a:r>
            <a:r>
              <a:rPr lang="sv-SE" dirty="0" smtClean="0">
                <a:solidFill>
                  <a:prstClr val="black"/>
                </a:solidFill>
                <a:latin typeface="Consolas"/>
              </a:rPr>
              <a:t>   $</a:t>
            </a:r>
            <a:r>
              <a:rPr lang="sv-SE" dirty="0">
                <a:solidFill>
                  <a:prstClr val="black"/>
                </a:solidFill>
                <a:latin typeface="Consolas"/>
              </a:rPr>
              <a:t>stack0b: </a:t>
            </a:r>
            <a:r>
              <a:rPr lang="sv-SE" dirty="0">
                <a:solidFill>
                  <a:srgbClr val="0000FF"/>
                </a:solidFill>
                <a:latin typeface="Consolas"/>
              </a:rPr>
              <a:t>bool</a:t>
            </a:r>
            <a:r>
              <a:rPr lang="sv-SE" dirty="0">
                <a:solidFill>
                  <a:prstClr val="black"/>
                </a:solidFill>
                <a:latin typeface="Consolas"/>
              </a:rPr>
              <a:t>;</a:t>
            </a:r>
          </a:p>
          <a:p>
            <a:r>
              <a:rPr lang="en-US" dirty="0" smtClean="0">
                <a:solidFill>
                  <a:prstClr val="black"/>
                </a:solidFill>
                <a:latin typeface="Consolas"/>
              </a:rPr>
              <a:t>IL_0000</a:t>
            </a:r>
            <a:r>
              <a:rPr lang="en-US" dirty="0">
                <a:solidFill>
                  <a:prstClr val="black"/>
                </a:solidFill>
                <a:latin typeface="Consolas"/>
              </a:rPr>
              <a:t>:</a:t>
            </a:r>
          </a:p>
          <a:p>
            <a:r>
              <a:rPr lang="en-US" dirty="0" smtClean="0">
                <a:solidFill>
                  <a:prstClr val="black"/>
                </a:solidFill>
                <a:latin typeface="Consolas"/>
              </a:rPr>
              <a:t>  </a:t>
            </a:r>
            <a:r>
              <a:rPr lang="en-US" dirty="0">
                <a:solidFill>
                  <a:prstClr val="black"/>
                </a:solidFill>
                <a:latin typeface="Consolas"/>
              </a:rPr>
              <a:t>$stack0i := 0;</a:t>
            </a:r>
          </a:p>
          <a:p>
            <a:r>
              <a:rPr lang="en-US" dirty="0" smtClean="0">
                <a:solidFill>
                  <a:prstClr val="black"/>
                </a:solidFill>
                <a:latin typeface="Consolas"/>
              </a:rPr>
              <a:t>  </a:t>
            </a:r>
            <a:r>
              <a:rPr lang="en-US" dirty="0">
                <a:solidFill>
                  <a:prstClr val="black"/>
                </a:solidFill>
                <a:latin typeface="Consolas"/>
              </a:rPr>
              <a:t>i := 0;</a:t>
            </a:r>
          </a:p>
          <a:p>
            <a:r>
              <a:rPr lang="en-US" dirty="0" smtClean="0">
                <a:solidFill>
                  <a:prstClr val="black"/>
                </a:solidFill>
                <a:latin typeface="Consolas"/>
              </a:rPr>
              <a:t>  </a:t>
            </a:r>
            <a:r>
              <a:rPr lang="en-US" dirty="0" err="1">
                <a:solidFill>
                  <a:srgbClr val="0000FF"/>
                </a:solidFill>
                <a:latin typeface="Consolas"/>
              </a:rPr>
              <a:t>goto</a:t>
            </a:r>
            <a:r>
              <a:rPr lang="en-US" dirty="0">
                <a:solidFill>
                  <a:prstClr val="black"/>
                </a:solidFill>
                <a:latin typeface="Consolas"/>
              </a:rPr>
              <a:t> IL_000b;</a:t>
            </a:r>
          </a:p>
          <a:p>
            <a:r>
              <a:rPr lang="en-US" dirty="0" smtClean="0">
                <a:solidFill>
                  <a:prstClr val="black"/>
                </a:solidFill>
                <a:latin typeface="Consolas"/>
              </a:rPr>
              <a:t>IL_0005</a:t>
            </a:r>
            <a:r>
              <a:rPr lang="en-US" dirty="0">
                <a:solidFill>
                  <a:prstClr val="black"/>
                </a:solidFill>
                <a:latin typeface="Consolas"/>
              </a:rPr>
              <a:t>:</a:t>
            </a:r>
          </a:p>
          <a:p>
            <a:r>
              <a:rPr lang="en-US" dirty="0" smtClean="0">
                <a:solidFill>
                  <a:prstClr val="black"/>
                </a:solidFill>
                <a:latin typeface="Consolas"/>
              </a:rPr>
              <a:t>  </a:t>
            </a:r>
            <a:r>
              <a:rPr lang="en-US" dirty="0">
                <a:solidFill>
                  <a:prstClr val="black"/>
                </a:solidFill>
                <a:latin typeface="Consolas"/>
              </a:rPr>
              <a:t>$stack1i := i;</a:t>
            </a:r>
          </a:p>
          <a:p>
            <a:r>
              <a:rPr lang="en-US" dirty="0" smtClean="0">
                <a:solidFill>
                  <a:prstClr val="black"/>
                </a:solidFill>
                <a:latin typeface="Consolas"/>
              </a:rPr>
              <a:t>  </a:t>
            </a:r>
            <a:r>
              <a:rPr lang="en-US" dirty="0">
                <a:solidFill>
                  <a:prstClr val="black"/>
                </a:solidFill>
                <a:latin typeface="Consolas"/>
              </a:rPr>
              <a:t>$stack0i := $stack0i + $stack1i;</a:t>
            </a:r>
          </a:p>
          <a:p>
            <a:r>
              <a:rPr lang="en-US" dirty="0" smtClean="0">
                <a:solidFill>
                  <a:prstClr val="black"/>
                </a:solidFill>
                <a:latin typeface="Consolas"/>
              </a:rPr>
              <a:t>  </a:t>
            </a:r>
            <a:r>
              <a:rPr lang="en-US" dirty="0">
                <a:solidFill>
                  <a:prstClr val="black"/>
                </a:solidFill>
                <a:latin typeface="Consolas"/>
              </a:rPr>
              <a:t>i := $stack0i;</a:t>
            </a:r>
          </a:p>
          <a:p>
            <a:r>
              <a:rPr lang="en-US" dirty="0" smtClean="0">
                <a:solidFill>
                  <a:prstClr val="black"/>
                </a:solidFill>
                <a:latin typeface="Consolas"/>
              </a:rPr>
              <a:t>IL_000b</a:t>
            </a:r>
            <a:r>
              <a:rPr lang="en-US" dirty="0">
                <a:solidFill>
                  <a:prstClr val="black"/>
                </a:solidFill>
                <a:latin typeface="Consolas"/>
              </a:rPr>
              <a:t>:</a:t>
            </a:r>
          </a:p>
          <a:p>
            <a:r>
              <a:rPr lang="en-US" dirty="0" smtClean="0">
                <a:solidFill>
                  <a:prstClr val="black"/>
                </a:solidFill>
                <a:latin typeface="Consolas"/>
              </a:rPr>
              <a:t>  </a:t>
            </a:r>
            <a:r>
              <a:rPr lang="en-US" dirty="0">
                <a:solidFill>
                  <a:prstClr val="black"/>
                </a:solidFill>
                <a:latin typeface="Consolas"/>
              </a:rPr>
              <a:t>$stack0i := i;</a:t>
            </a:r>
          </a:p>
          <a:p>
            <a:r>
              <a:rPr lang="en-US" dirty="0" smtClean="0">
                <a:solidFill>
                  <a:prstClr val="black"/>
                </a:solidFill>
                <a:latin typeface="Consolas"/>
              </a:rPr>
              <a:t>  </a:t>
            </a:r>
            <a:r>
              <a:rPr lang="en-US" dirty="0">
                <a:solidFill>
                  <a:prstClr val="black"/>
                </a:solidFill>
                <a:latin typeface="Consolas"/>
              </a:rPr>
              <a:t>$stack1i := n;</a:t>
            </a:r>
          </a:p>
          <a:p>
            <a:r>
              <a:rPr lang="en-US" dirty="0" smtClean="0">
                <a:solidFill>
                  <a:prstClr val="black"/>
                </a:solidFill>
                <a:latin typeface="Consolas"/>
              </a:rPr>
              <a:t>  </a:t>
            </a:r>
            <a:r>
              <a:rPr lang="en-US" dirty="0">
                <a:solidFill>
                  <a:prstClr val="black"/>
                </a:solidFill>
                <a:latin typeface="Consolas"/>
              </a:rPr>
              <a:t>$stack0b := $stack0i &lt; $stack1i;</a:t>
            </a:r>
          </a:p>
          <a:p>
            <a:r>
              <a:rPr lang="en-US" dirty="0" smtClean="0">
                <a:solidFill>
                  <a:prstClr val="black"/>
                </a:solidFill>
                <a:latin typeface="Consolas"/>
              </a:rPr>
              <a:t>  </a:t>
            </a:r>
            <a:r>
              <a:rPr lang="en-US" dirty="0">
                <a:solidFill>
                  <a:prstClr val="black"/>
                </a:solidFill>
                <a:latin typeface="Consolas"/>
              </a:rPr>
              <a:t>CS$4$000 := $stack0b;</a:t>
            </a:r>
          </a:p>
          <a:p>
            <a:r>
              <a:rPr lang="en-US" dirty="0" smtClean="0">
                <a:solidFill>
                  <a:prstClr val="black"/>
                </a:solidFill>
                <a:latin typeface="Consolas"/>
              </a:rPr>
              <a:t>  </a:t>
            </a:r>
            <a:r>
              <a:rPr lang="en-US" dirty="0">
                <a:solidFill>
                  <a:prstClr val="black"/>
                </a:solidFill>
                <a:latin typeface="Consolas"/>
              </a:rPr>
              <a:t>$stack0b := CS$4$000;</a:t>
            </a:r>
          </a:p>
          <a:p>
            <a:r>
              <a:rPr lang="en-US" dirty="0">
                <a:solidFill>
                  <a:prstClr val="black"/>
                </a:solidFill>
                <a:latin typeface="Consolas"/>
              </a:rPr>
              <a:t>  </a:t>
            </a:r>
            <a:r>
              <a:rPr lang="en-US" dirty="0" smtClean="0">
                <a:solidFill>
                  <a:srgbClr val="0000FF"/>
                </a:solidFill>
                <a:latin typeface="Consolas"/>
              </a:rPr>
              <a:t>if</a:t>
            </a:r>
            <a:r>
              <a:rPr lang="en-US" dirty="0" smtClean="0">
                <a:solidFill>
                  <a:prstClr val="black"/>
                </a:solidFill>
                <a:latin typeface="Consolas"/>
              </a:rPr>
              <a:t> </a:t>
            </a:r>
            <a:r>
              <a:rPr lang="en-US" dirty="0">
                <a:solidFill>
                  <a:prstClr val="black"/>
                </a:solidFill>
                <a:latin typeface="Consolas"/>
              </a:rPr>
              <a:t>($stack0b) { </a:t>
            </a:r>
            <a:r>
              <a:rPr lang="en-US" dirty="0" err="1">
                <a:solidFill>
                  <a:srgbClr val="0000FF"/>
                </a:solidFill>
                <a:latin typeface="Consolas"/>
              </a:rPr>
              <a:t>goto</a:t>
            </a:r>
            <a:r>
              <a:rPr lang="en-US" dirty="0">
                <a:solidFill>
                  <a:prstClr val="black"/>
                </a:solidFill>
                <a:latin typeface="Consolas"/>
              </a:rPr>
              <a:t> IL_0005; }</a:t>
            </a:r>
          </a:p>
          <a:p>
            <a:r>
              <a:rPr lang="en-US" dirty="0" smtClean="0">
                <a:solidFill>
                  <a:prstClr val="black"/>
                </a:solidFill>
                <a:latin typeface="Consolas"/>
              </a:rPr>
              <a:t>IL_0013</a:t>
            </a:r>
            <a:r>
              <a:rPr lang="en-US" dirty="0">
                <a:solidFill>
                  <a:prstClr val="black"/>
                </a:solidFill>
                <a:latin typeface="Consolas"/>
              </a:rPr>
              <a:t>:</a:t>
            </a:r>
          </a:p>
          <a:p>
            <a:r>
              <a:rPr lang="en-US" dirty="0" smtClean="0">
                <a:solidFill>
                  <a:prstClr val="black"/>
                </a:solidFill>
                <a:latin typeface="Consolas"/>
              </a:rPr>
              <a:t>  </a:t>
            </a:r>
            <a:r>
              <a:rPr lang="en-US" dirty="0">
                <a:solidFill>
                  <a:srgbClr val="0000FF"/>
                </a:solidFill>
                <a:latin typeface="Consolas"/>
              </a:rPr>
              <a:t>return</a:t>
            </a:r>
            <a:r>
              <a:rPr lang="en-US" dirty="0">
                <a:solidFill>
                  <a:prstClr val="black"/>
                </a:solidFill>
                <a:latin typeface="Consolas"/>
              </a:rPr>
              <a:t>;</a:t>
            </a:r>
          </a:p>
        </p:txBody>
      </p:sp>
    </p:spTree>
    <p:extLst>
      <p:ext uri="{BB962C8B-B14F-4D97-AF65-F5344CB8AC3E}">
        <p14:creationId xmlns:p14="http://schemas.microsoft.com/office/powerpoint/2010/main" val="4167108488"/>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Microsoft Research 2008 light template">
  <a:themeElements>
    <a:clrScheme name="Custom 12">
      <a:dk1>
        <a:srgbClr val="000000"/>
      </a:dk1>
      <a:lt1>
        <a:srgbClr val="FFFFFF"/>
      </a:lt1>
      <a:dk2>
        <a:srgbClr val="050595"/>
      </a:dk2>
      <a:lt2>
        <a:srgbClr val="FFFF99"/>
      </a:lt2>
      <a:accent1>
        <a:srgbClr val="FEC423"/>
      </a:accent1>
      <a:accent2>
        <a:srgbClr val="4F90CC"/>
      </a:accent2>
      <a:accent3>
        <a:srgbClr val="F37735"/>
      </a:accent3>
      <a:accent4>
        <a:srgbClr val="71C267"/>
      </a:accent4>
      <a:accent5>
        <a:srgbClr val="3ED6E4"/>
      </a:accent5>
      <a:accent6>
        <a:srgbClr val="7D3DA1"/>
      </a:accent6>
      <a:hlink>
        <a:srgbClr val="4F90CC"/>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sz="2400" dirty="0" err="1" smtClean="0">
            <a:solidFill>
              <a:schemeClr val="bg2"/>
            </a:solidFill>
            <a:effectLst/>
          </a:defRPr>
        </a:defPPr>
      </a:lstStyle>
    </a:txDef>
  </a:objectDefaults>
  <a:extraClrSchemeLst/>
</a:theme>
</file>

<file path=ppt/theme/theme2.xml><?xml version="1.0" encoding="utf-8"?>
<a:theme xmlns:a="http://schemas.openxmlformats.org/drawingml/2006/main" name="White with Courier font for code slides">
  <a:themeElements>
    <a:clrScheme name="1-10070 Microsoft Research">
      <a:dk1>
        <a:srgbClr val="000000"/>
      </a:dk1>
      <a:lt1>
        <a:srgbClr val="FFFFFF"/>
      </a:lt1>
      <a:dk2>
        <a:srgbClr val="050595"/>
      </a:dk2>
      <a:lt2>
        <a:srgbClr val="FFFF99"/>
      </a:lt2>
      <a:accent1>
        <a:srgbClr val="FEC423"/>
      </a:accent1>
      <a:accent2>
        <a:srgbClr val="4F90CC"/>
      </a:accent2>
      <a:accent3>
        <a:srgbClr val="F37735"/>
      </a:accent3>
      <a:accent4>
        <a:srgbClr val="71C267"/>
      </a:accent4>
      <a:accent5>
        <a:srgbClr val="3ED6E4"/>
      </a:accent5>
      <a:accent6>
        <a:srgbClr val="7D3DA1"/>
      </a:accent6>
      <a:hlink>
        <a:srgbClr val="F3EB4F"/>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Microsoft Research 2008 light template</Template>
  <TotalTime>10028</TotalTime>
  <Words>1534</Words>
  <Application>Microsoft Office PowerPoint</Application>
  <PresentationFormat>On-screen Show (4:3)</PresentationFormat>
  <Paragraphs>430</Paragraphs>
  <Slides>27</Slides>
  <Notes>2</Notes>
  <HiddenSlides>0</HiddenSlides>
  <MMClips>0</MMClips>
  <ScaleCrop>false</ScaleCrop>
  <HeadingPairs>
    <vt:vector size="4" baseType="variant">
      <vt:variant>
        <vt:lpstr>Theme</vt:lpstr>
      </vt:variant>
      <vt:variant>
        <vt:i4>2</vt:i4>
      </vt:variant>
      <vt:variant>
        <vt:lpstr>Slide Titles</vt:lpstr>
      </vt:variant>
      <vt:variant>
        <vt:i4>27</vt:i4>
      </vt:variant>
    </vt:vector>
  </HeadingPairs>
  <TitlesOfParts>
    <vt:vector size="29" baseType="lpstr">
      <vt:lpstr>Microsoft Research 2008 light template</vt:lpstr>
      <vt:lpstr>White with Courier font for code slides</vt:lpstr>
      <vt:lpstr>Using and Building an Automatic Program Verifier</vt:lpstr>
      <vt:lpstr>Separation of concerns</vt:lpstr>
      <vt:lpstr>Verification architecture</vt:lpstr>
      <vt:lpstr>Verification architecture</vt:lpstr>
      <vt:lpstr>Verification architecture</vt:lpstr>
      <vt:lpstr>Boogie language overview</vt:lpstr>
      <vt:lpstr>Boogie statements</vt:lpstr>
      <vt:lpstr>Translation basics</vt:lpstr>
      <vt:lpstr>Unstructured control flow</vt:lpstr>
      <vt:lpstr>Reasoning about loops</vt:lpstr>
      <vt:lpstr>Exceptions</vt:lpstr>
      <vt:lpstr>Custom operators: underspecification</vt:lpstr>
      <vt:lpstr>Definedness of expressions</vt:lpstr>
      <vt:lpstr>Uninitialized variables</vt:lpstr>
      <vt:lpstr>Loop termination</vt:lpstr>
      <vt:lpstr>Modeling memory</vt:lpstr>
      <vt:lpstr>More about memory models</vt:lpstr>
      <vt:lpstr>Boogie</vt:lpstr>
      <vt:lpstr>Exercises</vt:lpstr>
      <vt:lpstr>Quantifiers</vt:lpstr>
      <vt:lpstr>Trigger examples</vt:lpstr>
      <vt:lpstr>Future</vt:lpstr>
      <vt:lpstr>Turn-around time</vt:lpstr>
      <vt:lpstr>Post-mortem verification</vt:lpstr>
      <vt:lpstr>More help during software design</vt:lpstr>
      <vt:lpstr>Take-home messages</vt:lpstr>
      <vt:lpstr>Links</vt:lpstr>
    </vt:vector>
  </TitlesOfParts>
  <Manager>&lt;Content Manager Name Here&gt;</Manager>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Dafny, a program verifier for functional correctness</dc:title>
  <dc:subject>&lt;Event Name Here&gt;</dc:subject>
  <dc:creator>Rustan Leino</dc:creator>
  <dc:description>Template: Sarah Bickle, Silver Fox Productions
Formatting:
Event Date:
Event Location:
Audience: Internal/External</dc:description>
  <cp:lastModifiedBy>Rustan Leino</cp:lastModifiedBy>
  <cp:revision>156</cp:revision>
  <dcterms:created xsi:type="dcterms:W3CDTF">2010-04-12T10:52:29Z</dcterms:created>
  <dcterms:modified xsi:type="dcterms:W3CDTF">2011-09-09T16:29:07Z</dcterms:modified>
</cp:coreProperties>
</file>