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 id="2147483718" r:id="rId2"/>
  </p:sldMasterIdLst>
  <p:notesMasterIdLst>
    <p:notesMasterId r:id="rId9"/>
  </p:notesMasterIdLst>
  <p:handoutMasterIdLst>
    <p:handoutMasterId r:id="rId10"/>
  </p:handoutMasterIdLst>
  <p:sldIdLst>
    <p:sldId id="385" r:id="rId3"/>
    <p:sldId id="388" r:id="rId4"/>
    <p:sldId id="362" r:id="rId5"/>
    <p:sldId id="360" r:id="rId6"/>
    <p:sldId id="386" r:id="rId7"/>
    <p:sldId id="389" r:id="rId8"/>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AF31"/>
    <a:srgbClr val="F6AE1E"/>
    <a:srgbClr val="FFFFFF"/>
    <a:srgbClr val="FF0066"/>
    <a:srgbClr val="000000"/>
    <a:srgbClr val="F3AF35"/>
    <a:srgbClr val="9C42E6"/>
    <a:srgbClr val="D1943B"/>
    <a:srgbClr val="F8F57B"/>
    <a:srgbClr val="D5B9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74" autoAdjust="0"/>
    <p:restoredTop sz="87211" autoAdjust="0"/>
  </p:normalViewPr>
  <p:slideViewPr>
    <p:cSldViewPr>
      <p:cViewPr varScale="1">
        <p:scale>
          <a:sx n="60" d="100"/>
          <a:sy n="60" d="100"/>
        </p:scale>
        <p:origin x="-1662" y="-84"/>
      </p:cViewPr>
      <p:guideLst>
        <p:guide orient="horz" pos="144"/>
        <p:guide orient="horz" pos="893"/>
        <p:guide orient="horz" pos="1488"/>
        <p:guide orient="horz" pos="1200"/>
        <p:guide orient="horz" pos="2736"/>
        <p:guide orient="horz" pos="4176"/>
        <p:guide orient="horz" pos="4032"/>
        <p:guide pos="2880"/>
        <p:guide pos="240"/>
        <p:guide pos="460"/>
        <p:guide pos="5520"/>
        <p:guide pos="863"/>
        <p:guide pos="5299"/>
      </p:guideLst>
    </p:cSldViewPr>
  </p:slideViewPr>
  <p:outlineViewPr>
    <p:cViewPr>
      <p:scale>
        <a:sx n="33" d="100"/>
        <a:sy n="33" d="100"/>
      </p:scale>
      <p:origin x="0" y="1368"/>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94" d="100"/>
          <a:sy n="94" d="100"/>
        </p:scale>
        <p:origin x="-2646"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2011-09-09</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10/main" val="32138073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2011-09-09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1228888270"/>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2011-09-09 9:27</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900" kern="1200" dirty="0" smtClean="0">
                <a:solidFill>
                  <a:schemeClr val="tx1"/>
                </a:solidFill>
                <a:latin typeface="Segoe" pitchFamily="34" charset="0"/>
                <a:ea typeface="+mn-ea"/>
                <a:cs typeface="+mn-cs"/>
              </a:rPr>
              <a:t>method Main()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c := new </a:t>
            </a:r>
            <a:r>
              <a:rPr lang="en-US" sz="900" kern="1200" dirty="0" err="1" smtClean="0">
                <a:solidFill>
                  <a:schemeClr val="tx1"/>
                </a:solidFill>
                <a:latin typeface="Segoe" pitchFamily="34" charset="0"/>
                <a:ea typeface="+mn-ea"/>
                <a:cs typeface="+mn-cs"/>
              </a:rPr>
              <a:t>Counter.Init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c.Inc</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c.Inc</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c.Dec</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c.Inc</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assert </a:t>
            </a:r>
            <a:r>
              <a:rPr lang="en-US" sz="900" kern="1200" dirty="0" err="1" smtClean="0">
                <a:solidFill>
                  <a:schemeClr val="tx1"/>
                </a:solidFill>
                <a:latin typeface="Segoe" pitchFamily="34" charset="0"/>
                <a:ea typeface="+mn-ea"/>
                <a:cs typeface="+mn-cs"/>
              </a:rPr>
              <a:t>c.Value</a:t>
            </a:r>
            <a:r>
              <a:rPr lang="en-US" sz="900" kern="1200" dirty="0" smtClean="0">
                <a:solidFill>
                  <a:schemeClr val="tx1"/>
                </a:solidFill>
                <a:latin typeface="Segoe" pitchFamily="34" charset="0"/>
                <a:ea typeface="+mn-ea"/>
                <a:cs typeface="+mn-cs"/>
              </a:rPr>
              <a:t> == 2;</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class Counter</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Value: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constructor </a:t>
            </a:r>
            <a:r>
              <a:rPr lang="en-US" sz="900" kern="1200" dirty="0" err="1" smtClean="0">
                <a:solidFill>
                  <a:schemeClr val="tx1"/>
                </a:solidFill>
                <a:latin typeface="Segoe" pitchFamily="34" charset="0"/>
                <a:ea typeface="+mn-ea"/>
                <a:cs typeface="+mn-cs"/>
              </a:rPr>
              <a:t>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Value == 0;</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Value := 0;</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method </a:t>
            </a:r>
            <a:r>
              <a:rPr lang="en-US" sz="900" kern="1200" dirty="0" err="1" smtClean="0">
                <a:solidFill>
                  <a:schemeClr val="tx1"/>
                </a:solidFill>
                <a:latin typeface="Segoe" pitchFamily="34" charset="0"/>
                <a:ea typeface="+mn-ea"/>
                <a:cs typeface="+mn-cs"/>
              </a:rPr>
              <a:t>GetValue</a:t>
            </a:r>
            <a:r>
              <a:rPr lang="en-US" sz="900" kern="1200" dirty="0" smtClean="0">
                <a:solidFill>
                  <a:schemeClr val="tx1"/>
                </a:solidFill>
                <a:latin typeface="Segoe" pitchFamily="34" charset="0"/>
                <a:ea typeface="+mn-ea"/>
                <a:cs typeface="+mn-cs"/>
              </a:rPr>
              <a:t>() returns (x: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x == Value;</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x := Value;</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method </a:t>
            </a:r>
            <a:r>
              <a:rPr lang="en-US" sz="900" kern="1200" dirty="0" err="1" smtClean="0">
                <a:solidFill>
                  <a:schemeClr val="tx1"/>
                </a:solidFill>
                <a:latin typeface="Segoe" pitchFamily="34" charset="0"/>
                <a:ea typeface="+mn-ea"/>
                <a:cs typeface="+mn-cs"/>
              </a:rPr>
              <a:t>Inc</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Value == old(Value) + 1;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Value := Value + 1;</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method Dec()</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Value == old(Value) - 1;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Value := Value - 1;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pPr marL="0" marR="0" indent="0" algn="l" defTabSz="914363" rtl="0" eaLnBrk="1" fontAlgn="auto" latinLnBrk="0" hangingPunct="1">
              <a:lnSpc>
                <a:spcPct val="90000"/>
              </a:lnSpc>
              <a:spcBef>
                <a:spcPts val="0"/>
              </a:spcBef>
              <a:spcAft>
                <a:spcPts val="333"/>
              </a:spcAft>
              <a:buClrTx/>
              <a:buSzTx/>
              <a:buFontTx/>
              <a:buNone/>
              <a:tabLst/>
              <a:defRPr/>
            </a:pPr>
            <a:endParaRPr lang="en-US" sz="900" kern="1200" dirty="0" smtClean="0">
              <a:solidFill>
                <a:schemeClr val="tx1"/>
              </a:solidFill>
              <a:latin typeface="Segoe" pitchFamily="34" charset="0"/>
              <a:ea typeface="+mn-ea"/>
              <a:cs typeface="+mn-cs"/>
            </a:endParaRPr>
          </a:p>
          <a:p>
            <a:pPr marL="0" marR="0" indent="0" algn="l" defTabSz="914363" rtl="0" eaLnBrk="1" fontAlgn="auto" latinLnBrk="0" hangingPunct="1">
              <a:lnSpc>
                <a:spcPct val="90000"/>
              </a:lnSpc>
              <a:spcBef>
                <a:spcPts val="0"/>
              </a:spcBef>
              <a:spcAft>
                <a:spcPts val="333"/>
              </a:spcAft>
              <a:buClrTx/>
              <a:buSzTx/>
              <a:buFontTx/>
              <a:buNone/>
              <a:tabLst/>
              <a:defRPr/>
            </a:pPr>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method Main()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c := new </a:t>
            </a:r>
            <a:r>
              <a:rPr lang="en-US" sz="900" kern="1200" dirty="0" err="1" smtClean="0">
                <a:solidFill>
                  <a:schemeClr val="tx1"/>
                </a:solidFill>
                <a:latin typeface="Segoe" pitchFamily="34" charset="0"/>
                <a:ea typeface="+mn-ea"/>
                <a:cs typeface="+mn-cs"/>
              </a:rPr>
              <a:t>Counter.Init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c.Inc</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c.Inc</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c.Dec</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c.Inc</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assert </a:t>
            </a:r>
            <a:r>
              <a:rPr lang="en-US" sz="900" kern="1200" dirty="0" err="1" smtClean="0">
                <a:solidFill>
                  <a:schemeClr val="tx1"/>
                </a:solidFill>
                <a:latin typeface="Segoe" pitchFamily="34" charset="0"/>
                <a:ea typeface="+mn-ea"/>
                <a:cs typeface="+mn-cs"/>
              </a:rPr>
              <a:t>c.Value</a:t>
            </a:r>
            <a:r>
              <a:rPr lang="en-US" sz="900" kern="1200" dirty="0" smtClean="0">
                <a:solidFill>
                  <a:schemeClr val="tx1"/>
                </a:solidFill>
                <a:latin typeface="Segoe" pitchFamily="34" charset="0"/>
                <a:ea typeface="+mn-ea"/>
                <a:cs typeface="+mn-cs"/>
              </a:rPr>
              <a:t> == 2;</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class Counter</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 public</a:t>
            </a:r>
          </a:p>
          <a:p>
            <a:r>
              <a:rPr lang="en-US" sz="900" kern="1200" dirty="0" smtClean="0">
                <a:solidFill>
                  <a:schemeClr val="tx1"/>
                </a:solidFill>
                <a:latin typeface="Segoe" pitchFamily="34" charset="0"/>
                <a:ea typeface="+mn-ea"/>
                <a:cs typeface="+mn-cs"/>
              </a:rPr>
              <a:t>  ghost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Value: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 private</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incs</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decs</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function Valid(): </a:t>
            </a:r>
            <a:r>
              <a:rPr lang="en-US" sz="900" kern="1200" dirty="0" err="1" smtClean="0">
                <a:solidFill>
                  <a:schemeClr val="tx1"/>
                </a:solidFill>
                <a:latin typeface="Segoe" pitchFamily="34" charset="0"/>
                <a:ea typeface="+mn-ea"/>
                <a:cs typeface="+mn-cs"/>
              </a:rPr>
              <a:t>bool</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reads this;</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Value == </a:t>
            </a:r>
            <a:r>
              <a:rPr lang="en-US" sz="900" kern="1200" dirty="0" err="1" smtClean="0">
                <a:solidFill>
                  <a:schemeClr val="tx1"/>
                </a:solidFill>
                <a:latin typeface="Segoe" pitchFamily="34" charset="0"/>
                <a:ea typeface="+mn-ea"/>
                <a:cs typeface="+mn-cs"/>
              </a:rPr>
              <a:t>incs</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decs</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constructor </a:t>
            </a:r>
            <a:r>
              <a:rPr lang="en-US" sz="900" kern="1200" dirty="0" err="1" smtClean="0">
                <a:solidFill>
                  <a:schemeClr val="tx1"/>
                </a:solidFill>
                <a:latin typeface="Segoe" pitchFamily="34" charset="0"/>
                <a:ea typeface="+mn-ea"/>
                <a:cs typeface="+mn-cs"/>
              </a:rPr>
              <a:t>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Valid();</a:t>
            </a:r>
          </a:p>
          <a:p>
            <a:r>
              <a:rPr lang="en-US" sz="900" kern="1200" dirty="0" smtClean="0">
                <a:solidFill>
                  <a:schemeClr val="tx1"/>
                </a:solidFill>
                <a:latin typeface="Segoe" pitchFamily="34" charset="0"/>
                <a:ea typeface="+mn-ea"/>
                <a:cs typeface="+mn-cs"/>
              </a:rPr>
              <a:t>    ensures Value == 0;</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incs</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decs</a:t>
            </a:r>
            <a:r>
              <a:rPr lang="en-US" sz="900" kern="1200" dirty="0" smtClean="0">
                <a:solidFill>
                  <a:schemeClr val="tx1"/>
                </a:solidFill>
                <a:latin typeface="Segoe" pitchFamily="34" charset="0"/>
                <a:ea typeface="+mn-ea"/>
                <a:cs typeface="+mn-cs"/>
              </a:rPr>
              <a:t>, Value := 0, 0, 0;</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method </a:t>
            </a:r>
            <a:r>
              <a:rPr lang="en-US" sz="900" kern="1200" dirty="0" err="1" smtClean="0">
                <a:solidFill>
                  <a:schemeClr val="tx1"/>
                </a:solidFill>
                <a:latin typeface="Segoe" pitchFamily="34" charset="0"/>
                <a:ea typeface="+mn-ea"/>
                <a:cs typeface="+mn-cs"/>
              </a:rPr>
              <a:t>GetValue</a:t>
            </a:r>
            <a:r>
              <a:rPr lang="en-US" sz="900" kern="1200" dirty="0" smtClean="0">
                <a:solidFill>
                  <a:schemeClr val="tx1"/>
                </a:solidFill>
                <a:latin typeface="Segoe" pitchFamily="34" charset="0"/>
                <a:ea typeface="+mn-ea"/>
                <a:cs typeface="+mn-cs"/>
              </a:rPr>
              <a:t>() returns (x: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ensures x == Value;</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x := </a:t>
            </a:r>
            <a:r>
              <a:rPr lang="en-US" sz="900" kern="1200" dirty="0" err="1" smtClean="0">
                <a:solidFill>
                  <a:schemeClr val="tx1"/>
                </a:solidFill>
                <a:latin typeface="Segoe" pitchFamily="34" charset="0"/>
                <a:ea typeface="+mn-ea"/>
                <a:cs typeface="+mn-cs"/>
              </a:rPr>
              <a:t>incs</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decs</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method </a:t>
            </a:r>
            <a:r>
              <a:rPr lang="en-US" sz="900" kern="1200" dirty="0" err="1" smtClean="0">
                <a:solidFill>
                  <a:schemeClr val="tx1"/>
                </a:solidFill>
                <a:latin typeface="Segoe" pitchFamily="34" charset="0"/>
                <a:ea typeface="+mn-ea"/>
                <a:cs typeface="+mn-cs"/>
              </a:rPr>
              <a:t>Inc</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Valid();</a:t>
            </a:r>
          </a:p>
          <a:p>
            <a:r>
              <a:rPr lang="en-US" sz="900" kern="1200" dirty="0" smtClean="0">
                <a:solidFill>
                  <a:schemeClr val="tx1"/>
                </a:solidFill>
                <a:latin typeface="Segoe" pitchFamily="34" charset="0"/>
                <a:ea typeface="+mn-ea"/>
                <a:cs typeface="+mn-cs"/>
              </a:rPr>
              <a:t>    ensures Value == old(Value) + 1;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incs</a:t>
            </a:r>
            <a:r>
              <a:rPr lang="en-US" sz="900" kern="1200" dirty="0" smtClean="0">
                <a:solidFill>
                  <a:schemeClr val="tx1"/>
                </a:solidFill>
                <a:latin typeface="Segoe" pitchFamily="34" charset="0"/>
                <a:ea typeface="+mn-ea"/>
                <a:cs typeface="+mn-cs"/>
              </a:rPr>
              <a:t>, Value := </a:t>
            </a:r>
            <a:r>
              <a:rPr lang="en-US" sz="900" kern="1200" dirty="0" err="1" smtClean="0">
                <a:solidFill>
                  <a:schemeClr val="tx1"/>
                </a:solidFill>
                <a:latin typeface="Segoe" pitchFamily="34" charset="0"/>
                <a:ea typeface="+mn-ea"/>
                <a:cs typeface="+mn-cs"/>
              </a:rPr>
              <a:t>incs</a:t>
            </a:r>
            <a:r>
              <a:rPr lang="en-US" sz="900" kern="1200" dirty="0" smtClean="0">
                <a:solidFill>
                  <a:schemeClr val="tx1"/>
                </a:solidFill>
                <a:latin typeface="Segoe" pitchFamily="34" charset="0"/>
                <a:ea typeface="+mn-ea"/>
                <a:cs typeface="+mn-cs"/>
              </a:rPr>
              <a:t> + 1, Value + 1;</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method Dec()</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Valid();</a:t>
            </a:r>
          </a:p>
          <a:p>
            <a:r>
              <a:rPr lang="en-US" sz="900" kern="1200" dirty="0" smtClean="0">
                <a:solidFill>
                  <a:schemeClr val="tx1"/>
                </a:solidFill>
                <a:latin typeface="Segoe" pitchFamily="34" charset="0"/>
                <a:ea typeface="+mn-ea"/>
                <a:cs typeface="+mn-cs"/>
              </a:rPr>
              <a:t>    ensures Value == old(Value) - 1;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decs</a:t>
            </a:r>
            <a:r>
              <a:rPr lang="en-US" sz="900" kern="1200" dirty="0" smtClean="0">
                <a:solidFill>
                  <a:schemeClr val="tx1"/>
                </a:solidFill>
                <a:latin typeface="Segoe" pitchFamily="34" charset="0"/>
                <a:ea typeface="+mn-ea"/>
                <a:cs typeface="+mn-cs"/>
              </a:rPr>
              <a:t>, Value := </a:t>
            </a:r>
            <a:r>
              <a:rPr lang="en-US" sz="900" kern="1200" dirty="0" err="1" smtClean="0">
                <a:solidFill>
                  <a:schemeClr val="tx1"/>
                </a:solidFill>
                <a:latin typeface="Segoe" pitchFamily="34" charset="0"/>
                <a:ea typeface="+mn-ea"/>
                <a:cs typeface="+mn-cs"/>
              </a:rPr>
              <a:t>decs</a:t>
            </a:r>
            <a:r>
              <a:rPr lang="en-US" sz="900" kern="1200" dirty="0" smtClean="0">
                <a:solidFill>
                  <a:schemeClr val="tx1"/>
                </a:solidFill>
                <a:latin typeface="Segoe" pitchFamily="34" charset="0"/>
                <a:ea typeface="+mn-ea"/>
                <a:cs typeface="+mn-cs"/>
              </a:rPr>
              <a:t> + 1, Value - 1;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method Main()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c := new </a:t>
            </a:r>
            <a:r>
              <a:rPr lang="en-US" sz="900" kern="1200" dirty="0" err="1" smtClean="0">
                <a:solidFill>
                  <a:schemeClr val="tx1"/>
                </a:solidFill>
                <a:latin typeface="Segoe" pitchFamily="34" charset="0"/>
                <a:ea typeface="+mn-ea"/>
                <a:cs typeface="+mn-cs"/>
              </a:rPr>
              <a:t>Counter.Init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c.Inc</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c.Inc</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c.Dec</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c.Inc</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assert </a:t>
            </a:r>
            <a:r>
              <a:rPr lang="en-US" sz="900" kern="1200" dirty="0" err="1" smtClean="0">
                <a:solidFill>
                  <a:schemeClr val="tx1"/>
                </a:solidFill>
                <a:latin typeface="Segoe" pitchFamily="34" charset="0"/>
                <a:ea typeface="+mn-ea"/>
                <a:cs typeface="+mn-cs"/>
              </a:rPr>
              <a:t>c.Value</a:t>
            </a:r>
            <a:r>
              <a:rPr lang="en-US" sz="900" kern="1200" dirty="0" smtClean="0">
                <a:solidFill>
                  <a:schemeClr val="tx1"/>
                </a:solidFill>
                <a:latin typeface="Segoe" pitchFamily="34" charset="0"/>
                <a:ea typeface="+mn-ea"/>
                <a:cs typeface="+mn-cs"/>
              </a:rPr>
              <a:t> == 2;</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class Counter</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 public</a:t>
            </a:r>
          </a:p>
          <a:p>
            <a:r>
              <a:rPr lang="en-US" sz="900" kern="1200" dirty="0" smtClean="0">
                <a:solidFill>
                  <a:schemeClr val="tx1"/>
                </a:solidFill>
                <a:latin typeface="Segoe" pitchFamily="34" charset="0"/>
                <a:ea typeface="+mn-ea"/>
                <a:cs typeface="+mn-cs"/>
              </a:rPr>
              <a:t>  ghost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Value: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ghost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set&lt;object&gt;;</a:t>
            </a:r>
          </a:p>
          <a:p>
            <a:r>
              <a:rPr lang="en-US" sz="900" kern="1200" dirty="0" smtClean="0">
                <a:solidFill>
                  <a:schemeClr val="tx1"/>
                </a:solidFill>
                <a:latin typeface="Segoe" pitchFamily="34" charset="0"/>
                <a:ea typeface="+mn-ea"/>
                <a:cs typeface="+mn-cs"/>
              </a:rPr>
              <a:t>  // private</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incs</a:t>
            </a:r>
            <a:r>
              <a:rPr lang="en-US" sz="900" kern="1200" dirty="0" smtClean="0">
                <a:solidFill>
                  <a:schemeClr val="tx1"/>
                </a:solidFill>
                <a:latin typeface="Segoe" pitchFamily="34" charset="0"/>
                <a:ea typeface="+mn-ea"/>
                <a:cs typeface="+mn-cs"/>
              </a:rPr>
              <a:t>: Cell;</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decs</a:t>
            </a:r>
            <a:r>
              <a:rPr lang="en-US" sz="900" kern="1200" dirty="0" smtClean="0">
                <a:solidFill>
                  <a:schemeClr val="tx1"/>
                </a:solidFill>
                <a:latin typeface="Segoe" pitchFamily="34" charset="0"/>
                <a:ea typeface="+mn-ea"/>
                <a:cs typeface="+mn-cs"/>
              </a:rPr>
              <a:t>: Cell;</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function Valid(): </a:t>
            </a:r>
            <a:r>
              <a:rPr lang="en-US" sz="900" kern="1200" dirty="0" err="1" smtClean="0">
                <a:solidFill>
                  <a:schemeClr val="tx1"/>
                </a:solidFill>
                <a:latin typeface="Segoe" pitchFamily="34" charset="0"/>
                <a:ea typeface="+mn-ea"/>
                <a:cs typeface="+mn-cs"/>
              </a:rPr>
              <a:t>bool</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reads this,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this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null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incs</a:t>
            </a:r>
            <a:r>
              <a:rPr lang="en-US" sz="900" kern="1200" dirty="0" smtClean="0">
                <a:solidFill>
                  <a:schemeClr val="tx1"/>
                </a:solidFill>
                <a:latin typeface="Segoe" pitchFamily="34" charset="0"/>
                <a:ea typeface="+mn-ea"/>
                <a:cs typeface="+mn-cs"/>
              </a:rPr>
              <a:t> != null &amp;&amp; </a:t>
            </a:r>
            <a:r>
              <a:rPr lang="en-US" sz="900" kern="1200" dirty="0" err="1" smtClean="0">
                <a:solidFill>
                  <a:schemeClr val="tx1"/>
                </a:solidFill>
                <a:latin typeface="Segoe" pitchFamily="34" charset="0"/>
                <a:ea typeface="+mn-ea"/>
                <a:cs typeface="+mn-cs"/>
              </a:rPr>
              <a:t>incs</a:t>
            </a:r>
            <a:r>
              <a:rPr lang="en-US" sz="900" kern="1200" dirty="0" smtClean="0">
                <a:solidFill>
                  <a:schemeClr val="tx1"/>
                </a:solidFill>
                <a:latin typeface="Segoe" pitchFamily="34" charset="0"/>
                <a:ea typeface="+mn-ea"/>
                <a:cs typeface="+mn-cs"/>
              </a:rPr>
              <a:t>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decs</a:t>
            </a:r>
            <a:r>
              <a:rPr lang="en-US" sz="900" kern="1200" dirty="0" smtClean="0">
                <a:solidFill>
                  <a:schemeClr val="tx1"/>
                </a:solidFill>
                <a:latin typeface="Segoe" pitchFamily="34" charset="0"/>
                <a:ea typeface="+mn-ea"/>
                <a:cs typeface="+mn-cs"/>
              </a:rPr>
              <a:t> != null &amp;&amp; </a:t>
            </a:r>
            <a:r>
              <a:rPr lang="en-US" sz="900" kern="1200" dirty="0" err="1" smtClean="0">
                <a:solidFill>
                  <a:schemeClr val="tx1"/>
                </a:solidFill>
                <a:latin typeface="Segoe" pitchFamily="34" charset="0"/>
                <a:ea typeface="+mn-ea"/>
                <a:cs typeface="+mn-cs"/>
              </a:rPr>
              <a:t>decs</a:t>
            </a:r>
            <a:r>
              <a:rPr lang="en-US" sz="900" kern="1200" dirty="0" smtClean="0">
                <a:solidFill>
                  <a:schemeClr val="tx1"/>
                </a:solidFill>
                <a:latin typeface="Segoe" pitchFamily="34" charset="0"/>
                <a:ea typeface="+mn-ea"/>
                <a:cs typeface="+mn-cs"/>
              </a:rPr>
              <a:t>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incs</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decs</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Value == </a:t>
            </a:r>
            <a:r>
              <a:rPr lang="en-US" sz="900" kern="1200" dirty="0" err="1" smtClean="0">
                <a:solidFill>
                  <a:schemeClr val="tx1"/>
                </a:solidFill>
                <a:latin typeface="Segoe" pitchFamily="34" charset="0"/>
                <a:ea typeface="+mn-ea"/>
                <a:cs typeface="+mn-cs"/>
              </a:rPr>
              <a:t>incs.data</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decs.data</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constructor </a:t>
            </a:r>
            <a:r>
              <a:rPr lang="en-US" sz="900" kern="1200" dirty="0" err="1" smtClean="0">
                <a:solidFill>
                  <a:schemeClr val="tx1"/>
                </a:solidFill>
                <a:latin typeface="Segoe" pitchFamily="34" charset="0"/>
                <a:ea typeface="+mn-ea"/>
                <a:cs typeface="+mn-cs"/>
              </a:rPr>
              <a:t>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a:t>
            </a:r>
          </a:p>
          <a:p>
            <a:r>
              <a:rPr lang="en-US" sz="900" kern="1200" dirty="0" smtClean="0">
                <a:solidFill>
                  <a:schemeClr val="tx1"/>
                </a:solidFill>
                <a:latin typeface="Segoe" pitchFamily="34" charset="0"/>
                <a:ea typeface="+mn-ea"/>
                <a:cs typeface="+mn-cs"/>
              </a:rPr>
              <a:t>    ensures Value == 0;</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incs</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decs</a:t>
            </a:r>
            <a:r>
              <a:rPr lang="en-US" sz="900" kern="1200" dirty="0" smtClean="0">
                <a:solidFill>
                  <a:schemeClr val="tx1"/>
                </a:solidFill>
                <a:latin typeface="Segoe" pitchFamily="34" charset="0"/>
                <a:ea typeface="+mn-ea"/>
                <a:cs typeface="+mn-cs"/>
              </a:rPr>
              <a:t> := new Cell, new Cell;</a:t>
            </a:r>
          </a:p>
          <a:p>
            <a:r>
              <a:rPr lang="it-IT" sz="900" kern="1200" dirty="0" smtClean="0">
                <a:solidFill>
                  <a:schemeClr val="tx1"/>
                </a:solidFill>
                <a:latin typeface="Segoe" pitchFamily="34" charset="0"/>
                <a:ea typeface="+mn-ea"/>
                <a:cs typeface="+mn-cs"/>
              </a:rPr>
              <a:t>    incs.data, decs.data, Value := 0, 0, 0;</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incs</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decs</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method </a:t>
            </a:r>
            <a:r>
              <a:rPr lang="en-US" sz="900" kern="1200" dirty="0" err="1" smtClean="0">
                <a:solidFill>
                  <a:schemeClr val="tx1"/>
                </a:solidFill>
                <a:latin typeface="Segoe" pitchFamily="34" charset="0"/>
                <a:ea typeface="+mn-ea"/>
                <a:cs typeface="+mn-cs"/>
              </a:rPr>
              <a:t>GetValue</a:t>
            </a:r>
            <a:r>
              <a:rPr lang="en-US" sz="900" kern="1200" dirty="0" smtClean="0">
                <a:solidFill>
                  <a:schemeClr val="tx1"/>
                </a:solidFill>
                <a:latin typeface="Segoe" pitchFamily="34" charset="0"/>
                <a:ea typeface="+mn-ea"/>
                <a:cs typeface="+mn-cs"/>
              </a:rPr>
              <a:t>() returns (x: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ensures x == Value;</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x := </a:t>
            </a:r>
            <a:r>
              <a:rPr lang="en-US" sz="900" kern="1200" dirty="0" err="1" smtClean="0">
                <a:solidFill>
                  <a:schemeClr val="tx1"/>
                </a:solidFill>
                <a:latin typeface="Segoe" pitchFamily="34" charset="0"/>
                <a:ea typeface="+mn-ea"/>
                <a:cs typeface="+mn-cs"/>
              </a:rPr>
              <a:t>incs.data</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decs.data</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method </a:t>
            </a:r>
            <a:r>
              <a:rPr lang="en-US" sz="900" kern="1200" dirty="0" err="1" smtClean="0">
                <a:solidFill>
                  <a:schemeClr val="tx1"/>
                </a:solidFill>
                <a:latin typeface="Segoe" pitchFamily="34" charset="0"/>
                <a:ea typeface="+mn-ea"/>
                <a:cs typeface="+mn-cs"/>
              </a:rPr>
              <a:t>Inc</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modifies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Value == old(Value) + 1;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incs.data</a:t>
            </a:r>
            <a:r>
              <a:rPr lang="en-US" sz="900" kern="1200" dirty="0" smtClean="0">
                <a:solidFill>
                  <a:schemeClr val="tx1"/>
                </a:solidFill>
                <a:latin typeface="Segoe" pitchFamily="34" charset="0"/>
                <a:ea typeface="+mn-ea"/>
                <a:cs typeface="+mn-cs"/>
              </a:rPr>
              <a:t>, Value := </a:t>
            </a:r>
            <a:r>
              <a:rPr lang="en-US" sz="900" kern="1200" dirty="0" err="1" smtClean="0">
                <a:solidFill>
                  <a:schemeClr val="tx1"/>
                </a:solidFill>
                <a:latin typeface="Segoe" pitchFamily="34" charset="0"/>
                <a:ea typeface="+mn-ea"/>
                <a:cs typeface="+mn-cs"/>
              </a:rPr>
              <a:t>incs.data</a:t>
            </a:r>
            <a:r>
              <a:rPr lang="en-US" sz="900" kern="1200" dirty="0" smtClean="0">
                <a:solidFill>
                  <a:schemeClr val="tx1"/>
                </a:solidFill>
                <a:latin typeface="Segoe" pitchFamily="34" charset="0"/>
                <a:ea typeface="+mn-ea"/>
                <a:cs typeface="+mn-cs"/>
              </a:rPr>
              <a:t> + 1, Value + 1;</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method Dec()</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modifies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Value == old(Value) - 1;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decs.data</a:t>
            </a:r>
            <a:r>
              <a:rPr lang="en-US" sz="900" kern="1200" dirty="0" smtClean="0">
                <a:solidFill>
                  <a:schemeClr val="tx1"/>
                </a:solidFill>
                <a:latin typeface="Segoe" pitchFamily="34" charset="0"/>
                <a:ea typeface="+mn-ea"/>
                <a:cs typeface="+mn-cs"/>
              </a:rPr>
              <a:t>, Value := </a:t>
            </a:r>
            <a:r>
              <a:rPr lang="en-US" sz="900" kern="1200" dirty="0" err="1" smtClean="0">
                <a:solidFill>
                  <a:schemeClr val="tx1"/>
                </a:solidFill>
                <a:latin typeface="Segoe" pitchFamily="34" charset="0"/>
                <a:ea typeface="+mn-ea"/>
                <a:cs typeface="+mn-cs"/>
              </a:rPr>
              <a:t>decs.data</a:t>
            </a:r>
            <a:r>
              <a:rPr lang="en-US" sz="900" kern="1200" dirty="0" smtClean="0">
                <a:solidFill>
                  <a:schemeClr val="tx1"/>
                </a:solidFill>
                <a:latin typeface="Segoe" pitchFamily="34" charset="0"/>
                <a:ea typeface="+mn-ea"/>
                <a:cs typeface="+mn-cs"/>
              </a:rPr>
              <a:t> + 1, Value - 1;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class Cell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data: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p:txBody>
      </p:sp>
      <p:sp>
        <p:nvSpPr>
          <p:cNvPr id="4" name="Slide Number Placeholder 3"/>
          <p:cNvSpPr>
            <a:spLocks noGrp="1"/>
          </p:cNvSpPr>
          <p:nvPr>
            <p:ph type="sldNum" sz="quarter" idx="10"/>
          </p:nvPr>
        </p:nvSpPr>
        <p:spPr/>
        <p:txBody>
          <a:bodyPr/>
          <a:lstStyle/>
          <a:p>
            <a:fld id="{8B263312-38AA-4E1E-B2B5-0F8F122B24FE}" type="slidenum">
              <a:rPr lang="en-US" smtClean="0"/>
              <a:pPr/>
              <a:t>2</a:t>
            </a:fld>
            <a:endParaRPr lang="en-US" dirty="0"/>
          </a:p>
        </p:txBody>
      </p:sp>
    </p:spTree>
    <p:extLst>
      <p:ext uri="{BB962C8B-B14F-4D97-AF65-F5344CB8AC3E}">
        <p14:creationId xmlns:p14="http://schemas.microsoft.com/office/powerpoint/2010/main" val="2311514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900" kern="1200" dirty="0" smtClean="0">
                <a:solidFill>
                  <a:schemeClr val="tx1"/>
                </a:solidFill>
                <a:latin typeface="Segoe" pitchFamily="34" charset="0"/>
                <a:ea typeface="+mn-ea"/>
                <a:cs typeface="+mn-cs"/>
              </a:rPr>
              <a:t>method Main()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r := new </a:t>
            </a:r>
            <a:r>
              <a:rPr lang="en-US" sz="900" kern="1200" dirty="0" err="1" smtClean="0">
                <a:solidFill>
                  <a:schemeClr val="tx1"/>
                </a:solidFill>
                <a:latin typeface="Segoe" pitchFamily="34" charset="0"/>
                <a:ea typeface="+mn-ea"/>
                <a:cs typeface="+mn-cs"/>
              </a:rPr>
              <a:t>RockBand.Init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r.Play</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r.Play</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class </a:t>
            </a:r>
            <a:r>
              <a:rPr lang="en-US" sz="900" kern="1200" dirty="0" err="1" smtClean="0">
                <a:solidFill>
                  <a:schemeClr val="tx1"/>
                </a:solidFill>
                <a:latin typeface="Segoe" pitchFamily="34" charset="0"/>
                <a:ea typeface="+mn-ea"/>
                <a:cs typeface="+mn-cs"/>
              </a:rPr>
              <a:t>RockBand</a:t>
            </a:r>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gigs: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milos: Guitar;</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ghost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set&lt;object&gt;;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function Valid(): </a:t>
            </a:r>
            <a:r>
              <a:rPr lang="en-US" sz="900" kern="1200" dirty="0" err="1" smtClean="0">
                <a:solidFill>
                  <a:schemeClr val="tx1"/>
                </a:solidFill>
                <a:latin typeface="Segoe" pitchFamily="34" charset="0"/>
                <a:ea typeface="+mn-ea"/>
                <a:cs typeface="+mn-cs"/>
              </a:rPr>
              <a:t>bool</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reads this,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this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null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0 &lt;= gigs &amp;&amp;</a:t>
            </a:r>
          </a:p>
          <a:p>
            <a:r>
              <a:rPr lang="en-US" sz="900" kern="1200" dirty="0" smtClean="0">
                <a:solidFill>
                  <a:schemeClr val="tx1"/>
                </a:solidFill>
                <a:latin typeface="Segoe" pitchFamily="34" charset="0"/>
                <a:ea typeface="+mn-ea"/>
                <a:cs typeface="+mn-cs"/>
              </a:rPr>
              <a:t>    milos != null &amp;&amp; milos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this !in </a:t>
            </a:r>
            <a:r>
              <a:rPr lang="en-US" sz="900" kern="1200" dirty="0" err="1" smtClean="0">
                <a:solidFill>
                  <a:schemeClr val="tx1"/>
                </a:solidFill>
                <a:latin typeface="Segoe" pitchFamily="34" charset="0"/>
                <a:ea typeface="+mn-ea"/>
                <a:cs typeface="+mn-cs"/>
              </a:rPr>
              <a:t>milos.Repr</a:t>
            </a:r>
            <a:r>
              <a:rPr lang="en-US" sz="900" kern="1200" dirty="0" smtClean="0">
                <a:solidFill>
                  <a:schemeClr val="tx1"/>
                </a:solidFill>
                <a:latin typeface="Segoe" pitchFamily="34" charset="0"/>
                <a:ea typeface="+mn-ea"/>
                <a:cs typeface="+mn-cs"/>
              </a:rPr>
              <a:t> &amp;&amp; </a:t>
            </a:r>
            <a:r>
              <a:rPr lang="en-US" sz="900" kern="1200" dirty="0" err="1" smtClean="0">
                <a:solidFill>
                  <a:schemeClr val="tx1"/>
                </a:solidFill>
                <a:latin typeface="Segoe" pitchFamily="34" charset="0"/>
                <a:ea typeface="+mn-ea"/>
                <a:cs typeface="+mn-cs"/>
              </a:rPr>
              <a:t>milos.Repr</a:t>
            </a:r>
            <a:r>
              <a:rPr lang="en-US" sz="900" kern="1200" dirty="0" smtClean="0">
                <a:solidFill>
                  <a:schemeClr val="tx1"/>
                </a:solidFill>
                <a:latin typeface="Segoe" pitchFamily="34" charset="0"/>
                <a:ea typeface="+mn-ea"/>
                <a:cs typeface="+mn-cs"/>
              </a:rPr>
              <a:t> &lt;=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milos.Valid</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constructor </a:t>
            </a:r>
            <a:r>
              <a:rPr lang="en-US" sz="900" kern="1200" dirty="0" err="1" smtClean="0">
                <a:solidFill>
                  <a:schemeClr val="tx1"/>
                </a:solidFill>
                <a:latin typeface="Segoe" pitchFamily="34" charset="0"/>
                <a:ea typeface="+mn-ea"/>
                <a:cs typeface="+mn-cs"/>
              </a:rPr>
              <a:t>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gigs := 0;</a:t>
            </a:r>
          </a:p>
          <a:p>
            <a:r>
              <a:rPr lang="en-US" sz="900" kern="1200" dirty="0" smtClean="0">
                <a:solidFill>
                  <a:schemeClr val="tx1"/>
                </a:solidFill>
                <a:latin typeface="Segoe" pitchFamily="34" charset="0"/>
                <a:ea typeface="+mn-ea"/>
                <a:cs typeface="+mn-cs"/>
              </a:rPr>
              <a:t>    milos := new </a:t>
            </a:r>
            <a:r>
              <a:rPr lang="en-US" sz="900" kern="1200" dirty="0" err="1" smtClean="0">
                <a:solidFill>
                  <a:schemeClr val="tx1"/>
                </a:solidFill>
                <a:latin typeface="Segoe" pitchFamily="34" charset="0"/>
                <a:ea typeface="+mn-ea"/>
                <a:cs typeface="+mn-cs"/>
              </a:rPr>
              <a:t>Guitar.Init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 + </a:t>
            </a:r>
            <a:r>
              <a:rPr lang="en-US" sz="900" kern="1200" dirty="0" err="1" smtClean="0">
                <a:solidFill>
                  <a:schemeClr val="tx1"/>
                </a:solidFill>
                <a:latin typeface="Segoe" pitchFamily="34" charset="0"/>
                <a:ea typeface="+mn-ea"/>
                <a:cs typeface="+mn-cs"/>
              </a:rPr>
              <a:t>milos.Repr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method Play()</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modifies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gigs := gigs + 1;</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milos.Strum</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milos.Repr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endParaRPr lang="en-US" sz="900" kern="1200" dirty="0" smtClean="0">
              <a:solidFill>
                <a:schemeClr val="tx1"/>
              </a:solidFill>
              <a:latin typeface="Segoe" pitchFamily="34" charset="0"/>
              <a:ea typeface="+mn-ea"/>
              <a:cs typeface="+mn-cs"/>
            </a:endParaRPr>
          </a:p>
          <a:p>
            <a:endParaRPr lang="en-US" sz="900" kern="1200" dirty="0" smtClean="0">
              <a:solidFill>
                <a:schemeClr val="tx1"/>
              </a:solidFill>
              <a:latin typeface="Segoe" pitchFamily="34" charset="0"/>
              <a:ea typeface="+mn-ea"/>
              <a:cs typeface="+mn-cs"/>
            </a:endParaRP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class Guitar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set&lt;object&gt;;</a:t>
            </a:r>
          </a:p>
          <a:p>
            <a:r>
              <a:rPr lang="en-US" sz="900" kern="1200" dirty="0" smtClean="0">
                <a:solidFill>
                  <a:schemeClr val="tx1"/>
                </a:solidFill>
                <a:latin typeface="Segoe" pitchFamily="34" charset="0"/>
                <a:ea typeface="+mn-ea"/>
                <a:cs typeface="+mn-cs"/>
              </a:rPr>
              <a:t>  function Valid(): </a:t>
            </a:r>
            <a:r>
              <a:rPr lang="en-US" sz="900" kern="1200" dirty="0" err="1" smtClean="0">
                <a:solidFill>
                  <a:schemeClr val="tx1"/>
                </a:solidFill>
                <a:latin typeface="Segoe" pitchFamily="34" charset="0"/>
                <a:ea typeface="+mn-ea"/>
                <a:cs typeface="+mn-cs"/>
              </a:rPr>
              <a:t>bool</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reads this,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this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null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constructor </a:t>
            </a:r>
            <a:r>
              <a:rPr lang="en-US" sz="900" kern="1200" dirty="0" err="1" smtClean="0">
                <a:solidFill>
                  <a:schemeClr val="tx1"/>
                </a:solidFill>
                <a:latin typeface="Segoe" pitchFamily="34" charset="0"/>
                <a:ea typeface="+mn-ea"/>
                <a:cs typeface="+mn-cs"/>
              </a:rPr>
              <a:t>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a:t>
            </a:r>
          </a:p>
          <a:p>
            <a:r>
              <a:rPr lang="en-US" sz="900" kern="1200" dirty="0" smtClean="0">
                <a:solidFill>
                  <a:schemeClr val="tx1"/>
                </a:solidFill>
                <a:latin typeface="Segoe" pitchFamily="34" charset="0"/>
                <a:ea typeface="+mn-ea"/>
                <a:cs typeface="+mn-cs"/>
              </a:rPr>
              <a:t>  method Strum()</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modifies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method Main()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r := new </a:t>
            </a:r>
            <a:r>
              <a:rPr lang="en-US" sz="900" kern="1200" dirty="0" err="1" smtClean="0">
                <a:solidFill>
                  <a:schemeClr val="tx1"/>
                </a:solidFill>
                <a:latin typeface="Segoe" pitchFamily="34" charset="0"/>
                <a:ea typeface="+mn-ea"/>
                <a:cs typeface="+mn-cs"/>
              </a:rPr>
              <a:t>RockBand.Init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r.Play</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r.Play</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class </a:t>
            </a:r>
            <a:r>
              <a:rPr lang="en-US" sz="900" kern="1200" dirty="0" err="1" smtClean="0">
                <a:solidFill>
                  <a:schemeClr val="tx1"/>
                </a:solidFill>
                <a:latin typeface="Segoe" pitchFamily="34" charset="0"/>
                <a:ea typeface="+mn-ea"/>
                <a:cs typeface="+mn-cs"/>
              </a:rPr>
              <a:t>RockBand</a:t>
            </a:r>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gigs: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milos: Guitar;</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nadia</a:t>
            </a:r>
            <a:r>
              <a:rPr lang="en-US" sz="900" kern="1200" dirty="0" smtClean="0">
                <a:solidFill>
                  <a:schemeClr val="tx1"/>
                </a:solidFill>
                <a:latin typeface="Segoe" pitchFamily="34" charset="0"/>
                <a:ea typeface="+mn-ea"/>
                <a:cs typeface="+mn-cs"/>
              </a:rPr>
              <a:t>: Guitar;</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ghost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set&lt;object&gt;;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function Valid(): </a:t>
            </a:r>
            <a:r>
              <a:rPr lang="en-US" sz="900" kern="1200" dirty="0" err="1" smtClean="0">
                <a:solidFill>
                  <a:schemeClr val="tx1"/>
                </a:solidFill>
                <a:latin typeface="Segoe" pitchFamily="34" charset="0"/>
                <a:ea typeface="+mn-ea"/>
                <a:cs typeface="+mn-cs"/>
              </a:rPr>
              <a:t>bool</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reads this,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this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null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0 &lt;= gigs &amp;&amp;</a:t>
            </a:r>
          </a:p>
          <a:p>
            <a:r>
              <a:rPr lang="en-US" sz="900" kern="1200" dirty="0" smtClean="0">
                <a:solidFill>
                  <a:schemeClr val="tx1"/>
                </a:solidFill>
                <a:latin typeface="Segoe" pitchFamily="34" charset="0"/>
                <a:ea typeface="+mn-ea"/>
                <a:cs typeface="+mn-cs"/>
              </a:rPr>
              <a:t>    milos != null &amp;&amp; milos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this !in </a:t>
            </a:r>
            <a:r>
              <a:rPr lang="en-US" sz="900" kern="1200" dirty="0" err="1" smtClean="0">
                <a:solidFill>
                  <a:schemeClr val="tx1"/>
                </a:solidFill>
                <a:latin typeface="Segoe" pitchFamily="34" charset="0"/>
                <a:ea typeface="+mn-ea"/>
                <a:cs typeface="+mn-cs"/>
              </a:rPr>
              <a:t>milos.Repr</a:t>
            </a:r>
            <a:r>
              <a:rPr lang="en-US" sz="900" kern="1200" dirty="0" smtClean="0">
                <a:solidFill>
                  <a:schemeClr val="tx1"/>
                </a:solidFill>
                <a:latin typeface="Segoe" pitchFamily="34" charset="0"/>
                <a:ea typeface="+mn-ea"/>
                <a:cs typeface="+mn-cs"/>
              </a:rPr>
              <a:t> &amp;&amp; </a:t>
            </a:r>
            <a:r>
              <a:rPr lang="en-US" sz="900" kern="1200" dirty="0" err="1" smtClean="0">
                <a:solidFill>
                  <a:schemeClr val="tx1"/>
                </a:solidFill>
                <a:latin typeface="Segoe" pitchFamily="34" charset="0"/>
                <a:ea typeface="+mn-ea"/>
                <a:cs typeface="+mn-cs"/>
              </a:rPr>
              <a:t>milos.Repr</a:t>
            </a:r>
            <a:r>
              <a:rPr lang="en-US" sz="900" kern="1200" dirty="0" smtClean="0">
                <a:solidFill>
                  <a:schemeClr val="tx1"/>
                </a:solidFill>
                <a:latin typeface="Segoe" pitchFamily="34" charset="0"/>
                <a:ea typeface="+mn-ea"/>
                <a:cs typeface="+mn-cs"/>
              </a:rPr>
              <a:t> &lt;=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milos.Valid</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nadia</a:t>
            </a:r>
            <a:r>
              <a:rPr lang="en-US" sz="900" kern="1200" dirty="0" smtClean="0">
                <a:solidFill>
                  <a:schemeClr val="tx1"/>
                </a:solidFill>
                <a:latin typeface="Segoe" pitchFamily="34" charset="0"/>
                <a:ea typeface="+mn-ea"/>
                <a:cs typeface="+mn-cs"/>
              </a:rPr>
              <a:t> != null &amp;&amp; </a:t>
            </a:r>
            <a:r>
              <a:rPr lang="en-US" sz="900" kern="1200" dirty="0" err="1" smtClean="0">
                <a:solidFill>
                  <a:schemeClr val="tx1"/>
                </a:solidFill>
                <a:latin typeface="Segoe" pitchFamily="34" charset="0"/>
                <a:ea typeface="+mn-ea"/>
                <a:cs typeface="+mn-cs"/>
              </a:rPr>
              <a:t>nadia</a:t>
            </a:r>
            <a:r>
              <a:rPr lang="en-US" sz="900" kern="1200" dirty="0" smtClean="0">
                <a:solidFill>
                  <a:schemeClr val="tx1"/>
                </a:solidFill>
                <a:latin typeface="Segoe" pitchFamily="34" charset="0"/>
                <a:ea typeface="+mn-ea"/>
                <a:cs typeface="+mn-cs"/>
              </a:rPr>
              <a:t>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this !in </a:t>
            </a:r>
            <a:r>
              <a:rPr lang="en-US" sz="900" kern="1200" dirty="0" err="1" smtClean="0">
                <a:solidFill>
                  <a:schemeClr val="tx1"/>
                </a:solidFill>
                <a:latin typeface="Segoe" pitchFamily="34" charset="0"/>
                <a:ea typeface="+mn-ea"/>
                <a:cs typeface="+mn-cs"/>
              </a:rPr>
              <a:t>nadia.Repr</a:t>
            </a:r>
            <a:r>
              <a:rPr lang="en-US" sz="900" kern="1200" dirty="0" smtClean="0">
                <a:solidFill>
                  <a:schemeClr val="tx1"/>
                </a:solidFill>
                <a:latin typeface="Segoe" pitchFamily="34" charset="0"/>
                <a:ea typeface="+mn-ea"/>
                <a:cs typeface="+mn-cs"/>
              </a:rPr>
              <a:t> &amp;&amp; </a:t>
            </a:r>
            <a:r>
              <a:rPr lang="en-US" sz="900" kern="1200" dirty="0" err="1" smtClean="0">
                <a:solidFill>
                  <a:schemeClr val="tx1"/>
                </a:solidFill>
                <a:latin typeface="Segoe" pitchFamily="34" charset="0"/>
                <a:ea typeface="+mn-ea"/>
                <a:cs typeface="+mn-cs"/>
              </a:rPr>
              <a:t>nadia.Repr</a:t>
            </a:r>
            <a:r>
              <a:rPr lang="en-US" sz="900" kern="1200" dirty="0" smtClean="0">
                <a:solidFill>
                  <a:schemeClr val="tx1"/>
                </a:solidFill>
                <a:latin typeface="Segoe" pitchFamily="34" charset="0"/>
                <a:ea typeface="+mn-ea"/>
                <a:cs typeface="+mn-cs"/>
              </a:rPr>
              <a:t> &lt;=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nadia.Valid</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milos.Repr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nadia.Repr</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constructor </a:t>
            </a:r>
            <a:r>
              <a:rPr lang="en-US" sz="900" kern="1200" dirty="0" err="1" smtClean="0">
                <a:solidFill>
                  <a:schemeClr val="tx1"/>
                </a:solidFill>
                <a:latin typeface="Segoe" pitchFamily="34" charset="0"/>
                <a:ea typeface="+mn-ea"/>
                <a:cs typeface="+mn-cs"/>
              </a:rPr>
              <a:t>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gigs := 0;</a:t>
            </a:r>
          </a:p>
          <a:p>
            <a:r>
              <a:rPr lang="en-US" sz="900" kern="1200" dirty="0" smtClean="0">
                <a:solidFill>
                  <a:schemeClr val="tx1"/>
                </a:solidFill>
                <a:latin typeface="Segoe" pitchFamily="34" charset="0"/>
                <a:ea typeface="+mn-ea"/>
                <a:cs typeface="+mn-cs"/>
              </a:rPr>
              <a:t>    milos := new </a:t>
            </a:r>
            <a:r>
              <a:rPr lang="en-US" sz="900" kern="1200" dirty="0" err="1" smtClean="0">
                <a:solidFill>
                  <a:schemeClr val="tx1"/>
                </a:solidFill>
                <a:latin typeface="Segoe" pitchFamily="34" charset="0"/>
                <a:ea typeface="+mn-ea"/>
                <a:cs typeface="+mn-cs"/>
              </a:rPr>
              <a:t>Guitar.Init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nadia</a:t>
            </a:r>
            <a:r>
              <a:rPr lang="en-US" sz="900" kern="1200" dirty="0" smtClean="0">
                <a:solidFill>
                  <a:schemeClr val="tx1"/>
                </a:solidFill>
                <a:latin typeface="Segoe" pitchFamily="34" charset="0"/>
                <a:ea typeface="+mn-ea"/>
                <a:cs typeface="+mn-cs"/>
              </a:rPr>
              <a:t> := new </a:t>
            </a:r>
            <a:r>
              <a:rPr lang="en-US" sz="900" kern="1200" dirty="0" err="1" smtClean="0">
                <a:solidFill>
                  <a:schemeClr val="tx1"/>
                </a:solidFill>
                <a:latin typeface="Segoe" pitchFamily="34" charset="0"/>
                <a:ea typeface="+mn-ea"/>
                <a:cs typeface="+mn-cs"/>
              </a:rPr>
              <a:t>Guitar.Init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 + </a:t>
            </a:r>
            <a:r>
              <a:rPr lang="en-US" sz="900" kern="1200" dirty="0" err="1" smtClean="0">
                <a:solidFill>
                  <a:schemeClr val="tx1"/>
                </a:solidFill>
                <a:latin typeface="Segoe" pitchFamily="34" charset="0"/>
                <a:ea typeface="+mn-ea"/>
                <a:cs typeface="+mn-cs"/>
              </a:rPr>
              <a:t>milos.Repr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nadia.Repr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method Play()</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modifies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gigs := gigs + 1;</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milos.Strum</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milos.Repr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nadia.Strum</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nadia.Repr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endParaRPr lang="en-US" sz="900" kern="1200" dirty="0" smtClean="0">
              <a:solidFill>
                <a:schemeClr val="tx1"/>
              </a:solidFill>
              <a:latin typeface="Segoe" pitchFamily="34" charset="0"/>
              <a:ea typeface="+mn-ea"/>
              <a:cs typeface="+mn-cs"/>
            </a:endParaRPr>
          </a:p>
          <a:p>
            <a:endParaRPr lang="en-US" sz="900" kern="1200" dirty="0" smtClean="0">
              <a:solidFill>
                <a:schemeClr val="tx1"/>
              </a:solidFill>
              <a:latin typeface="Segoe" pitchFamily="34" charset="0"/>
              <a:ea typeface="+mn-ea"/>
              <a:cs typeface="+mn-cs"/>
            </a:endParaRP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class Guitar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set&lt;object&gt;;</a:t>
            </a:r>
          </a:p>
          <a:p>
            <a:r>
              <a:rPr lang="en-US" sz="900" kern="1200" dirty="0" smtClean="0">
                <a:solidFill>
                  <a:schemeClr val="tx1"/>
                </a:solidFill>
                <a:latin typeface="Segoe" pitchFamily="34" charset="0"/>
                <a:ea typeface="+mn-ea"/>
                <a:cs typeface="+mn-cs"/>
              </a:rPr>
              <a:t>  function Valid(): </a:t>
            </a:r>
            <a:r>
              <a:rPr lang="en-US" sz="900" kern="1200" dirty="0" err="1" smtClean="0">
                <a:solidFill>
                  <a:schemeClr val="tx1"/>
                </a:solidFill>
                <a:latin typeface="Segoe" pitchFamily="34" charset="0"/>
                <a:ea typeface="+mn-ea"/>
                <a:cs typeface="+mn-cs"/>
              </a:rPr>
              <a:t>bool</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reads this,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Valid() ==&gt; this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null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constructor </a:t>
            </a:r>
            <a:r>
              <a:rPr lang="en-US" sz="900" kern="1200" dirty="0" err="1" smtClean="0">
                <a:solidFill>
                  <a:schemeClr val="tx1"/>
                </a:solidFill>
                <a:latin typeface="Segoe" pitchFamily="34" charset="0"/>
                <a:ea typeface="+mn-ea"/>
                <a:cs typeface="+mn-cs"/>
              </a:rPr>
              <a:t>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a:t>
            </a:r>
          </a:p>
          <a:p>
            <a:r>
              <a:rPr lang="en-US" sz="900" kern="1200" dirty="0" smtClean="0">
                <a:solidFill>
                  <a:schemeClr val="tx1"/>
                </a:solidFill>
                <a:latin typeface="Segoe" pitchFamily="34" charset="0"/>
                <a:ea typeface="+mn-ea"/>
                <a:cs typeface="+mn-cs"/>
              </a:rPr>
              <a:t>  method Strum()</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modifies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extLst>
      <p:ext uri="{BB962C8B-B14F-4D97-AF65-F5344CB8AC3E}">
        <p14:creationId xmlns:p14="http://schemas.microsoft.com/office/powerpoint/2010/main" val="23115140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ctrTitle"/>
          </p:nvPr>
        </p:nvSpPr>
        <p:spPr>
          <a:xfrm>
            <a:off x="730250" y="1905000"/>
            <a:ext cx="7681913" cy="1523495"/>
          </a:xfrm>
        </p:spPr>
        <p:txBody>
          <a:bodyPr>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2"/>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5" name="Picture 4"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363938" cy="498598"/>
          </a:xfrm>
        </p:spPr>
        <p:txBody>
          <a:bodyPr vert="horz" wrap="square" lIns="0" tIns="0" rIns="0" bIns="0" rtlCol="0" anchor="t">
            <a:spAutoFit/>
          </a:bodyPr>
          <a:lstStyle>
            <a:lvl1pPr>
              <a:defRPr lang="en-US" sz="3600" baseline="0" dirty="0"/>
            </a:lvl1pPr>
          </a:lstStyle>
          <a:p>
            <a:pPr lvl="0" algn="l" defTabSz="914363">
              <a:lnSpc>
                <a:spcPct val="90000"/>
              </a:lnSpc>
            </a:pPr>
            <a:r>
              <a:rPr lang="en-US" smtClean="0"/>
              <a:t>Click to edit Master title style</a:t>
            </a:r>
            <a:endParaRPr lang="en-US" dirty="0"/>
          </a:p>
        </p:txBody>
      </p:sp>
      <p:sp>
        <p:nvSpPr>
          <p:cNvPr id="5" name="Text Placeholder 4"/>
          <p:cNvSpPr>
            <a:spLocks noGrp="1"/>
          </p:cNvSpPr>
          <p:nvPr>
            <p:ph type="body" sz="quarter" idx="10"/>
          </p:nvPr>
        </p:nvSpPr>
        <p:spPr>
          <a:xfrm>
            <a:off x="457200" y="1295401"/>
            <a:ext cx="8363938" cy="3962399"/>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6302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srcRect/>
          <a:stretch>
            <a:fillRect/>
          </a:stretch>
        </a:blipFill>
        <a:effectLst/>
      </p:bgPr>
    </p:bg>
    <p:spTree>
      <p:nvGrpSpPr>
        <p:cNvPr id="1" name=""/>
        <p:cNvGrpSpPr/>
        <p:nvPr/>
      </p:nvGrpSpPr>
      <p:grpSpPr>
        <a:xfrm>
          <a:off x="0" y="0"/>
          <a:ext cx="0" cy="0"/>
          <a:chOff x="0" y="0"/>
          <a:chExt cx="0" cy="0"/>
        </a:xfrm>
      </p:grpSpPr>
      <p:pic>
        <p:nvPicPr>
          <p:cNvPr id="8" name="Picture 3" descr="C:\Documents and Settings\sarahb\Desktop\DVD_ART34\Artwork_Imagery\Shapes\Lines\line drop shadow.png"/>
          <p:cNvPicPr>
            <a:picLocks noChangeAspect="1" noChangeArrowheads="1"/>
          </p:cNvPicPr>
          <p:nvPr userDrawn="1"/>
        </p:nvPicPr>
        <p:blipFill>
          <a:blip r:embed="rId3">
            <a:duotone>
              <a:schemeClr val="accent2">
                <a:shade val="45000"/>
                <a:satMod val="135000"/>
              </a:schemeClr>
              <a:prstClr val="white"/>
            </a:duotone>
            <a:lum/>
          </a:blip>
          <a:srcRect l="12500" b="-12538"/>
          <a:stretch>
            <a:fillRect/>
          </a:stretch>
        </p:blipFill>
        <p:spPr bwMode="auto">
          <a:xfrm>
            <a:off x="0" y="3398264"/>
            <a:ext cx="8001000" cy="259336"/>
          </a:xfrm>
          <a:prstGeom prst="rect">
            <a:avLst/>
          </a:prstGeom>
          <a:noFill/>
        </p:spPr>
      </p:pic>
      <p:sp>
        <p:nvSpPr>
          <p:cNvPr id="2" name="Title 1"/>
          <p:cNvSpPr>
            <a:spLocks noGrp="1"/>
          </p:cNvSpPr>
          <p:nvPr>
            <p:ph type="ctrTitle"/>
          </p:nvPr>
        </p:nvSpPr>
        <p:spPr>
          <a:xfrm>
            <a:off x="381000" y="807848"/>
            <a:ext cx="8031427" cy="1523494"/>
          </a:xfrm>
        </p:spPr>
        <p:txBody>
          <a:bodyPr anchor="ctr" anchorCtr="0">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81000" y="4344988"/>
            <a:ext cx="8031163" cy="461665"/>
          </a:xfrm>
        </p:spPr>
        <p:txBody>
          <a:bodyPr>
            <a:noAutofit/>
          </a:bodyPr>
          <a:lstStyle>
            <a:lvl1pPr marL="0" indent="0" algn="l">
              <a:lnSpc>
                <a:spcPct val="90000"/>
              </a:lnSpc>
              <a:spcBef>
                <a:spcPts val="0"/>
              </a:spcBef>
              <a:buNone/>
              <a:defRPr>
                <a:solidFill>
                  <a:schemeClr val="bg2"/>
                </a:solidFill>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chemeClr val="accent2">
                        <a:lumMod val="75000"/>
                      </a:schemeClr>
                    </a:gs>
                    <a:gs pos="28000">
                      <a:schemeClr val="accent5"/>
                    </a:gs>
                    <a:gs pos="62000">
                      <a:schemeClr val="accent2"/>
                    </a:gs>
                    <a:gs pos="88000">
                      <a:schemeClr val="bg2"/>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pic>
        <p:nvPicPr>
          <p:cNvPr id="6" name="Picture 5" descr="MS-Research-logo.png"/>
          <p:cNvPicPr>
            <a:picLocks noChangeAspect="1"/>
          </p:cNvPicPr>
          <p:nvPr userDrawn="1"/>
        </p:nvPicPr>
        <p:blipFill>
          <a:blip r:embed="rId4">
            <a:lum bright="100000"/>
          </a:blip>
          <a:stretch>
            <a:fillRect/>
          </a:stretch>
        </p:blipFill>
        <p:spPr>
          <a:xfrm>
            <a:off x="7519239" y="6282881"/>
            <a:ext cx="1243761" cy="34652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1"/>
          </p:nvPr>
        </p:nvSpPr>
        <p:spPr/>
        <p:txBody>
          <a:body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0"/>
          </p:nvPr>
        </p:nvSpPr>
        <p:spPr/>
        <p:txBody>
          <a:bodyPr/>
          <a:lstStyle>
            <a:lvl1pPr>
              <a:defRPr/>
            </a:lvl1p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6"/>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pic>
        <p:nvPicPr>
          <p:cNvPr id="2" name="Picture 1"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3" name="Picture 2"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3"/>
          </p:nvPr>
        </p:nvSpPr>
        <p:spPr>
          <a:xfrm>
            <a:off x="2971800" y="6579834"/>
            <a:ext cx="3200400" cy="365125"/>
          </a:xfrm>
          <a:prstGeom prst="rect">
            <a:avLst/>
          </a:prstGeom>
        </p:spPr>
        <p:txBody>
          <a:bodyPr vert="horz" lIns="91440" tIns="45720" rIns="91440" bIns="45720" rtlCol="0" anchor="ctr"/>
          <a:lstStyle>
            <a:lvl1pPr algn="ctr">
              <a:defRPr sz="1200">
                <a:gradFill>
                  <a:gsLst>
                    <a:gs pos="36000">
                      <a:schemeClr val="tx1"/>
                    </a:gs>
                    <a:gs pos="86000">
                      <a:schemeClr val="tx1"/>
                    </a:gs>
                  </a:gsLst>
                  <a:lin ang="5400000" scaled="0"/>
                </a:gradFill>
                <a:effectLst>
                  <a:outerShdw blurRad="50800" dist="38100" dir="2700000" algn="tl" rotWithShape="0">
                    <a:schemeClr val="bg2">
                      <a:alpha val="40000"/>
                    </a:schemeClr>
                  </a:outerShdw>
                </a:effectLst>
              </a:defRPr>
            </a:lvl1pPr>
          </a:lstStyle>
          <a:p>
            <a:r>
              <a:rPr lang="en-US" dirty="0" smtClean="0"/>
              <a:t>K. Rustan M. Leino</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22" r:id="rId12"/>
  </p:sldLayoutIdLst>
  <p:transition>
    <p:fade/>
  </p:transition>
  <p:timing>
    <p:tnLst>
      <p:par>
        <p:cTn id="1" dur="indefinite" restart="never" nodeType="tmRoot"/>
      </p:par>
    </p:tnLst>
  </p:timing>
  <p:hf sldNum="0"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460375" indent="-460375" algn="l" defTabSz="914363" rtl="0" eaLnBrk="1" latinLnBrk="0" hangingPunct="1">
        <a:lnSpc>
          <a:spcPct val="90000"/>
        </a:lnSpc>
        <a:spcBef>
          <a:spcPct val="20000"/>
        </a:spcBef>
        <a:buFontTx/>
        <a:buBlip>
          <a:blip r:embed="rId15"/>
        </a:buBlip>
        <a:defRPr sz="3200" kern="1200">
          <a:solidFill>
            <a:schemeClr val="bg2"/>
          </a:solidFill>
          <a:effectLst/>
          <a:latin typeface="+mn-lt"/>
          <a:ea typeface="+mn-ea"/>
          <a:cs typeface="+mn-cs"/>
        </a:defRPr>
      </a:lvl1pPr>
      <a:lvl2pPr marL="855663" indent="-395288" algn="l" defTabSz="914363" rtl="0" eaLnBrk="1" latinLnBrk="0" hangingPunct="1">
        <a:lnSpc>
          <a:spcPct val="90000"/>
        </a:lnSpc>
        <a:spcBef>
          <a:spcPct val="20000"/>
        </a:spcBef>
        <a:buFontTx/>
        <a:buBlip>
          <a:blip r:embed="rId15"/>
        </a:buBlip>
        <a:defRPr sz="2800" kern="1200">
          <a:solidFill>
            <a:schemeClr val="bg2"/>
          </a:solidFill>
          <a:effectLst/>
          <a:latin typeface="+mn-lt"/>
          <a:ea typeface="+mn-ea"/>
          <a:cs typeface="+mn-cs"/>
        </a:defRPr>
      </a:lvl2pPr>
      <a:lvl3pPr marL="1258888" indent="-40322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Lst>
  <p:transition>
    <p:fade/>
  </p:transition>
  <p:hf sldNum="0" hd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rise4fun.com/Dafny/nAW"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524505"/>
            <a:ext cx="7681913" cy="1523495"/>
          </a:xfrm>
        </p:spPr>
        <p:txBody>
          <a:bodyPr/>
          <a:lstStyle/>
          <a:p>
            <a:r>
              <a:rPr lang="en-US" sz="4800" dirty="0" smtClean="0"/>
              <a:t>Using and Building an Automatic Program Verifier</a:t>
            </a:r>
            <a:endParaRPr lang="en-US" sz="4000" dirty="0"/>
          </a:p>
        </p:txBody>
      </p:sp>
      <p:sp>
        <p:nvSpPr>
          <p:cNvPr id="3" name="Subtitle 2"/>
          <p:cNvSpPr>
            <a:spLocks noGrp="1"/>
          </p:cNvSpPr>
          <p:nvPr>
            <p:ph type="subTitle" idx="1"/>
          </p:nvPr>
        </p:nvSpPr>
        <p:spPr>
          <a:xfrm>
            <a:off x="730249" y="4114800"/>
            <a:ext cx="7681913" cy="1600200"/>
          </a:xfrm>
        </p:spPr>
        <p:txBody>
          <a:bodyPr/>
          <a:lstStyle/>
          <a:p>
            <a:r>
              <a:rPr lang="en-US" dirty="0" smtClean="0"/>
              <a:t>K. Rustan M. Leino</a:t>
            </a:r>
            <a:endParaRPr lang="en-US" dirty="0"/>
          </a:p>
          <a:p>
            <a:r>
              <a:rPr lang="en-US" sz="2400" dirty="0" smtClean="0"/>
              <a:t>Research in Software Engineering (</a:t>
            </a:r>
            <a:r>
              <a:rPr lang="en-US" sz="2400" dirty="0" err="1" smtClean="0"/>
              <a:t>RiSE</a:t>
            </a:r>
            <a:r>
              <a:rPr lang="en-US" sz="2400" dirty="0" smtClean="0"/>
              <a:t>)</a:t>
            </a:r>
          </a:p>
          <a:p>
            <a:r>
              <a:rPr lang="en-US" sz="2400" dirty="0" smtClean="0"/>
              <a:t>Microsoft Research, Redmond</a:t>
            </a:r>
            <a:endParaRPr lang="en-US" sz="2400" dirty="0"/>
          </a:p>
        </p:txBody>
      </p:sp>
      <p:sp>
        <p:nvSpPr>
          <p:cNvPr id="4" name="TextBox 3"/>
          <p:cNvSpPr txBox="1"/>
          <p:nvPr/>
        </p:nvSpPr>
        <p:spPr>
          <a:xfrm>
            <a:off x="609600" y="5715000"/>
            <a:ext cx="4953000" cy="954107"/>
          </a:xfrm>
          <a:prstGeom prst="rect">
            <a:avLst/>
          </a:prstGeom>
          <a:noFill/>
        </p:spPr>
        <p:txBody>
          <a:bodyPr wrap="square" rtlCol="0">
            <a:spAutoFit/>
          </a:bodyPr>
          <a:lstStyle/>
          <a:p>
            <a:r>
              <a:rPr lang="en-US" sz="1400" dirty="0" smtClean="0">
                <a:solidFill>
                  <a:schemeClr val="bg2"/>
                </a:solidFill>
              </a:rPr>
              <a:t>Lecture </a:t>
            </a:r>
            <a:r>
              <a:rPr lang="en-US" sz="1400" dirty="0">
                <a:solidFill>
                  <a:schemeClr val="bg2"/>
                </a:solidFill>
              </a:rPr>
              <a:t>4</a:t>
            </a:r>
            <a:endParaRPr lang="en-US" sz="1400" dirty="0" smtClean="0">
              <a:solidFill>
                <a:schemeClr val="bg2"/>
              </a:solidFill>
            </a:endParaRPr>
          </a:p>
          <a:p>
            <a:r>
              <a:rPr lang="en-US" sz="1400" dirty="0" smtClean="0">
                <a:solidFill>
                  <a:schemeClr val="bg2"/>
                </a:solidFill>
              </a:rPr>
              <a:t>LASER Summer School 2011</a:t>
            </a:r>
            <a:endParaRPr lang="en-US" sz="1400" dirty="0" smtClean="0">
              <a:solidFill>
                <a:schemeClr val="bg2"/>
              </a:solidFill>
              <a:effectLst/>
            </a:endParaRPr>
          </a:p>
          <a:p>
            <a:r>
              <a:rPr lang="en-US" sz="1400" dirty="0" smtClean="0">
                <a:solidFill>
                  <a:schemeClr val="bg2"/>
                </a:solidFill>
              </a:rPr>
              <a:t>Elba, Italy</a:t>
            </a:r>
          </a:p>
          <a:p>
            <a:r>
              <a:rPr lang="en-US" sz="1400" dirty="0">
                <a:solidFill>
                  <a:schemeClr val="bg2"/>
                </a:solidFill>
              </a:rPr>
              <a:t>8</a:t>
            </a:r>
            <a:r>
              <a:rPr lang="en-US" sz="1400" dirty="0" smtClean="0">
                <a:solidFill>
                  <a:schemeClr val="bg2"/>
                </a:solidFill>
                <a:effectLst/>
              </a:rPr>
              <a:t> September 2011</a:t>
            </a:r>
          </a:p>
        </p:txBody>
      </p:sp>
    </p:spTree>
    <p:extLst>
      <p:ext uri="{BB962C8B-B14F-4D97-AF65-F5344CB8AC3E}">
        <p14:creationId xmlns:p14="http://schemas.microsoft.com/office/powerpoint/2010/main" val="35776741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Abstraction, frames</a:t>
            </a:r>
            <a:endParaRPr lang="en-US" dirty="0"/>
          </a:p>
        </p:txBody>
      </p:sp>
      <p:sp>
        <p:nvSpPr>
          <p:cNvPr id="3" name="Subtitle 2"/>
          <p:cNvSpPr>
            <a:spLocks noGrp="1"/>
          </p:cNvSpPr>
          <p:nvPr>
            <p:ph type="subTitle" idx="1"/>
          </p:nvPr>
        </p:nvSpPr>
        <p:spPr/>
        <p:txBody>
          <a:bodyPr/>
          <a:lstStyle/>
          <a:p>
            <a:r>
              <a:rPr lang="en-US" dirty="0" smtClean="0"/>
              <a:t>Counter</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311460446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bwMode="auto">
          <a:xfrm>
            <a:off x="914400" y="1277006"/>
            <a:ext cx="4953000" cy="459828"/>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6" name="Rounded Rectangle 5"/>
          <p:cNvSpPr/>
          <p:nvPr/>
        </p:nvSpPr>
        <p:spPr bwMode="auto">
          <a:xfrm>
            <a:off x="914400" y="2133600"/>
            <a:ext cx="8077200" cy="3886200"/>
          </a:xfrm>
          <a:prstGeom prst="roundRect">
            <a:avLst>
              <a:gd name="adj" fmla="val 9770"/>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title"/>
          </p:nvPr>
        </p:nvSpPr>
        <p:spPr/>
        <p:txBody>
          <a:bodyPr/>
          <a:lstStyle/>
          <a:p>
            <a:r>
              <a:rPr lang="en-US" dirty="0" smtClean="0"/>
              <a:t>Dynamic frames, recap</a:t>
            </a:r>
            <a:endParaRPr lang="en-US" dirty="0"/>
          </a:p>
        </p:txBody>
      </p:sp>
      <p:sp>
        <p:nvSpPr>
          <p:cNvPr id="3" name="Text Placeholder 2"/>
          <p:cNvSpPr>
            <a:spLocks noGrp="1"/>
          </p:cNvSpPr>
          <p:nvPr>
            <p:ph type="body" sz="quarter" idx="10"/>
          </p:nvPr>
        </p:nvSpPr>
        <p:spPr>
          <a:xfrm>
            <a:off x="381000" y="914400"/>
            <a:ext cx="8763000" cy="4961358"/>
          </a:xfrm>
        </p:spPr>
        <p:txBody>
          <a:bodyPr/>
          <a:lstStyle/>
          <a:p>
            <a:pPr>
              <a:tabLst>
                <a:tab pos="741363" algn="l"/>
                <a:tab pos="1025525" algn="l"/>
                <a:tab pos="1371600" algn="l"/>
              </a:tabLst>
            </a:pPr>
            <a:r>
              <a:rPr lang="en-US" sz="2800" dirty="0" smtClean="0"/>
              <a:t>Conceptually:</a:t>
            </a:r>
            <a:br>
              <a:rPr lang="en-US" sz="2800" dirty="0" smtClean="0"/>
            </a:br>
            <a:r>
              <a:rPr lang="en-US" sz="2800" dirty="0" smtClean="0">
                <a:solidFill>
                  <a:schemeClr val="bg1"/>
                </a:solidFill>
                <a:latin typeface="Consolas" pitchFamily="49" charset="0"/>
                <a:cs typeface="Consolas" pitchFamily="49" charset="0"/>
              </a:rPr>
              <a:t>	</a:t>
            </a:r>
            <a:r>
              <a:rPr lang="en-US" sz="2400" b="1" dirty="0" smtClean="0">
                <a:solidFill>
                  <a:srgbClr val="0070C0"/>
                </a:solidFill>
                <a:latin typeface="Consolas" pitchFamily="49" charset="0"/>
                <a:cs typeface="Consolas" pitchFamily="49" charset="0"/>
              </a:rPr>
              <a:t>class</a:t>
            </a:r>
            <a:r>
              <a:rPr lang="en-US" sz="2400" dirty="0" smtClean="0">
                <a:solidFill>
                  <a:schemeClr val="bg1"/>
                </a:solidFill>
                <a:latin typeface="Consolas" pitchFamily="49" charset="0"/>
                <a:cs typeface="Consolas" pitchFamily="49" charset="0"/>
              </a:rPr>
              <a:t> C {</a:t>
            </a:r>
            <a:r>
              <a:rPr lang="en-US" sz="2400" dirty="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invariant</a:t>
            </a:r>
            <a:r>
              <a:rPr lang="en-US" sz="2400" dirty="0" smtClean="0">
                <a:solidFill>
                  <a:schemeClr val="bg1"/>
                </a:solidFill>
                <a:latin typeface="Consolas" pitchFamily="49" charset="0"/>
                <a:cs typeface="Consolas" pitchFamily="49" charset="0"/>
              </a:rPr>
              <a:t> </a:t>
            </a:r>
            <a:r>
              <a:rPr lang="en-US" sz="2400" b="1" dirty="0" smtClean="0">
                <a:solidFill>
                  <a:srgbClr val="C00000"/>
                </a:solidFill>
                <a:latin typeface="Consolas" pitchFamily="49" charset="0"/>
                <a:cs typeface="Consolas" pitchFamily="49" charset="0"/>
              </a:rPr>
              <a:t>J</a:t>
            </a:r>
            <a:r>
              <a:rPr lang="en-US" sz="2400" dirty="0" smtClean="0">
                <a:solidFill>
                  <a:schemeClr val="bg1"/>
                </a:solidFill>
                <a:latin typeface="Consolas" pitchFamily="49" charset="0"/>
                <a:cs typeface="Consolas" pitchFamily="49" charset="0"/>
              </a:rPr>
              <a:t>;  … }</a:t>
            </a:r>
          </a:p>
          <a:p>
            <a:pPr>
              <a:tabLst>
                <a:tab pos="741363" algn="l"/>
                <a:tab pos="1025525" algn="l"/>
                <a:tab pos="1371600" algn="l"/>
              </a:tabLst>
            </a:pPr>
            <a:r>
              <a:rPr lang="en-US" sz="2800" dirty="0" smtClean="0"/>
              <a:t>Explicitly in Dafny:</a:t>
            </a:r>
            <a:br>
              <a:rPr lang="en-US" sz="2800" dirty="0" smtClean="0"/>
            </a:br>
            <a:r>
              <a:rPr lang="en-US" sz="2800" dirty="0" smtClean="0">
                <a:solidFill>
                  <a:schemeClr val="bg1"/>
                </a:solidFill>
              </a:rPr>
              <a:t>	</a:t>
            </a:r>
            <a:r>
              <a:rPr lang="en-US" sz="2400" b="1" dirty="0">
                <a:solidFill>
                  <a:srgbClr val="0070C0"/>
                </a:solidFill>
                <a:latin typeface="Consolas" pitchFamily="49" charset="0"/>
                <a:cs typeface="Consolas" pitchFamily="49" charset="0"/>
              </a:rPr>
              <a:t>class</a:t>
            </a:r>
            <a:r>
              <a:rPr lang="en-US" sz="2400" dirty="0" smtClean="0">
                <a:solidFill>
                  <a:schemeClr val="bg1"/>
                </a:solidFill>
                <a:latin typeface="Consolas" pitchFamily="49" charset="0"/>
                <a:cs typeface="Consolas" pitchFamily="49" charset="0"/>
              </a:rPr>
              <a:t> C {</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function</a:t>
            </a:r>
            <a:r>
              <a:rPr lang="en-US" sz="2400" dirty="0" smtClean="0">
                <a:solidFill>
                  <a:schemeClr val="bg1"/>
                </a:solidFill>
                <a:latin typeface="Consolas" pitchFamily="49" charset="0"/>
                <a:cs typeface="Consolas" pitchFamily="49" charset="0"/>
              </a:rPr>
              <a:t> Valid(): </a:t>
            </a:r>
            <a:r>
              <a:rPr lang="en-US" sz="2400" b="1" dirty="0" err="1">
                <a:solidFill>
                  <a:srgbClr val="0070C0"/>
                </a:solidFill>
                <a:latin typeface="Consolas" pitchFamily="49" charset="0"/>
                <a:cs typeface="Consolas" pitchFamily="49" charset="0"/>
              </a:rPr>
              <a:t>bool</a:t>
            </a:r>
            <a:r>
              <a:rPr lang="en-US" sz="2400" dirty="0" smtClean="0">
                <a:solidFill>
                  <a:schemeClr val="bg1"/>
                </a:solidFill>
                <a:latin typeface="Consolas" pitchFamily="49" charset="0"/>
                <a:cs typeface="Consolas" pitchFamily="49" charset="0"/>
              </a:rPr>
              <a:t> … { </a:t>
            </a:r>
            <a:r>
              <a:rPr lang="en-US" sz="2400" b="1" dirty="0">
                <a:solidFill>
                  <a:srgbClr val="C00000"/>
                </a:solidFill>
                <a:latin typeface="Consolas" pitchFamily="49" charset="0"/>
                <a:cs typeface="Consolas" pitchFamily="49" charset="0"/>
              </a:rPr>
              <a:t>J</a:t>
            </a:r>
            <a:r>
              <a:rPr lang="en-US" sz="2400" dirty="0" smtClean="0">
                <a:solidFill>
                  <a:schemeClr val="bg1"/>
                </a:solidFill>
                <a:latin typeface="Consolas" pitchFamily="49" charset="0"/>
                <a:cs typeface="Consolas" pitchFamily="49" charset="0"/>
              </a:rPr>
              <a:t> }</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ghost</a:t>
            </a:r>
            <a:r>
              <a:rPr lang="en-US" sz="2400" dirty="0" smtClean="0">
                <a:solidFill>
                  <a:schemeClr val="bg1"/>
                </a:solidFill>
                <a:latin typeface="Consolas" pitchFamily="49" charset="0"/>
                <a:cs typeface="Consolas" pitchFamily="49" charset="0"/>
              </a:rPr>
              <a:t> </a:t>
            </a:r>
            <a:r>
              <a:rPr lang="en-US" sz="2400" b="1" dirty="0" err="1">
                <a:solidFill>
                  <a:srgbClr val="0070C0"/>
                </a:solidFill>
                <a:latin typeface="Consolas" pitchFamily="49" charset="0"/>
                <a:cs typeface="Consolas" pitchFamily="49" charset="0"/>
              </a:rPr>
              <a:t>var</a:t>
            </a:r>
            <a:r>
              <a:rPr lang="en-US" sz="2400" dirty="0" smtClean="0">
                <a:solidFill>
                  <a:schemeClr val="bg1"/>
                </a:solidFill>
                <a:latin typeface="Consolas" pitchFamily="49" charset="0"/>
                <a:cs typeface="Consolas" pitchFamily="49" charset="0"/>
              </a:rPr>
              <a:t> </a:t>
            </a:r>
            <a:r>
              <a:rPr lang="en-US" sz="2400" dirty="0" err="1" smtClean="0">
                <a:solidFill>
                  <a:schemeClr val="bg1"/>
                </a:solidFill>
                <a:latin typeface="Consolas" pitchFamily="49" charset="0"/>
                <a:cs typeface="Consolas" pitchFamily="49" charset="0"/>
              </a:rPr>
              <a:t>Repr</a:t>
            </a: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set</a:t>
            </a:r>
            <a:r>
              <a:rPr lang="en-US" sz="2400" dirty="0" smtClean="0">
                <a:solidFill>
                  <a:schemeClr val="bg1"/>
                </a:solidFill>
                <a:latin typeface="Consolas" pitchFamily="49" charset="0"/>
                <a:cs typeface="Consolas" pitchFamily="49" charset="0"/>
              </a:rPr>
              <a:t>&lt;</a:t>
            </a:r>
            <a:r>
              <a:rPr lang="en-US" sz="2400" b="1" dirty="0">
                <a:solidFill>
                  <a:srgbClr val="0070C0"/>
                </a:solidFill>
                <a:latin typeface="Consolas" pitchFamily="49" charset="0"/>
                <a:cs typeface="Consolas" pitchFamily="49" charset="0"/>
              </a:rPr>
              <a:t>object</a:t>
            </a:r>
            <a:r>
              <a:rPr lang="en-US" sz="2400" dirty="0" smtClean="0">
                <a:solidFill>
                  <a:schemeClr val="bg1"/>
                </a:solidFill>
                <a:latin typeface="Consolas" pitchFamily="49" charset="0"/>
                <a:cs typeface="Consolas" pitchFamily="49" charset="0"/>
              </a:rPr>
              <a:t>&gt;;</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constructor</a:t>
            </a:r>
            <a:r>
              <a:rPr lang="en-US" sz="2400" dirty="0" smtClean="0">
                <a:solidFill>
                  <a:schemeClr val="bg1"/>
                </a:solidFill>
                <a:latin typeface="Consolas" pitchFamily="49" charset="0"/>
                <a:cs typeface="Consolas" pitchFamily="49" charset="0"/>
              </a:rPr>
              <a:t> </a:t>
            </a:r>
            <a:r>
              <a:rPr lang="en-US" sz="2400" dirty="0" err="1" smtClean="0">
                <a:solidFill>
                  <a:schemeClr val="bg1"/>
                </a:solidFill>
                <a:latin typeface="Consolas" pitchFamily="49" charset="0"/>
                <a:cs typeface="Consolas" pitchFamily="49" charset="0"/>
              </a:rPr>
              <a:t>Init</a:t>
            </a:r>
            <a:r>
              <a:rPr lang="en-US" sz="2400" dirty="0" smtClean="0">
                <a:solidFill>
                  <a:schemeClr val="bg1"/>
                </a:solidFill>
                <a:latin typeface="Consolas" pitchFamily="49" charset="0"/>
                <a:cs typeface="Consolas" pitchFamily="49" charset="0"/>
              </a:rPr>
              <a:t>()</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modifies</a:t>
            </a: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this</a:t>
            </a:r>
            <a:r>
              <a:rPr lang="en-US" sz="2400" dirty="0" smtClean="0">
                <a:solidFill>
                  <a:schemeClr val="bg1"/>
                </a:solidFill>
                <a:latin typeface="Consolas" pitchFamily="49" charset="0"/>
                <a:cs typeface="Consolas" pitchFamily="49" charset="0"/>
              </a:rPr>
              <a:t>;</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ensures</a:t>
            </a:r>
            <a:r>
              <a:rPr lang="en-US" sz="2400" dirty="0" smtClean="0">
                <a:solidFill>
                  <a:schemeClr val="bg1"/>
                </a:solidFill>
                <a:latin typeface="Consolas" pitchFamily="49" charset="0"/>
                <a:cs typeface="Consolas" pitchFamily="49" charset="0"/>
              </a:rPr>
              <a:t> Valid() &amp;&amp; </a:t>
            </a:r>
            <a:r>
              <a:rPr lang="en-US" sz="2400" b="1" dirty="0">
                <a:solidFill>
                  <a:srgbClr val="0070C0"/>
                </a:solidFill>
                <a:latin typeface="Consolas" pitchFamily="49" charset="0"/>
                <a:cs typeface="Consolas" pitchFamily="49" charset="0"/>
              </a:rPr>
              <a:t>fresh</a:t>
            </a:r>
            <a:r>
              <a:rPr lang="en-US" sz="2400" dirty="0" smtClean="0">
                <a:solidFill>
                  <a:schemeClr val="bg1"/>
                </a:solidFill>
                <a:latin typeface="Consolas" pitchFamily="49" charset="0"/>
                <a:cs typeface="Consolas" pitchFamily="49" charset="0"/>
              </a:rPr>
              <a:t>(</a:t>
            </a:r>
            <a:r>
              <a:rPr lang="en-US" sz="2400" dirty="0" err="1" smtClean="0">
                <a:solidFill>
                  <a:schemeClr val="bg1"/>
                </a:solidFill>
                <a:latin typeface="Consolas" pitchFamily="49" charset="0"/>
                <a:cs typeface="Consolas" pitchFamily="49" charset="0"/>
              </a:rPr>
              <a:t>Repr</a:t>
            </a:r>
            <a:r>
              <a:rPr lang="en-US" sz="2400" dirty="0" smtClean="0">
                <a:solidFill>
                  <a:schemeClr val="bg1"/>
                </a:solidFill>
                <a:latin typeface="Consolas" pitchFamily="49" charset="0"/>
                <a:cs typeface="Consolas" pitchFamily="49" charset="0"/>
              </a:rPr>
              <a:t> – {</a:t>
            </a:r>
            <a:r>
              <a:rPr lang="en-US" sz="2400" b="1" dirty="0">
                <a:solidFill>
                  <a:srgbClr val="0070C0"/>
                </a:solidFill>
                <a:latin typeface="Consolas" pitchFamily="49" charset="0"/>
                <a:cs typeface="Consolas" pitchFamily="49" charset="0"/>
              </a:rPr>
              <a:t>this</a:t>
            </a:r>
            <a:r>
              <a:rPr lang="en-US" sz="2400" dirty="0" smtClean="0">
                <a:solidFill>
                  <a:schemeClr val="bg1"/>
                </a:solidFill>
                <a:latin typeface="Consolas" pitchFamily="49" charset="0"/>
                <a:cs typeface="Consolas" pitchFamily="49" charset="0"/>
              </a:rPr>
              <a:t>});</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method</a:t>
            </a:r>
            <a:r>
              <a:rPr lang="en-US" sz="2400" dirty="0" smtClean="0">
                <a:solidFill>
                  <a:schemeClr val="bg1"/>
                </a:solidFill>
                <a:latin typeface="Consolas" pitchFamily="49" charset="0"/>
                <a:cs typeface="Consolas" pitchFamily="49" charset="0"/>
              </a:rPr>
              <a:t> Mutate()</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requires</a:t>
            </a:r>
            <a:r>
              <a:rPr lang="en-US" sz="2400" dirty="0" smtClean="0">
                <a:solidFill>
                  <a:schemeClr val="bg1"/>
                </a:solidFill>
                <a:latin typeface="Consolas" pitchFamily="49" charset="0"/>
                <a:cs typeface="Consolas" pitchFamily="49" charset="0"/>
              </a:rPr>
              <a:t> Valid();</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modifies</a:t>
            </a:r>
            <a:r>
              <a:rPr lang="en-US" sz="2400" dirty="0" smtClean="0">
                <a:solidFill>
                  <a:schemeClr val="bg1"/>
                </a:solidFill>
                <a:latin typeface="Consolas" pitchFamily="49" charset="0"/>
                <a:cs typeface="Consolas" pitchFamily="49" charset="0"/>
              </a:rPr>
              <a:t> </a:t>
            </a:r>
            <a:r>
              <a:rPr lang="en-US" sz="2400" dirty="0" err="1" smtClean="0">
                <a:solidFill>
                  <a:schemeClr val="bg1"/>
                </a:solidFill>
                <a:latin typeface="Consolas" pitchFamily="49" charset="0"/>
                <a:cs typeface="Consolas" pitchFamily="49" charset="0"/>
              </a:rPr>
              <a:t>Repr</a:t>
            </a:r>
            <a:r>
              <a:rPr lang="en-US" sz="2400" dirty="0" smtClean="0">
                <a:solidFill>
                  <a:schemeClr val="bg1"/>
                </a:solidFill>
                <a:latin typeface="Consolas" pitchFamily="49" charset="0"/>
                <a:cs typeface="Consolas" pitchFamily="49" charset="0"/>
              </a:rPr>
              <a:t>;</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ensures</a:t>
            </a:r>
            <a:r>
              <a:rPr lang="en-US" sz="2400" dirty="0" smtClean="0">
                <a:solidFill>
                  <a:schemeClr val="bg1"/>
                </a:solidFill>
                <a:latin typeface="Consolas" pitchFamily="49" charset="0"/>
                <a:cs typeface="Consolas" pitchFamily="49" charset="0"/>
              </a:rPr>
              <a:t> Valid() &amp;&amp; </a:t>
            </a:r>
            <a:r>
              <a:rPr lang="en-US" sz="2400" b="1" dirty="0">
                <a:solidFill>
                  <a:srgbClr val="0070C0"/>
                </a:solidFill>
                <a:latin typeface="Consolas" pitchFamily="49" charset="0"/>
                <a:cs typeface="Consolas" pitchFamily="49" charset="0"/>
              </a:rPr>
              <a:t>fresh</a:t>
            </a:r>
            <a:r>
              <a:rPr lang="en-US" sz="2400" dirty="0">
                <a:solidFill>
                  <a:schemeClr val="bg1"/>
                </a:solidFill>
                <a:latin typeface="Consolas" pitchFamily="49" charset="0"/>
                <a:cs typeface="Consolas" pitchFamily="49" charset="0"/>
              </a:rPr>
              <a:t>(</a:t>
            </a:r>
            <a:r>
              <a:rPr lang="en-US" sz="2400" dirty="0" err="1">
                <a:solidFill>
                  <a:schemeClr val="bg1"/>
                </a:solidFill>
                <a:latin typeface="Consolas" pitchFamily="49" charset="0"/>
                <a:cs typeface="Consolas" pitchFamily="49" charset="0"/>
              </a:rPr>
              <a:t>Repr</a:t>
            </a:r>
            <a:r>
              <a:rPr lang="en-US" sz="2400" dirty="0">
                <a:solidFill>
                  <a:schemeClr val="bg1"/>
                </a:solidFill>
                <a:latin typeface="Consolas" pitchFamily="49" charset="0"/>
                <a:cs typeface="Consolas" pitchFamily="49" charset="0"/>
              </a:rPr>
              <a:t> </a:t>
            </a:r>
            <a:r>
              <a:rPr lang="en-US" sz="2400" dirty="0" smtClean="0">
                <a:solidFill>
                  <a:schemeClr val="bg1"/>
                </a:solidFill>
                <a:latin typeface="Consolas" pitchFamily="49" charset="0"/>
                <a:cs typeface="Consolas" pitchFamily="49" charset="0"/>
              </a:rPr>
              <a:t>– </a:t>
            </a:r>
            <a:r>
              <a:rPr lang="en-US" sz="2400" b="1" dirty="0">
                <a:solidFill>
                  <a:srgbClr val="0070C0"/>
                </a:solidFill>
                <a:latin typeface="Consolas" pitchFamily="49" charset="0"/>
                <a:cs typeface="Consolas" pitchFamily="49" charset="0"/>
              </a:rPr>
              <a:t>old</a:t>
            </a:r>
            <a:r>
              <a:rPr lang="en-US" sz="2400" dirty="0" smtClean="0">
                <a:solidFill>
                  <a:schemeClr val="bg1"/>
                </a:solidFill>
                <a:latin typeface="Consolas" pitchFamily="49" charset="0"/>
                <a:cs typeface="Consolas" pitchFamily="49" charset="0"/>
              </a:rPr>
              <a:t>(</a:t>
            </a:r>
            <a:r>
              <a:rPr lang="en-US" sz="2400" dirty="0" err="1" smtClean="0">
                <a:solidFill>
                  <a:schemeClr val="bg1"/>
                </a:solidFill>
                <a:latin typeface="Consolas" pitchFamily="49" charset="0"/>
                <a:cs typeface="Consolas" pitchFamily="49" charset="0"/>
              </a:rPr>
              <a:t>Repr</a:t>
            </a:r>
            <a:r>
              <a:rPr lang="en-US" sz="2400" dirty="0" smtClean="0">
                <a:solidFill>
                  <a:schemeClr val="bg1"/>
                </a:solidFill>
                <a:latin typeface="Consolas" pitchFamily="49" charset="0"/>
                <a:cs typeface="Consolas" pitchFamily="49" charset="0"/>
              </a:rPr>
              <a:t>));</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endParaRPr lang="en-US" sz="2400" dirty="0">
              <a:solidFill>
                <a:schemeClr val="bg1"/>
              </a:solidFill>
              <a:latin typeface="Consolas" pitchFamily="49" charset="0"/>
              <a:cs typeface="Consolas" pitchFamily="49" charset="0"/>
            </a:endParaRPr>
          </a:p>
        </p:txBody>
      </p:sp>
    </p:spTree>
    <p:extLst>
      <p:ext uri="{BB962C8B-B14F-4D97-AF65-F5344CB8AC3E}">
        <p14:creationId xmlns:p14="http://schemas.microsoft.com/office/powerpoint/2010/main" val="31029525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Dynamic frames idiom</a:t>
            </a:r>
            <a:endParaRPr lang="en-US" dirty="0"/>
          </a:p>
        </p:txBody>
      </p:sp>
      <p:sp>
        <p:nvSpPr>
          <p:cNvPr id="3" name="Subtitle 2"/>
          <p:cNvSpPr>
            <a:spLocks noGrp="1"/>
          </p:cNvSpPr>
          <p:nvPr>
            <p:ph type="subTitle" idx="1"/>
          </p:nvPr>
        </p:nvSpPr>
        <p:spPr/>
        <p:txBody>
          <a:bodyPr/>
          <a:lstStyle/>
          <a:p>
            <a:r>
              <a:rPr lang="en-US" dirty="0" err="1" smtClean="0"/>
              <a:t>RockBand</a:t>
            </a:r>
            <a:r>
              <a:rPr lang="en-US" dirty="0" smtClean="0"/>
              <a:t>, RockBand2</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241253015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Text Placeholder 2"/>
          <p:cNvSpPr>
            <a:spLocks noGrp="1"/>
          </p:cNvSpPr>
          <p:nvPr>
            <p:ph type="body" sz="quarter" idx="10"/>
          </p:nvPr>
        </p:nvSpPr>
        <p:spPr>
          <a:xfrm>
            <a:off x="381000" y="1411552"/>
            <a:ext cx="8382000" cy="917174"/>
          </a:xfrm>
        </p:spPr>
        <p:txBody>
          <a:bodyPr/>
          <a:lstStyle/>
          <a:p>
            <a:r>
              <a:rPr lang="en-US" dirty="0" smtClean="0"/>
              <a:t>List</a:t>
            </a:r>
          </a:p>
          <a:p>
            <a:pPr lvl="1"/>
            <a:r>
              <a:rPr lang="en-US" dirty="0">
                <a:hlinkClick r:id="rId2"/>
              </a:rPr>
              <a:t>http://</a:t>
            </a:r>
            <a:r>
              <a:rPr lang="en-US" dirty="0" smtClean="0">
                <a:hlinkClick r:id="rId2"/>
              </a:rPr>
              <a:t>rise4fun.com/Dafny/nAW</a:t>
            </a:r>
            <a:endParaRPr lang="en-US" dirty="0" smtClean="0"/>
          </a:p>
        </p:txBody>
      </p:sp>
    </p:spTree>
    <p:extLst>
      <p:ext uri="{BB962C8B-B14F-4D97-AF65-F5344CB8AC3E}">
        <p14:creationId xmlns:p14="http://schemas.microsoft.com/office/powerpoint/2010/main" val="361553093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Text Placeholder 2"/>
          <p:cNvSpPr>
            <a:spLocks noGrp="1"/>
          </p:cNvSpPr>
          <p:nvPr>
            <p:ph type="body" sz="quarter" idx="10"/>
          </p:nvPr>
        </p:nvSpPr>
        <p:spPr>
          <a:xfrm>
            <a:off x="381000" y="1051984"/>
            <a:ext cx="8382000" cy="3422475"/>
          </a:xfrm>
        </p:spPr>
        <p:txBody>
          <a:bodyPr/>
          <a:lstStyle/>
          <a:p>
            <a:r>
              <a:rPr lang="en-US" dirty="0" smtClean="0"/>
              <a:t>Dafny</a:t>
            </a:r>
          </a:p>
          <a:p>
            <a:pPr lvl="1"/>
            <a:r>
              <a:rPr lang="en-US" dirty="0" smtClean="0"/>
              <a:t>research.microsoft.com/</a:t>
            </a:r>
            <a:r>
              <a:rPr lang="en-US" dirty="0" err="1" smtClean="0"/>
              <a:t>dafny</a:t>
            </a:r>
            <a:endParaRPr lang="en-US" dirty="0" smtClean="0"/>
          </a:p>
          <a:p>
            <a:pPr lvl="1"/>
            <a:r>
              <a:rPr lang="en-US" dirty="0" smtClean="0"/>
              <a:t>rise4fun.com/Dafny/tutorial/guide</a:t>
            </a:r>
          </a:p>
          <a:p>
            <a:r>
              <a:rPr lang="en-US" dirty="0" smtClean="0"/>
              <a:t>rise4fun</a:t>
            </a:r>
          </a:p>
          <a:p>
            <a:pPr lvl="1"/>
            <a:r>
              <a:rPr lang="en-US" dirty="0" smtClean="0"/>
              <a:t>rise4fun.com</a:t>
            </a:r>
          </a:p>
          <a:p>
            <a:r>
              <a:rPr lang="en-US" dirty="0" smtClean="0"/>
              <a:t>Verification Corner</a:t>
            </a:r>
          </a:p>
          <a:p>
            <a:pPr lvl="1"/>
            <a:r>
              <a:rPr lang="en-US" dirty="0" smtClean="0"/>
              <a:t>research.microsoft.com/</a:t>
            </a:r>
            <a:r>
              <a:rPr lang="en-US" dirty="0" err="1" smtClean="0"/>
              <a:t>verificationcorner</a:t>
            </a: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536032"/>
            <a:ext cx="1495425" cy="114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leino\Documents\My Web Sites\External\images\Verification-Corne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4495800"/>
            <a:ext cx="1495425" cy="112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467871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 Research 2008 light template">
  <a:themeElements>
    <a:clrScheme name="Custom 12">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4F90CC"/>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sz="2400" dirty="0" err="1" smtClean="0">
            <a:solidFill>
              <a:schemeClr val="bg2"/>
            </a:solidFill>
            <a:effectLst/>
          </a:defRPr>
        </a:defPPr>
      </a:lstStyle>
    </a:txDef>
  </a:objectDefaults>
  <a:extraClrSchemeLst/>
</a:theme>
</file>

<file path=ppt/theme/theme2.xml><?xml version="1.0" encoding="utf-8"?>
<a:theme xmlns:a="http://schemas.openxmlformats.org/drawingml/2006/main" name="White with Courier font for code slides">
  <a:themeElements>
    <a:clrScheme name="1-10070 Microsoft Research">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 Research 2008 light template</Template>
  <TotalTime>11283</TotalTime>
  <Words>1418</Words>
  <Application>Microsoft Office PowerPoint</Application>
  <PresentationFormat>On-screen Show (4:3)</PresentationFormat>
  <Paragraphs>330</Paragraphs>
  <Slides>6</Slides>
  <Notes>3</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Microsoft Research 2008 light template</vt:lpstr>
      <vt:lpstr>White with Courier font for code slides</vt:lpstr>
      <vt:lpstr>Using and Building an Automatic Program Verifier</vt:lpstr>
      <vt:lpstr>Abstraction, frames</vt:lpstr>
      <vt:lpstr>Dynamic frames, recap</vt:lpstr>
      <vt:lpstr>Dynamic frames idiom</vt:lpstr>
      <vt:lpstr>Exercises</vt:lpstr>
      <vt:lpstr>Links</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Dafny, a program verifier for functional correctness</dc:title>
  <dc:subject>&lt;Event Name Here&gt;</dc:subject>
  <dc:creator>Rustan Leino</dc:creator>
  <dc:description>Template: Sarah Bickle, Silver Fox Productions
Formatting:
Event Date:
Event Location:
Audience: Internal/External</dc:description>
  <cp:lastModifiedBy>Rustan Leino</cp:lastModifiedBy>
  <cp:revision>162</cp:revision>
  <dcterms:created xsi:type="dcterms:W3CDTF">2010-04-12T10:52:29Z</dcterms:created>
  <dcterms:modified xsi:type="dcterms:W3CDTF">2011-09-09T16:28:01Z</dcterms:modified>
</cp:coreProperties>
</file>