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10"/>
  </p:notesMasterIdLst>
  <p:handoutMasterIdLst>
    <p:handoutMasterId r:id="rId11"/>
  </p:handoutMasterIdLst>
  <p:sldIdLst>
    <p:sldId id="362" r:id="rId3"/>
    <p:sldId id="354" r:id="rId4"/>
    <p:sldId id="344" r:id="rId5"/>
    <p:sldId id="358" r:id="rId6"/>
    <p:sldId id="359" r:id="rId7"/>
    <p:sldId id="360" r:id="rId8"/>
    <p:sldId id="363" r:id="rId9"/>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74" autoAdjust="0"/>
    <p:restoredTop sz="87211" autoAdjust="0"/>
  </p:normalViewPr>
  <p:slideViewPr>
    <p:cSldViewPr>
      <p:cViewPr varScale="1">
        <p:scale>
          <a:sx n="60" d="100"/>
          <a:sy n="60" d="100"/>
        </p:scale>
        <p:origin x="-1662" y="-84"/>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2011-09-07</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2011-09-07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2011-09-07 15:40</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ComputeSum</a:t>
            </a:r>
            <a:r>
              <a:rPr lang="en-US" sz="900" kern="1200" dirty="0" smtClean="0">
                <a:solidFill>
                  <a:schemeClr val="tx1"/>
                </a:solidFill>
                <a:latin typeface="Segoe" pitchFamily="34" charset="0"/>
                <a:ea typeface="+mn-ea"/>
                <a:cs typeface="+mn-cs"/>
              </a:rPr>
              <a:t>(a: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returns (s: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var</a:t>
            </a:r>
            <a:r>
              <a:rPr lang="en-US" sz="900" kern="1200" dirty="0" smtClean="0">
                <a:solidFill>
                  <a:schemeClr val="tx1"/>
                </a:solidFill>
                <a:latin typeface="Segoe" pitchFamily="34" charset="0"/>
                <a:ea typeface="+mn-ea"/>
                <a:cs typeface="+mn-cs"/>
              </a:rPr>
              <a:t> n := 0;</a:t>
            </a:r>
          </a:p>
          <a:p>
            <a:r>
              <a:rPr lang="en-US" sz="900" kern="1200" dirty="0" smtClean="0">
                <a:solidFill>
                  <a:schemeClr val="tx1"/>
                </a:solidFill>
                <a:latin typeface="Segoe" pitchFamily="34" charset="0"/>
                <a:ea typeface="+mn-ea"/>
                <a:cs typeface="+mn-cs"/>
              </a:rPr>
              <a:t>  s := 0;</a:t>
            </a:r>
          </a:p>
          <a:p>
            <a:r>
              <a:rPr lang="en-US" sz="900" kern="1200" dirty="0" smtClean="0">
                <a:solidFill>
                  <a:schemeClr val="tx1"/>
                </a:solidFill>
                <a:latin typeface="Segoe" pitchFamily="34" charset="0"/>
                <a:ea typeface="+mn-ea"/>
                <a:cs typeface="+mn-cs"/>
              </a:rPr>
              <a:t>  while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decreases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 n;</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s := s + a[n];</a:t>
            </a:r>
          </a:p>
          <a:p>
            <a:r>
              <a:rPr lang="en-US" sz="900" kern="1200" dirty="0" smtClean="0">
                <a:solidFill>
                  <a:schemeClr val="tx1"/>
                </a:solidFill>
                <a:latin typeface="Segoe" pitchFamily="34" charset="0"/>
                <a:ea typeface="+mn-ea"/>
                <a:cs typeface="+mn-cs"/>
              </a:rPr>
              <a:t>    n := n + 1;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function Sum(</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seq</a:t>
            </a:r>
            <a:r>
              <a:rPr lang="en-US" sz="900" kern="1200" dirty="0" smtClean="0">
                <a:solidFill>
                  <a:schemeClr val="tx1"/>
                </a:solidFill>
                <a:latin typeface="Segoe" pitchFamily="34" charset="0"/>
                <a:ea typeface="+mn-ea"/>
                <a:cs typeface="+mn-cs"/>
              </a:rPr>
              <a:t>&lt;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a:t>
            </a:r>
            <a:r>
              <a:rPr lang="en-US" sz="900" kern="1200" dirty="0" err="1" smtClean="0">
                <a:solidFill>
                  <a:schemeClr val="tx1"/>
                </a:solidFill>
                <a:latin typeface="Segoe" pitchFamily="34" charset="0"/>
                <a:ea typeface="+mn-ea"/>
                <a:cs typeface="+mn-cs"/>
              </a:rPr>
              <a:t>int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decreases </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 == [] then 0 else </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[0] + Sum(</a:t>
            </a:r>
            <a:r>
              <a:rPr lang="en-US" sz="900" kern="1200" dirty="0" err="1" smtClean="0">
                <a:solidFill>
                  <a:schemeClr val="tx1"/>
                </a:solidFill>
                <a:latin typeface="Segoe" pitchFamily="34" charset="0"/>
                <a:ea typeface="+mn-ea"/>
                <a:cs typeface="+mn-cs"/>
              </a:rPr>
              <a:t>xs</a:t>
            </a:r>
            <a:r>
              <a:rPr lang="en-US" sz="900" kern="1200" dirty="0" smtClean="0">
                <a:solidFill>
                  <a:schemeClr val="tx1"/>
                </a:solidFill>
                <a:latin typeface="Segoe" pitchFamily="34" charset="0"/>
                <a:ea typeface="+mn-ea"/>
                <a:cs typeface="+mn-cs"/>
              </a:rPr>
              <a:t>[1..])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function Ackermann(m: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decreases m, 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m &lt;= 0 then</a:t>
            </a:r>
          </a:p>
          <a:p>
            <a:r>
              <a:rPr lang="en-US" sz="900" kern="1200" dirty="0" smtClean="0">
                <a:solidFill>
                  <a:schemeClr val="tx1"/>
                </a:solidFill>
                <a:latin typeface="Segoe" pitchFamily="34" charset="0"/>
                <a:ea typeface="+mn-ea"/>
                <a:cs typeface="+mn-cs"/>
              </a:rPr>
              <a:t>    n + 1</a:t>
            </a:r>
          </a:p>
          <a:p>
            <a:r>
              <a:rPr lang="en-US" sz="900" kern="1200" dirty="0" smtClean="0">
                <a:solidFill>
                  <a:schemeClr val="tx1"/>
                </a:solidFill>
                <a:latin typeface="Segoe" pitchFamily="34" charset="0"/>
                <a:ea typeface="+mn-ea"/>
                <a:cs typeface="+mn-cs"/>
              </a:rPr>
              <a:t>  else if n &lt;= 0 then</a:t>
            </a:r>
          </a:p>
          <a:p>
            <a:r>
              <a:rPr lang="en-US" sz="900" kern="1200" dirty="0" smtClean="0">
                <a:solidFill>
                  <a:schemeClr val="tx1"/>
                </a:solidFill>
                <a:latin typeface="Segoe" pitchFamily="34" charset="0"/>
                <a:ea typeface="+mn-ea"/>
                <a:cs typeface="+mn-cs"/>
              </a:rPr>
              <a:t>    Ackermann(m - 1, 1)</a:t>
            </a:r>
          </a:p>
          <a:p>
            <a:r>
              <a:rPr lang="en-US" sz="900" kern="1200" dirty="0" smtClean="0">
                <a:solidFill>
                  <a:schemeClr val="tx1"/>
                </a:solidFill>
                <a:latin typeface="Segoe" pitchFamily="34" charset="0"/>
                <a:ea typeface="+mn-ea"/>
                <a:cs typeface="+mn-cs"/>
              </a:rPr>
              <a:t>  else</a:t>
            </a:r>
          </a:p>
          <a:p>
            <a:r>
              <a:rPr lang="de-DE" sz="900" kern="1200" dirty="0" smtClean="0">
                <a:solidFill>
                  <a:schemeClr val="tx1"/>
                </a:solidFill>
                <a:latin typeface="Segoe" pitchFamily="34" charset="0"/>
                <a:ea typeface="+mn-ea"/>
                <a:cs typeface="+mn-cs"/>
              </a:rPr>
              <a:t>    Ackermann(m - 1, Ackermann(m, n - 1))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3</a:t>
            </a:fld>
            <a:endParaRPr lang="en-US" dirty="0"/>
          </a:p>
        </p:txBody>
      </p:sp>
    </p:spTree>
    <p:extLst>
      <p:ext uri="{BB962C8B-B14F-4D97-AF65-F5344CB8AC3E}">
        <p14:creationId xmlns:p14="http://schemas.microsoft.com/office/powerpoint/2010/main" val="2311514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method </a:t>
            </a:r>
            <a:r>
              <a:rPr lang="en-US" sz="900" kern="1200" dirty="0" err="1" smtClean="0">
                <a:solidFill>
                  <a:schemeClr val="tx1"/>
                </a:solidFill>
                <a:latin typeface="Segoe" pitchFamily="34" charset="0"/>
                <a:ea typeface="+mn-ea"/>
                <a:cs typeface="+mn-cs"/>
              </a:rPr>
              <a:t>FindZero</a:t>
            </a:r>
            <a:r>
              <a:rPr lang="en-US" sz="900" kern="1200" dirty="0" smtClean="0">
                <a:solidFill>
                  <a:schemeClr val="tx1"/>
                </a:solidFill>
                <a:latin typeface="Segoe" pitchFamily="34" charset="0"/>
                <a:ea typeface="+mn-ea"/>
                <a:cs typeface="+mn-cs"/>
              </a:rPr>
              <a:t>(a: array&lt;</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&gt;) returns (n: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a != null;</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0 &lt;= a[i];</a:t>
            </a:r>
          </a:p>
          <a:p>
            <a:r>
              <a:rPr lang="en-US" sz="900" kern="1200" dirty="0" smtClean="0">
                <a:solidFill>
                  <a:schemeClr val="tx1"/>
                </a:solidFill>
                <a:latin typeface="Segoe" pitchFamily="34" charset="0"/>
                <a:ea typeface="+mn-ea"/>
                <a:cs typeface="+mn-cs"/>
              </a:rPr>
              <a:t>  requires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&amp;&amp; i+1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a[i]-1 &lt;= a[i+1];</a:t>
            </a:r>
          </a:p>
          <a:p>
            <a:r>
              <a:rPr lang="pt-BR" sz="900" kern="1200" dirty="0" smtClean="0">
                <a:solidFill>
                  <a:schemeClr val="tx1"/>
                </a:solidFill>
                <a:latin typeface="Segoe" pitchFamily="34" charset="0"/>
                <a:ea typeface="+mn-ea"/>
                <a:cs typeface="+mn-cs"/>
              </a:rPr>
              <a:t>  ensures 0 &lt;= n ==&gt; n &lt; a.Length &amp;&amp; a[n] == 0;</a:t>
            </a:r>
          </a:p>
          <a:p>
            <a:r>
              <a:rPr lang="en-US" sz="900" kern="1200" dirty="0" smtClean="0">
                <a:solidFill>
                  <a:schemeClr val="tx1"/>
                </a:solidFill>
                <a:latin typeface="Segoe" pitchFamily="34" charset="0"/>
                <a:ea typeface="+mn-ea"/>
                <a:cs typeface="+mn-cs"/>
              </a:rPr>
              <a:t>  ensures n &lt; 0 ==&gt;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 ==&gt; a[i] != 0;</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n := 0;</a:t>
            </a:r>
          </a:p>
          <a:p>
            <a:r>
              <a:rPr lang="en-US" sz="900" kern="1200" dirty="0" smtClean="0">
                <a:solidFill>
                  <a:schemeClr val="tx1"/>
                </a:solidFill>
                <a:latin typeface="Segoe" pitchFamily="34" charset="0"/>
                <a:ea typeface="+mn-ea"/>
                <a:cs typeface="+mn-cs"/>
              </a:rPr>
              <a:t>  while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invariant 0 &lt;= n &lt;= </a:t>
            </a:r>
            <a:r>
              <a:rPr lang="en-US" sz="900" kern="1200" dirty="0" err="1" smtClean="0">
                <a:solidFill>
                  <a:schemeClr val="tx1"/>
                </a:solidFill>
                <a:latin typeface="Segoe" pitchFamily="34" charset="0"/>
                <a:ea typeface="+mn-ea"/>
                <a:cs typeface="+mn-cs"/>
              </a:rPr>
              <a:t>a.Length</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invariant </a:t>
            </a:r>
            <a:r>
              <a:rPr lang="en-US" sz="900" kern="1200" dirty="0" err="1" smtClean="0">
                <a:solidFill>
                  <a:schemeClr val="tx1"/>
                </a:solidFill>
                <a:latin typeface="Segoe" pitchFamily="34" charset="0"/>
                <a:ea typeface="+mn-ea"/>
                <a:cs typeface="+mn-cs"/>
              </a:rPr>
              <a:t>forall</a:t>
            </a:r>
            <a:r>
              <a:rPr lang="en-US" sz="900" kern="1200" dirty="0" smtClean="0">
                <a:solidFill>
                  <a:schemeClr val="tx1"/>
                </a:solidFill>
                <a:latin typeface="Segoe" pitchFamily="34" charset="0"/>
                <a:ea typeface="+mn-ea"/>
                <a:cs typeface="+mn-cs"/>
              </a:rPr>
              <a:t> i :: 0 &lt;= i &lt; n ==&gt; a[i] != 0;</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if (a[n] == 0) { return; }</a:t>
            </a:r>
          </a:p>
          <a:p>
            <a:r>
              <a:rPr lang="en-US" sz="900" kern="1200" dirty="0" smtClean="0">
                <a:solidFill>
                  <a:schemeClr val="tx1"/>
                </a:solidFill>
                <a:latin typeface="Segoe" pitchFamily="34" charset="0"/>
                <a:ea typeface="+mn-ea"/>
                <a:cs typeface="+mn-cs"/>
              </a:rPr>
              <a:t>    n := n + a[n];</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  n := -1;</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extLst>
      <p:ext uri="{BB962C8B-B14F-4D97-AF65-F5344CB8AC3E}">
        <p14:creationId xmlns:p14="http://schemas.microsoft.com/office/powerpoint/2010/main" val="2311514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900" kern="1200" dirty="0" smtClean="0">
                <a:solidFill>
                  <a:schemeClr val="tx1"/>
                </a:solidFill>
                <a:latin typeface="Segoe" pitchFamily="34" charset="0"/>
                <a:ea typeface="+mn-ea"/>
                <a:cs typeface="+mn-cs"/>
              </a:rPr>
              <a:t>//      n             (  n    )^2</a:t>
            </a:r>
          </a:p>
          <a:p>
            <a:r>
              <a:rPr lang="en-US" sz="900" kern="1200" dirty="0" smtClean="0">
                <a:solidFill>
                  <a:schemeClr val="tx1"/>
                </a:solidFill>
                <a:latin typeface="Segoe" pitchFamily="34" charset="0"/>
                <a:ea typeface="+mn-ea"/>
                <a:cs typeface="+mn-cs"/>
              </a:rPr>
              <a:t>//     SUM i^3   ==   ( SUM i )</a:t>
            </a:r>
          </a:p>
          <a:p>
            <a:r>
              <a:rPr lang="en-US" sz="900" kern="1200" dirty="0" smtClean="0">
                <a:solidFill>
                  <a:schemeClr val="tx1"/>
                </a:solidFill>
                <a:latin typeface="Segoe" pitchFamily="34" charset="0"/>
                <a:ea typeface="+mn-ea"/>
                <a:cs typeface="+mn-cs"/>
              </a:rPr>
              <a:t>//     i=0            ( i=0   )</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function </a:t>
            </a:r>
            <a:r>
              <a:rPr lang="en-US" sz="900" kern="1200" dirty="0" err="1" smtClean="0">
                <a:solidFill>
                  <a:schemeClr val="tx1"/>
                </a:solidFill>
                <a:latin typeface="Segoe" pitchFamily="34" charset="0"/>
                <a:ea typeface="+mn-ea"/>
                <a:cs typeface="+mn-cs"/>
              </a:rPr>
              <a:t>SumOfCubes</a:t>
            </a:r>
            <a:r>
              <a:rPr lang="en-US" sz="900" kern="1200" dirty="0" smtClean="0">
                <a:solidFill>
                  <a:schemeClr val="tx1"/>
                </a:solidFill>
                <a:latin typeface="Segoe" pitchFamily="34" charset="0"/>
                <a:ea typeface="+mn-ea"/>
                <a:cs typeface="+mn-cs"/>
              </a:rPr>
              <a:t>(n: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requires 0 &lt;= n;</a:t>
            </a:r>
          </a:p>
          <a:p>
            <a:r>
              <a:rPr lang="en-US" sz="900" kern="1200" dirty="0" smtClean="0">
                <a:solidFill>
                  <a:schemeClr val="tx1"/>
                </a:solidFill>
                <a:latin typeface="Segoe" pitchFamily="34" charset="0"/>
                <a:ea typeface="+mn-ea"/>
                <a:cs typeface="+mn-cs"/>
              </a:rPr>
              <a:t>{</a:t>
            </a:r>
          </a:p>
          <a:p>
            <a:r>
              <a:rPr lang="pt-BR" sz="900" kern="1200" dirty="0" smtClean="0">
                <a:solidFill>
                  <a:schemeClr val="tx1"/>
                </a:solidFill>
                <a:latin typeface="Segoe" pitchFamily="34" charset="0"/>
                <a:ea typeface="+mn-ea"/>
                <a:cs typeface="+mn-cs"/>
              </a:rPr>
              <a:t>  if n == 0 then 0 else SumOfCubes(n-1) + n*n*n</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function Gauss(n: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int</a:t>
            </a:r>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  requires 0 &lt;= 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n == 0 then 0 else Gauss(n-1) + n</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ghost method M()</a:t>
            </a:r>
          </a:p>
          <a:p>
            <a:r>
              <a:rPr lang="pt-BR" sz="900" kern="1200" dirty="0" smtClean="0">
                <a:solidFill>
                  <a:schemeClr val="tx1"/>
                </a:solidFill>
                <a:latin typeface="Segoe" pitchFamily="34" charset="0"/>
                <a:ea typeface="+mn-ea"/>
                <a:cs typeface="+mn-cs"/>
              </a:rPr>
              <a:t>  ensures forall n :: 0 &lt;= n ==&gt;</a:t>
            </a:r>
          </a:p>
          <a:p>
            <a:r>
              <a:rPr lang="en-US" sz="900" kern="1200" dirty="0" smtClean="0">
                <a:solidFill>
                  <a:schemeClr val="tx1"/>
                </a:solidFill>
                <a:latin typeface="Segoe" pitchFamily="34" charset="0"/>
                <a:ea typeface="+mn-ea"/>
                <a:cs typeface="+mn-cs"/>
              </a:rPr>
              <a:t>             </a:t>
            </a:r>
            <a:r>
              <a:rPr lang="en-US" sz="900" kern="1200" dirty="0" err="1" smtClean="0">
                <a:solidFill>
                  <a:schemeClr val="tx1"/>
                </a:solidFill>
                <a:latin typeface="Segoe" pitchFamily="34" charset="0"/>
                <a:ea typeface="+mn-ea"/>
                <a:cs typeface="+mn-cs"/>
              </a:rPr>
              <a:t>SumOfCubes</a:t>
            </a:r>
            <a:r>
              <a:rPr lang="en-US" sz="900" kern="1200" dirty="0" smtClean="0">
                <a:solidFill>
                  <a:schemeClr val="tx1"/>
                </a:solidFill>
                <a:latin typeface="Segoe" pitchFamily="34" charset="0"/>
                <a:ea typeface="+mn-ea"/>
                <a:cs typeface="+mn-cs"/>
              </a:rPr>
              <a:t>(n) == Gauss(n) * Gauss(n) &amp;&amp;</a:t>
            </a:r>
          </a:p>
          <a:p>
            <a:r>
              <a:rPr lang="en-US" sz="900" kern="1200" dirty="0" smtClean="0">
                <a:solidFill>
                  <a:schemeClr val="tx1"/>
                </a:solidFill>
                <a:latin typeface="Segoe" pitchFamily="34" charset="0"/>
                <a:ea typeface="+mn-ea"/>
                <a:cs typeface="+mn-cs"/>
              </a:rPr>
              <a:t>             2*Gauss(n) == n*(n+1);</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ghost method Theorem(n: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0 &lt;= n;</a:t>
            </a:r>
          </a:p>
          <a:p>
            <a:r>
              <a:rPr lang="en-US" sz="900" kern="1200" dirty="0" smtClean="0">
                <a:solidFill>
                  <a:schemeClr val="tx1"/>
                </a:solidFill>
                <a:latin typeface="Segoe" pitchFamily="34" charset="0"/>
                <a:ea typeface="+mn-ea"/>
                <a:cs typeface="+mn-cs"/>
              </a:rPr>
              <a:t>  ensures </a:t>
            </a:r>
            <a:r>
              <a:rPr lang="en-US" sz="900" kern="1200" dirty="0" err="1" smtClean="0">
                <a:solidFill>
                  <a:schemeClr val="tx1"/>
                </a:solidFill>
                <a:latin typeface="Segoe" pitchFamily="34" charset="0"/>
                <a:ea typeface="+mn-ea"/>
                <a:cs typeface="+mn-cs"/>
              </a:rPr>
              <a:t>SumOfCubes</a:t>
            </a:r>
            <a:r>
              <a:rPr lang="en-US" sz="900" kern="1200" dirty="0" smtClean="0">
                <a:solidFill>
                  <a:schemeClr val="tx1"/>
                </a:solidFill>
                <a:latin typeface="Segoe" pitchFamily="34" charset="0"/>
                <a:ea typeface="+mn-ea"/>
                <a:cs typeface="+mn-cs"/>
              </a:rPr>
              <a:t>(n) == Gauss(n) * Gauss(n);</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(n == 0) {</a:t>
            </a:r>
          </a:p>
          <a:p>
            <a:r>
              <a:rPr lang="en-US" sz="900" kern="1200" dirty="0" smtClean="0">
                <a:solidFill>
                  <a:schemeClr val="tx1"/>
                </a:solidFill>
                <a:latin typeface="Segoe" pitchFamily="34" charset="0"/>
                <a:ea typeface="+mn-ea"/>
                <a:cs typeface="+mn-cs"/>
              </a:rPr>
              <a:t>    // easy!</a:t>
            </a:r>
          </a:p>
          <a:p>
            <a:r>
              <a:rPr lang="en-US" sz="900" kern="1200" dirty="0" smtClean="0">
                <a:solidFill>
                  <a:schemeClr val="tx1"/>
                </a:solidFill>
                <a:latin typeface="Segoe" pitchFamily="34" charset="0"/>
                <a:ea typeface="+mn-ea"/>
                <a:cs typeface="+mn-cs"/>
              </a:rPr>
              <a:t>  } else {</a:t>
            </a:r>
          </a:p>
          <a:p>
            <a:r>
              <a:rPr lang="en-US" sz="900" kern="1200" dirty="0" smtClean="0">
                <a:solidFill>
                  <a:schemeClr val="tx1"/>
                </a:solidFill>
                <a:latin typeface="Segoe" pitchFamily="34" charset="0"/>
                <a:ea typeface="+mn-ea"/>
                <a:cs typeface="+mn-cs"/>
              </a:rPr>
              <a:t>    Theorem(n-1);</a:t>
            </a:r>
          </a:p>
          <a:p>
            <a:r>
              <a:rPr lang="pt-BR" sz="900" kern="1200" dirty="0" smtClean="0">
                <a:solidFill>
                  <a:schemeClr val="tx1"/>
                </a:solidFill>
                <a:latin typeface="Segoe" pitchFamily="34" charset="0"/>
                <a:ea typeface="+mn-ea"/>
                <a:cs typeface="+mn-cs"/>
              </a:rPr>
              <a:t>    assert forall n :: 0 &lt;= n ==&gt; 2*Gauss(n) == n*(n+1);</a:t>
            </a:r>
          </a:p>
          <a:p>
            <a:r>
              <a:rPr lang="en-US" sz="900" kern="1200" dirty="0" smtClean="0">
                <a:solidFill>
                  <a:schemeClr val="tx1"/>
                </a:solidFill>
                <a:latin typeface="Segoe" pitchFamily="34" charset="0"/>
                <a:ea typeface="+mn-ea"/>
                <a:cs typeface="+mn-cs"/>
              </a:rPr>
              <a:t>    //Lemma(n-1);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a:p>
            <a:endParaRPr lang="en-US" sz="900" kern="1200" dirty="0" smtClean="0">
              <a:solidFill>
                <a:schemeClr val="tx1"/>
              </a:solidFill>
              <a:latin typeface="Segoe" pitchFamily="34" charset="0"/>
              <a:ea typeface="+mn-ea"/>
              <a:cs typeface="+mn-cs"/>
            </a:endParaRPr>
          </a:p>
          <a:p>
            <a:r>
              <a:rPr lang="en-US" sz="900" kern="1200" dirty="0" smtClean="0">
                <a:solidFill>
                  <a:schemeClr val="tx1"/>
                </a:solidFill>
                <a:latin typeface="Segoe" pitchFamily="34" charset="0"/>
                <a:ea typeface="+mn-ea"/>
                <a:cs typeface="+mn-cs"/>
              </a:rPr>
              <a:t>ghost method Lemma(n: </a:t>
            </a:r>
            <a:r>
              <a:rPr lang="en-US" sz="900" kern="1200" dirty="0" err="1" smtClean="0">
                <a:solidFill>
                  <a:schemeClr val="tx1"/>
                </a:solidFill>
                <a:latin typeface="Segoe" pitchFamily="34" charset="0"/>
                <a:ea typeface="+mn-ea"/>
                <a:cs typeface="+mn-cs"/>
              </a:rPr>
              <a:t>int</a:t>
            </a:r>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requires 0 &lt;= n;</a:t>
            </a:r>
          </a:p>
          <a:p>
            <a:r>
              <a:rPr lang="pt-BR" sz="900" kern="1200" dirty="0" smtClean="0">
                <a:solidFill>
                  <a:schemeClr val="tx1"/>
                </a:solidFill>
                <a:latin typeface="Segoe" pitchFamily="34" charset="0"/>
                <a:ea typeface="+mn-ea"/>
                <a:cs typeface="+mn-cs"/>
              </a:rPr>
              <a:t>  ensures 2 * Gauss(n) == n * (n + 1);</a:t>
            </a:r>
          </a:p>
          <a:p>
            <a:r>
              <a:rPr lang="en-US" sz="900" kern="1200" dirty="0" smtClean="0">
                <a:solidFill>
                  <a:schemeClr val="tx1"/>
                </a:solidFill>
                <a:latin typeface="Segoe" pitchFamily="34" charset="0"/>
                <a:ea typeface="+mn-ea"/>
                <a:cs typeface="+mn-cs"/>
              </a:rPr>
              <a:t>{</a:t>
            </a:r>
          </a:p>
          <a:p>
            <a:r>
              <a:rPr lang="en-US" sz="900" kern="1200" dirty="0" smtClean="0">
                <a:solidFill>
                  <a:schemeClr val="tx1"/>
                </a:solidFill>
                <a:latin typeface="Segoe" pitchFamily="34" charset="0"/>
                <a:ea typeface="+mn-ea"/>
                <a:cs typeface="+mn-cs"/>
              </a:rPr>
              <a:t>  if (n != 0) {</a:t>
            </a:r>
          </a:p>
          <a:p>
            <a:r>
              <a:rPr lang="en-US" sz="900" kern="1200" dirty="0" smtClean="0">
                <a:solidFill>
                  <a:schemeClr val="tx1"/>
                </a:solidFill>
                <a:latin typeface="Segoe" pitchFamily="34" charset="0"/>
                <a:ea typeface="+mn-ea"/>
                <a:cs typeface="+mn-cs"/>
              </a:rPr>
              <a:t>    Lemma(n-1);</a:t>
            </a:r>
          </a:p>
          <a:p>
            <a:r>
              <a:rPr lang="en-US" sz="900" kern="1200" dirty="0" smtClean="0">
                <a:solidFill>
                  <a:schemeClr val="tx1"/>
                </a:solidFill>
                <a:latin typeface="Segoe" pitchFamily="34" charset="0"/>
                <a:ea typeface="+mn-ea"/>
                <a:cs typeface="+mn-cs"/>
              </a:rPr>
              <a:t>  }</a:t>
            </a:r>
          </a:p>
          <a:p>
            <a:r>
              <a:rPr lang="en-US" sz="900" kern="1200" dirty="0" smtClean="0">
                <a:solidFill>
                  <a:schemeClr val="tx1"/>
                </a:solidFill>
                <a:latin typeface="Segoe" pitchFamily="34" charset="0"/>
                <a:ea typeface="+mn-ea"/>
                <a:cs typeface="+mn-cs"/>
              </a:rPr>
              <a:t>}</a:t>
            </a:r>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extLst>
      <p:ext uri="{BB962C8B-B14F-4D97-AF65-F5344CB8AC3E}">
        <p14:creationId xmlns:p14="http://schemas.microsoft.com/office/powerpoint/2010/main" val="2311514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rise4fun.com/Dafny/WvG" TargetMode="External"/><Relationship Id="rId2" Type="http://schemas.openxmlformats.org/officeDocument/2006/relationships/hyperlink" Target="http://rise4fun.com/Dafny/6bq" TargetMode="External"/><Relationship Id="rId1" Type="http://schemas.openxmlformats.org/officeDocument/2006/relationships/slideLayout" Target="../slideLayouts/slideLayout3.xml"/><Relationship Id="rId6" Type="http://schemas.openxmlformats.org/officeDocument/2006/relationships/hyperlink" Target="http://rise4fun.com/Dafny/1g" TargetMode="External"/><Relationship Id="rId5" Type="http://schemas.openxmlformats.org/officeDocument/2006/relationships/hyperlink" Target="http://rise4fun.com/Dafny/z9J" TargetMode="External"/><Relationship Id="rId4" Type="http://schemas.openxmlformats.org/officeDocument/2006/relationships/hyperlink" Target="http://rise4fun.com/Dafny/U5h"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2</a:t>
            </a:r>
          </a:p>
          <a:p>
            <a:r>
              <a:rPr lang="en-US" sz="1400" dirty="0" smtClean="0">
                <a:solidFill>
                  <a:schemeClr val="bg2"/>
                </a:solidFill>
              </a:rPr>
              <a:t>LASER Summer School 2011</a:t>
            </a:r>
            <a:endParaRPr lang="en-US" sz="1400" dirty="0" smtClean="0">
              <a:solidFill>
                <a:schemeClr val="bg2"/>
              </a:solidFill>
              <a:effectLst/>
            </a:endParaRPr>
          </a:p>
          <a:p>
            <a:r>
              <a:rPr lang="en-US" sz="1400" dirty="0" smtClean="0">
                <a:solidFill>
                  <a:schemeClr val="bg2"/>
                </a:solidFill>
              </a:rPr>
              <a:t>Elba, Italy</a:t>
            </a:r>
          </a:p>
          <a:p>
            <a:r>
              <a:rPr lang="en-US" sz="1400" dirty="0" smtClean="0">
                <a:solidFill>
                  <a:schemeClr val="bg2"/>
                </a:solidFill>
              </a:rPr>
              <a:t>7</a:t>
            </a:r>
            <a:r>
              <a:rPr lang="en-US" sz="1400" dirty="0" smtClean="0">
                <a:solidFill>
                  <a:schemeClr val="bg2"/>
                </a:solidFill>
                <a:effectLst/>
              </a:rPr>
              <a:t> September 2011</a:t>
            </a:r>
          </a:p>
        </p:txBody>
      </p:sp>
    </p:spTree>
    <p:extLst>
      <p:ext uri="{BB962C8B-B14F-4D97-AF65-F5344CB8AC3E}">
        <p14:creationId xmlns:p14="http://schemas.microsoft.com/office/powerpoint/2010/main" val="134584819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Termination</a:t>
            </a:r>
            <a:endParaRPr lang="en-US" dirty="0"/>
          </a:p>
        </p:txBody>
      </p:sp>
      <p:sp>
        <p:nvSpPr>
          <p:cNvPr id="3" name="Text Placeholder 2"/>
          <p:cNvSpPr>
            <a:spLocks noGrp="1"/>
          </p:cNvSpPr>
          <p:nvPr>
            <p:ph type="body" sz="quarter" idx="10"/>
          </p:nvPr>
        </p:nvSpPr>
        <p:spPr>
          <a:xfrm>
            <a:off x="381000" y="990600"/>
            <a:ext cx="8382000" cy="1329595"/>
          </a:xfrm>
        </p:spPr>
        <p:txBody>
          <a:bodyPr/>
          <a:lstStyle/>
          <a:p>
            <a:r>
              <a:rPr lang="en-US" dirty="0" smtClean="0"/>
              <a:t>A variant function is an expression whose values goes down (in some well-founded ordering) with every iteration/call</a:t>
            </a:r>
            <a:endParaRPr lang="en-US" dirty="0"/>
          </a:p>
        </p:txBody>
      </p:sp>
      <p:sp>
        <p:nvSpPr>
          <p:cNvPr id="5" name="TextBox 4"/>
          <p:cNvSpPr txBox="1"/>
          <p:nvPr/>
        </p:nvSpPr>
        <p:spPr>
          <a:xfrm>
            <a:off x="152400" y="2971800"/>
            <a:ext cx="2895600" cy="2308324"/>
          </a:xfrm>
          <a:prstGeom prst="rect">
            <a:avLst/>
          </a:prstGeom>
          <a:noFill/>
        </p:spPr>
        <p:txBody>
          <a:bodyPr wrap="square" rtlCol="0">
            <a:spAutoFit/>
          </a:bodyPr>
          <a:lstStyle/>
          <a:p>
            <a:r>
              <a:rPr lang="en-US" sz="3600" dirty="0" smtClean="0">
                <a:solidFill>
                  <a:schemeClr val="bg1"/>
                </a:solidFill>
                <a:effectLst/>
                <a:latin typeface="Consolas" pitchFamily="49" charset="0"/>
                <a:cs typeface="Consolas" pitchFamily="49" charset="0"/>
              </a:rPr>
              <a:t>while (B)</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   S;</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p>
        </p:txBody>
      </p:sp>
      <p:sp>
        <p:nvSpPr>
          <p:cNvPr id="6" name="Freeform 5"/>
          <p:cNvSpPr/>
          <p:nvPr/>
        </p:nvSpPr>
        <p:spPr>
          <a:xfrm>
            <a:off x="175954" y="4719145"/>
            <a:ext cx="1697514" cy="937634"/>
          </a:xfrm>
          <a:custGeom>
            <a:avLst/>
            <a:gdLst>
              <a:gd name="connsiteX0" fmla="*/ 2619329 w 2631475"/>
              <a:gd name="connsiteY0" fmla="*/ 0 h 1329125"/>
              <a:gd name="connsiteX1" fmla="*/ 2272488 w 2631475"/>
              <a:gd name="connsiteY1" fmla="*/ 677918 h 1329125"/>
              <a:gd name="connsiteX2" fmla="*/ 238736 w 2631475"/>
              <a:gd name="connsiteY2" fmla="*/ 1308538 h 1329125"/>
              <a:gd name="connsiteX3" fmla="*/ 18019 w 2631475"/>
              <a:gd name="connsiteY3" fmla="*/ 1150883 h 1329125"/>
              <a:gd name="connsiteX4" fmla="*/ 33784 w 2631475"/>
              <a:gd name="connsiteY4" fmla="*/ 898635 h 1329125"/>
              <a:gd name="connsiteX0" fmla="*/ 2619329 w 2631475"/>
              <a:gd name="connsiteY0" fmla="*/ 0 h 1341091"/>
              <a:gd name="connsiteX1" fmla="*/ 2272488 w 2631475"/>
              <a:gd name="connsiteY1" fmla="*/ 677918 h 1341091"/>
              <a:gd name="connsiteX2" fmla="*/ 238736 w 2631475"/>
              <a:gd name="connsiteY2" fmla="*/ 1308538 h 1341091"/>
              <a:gd name="connsiteX3" fmla="*/ 18019 w 2631475"/>
              <a:gd name="connsiteY3" fmla="*/ 1213945 h 1341091"/>
              <a:gd name="connsiteX4" fmla="*/ 33784 w 2631475"/>
              <a:gd name="connsiteY4" fmla="*/ 898635 h 1341091"/>
              <a:gd name="connsiteX0" fmla="*/ 2662337 w 2666802"/>
              <a:gd name="connsiteY0" fmla="*/ 0 h 1411518"/>
              <a:gd name="connsiteX1" fmla="*/ 2315496 w 2666802"/>
              <a:gd name="connsiteY1" fmla="*/ 677918 h 1411518"/>
              <a:gd name="connsiteX2" fmla="*/ 880834 w 2666802"/>
              <a:gd name="connsiteY2" fmla="*/ 1387365 h 1411518"/>
              <a:gd name="connsiteX3" fmla="*/ 61027 w 2666802"/>
              <a:gd name="connsiteY3" fmla="*/ 1213945 h 1411518"/>
              <a:gd name="connsiteX4" fmla="*/ 76792 w 2666802"/>
              <a:gd name="connsiteY4" fmla="*/ 898635 h 1411518"/>
              <a:gd name="connsiteX0" fmla="*/ 2621631 w 2626096"/>
              <a:gd name="connsiteY0" fmla="*/ 0 h 1462876"/>
              <a:gd name="connsiteX1" fmla="*/ 2274790 w 2626096"/>
              <a:gd name="connsiteY1" fmla="*/ 677918 h 1462876"/>
              <a:gd name="connsiteX2" fmla="*/ 840128 w 2626096"/>
              <a:gd name="connsiteY2" fmla="*/ 1387365 h 1462876"/>
              <a:gd name="connsiteX3" fmla="*/ 83383 w 2626096"/>
              <a:gd name="connsiteY3" fmla="*/ 1387366 h 1462876"/>
              <a:gd name="connsiteX4" fmla="*/ 36086 w 2626096"/>
              <a:gd name="connsiteY4" fmla="*/ 898635 h 1462876"/>
              <a:gd name="connsiteX0" fmla="*/ 2621631 w 2622074"/>
              <a:gd name="connsiteY0" fmla="*/ 0 h 1454498"/>
              <a:gd name="connsiteX1" fmla="*/ 1313093 w 2622074"/>
              <a:gd name="connsiteY1" fmla="*/ 804042 h 1454498"/>
              <a:gd name="connsiteX2" fmla="*/ 840128 w 2622074"/>
              <a:gd name="connsiteY2" fmla="*/ 1387365 h 1454498"/>
              <a:gd name="connsiteX3" fmla="*/ 83383 w 2622074"/>
              <a:gd name="connsiteY3" fmla="*/ 1387366 h 1454498"/>
              <a:gd name="connsiteX4" fmla="*/ 36086 w 2622074"/>
              <a:gd name="connsiteY4" fmla="*/ 898635 h 1454498"/>
              <a:gd name="connsiteX0" fmla="*/ 1991010 w 1991892"/>
              <a:gd name="connsiteY0" fmla="*/ 0 h 1060360"/>
              <a:gd name="connsiteX1" fmla="*/ 1313093 w 1991892"/>
              <a:gd name="connsiteY1" fmla="*/ 409904 h 1060360"/>
              <a:gd name="connsiteX2" fmla="*/ 840128 w 1991892"/>
              <a:gd name="connsiteY2" fmla="*/ 993227 h 1060360"/>
              <a:gd name="connsiteX3" fmla="*/ 83383 w 1991892"/>
              <a:gd name="connsiteY3" fmla="*/ 993228 h 1060360"/>
              <a:gd name="connsiteX4" fmla="*/ 36086 w 1991892"/>
              <a:gd name="connsiteY4" fmla="*/ 504497 h 1060360"/>
              <a:gd name="connsiteX0" fmla="*/ 1991010 w 1991010"/>
              <a:gd name="connsiteY0" fmla="*/ 0 h 1060360"/>
              <a:gd name="connsiteX1" fmla="*/ 1313093 w 1991010"/>
              <a:gd name="connsiteY1" fmla="*/ 409904 h 1060360"/>
              <a:gd name="connsiteX2" fmla="*/ 840128 w 1991010"/>
              <a:gd name="connsiteY2" fmla="*/ 993227 h 1060360"/>
              <a:gd name="connsiteX3" fmla="*/ 83383 w 1991010"/>
              <a:gd name="connsiteY3" fmla="*/ 993228 h 1060360"/>
              <a:gd name="connsiteX4" fmla="*/ 36086 w 1991010"/>
              <a:gd name="connsiteY4" fmla="*/ 504497 h 1060360"/>
              <a:gd name="connsiteX0" fmla="*/ 1991010 w 1991010"/>
              <a:gd name="connsiteY0" fmla="*/ 0 h 1060360"/>
              <a:gd name="connsiteX1" fmla="*/ 1060844 w 1991010"/>
              <a:gd name="connsiteY1" fmla="*/ 409904 h 1060360"/>
              <a:gd name="connsiteX2" fmla="*/ 840128 w 1991010"/>
              <a:gd name="connsiteY2" fmla="*/ 993227 h 1060360"/>
              <a:gd name="connsiteX3" fmla="*/ 83383 w 1991010"/>
              <a:gd name="connsiteY3" fmla="*/ 993228 h 1060360"/>
              <a:gd name="connsiteX4" fmla="*/ 36086 w 1991010"/>
              <a:gd name="connsiteY4" fmla="*/ 504497 h 1060360"/>
              <a:gd name="connsiteX0" fmla="*/ 1978530 w 1978530"/>
              <a:gd name="connsiteY0" fmla="*/ 0 h 1009745"/>
              <a:gd name="connsiteX1" fmla="*/ 1048364 w 1978530"/>
              <a:gd name="connsiteY1" fmla="*/ 409904 h 1009745"/>
              <a:gd name="connsiteX2" fmla="*/ 827648 w 1978530"/>
              <a:gd name="connsiteY2" fmla="*/ 993227 h 1009745"/>
              <a:gd name="connsiteX3" fmla="*/ 625323 w 1978530"/>
              <a:gd name="connsiteY3" fmla="*/ 861847 h 1009745"/>
              <a:gd name="connsiteX4" fmla="*/ 70903 w 1978530"/>
              <a:gd name="connsiteY4" fmla="*/ 993228 h 1009745"/>
              <a:gd name="connsiteX5" fmla="*/ 23606 w 1978530"/>
              <a:gd name="connsiteY5" fmla="*/ 504497 h 1009745"/>
              <a:gd name="connsiteX0" fmla="*/ 1978530 w 1978530"/>
              <a:gd name="connsiteY0" fmla="*/ 0 h 1004739"/>
              <a:gd name="connsiteX1" fmla="*/ 1048364 w 1978530"/>
              <a:gd name="connsiteY1" fmla="*/ 409904 h 1004739"/>
              <a:gd name="connsiteX2" fmla="*/ 748820 w 1978530"/>
              <a:gd name="connsiteY2" fmla="*/ 646386 h 1004739"/>
              <a:gd name="connsiteX3" fmla="*/ 625323 w 1978530"/>
              <a:gd name="connsiteY3" fmla="*/ 861847 h 1004739"/>
              <a:gd name="connsiteX4" fmla="*/ 70903 w 1978530"/>
              <a:gd name="connsiteY4" fmla="*/ 993228 h 1004739"/>
              <a:gd name="connsiteX5" fmla="*/ 23606 w 1978530"/>
              <a:gd name="connsiteY5" fmla="*/ 504497 h 1004739"/>
              <a:gd name="connsiteX0" fmla="*/ 1975900 w 1975900"/>
              <a:gd name="connsiteY0" fmla="*/ 0 h 1010525"/>
              <a:gd name="connsiteX1" fmla="*/ 1045734 w 1975900"/>
              <a:gd name="connsiteY1" fmla="*/ 409904 h 1010525"/>
              <a:gd name="connsiteX2" fmla="*/ 746190 w 1975900"/>
              <a:gd name="connsiteY2" fmla="*/ 646386 h 1010525"/>
              <a:gd name="connsiteX3" fmla="*/ 575397 w 1975900"/>
              <a:gd name="connsiteY3" fmla="*/ 909144 h 1010525"/>
              <a:gd name="connsiteX4" fmla="*/ 68273 w 1975900"/>
              <a:gd name="connsiteY4" fmla="*/ 993228 h 1010525"/>
              <a:gd name="connsiteX5" fmla="*/ 20976 w 1975900"/>
              <a:gd name="connsiteY5" fmla="*/ 504497 h 1010525"/>
              <a:gd name="connsiteX0" fmla="*/ 1975900 w 1975900"/>
              <a:gd name="connsiteY0" fmla="*/ 0 h 1010525"/>
              <a:gd name="connsiteX1" fmla="*/ 1045734 w 1975900"/>
              <a:gd name="connsiteY1" fmla="*/ 409904 h 1010525"/>
              <a:gd name="connsiteX2" fmla="*/ 746190 w 1975900"/>
              <a:gd name="connsiteY2" fmla="*/ 646386 h 1010525"/>
              <a:gd name="connsiteX3" fmla="*/ 575397 w 1975900"/>
              <a:gd name="connsiteY3" fmla="*/ 909144 h 1010525"/>
              <a:gd name="connsiteX4" fmla="*/ 68273 w 1975900"/>
              <a:gd name="connsiteY4" fmla="*/ 993228 h 1010525"/>
              <a:gd name="connsiteX5" fmla="*/ 20976 w 1975900"/>
              <a:gd name="connsiteY5" fmla="*/ 504497 h 1010525"/>
              <a:gd name="connsiteX0" fmla="*/ 1975900 w 1975900"/>
              <a:gd name="connsiteY0" fmla="*/ 0 h 1010525"/>
              <a:gd name="connsiteX1" fmla="*/ 1045734 w 1975900"/>
              <a:gd name="connsiteY1" fmla="*/ 409904 h 1010525"/>
              <a:gd name="connsiteX2" fmla="*/ 575397 w 1975900"/>
              <a:gd name="connsiteY2" fmla="*/ 909144 h 1010525"/>
              <a:gd name="connsiteX3" fmla="*/ 68273 w 1975900"/>
              <a:gd name="connsiteY3" fmla="*/ 993228 h 1010525"/>
              <a:gd name="connsiteX4" fmla="*/ 20976 w 1975900"/>
              <a:gd name="connsiteY4" fmla="*/ 504497 h 1010525"/>
              <a:gd name="connsiteX0" fmla="*/ 1692121 w 1692121"/>
              <a:gd name="connsiteY0" fmla="*/ 0 h 900167"/>
              <a:gd name="connsiteX1" fmla="*/ 1045734 w 1692121"/>
              <a:gd name="connsiteY1" fmla="*/ 299546 h 900167"/>
              <a:gd name="connsiteX2" fmla="*/ 575397 w 1692121"/>
              <a:gd name="connsiteY2" fmla="*/ 798786 h 900167"/>
              <a:gd name="connsiteX3" fmla="*/ 68273 w 1692121"/>
              <a:gd name="connsiteY3" fmla="*/ 882870 h 900167"/>
              <a:gd name="connsiteX4" fmla="*/ 20976 w 1692121"/>
              <a:gd name="connsiteY4" fmla="*/ 394139 h 900167"/>
              <a:gd name="connsiteX0" fmla="*/ 1699416 w 1699416"/>
              <a:gd name="connsiteY0" fmla="*/ 0 h 900167"/>
              <a:gd name="connsiteX1" fmla="*/ 1053029 w 1699416"/>
              <a:gd name="connsiteY1" fmla="*/ 299546 h 900167"/>
              <a:gd name="connsiteX2" fmla="*/ 708816 w 1699416"/>
              <a:gd name="connsiteY2" fmla="*/ 798786 h 900167"/>
              <a:gd name="connsiteX3" fmla="*/ 75568 w 1699416"/>
              <a:gd name="connsiteY3" fmla="*/ 882870 h 900167"/>
              <a:gd name="connsiteX4" fmla="*/ 28271 w 1699416"/>
              <a:gd name="connsiteY4" fmla="*/ 394139 h 900167"/>
              <a:gd name="connsiteX0" fmla="*/ 1699416 w 1699416"/>
              <a:gd name="connsiteY0" fmla="*/ 0 h 900167"/>
              <a:gd name="connsiteX1" fmla="*/ 1053029 w 1699416"/>
              <a:gd name="connsiteY1" fmla="*/ 299546 h 900167"/>
              <a:gd name="connsiteX2" fmla="*/ 708816 w 1699416"/>
              <a:gd name="connsiteY2" fmla="*/ 798786 h 900167"/>
              <a:gd name="connsiteX3" fmla="*/ 75568 w 1699416"/>
              <a:gd name="connsiteY3" fmla="*/ 882870 h 900167"/>
              <a:gd name="connsiteX4" fmla="*/ 28271 w 1699416"/>
              <a:gd name="connsiteY4" fmla="*/ 394139 h 900167"/>
              <a:gd name="connsiteX0" fmla="*/ 1697514 w 1697514"/>
              <a:gd name="connsiteY0" fmla="*/ 0 h 905558"/>
              <a:gd name="connsiteX1" fmla="*/ 1051127 w 1697514"/>
              <a:gd name="connsiteY1" fmla="*/ 299546 h 905558"/>
              <a:gd name="connsiteX2" fmla="*/ 675383 w 1697514"/>
              <a:gd name="connsiteY2" fmla="*/ 830317 h 905558"/>
              <a:gd name="connsiteX3" fmla="*/ 73666 w 1697514"/>
              <a:gd name="connsiteY3" fmla="*/ 882870 h 905558"/>
              <a:gd name="connsiteX4" fmla="*/ 26369 w 1697514"/>
              <a:gd name="connsiteY4" fmla="*/ 394139 h 905558"/>
              <a:gd name="connsiteX0" fmla="*/ 1697514 w 1697514"/>
              <a:gd name="connsiteY0" fmla="*/ 0 h 937634"/>
              <a:gd name="connsiteX1" fmla="*/ 1051127 w 1697514"/>
              <a:gd name="connsiteY1" fmla="*/ 299546 h 937634"/>
              <a:gd name="connsiteX2" fmla="*/ 675383 w 1697514"/>
              <a:gd name="connsiteY2" fmla="*/ 830317 h 937634"/>
              <a:gd name="connsiteX3" fmla="*/ 73666 w 1697514"/>
              <a:gd name="connsiteY3" fmla="*/ 882870 h 937634"/>
              <a:gd name="connsiteX4" fmla="*/ 26369 w 1697514"/>
              <a:gd name="connsiteY4" fmla="*/ 394139 h 9376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7514" h="937634">
                <a:moveTo>
                  <a:pt x="1697514" y="0"/>
                </a:moveTo>
                <a:cubicBezTo>
                  <a:pt x="1359869" y="56493"/>
                  <a:pt x="1221482" y="161160"/>
                  <a:pt x="1051127" y="299546"/>
                </a:cubicBezTo>
                <a:cubicBezTo>
                  <a:pt x="880772" y="437932"/>
                  <a:pt x="932886" y="654268"/>
                  <a:pt x="675383" y="830317"/>
                </a:cubicBezTo>
                <a:cubicBezTo>
                  <a:pt x="486197" y="972207"/>
                  <a:pt x="181835" y="955566"/>
                  <a:pt x="73666" y="882870"/>
                </a:cubicBezTo>
                <a:cubicBezTo>
                  <a:pt x="-34503" y="810174"/>
                  <a:pt x="1407" y="486104"/>
                  <a:pt x="26369" y="394139"/>
                </a:cubicBezTo>
              </a:path>
            </a:pathLst>
          </a:custGeom>
          <a:ln w="38100">
            <a:headEnd type="ova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1705302" y="3920212"/>
            <a:ext cx="3048000" cy="2677656"/>
          </a:xfrm>
          <a:prstGeom prst="rect">
            <a:avLst/>
          </a:prstGeom>
          <a:noFill/>
        </p:spPr>
        <p:txBody>
          <a:bodyPr wrap="square" rtlCol="0">
            <a:spAutoFit/>
          </a:bodyPr>
          <a:lstStyle/>
          <a:p>
            <a:r>
              <a:rPr lang="en-US" sz="2400" dirty="0" smtClean="0">
                <a:solidFill>
                  <a:schemeClr val="bg2"/>
                </a:solidFill>
                <a:effectLst/>
              </a:rPr>
              <a:t>At the time a loop back-edge is taken, the value of the variant function must be less than at the beginning of the iteration</a:t>
            </a:r>
          </a:p>
        </p:txBody>
      </p:sp>
      <p:sp>
        <p:nvSpPr>
          <p:cNvPr id="8" name="TextBox 7"/>
          <p:cNvSpPr txBox="1"/>
          <p:nvPr/>
        </p:nvSpPr>
        <p:spPr>
          <a:xfrm>
            <a:off x="6019800" y="3429000"/>
            <a:ext cx="2895600" cy="2308324"/>
          </a:xfrm>
          <a:prstGeom prst="rect">
            <a:avLst/>
          </a:prstGeom>
          <a:noFill/>
        </p:spPr>
        <p:txBody>
          <a:bodyPr wrap="square" rtlCol="0">
            <a:spAutoFit/>
          </a:bodyPr>
          <a:lstStyle/>
          <a:p>
            <a:r>
              <a:rPr lang="en-US" sz="3600" dirty="0" smtClean="0">
                <a:solidFill>
                  <a:schemeClr val="bg1"/>
                </a:solidFill>
                <a:effectLst/>
                <a:latin typeface="Consolas" pitchFamily="49" charset="0"/>
                <a:cs typeface="Consolas" pitchFamily="49" charset="0"/>
              </a:rPr>
              <a:t>method M()</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   P();</a:t>
            </a:r>
            <a:br>
              <a:rPr lang="en-US" sz="3600" dirty="0" smtClean="0">
                <a:solidFill>
                  <a:schemeClr val="bg1"/>
                </a:solidFill>
                <a:effectLst/>
                <a:latin typeface="Consolas" pitchFamily="49" charset="0"/>
                <a:cs typeface="Consolas" pitchFamily="49" charset="0"/>
              </a:rPr>
            </a:br>
            <a:r>
              <a:rPr lang="en-US" sz="3600" dirty="0" smtClean="0">
                <a:solidFill>
                  <a:schemeClr val="bg1"/>
                </a:solidFill>
                <a:effectLst/>
                <a:latin typeface="Consolas" pitchFamily="49" charset="0"/>
                <a:cs typeface="Consolas" pitchFamily="49" charset="0"/>
              </a:rPr>
              <a:t>}</a:t>
            </a:r>
          </a:p>
        </p:txBody>
      </p:sp>
      <p:sp>
        <p:nvSpPr>
          <p:cNvPr id="9" name="Freeform 8"/>
          <p:cNvSpPr/>
          <p:nvPr/>
        </p:nvSpPr>
        <p:spPr>
          <a:xfrm flipH="1">
            <a:off x="5693438" y="4055549"/>
            <a:ext cx="1316962" cy="1359726"/>
          </a:xfrm>
          <a:custGeom>
            <a:avLst/>
            <a:gdLst>
              <a:gd name="connsiteX0" fmla="*/ 2619329 w 2631475"/>
              <a:gd name="connsiteY0" fmla="*/ 0 h 1329125"/>
              <a:gd name="connsiteX1" fmla="*/ 2272488 w 2631475"/>
              <a:gd name="connsiteY1" fmla="*/ 677918 h 1329125"/>
              <a:gd name="connsiteX2" fmla="*/ 238736 w 2631475"/>
              <a:gd name="connsiteY2" fmla="*/ 1308538 h 1329125"/>
              <a:gd name="connsiteX3" fmla="*/ 18019 w 2631475"/>
              <a:gd name="connsiteY3" fmla="*/ 1150883 h 1329125"/>
              <a:gd name="connsiteX4" fmla="*/ 33784 w 2631475"/>
              <a:gd name="connsiteY4" fmla="*/ 898635 h 1329125"/>
              <a:gd name="connsiteX0" fmla="*/ 2619329 w 2631475"/>
              <a:gd name="connsiteY0" fmla="*/ 0 h 1341091"/>
              <a:gd name="connsiteX1" fmla="*/ 2272488 w 2631475"/>
              <a:gd name="connsiteY1" fmla="*/ 677918 h 1341091"/>
              <a:gd name="connsiteX2" fmla="*/ 238736 w 2631475"/>
              <a:gd name="connsiteY2" fmla="*/ 1308538 h 1341091"/>
              <a:gd name="connsiteX3" fmla="*/ 18019 w 2631475"/>
              <a:gd name="connsiteY3" fmla="*/ 1213945 h 1341091"/>
              <a:gd name="connsiteX4" fmla="*/ 33784 w 2631475"/>
              <a:gd name="connsiteY4" fmla="*/ 898635 h 1341091"/>
              <a:gd name="connsiteX0" fmla="*/ 2662337 w 2666802"/>
              <a:gd name="connsiteY0" fmla="*/ 0 h 1411518"/>
              <a:gd name="connsiteX1" fmla="*/ 2315496 w 2666802"/>
              <a:gd name="connsiteY1" fmla="*/ 677918 h 1411518"/>
              <a:gd name="connsiteX2" fmla="*/ 880834 w 2666802"/>
              <a:gd name="connsiteY2" fmla="*/ 1387365 h 1411518"/>
              <a:gd name="connsiteX3" fmla="*/ 61027 w 2666802"/>
              <a:gd name="connsiteY3" fmla="*/ 1213945 h 1411518"/>
              <a:gd name="connsiteX4" fmla="*/ 76792 w 2666802"/>
              <a:gd name="connsiteY4" fmla="*/ 898635 h 1411518"/>
              <a:gd name="connsiteX0" fmla="*/ 2621631 w 2626096"/>
              <a:gd name="connsiteY0" fmla="*/ 0 h 1462876"/>
              <a:gd name="connsiteX1" fmla="*/ 2274790 w 2626096"/>
              <a:gd name="connsiteY1" fmla="*/ 677918 h 1462876"/>
              <a:gd name="connsiteX2" fmla="*/ 840128 w 2626096"/>
              <a:gd name="connsiteY2" fmla="*/ 1387365 h 1462876"/>
              <a:gd name="connsiteX3" fmla="*/ 83383 w 2626096"/>
              <a:gd name="connsiteY3" fmla="*/ 1387366 h 1462876"/>
              <a:gd name="connsiteX4" fmla="*/ 36086 w 2626096"/>
              <a:gd name="connsiteY4" fmla="*/ 898635 h 1462876"/>
              <a:gd name="connsiteX0" fmla="*/ 2621631 w 2622074"/>
              <a:gd name="connsiteY0" fmla="*/ 0 h 1454498"/>
              <a:gd name="connsiteX1" fmla="*/ 1313093 w 2622074"/>
              <a:gd name="connsiteY1" fmla="*/ 804042 h 1454498"/>
              <a:gd name="connsiteX2" fmla="*/ 840128 w 2622074"/>
              <a:gd name="connsiteY2" fmla="*/ 1387365 h 1454498"/>
              <a:gd name="connsiteX3" fmla="*/ 83383 w 2622074"/>
              <a:gd name="connsiteY3" fmla="*/ 1387366 h 1454498"/>
              <a:gd name="connsiteX4" fmla="*/ 36086 w 2622074"/>
              <a:gd name="connsiteY4" fmla="*/ 898635 h 1454498"/>
              <a:gd name="connsiteX0" fmla="*/ 1991010 w 1991892"/>
              <a:gd name="connsiteY0" fmla="*/ 0 h 1060360"/>
              <a:gd name="connsiteX1" fmla="*/ 1313093 w 1991892"/>
              <a:gd name="connsiteY1" fmla="*/ 409904 h 1060360"/>
              <a:gd name="connsiteX2" fmla="*/ 840128 w 1991892"/>
              <a:gd name="connsiteY2" fmla="*/ 993227 h 1060360"/>
              <a:gd name="connsiteX3" fmla="*/ 83383 w 1991892"/>
              <a:gd name="connsiteY3" fmla="*/ 993228 h 1060360"/>
              <a:gd name="connsiteX4" fmla="*/ 36086 w 1991892"/>
              <a:gd name="connsiteY4" fmla="*/ 504497 h 1060360"/>
              <a:gd name="connsiteX0" fmla="*/ 1991010 w 1991010"/>
              <a:gd name="connsiteY0" fmla="*/ 0 h 1060360"/>
              <a:gd name="connsiteX1" fmla="*/ 1313093 w 1991010"/>
              <a:gd name="connsiteY1" fmla="*/ 409904 h 1060360"/>
              <a:gd name="connsiteX2" fmla="*/ 840128 w 1991010"/>
              <a:gd name="connsiteY2" fmla="*/ 993227 h 1060360"/>
              <a:gd name="connsiteX3" fmla="*/ 83383 w 1991010"/>
              <a:gd name="connsiteY3" fmla="*/ 993228 h 1060360"/>
              <a:gd name="connsiteX4" fmla="*/ 36086 w 1991010"/>
              <a:gd name="connsiteY4" fmla="*/ 504497 h 1060360"/>
              <a:gd name="connsiteX0" fmla="*/ 2000682 w 2000682"/>
              <a:gd name="connsiteY0" fmla="*/ 0 h 995402"/>
              <a:gd name="connsiteX1" fmla="*/ 1322765 w 2000682"/>
              <a:gd name="connsiteY1" fmla="*/ 409904 h 995402"/>
              <a:gd name="connsiteX2" fmla="*/ 994910 w 2000682"/>
              <a:gd name="connsiteY2" fmla="*/ 672891 h 995402"/>
              <a:gd name="connsiteX3" fmla="*/ 93055 w 2000682"/>
              <a:gd name="connsiteY3" fmla="*/ 993228 h 995402"/>
              <a:gd name="connsiteX4" fmla="*/ 45758 w 2000682"/>
              <a:gd name="connsiteY4" fmla="*/ 504497 h 995402"/>
              <a:gd name="connsiteX0" fmla="*/ 1956195 w 1956195"/>
              <a:gd name="connsiteY0" fmla="*/ 0 h 789012"/>
              <a:gd name="connsiteX1" fmla="*/ 1278278 w 1956195"/>
              <a:gd name="connsiteY1" fmla="*/ 409904 h 789012"/>
              <a:gd name="connsiteX2" fmla="*/ 950423 w 1956195"/>
              <a:gd name="connsiteY2" fmla="*/ 672891 h 789012"/>
              <a:gd name="connsiteX3" fmla="*/ 483901 w 1956195"/>
              <a:gd name="connsiteY3" fmla="*/ 783007 h 789012"/>
              <a:gd name="connsiteX4" fmla="*/ 1271 w 1956195"/>
              <a:gd name="connsiteY4" fmla="*/ 504497 h 789012"/>
              <a:gd name="connsiteX0" fmla="*/ 1832309 w 1832309"/>
              <a:gd name="connsiteY0" fmla="*/ 0 h 788482"/>
              <a:gd name="connsiteX1" fmla="*/ 1154392 w 1832309"/>
              <a:gd name="connsiteY1" fmla="*/ 409904 h 788482"/>
              <a:gd name="connsiteX2" fmla="*/ 826537 w 1832309"/>
              <a:gd name="connsiteY2" fmla="*/ 672891 h 788482"/>
              <a:gd name="connsiteX3" fmla="*/ 360015 w 1832309"/>
              <a:gd name="connsiteY3" fmla="*/ 783007 h 788482"/>
              <a:gd name="connsiteX4" fmla="*/ 1766 w 1832309"/>
              <a:gd name="connsiteY4" fmla="*/ 514507 h 788482"/>
              <a:gd name="connsiteX0" fmla="*/ 1834355 w 1834355"/>
              <a:gd name="connsiteY0" fmla="*/ 0 h 788482"/>
              <a:gd name="connsiteX1" fmla="*/ 1156438 w 1834355"/>
              <a:gd name="connsiteY1" fmla="*/ 409904 h 788482"/>
              <a:gd name="connsiteX2" fmla="*/ 828583 w 1834355"/>
              <a:gd name="connsiteY2" fmla="*/ 672891 h 788482"/>
              <a:gd name="connsiteX3" fmla="*/ 216949 w 1834355"/>
              <a:gd name="connsiteY3" fmla="*/ 783007 h 788482"/>
              <a:gd name="connsiteX4" fmla="*/ 3812 w 1834355"/>
              <a:gd name="connsiteY4" fmla="*/ 514507 h 788482"/>
              <a:gd name="connsiteX0" fmla="*/ 1730704 w 1730704"/>
              <a:gd name="connsiteY0" fmla="*/ 0 h 868566"/>
              <a:gd name="connsiteX1" fmla="*/ 1156438 w 1730704"/>
              <a:gd name="connsiteY1" fmla="*/ 489988 h 868566"/>
              <a:gd name="connsiteX2" fmla="*/ 828583 w 1730704"/>
              <a:gd name="connsiteY2" fmla="*/ 752975 h 868566"/>
              <a:gd name="connsiteX3" fmla="*/ 216949 w 1730704"/>
              <a:gd name="connsiteY3" fmla="*/ 863091 h 868566"/>
              <a:gd name="connsiteX4" fmla="*/ 3812 w 1730704"/>
              <a:gd name="connsiteY4" fmla="*/ 594591 h 868566"/>
              <a:gd name="connsiteX0" fmla="*/ 1730704 w 1730704"/>
              <a:gd name="connsiteY0" fmla="*/ 0 h 868566"/>
              <a:gd name="connsiteX1" fmla="*/ 1156438 w 1730704"/>
              <a:gd name="connsiteY1" fmla="*/ 489988 h 868566"/>
              <a:gd name="connsiteX2" fmla="*/ 828583 w 1730704"/>
              <a:gd name="connsiteY2" fmla="*/ 752975 h 868566"/>
              <a:gd name="connsiteX3" fmla="*/ 216949 w 1730704"/>
              <a:gd name="connsiteY3" fmla="*/ 863091 h 868566"/>
              <a:gd name="connsiteX4" fmla="*/ 3812 w 1730704"/>
              <a:gd name="connsiteY4" fmla="*/ 594591 h 868566"/>
              <a:gd name="connsiteX0" fmla="*/ 1730704 w 1730704"/>
              <a:gd name="connsiteY0" fmla="*/ 0 h 868566"/>
              <a:gd name="connsiteX1" fmla="*/ 828583 w 1730704"/>
              <a:gd name="connsiteY1" fmla="*/ 752975 h 868566"/>
              <a:gd name="connsiteX2" fmla="*/ 216949 w 1730704"/>
              <a:gd name="connsiteY2" fmla="*/ 863091 h 868566"/>
              <a:gd name="connsiteX3" fmla="*/ 3812 w 1730704"/>
              <a:gd name="connsiteY3" fmla="*/ 594591 h 868566"/>
              <a:gd name="connsiteX0" fmla="*/ 1731674 w 1731674"/>
              <a:gd name="connsiteY0" fmla="*/ 0 h 863373"/>
              <a:gd name="connsiteX1" fmla="*/ 995394 w 1731674"/>
              <a:gd name="connsiteY1" fmla="*/ 642860 h 863373"/>
              <a:gd name="connsiteX2" fmla="*/ 217919 w 1731674"/>
              <a:gd name="connsiteY2" fmla="*/ 863091 h 863373"/>
              <a:gd name="connsiteX3" fmla="*/ 4782 w 1731674"/>
              <a:gd name="connsiteY3" fmla="*/ 594591 h 863373"/>
            </a:gdLst>
            <a:ahLst/>
            <a:cxnLst>
              <a:cxn ang="0">
                <a:pos x="connsiteX0" y="connsiteY0"/>
              </a:cxn>
              <a:cxn ang="0">
                <a:pos x="connsiteX1" y="connsiteY1"/>
              </a:cxn>
              <a:cxn ang="0">
                <a:pos x="connsiteX2" y="connsiteY2"/>
              </a:cxn>
              <a:cxn ang="0">
                <a:pos x="connsiteX3" y="connsiteY3"/>
              </a:cxn>
            </a:cxnLst>
            <a:rect l="l" t="t" r="r" b="b"/>
            <a:pathLst>
              <a:path w="1731674" h="863373">
                <a:moveTo>
                  <a:pt x="1731674" y="0"/>
                </a:moveTo>
                <a:cubicBezTo>
                  <a:pt x="1543732" y="156870"/>
                  <a:pt x="1247687" y="499011"/>
                  <a:pt x="995394" y="642860"/>
                </a:cubicBezTo>
                <a:cubicBezTo>
                  <a:pt x="838813" y="705044"/>
                  <a:pt x="383021" y="871136"/>
                  <a:pt x="217919" y="863091"/>
                </a:cubicBezTo>
                <a:cubicBezTo>
                  <a:pt x="52817" y="855046"/>
                  <a:pt x="-20180" y="686556"/>
                  <a:pt x="4782" y="594591"/>
                </a:cubicBezTo>
              </a:path>
            </a:pathLst>
          </a:custGeom>
          <a:ln w="38100">
            <a:headEnd type="ova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657600" y="2468940"/>
            <a:ext cx="3276600" cy="1569660"/>
          </a:xfrm>
          <a:prstGeom prst="rect">
            <a:avLst/>
          </a:prstGeom>
          <a:noFill/>
        </p:spPr>
        <p:txBody>
          <a:bodyPr wrap="square" rtlCol="0">
            <a:spAutoFit/>
          </a:bodyPr>
          <a:lstStyle/>
          <a:p>
            <a:r>
              <a:rPr lang="en-US" sz="2400" dirty="0" smtClean="0">
                <a:solidFill>
                  <a:schemeClr val="bg2"/>
                </a:solidFill>
              </a:rPr>
              <a:t>At the time of the call, </a:t>
            </a:r>
            <a:r>
              <a:rPr lang="en-US" sz="2400" dirty="0" smtClean="0">
                <a:solidFill>
                  <a:schemeClr val="bg2"/>
                </a:solidFill>
                <a:effectLst/>
              </a:rPr>
              <a:t>the </a:t>
            </a:r>
            <a:r>
              <a:rPr lang="en-US" sz="2400" dirty="0" err="1" smtClean="0">
                <a:solidFill>
                  <a:schemeClr val="bg2"/>
                </a:solidFill>
                <a:effectLst/>
              </a:rPr>
              <a:t>callee’s</a:t>
            </a:r>
            <a:r>
              <a:rPr lang="en-US" sz="2400" dirty="0" smtClean="0">
                <a:solidFill>
                  <a:schemeClr val="bg2"/>
                </a:solidFill>
                <a:effectLst/>
              </a:rPr>
              <a:t> variant function must be less than the caller’s</a:t>
            </a:r>
          </a:p>
        </p:txBody>
      </p:sp>
    </p:spTree>
    <p:extLst>
      <p:ext uri="{BB962C8B-B14F-4D97-AF65-F5344CB8AC3E}">
        <p14:creationId xmlns:p14="http://schemas.microsoft.com/office/powerpoint/2010/main" val="326887419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Proving termination</a:t>
            </a:r>
            <a:endParaRPr lang="en-US" dirty="0"/>
          </a:p>
        </p:txBody>
      </p:sp>
      <p:sp>
        <p:nvSpPr>
          <p:cNvPr id="3" name="Subtitle 2"/>
          <p:cNvSpPr>
            <a:spLocks noGrp="1"/>
          </p:cNvSpPr>
          <p:nvPr>
            <p:ph type="subTitle" idx="1"/>
          </p:nvPr>
        </p:nvSpPr>
        <p:spPr/>
        <p:txBody>
          <a:bodyPr/>
          <a:lstStyle/>
          <a:p>
            <a:r>
              <a:rPr lang="en-US" dirty="0" smtClean="0"/>
              <a:t>Termination</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350794407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Motivation for using lemmas</a:t>
            </a:r>
            <a:endParaRPr lang="en-US" dirty="0"/>
          </a:p>
        </p:txBody>
      </p:sp>
      <p:sp>
        <p:nvSpPr>
          <p:cNvPr id="3" name="Subtitle 2"/>
          <p:cNvSpPr>
            <a:spLocks noGrp="1"/>
          </p:cNvSpPr>
          <p:nvPr>
            <p:ph type="subTitle" idx="1"/>
          </p:nvPr>
        </p:nvSpPr>
        <p:spPr/>
        <p:txBody>
          <a:bodyPr/>
          <a:lstStyle/>
          <a:p>
            <a:r>
              <a:rPr lang="en-US" dirty="0" err="1" smtClean="0"/>
              <a:t>FindZero</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13735268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Lemmas, induction</a:t>
            </a:r>
            <a:endParaRPr lang="en-US" dirty="0"/>
          </a:p>
        </p:txBody>
      </p:sp>
      <p:sp>
        <p:nvSpPr>
          <p:cNvPr id="3" name="Subtitle 2"/>
          <p:cNvSpPr>
            <a:spLocks noGrp="1"/>
          </p:cNvSpPr>
          <p:nvPr>
            <p:ph type="subTitle" idx="1"/>
          </p:nvPr>
        </p:nvSpPr>
        <p:spPr/>
        <p:txBody>
          <a:bodyPr/>
          <a:lstStyle/>
          <a:p>
            <a:r>
              <a:rPr lang="en-US" dirty="0" smtClean="0"/>
              <a:t>Gauss</a:t>
            </a:r>
            <a:r>
              <a:rPr lang="en-US" baseline="30000" dirty="0" smtClean="0"/>
              <a:t>2</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325851718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Text Placeholder 2"/>
          <p:cNvSpPr>
            <a:spLocks noGrp="1"/>
          </p:cNvSpPr>
          <p:nvPr>
            <p:ph type="body" sz="quarter" idx="10"/>
          </p:nvPr>
        </p:nvSpPr>
        <p:spPr>
          <a:xfrm>
            <a:off x="381000" y="1143000"/>
            <a:ext cx="8382000" cy="4979825"/>
          </a:xfrm>
        </p:spPr>
        <p:txBody>
          <a:bodyPr/>
          <a:lstStyle/>
          <a:p>
            <a:r>
              <a:rPr lang="en-US" dirty="0" smtClean="0"/>
              <a:t>McCarthy</a:t>
            </a:r>
          </a:p>
          <a:p>
            <a:pPr lvl="1"/>
            <a:r>
              <a:rPr lang="en-US" dirty="0" smtClean="0">
                <a:hlinkClick r:id="rId2"/>
              </a:rPr>
              <a:t>http://rise4fun.com/Dafny/6bq</a:t>
            </a:r>
            <a:r>
              <a:rPr lang="en-US" dirty="0" smtClean="0"/>
              <a:t> </a:t>
            </a:r>
          </a:p>
          <a:p>
            <a:r>
              <a:rPr lang="en-US" dirty="0" smtClean="0"/>
              <a:t>Coincidence</a:t>
            </a:r>
          </a:p>
          <a:p>
            <a:pPr lvl="1"/>
            <a:r>
              <a:rPr lang="en-US" dirty="0" smtClean="0">
                <a:hlinkClick r:id="rId3"/>
              </a:rPr>
              <a:t>http://rise4fun.com/Dafny/WvG</a:t>
            </a:r>
            <a:r>
              <a:rPr lang="en-US" dirty="0" smtClean="0"/>
              <a:t> </a:t>
            </a:r>
          </a:p>
          <a:p>
            <a:r>
              <a:rPr lang="en-US" dirty="0" smtClean="0"/>
              <a:t>Saddleback search</a:t>
            </a:r>
          </a:p>
          <a:p>
            <a:pPr lvl="1"/>
            <a:r>
              <a:rPr lang="en-US" dirty="0" smtClean="0">
                <a:hlinkClick r:id="rId4"/>
              </a:rPr>
              <a:t>http://rise4fun.com/Dafny/U5h</a:t>
            </a:r>
            <a:endParaRPr lang="en-US" dirty="0" smtClean="0"/>
          </a:p>
          <a:p>
            <a:r>
              <a:rPr lang="en-US" dirty="0"/>
              <a:t>Max is transitive</a:t>
            </a:r>
          </a:p>
          <a:p>
            <a:pPr lvl="1"/>
            <a:r>
              <a:rPr lang="en-US" dirty="0">
                <a:hlinkClick r:id="rId5"/>
              </a:rPr>
              <a:t>http://rise4fun.com/Dafny/z9J</a:t>
            </a:r>
            <a:r>
              <a:rPr lang="en-US" dirty="0"/>
              <a:t> </a:t>
            </a:r>
          </a:p>
          <a:p>
            <a:r>
              <a:rPr lang="en-US" dirty="0"/>
              <a:t>Reverse-Reverse</a:t>
            </a:r>
          </a:p>
          <a:p>
            <a:pPr lvl="1"/>
            <a:r>
              <a:rPr lang="en-US" dirty="0">
                <a:hlinkClick r:id="rId6"/>
              </a:rPr>
              <a:t>http://</a:t>
            </a:r>
            <a:r>
              <a:rPr lang="en-US" dirty="0" smtClean="0">
                <a:hlinkClick r:id="rId6"/>
              </a:rPr>
              <a:t>rise4fun.com/Dafny/1g</a:t>
            </a:r>
            <a:r>
              <a:rPr lang="en-US" dirty="0" smtClean="0"/>
              <a:t> </a:t>
            </a:r>
            <a:endParaRPr lang="en-US" dirty="0"/>
          </a:p>
        </p:txBody>
      </p:sp>
    </p:spTree>
    <p:extLst>
      <p:ext uri="{BB962C8B-B14F-4D97-AF65-F5344CB8AC3E}">
        <p14:creationId xmlns:p14="http://schemas.microsoft.com/office/powerpoint/2010/main" val="404066257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051984"/>
            <a:ext cx="8382000" cy="3422475"/>
          </a:xfrm>
        </p:spPr>
        <p:txBody>
          <a:bodyPr/>
          <a:lstStyle/>
          <a:p>
            <a:r>
              <a:rPr lang="en-US" dirty="0" smtClean="0"/>
              <a:t>Dafny</a:t>
            </a:r>
          </a:p>
          <a:p>
            <a:pPr lvl="1"/>
            <a:r>
              <a:rPr lang="en-US" dirty="0" smtClean="0"/>
              <a:t>research.microsoft.com/</a:t>
            </a:r>
            <a:r>
              <a:rPr lang="en-US" dirty="0" err="1" smtClean="0"/>
              <a:t>dafny</a:t>
            </a:r>
            <a:endParaRPr lang="en-US" dirty="0" smtClean="0"/>
          </a:p>
          <a:p>
            <a:pPr lvl="1"/>
            <a:r>
              <a:rPr lang="en-US" dirty="0" smtClean="0"/>
              <a:t>rise4fun.com/Dafny/tutorial/guide</a:t>
            </a:r>
          </a:p>
          <a:p>
            <a:r>
              <a:rPr lang="en-US" dirty="0" smtClean="0"/>
              <a:t>rise4fun</a:t>
            </a:r>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536032"/>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4495800"/>
            <a:ext cx="1495425" cy="112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96496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10451</TotalTime>
  <Words>762</Words>
  <Application>Microsoft Office PowerPoint</Application>
  <PresentationFormat>On-screen Show (4:3)</PresentationFormat>
  <Paragraphs>139</Paragraphs>
  <Slides>7</Slides>
  <Notes>4</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Microsoft Research 2008 light template</vt:lpstr>
      <vt:lpstr>White with Courier font for code slides</vt:lpstr>
      <vt:lpstr>Using and Building an Automatic Program Verifier</vt:lpstr>
      <vt:lpstr>Termination</vt:lpstr>
      <vt:lpstr>Proving termination</vt:lpstr>
      <vt:lpstr>Motivation for using lemmas</vt:lpstr>
      <vt:lpstr>Lemmas, induction</vt:lpstr>
      <vt:lpstr>Exercises</vt:lpstr>
      <vt:lpstr>Links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142</cp:revision>
  <dcterms:created xsi:type="dcterms:W3CDTF">2010-04-12T10:52:29Z</dcterms:created>
  <dcterms:modified xsi:type="dcterms:W3CDTF">2011-09-07T22:41:42Z</dcterms:modified>
</cp:coreProperties>
</file>