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2"/>
  </p:notesMasterIdLst>
  <p:handoutMasterIdLst>
    <p:handoutMasterId r:id="rId13"/>
  </p:handoutMasterIdLst>
  <p:sldIdLst>
    <p:sldId id="257" r:id="rId3"/>
    <p:sldId id="348" r:id="rId4"/>
    <p:sldId id="359" r:id="rId5"/>
    <p:sldId id="349" r:id="rId6"/>
    <p:sldId id="332" r:id="rId7"/>
    <p:sldId id="360" r:id="rId8"/>
    <p:sldId id="346" r:id="rId9"/>
    <p:sldId id="358" r:id="rId10"/>
    <p:sldId id="353" r:id="rId11"/>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32" autoAdjust="0"/>
    <p:restoredTop sz="87211" autoAdjust="0"/>
  </p:normalViewPr>
  <p:slideViewPr>
    <p:cSldViewPr>
      <p:cViewPr varScale="1">
        <p:scale>
          <a:sx n="60" d="100"/>
          <a:sy n="60" d="100"/>
        </p:scale>
        <p:origin x="-1110"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2011-09-03</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2011-09-03 13:29</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r := new </a:t>
            </a:r>
            <a:r>
              <a:rPr lang="en-US" sz="900" kern="1200" dirty="0" err="1" smtClean="0">
                <a:solidFill>
                  <a:schemeClr val="tx1"/>
                </a:solidFill>
                <a:latin typeface="Segoe" pitchFamily="34" charset="0"/>
                <a:ea typeface="+mn-ea"/>
                <a:cs typeface="+mn-cs"/>
              </a:rPr>
              <a:t>RockBand.Init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t>
            </a:r>
            <a:r>
              <a:rPr lang="en-US" sz="900" kern="1200" dirty="0" err="1" smtClean="0">
                <a:solidFill>
                  <a:schemeClr val="tx1"/>
                </a:solidFill>
                <a:latin typeface="Segoe" pitchFamily="34" charset="0"/>
                <a:ea typeface="+mn-ea"/>
                <a:cs typeface="+mn-cs"/>
              </a:rPr>
              <a:t>RockBand</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gigs: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Guitar;</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gigs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gt.Valid</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Play()</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gigs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Guitar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method Strum()</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r := new </a:t>
            </a:r>
            <a:r>
              <a:rPr lang="en-US" sz="900" kern="1200" dirty="0" err="1" smtClean="0">
                <a:solidFill>
                  <a:schemeClr val="tx1"/>
                </a:solidFill>
                <a:latin typeface="Segoe" pitchFamily="34" charset="0"/>
                <a:ea typeface="+mn-ea"/>
                <a:cs typeface="+mn-cs"/>
              </a:rPr>
              <a:t>RockBand.Init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t>
            </a:r>
            <a:r>
              <a:rPr lang="en-US" sz="900" kern="1200" dirty="0" err="1" smtClean="0">
                <a:solidFill>
                  <a:schemeClr val="tx1"/>
                </a:solidFill>
                <a:latin typeface="Segoe" pitchFamily="34" charset="0"/>
                <a:ea typeface="+mn-ea"/>
                <a:cs typeface="+mn-cs"/>
              </a:rPr>
              <a:t>RockBand</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gigs: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Guitar;</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gigs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gt.Valid</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Play()</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gigs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Guitar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method Strum()</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0</a:t>
            </a:r>
          </a:p>
          <a:p>
            <a:r>
              <a:rPr lang="en-US" sz="1400" dirty="0" smtClean="0">
                <a:solidFill>
                  <a:schemeClr val="bg2"/>
                </a:solidFill>
              </a:rPr>
              <a:t>LASER Summer </a:t>
            </a:r>
            <a:r>
              <a:rPr lang="en-US" sz="1400" dirty="0" smtClean="0">
                <a:solidFill>
                  <a:schemeClr val="bg2"/>
                </a:solidFill>
              </a:rPr>
              <a:t>School 2011</a:t>
            </a:r>
            <a:endParaRPr lang="en-US" sz="1400" dirty="0" smtClean="0">
              <a:solidFill>
                <a:schemeClr val="bg2"/>
              </a:solidFill>
              <a:effectLst/>
            </a:endParaRPr>
          </a:p>
          <a:p>
            <a:r>
              <a:rPr lang="en-US" sz="1400" dirty="0" smtClean="0">
                <a:solidFill>
                  <a:schemeClr val="bg2"/>
                </a:solidFill>
              </a:rPr>
              <a:t>Elba, Italy</a:t>
            </a:r>
            <a:endParaRPr lang="en-US" sz="1400" dirty="0" smtClean="0">
              <a:solidFill>
                <a:schemeClr val="bg2"/>
              </a:solidFill>
            </a:endParaRPr>
          </a:p>
          <a:p>
            <a:r>
              <a:rPr lang="en-US" sz="1400" dirty="0" smtClean="0">
                <a:solidFill>
                  <a:schemeClr val="bg2"/>
                </a:solidFill>
              </a:rPr>
              <a:t>4</a:t>
            </a:r>
            <a:r>
              <a:rPr lang="en-US" sz="1400" dirty="0" smtClean="0">
                <a:solidFill>
                  <a:schemeClr val="bg2"/>
                </a:solidFill>
                <a:effectLst/>
              </a:rPr>
              <a:t> </a:t>
            </a:r>
            <a:r>
              <a:rPr lang="en-US" sz="1400" dirty="0" smtClean="0">
                <a:solidFill>
                  <a:schemeClr val="bg2"/>
                </a:solidFill>
                <a:effectLst/>
              </a:rPr>
              <a:t>September 2011</a:t>
            </a:r>
            <a:endParaRPr lang="en-US" sz="1400" dirty="0" smtClean="0">
              <a:solidFill>
                <a:schemeClr val="bg2"/>
              </a:solidFill>
              <a:effectLs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programs</a:t>
            </a:r>
            <a:endParaRPr lang="en-US" dirty="0"/>
          </a:p>
        </p:txBody>
      </p:sp>
      <p:sp>
        <p:nvSpPr>
          <p:cNvPr id="3" name="Text Placeholder 2"/>
          <p:cNvSpPr>
            <a:spLocks noGrp="1"/>
          </p:cNvSpPr>
          <p:nvPr>
            <p:ph type="body" sz="quarter" idx="10"/>
          </p:nvPr>
        </p:nvSpPr>
        <p:spPr>
          <a:xfrm>
            <a:off x="381000" y="1143000"/>
            <a:ext cx="8382000" cy="3305520"/>
          </a:xfrm>
        </p:spPr>
        <p:txBody>
          <a:bodyPr/>
          <a:lstStyle/>
          <a:p>
            <a:r>
              <a:rPr lang="en-US" dirty="0" smtClean="0"/>
              <a:t>Central to any programming task</a:t>
            </a:r>
          </a:p>
          <a:p>
            <a:pPr lvl="1"/>
            <a:r>
              <a:rPr lang="en-US" dirty="0" smtClean="0"/>
              <a:t>From safety critical applications to scripting</a:t>
            </a:r>
          </a:p>
          <a:p>
            <a:pPr lvl="1"/>
            <a:r>
              <a:rPr lang="en-US" dirty="0" smtClean="0"/>
              <a:t>From initial development to maintenance to debugging</a:t>
            </a:r>
          </a:p>
          <a:p>
            <a:r>
              <a:rPr lang="en-US" dirty="0" smtClean="0"/>
              <a:t>Minimizes faults, security problems, time/cost to market</a:t>
            </a:r>
          </a:p>
          <a:p>
            <a:r>
              <a:rPr lang="en-US" dirty="0" smtClean="0"/>
              <a:t>Thinking skill</a:t>
            </a:r>
          </a:p>
        </p:txBody>
      </p:sp>
    </p:spTree>
    <p:extLst>
      <p:ext uri="{BB962C8B-B14F-4D97-AF65-F5344CB8AC3E}">
        <p14:creationId xmlns:p14="http://schemas.microsoft.com/office/powerpoint/2010/main" val="15487790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Reasoning using specifications</a:t>
            </a:r>
            <a:endParaRPr lang="en-US" dirty="0"/>
          </a:p>
        </p:txBody>
      </p:sp>
      <p:sp>
        <p:nvSpPr>
          <p:cNvPr id="3" name="Subtitle 2"/>
          <p:cNvSpPr>
            <a:spLocks noGrp="1"/>
          </p:cNvSpPr>
          <p:nvPr>
            <p:ph type="subTitle" idx="1"/>
          </p:nvPr>
        </p:nvSpPr>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76934694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program </a:t>
            </a:r>
            <a:r>
              <a:rPr lang="en-US" dirty="0" smtClean="0"/>
              <a:t>verifier</a:t>
            </a:r>
            <a:endParaRPr lang="en-US" dirty="0"/>
          </a:p>
        </p:txBody>
      </p:sp>
      <p:sp>
        <p:nvSpPr>
          <p:cNvPr id="3" name="Text Placeholder 2"/>
          <p:cNvSpPr>
            <a:spLocks noGrp="1"/>
          </p:cNvSpPr>
          <p:nvPr>
            <p:ph type="body" sz="quarter" idx="10"/>
          </p:nvPr>
        </p:nvSpPr>
        <p:spPr>
          <a:xfrm>
            <a:off x="381000" y="1411552"/>
            <a:ext cx="8382000" cy="2320635"/>
          </a:xfrm>
        </p:spPr>
        <p:txBody>
          <a:bodyPr/>
          <a:lstStyle/>
          <a:p>
            <a:r>
              <a:rPr lang="en-US" dirty="0"/>
              <a:t>A verification tool can be used</a:t>
            </a:r>
          </a:p>
          <a:p>
            <a:pPr lvl="1"/>
            <a:r>
              <a:rPr lang="en-US" dirty="0"/>
              <a:t>to establish the correctness of a </a:t>
            </a:r>
            <a:r>
              <a:rPr lang="en-US" dirty="0" smtClean="0"/>
              <a:t>program</a:t>
            </a:r>
            <a:endParaRPr lang="en-US" dirty="0"/>
          </a:p>
          <a:p>
            <a:pPr lvl="1"/>
            <a:r>
              <a:rPr lang="en-US" dirty="0"/>
              <a:t>as a vehicle for learning to reason about programs</a:t>
            </a:r>
          </a:p>
          <a:p>
            <a:endParaRPr lang="en-US" dirty="0"/>
          </a:p>
        </p:txBody>
      </p:sp>
    </p:spTree>
    <p:extLst>
      <p:ext uri="{BB962C8B-B14F-4D97-AF65-F5344CB8AC3E}">
        <p14:creationId xmlns:p14="http://schemas.microsoft.com/office/powerpoint/2010/main" val="323616492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Program verification</a:t>
            </a:r>
            <a:endParaRPr lang="en-US" dirty="0"/>
          </a:p>
        </p:txBody>
      </p:sp>
      <p:cxnSp>
        <p:nvCxnSpPr>
          <p:cNvPr id="7" name="Elbow Connector 6"/>
          <p:cNvCxnSpPr/>
          <p:nvPr/>
        </p:nvCxnSpPr>
        <p:spPr>
          <a:xfrm>
            <a:off x="1815664" y="1259000"/>
            <a:ext cx="7252138" cy="3084400"/>
          </a:xfrm>
          <a:prstGeom prst="bentConnector3">
            <a:avLst>
              <a:gd name="adj1" fmla="val 0"/>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19882473">
            <a:off x="-375304" y="1377732"/>
            <a:ext cx="2057400" cy="892552"/>
          </a:xfrm>
          <a:prstGeom prst="rect">
            <a:avLst/>
          </a:prstGeom>
          <a:noFill/>
        </p:spPr>
        <p:txBody>
          <a:bodyPr wrap="square" rtlCol="0">
            <a:spAutoFit/>
          </a:bodyPr>
          <a:lstStyle/>
          <a:p>
            <a:pPr algn="r"/>
            <a:r>
              <a:rPr lang="en-US" sz="2600" dirty="0" smtClean="0">
                <a:solidFill>
                  <a:schemeClr val="bg2"/>
                </a:solidFill>
                <a:effectLst/>
              </a:rPr>
              <a:t>functional correctness</a:t>
            </a:r>
          </a:p>
        </p:txBody>
      </p:sp>
      <p:sp>
        <p:nvSpPr>
          <p:cNvPr id="17" name="TextBox 16"/>
          <p:cNvSpPr txBox="1"/>
          <p:nvPr/>
        </p:nvSpPr>
        <p:spPr>
          <a:xfrm rot="19882473">
            <a:off x="-146704" y="3382340"/>
            <a:ext cx="1828800" cy="892552"/>
          </a:xfrm>
          <a:prstGeom prst="rect">
            <a:avLst/>
          </a:prstGeom>
          <a:noFill/>
        </p:spPr>
        <p:txBody>
          <a:bodyPr wrap="square" rtlCol="0">
            <a:spAutoFit/>
          </a:bodyPr>
          <a:lstStyle/>
          <a:p>
            <a:pPr algn="r"/>
            <a:r>
              <a:rPr lang="en-US" sz="2600" dirty="0" smtClean="0">
                <a:solidFill>
                  <a:schemeClr val="bg2"/>
                </a:solidFill>
                <a:effectLst/>
              </a:rPr>
              <a:t>limited checking</a:t>
            </a:r>
          </a:p>
        </p:txBody>
      </p:sp>
      <p:sp>
        <p:nvSpPr>
          <p:cNvPr id="18" name="TextBox 17"/>
          <p:cNvSpPr txBox="1"/>
          <p:nvPr/>
        </p:nvSpPr>
        <p:spPr>
          <a:xfrm>
            <a:off x="1815664" y="4584918"/>
            <a:ext cx="2468105" cy="1815882"/>
          </a:xfrm>
          <a:prstGeom prst="rect">
            <a:avLst/>
          </a:prstGeom>
          <a:noFill/>
        </p:spPr>
        <p:txBody>
          <a:bodyPr wrap="square" rtlCol="0">
            <a:spAutoFit/>
          </a:bodyPr>
          <a:lstStyle/>
          <a:p>
            <a:r>
              <a:rPr lang="en-US" sz="2800" dirty="0" smtClean="0">
                <a:solidFill>
                  <a:schemeClr val="bg2"/>
                </a:solidFill>
                <a:effectLst/>
              </a:rPr>
              <a:t>automatic</a:t>
            </a:r>
            <a:br>
              <a:rPr lang="en-US" sz="2800" dirty="0" smtClean="0">
                <a:solidFill>
                  <a:schemeClr val="bg2"/>
                </a:solidFill>
                <a:effectLst/>
              </a:rPr>
            </a:br>
            <a:r>
              <a:rPr lang="en-US" sz="2800" dirty="0" smtClean="0">
                <a:solidFill>
                  <a:schemeClr val="bg2"/>
                </a:solidFill>
                <a:effectLst/>
              </a:rPr>
              <a:t>decision</a:t>
            </a:r>
            <a:br>
              <a:rPr lang="en-US" sz="2800" dirty="0" smtClean="0">
                <a:solidFill>
                  <a:schemeClr val="bg2"/>
                </a:solidFill>
                <a:effectLst/>
              </a:rPr>
            </a:br>
            <a:r>
              <a:rPr lang="en-US" sz="2800" dirty="0" smtClean="0">
                <a:solidFill>
                  <a:schemeClr val="bg2"/>
                </a:solidFill>
                <a:effectLst/>
              </a:rPr>
              <a:t>procedures</a:t>
            </a:r>
          </a:p>
          <a:p>
            <a:r>
              <a:rPr lang="en-US" sz="2800" dirty="0" smtClean="0">
                <a:solidFill>
                  <a:schemeClr val="bg2"/>
                </a:solidFill>
              </a:rPr>
              <a:t>(SMT solvers)</a:t>
            </a:r>
            <a:endParaRPr lang="en-US" sz="2800" dirty="0" smtClean="0">
              <a:solidFill>
                <a:schemeClr val="bg2"/>
              </a:solidFill>
              <a:effectLst/>
            </a:endParaRPr>
          </a:p>
        </p:txBody>
      </p:sp>
      <p:sp>
        <p:nvSpPr>
          <p:cNvPr id="19" name="TextBox 18"/>
          <p:cNvSpPr txBox="1"/>
          <p:nvPr/>
        </p:nvSpPr>
        <p:spPr>
          <a:xfrm>
            <a:off x="4465984" y="4584918"/>
            <a:ext cx="2209802" cy="1384995"/>
          </a:xfrm>
          <a:prstGeom prst="rect">
            <a:avLst/>
          </a:prstGeom>
          <a:noFill/>
        </p:spPr>
        <p:txBody>
          <a:bodyPr wrap="square" rtlCol="0">
            <a:spAutoFit/>
          </a:bodyPr>
          <a:lstStyle/>
          <a:p>
            <a:r>
              <a:rPr lang="en-US" sz="2800" dirty="0" smtClean="0">
                <a:solidFill>
                  <a:schemeClr val="bg2"/>
                </a:solidFill>
                <a:effectLst/>
              </a:rPr>
              <a:t>interactive</a:t>
            </a:r>
            <a:br>
              <a:rPr lang="en-US" sz="2800" dirty="0" smtClean="0">
                <a:solidFill>
                  <a:schemeClr val="bg2"/>
                </a:solidFill>
                <a:effectLst/>
              </a:rPr>
            </a:br>
            <a:r>
              <a:rPr lang="en-US" sz="2800" dirty="0" smtClean="0">
                <a:solidFill>
                  <a:schemeClr val="bg2"/>
                </a:solidFill>
                <a:effectLst/>
              </a:rPr>
              <a:t>proof assistants</a:t>
            </a:r>
          </a:p>
        </p:txBody>
      </p:sp>
      <p:sp>
        <p:nvSpPr>
          <p:cNvPr id="20" name="Oval 19"/>
          <p:cNvSpPr/>
          <p:nvPr/>
        </p:nvSpPr>
        <p:spPr bwMode="auto">
          <a:xfrm>
            <a:off x="4465984" y="1175597"/>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p>
        </p:txBody>
      </p:sp>
      <p:sp>
        <p:nvSpPr>
          <p:cNvPr id="21" name="Oval 20"/>
          <p:cNvSpPr/>
          <p:nvPr/>
        </p:nvSpPr>
        <p:spPr bwMode="auto">
          <a:xfrm>
            <a:off x="1981200" y="2971800"/>
            <a:ext cx="2209802" cy="1227379"/>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p>
        </p:txBody>
      </p:sp>
      <p:sp>
        <p:nvSpPr>
          <p:cNvPr id="23" name="Oval 22"/>
          <p:cNvSpPr/>
          <p:nvPr/>
        </p:nvSpPr>
        <p:spPr bwMode="auto">
          <a:xfrm>
            <a:off x="1977887" y="1181480"/>
            <a:ext cx="2305882" cy="1265775"/>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and others</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2" name="Oval 11"/>
          <p:cNvSpPr/>
          <p:nvPr/>
        </p:nvSpPr>
        <p:spPr bwMode="auto">
          <a:xfrm>
            <a:off x="6858000" y="1165010"/>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hand proofs (or hand waving)</a:t>
            </a:r>
          </a:p>
        </p:txBody>
      </p:sp>
      <p:sp>
        <p:nvSpPr>
          <p:cNvPr id="13" name="TextBox 12"/>
          <p:cNvSpPr txBox="1"/>
          <p:nvPr/>
        </p:nvSpPr>
        <p:spPr>
          <a:xfrm>
            <a:off x="7035363" y="4584918"/>
            <a:ext cx="2209802" cy="1384995"/>
          </a:xfrm>
          <a:prstGeom prst="rect">
            <a:avLst/>
          </a:prstGeom>
          <a:noFill/>
        </p:spPr>
        <p:txBody>
          <a:bodyPr wrap="square" rtlCol="0">
            <a:spAutoFit/>
          </a:bodyPr>
          <a:lstStyle/>
          <a:p>
            <a:r>
              <a:rPr lang="en-US" sz="2800" dirty="0" smtClean="0">
                <a:solidFill>
                  <a:schemeClr val="bg2"/>
                </a:solidFill>
                <a:effectLst/>
              </a:rPr>
              <a:t>no</a:t>
            </a:r>
          </a:p>
          <a:p>
            <a:r>
              <a:rPr lang="en-US" sz="2800" dirty="0" smtClean="0">
                <a:solidFill>
                  <a:schemeClr val="bg2"/>
                </a:solidFill>
                <a:effectLst/>
              </a:rPr>
              <a:t>machine assistance</a:t>
            </a:r>
          </a:p>
        </p:txBody>
      </p:sp>
      <p:sp>
        <p:nvSpPr>
          <p:cNvPr id="22" name="TextBox 21"/>
          <p:cNvSpPr txBox="1"/>
          <p:nvPr/>
        </p:nvSpPr>
        <p:spPr>
          <a:xfrm>
            <a:off x="7467600" y="4282966"/>
            <a:ext cx="1600202" cy="369332"/>
          </a:xfrm>
          <a:prstGeom prst="rect">
            <a:avLst/>
          </a:prstGeom>
          <a:noFill/>
        </p:spPr>
        <p:txBody>
          <a:bodyPr wrap="square" rtlCol="0">
            <a:spAutoFit/>
          </a:bodyPr>
          <a:lstStyle/>
          <a:p>
            <a:r>
              <a:rPr lang="en-US" dirty="0" smtClean="0">
                <a:solidFill>
                  <a:schemeClr val="bg2"/>
                </a:solidFill>
                <a:effectLst/>
              </a:rPr>
              <a:t>human effort</a:t>
            </a:r>
          </a:p>
        </p:txBody>
      </p:sp>
      <p:sp>
        <p:nvSpPr>
          <p:cNvPr id="25" name="TextBox 24"/>
          <p:cNvSpPr txBox="1"/>
          <p:nvPr/>
        </p:nvSpPr>
        <p:spPr>
          <a:xfrm rot="16200000">
            <a:off x="719688" y="1674675"/>
            <a:ext cx="1889882" cy="369332"/>
          </a:xfrm>
          <a:prstGeom prst="rect">
            <a:avLst/>
          </a:prstGeom>
          <a:noFill/>
        </p:spPr>
        <p:txBody>
          <a:bodyPr wrap="square" rtlCol="0">
            <a:spAutoFit/>
          </a:bodyPr>
          <a:lstStyle/>
          <a:p>
            <a:r>
              <a:rPr lang="en-US" dirty="0" smtClean="0">
                <a:solidFill>
                  <a:schemeClr val="bg2"/>
                </a:solidFill>
                <a:effectLst/>
              </a:rPr>
              <a:t>assurance level</a:t>
            </a:r>
          </a:p>
        </p:txBody>
      </p:sp>
      <p:sp>
        <p:nvSpPr>
          <p:cNvPr id="26" name="TextBox 25"/>
          <p:cNvSpPr txBox="1"/>
          <p:nvPr/>
        </p:nvSpPr>
        <p:spPr>
          <a:xfrm>
            <a:off x="273697" y="4658417"/>
            <a:ext cx="1512230" cy="369332"/>
          </a:xfrm>
          <a:prstGeom prst="rect">
            <a:avLst/>
          </a:prstGeom>
          <a:noFill/>
        </p:spPr>
        <p:txBody>
          <a:bodyPr wrap="square" rtlCol="0">
            <a:spAutoFit/>
          </a:bodyPr>
          <a:lstStyle/>
          <a:p>
            <a:r>
              <a:rPr lang="en-US" dirty="0" smtClean="0">
                <a:solidFill>
                  <a:schemeClr val="bg2"/>
                </a:solidFill>
                <a:effectLst/>
              </a:rPr>
              <a:t>technology:</a:t>
            </a:r>
          </a:p>
        </p:txBody>
      </p:sp>
    </p:spTree>
    <p:extLst>
      <p:ext uri="{BB962C8B-B14F-4D97-AF65-F5344CB8AC3E}">
        <p14:creationId xmlns:p14="http://schemas.microsoft.com/office/powerpoint/2010/main" val="22887161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animBg="1"/>
      <p:bldP spid="21" grpId="0" animBg="1"/>
      <p:bldP spid="23" grpId="0" animBg="1"/>
      <p:bldP spid="12"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Dafny</a:t>
            </a:r>
            <a:endParaRPr lang="en-US" dirty="0"/>
          </a:p>
        </p:txBody>
      </p:sp>
      <p:sp>
        <p:nvSpPr>
          <p:cNvPr id="3" name="Subtitle 2"/>
          <p:cNvSpPr>
            <a:spLocks noGrp="1"/>
          </p:cNvSpPr>
          <p:nvPr>
            <p:ph type="subTitle" idx="1"/>
          </p:nvPr>
        </p:nvSpPr>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79883977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Dafny on the web</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4050" y="949581"/>
            <a:ext cx="5619750" cy="5375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reeform 3"/>
          <p:cNvSpPr/>
          <p:nvPr/>
        </p:nvSpPr>
        <p:spPr>
          <a:xfrm>
            <a:off x="5912068" y="2498833"/>
            <a:ext cx="762000" cy="533401"/>
          </a:xfrm>
          <a:custGeom>
            <a:avLst/>
            <a:gdLst>
              <a:gd name="connsiteX0" fmla="*/ 804042 w 1103586"/>
              <a:gd name="connsiteY0" fmla="*/ 31531 h 772511"/>
              <a:gd name="connsiteX1" fmla="*/ 662152 w 1103586"/>
              <a:gd name="connsiteY1" fmla="*/ 15766 h 772511"/>
              <a:gd name="connsiteX2" fmla="*/ 583324 w 1103586"/>
              <a:gd name="connsiteY2" fmla="*/ 0 h 772511"/>
              <a:gd name="connsiteX3" fmla="*/ 157655 w 1103586"/>
              <a:gd name="connsiteY3" fmla="*/ 15766 h 772511"/>
              <a:gd name="connsiteX4" fmla="*/ 63062 w 1103586"/>
              <a:gd name="connsiteY4" fmla="*/ 78828 h 772511"/>
              <a:gd name="connsiteX5" fmla="*/ 15766 w 1103586"/>
              <a:gd name="connsiteY5" fmla="*/ 173421 h 772511"/>
              <a:gd name="connsiteX6" fmla="*/ 0 w 1103586"/>
              <a:gd name="connsiteY6" fmla="*/ 236483 h 772511"/>
              <a:gd name="connsiteX7" fmla="*/ 15766 w 1103586"/>
              <a:gd name="connsiteY7" fmla="*/ 425669 h 772511"/>
              <a:gd name="connsiteX8" fmla="*/ 63062 w 1103586"/>
              <a:gd name="connsiteY8" fmla="*/ 520262 h 772511"/>
              <a:gd name="connsiteX9" fmla="*/ 110359 w 1103586"/>
              <a:gd name="connsiteY9" fmla="*/ 567559 h 772511"/>
              <a:gd name="connsiteX10" fmla="*/ 220718 w 1103586"/>
              <a:gd name="connsiteY10" fmla="*/ 630621 h 772511"/>
              <a:gd name="connsiteX11" fmla="*/ 268014 w 1103586"/>
              <a:gd name="connsiteY11" fmla="*/ 646386 h 772511"/>
              <a:gd name="connsiteX12" fmla="*/ 394138 w 1103586"/>
              <a:gd name="connsiteY12" fmla="*/ 693683 h 772511"/>
              <a:gd name="connsiteX13" fmla="*/ 441435 w 1103586"/>
              <a:gd name="connsiteY13" fmla="*/ 725214 h 772511"/>
              <a:gd name="connsiteX14" fmla="*/ 520262 w 1103586"/>
              <a:gd name="connsiteY14" fmla="*/ 740979 h 772511"/>
              <a:gd name="connsiteX15" fmla="*/ 567559 w 1103586"/>
              <a:gd name="connsiteY15" fmla="*/ 756745 h 772511"/>
              <a:gd name="connsiteX16" fmla="*/ 630621 w 1103586"/>
              <a:gd name="connsiteY16" fmla="*/ 772511 h 772511"/>
              <a:gd name="connsiteX17" fmla="*/ 930166 w 1103586"/>
              <a:gd name="connsiteY17" fmla="*/ 756745 h 772511"/>
              <a:gd name="connsiteX18" fmla="*/ 977462 w 1103586"/>
              <a:gd name="connsiteY18" fmla="*/ 740979 h 772511"/>
              <a:gd name="connsiteX19" fmla="*/ 1040524 w 1103586"/>
              <a:gd name="connsiteY19" fmla="*/ 677917 h 772511"/>
              <a:gd name="connsiteX20" fmla="*/ 1103586 w 1103586"/>
              <a:gd name="connsiteY20" fmla="*/ 583324 h 772511"/>
              <a:gd name="connsiteX21" fmla="*/ 1087821 w 1103586"/>
              <a:gd name="connsiteY21" fmla="*/ 362607 h 772511"/>
              <a:gd name="connsiteX22" fmla="*/ 993228 w 1103586"/>
              <a:gd name="connsiteY22" fmla="*/ 236483 h 772511"/>
              <a:gd name="connsiteX23" fmla="*/ 851338 w 1103586"/>
              <a:gd name="connsiteY23" fmla="*/ 157655 h 772511"/>
              <a:gd name="connsiteX24" fmla="*/ 788276 w 1103586"/>
              <a:gd name="connsiteY24" fmla="*/ 126124 h 772511"/>
              <a:gd name="connsiteX25" fmla="*/ 677918 w 1103586"/>
              <a:gd name="connsiteY25" fmla="*/ 94593 h 772511"/>
              <a:gd name="connsiteX26" fmla="*/ 536028 w 1103586"/>
              <a:gd name="connsiteY26" fmla="*/ 94593 h 772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03586" h="772511">
                <a:moveTo>
                  <a:pt x="804042" y="31531"/>
                </a:moveTo>
                <a:cubicBezTo>
                  <a:pt x="756745" y="26276"/>
                  <a:pt x="709261" y="22496"/>
                  <a:pt x="662152" y="15766"/>
                </a:cubicBezTo>
                <a:cubicBezTo>
                  <a:pt x="635625" y="11976"/>
                  <a:pt x="610120" y="0"/>
                  <a:pt x="583324" y="0"/>
                </a:cubicBezTo>
                <a:cubicBezTo>
                  <a:pt x="441337" y="0"/>
                  <a:pt x="299545" y="10511"/>
                  <a:pt x="157655" y="15766"/>
                </a:cubicBezTo>
                <a:cubicBezTo>
                  <a:pt x="126124" y="36787"/>
                  <a:pt x="75045" y="42877"/>
                  <a:pt x="63062" y="78828"/>
                </a:cubicBezTo>
                <a:cubicBezTo>
                  <a:pt x="41305" y="144100"/>
                  <a:pt x="56515" y="112297"/>
                  <a:pt x="15766" y="173421"/>
                </a:cubicBezTo>
                <a:cubicBezTo>
                  <a:pt x="10511" y="194442"/>
                  <a:pt x="0" y="214815"/>
                  <a:pt x="0" y="236483"/>
                </a:cubicBezTo>
                <a:cubicBezTo>
                  <a:pt x="0" y="299764"/>
                  <a:pt x="7403" y="362944"/>
                  <a:pt x="15766" y="425669"/>
                </a:cubicBezTo>
                <a:cubicBezTo>
                  <a:pt x="20281" y="459530"/>
                  <a:pt x="41971" y="494953"/>
                  <a:pt x="63062" y="520262"/>
                </a:cubicBezTo>
                <a:cubicBezTo>
                  <a:pt x="77336" y="537390"/>
                  <a:pt x="93231" y="553285"/>
                  <a:pt x="110359" y="567559"/>
                </a:cubicBezTo>
                <a:cubicBezTo>
                  <a:pt x="138301" y="590845"/>
                  <a:pt x="188969" y="617014"/>
                  <a:pt x="220718" y="630621"/>
                </a:cubicBezTo>
                <a:cubicBezTo>
                  <a:pt x="235992" y="637167"/>
                  <a:pt x="252249" y="641131"/>
                  <a:pt x="268014" y="646386"/>
                </a:cubicBezTo>
                <a:cubicBezTo>
                  <a:pt x="378934" y="720332"/>
                  <a:pt x="238286" y="635238"/>
                  <a:pt x="394138" y="693683"/>
                </a:cubicBezTo>
                <a:cubicBezTo>
                  <a:pt x="411879" y="700336"/>
                  <a:pt x="423693" y="718561"/>
                  <a:pt x="441435" y="725214"/>
                </a:cubicBezTo>
                <a:cubicBezTo>
                  <a:pt x="466525" y="734623"/>
                  <a:pt x="494266" y="734480"/>
                  <a:pt x="520262" y="740979"/>
                </a:cubicBezTo>
                <a:cubicBezTo>
                  <a:pt x="536384" y="745010"/>
                  <a:pt x="551580" y="752179"/>
                  <a:pt x="567559" y="756745"/>
                </a:cubicBezTo>
                <a:cubicBezTo>
                  <a:pt x="588393" y="762698"/>
                  <a:pt x="609600" y="767256"/>
                  <a:pt x="630621" y="772511"/>
                </a:cubicBezTo>
                <a:cubicBezTo>
                  <a:pt x="730469" y="767256"/>
                  <a:pt x="830590" y="765798"/>
                  <a:pt x="930166" y="756745"/>
                </a:cubicBezTo>
                <a:cubicBezTo>
                  <a:pt x="946716" y="755240"/>
                  <a:pt x="963939" y="750638"/>
                  <a:pt x="977462" y="740979"/>
                </a:cubicBezTo>
                <a:cubicBezTo>
                  <a:pt x="1001652" y="723700"/>
                  <a:pt x="1021953" y="701130"/>
                  <a:pt x="1040524" y="677917"/>
                </a:cubicBezTo>
                <a:cubicBezTo>
                  <a:pt x="1064197" y="648326"/>
                  <a:pt x="1103586" y="583324"/>
                  <a:pt x="1103586" y="583324"/>
                </a:cubicBezTo>
                <a:cubicBezTo>
                  <a:pt x="1098331" y="509752"/>
                  <a:pt x="1099947" y="435363"/>
                  <a:pt x="1087821" y="362607"/>
                </a:cubicBezTo>
                <a:cubicBezTo>
                  <a:pt x="1079900" y="315078"/>
                  <a:pt x="1026228" y="262883"/>
                  <a:pt x="993228" y="236483"/>
                </a:cubicBezTo>
                <a:cubicBezTo>
                  <a:pt x="875055" y="141945"/>
                  <a:pt x="938863" y="195166"/>
                  <a:pt x="851338" y="157655"/>
                </a:cubicBezTo>
                <a:cubicBezTo>
                  <a:pt x="829736" y="148397"/>
                  <a:pt x="809878" y="135382"/>
                  <a:pt x="788276" y="126124"/>
                </a:cubicBezTo>
                <a:cubicBezTo>
                  <a:pt x="768694" y="117732"/>
                  <a:pt x="694165" y="95843"/>
                  <a:pt x="677918" y="94593"/>
                </a:cubicBezTo>
                <a:cubicBezTo>
                  <a:pt x="630761" y="90965"/>
                  <a:pt x="583325" y="94593"/>
                  <a:pt x="536028" y="94593"/>
                </a:cubicBezTo>
              </a:path>
            </a:pathLst>
          </a:cu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2948152" y="4397415"/>
            <a:ext cx="961696" cy="726378"/>
          </a:xfrm>
          <a:custGeom>
            <a:avLst/>
            <a:gdLst>
              <a:gd name="connsiteX0" fmla="*/ 835572 w 961696"/>
              <a:gd name="connsiteY0" fmla="*/ 143054 h 726378"/>
              <a:gd name="connsiteX1" fmla="*/ 756745 w 961696"/>
              <a:gd name="connsiteY1" fmla="*/ 111523 h 726378"/>
              <a:gd name="connsiteX2" fmla="*/ 141889 w 961696"/>
              <a:gd name="connsiteY2" fmla="*/ 111523 h 726378"/>
              <a:gd name="connsiteX3" fmla="*/ 31531 w 961696"/>
              <a:gd name="connsiteY3" fmla="*/ 221882 h 726378"/>
              <a:gd name="connsiteX4" fmla="*/ 0 w 961696"/>
              <a:gd name="connsiteY4" fmla="*/ 269178 h 726378"/>
              <a:gd name="connsiteX5" fmla="*/ 15765 w 961696"/>
              <a:gd name="connsiteY5" fmla="*/ 474130 h 726378"/>
              <a:gd name="connsiteX6" fmla="*/ 31531 w 961696"/>
              <a:gd name="connsiteY6" fmla="*/ 521426 h 726378"/>
              <a:gd name="connsiteX7" fmla="*/ 78827 w 961696"/>
              <a:gd name="connsiteY7" fmla="*/ 552957 h 726378"/>
              <a:gd name="connsiteX8" fmla="*/ 126124 w 961696"/>
              <a:gd name="connsiteY8" fmla="*/ 600254 h 726378"/>
              <a:gd name="connsiteX9" fmla="*/ 189186 w 961696"/>
              <a:gd name="connsiteY9" fmla="*/ 616019 h 726378"/>
              <a:gd name="connsiteX10" fmla="*/ 299545 w 961696"/>
              <a:gd name="connsiteY10" fmla="*/ 679082 h 726378"/>
              <a:gd name="connsiteX11" fmla="*/ 362607 w 961696"/>
              <a:gd name="connsiteY11" fmla="*/ 694847 h 726378"/>
              <a:gd name="connsiteX12" fmla="*/ 457200 w 961696"/>
              <a:gd name="connsiteY12" fmla="*/ 726378 h 726378"/>
              <a:gd name="connsiteX13" fmla="*/ 662151 w 961696"/>
              <a:gd name="connsiteY13" fmla="*/ 710613 h 726378"/>
              <a:gd name="connsiteX14" fmla="*/ 772510 w 961696"/>
              <a:gd name="connsiteY14" fmla="*/ 663316 h 726378"/>
              <a:gd name="connsiteX15" fmla="*/ 819807 w 961696"/>
              <a:gd name="connsiteY15" fmla="*/ 647551 h 726378"/>
              <a:gd name="connsiteX16" fmla="*/ 930165 w 961696"/>
              <a:gd name="connsiteY16" fmla="*/ 505661 h 726378"/>
              <a:gd name="connsiteX17" fmla="*/ 961696 w 961696"/>
              <a:gd name="connsiteY17" fmla="*/ 411068 h 726378"/>
              <a:gd name="connsiteX18" fmla="*/ 945931 w 961696"/>
              <a:gd name="connsiteY18" fmla="*/ 269178 h 726378"/>
              <a:gd name="connsiteX19" fmla="*/ 819807 w 961696"/>
              <a:gd name="connsiteY19" fmla="*/ 190351 h 726378"/>
              <a:gd name="connsiteX20" fmla="*/ 662151 w 961696"/>
              <a:gd name="connsiteY20" fmla="*/ 95757 h 726378"/>
              <a:gd name="connsiteX21" fmla="*/ 599089 w 961696"/>
              <a:gd name="connsiteY21" fmla="*/ 79992 h 726378"/>
              <a:gd name="connsiteX22" fmla="*/ 551793 w 961696"/>
              <a:gd name="connsiteY22" fmla="*/ 48461 h 726378"/>
              <a:gd name="connsiteX23" fmla="*/ 488731 w 961696"/>
              <a:gd name="connsiteY23" fmla="*/ 32695 h 726378"/>
              <a:gd name="connsiteX24" fmla="*/ 346841 w 961696"/>
              <a:gd name="connsiteY24" fmla="*/ 1164 h 726378"/>
              <a:gd name="connsiteX25" fmla="*/ 252248 w 961696"/>
              <a:gd name="connsiteY25" fmla="*/ 1164 h 726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961696" h="726378">
                <a:moveTo>
                  <a:pt x="835572" y="143054"/>
                </a:moveTo>
                <a:cubicBezTo>
                  <a:pt x="809296" y="132544"/>
                  <a:pt x="784320" y="117887"/>
                  <a:pt x="756745" y="111523"/>
                </a:cubicBezTo>
                <a:cubicBezTo>
                  <a:pt x="584637" y="71805"/>
                  <a:pt x="227659" y="108756"/>
                  <a:pt x="141889" y="111523"/>
                </a:cubicBezTo>
                <a:cubicBezTo>
                  <a:pt x="58642" y="139272"/>
                  <a:pt x="103812" y="113461"/>
                  <a:pt x="31531" y="221882"/>
                </a:cubicBezTo>
                <a:lnTo>
                  <a:pt x="0" y="269178"/>
                </a:lnTo>
                <a:cubicBezTo>
                  <a:pt x="5255" y="337495"/>
                  <a:pt x="7266" y="406140"/>
                  <a:pt x="15765" y="474130"/>
                </a:cubicBezTo>
                <a:cubicBezTo>
                  <a:pt x="17826" y="490620"/>
                  <a:pt x="21150" y="508449"/>
                  <a:pt x="31531" y="521426"/>
                </a:cubicBezTo>
                <a:cubicBezTo>
                  <a:pt x="43368" y="536222"/>
                  <a:pt x="64271" y="540827"/>
                  <a:pt x="78827" y="552957"/>
                </a:cubicBezTo>
                <a:cubicBezTo>
                  <a:pt x="95955" y="567231"/>
                  <a:pt x="106766" y="589192"/>
                  <a:pt x="126124" y="600254"/>
                </a:cubicBezTo>
                <a:cubicBezTo>
                  <a:pt x="144937" y="611004"/>
                  <a:pt x="168165" y="610764"/>
                  <a:pt x="189186" y="616019"/>
                </a:cubicBezTo>
                <a:cubicBezTo>
                  <a:pt x="228395" y="642159"/>
                  <a:pt x="253820" y="661936"/>
                  <a:pt x="299545" y="679082"/>
                </a:cubicBezTo>
                <a:cubicBezTo>
                  <a:pt x="319833" y="686690"/>
                  <a:pt x="341853" y="688621"/>
                  <a:pt x="362607" y="694847"/>
                </a:cubicBezTo>
                <a:cubicBezTo>
                  <a:pt x="394442" y="704397"/>
                  <a:pt x="457200" y="726378"/>
                  <a:pt x="457200" y="726378"/>
                </a:cubicBezTo>
                <a:cubicBezTo>
                  <a:pt x="525517" y="721123"/>
                  <a:pt x="594161" y="719112"/>
                  <a:pt x="662151" y="710613"/>
                </a:cubicBezTo>
                <a:cubicBezTo>
                  <a:pt x="696948" y="706263"/>
                  <a:pt x="743792" y="675624"/>
                  <a:pt x="772510" y="663316"/>
                </a:cubicBezTo>
                <a:cubicBezTo>
                  <a:pt x="787785" y="656770"/>
                  <a:pt x="804041" y="652806"/>
                  <a:pt x="819807" y="647551"/>
                </a:cubicBezTo>
                <a:cubicBezTo>
                  <a:pt x="860614" y="606743"/>
                  <a:pt x="911308" y="562231"/>
                  <a:pt x="930165" y="505661"/>
                </a:cubicBezTo>
                <a:lnTo>
                  <a:pt x="961696" y="411068"/>
                </a:lnTo>
                <a:cubicBezTo>
                  <a:pt x="956441" y="363771"/>
                  <a:pt x="964234" y="313105"/>
                  <a:pt x="945931" y="269178"/>
                </a:cubicBezTo>
                <a:cubicBezTo>
                  <a:pt x="933733" y="239902"/>
                  <a:pt x="844060" y="204903"/>
                  <a:pt x="819807" y="190351"/>
                </a:cubicBezTo>
                <a:cubicBezTo>
                  <a:pt x="758687" y="153678"/>
                  <a:pt x="726223" y="119783"/>
                  <a:pt x="662151" y="95757"/>
                </a:cubicBezTo>
                <a:cubicBezTo>
                  <a:pt x="641863" y="88149"/>
                  <a:pt x="620110" y="85247"/>
                  <a:pt x="599089" y="79992"/>
                </a:cubicBezTo>
                <a:cubicBezTo>
                  <a:pt x="583324" y="69482"/>
                  <a:pt x="569209" y="55925"/>
                  <a:pt x="551793" y="48461"/>
                </a:cubicBezTo>
                <a:cubicBezTo>
                  <a:pt x="531877" y="39926"/>
                  <a:pt x="509565" y="38648"/>
                  <a:pt x="488731" y="32695"/>
                </a:cubicBezTo>
                <a:cubicBezTo>
                  <a:pt x="416608" y="12089"/>
                  <a:pt x="447247" y="9531"/>
                  <a:pt x="346841" y="1164"/>
                </a:cubicBezTo>
                <a:cubicBezTo>
                  <a:pt x="315419" y="-1455"/>
                  <a:pt x="283779" y="1164"/>
                  <a:pt x="252248" y="1164"/>
                </a:cubicBezTo>
              </a:path>
            </a:pathLst>
          </a:cu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ine Callout 2 (Accent Bar) 6"/>
          <p:cNvSpPr/>
          <p:nvPr/>
        </p:nvSpPr>
        <p:spPr bwMode="auto">
          <a:xfrm>
            <a:off x="228600" y="3657600"/>
            <a:ext cx="1524000" cy="1143000"/>
          </a:xfrm>
          <a:prstGeom prst="accentCallout2">
            <a:avLst>
              <a:gd name="adj1" fmla="val 53971"/>
              <a:gd name="adj2" fmla="val 106088"/>
              <a:gd name="adj3" fmla="val 115203"/>
              <a:gd name="adj4" fmla="val 153358"/>
              <a:gd name="adj5" fmla="val 127081"/>
              <a:gd name="adj6" fmla="val 214909"/>
            </a:avLst>
          </a:prstGeom>
          <a:solidFill>
            <a:srgbClr val="FF0000"/>
          </a:solid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8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 tutorial</a:t>
            </a:r>
            <a:endParaRPr lang="en-US" sz="28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Tree>
    <p:extLst>
      <p:ext uri="{BB962C8B-B14F-4D97-AF65-F5344CB8AC3E}">
        <p14:creationId xmlns:p14="http://schemas.microsoft.com/office/powerpoint/2010/main" val="17182625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3" fill="hold">
                            <p:stCondLst>
                              <p:cond delay="1000"/>
                            </p:stCondLst>
                            <p:childTnLst>
                              <p:par>
                                <p:cTn id="24" presetID="1"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lectures</a:t>
            </a:r>
            <a:endParaRPr lang="en-US" dirty="0"/>
          </a:p>
        </p:txBody>
      </p:sp>
      <p:sp>
        <p:nvSpPr>
          <p:cNvPr id="3" name="Text Placeholder 2"/>
          <p:cNvSpPr>
            <a:spLocks noGrp="1"/>
          </p:cNvSpPr>
          <p:nvPr>
            <p:ph type="body" sz="quarter" idx="10"/>
          </p:nvPr>
        </p:nvSpPr>
        <p:spPr>
          <a:xfrm>
            <a:off x="381000" y="1411552"/>
            <a:ext cx="8382000" cy="3742563"/>
          </a:xfrm>
        </p:spPr>
        <p:txBody>
          <a:bodyPr/>
          <a:lstStyle/>
          <a:p>
            <a:r>
              <a:rPr lang="en-US" dirty="0" smtClean="0"/>
              <a:t>How to use a program verifier</a:t>
            </a:r>
          </a:p>
          <a:p>
            <a:pPr lvl="1"/>
            <a:r>
              <a:rPr lang="en-US" dirty="0" smtClean="0"/>
              <a:t>Basics:  asserts, pre/post-conditions</a:t>
            </a:r>
          </a:p>
          <a:p>
            <a:pPr lvl="1"/>
            <a:r>
              <a:rPr lang="en-US" dirty="0" smtClean="0"/>
              <a:t>Invariants</a:t>
            </a:r>
          </a:p>
          <a:p>
            <a:pPr lvl="1"/>
            <a:r>
              <a:rPr lang="en-US" dirty="0" smtClean="0"/>
              <a:t>Termination</a:t>
            </a:r>
          </a:p>
          <a:p>
            <a:pPr lvl="1"/>
            <a:r>
              <a:rPr lang="en-US" dirty="0" smtClean="0"/>
              <a:t>Heap properties</a:t>
            </a:r>
          </a:p>
          <a:p>
            <a:r>
              <a:rPr lang="en-US" dirty="0" smtClean="0"/>
              <a:t>How to build a program verifier</a:t>
            </a:r>
          </a:p>
          <a:p>
            <a:pPr lvl="1"/>
            <a:r>
              <a:rPr lang="en-US" dirty="0" smtClean="0"/>
              <a:t>Encoding via an intermediate verification language</a:t>
            </a:r>
            <a:endParaRPr lang="en-US" dirty="0"/>
          </a:p>
        </p:txBody>
      </p:sp>
    </p:spTree>
    <p:extLst>
      <p:ext uri="{BB962C8B-B14F-4D97-AF65-F5344CB8AC3E}">
        <p14:creationId xmlns:p14="http://schemas.microsoft.com/office/powerpoint/2010/main" val="336799386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3422475"/>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endParaRPr lang="en-US" dirty="0" smtClean="0"/>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36032"/>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958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684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8993</TotalTime>
  <Words>812</Words>
  <Application>Microsoft Office PowerPoint</Application>
  <PresentationFormat>On-screen Show (4:3)</PresentationFormat>
  <Paragraphs>189</Paragraphs>
  <Slides>9</Slides>
  <Notes>3</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Microsoft Research 2008 light template</vt:lpstr>
      <vt:lpstr>White with Courier font for code slides</vt:lpstr>
      <vt:lpstr>Using and Building an Automatic Program Verifier</vt:lpstr>
      <vt:lpstr>Reasoning about programs</vt:lpstr>
      <vt:lpstr>Reasoning using specifications</vt:lpstr>
      <vt:lpstr>Static program verifier</vt:lpstr>
      <vt:lpstr>Program verification</vt:lpstr>
      <vt:lpstr>Dafny</vt:lpstr>
      <vt:lpstr>Using Dafny on the web</vt:lpstr>
      <vt:lpstr>My lectures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139</cp:revision>
  <dcterms:created xsi:type="dcterms:W3CDTF">2010-04-12T10:52:29Z</dcterms:created>
  <dcterms:modified xsi:type="dcterms:W3CDTF">2011-09-04T07:52:36Z</dcterms:modified>
</cp:coreProperties>
</file>