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25"/>
  </p:notesMasterIdLst>
  <p:handoutMasterIdLst>
    <p:handoutMasterId r:id="rId26"/>
  </p:handoutMasterIdLst>
  <p:sldIdLst>
    <p:sldId id="257" r:id="rId3"/>
    <p:sldId id="362" r:id="rId4"/>
    <p:sldId id="360" r:id="rId5"/>
    <p:sldId id="364" r:id="rId6"/>
    <p:sldId id="365" r:id="rId7"/>
    <p:sldId id="366" r:id="rId8"/>
    <p:sldId id="368" r:id="rId9"/>
    <p:sldId id="369" r:id="rId10"/>
    <p:sldId id="370" r:id="rId11"/>
    <p:sldId id="371" r:id="rId12"/>
    <p:sldId id="372" r:id="rId13"/>
    <p:sldId id="373" r:id="rId14"/>
    <p:sldId id="374" r:id="rId15"/>
    <p:sldId id="376" r:id="rId16"/>
    <p:sldId id="377" r:id="rId17"/>
    <p:sldId id="378" r:id="rId18"/>
    <p:sldId id="379" r:id="rId19"/>
    <p:sldId id="380" r:id="rId20"/>
    <p:sldId id="382" r:id="rId21"/>
    <p:sldId id="383" r:id="rId22"/>
    <p:sldId id="384" r:id="rId23"/>
    <p:sldId id="353" r:id="rId2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4" autoAdjust="0"/>
    <p:restoredTop sz="87211" autoAdjust="0"/>
  </p:normalViewPr>
  <p:slideViewPr>
    <p:cSldViewPr>
      <p:cViewPr varScale="1">
        <p:scale>
          <a:sx n="48" d="100"/>
          <a:sy n="48" d="100"/>
        </p:scale>
        <p:origin x="-1098" y="-96"/>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2011-08-08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2011-08-08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2011-08-08 2:05</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r := new </a:t>
            </a:r>
            <a:r>
              <a:rPr lang="en-US" sz="900" kern="1200" dirty="0" err="1" smtClean="0">
                <a:solidFill>
                  <a:schemeClr val="tx1"/>
                </a:solidFill>
                <a:latin typeface="Segoe" pitchFamily="34" charset="0"/>
                <a:ea typeface="+mn-ea"/>
                <a:cs typeface="+mn-cs"/>
              </a:rPr>
              <a:t>RockBand.Init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a:t>
            </a:r>
            <a:r>
              <a:rPr lang="en-US" sz="900" kern="1200" dirty="0" err="1" smtClean="0">
                <a:solidFill>
                  <a:schemeClr val="tx1"/>
                </a:solidFill>
                <a:latin typeface="Segoe" pitchFamily="34" charset="0"/>
                <a:ea typeface="+mn-ea"/>
                <a:cs typeface="+mn-cs"/>
              </a:rPr>
              <a:t>RockBand</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gigs: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Guitar;</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0 &lt;= gigs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 null &amp;&amp;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this !in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gt.Valid</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0;</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a:t>
            </a:r>
            <a:r>
              <a:rPr lang="en-US" sz="900" kern="1200" dirty="0" smtClean="0">
                <a:solidFill>
                  <a:schemeClr val="tx1"/>
                </a:solidFill>
                <a:latin typeface="Segoe" pitchFamily="34" charset="0"/>
                <a:ea typeface="+mn-ea"/>
                <a:cs typeface="+mn-cs"/>
              </a:rPr>
              <a:t> := new </a:t>
            </a:r>
            <a:r>
              <a:rPr lang="en-US" sz="900" kern="1200" dirty="0" err="1" smtClean="0">
                <a:solidFill>
                  <a:schemeClr val="tx1"/>
                </a:solidFill>
                <a:latin typeface="Segoe" pitchFamily="34" charset="0"/>
                <a:ea typeface="+mn-ea"/>
                <a:cs typeface="+mn-cs"/>
              </a:rPr>
              <a:t>Guitar.Init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 +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Play()</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gigs + 1;</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gt.Strum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gt.Repr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Guitar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method Strum()</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rise4fun.com/Boogie/kU" TargetMode="External"/><Relationship Id="rId2" Type="http://schemas.openxmlformats.org/officeDocument/2006/relationships/hyperlink" Target="http://rise4fun.com/Boogie/AEp" TargetMode="External"/><Relationship Id="rId1" Type="http://schemas.openxmlformats.org/officeDocument/2006/relationships/slideLayout" Target="../slideLayouts/slideLayout3.xml"/><Relationship Id="rId4" Type="http://schemas.openxmlformats.org/officeDocument/2006/relationships/hyperlink" Target="http://rise4fun.com/Boogie/E0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3</a:t>
            </a:r>
          </a:p>
          <a:p>
            <a:r>
              <a:rPr lang="en-US" sz="1400" dirty="0" err="1" smtClean="0">
                <a:solidFill>
                  <a:schemeClr val="bg2"/>
                </a:solidFill>
              </a:rPr>
              <a:t>Marktoberdorf</a:t>
            </a:r>
            <a:r>
              <a:rPr lang="en-US" sz="1400" dirty="0" smtClean="0">
                <a:solidFill>
                  <a:schemeClr val="bg2"/>
                </a:solidFill>
              </a:rPr>
              <a:t> Summer School 2011</a:t>
            </a:r>
            <a:endParaRPr lang="en-US" sz="1400" dirty="0" smtClean="0">
              <a:solidFill>
                <a:schemeClr val="bg2"/>
              </a:solidFill>
              <a:effectLst/>
            </a:endParaRPr>
          </a:p>
          <a:p>
            <a:r>
              <a:rPr lang="en-US" sz="1400" dirty="0" err="1" smtClean="0">
                <a:solidFill>
                  <a:schemeClr val="bg2"/>
                </a:solidFill>
              </a:rPr>
              <a:t>Bayrischzell</a:t>
            </a:r>
            <a:r>
              <a:rPr lang="en-US" sz="1400" dirty="0" smtClean="0">
                <a:solidFill>
                  <a:schemeClr val="bg2"/>
                </a:solidFill>
              </a:rPr>
              <a:t>, BY, Germany</a:t>
            </a:r>
          </a:p>
          <a:p>
            <a:r>
              <a:rPr lang="en-US" sz="1400" dirty="0">
                <a:solidFill>
                  <a:schemeClr val="bg2"/>
                </a:solidFill>
              </a:rPr>
              <a:t>8</a:t>
            </a:r>
            <a:r>
              <a:rPr lang="en-US" sz="1400" dirty="0" smtClean="0">
                <a:solidFill>
                  <a:schemeClr val="bg2"/>
                </a:solidFill>
                <a:effectLst/>
              </a:rPr>
              <a:t> August 2011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Unstructured control flow</a:t>
            </a:r>
            <a:endParaRPr lang="en-US" dirty="0"/>
          </a:p>
        </p:txBody>
      </p:sp>
      <p:sp>
        <p:nvSpPr>
          <p:cNvPr id="4" name="Snip Single Corner Rectangle 3"/>
          <p:cNvSpPr/>
          <p:nvPr/>
        </p:nvSpPr>
        <p:spPr bwMode="auto">
          <a:xfrm>
            <a:off x="381000" y="1066799"/>
            <a:ext cx="3886200" cy="5752755"/>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353232" y="1066799"/>
            <a:ext cx="4790768" cy="5752755"/>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3429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.NET </a:t>
            </a:r>
            <a:r>
              <a:rPr lang="en-US" sz="2400" dirty="0" err="1" smtClean="0">
                <a:solidFill>
                  <a:schemeClr val="bg1"/>
                </a:solidFill>
                <a:effectLst>
                  <a:outerShdw blurRad="50800" dist="38100" dir="2700000" algn="tl" rotWithShape="0">
                    <a:schemeClr val="bg2">
                      <a:alpha val="40000"/>
                    </a:schemeClr>
                  </a:outerShdw>
                </a:effectLst>
                <a:latin typeface="Segoe" pitchFamily="34" charset="0"/>
              </a:rPr>
              <a:t>bytecode</a:t>
            </a:r>
            <a:r>
              <a:rPr lang="en-US" sz="2400" dirty="0" smtClean="0">
                <a:solidFill>
                  <a:schemeClr val="bg1"/>
                </a:solidFill>
                <a:effectLst>
                  <a:outerShdw blurRad="50800" dist="38100" dir="2700000" algn="tl" rotWithShape="0">
                    <a:schemeClr val="bg2">
                      <a:alpha val="40000"/>
                    </a:schemeClr>
                  </a:outerShdw>
                </a:effectLst>
                <a:latin typeface="Segoe" pitchFamily="34" charset="0"/>
              </a:rPr>
              <a:t> (MSIL)</a:t>
            </a:r>
          </a:p>
        </p:txBody>
      </p:sp>
      <p:sp>
        <p:nvSpPr>
          <p:cNvPr id="8" name="Snip Same Side Corner Rectangle 7"/>
          <p:cNvSpPr/>
          <p:nvPr/>
        </p:nvSpPr>
        <p:spPr bwMode="auto">
          <a:xfrm>
            <a:off x="4343400"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381000" y="1295400"/>
            <a:ext cx="3886200" cy="5047536"/>
          </a:xfrm>
          <a:prstGeom prst="rect">
            <a:avLst/>
          </a:prstGeom>
          <a:noFill/>
        </p:spPr>
        <p:txBody>
          <a:bodyPr wrap="square" rtlCol="0">
            <a:spAutoFit/>
          </a:bodyPr>
          <a:lstStyle/>
          <a:p>
            <a:r>
              <a:rPr lang="en-US" sz="1600" dirty="0" smtClean="0">
                <a:solidFill>
                  <a:prstClr val="black"/>
                </a:solidFill>
                <a:latin typeface="Consolas"/>
              </a:rPr>
              <a:t>.</a:t>
            </a:r>
            <a:r>
              <a:rPr lang="en-US" sz="1600" dirty="0" err="1" smtClean="0">
                <a:solidFill>
                  <a:prstClr val="black"/>
                </a:solidFill>
                <a:latin typeface="Consolas"/>
              </a:rPr>
              <a:t>maxstack</a:t>
            </a:r>
            <a:r>
              <a:rPr lang="en-US" sz="1600" dirty="0" smtClean="0">
                <a:solidFill>
                  <a:prstClr val="black"/>
                </a:solidFill>
                <a:latin typeface="Consolas"/>
              </a:rPr>
              <a:t>  </a:t>
            </a:r>
            <a:r>
              <a:rPr lang="en-US" sz="1600" dirty="0">
                <a:solidFill>
                  <a:prstClr val="black"/>
                </a:solidFill>
                <a:latin typeface="Consolas"/>
              </a:rPr>
              <a:t>2</a:t>
            </a:r>
          </a:p>
          <a:p>
            <a:r>
              <a:rPr lang="en-US" sz="1600" dirty="0" smtClean="0">
                <a:solidFill>
                  <a:prstClr val="black"/>
                </a:solidFill>
                <a:latin typeface="Consolas"/>
              </a:rPr>
              <a:t>.</a:t>
            </a:r>
            <a:r>
              <a:rPr lang="en-US" sz="1600" dirty="0">
                <a:solidFill>
                  <a:prstClr val="black"/>
                </a:solidFill>
                <a:latin typeface="Consolas"/>
              </a:rPr>
              <a:t>locals </a:t>
            </a:r>
            <a:r>
              <a:rPr lang="en-US" sz="1600" dirty="0" err="1">
                <a:solidFill>
                  <a:prstClr val="black"/>
                </a:solidFill>
                <a:latin typeface="Consolas"/>
              </a:rPr>
              <a:t>init</a:t>
            </a:r>
            <a:r>
              <a:rPr lang="en-US" sz="1600" dirty="0">
                <a:solidFill>
                  <a:prstClr val="black"/>
                </a:solidFill>
                <a:latin typeface="Consolas"/>
              </a:rPr>
              <a:t> ([0] int32 i,</a:t>
            </a:r>
          </a:p>
          <a:p>
            <a:r>
              <a:rPr lang="en-US" sz="1600" dirty="0" smtClean="0">
                <a:solidFill>
                  <a:prstClr val="black"/>
                </a:solidFill>
                <a:latin typeface="Consolas"/>
              </a:rPr>
              <a:t>              </a:t>
            </a:r>
            <a:r>
              <a:rPr lang="en-US" sz="1600" dirty="0">
                <a:solidFill>
                  <a:prstClr val="black"/>
                </a:solidFill>
                <a:latin typeface="Consolas"/>
              </a:rPr>
              <a:t>[1] </a:t>
            </a:r>
            <a:r>
              <a:rPr lang="en-US" sz="1600" dirty="0" err="1">
                <a:solidFill>
                  <a:prstClr val="black"/>
                </a:solidFill>
                <a:latin typeface="Consolas"/>
              </a:rPr>
              <a:t>bool</a:t>
            </a:r>
            <a:r>
              <a:rPr lang="en-US" sz="1600" dirty="0">
                <a:solidFill>
                  <a:prstClr val="black"/>
                </a:solidFill>
                <a:latin typeface="Consolas"/>
              </a:rPr>
              <a:t> CS$4$0000)</a:t>
            </a:r>
          </a:p>
          <a:p>
            <a:r>
              <a:rPr lang="en-US" sz="1600" dirty="0" smtClean="0">
                <a:solidFill>
                  <a:prstClr val="black"/>
                </a:solidFill>
                <a:latin typeface="Consolas"/>
              </a:rPr>
              <a:t>IL_0000</a:t>
            </a:r>
            <a:r>
              <a:rPr lang="en-US" sz="1600" dirty="0">
                <a:solidFill>
                  <a:prstClr val="black"/>
                </a:solidFill>
                <a:latin typeface="Consolas"/>
              </a:rPr>
              <a:t>:  </a:t>
            </a:r>
            <a:r>
              <a:rPr lang="en-US" sz="1600" dirty="0" err="1">
                <a:solidFill>
                  <a:prstClr val="black"/>
                </a:solidFill>
                <a:latin typeface="Consolas"/>
              </a:rPr>
              <a:t>nop</a:t>
            </a:r>
            <a:endParaRPr lang="en-US" sz="1600" dirty="0">
              <a:solidFill>
                <a:prstClr val="black"/>
              </a:solidFill>
              <a:latin typeface="Consolas"/>
            </a:endParaRPr>
          </a:p>
          <a:p>
            <a:r>
              <a:rPr lang="en-US" sz="1600" dirty="0" smtClean="0">
                <a:solidFill>
                  <a:prstClr val="black"/>
                </a:solidFill>
                <a:latin typeface="Consolas"/>
              </a:rPr>
              <a:t>IL_0001</a:t>
            </a:r>
            <a:r>
              <a:rPr lang="en-US" sz="1600" dirty="0">
                <a:solidFill>
                  <a:prstClr val="black"/>
                </a:solidFill>
                <a:latin typeface="Consolas"/>
              </a:rPr>
              <a:t>:  ldc.i4.0</a:t>
            </a:r>
          </a:p>
          <a:p>
            <a:r>
              <a:rPr lang="en-US" sz="1600" dirty="0" smtClean="0">
                <a:solidFill>
                  <a:prstClr val="black"/>
                </a:solidFill>
                <a:latin typeface="Consolas"/>
              </a:rPr>
              <a:t>IL_0002</a:t>
            </a:r>
            <a:r>
              <a:rPr lang="en-US" sz="1600" dirty="0">
                <a:solidFill>
                  <a:prstClr val="black"/>
                </a:solidFill>
                <a:latin typeface="Consolas"/>
              </a:rPr>
              <a:t>:  stloc.0</a:t>
            </a:r>
          </a:p>
          <a:p>
            <a:r>
              <a:rPr lang="en-US" sz="1600" dirty="0" smtClean="0">
                <a:solidFill>
                  <a:prstClr val="black"/>
                </a:solidFill>
                <a:latin typeface="Consolas"/>
              </a:rPr>
              <a:t>IL_0003</a:t>
            </a:r>
            <a:r>
              <a:rPr lang="en-US" sz="1600" dirty="0">
                <a:solidFill>
                  <a:prstClr val="black"/>
                </a:solidFill>
                <a:latin typeface="Consolas"/>
              </a:rPr>
              <a:t>:  </a:t>
            </a:r>
            <a:r>
              <a:rPr lang="en-US" sz="1600" dirty="0" err="1">
                <a:solidFill>
                  <a:prstClr val="black"/>
                </a:solidFill>
                <a:latin typeface="Consolas"/>
              </a:rPr>
              <a:t>br.s</a:t>
            </a:r>
            <a:r>
              <a:rPr lang="en-US" sz="1600" dirty="0">
                <a:solidFill>
                  <a:prstClr val="black"/>
                </a:solidFill>
                <a:latin typeface="Consolas"/>
              </a:rPr>
              <a:t>       IL_000b</a:t>
            </a:r>
          </a:p>
          <a:p>
            <a:r>
              <a:rPr lang="en-US" sz="1600" dirty="0" smtClean="0">
                <a:solidFill>
                  <a:prstClr val="black"/>
                </a:solidFill>
                <a:latin typeface="Consolas"/>
              </a:rPr>
              <a:t>IL_0005</a:t>
            </a:r>
            <a:r>
              <a:rPr lang="en-US" sz="1600" dirty="0">
                <a:solidFill>
                  <a:prstClr val="black"/>
                </a:solidFill>
                <a:latin typeface="Consolas"/>
              </a:rPr>
              <a:t>:  </a:t>
            </a:r>
            <a:r>
              <a:rPr lang="en-US" sz="1600" dirty="0" err="1">
                <a:solidFill>
                  <a:prstClr val="black"/>
                </a:solidFill>
                <a:latin typeface="Consolas"/>
              </a:rPr>
              <a:t>nop</a:t>
            </a:r>
            <a:endParaRPr lang="en-US" sz="1600" dirty="0">
              <a:solidFill>
                <a:prstClr val="black"/>
              </a:solidFill>
              <a:latin typeface="Consolas"/>
            </a:endParaRPr>
          </a:p>
          <a:p>
            <a:r>
              <a:rPr lang="en-US" sz="1600" dirty="0" smtClean="0">
                <a:solidFill>
                  <a:prstClr val="black"/>
                </a:solidFill>
                <a:latin typeface="Consolas"/>
              </a:rPr>
              <a:t>IL_0006</a:t>
            </a:r>
            <a:r>
              <a:rPr lang="en-US" sz="1600" dirty="0">
                <a:solidFill>
                  <a:prstClr val="black"/>
                </a:solidFill>
                <a:latin typeface="Consolas"/>
              </a:rPr>
              <a:t>:  ldloc.0</a:t>
            </a:r>
          </a:p>
          <a:p>
            <a:r>
              <a:rPr lang="en-US" sz="1600" dirty="0" smtClean="0">
                <a:solidFill>
                  <a:prstClr val="black"/>
                </a:solidFill>
                <a:latin typeface="Consolas"/>
              </a:rPr>
              <a:t>IL_0007</a:t>
            </a:r>
            <a:r>
              <a:rPr lang="en-US" sz="1600" dirty="0">
                <a:solidFill>
                  <a:prstClr val="black"/>
                </a:solidFill>
                <a:latin typeface="Consolas"/>
              </a:rPr>
              <a:t>:  ldc.i4.1</a:t>
            </a:r>
          </a:p>
          <a:p>
            <a:r>
              <a:rPr lang="en-US" sz="1600" dirty="0" smtClean="0">
                <a:solidFill>
                  <a:prstClr val="black"/>
                </a:solidFill>
                <a:latin typeface="Consolas"/>
              </a:rPr>
              <a:t>IL_0008</a:t>
            </a:r>
            <a:r>
              <a:rPr lang="en-US" sz="1600" dirty="0">
                <a:solidFill>
                  <a:prstClr val="black"/>
                </a:solidFill>
                <a:latin typeface="Consolas"/>
              </a:rPr>
              <a:t>:  add</a:t>
            </a:r>
          </a:p>
          <a:p>
            <a:r>
              <a:rPr lang="en-US" sz="1600" dirty="0" smtClean="0">
                <a:solidFill>
                  <a:prstClr val="black"/>
                </a:solidFill>
                <a:latin typeface="Consolas"/>
              </a:rPr>
              <a:t>IL_0009</a:t>
            </a:r>
            <a:r>
              <a:rPr lang="en-US" sz="1600" dirty="0">
                <a:solidFill>
                  <a:prstClr val="black"/>
                </a:solidFill>
                <a:latin typeface="Consolas"/>
              </a:rPr>
              <a:t>:  stloc.0</a:t>
            </a:r>
          </a:p>
          <a:p>
            <a:r>
              <a:rPr lang="en-US" sz="1600" dirty="0" smtClean="0">
                <a:solidFill>
                  <a:prstClr val="black"/>
                </a:solidFill>
                <a:latin typeface="Consolas"/>
              </a:rPr>
              <a:t>IL_000a</a:t>
            </a:r>
            <a:r>
              <a:rPr lang="en-US" sz="1600" dirty="0">
                <a:solidFill>
                  <a:prstClr val="black"/>
                </a:solidFill>
                <a:latin typeface="Consolas"/>
              </a:rPr>
              <a:t>:  </a:t>
            </a:r>
            <a:r>
              <a:rPr lang="en-US" sz="1600" dirty="0" err="1">
                <a:solidFill>
                  <a:prstClr val="black"/>
                </a:solidFill>
                <a:latin typeface="Consolas"/>
              </a:rPr>
              <a:t>nop</a:t>
            </a:r>
            <a:endParaRPr lang="en-US" sz="1600" dirty="0">
              <a:solidFill>
                <a:prstClr val="black"/>
              </a:solidFill>
              <a:latin typeface="Consolas"/>
            </a:endParaRPr>
          </a:p>
          <a:p>
            <a:r>
              <a:rPr lang="en-US" sz="1600" dirty="0" smtClean="0">
                <a:solidFill>
                  <a:prstClr val="black"/>
                </a:solidFill>
                <a:latin typeface="Consolas"/>
              </a:rPr>
              <a:t>IL_000b</a:t>
            </a:r>
            <a:r>
              <a:rPr lang="en-US" sz="1600" dirty="0">
                <a:solidFill>
                  <a:prstClr val="black"/>
                </a:solidFill>
                <a:latin typeface="Consolas"/>
              </a:rPr>
              <a:t>:  ldloc.0</a:t>
            </a:r>
          </a:p>
          <a:p>
            <a:r>
              <a:rPr lang="en-US" sz="1600" dirty="0" smtClean="0">
                <a:solidFill>
                  <a:prstClr val="black"/>
                </a:solidFill>
                <a:latin typeface="Consolas"/>
              </a:rPr>
              <a:t>IL_000c</a:t>
            </a:r>
            <a:r>
              <a:rPr lang="en-US" sz="1600" dirty="0">
                <a:solidFill>
                  <a:prstClr val="black"/>
                </a:solidFill>
                <a:latin typeface="Consolas"/>
              </a:rPr>
              <a:t>:  ldarg.0</a:t>
            </a:r>
          </a:p>
          <a:p>
            <a:r>
              <a:rPr lang="en-US" sz="1600" dirty="0" smtClean="0">
                <a:solidFill>
                  <a:prstClr val="black"/>
                </a:solidFill>
                <a:latin typeface="Consolas"/>
              </a:rPr>
              <a:t>IL_000d</a:t>
            </a:r>
            <a:r>
              <a:rPr lang="en-US" sz="1600" dirty="0">
                <a:solidFill>
                  <a:prstClr val="black"/>
                </a:solidFill>
                <a:latin typeface="Consolas"/>
              </a:rPr>
              <a:t>:  </a:t>
            </a:r>
            <a:r>
              <a:rPr lang="en-US" sz="1600" dirty="0" err="1">
                <a:solidFill>
                  <a:prstClr val="black"/>
                </a:solidFill>
                <a:latin typeface="Consolas"/>
              </a:rPr>
              <a:t>clt</a:t>
            </a:r>
            <a:endParaRPr lang="en-US" sz="1600" dirty="0">
              <a:solidFill>
                <a:prstClr val="black"/>
              </a:solidFill>
              <a:latin typeface="Consolas"/>
            </a:endParaRPr>
          </a:p>
          <a:p>
            <a:r>
              <a:rPr lang="en-US" sz="1600" dirty="0" smtClean="0">
                <a:solidFill>
                  <a:prstClr val="black"/>
                </a:solidFill>
                <a:latin typeface="Consolas"/>
              </a:rPr>
              <a:t>IL_000f</a:t>
            </a:r>
            <a:r>
              <a:rPr lang="en-US" sz="1600" dirty="0">
                <a:solidFill>
                  <a:prstClr val="black"/>
                </a:solidFill>
                <a:latin typeface="Consolas"/>
              </a:rPr>
              <a:t>:  stloc.1</a:t>
            </a:r>
          </a:p>
          <a:p>
            <a:r>
              <a:rPr lang="en-US" sz="1600" dirty="0" smtClean="0">
                <a:solidFill>
                  <a:prstClr val="black"/>
                </a:solidFill>
                <a:latin typeface="Consolas"/>
              </a:rPr>
              <a:t>IL_0010</a:t>
            </a:r>
            <a:r>
              <a:rPr lang="en-US" sz="1600" dirty="0">
                <a:solidFill>
                  <a:prstClr val="black"/>
                </a:solidFill>
                <a:latin typeface="Consolas"/>
              </a:rPr>
              <a:t>:  ldloc.1</a:t>
            </a:r>
          </a:p>
          <a:p>
            <a:r>
              <a:rPr lang="en-US" sz="1600" dirty="0" smtClean="0">
                <a:solidFill>
                  <a:prstClr val="black"/>
                </a:solidFill>
                <a:latin typeface="Consolas"/>
              </a:rPr>
              <a:t>IL_0011</a:t>
            </a:r>
            <a:r>
              <a:rPr lang="en-US" sz="1600" dirty="0">
                <a:solidFill>
                  <a:prstClr val="black"/>
                </a:solidFill>
                <a:latin typeface="Consolas"/>
              </a:rPr>
              <a:t>:  </a:t>
            </a:r>
            <a:r>
              <a:rPr lang="en-US" sz="1600" dirty="0" err="1">
                <a:solidFill>
                  <a:prstClr val="black"/>
                </a:solidFill>
                <a:latin typeface="Consolas"/>
              </a:rPr>
              <a:t>brtrue.s</a:t>
            </a:r>
            <a:r>
              <a:rPr lang="en-US" sz="1600" dirty="0">
                <a:solidFill>
                  <a:prstClr val="black"/>
                </a:solidFill>
                <a:latin typeface="Consolas"/>
              </a:rPr>
              <a:t>   IL_0005</a:t>
            </a:r>
          </a:p>
          <a:p>
            <a:r>
              <a:rPr lang="en-US" sz="1600" dirty="0" smtClean="0">
                <a:solidFill>
                  <a:prstClr val="black"/>
                </a:solidFill>
                <a:latin typeface="Consolas"/>
              </a:rPr>
              <a:t>IL_0013</a:t>
            </a:r>
            <a:r>
              <a:rPr lang="en-US" sz="1600" dirty="0">
                <a:solidFill>
                  <a:prstClr val="black"/>
                </a:solidFill>
                <a:latin typeface="Consolas"/>
              </a:rPr>
              <a:t>:  ret</a:t>
            </a:r>
          </a:p>
        </p:txBody>
      </p:sp>
      <p:sp>
        <p:nvSpPr>
          <p:cNvPr id="10" name="TextBox 9"/>
          <p:cNvSpPr txBox="1"/>
          <p:nvPr/>
        </p:nvSpPr>
        <p:spPr>
          <a:xfrm>
            <a:off x="4464905" y="1187244"/>
            <a:ext cx="4602895" cy="5632311"/>
          </a:xfrm>
          <a:prstGeom prst="rect">
            <a:avLst/>
          </a:prstGeom>
          <a:noFill/>
        </p:spPr>
        <p:txBody>
          <a:bodyPr wrap="square" rtlCol="0">
            <a:spAutoFit/>
          </a:bodyPr>
          <a:lstStyle/>
          <a:p>
            <a:r>
              <a:rPr lang="en-US" dirty="0" err="1" smtClean="0">
                <a:solidFill>
                  <a:srgbClr val="0000FF"/>
                </a:solidFill>
                <a:latin typeface="Consolas"/>
              </a:rPr>
              <a:t>var</a:t>
            </a:r>
            <a:r>
              <a:rPr lang="en-US" dirty="0" smtClean="0">
                <a:solidFill>
                  <a:prstClr val="black"/>
                </a:solidFill>
                <a:latin typeface="Consolas"/>
              </a:rPr>
              <a:t> </a:t>
            </a:r>
            <a:r>
              <a:rPr lang="en-US" dirty="0">
                <a:solidFill>
                  <a:prstClr val="black"/>
                </a:solidFill>
                <a:latin typeface="Consolas"/>
              </a:rPr>
              <a:t>i: </a:t>
            </a:r>
            <a:r>
              <a:rPr lang="en-US" dirty="0" err="1">
                <a:solidFill>
                  <a:srgbClr val="0000FF"/>
                </a:solidFill>
                <a:latin typeface="Consolas"/>
              </a:rPr>
              <a:t>int</a:t>
            </a:r>
            <a:r>
              <a:rPr lang="en-US" dirty="0">
                <a:solidFill>
                  <a:prstClr val="black"/>
                </a:solidFill>
                <a:latin typeface="Consolas"/>
              </a:rPr>
              <a:t>, CS$4$000: </a:t>
            </a:r>
            <a:r>
              <a:rPr lang="en-US" dirty="0" err="1">
                <a:solidFill>
                  <a:srgbClr val="0000FF"/>
                </a:solidFill>
                <a:latin typeface="Consolas"/>
              </a:rPr>
              <a:t>bool</a:t>
            </a:r>
            <a:r>
              <a:rPr lang="en-US" dirty="0">
                <a:solidFill>
                  <a:prstClr val="black"/>
                </a:solidFill>
                <a:latin typeface="Consolas"/>
              </a:rPr>
              <a:t>;</a:t>
            </a:r>
          </a:p>
          <a:p>
            <a:r>
              <a:rPr lang="sv-SE" dirty="0" smtClean="0">
                <a:solidFill>
                  <a:srgbClr val="0000FF"/>
                </a:solidFill>
                <a:latin typeface="Consolas"/>
              </a:rPr>
              <a:t>var</a:t>
            </a:r>
            <a:r>
              <a:rPr lang="sv-SE" dirty="0" smtClean="0">
                <a:solidFill>
                  <a:prstClr val="black"/>
                </a:solidFill>
                <a:latin typeface="Consolas"/>
              </a:rPr>
              <a:t> </a:t>
            </a:r>
            <a:r>
              <a:rPr lang="sv-SE" dirty="0">
                <a:solidFill>
                  <a:prstClr val="black"/>
                </a:solidFill>
                <a:latin typeface="Consolas"/>
              </a:rPr>
              <a:t>$stack0i, $stack1i: </a:t>
            </a:r>
            <a:r>
              <a:rPr lang="sv-SE" dirty="0">
                <a:solidFill>
                  <a:srgbClr val="0000FF"/>
                </a:solidFill>
                <a:latin typeface="Consolas"/>
              </a:rPr>
              <a:t>int</a:t>
            </a:r>
            <a:r>
              <a:rPr lang="sv-SE" dirty="0" smtClean="0">
                <a:solidFill>
                  <a:prstClr val="black"/>
                </a:solidFill>
                <a:latin typeface="Consolas"/>
              </a:rPr>
              <a:t>,</a:t>
            </a:r>
          </a:p>
          <a:p>
            <a:r>
              <a:rPr lang="sv-SE" dirty="0">
                <a:solidFill>
                  <a:prstClr val="black"/>
                </a:solidFill>
                <a:latin typeface="Consolas"/>
              </a:rPr>
              <a:t> </a:t>
            </a:r>
            <a:r>
              <a:rPr lang="sv-SE" dirty="0" smtClean="0">
                <a:solidFill>
                  <a:prstClr val="black"/>
                </a:solidFill>
                <a:latin typeface="Consolas"/>
              </a:rPr>
              <a:t>   $</a:t>
            </a:r>
            <a:r>
              <a:rPr lang="sv-SE" dirty="0">
                <a:solidFill>
                  <a:prstClr val="black"/>
                </a:solidFill>
                <a:latin typeface="Consolas"/>
              </a:rPr>
              <a:t>stack0b: </a:t>
            </a:r>
            <a:r>
              <a:rPr lang="sv-SE" dirty="0">
                <a:solidFill>
                  <a:srgbClr val="0000FF"/>
                </a:solidFill>
                <a:latin typeface="Consolas"/>
              </a:rPr>
              <a:t>bool</a:t>
            </a:r>
            <a:r>
              <a:rPr lang="sv-SE" dirty="0">
                <a:solidFill>
                  <a:prstClr val="black"/>
                </a:solidFill>
                <a:latin typeface="Consolas"/>
              </a:rPr>
              <a:t>;</a:t>
            </a:r>
          </a:p>
          <a:p>
            <a:r>
              <a:rPr lang="en-US" dirty="0" smtClean="0">
                <a:solidFill>
                  <a:prstClr val="black"/>
                </a:solidFill>
                <a:latin typeface="Consolas"/>
              </a:rPr>
              <a:t>IL_0000</a:t>
            </a:r>
            <a:r>
              <a:rPr lang="en-US" dirty="0">
                <a:solidFill>
                  <a:prstClr val="black"/>
                </a:solidFill>
                <a:latin typeface="Consolas"/>
              </a:rPr>
              <a:t>:</a:t>
            </a:r>
          </a:p>
          <a:p>
            <a:r>
              <a:rPr lang="en-US" dirty="0" smtClean="0">
                <a:solidFill>
                  <a:prstClr val="black"/>
                </a:solidFill>
                <a:latin typeface="Consolas"/>
              </a:rPr>
              <a:t>  </a:t>
            </a:r>
            <a:r>
              <a:rPr lang="en-US" dirty="0">
                <a:solidFill>
                  <a:prstClr val="black"/>
                </a:solidFill>
                <a:latin typeface="Consolas"/>
              </a:rPr>
              <a:t>$stack0i := 0;</a:t>
            </a:r>
          </a:p>
          <a:p>
            <a:r>
              <a:rPr lang="en-US" dirty="0" smtClean="0">
                <a:solidFill>
                  <a:prstClr val="black"/>
                </a:solidFill>
                <a:latin typeface="Consolas"/>
              </a:rPr>
              <a:t>  </a:t>
            </a:r>
            <a:r>
              <a:rPr lang="en-US" dirty="0">
                <a:solidFill>
                  <a:prstClr val="black"/>
                </a:solidFill>
                <a:latin typeface="Consolas"/>
              </a:rPr>
              <a:t>i := 0;</a:t>
            </a:r>
          </a:p>
          <a:p>
            <a:r>
              <a:rPr lang="en-US" dirty="0" smtClean="0">
                <a:solidFill>
                  <a:prstClr val="black"/>
                </a:solidFill>
                <a:latin typeface="Consolas"/>
              </a:rPr>
              <a:t>  </a:t>
            </a:r>
            <a:r>
              <a:rPr lang="en-US" dirty="0" err="1">
                <a:solidFill>
                  <a:srgbClr val="0000FF"/>
                </a:solidFill>
                <a:latin typeface="Consolas"/>
              </a:rPr>
              <a:t>goto</a:t>
            </a:r>
            <a:r>
              <a:rPr lang="en-US" dirty="0">
                <a:solidFill>
                  <a:prstClr val="black"/>
                </a:solidFill>
                <a:latin typeface="Consolas"/>
              </a:rPr>
              <a:t> IL_000b;</a:t>
            </a:r>
          </a:p>
          <a:p>
            <a:r>
              <a:rPr lang="en-US" dirty="0" smtClean="0">
                <a:solidFill>
                  <a:prstClr val="black"/>
                </a:solidFill>
                <a:latin typeface="Consolas"/>
              </a:rPr>
              <a:t>IL_0005</a:t>
            </a:r>
            <a:r>
              <a:rPr lang="en-US" dirty="0">
                <a:solidFill>
                  <a:prstClr val="black"/>
                </a:solidFill>
                <a:latin typeface="Consolas"/>
              </a:rPr>
              <a:t>:</a:t>
            </a:r>
          </a:p>
          <a:p>
            <a:r>
              <a:rPr lang="en-US" dirty="0" smtClean="0">
                <a:solidFill>
                  <a:prstClr val="black"/>
                </a:solidFill>
                <a:latin typeface="Consolas"/>
              </a:rPr>
              <a:t>  </a:t>
            </a:r>
            <a:r>
              <a:rPr lang="en-US" dirty="0">
                <a:solidFill>
                  <a:prstClr val="black"/>
                </a:solidFill>
                <a:latin typeface="Consolas"/>
              </a:rPr>
              <a:t>$stack1i := i;</a:t>
            </a:r>
          </a:p>
          <a:p>
            <a:r>
              <a:rPr lang="en-US" dirty="0" smtClean="0">
                <a:solidFill>
                  <a:prstClr val="black"/>
                </a:solidFill>
                <a:latin typeface="Consolas"/>
              </a:rPr>
              <a:t>  </a:t>
            </a:r>
            <a:r>
              <a:rPr lang="en-US" dirty="0">
                <a:solidFill>
                  <a:prstClr val="black"/>
                </a:solidFill>
                <a:latin typeface="Consolas"/>
              </a:rPr>
              <a:t>$stack0i := $stack0i + $stack1i;</a:t>
            </a:r>
          </a:p>
          <a:p>
            <a:r>
              <a:rPr lang="en-US" dirty="0" smtClean="0">
                <a:solidFill>
                  <a:prstClr val="black"/>
                </a:solidFill>
                <a:latin typeface="Consolas"/>
              </a:rPr>
              <a:t>  </a:t>
            </a:r>
            <a:r>
              <a:rPr lang="en-US" dirty="0">
                <a:solidFill>
                  <a:prstClr val="black"/>
                </a:solidFill>
                <a:latin typeface="Consolas"/>
              </a:rPr>
              <a:t>i := $stack0i;</a:t>
            </a:r>
          </a:p>
          <a:p>
            <a:r>
              <a:rPr lang="en-US" dirty="0" smtClean="0">
                <a:solidFill>
                  <a:prstClr val="black"/>
                </a:solidFill>
                <a:latin typeface="Consolas"/>
              </a:rPr>
              <a:t>IL_000b</a:t>
            </a:r>
            <a:r>
              <a:rPr lang="en-US" dirty="0">
                <a:solidFill>
                  <a:prstClr val="black"/>
                </a:solidFill>
                <a:latin typeface="Consolas"/>
              </a:rPr>
              <a:t>:</a:t>
            </a:r>
          </a:p>
          <a:p>
            <a:r>
              <a:rPr lang="en-US" dirty="0" smtClean="0">
                <a:solidFill>
                  <a:prstClr val="black"/>
                </a:solidFill>
                <a:latin typeface="Consolas"/>
              </a:rPr>
              <a:t>  </a:t>
            </a:r>
            <a:r>
              <a:rPr lang="en-US" dirty="0">
                <a:solidFill>
                  <a:prstClr val="black"/>
                </a:solidFill>
                <a:latin typeface="Consolas"/>
              </a:rPr>
              <a:t>$stack0i := i;</a:t>
            </a:r>
          </a:p>
          <a:p>
            <a:r>
              <a:rPr lang="en-US" dirty="0" smtClean="0">
                <a:solidFill>
                  <a:prstClr val="black"/>
                </a:solidFill>
                <a:latin typeface="Consolas"/>
              </a:rPr>
              <a:t>  </a:t>
            </a:r>
            <a:r>
              <a:rPr lang="en-US" dirty="0">
                <a:solidFill>
                  <a:prstClr val="black"/>
                </a:solidFill>
                <a:latin typeface="Consolas"/>
              </a:rPr>
              <a:t>$stack1i := n;</a:t>
            </a:r>
          </a:p>
          <a:p>
            <a:r>
              <a:rPr lang="en-US" dirty="0" smtClean="0">
                <a:solidFill>
                  <a:prstClr val="black"/>
                </a:solidFill>
                <a:latin typeface="Consolas"/>
              </a:rPr>
              <a:t>  </a:t>
            </a:r>
            <a:r>
              <a:rPr lang="en-US" dirty="0">
                <a:solidFill>
                  <a:prstClr val="black"/>
                </a:solidFill>
                <a:latin typeface="Consolas"/>
              </a:rPr>
              <a:t>$stack0b := $stack0i &lt; $stack1i;</a:t>
            </a:r>
          </a:p>
          <a:p>
            <a:r>
              <a:rPr lang="en-US" dirty="0" smtClean="0">
                <a:solidFill>
                  <a:prstClr val="black"/>
                </a:solidFill>
                <a:latin typeface="Consolas"/>
              </a:rPr>
              <a:t>  </a:t>
            </a:r>
            <a:r>
              <a:rPr lang="en-US" dirty="0">
                <a:solidFill>
                  <a:prstClr val="black"/>
                </a:solidFill>
                <a:latin typeface="Consolas"/>
              </a:rPr>
              <a:t>CS$4$000 := $stack0b;</a:t>
            </a:r>
          </a:p>
          <a:p>
            <a:r>
              <a:rPr lang="en-US" dirty="0" smtClean="0">
                <a:solidFill>
                  <a:prstClr val="black"/>
                </a:solidFill>
                <a:latin typeface="Consolas"/>
              </a:rPr>
              <a:t>  </a:t>
            </a:r>
            <a:r>
              <a:rPr lang="en-US" dirty="0">
                <a:solidFill>
                  <a:prstClr val="black"/>
                </a:solidFill>
                <a:latin typeface="Consolas"/>
              </a:rPr>
              <a:t>$stack0b := CS$4$000;</a:t>
            </a:r>
          </a:p>
          <a:p>
            <a:r>
              <a:rPr lang="en-US" dirty="0">
                <a:solidFill>
                  <a:prstClr val="black"/>
                </a:solidFill>
                <a:latin typeface="Consolas"/>
              </a:rPr>
              <a:t>  </a:t>
            </a:r>
            <a:r>
              <a:rPr lang="en-US" dirty="0" smtClean="0">
                <a:solidFill>
                  <a:srgbClr val="0000FF"/>
                </a:solidFill>
                <a:latin typeface="Consolas"/>
              </a:rPr>
              <a:t>if</a:t>
            </a:r>
            <a:r>
              <a:rPr lang="en-US" dirty="0" smtClean="0">
                <a:solidFill>
                  <a:prstClr val="black"/>
                </a:solidFill>
                <a:latin typeface="Consolas"/>
              </a:rPr>
              <a:t> </a:t>
            </a:r>
            <a:r>
              <a:rPr lang="en-US" dirty="0">
                <a:solidFill>
                  <a:prstClr val="black"/>
                </a:solidFill>
                <a:latin typeface="Consolas"/>
              </a:rPr>
              <a:t>($stack0b) { </a:t>
            </a:r>
            <a:r>
              <a:rPr lang="en-US" dirty="0" err="1">
                <a:solidFill>
                  <a:srgbClr val="0000FF"/>
                </a:solidFill>
                <a:latin typeface="Consolas"/>
              </a:rPr>
              <a:t>goto</a:t>
            </a:r>
            <a:r>
              <a:rPr lang="en-US" dirty="0">
                <a:solidFill>
                  <a:prstClr val="black"/>
                </a:solidFill>
                <a:latin typeface="Consolas"/>
              </a:rPr>
              <a:t> IL_0005; }</a:t>
            </a:r>
          </a:p>
          <a:p>
            <a:r>
              <a:rPr lang="en-US" dirty="0" smtClean="0">
                <a:solidFill>
                  <a:prstClr val="black"/>
                </a:solidFill>
                <a:latin typeface="Consolas"/>
              </a:rPr>
              <a:t>IL_0013</a:t>
            </a:r>
            <a:r>
              <a:rPr lang="en-US" dirty="0">
                <a:solidFill>
                  <a:prstClr val="black"/>
                </a:solidFill>
                <a:latin typeface="Consolas"/>
              </a:rPr>
              <a:t>:</a:t>
            </a:r>
          </a:p>
          <a:p>
            <a:r>
              <a:rPr lang="en-US" dirty="0" smtClean="0">
                <a:solidFill>
                  <a:prstClr val="black"/>
                </a:solidFill>
                <a:latin typeface="Consolas"/>
              </a:rPr>
              <a:t>  </a:t>
            </a:r>
            <a:r>
              <a:rPr lang="en-US" dirty="0">
                <a:solidFill>
                  <a:srgbClr val="0000FF"/>
                </a:solidFill>
                <a:latin typeface="Consolas"/>
              </a:rPr>
              <a:t>return</a:t>
            </a:r>
            <a:r>
              <a:rPr lang="en-US" dirty="0">
                <a:solidFill>
                  <a:prstClr val="black"/>
                </a:solidFill>
                <a:latin typeface="Consolas"/>
              </a:rPr>
              <a:t>;</a:t>
            </a:r>
          </a:p>
        </p:txBody>
      </p:sp>
    </p:spTree>
    <p:extLst>
      <p:ext uri="{BB962C8B-B14F-4D97-AF65-F5344CB8AC3E}">
        <p14:creationId xmlns:p14="http://schemas.microsoft.com/office/powerpoint/2010/main" val="76699475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about loops</a:t>
            </a:r>
            <a:endParaRPr lang="en-US" dirty="0"/>
          </a:p>
        </p:txBody>
      </p:sp>
      <p:sp>
        <p:nvSpPr>
          <p:cNvPr id="4" name="Snip Single Corner Rectangle 3"/>
          <p:cNvSpPr/>
          <p:nvPr/>
        </p:nvSpPr>
        <p:spPr bwMode="auto">
          <a:xfrm>
            <a:off x="152400" y="1066800"/>
            <a:ext cx="4351828"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724400" y="1066800"/>
            <a:ext cx="3886200"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152400" y="838200"/>
            <a:ext cx="2175913"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Java + JML</a:t>
            </a:r>
          </a:p>
        </p:txBody>
      </p:sp>
      <p:sp>
        <p:nvSpPr>
          <p:cNvPr id="8" name="Snip Same Side Corner Rectangle 7"/>
          <p:cNvSpPr/>
          <p:nvPr/>
        </p:nvSpPr>
        <p:spPr bwMode="auto">
          <a:xfrm>
            <a:off x="4714568"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304801" y="1447800"/>
            <a:ext cx="4181168" cy="3170099"/>
          </a:xfrm>
          <a:prstGeom prst="rect">
            <a:avLst/>
          </a:prstGeom>
          <a:noFill/>
        </p:spPr>
        <p:txBody>
          <a:bodyPr wrap="square" rtlCol="0">
            <a:spAutoFit/>
          </a:bodyPr>
          <a:lstStyle/>
          <a:p>
            <a:r>
              <a:rPr lang="en-US" sz="2000" dirty="0" smtClean="0">
                <a:solidFill>
                  <a:srgbClr val="008000"/>
                </a:solidFill>
                <a:latin typeface="Consolas"/>
              </a:rPr>
              <a:t>//@ </a:t>
            </a:r>
            <a:r>
              <a:rPr lang="en-US" sz="2000" dirty="0">
                <a:solidFill>
                  <a:srgbClr val="008000"/>
                </a:solidFill>
                <a:latin typeface="Consolas"/>
              </a:rPr>
              <a:t>requires 0 &lt;= n;</a:t>
            </a:r>
            <a:endParaRPr lang="en-US" sz="2000" dirty="0">
              <a:solidFill>
                <a:prstClr val="black"/>
              </a:solidFill>
              <a:latin typeface="Consolas"/>
            </a:endParaRPr>
          </a:p>
          <a:p>
            <a:r>
              <a:rPr lang="en-US" sz="2000" dirty="0" smtClean="0">
                <a:solidFill>
                  <a:srgbClr val="0000FF"/>
                </a:solidFill>
                <a:latin typeface="Consolas"/>
              </a:rPr>
              <a:t>void</a:t>
            </a:r>
            <a:r>
              <a:rPr lang="en-US" sz="2000" dirty="0" smtClean="0">
                <a:solidFill>
                  <a:prstClr val="black"/>
                </a:solidFill>
                <a:latin typeface="Consolas"/>
              </a:rPr>
              <a:t> </a:t>
            </a:r>
            <a:r>
              <a:rPr lang="en-US" sz="2000" dirty="0">
                <a:solidFill>
                  <a:prstClr val="black"/>
                </a:solidFill>
                <a:latin typeface="Consolas"/>
              </a:rPr>
              <a:t>m(</a:t>
            </a:r>
            <a:r>
              <a:rPr lang="en-US" sz="2000" dirty="0" err="1">
                <a:solidFill>
                  <a:srgbClr val="0000FF"/>
                </a:solidFill>
                <a:latin typeface="Consolas"/>
              </a:rPr>
              <a:t>int</a:t>
            </a:r>
            <a:r>
              <a:rPr lang="en-US" sz="2000" dirty="0">
                <a:solidFill>
                  <a:prstClr val="black"/>
                </a:solidFill>
                <a:latin typeface="Consolas"/>
              </a:rPr>
              <a:t> n)</a:t>
            </a:r>
          </a:p>
          <a:p>
            <a:r>
              <a:rPr lang="en-US" sz="2000" dirty="0" smtClean="0">
                <a:solidFill>
                  <a:prstClr val="black"/>
                </a:solidFill>
                <a:latin typeface="Consolas"/>
              </a:rPr>
              <a:t>{</a:t>
            </a:r>
            <a:endParaRPr lang="en-US" sz="2000" dirty="0">
              <a:solidFill>
                <a:prstClr val="black"/>
              </a:solidFill>
              <a:latin typeface="Consolas"/>
            </a:endParaRPr>
          </a:p>
          <a:p>
            <a:r>
              <a:rPr lang="en-US" sz="2000" dirty="0" smtClean="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 i = 0;</a:t>
            </a:r>
          </a:p>
          <a:p>
            <a:r>
              <a:rPr lang="en-US" sz="2000" dirty="0" smtClean="0">
                <a:solidFill>
                  <a:prstClr val="black"/>
                </a:solidFill>
                <a:latin typeface="Consolas"/>
              </a:rPr>
              <a:t>  </a:t>
            </a:r>
            <a:r>
              <a:rPr lang="en-US" sz="2000" dirty="0">
                <a:solidFill>
                  <a:srgbClr val="008000"/>
                </a:solidFill>
                <a:latin typeface="Consolas"/>
              </a:rPr>
              <a:t>//@ </a:t>
            </a:r>
            <a:r>
              <a:rPr lang="en-US" sz="2000" dirty="0" err="1">
                <a:solidFill>
                  <a:srgbClr val="008000"/>
                </a:solidFill>
                <a:latin typeface="Consolas"/>
              </a:rPr>
              <a:t>loop_invariant</a:t>
            </a:r>
            <a:r>
              <a:rPr lang="en-US" sz="2000" dirty="0">
                <a:solidFill>
                  <a:srgbClr val="008000"/>
                </a:solidFill>
                <a:latin typeface="Consolas"/>
              </a:rPr>
              <a:t> i &lt;= n;</a:t>
            </a:r>
            <a:endParaRPr lang="en-US" sz="2000" dirty="0">
              <a:solidFill>
                <a:prstClr val="black"/>
              </a:solidFill>
              <a:latin typeface="Consolas"/>
            </a:endParaRPr>
          </a:p>
          <a:p>
            <a:r>
              <a:rPr lang="en-US" sz="2000" dirty="0" smtClean="0">
                <a:solidFill>
                  <a:prstClr val="black"/>
                </a:solidFill>
                <a:latin typeface="Consolas"/>
              </a:rPr>
              <a:t>  </a:t>
            </a:r>
            <a:r>
              <a:rPr lang="en-US" sz="2000" dirty="0">
                <a:solidFill>
                  <a:srgbClr val="0000FF"/>
                </a:solidFill>
                <a:latin typeface="Consolas"/>
              </a:rPr>
              <a:t>while</a:t>
            </a:r>
            <a:r>
              <a:rPr lang="en-US" sz="2000" dirty="0">
                <a:solidFill>
                  <a:prstClr val="black"/>
                </a:solidFill>
                <a:latin typeface="Consolas"/>
              </a:rPr>
              <a:t> (i &lt; n) {</a:t>
            </a:r>
          </a:p>
          <a:p>
            <a:r>
              <a:rPr lang="en-US" sz="2000" dirty="0" smtClean="0">
                <a:solidFill>
                  <a:prstClr val="black"/>
                </a:solidFill>
                <a:latin typeface="Consolas"/>
              </a:rPr>
              <a:t>    </a:t>
            </a:r>
            <a:r>
              <a:rPr lang="en-US" sz="2000" dirty="0">
                <a:solidFill>
                  <a:prstClr val="black"/>
                </a:solidFill>
                <a:latin typeface="Consolas"/>
              </a:rPr>
              <a:t>i++;</a:t>
            </a:r>
          </a:p>
          <a:p>
            <a:r>
              <a:rPr lang="en-US" sz="2000" dirty="0" smtClean="0">
                <a:solidFill>
                  <a:prstClr val="black"/>
                </a:solidFill>
                <a:latin typeface="Consolas"/>
              </a:rPr>
              <a:t>  </a:t>
            </a:r>
            <a:r>
              <a:rPr lang="en-US" sz="2000" dirty="0">
                <a:solidFill>
                  <a:prstClr val="black"/>
                </a:solidFill>
                <a:latin typeface="Consolas"/>
              </a:rPr>
              <a:t>}</a:t>
            </a:r>
          </a:p>
          <a:p>
            <a:r>
              <a:rPr lang="en-US" sz="2000" dirty="0" smtClean="0">
                <a:solidFill>
                  <a:prstClr val="black"/>
                </a:solidFill>
                <a:latin typeface="Consolas"/>
              </a:rPr>
              <a:t>  </a:t>
            </a:r>
            <a:r>
              <a:rPr lang="en-US" sz="2000" dirty="0">
                <a:solidFill>
                  <a:srgbClr val="008000"/>
                </a:solidFill>
                <a:latin typeface="Consolas"/>
              </a:rPr>
              <a:t>//@ assert i == n;</a:t>
            </a:r>
            <a:endParaRPr lang="en-US" sz="2000" dirty="0">
              <a:solidFill>
                <a:prstClr val="black"/>
              </a:solidFill>
              <a:latin typeface="Consolas"/>
            </a:endParaRPr>
          </a:p>
          <a:p>
            <a:r>
              <a:rPr lang="en-US" sz="2000" dirty="0" smtClean="0">
                <a:solidFill>
                  <a:prstClr val="black"/>
                </a:solidFill>
                <a:latin typeface="Consolas"/>
              </a:rPr>
              <a:t>}</a:t>
            </a:r>
            <a:endParaRPr lang="en-US" sz="2000" dirty="0">
              <a:solidFill>
                <a:prstClr val="black"/>
              </a:solidFill>
              <a:latin typeface="Consolas"/>
            </a:endParaRPr>
          </a:p>
        </p:txBody>
      </p:sp>
      <p:sp>
        <p:nvSpPr>
          <p:cNvPr id="10" name="TextBox 9"/>
          <p:cNvSpPr txBox="1"/>
          <p:nvPr/>
        </p:nvSpPr>
        <p:spPr>
          <a:xfrm>
            <a:off x="4876800" y="1447800"/>
            <a:ext cx="3733800" cy="4093428"/>
          </a:xfrm>
          <a:prstGeom prst="rect">
            <a:avLst/>
          </a:prstGeom>
          <a:noFill/>
        </p:spPr>
        <p:txBody>
          <a:bodyPr wrap="square" rtlCol="0">
            <a:spAutoFit/>
          </a:bodyPr>
          <a:lstStyle/>
          <a:p>
            <a:r>
              <a:rPr lang="en-US" sz="2000" dirty="0">
                <a:solidFill>
                  <a:srgbClr val="0000FF"/>
                </a:solidFill>
                <a:latin typeface="Consolas"/>
              </a:rPr>
              <a:t>procedure</a:t>
            </a:r>
            <a:r>
              <a:rPr lang="en-US" sz="2000" dirty="0">
                <a:solidFill>
                  <a:prstClr val="black"/>
                </a:solidFill>
                <a:latin typeface="Consolas"/>
              </a:rPr>
              <a:t> m(n: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prstClr val="black"/>
                </a:solidFill>
                <a:latin typeface="Consolas"/>
              </a:rPr>
              <a:t>  </a:t>
            </a:r>
            <a:r>
              <a:rPr lang="en-US" sz="2000" dirty="0">
                <a:solidFill>
                  <a:srgbClr val="0000FF"/>
                </a:solidFill>
                <a:latin typeface="Consolas"/>
              </a:rPr>
              <a:t>requires</a:t>
            </a:r>
            <a:r>
              <a:rPr lang="en-US" sz="2000" dirty="0">
                <a:solidFill>
                  <a:prstClr val="black"/>
                </a:solidFill>
                <a:latin typeface="Consolas"/>
              </a:rPr>
              <a:t> 0 &lt;= n;</a:t>
            </a:r>
          </a:p>
          <a:p>
            <a:r>
              <a:rPr lang="en-US" sz="2000" dirty="0">
                <a:solidFill>
                  <a:prstClr val="black"/>
                </a:solidFill>
                <a:latin typeface="Consolas"/>
              </a:rPr>
              <a:t>{</a:t>
            </a:r>
          </a:p>
          <a:p>
            <a:r>
              <a:rPr lang="en-US" sz="2000" dirty="0">
                <a:solidFill>
                  <a:prstClr val="black"/>
                </a:solidFill>
                <a:latin typeface="Consolas"/>
              </a:rPr>
              <a:t>  </a:t>
            </a:r>
            <a:r>
              <a:rPr lang="en-US" sz="2000" dirty="0" err="1">
                <a:solidFill>
                  <a:srgbClr val="0000FF"/>
                </a:solidFill>
                <a:latin typeface="Consolas"/>
              </a:rPr>
              <a:t>var</a:t>
            </a:r>
            <a:r>
              <a:rPr lang="en-US" sz="2000" dirty="0">
                <a:solidFill>
                  <a:prstClr val="black"/>
                </a:solidFill>
                <a:latin typeface="Consolas"/>
              </a:rPr>
              <a:t> i: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prstClr val="black"/>
                </a:solidFill>
                <a:latin typeface="Consolas"/>
              </a:rPr>
              <a:t>  i := 0;</a:t>
            </a:r>
          </a:p>
          <a:p>
            <a:r>
              <a:rPr lang="en-US" sz="2000" dirty="0">
                <a:solidFill>
                  <a:prstClr val="black"/>
                </a:solidFill>
                <a:latin typeface="Consolas"/>
              </a:rPr>
              <a:t>  </a:t>
            </a:r>
            <a:r>
              <a:rPr lang="en-US" sz="2000" dirty="0">
                <a:solidFill>
                  <a:srgbClr val="0000FF"/>
                </a:solidFill>
                <a:latin typeface="Consolas"/>
              </a:rPr>
              <a:t>while</a:t>
            </a:r>
            <a:r>
              <a:rPr lang="en-US" sz="2000" dirty="0">
                <a:solidFill>
                  <a:prstClr val="black"/>
                </a:solidFill>
                <a:latin typeface="Consolas"/>
              </a:rPr>
              <a:t> (i &lt; n)</a:t>
            </a:r>
          </a:p>
          <a:p>
            <a:r>
              <a:rPr lang="en-US" sz="2000" dirty="0">
                <a:solidFill>
                  <a:prstClr val="black"/>
                </a:solidFill>
                <a:latin typeface="Consolas"/>
              </a:rPr>
              <a:t>    </a:t>
            </a:r>
            <a:r>
              <a:rPr lang="en-US" sz="2000" dirty="0">
                <a:solidFill>
                  <a:srgbClr val="0000FF"/>
                </a:solidFill>
                <a:latin typeface="Consolas"/>
              </a:rPr>
              <a:t>invariant</a:t>
            </a:r>
            <a:r>
              <a:rPr lang="en-US" sz="2000" dirty="0">
                <a:solidFill>
                  <a:prstClr val="black"/>
                </a:solidFill>
                <a:latin typeface="Consolas"/>
              </a:rPr>
              <a:t> i &lt;= n;</a:t>
            </a:r>
          </a:p>
          <a:p>
            <a:r>
              <a:rPr lang="en-US" sz="2000" dirty="0">
                <a:solidFill>
                  <a:prstClr val="black"/>
                </a:solidFill>
                <a:latin typeface="Consolas"/>
              </a:rPr>
              <a:t>  {</a:t>
            </a:r>
          </a:p>
          <a:p>
            <a:r>
              <a:rPr lang="en-US" sz="2000" dirty="0">
                <a:solidFill>
                  <a:prstClr val="black"/>
                </a:solidFill>
                <a:latin typeface="Consolas"/>
              </a:rPr>
              <a:t>    i := i + 1;</a:t>
            </a:r>
          </a:p>
          <a:p>
            <a:r>
              <a:rPr lang="en-US" sz="2000" dirty="0">
                <a:solidFill>
                  <a:prstClr val="black"/>
                </a:solidFill>
                <a:latin typeface="Consolas"/>
              </a:rPr>
              <a:t>  }</a:t>
            </a:r>
          </a:p>
          <a:p>
            <a:r>
              <a:rPr lang="en-US" sz="2000" dirty="0">
                <a:solidFill>
                  <a:prstClr val="black"/>
                </a:solidFill>
                <a:latin typeface="Consolas"/>
              </a:rPr>
              <a:t>  </a:t>
            </a:r>
            <a:r>
              <a:rPr lang="en-US" sz="2000" dirty="0">
                <a:solidFill>
                  <a:srgbClr val="0000FF"/>
                </a:solidFill>
                <a:latin typeface="Consolas"/>
              </a:rPr>
              <a:t>assert</a:t>
            </a:r>
            <a:r>
              <a:rPr lang="en-US" sz="2000" dirty="0">
                <a:solidFill>
                  <a:prstClr val="black"/>
                </a:solidFill>
                <a:latin typeface="Consolas"/>
              </a:rPr>
              <a:t> i == n;</a:t>
            </a:r>
          </a:p>
          <a:p>
            <a:r>
              <a:rPr lang="en-US" sz="2000" dirty="0">
                <a:solidFill>
                  <a:prstClr val="black"/>
                </a:solidFill>
                <a:latin typeface="Consolas"/>
              </a:rPr>
              <a:t>}</a:t>
            </a:r>
          </a:p>
          <a:p>
            <a:endParaRPr lang="en-US" sz="2000" dirty="0">
              <a:solidFill>
                <a:prstClr val="black"/>
              </a:solidFill>
              <a:latin typeface="Consolas"/>
            </a:endParaRPr>
          </a:p>
        </p:txBody>
      </p:sp>
    </p:spTree>
    <p:extLst>
      <p:ext uri="{BB962C8B-B14F-4D97-AF65-F5344CB8AC3E}">
        <p14:creationId xmlns:p14="http://schemas.microsoft.com/office/powerpoint/2010/main" val="124796209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Single Corner Rectangle 3"/>
          <p:cNvSpPr/>
          <p:nvPr/>
        </p:nvSpPr>
        <p:spPr bwMode="auto">
          <a:xfrm>
            <a:off x="152399" y="838200"/>
            <a:ext cx="4191001" cy="58674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397829" y="685800"/>
            <a:ext cx="4746171" cy="611648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152400" y="609600"/>
            <a:ext cx="18288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Modula-3</a:t>
            </a:r>
          </a:p>
        </p:txBody>
      </p:sp>
      <p:sp>
        <p:nvSpPr>
          <p:cNvPr id="8" name="Snip Same Side Corner Rectangle 7"/>
          <p:cNvSpPr/>
          <p:nvPr/>
        </p:nvSpPr>
        <p:spPr bwMode="auto">
          <a:xfrm>
            <a:off x="4387998" y="457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152400" y="1219200"/>
            <a:ext cx="4267200" cy="5262979"/>
          </a:xfrm>
          <a:prstGeom prst="rect">
            <a:avLst/>
          </a:prstGeom>
          <a:noFill/>
        </p:spPr>
        <p:txBody>
          <a:bodyPr wrap="square" rtlCol="0">
            <a:spAutoFit/>
          </a:bodyPr>
          <a:lstStyle/>
          <a:p>
            <a:r>
              <a:rPr lang="en-US" sz="1600" dirty="0">
                <a:solidFill>
                  <a:srgbClr val="0000FF"/>
                </a:solidFill>
                <a:latin typeface="Consolas"/>
              </a:rPr>
              <a:t>exception</a:t>
            </a:r>
            <a:r>
              <a:rPr lang="en-US" sz="1600" dirty="0">
                <a:solidFill>
                  <a:prstClr val="black"/>
                </a:solidFill>
                <a:latin typeface="Consolas"/>
              </a:rPr>
              <a:t> E;</a:t>
            </a:r>
          </a:p>
          <a:p>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Q(x: </a:t>
            </a:r>
            <a:r>
              <a:rPr lang="en-US" sz="1600" dirty="0">
                <a:solidFill>
                  <a:srgbClr val="0000FF"/>
                </a:solidFill>
                <a:latin typeface="Consolas"/>
              </a:rPr>
              <a:t>integer</a:t>
            </a:r>
            <a:r>
              <a:rPr lang="en-US" sz="1600" dirty="0">
                <a:solidFill>
                  <a:prstClr val="black"/>
                </a:solidFill>
                <a:latin typeface="Consolas"/>
              </a:rPr>
              <a:t>) </a:t>
            </a:r>
            <a:r>
              <a:rPr lang="en-US" sz="1600" dirty="0">
                <a:solidFill>
                  <a:srgbClr val="0000FF"/>
                </a:solidFill>
                <a:latin typeface="Consolas"/>
              </a:rPr>
              <a:t>raises</a:t>
            </a:r>
            <a:r>
              <a:rPr lang="en-US" sz="1600" dirty="0">
                <a:solidFill>
                  <a:prstClr val="black"/>
                </a:solidFill>
                <a:latin typeface="Consolas"/>
              </a:rPr>
              <a:t> {E} =</a:t>
            </a:r>
          </a:p>
          <a:p>
            <a:r>
              <a:rPr lang="en-US" sz="1600" dirty="0">
                <a:latin typeface="Consolas"/>
              </a:rPr>
              <a:t>  </a:t>
            </a:r>
            <a:r>
              <a:rPr lang="en-US" sz="1600" dirty="0">
                <a:solidFill>
                  <a:srgbClr val="0000FF"/>
                </a:solidFill>
                <a:latin typeface="Consolas"/>
              </a:rPr>
              <a:t>begin</a:t>
            </a:r>
          </a:p>
          <a:p>
            <a:r>
              <a:rPr lang="en-US" sz="1600" dirty="0">
                <a:latin typeface="Consolas"/>
              </a:rPr>
              <a:t>    </a:t>
            </a:r>
            <a:r>
              <a:rPr lang="en-US" sz="1600" dirty="0">
                <a:solidFill>
                  <a:srgbClr val="0000FF"/>
                </a:solidFill>
                <a:latin typeface="Consolas"/>
              </a:rPr>
              <a:t>if</a:t>
            </a:r>
            <a:r>
              <a:rPr lang="en-US" sz="1600" dirty="0">
                <a:solidFill>
                  <a:prstClr val="black"/>
                </a:solidFill>
                <a:latin typeface="Consolas"/>
              </a:rPr>
              <a:t> x = 15 </a:t>
            </a:r>
            <a:r>
              <a:rPr lang="en-US" sz="1600" dirty="0">
                <a:solidFill>
                  <a:srgbClr val="0000FF"/>
                </a:solidFill>
                <a:latin typeface="Consolas"/>
              </a:rPr>
              <a:t>then</a:t>
            </a:r>
          </a:p>
          <a:p>
            <a:r>
              <a:rPr lang="en-US" sz="1600" dirty="0">
                <a:solidFill>
                  <a:prstClr val="black"/>
                </a:solidFill>
                <a:latin typeface="Consolas"/>
              </a:rPr>
              <a:t>      </a:t>
            </a:r>
            <a:r>
              <a:rPr lang="en-US" sz="1600" dirty="0">
                <a:solidFill>
                  <a:srgbClr val="0000FF"/>
                </a:solidFill>
                <a:latin typeface="Consolas"/>
              </a:rPr>
              <a:t>raise</a:t>
            </a:r>
            <a:r>
              <a:rPr lang="en-US" sz="1600" dirty="0">
                <a:solidFill>
                  <a:prstClr val="black"/>
                </a:solidFill>
                <a:latin typeface="Consolas"/>
              </a:rPr>
              <a:t> E</a:t>
            </a:r>
          </a:p>
          <a:p>
            <a:r>
              <a:rPr lang="en-US" sz="1600" dirty="0">
                <a:solidFill>
                  <a:prstClr val="black"/>
                </a:solidFill>
                <a:latin typeface="Consolas"/>
              </a:rPr>
              <a:t>    </a:t>
            </a:r>
            <a:r>
              <a:rPr lang="en-US" sz="1600" dirty="0">
                <a:solidFill>
                  <a:srgbClr val="0000FF"/>
                </a:solidFill>
                <a:latin typeface="Consolas"/>
              </a:rPr>
              <a:t>end</a:t>
            </a:r>
            <a:r>
              <a:rPr lang="en-US" sz="1600" dirty="0">
                <a:solidFill>
                  <a:prstClr val="black"/>
                </a:solidFill>
                <a:latin typeface="Consolas"/>
              </a:rPr>
              <a:t>;</a:t>
            </a:r>
          </a:p>
          <a:p>
            <a:r>
              <a:rPr lang="en-US" sz="1600" dirty="0" smtClean="0">
                <a:solidFill>
                  <a:prstClr val="black"/>
                </a:solidFill>
                <a:latin typeface="Consolas"/>
              </a:rPr>
              <a:t>    </a:t>
            </a:r>
            <a:r>
              <a:rPr lang="en-US" sz="1600" dirty="0">
                <a:solidFill>
                  <a:srgbClr val="008000"/>
                </a:solidFill>
                <a:latin typeface="Consolas"/>
              </a:rPr>
              <a:t>(* ... </a:t>
            </a:r>
            <a:r>
              <a:rPr lang="en-US" sz="1600" dirty="0" smtClean="0">
                <a:solidFill>
                  <a:srgbClr val="008000"/>
                </a:solidFill>
                <a:latin typeface="Consolas"/>
              </a:rPr>
              <a:t>*)</a:t>
            </a:r>
            <a:endParaRPr lang="en-US" sz="1600" dirty="0" smtClean="0">
              <a:solidFill>
                <a:prstClr val="black"/>
              </a:solidFill>
              <a:latin typeface="Consolas"/>
            </a:endParaRPr>
          </a:p>
          <a:p>
            <a:r>
              <a:rPr lang="en-US" sz="1600" dirty="0" smtClean="0">
                <a:solidFill>
                  <a:prstClr val="black"/>
                </a:solidFill>
                <a:latin typeface="Consolas"/>
              </a:rPr>
              <a:t>  </a:t>
            </a:r>
            <a:r>
              <a:rPr lang="en-US" sz="1600" dirty="0">
                <a:solidFill>
                  <a:srgbClr val="0000FF"/>
                </a:solidFill>
                <a:latin typeface="Consolas"/>
              </a:rPr>
              <a:t>end</a:t>
            </a:r>
            <a:r>
              <a:rPr lang="en-US" sz="1600" dirty="0">
                <a:solidFill>
                  <a:prstClr val="black"/>
                </a:solidFill>
                <a:latin typeface="Consolas"/>
              </a:rPr>
              <a:t> Q;</a:t>
            </a:r>
          </a:p>
          <a:p>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P(y: </a:t>
            </a:r>
            <a:r>
              <a:rPr lang="en-US" sz="1600" dirty="0">
                <a:solidFill>
                  <a:srgbClr val="0000FF"/>
                </a:solidFill>
                <a:latin typeface="Consolas"/>
              </a:rPr>
              <a:t>integer</a:t>
            </a:r>
            <a:r>
              <a:rPr lang="en-US" sz="1600" dirty="0">
                <a:solidFill>
                  <a:prstClr val="black"/>
                </a:solidFill>
                <a:latin typeface="Consolas"/>
              </a:rPr>
              <a:t>) =</a:t>
            </a:r>
          </a:p>
          <a:p>
            <a:r>
              <a:rPr lang="en-US" sz="1600" dirty="0">
                <a:solidFill>
                  <a:prstClr val="black"/>
                </a:solidFill>
                <a:latin typeface="Consolas"/>
              </a:rPr>
              <a:t>  </a:t>
            </a:r>
            <a:r>
              <a:rPr lang="en-US" sz="1600" dirty="0">
                <a:solidFill>
                  <a:srgbClr val="0000FF"/>
                </a:solidFill>
                <a:latin typeface="Consolas"/>
              </a:rPr>
              <a:t>begin</a:t>
            </a:r>
          </a:p>
          <a:p>
            <a:r>
              <a:rPr lang="en-US" sz="1600" dirty="0">
                <a:solidFill>
                  <a:prstClr val="black"/>
                </a:solidFill>
                <a:latin typeface="Consolas"/>
              </a:rPr>
              <a:t>    </a:t>
            </a:r>
            <a:r>
              <a:rPr lang="en-US" sz="1600" dirty="0" smtClean="0">
                <a:solidFill>
                  <a:srgbClr val="0000FF"/>
                </a:solidFill>
                <a:latin typeface="Consolas"/>
              </a:rPr>
              <a:t>try</a:t>
            </a:r>
            <a:endParaRPr lang="en-US" sz="1600" dirty="0" smtClean="0">
              <a:solidFill>
                <a:prstClr val="black"/>
              </a:solidFill>
              <a:latin typeface="Consolas"/>
            </a:endParaRPr>
          </a:p>
          <a:p>
            <a:r>
              <a:rPr lang="en-US" sz="1600" dirty="0">
                <a:solidFill>
                  <a:prstClr val="black"/>
                </a:solidFill>
                <a:latin typeface="Consolas"/>
              </a:rPr>
              <a:t> </a:t>
            </a:r>
            <a:r>
              <a:rPr lang="en-US" sz="1600" dirty="0" smtClean="0">
                <a:solidFill>
                  <a:prstClr val="black"/>
                </a:solidFill>
                <a:latin typeface="Consolas"/>
              </a:rPr>
              <a:t>     Q(y);</a:t>
            </a:r>
          </a:p>
          <a:p>
            <a:r>
              <a:rPr lang="en-US" sz="1600" dirty="0" smtClean="0">
                <a:solidFill>
                  <a:prstClr val="black"/>
                </a:solidFill>
                <a:latin typeface="Consolas"/>
              </a:rPr>
              <a:t>      </a:t>
            </a:r>
            <a:r>
              <a:rPr lang="en-US" sz="1600" dirty="0" smtClean="0">
                <a:solidFill>
                  <a:srgbClr val="008000"/>
                </a:solidFill>
                <a:latin typeface="Consolas"/>
              </a:rPr>
              <a:t>(* </a:t>
            </a:r>
            <a:r>
              <a:rPr lang="en-US" sz="1600" dirty="0">
                <a:solidFill>
                  <a:srgbClr val="008000"/>
                </a:solidFill>
                <a:latin typeface="Consolas"/>
              </a:rPr>
              <a:t>... </a:t>
            </a:r>
            <a:r>
              <a:rPr lang="en-US" sz="1600" dirty="0" smtClean="0">
                <a:solidFill>
                  <a:srgbClr val="008000"/>
                </a:solidFill>
                <a:latin typeface="Consolas"/>
              </a:rPr>
              <a:t>*)</a:t>
            </a:r>
          </a:p>
          <a:p>
            <a:r>
              <a:rPr lang="en-US" sz="1600" dirty="0" smtClean="0">
                <a:solidFill>
                  <a:prstClr val="black"/>
                </a:solidFill>
                <a:latin typeface="Consolas"/>
              </a:rPr>
              <a:t>    </a:t>
            </a:r>
            <a:r>
              <a:rPr lang="en-US" sz="1600" dirty="0">
                <a:solidFill>
                  <a:srgbClr val="0000FF"/>
                </a:solidFill>
                <a:latin typeface="Consolas"/>
              </a:rPr>
              <a:t>except</a:t>
            </a:r>
            <a:r>
              <a:rPr lang="en-US" sz="1600" dirty="0">
                <a:solidFill>
                  <a:prstClr val="black"/>
                </a:solidFill>
                <a:latin typeface="Consolas"/>
              </a:rPr>
              <a:t> E </a:t>
            </a:r>
            <a:r>
              <a:rPr lang="en-US" sz="1600" dirty="0" smtClean="0">
                <a:solidFill>
                  <a:prstClr val="black"/>
                </a:solidFill>
                <a:latin typeface="Consolas"/>
              </a:rPr>
              <a:t>=&gt;</a:t>
            </a:r>
            <a:endParaRPr lang="en-US" sz="1600" dirty="0">
              <a:solidFill>
                <a:prstClr val="black"/>
              </a:solidFill>
              <a:latin typeface="Consolas"/>
            </a:endParaRPr>
          </a:p>
          <a:p>
            <a:r>
              <a:rPr lang="en-US" sz="1600" dirty="0" smtClean="0">
                <a:solidFill>
                  <a:prstClr val="black"/>
                </a:solidFill>
                <a:latin typeface="Consolas"/>
              </a:rPr>
              <a:t>      </a:t>
            </a:r>
            <a:r>
              <a:rPr lang="en-US" sz="1600" dirty="0" smtClean="0">
                <a:solidFill>
                  <a:srgbClr val="008000"/>
                </a:solidFill>
                <a:latin typeface="Consolas"/>
              </a:rPr>
              <a:t>(* exception handler *)</a:t>
            </a:r>
          </a:p>
          <a:p>
            <a:r>
              <a:rPr lang="en-US" sz="1600" dirty="0" smtClean="0">
                <a:solidFill>
                  <a:prstClr val="black"/>
                </a:solidFill>
                <a:latin typeface="Consolas"/>
              </a:rPr>
              <a:t>    </a:t>
            </a:r>
            <a:r>
              <a:rPr lang="en-US" sz="1600" dirty="0" smtClean="0">
                <a:solidFill>
                  <a:srgbClr val="0000FF"/>
                </a:solidFill>
                <a:latin typeface="Consolas"/>
              </a:rPr>
              <a:t>end</a:t>
            </a:r>
            <a:endParaRPr lang="en-US" sz="1600" dirty="0">
              <a:solidFill>
                <a:srgbClr val="0000FF"/>
              </a:solidFill>
              <a:latin typeface="Consolas"/>
            </a:endParaRPr>
          </a:p>
          <a:p>
            <a:r>
              <a:rPr lang="en-US" sz="1600" dirty="0">
                <a:solidFill>
                  <a:prstClr val="black"/>
                </a:solidFill>
                <a:latin typeface="Consolas"/>
              </a:rPr>
              <a:t>  </a:t>
            </a:r>
            <a:r>
              <a:rPr lang="en-US" sz="1600" dirty="0">
                <a:solidFill>
                  <a:srgbClr val="0000FF"/>
                </a:solidFill>
                <a:latin typeface="Consolas"/>
              </a:rPr>
              <a:t>end</a:t>
            </a:r>
            <a:r>
              <a:rPr lang="en-US" sz="1600" dirty="0">
                <a:solidFill>
                  <a:prstClr val="black"/>
                </a:solidFill>
                <a:latin typeface="Consolas"/>
              </a:rPr>
              <a:t> P;</a:t>
            </a:r>
          </a:p>
          <a:p>
            <a:endParaRPr lang="en-US" sz="1600" dirty="0">
              <a:solidFill>
                <a:prstClr val="black"/>
              </a:solidFill>
              <a:latin typeface="Consolas"/>
            </a:endParaRPr>
          </a:p>
          <a:p>
            <a:endParaRPr lang="en-US" sz="1600" dirty="0">
              <a:latin typeface="Consolas"/>
            </a:endParaRPr>
          </a:p>
        </p:txBody>
      </p:sp>
      <p:sp>
        <p:nvSpPr>
          <p:cNvPr id="10" name="TextBox 9"/>
          <p:cNvSpPr txBox="1"/>
          <p:nvPr/>
        </p:nvSpPr>
        <p:spPr>
          <a:xfrm>
            <a:off x="4343400" y="838200"/>
            <a:ext cx="4800600" cy="6001643"/>
          </a:xfrm>
          <a:prstGeom prst="rect">
            <a:avLst/>
          </a:prstGeom>
          <a:noFill/>
        </p:spPr>
        <p:txBody>
          <a:bodyPr wrap="square" rtlCol="0">
            <a:spAutoFit/>
          </a:bodyPr>
          <a:lstStyle/>
          <a:p>
            <a:r>
              <a:rPr lang="en-US" sz="1600" dirty="0" smtClean="0">
                <a:solidFill>
                  <a:srgbClr val="0000FF"/>
                </a:solidFill>
                <a:latin typeface="Consolas"/>
              </a:rPr>
              <a:t>type</a:t>
            </a:r>
            <a:r>
              <a:rPr lang="en-US" sz="1600" dirty="0" smtClean="0">
                <a:solidFill>
                  <a:prstClr val="black"/>
                </a:solidFill>
                <a:latin typeface="Consolas"/>
              </a:rPr>
              <a:t> </a:t>
            </a:r>
            <a:r>
              <a:rPr lang="en-US" sz="1600" dirty="0">
                <a:solidFill>
                  <a:prstClr val="black"/>
                </a:solidFill>
                <a:latin typeface="Consolas"/>
              </a:rPr>
              <a:t>Outcome;</a:t>
            </a:r>
          </a:p>
          <a:p>
            <a:r>
              <a:rPr lang="en-US" sz="1600" dirty="0" err="1">
                <a:solidFill>
                  <a:srgbClr val="0000FF"/>
                </a:solidFill>
                <a:latin typeface="Consolas"/>
              </a:rPr>
              <a:t>const</a:t>
            </a:r>
            <a:r>
              <a:rPr lang="en-US" sz="1600" dirty="0">
                <a:solidFill>
                  <a:prstClr val="black"/>
                </a:solidFill>
                <a:latin typeface="Consolas"/>
              </a:rPr>
              <a:t> </a:t>
            </a:r>
            <a:r>
              <a:rPr lang="en-US" sz="1600" dirty="0">
                <a:solidFill>
                  <a:srgbClr val="0000FF"/>
                </a:solidFill>
                <a:latin typeface="Consolas"/>
              </a:rPr>
              <a:t>unique</a:t>
            </a:r>
            <a:r>
              <a:rPr lang="en-US" sz="1600" dirty="0">
                <a:solidFill>
                  <a:prstClr val="black"/>
                </a:solidFill>
                <a:latin typeface="Consolas"/>
              </a:rPr>
              <a:t> Normal: Outcome;</a:t>
            </a:r>
          </a:p>
          <a:p>
            <a:r>
              <a:rPr lang="en-US" sz="1600" dirty="0" err="1">
                <a:solidFill>
                  <a:srgbClr val="0000FF"/>
                </a:solidFill>
                <a:latin typeface="Consolas"/>
              </a:rPr>
              <a:t>const</a:t>
            </a:r>
            <a:r>
              <a:rPr lang="en-US" sz="1600" dirty="0">
                <a:solidFill>
                  <a:prstClr val="black"/>
                </a:solidFill>
                <a:latin typeface="Consolas"/>
              </a:rPr>
              <a:t> </a:t>
            </a:r>
            <a:r>
              <a:rPr lang="en-US" sz="1600" dirty="0">
                <a:solidFill>
                  <a:srgbClr val="0000FF"/>
                </a:solidFill>
                <a:latin typeface="Consolas"/>
              </a:rPr>
              <a:t>unique</a:t>
            </a:r>
            <a:r>
              <a:rPr lang="en-US" sz="1600" dirty="0">
                <a:solidFill>
                  <a:prstClr val="black"/>
                </a:solidFill>
                <a:latin typeface="Consolas"/>
              </a:rPr>
              <a:t> E: Outcome;</a:t>
            </a:r>
          </a:p>
          <a:p>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Q(x: </a:t>
            </a:r>
            <a:r>
              <a:rPr lang="en-US" sz="1600" dirty="0" err="1">
                <a:solidFill>
                  <a:srgbClr val="0000FF"/>
                </a:solidFill>
                <a:latin typeface="Consolas"/>
              </a:rPr>
              <a:t>int</a:t>
            </a:r>
            <a:r>
              <a:rPr lang="en-US" sz="1600" dirty="0">
                <a:solidFill>
                  <a:prstClr val="black"/>
                </a:solidFill>
                <a:latin typeface="Consolas"/>
              </a:rPr>
              <a:t>) </a:t>
            </a:r>
            <a:r>
              <a:rPr lang="en-US" sz="1600" dirty="0">
                <a:solidFill>
                  <a:srgbClr val="0000FF"/>
                </a:solidFill>
                <a:latin typeface="Consolas"/>
              </a:rPr>
              <a:t>returns</a:t>
            </a:r>
            <a:r>
              <a:rPr lang="en-US" sz="1600" dirty="0">
                <a:solidFill>
                  <a:prstClr val="black"/>
                </a:solidFill>
                <a:latin typeface="Consolas"/>
              </a:rPr>
              <a:t> ($o: Outcome)</a:t>
            </a:r>
          </a:p>
          <a:p>
            <a:r>
              <a:rPr lang="en-US" sz="1600" dirty="0">
                <a:solidFill>
                  <a:prstClr val="black"/>
                </a:solidFill>
                <a:latin typeface="Consolas"/>
              </a:rPr>
              <a:t>{</a:t>
            </a:r>
          </a:p>
          <a:p>
            <a:r>
              <a:rPr lang="en-US" sz="1600" dirty="0">
                <a:solidFill>
                  <a:prstClr val="black"/>
                </a:solidFill>
                <a:latin typeface="Consolas"/>
              </a:rPr>
              <a:t>  </a:t>
            </a:r>
            <a:r>
              <a:rPr lang="en-US" sz="1600" dirty="0">
                <a:solidFill>
                  <a:srgbClr val="0000FF"/>
                </a:solidFill>
                <a:latin typeface="Consolas"/>
              </a:rPr>
              <a:t>if</a:t>
            </a:r>
            <a:r>
              <a:rPr lang="en-US" sz="1600" dirty="0">
                <a:solidFill>
                  <a:prstClr val="black"/>
                </a:solidFill>
                <a:latin typeface="Consolas"/>
              </a:rPr>
              <a:t> (x == 15) {</a:t>
            </a:r>
          </a:p>
          <a:p>
            <a:r>
              <a:rPr lang="en-US" sz="1600" dirty="0">
                <a:solidFill>
                  <a:prstClr val="black"/>
                </a:solidFill>
                <a:latin typeface="Consolas"/>
              </a:rPr>
              <a:t>    $o := E;  </a:t>
            </a:r>
            <a:r>
              <a:rPr lang="en-US" sz="1600" dirty="0" err="1">
                <a:solidFill>
                  <a:srgbClr val="0000FF"/>
                </a:solidFill>
                <a:latin typeface="Consolas"/>
              </a:rPr>
              <a:t>goto</a:t>
            </a:r>
            <a:r>
              <a:rPr lang="en-US" sz="1600" dirty="0">
                <a:solidFill>
                  <a:prstClr val="black"/>
                </a:solidFill>
                <a:latin typeface="Consolas"/>
              </a:rPr>
              <a:t> L0;</a:t>
            </a:r>
          </a:p>
          <a:p>
            <a:r>
              <a:rPr lang="en-US" sz="1600" dirty="0">
                <a:solidFill>
                  <a:prstClr val="black"/>
                </a:solidFill>
                <a:latin typeface="Consolas"/>
              </a:rPr>
              <a:t>  }</a:t>
            </a:r>
          </a:p>
          <a:p>
            <a:r>
              <a:rPr lang="en-US" sz="1600" dirty="0">
                <a:solidFill>
                  <a:prstClr val="black"/>
                </a:solidFill>
                <a:latin typeface="Consolas"/>
              </a:rPr>
              <a:t>  </a:t>
            </a:r>
            <a:r>
              <a:rPr lang="en-US" sz="1600" dirty="0">
                <a:solidFill>
                  <a:srgbClr val="008000"/>
                </a:solidFill>
                <a:latin typeface="Consolas"/>
              </a:rPr>
              <a:t>// ...</a:t>
            </a:r>
            <a:endParaRPr lang="en-US" sz="1600" dirty="0">
              <a:solidFill>
                <a:prstClr val="black"/>
              </a:solidFill>
              <a:latin typeface="Consolas"/>
            </a:endParaRPr>
          </a:p>
          <a:p>
            <a:r>
              <a:rPr lang="en-US" sz="1600" dirty="0">
                <a:solidFill>
                  <a:prstClr val="black"/>
                </a:solidFill>
                <a:latin typeface="Consolas"/>
              </a:rPr>
              <a:t>  $o := Normal;</a:t>
            </a:r>
          </a:p>
          <a:p>
            <a:r>
              <a:rPr lang="en-US" sz="1600" dirty="0">
                <a:solidFill>
                  <a:prstClr val="black"/>
                </a:solidFill>
                <a:latin typeface="Consolas"/>
              </a:rPr>
              <a:t>L0:</a:t>
            </a:r>
          </a:p>
          <a:p>
            <a:r>
              <a:rPr lang="en-US" sz="1600" dirty="0" smtClean="0">
                <a:solidFill>
                  <a:prstClr val="black"/>
                </a:solidFill>
                <a:latin typeface="Consolas"/>
              </a:rPr>
              <a:t>}</a:t>
            </a:r>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P(y: </a:t>
            </a:r>
            <a:r>
              <a:rPr lang="en-US" sz="1600" dirty="0" err="1">
                <a:solidFill>
                  <a:srgbClr val="0000FF"/>
                </a:solidFill>
                <a:latin typeface="Consolas"/>
              </a:rPr>
              <a:t>int</a:t>
            </a:r>
            <a:r>
              <a:rPr lang="en-US" sz="1600" dirty="0">
                <a:solidFill>
                  <a:prstClr val="black"/>
                </a:solidFill>
                <a:latin typeface="Consolas"/>
              </a:rPr>
              <a:t>)</a:t>
            </a:r>
          </a:p>
          <a:p>
            <a:r>
              <a:rPr lang="en-US" sz="1600" dirty="0">
                <a:solidFill>
                  <a:prstClr val="black"/>
                </a:solidFill>
                <a:latin typeface="Consolas"/>
              </a:rPr>
              <a:t>{</a:t>
            </a:r>
          </a:p>
          <a:p>
            <a:r>
              <a:rPr lang="en-US" sz="1600" dirty="0">
                <a:solidFill>
                  <a:prstClr val="black"/>
                </a:solidFill>
                <a:latin typeface="Consolas"/>
              </a:rPr>
              <a:t>  </a:t>
            </a:r>
            <a:r>
              <a:rPr lang="en-US" sz="1600" dirty="0" err="1">
                <a:solidFill>
                  <a:srgbClr val="0000FF"/>
                </a:solidFill>
                <a:latin typeface="Consolas"/>
              </a:rPr>
              <a:t>var</a:t>
            </a:r>
            <a:r>
              <a:rPr lang="en-US" sz="1600" dirty="0">
                <a:solidFill>
                  <a:prstClr val="black"/>
                </a:solidFill>
                <a:latin typeface="Consolas"/>
              </a:rPr>
              <a:t> $o: Outcome;</a:t>
            </a:r>
          </a:p>
          <a:p>
            <a:r>
              <a:rPr lang="en-US" sz="1600" dirty="0">
                <a:solidFill>
                  <a:prstClr val="black"/>
                </a:solidFill>
                <a:latin typeface="Consolas"/>
              </a:rPr>
              <a:t>  </a:t>
            </a:r>
            <a:r>
              <a:rPr lang="en-US" sz="1600" dirty="0">
                <a:solidFill>
                  <a:srgbClr val="0000FF"/>
                </a:solidFill>
                <a:latin typeface="Consolas"/>
              </a:rPr>
              <a:t>call</a:t>
            </a:r>
            <a:r>
              <a:rPr lang="en-US" sz="1600" dirty="0">
                <a:solidFill>
                  <a:prstClr val="black"/>
                </a:solidFill>
                <a:latin typeface="Consolas"/>
              </a:rPr>
              <a:t> $o := Q(y);</a:t>
            </a:r>
          </a:p>
          <a:p>
            <a:r>
              <a:rPr lang="pt-BR" sz="1600" dirty="0">
                <a:solidFill>
                  <a:prstClr val="black"/>
                </a:solidFill>
                <a:latin typeface="Consolas"/>
              </a:rPr>
              <a:t>  </a:t>
            </a:r>
            <a:r>
              <a:rPr lang="pt-BR" sz="1600" dirty="0">
                <a:solidFill>
                  <a:srgbClr val="0000FF"/>
                </a:solidFill>
                <a:latin typeface="Consolas"/>
              </a:rPr>
              <a:t>if</a:t>
            </a:r>
            <a:r>
              <a:rPr lang="pt-BR" sz="1600" dirty="0">
                <a:solidFill>
                  <a:prstClr val="black"/>
                </a:solidFill>
                <a:latin typeface="Consolas"/>
              </a:rPr>
              <a:t> ($o == E) { </a:t>
            </a:r>
            <a:r>
              <a:rPr lang="pt-BR" sz="1600" dirty="0">
                <a:solidFill>
                  <a:srgbClr val="0000FF"/>
                </a:solidFill>
                <a:latin typeface="Consolas"/>
              </a:rPr>
              <a:t>goto</a:t>
            </a:r>
            <a:r>
              <a:rPr lang="pt-BR" sz="1600" dirty="0">
                <a:solidFill>
                  <a:prstClr val="black"/>
                </a:solidFill>
                <a:latin typeface="Consolas"/>
              </a:rPr>
              <a:t> L1; }</a:t>
            </a:r>
          </a:p>
          <a:p>
            <a:r>
              <a:rPr lang="en-US" sz="1600" dirty="0">
                <a:solidFill>
                  <a:prstClr val="black"/>
                </a:solidFill>
                <a:latin typeface="Consolas"/>
              </a:rPr>
              <a:t>  </a:t>
            </a:r>
            <a:r>
              <a:rPr lang="en-US" sz="1600" dirty="0">
                <a:solidFill>
                  <a:srgbClr val="008000"/>
                </a:solidFill>
                <a:latin typeface="Consolas"/>
              </a:rPr>
              <a:t>// ...</a:t>
            </a:r>
            <a:endParaRPr lang="en-US" sz="1600" dirty="0">
              <a:solidFill>
                <a:prstClr val="black"/>
              </a:solidFill>
              <a:latin typeface="Consolas"/>
            </a:endParaRPr>
          </a:p>
          <a:p>
            <a:r>
              <a:rPr lang="en-US" sz="1600" dirty="0">
                <a:solidFill>
                  <a:prstClr val="black"/>
                </a:solidFill>
                <a:latin typeface="Consolas"/>
              </a:rPr>
              <a:t>  </a:t>
            </a:r>
            <a:r>
              <a:rPr lang="en-US" sz="1600" dirty="0" err="1">
                <a:solidFill>
                  <a:srgbClr val="0000FF"/>
                </a:solidFill>
                <a:latin typeface="Consolas"/>
              </a:rPr>
              <a:t>goto</a:t>
            </a:r>
            <a:r>
              <a:rPr lang="en-US" sz="1600" dirty="0">
                <a:solidFill>
                  <a:prstClr val="black"/>
                </a:solidFill>
                <a:latin typeface="Consolas"/>
              </a:rPr>
              <a:t> L2;</a:t>
            </a:r>
          </a:p>
          <a:p>
            <a:r>
              <a:rPr lang="en-US" sz="1600" dirty="0">
                <a:solidFill>
                  <a:prstClr val="black"/>
                </a:solidFill>
                <a:latin typeface="Consolas"/>
              </a:rPr>
              <a:t>L1:</a:t>
            </a:r>
          </a:p>
          <a:p>
            <a:r>
              <a:rPr lang="en-US" sz="1600" dirty="0">
                <a:solidFill>
                  <a:prstClr val="black"/>
                </a:solidFill>
                <a:latin typeface="Consolas"/>
              </a:rPr>
              <a:t>  </a:t>
            </a:r>
            <a:r>
              <a:rPr lang="en-US" sz="1600" dirty="0">
                <a:solidFill>
                  <a:srgbClr val="008000"/>
                </a:solidFill>
                <a:latin typeface="Consolas"/>
              </a:rPr>
              <a:t>// exception handler</a:t>
            </a:r>
            <a:endParaRPr lang="en-US" sz="1600" dirty="0">
              <a:solidFill>
                <a:prstClr val="black"/>
              </a:solidFill>
              <a:latin typeface="Consolas"/>
            </a:endParaRPr>
          </a:p>
          <a:p>
            <a:r>
              <a:rPr lang="en-US" sz="1600" dirty="0">
                <a:solidFill>
                  <a:prstClr val="black"/>
                </a:solidFill>
                <a:latin typeface="Consolas"/>
              </a:rPr>
              <a:t>L2:</a:t>
            </a:r>
          </a:p>
          <a:p>
            <a:r>
              <a:rPr lang="en-US" sz="1600" dirty="0" smtClean="0">
                <a:solidFill>
                  <a:prstClr val="black"/>
                </a:solidFill>
                <a:latin typeface="Consolas"/>
              </a:rPr>
              <a:t>}</a:t>
            </a:r>
            <a:endParaRPr lang="en-US" sz="1600" dirty="0">
              <a:solidFill>
                <a:prstClr val="black"/>
              </a:solidFill>
              <a:latin typeface="Consolas"/>
            </a:endParaRPr>
          </a:p>
        </p:txBody>
      </p:sp>
      <p:sp>
        <p:nvSpPr>
          <p:cNvPr id="2" name="Title 1"/>
          <p:cNvSpPr>
            <a:spLocks noGrp="1"/>
          </p:cNvSpPr>
          <p:nvPr>
            <p:ph type="title"/>
          </p:nvPr>
        </p:nvSpPr>
        <p:spPr>
          <a:xfrm>
            <a:off x="381000" y="76200"/>
            <a:ext cx="8382000" cy="664797"/>
          </a:xfrm>
        </p:spPr>
        <p:txBody>
          <a:bodyPr/>
          <a:lstStyle/>
          <a:p>
            <a:r>
              <a:rPr lang="en-US" dirty="0" smtClean="0"/>
              <a:t>Exceptions</a:t>
            </a:r>
            <a:endParaRPr lang="en-US" dirty="0"/>
          </a:p>
        </p:txBody>
      </p:sp>
    </p:spTree>
    <p:extLst>
      <p:ext uri="{BB962C8B-B14F-4D97-AF65-F5344CB8AC3E}">
        <p14:creationId xmlns:p14="http://schemas.microsoft.com/office/powerpoint/2010/main" val="32523589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915400" cy="1218795"/>
          </a:xfrm>
        </p:spPr>
        <p:txBody>
          <a:bodyPr/>
          <a:lstStyle/>
          <a:p>
            <a:r>
              <a:rPr lang="en-US" sz="4400" dirty="0" smtClean="0"/>
              <a:t>Custom operators: </a:t>
            </a:r>
            <a:r>
              <a:rPr lang="en-US" sz="4400" dirty="0" err="1" smtClean="0"/>
              <a:t>underspecification</a:t>
            </a:r>
            <a:endParaRPr lang="en-US" sz="4400" dirty="0"/>
          </a:p>
        </p:txBody>
      </p:sp>
      <p:sp>
        <p:nvSpPr>
          <p:cNvPr id="4" name="Snip Single Corner Rectangle 3"/>
          <p:cNvSpPr/>
          <p:nvPr/>
        </p:nvSpPr>
        <p:spPr bwMode="auto">
          <a:xfrm>
            <a:off x="381000" y="1066799"/>
            <a:ext cx="3124200" cy="5687961"/>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3886200" y="1066799"/>
            <a:ext cx="5105400" cy="5687961"/>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C++</a:t>
            </a:r>
          </a:p>
        </p:txBody>
      </p:sp>
      <p:sp>
        <p:nvSpPr>
          <p:cNvPr id="8" name="Snip Same Side Corner Rectangle 7"/>
          <p:cNvSpPr/>
          <p:nvPr/>
        </p:nvSpPr>
        <p:spPr bwMode="auto">
          <a:xfrm>
            <a:off x="3876368" y="838200"/>
            <a:ext cx="1914928"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2971800" cy="1938992"/>
          </a:xfrm>
          <a:prstGeom prst="rect">
            <a:avLst/>
          </a:prstGeom>
          <a:noFill/>
        </p:spPr>
        <p:txBody>
          <a:bodyPr wrap="square" rtlCol="0">
            <a:spAutoFit/>
          </a:bodyPr>
          <a:lstStyle/>
          <a:p>
            <a:r>
              <a:rPr lang="en-US" sz="2400" dirty="0">
                <a:solidFill>
                  <a:srgbClr val="0000FF"/>
                </a:solidFill>
                <a:latin typeface="Consolas"/>
              </a:rPr>
              <a:t>void</a:t>
            </a:r>
            <a:r>
              <a:rPr lang="en-US" sz="2400" dirty="0">
                <a:solidFill>
                  <a:prstClr val="black"/>
                </a:solidFill>
                <a:latin typeface="Consolas"/>
              </a:rPr>
              <a:t> </a:t>
            </a:r>
            <a:r>
              <a:rPr lang="en-US" sz="2400" dirty="0" smtClean="0">
                <a:solidFill>
                  <a:prstClr val="black"/>
                </a:solidFill>
                <a:latin typeface="Consolas"/>
              </a:rPr>
              <a:t>P() {</a:t>
            </a:r>
          </a:p>
          <a:p>
            <a:r>
              <a:rPr lang="en-US" sz="2400" dirty="0">
                <a:solidFill>
                  <a:prstClr val="black"/>
                </a:solidFill>
                <a:latin typeface="Consolas"/>
              </a:rPr>
              <a:t> </a:t>
            </a:r>
            <a:r>
              <a:rPr lang="en-US" sz="2400" dirty="0" smtClean="0">
                <a:solidFill>
                  <a:prstClr val="black"/>
                </a:solidFill>
                <a:latin typeface="Consolas"/>
              </a:rPr>
              <a:t> </a:t>
            </a:r>
            <a:r>
              <a:rPr lang="en-US" sz="2400" dirty="0" err="1">
                <a:solidFill>
                  <a:srgbClr val="0000FF"/>
                </a:solidFill>
                <a:latin typeface="Consolas"/>
              </a:rPr>
              <a:t>int</a:t>
            </a:r>
            <a:r>
              <a:rPr lang="en-US" sz="2400" dirty="0" smtClean="0">
                <a:solidFill>
                  <a:prstClr val="black"/>
                </a:solidFill>
                <a:latin typeface="Consolas"/>
              </a:rPr>
              <a:t> x;</a:t>
            </a:r>
            <a:endParaRPr lang="en-US" sz="2400" dirty="0">
              <a:solidFill>
                <a:prstClr val="black"/>
              </a:solidFill>
              <a:latin typeface="Consolas"/>
            </a:endParaRPr>
          </a:p>
          <a:p>
            <a:r>
              <a:rPr lang="en-US" sz="2400" dirty="0">
                <a:solidFill>
                  <a:prstClr val="black"/>
                </a:solidFill>
                <a:latin typeface="Consolas"/>
              </a:rPr>
              <a:t>  x = y &lt;&lt; z;</a:t>
            </a:r>
          </a:p>
          <a:p>
            <a:r>
              <a:rPr lang="en-US" sz="2400" dirty="0">
                <a:solidFill>
                  <a:prstClr val="black"/>
                </a:solidFill>
                <a:latin typeface="Consolas"/>
              </a:rPr>
              <a:t>  x = y + z;</a:t>
            </a:r>
          </a:p>
          <a:p>
            <a:r>
              <a:rPr lang="en-US" sz="2400" dirty="0" smtClean="0">
                <a:solidFill>
                  <a:prstClr val="black"/>
                </a:solidFill>
                <a:latin typeface="Consolas"/>
              </a:rPr>
              <a:t>}</a:t>
            </a:r>
            <a:endParaRPr lang="en-US" sz="2400" dirty="0">
              <a:solidFill>
                <a:prstClr val="black"/>
              </a:solidFill>
              <a:latin typeface="Consolas"/>
            </a:endParaRPr>
          </a:p>
        </p:txBody>
      </p:sp>
      <p:sp>
        <p:nvSpPr>
          <p:cNvPr id="10" name="TextBox 9"/>
          <p:cNvSpPr txBox="1"/>
          <p:nvPr/>
        </p:nvSpPr>
        <p:spPr>
          <a:xfrm>
            <a:off x="3962400" y="1222712"/>
            <a:ext cx="4953000" cy="5940088"/>
          </a:xfrm>
          <a:prstGeom prst="rect">
            <a:avLst/>
          </a:prstGeom>
          <a:noFill/>
        </p:spPr>
        <p:txBody>
          <a:bodyPr wrap="square" rtlCol="0">
            <a:spAutoFit/>
          </a:bodyPr>
          <a:lstStyle/>
          <a:p>
            <a:r>
              <a:rPr lang="en-US" sz="2000" dirty="0" err="1" smtClean="0">
                <a:solidFill>
                  <a:srgbClr val="0000FF"/>
                </a:solidFill>
                <a:latin typeface="Consolas"/>
              </a:rPr>
              <a:t>const</a:t>
            </a:r>
            <a:r>
              <a:rPr lang="en-US" sz="2000" dirty="0" smtClean="0">
                <a:solidFill>
                  <a:prstClr val="black"/>
                </a:solidFill>
                <a:latin typeface="Consolas"/>
              </a:rPr>
              <a:t> </a:t>
            </a:r>
            <a:r>
              <a:rPr lang="en-US" sz="2000" dirty="0">
                <a:solidFill>
                  <a:prstClr val="black"/>
                </a:solidFill>
                <a:latin typeface="Consolas"/>
              </a:rPr>
              <a:t>Two^31: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srgbClr val="0000FF"/>
                </a:solidFill>
                <a:latin typeface="Consolas"/>
              </a:rPr>
              <a:t>axiom</a:t>
            </a:r>
            <a:r>
              <a:rPr lang="en-US" sz="2000" dirty="0">
                <a:solidFill>
                  <a:prstClr val="black"/>
                </a:solidFill>
                <a:latin typeface="Consolas"/>
              </a:rPr>
              <a:t> Two^31 == 2147483648;</a:t>
            </a:r>
          </a:p>
          <a:p>
            <a:endParaRPr lang="en-US" sz="2000" dirty="0">
              <a:solidFill>
                <a:prstClr val="black"/>
              </a:solidFill>
              <a:latin typeface="Consolas"/>
            </a:endParaRPr>
          </a:p>
          <a:p>
            <a:r>
              <a:rPr lang="en-US" sz="2000" dirty="0">
                <a:solidFill>
                  <a:srgbClr val="0000FF"/>
                </a:solidFill>
                <a:latin typeface="Consolas"/>
              </a:rPr>
              <a:t>function</a:t>
            </a:r>
            <a:r>
              <a:rPr lang="en-US" sz="2000" dirty="0">
                <a:solidFill>
                  <a:prstClr val="black"/>
                </a:solidFill>
                <a:latin typeface="Consolas"/>
              </a:rPr>
              <a:t> </a:t>
            </a:r>
            <a:r>
              <a:rPr lang="en-US" sz="2000" dirty="0" err="1">
                <a:solidFill>
                  <a:prstClr val="black"/>
                </a:solidFill>
                <a:latin typeface="Consolas"/>
              </a:rPr>
              <a:t>LeftShift</a:t>
            </a:r>
            <a:r>
              <a:rPr lang="en-US" sz="2000" dirty="0">
                <a:solidFill>
                  <a:prstClr val="black"/>
                </a:solidFill>
                <a:latin typeface="Consolas"/>
              </a:rPr>
              <a:t>(</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srgbClr val="0000FF"/>
                </a:solidFill>
                <a:latin typeface="Consolas"/>
              </a:rPr>
              <a:t>axiom</a:t>
            </a:r>
            <a:r>
              <a:rPr lang="en-US" sz="2000" dirty="0">
                <a:solidFill>
                  <a:prstClr val="black"/>
                </a:solidFill>
                <a:latin typeface="Consolas"/>
              </a:rPr>
              <a:t> (</a:t>
            </a:r>
            <a:r>
              <a:rPr lang="en-US" sz="2000" dirty="0" err="1">
                <a:solidFill>
                  <a:srgbClr val="0000FF"/>
                </a:solidFill>
                <a:latin typeface="Consolas"/>
              </a:rPr>
              <a:t>forall</a:t>
            </a:r>
            <a:r>
              <a:rPr lang="en-US" sz="2000" dirty="0">
                <a:solidFill>
                  <a:prstClr val="black"/>
                </a:solidFill>
                <a:latin typeface="Consolas"/>
              </a:rPr>
              <a:t> a: </a:t>
            </a:r>
            <a:r>
              <a:rPr lang="en-US" sz="2000" dirty="0" err="1">
                <a:solidFill>
                  <a:srgbClr val="0000FF"/>
                </a:solidFill>
                <a:latin typeface="Consolas"/>
              </a:rPr>
              <a:t>int</a:t>
            </a:r>
            <a:r>
              <a:rPr lang="en-US" sz="2000" dirty="0">
                <a:solidFill>
                  <a:prstClr val="black"/>
                </a:solidFill>
                <a:latin typeface="Consolas"/>
              </a:rPr>
              <a:t> </a:t>
            </a:r>
            <a:r>
              <a:rPr lang="en-US" sz="2000" dirty="0" smtClean="0">
                <a:solidFill>
                  <a:prstClr val="black"/>
                </a:solidFill>
                <a:latin typeface="Consolas"/>
              </a:rPr>
              <a:t>::</a:t>
            </a:r>
          </a:p>
          <a:p>
            <a:r>
              <a:rPr lang="en-US" sz="2000" dirty="0">
                <a:solidFill>
                  <a:prstClr val="black"/>
                </a:solidFill>
                <a:latin typeface="Consolas"/>
              </a:rPr>
              <a:t> </a:t>
            </a:r>
            <a:r>
              <a:rPr lang="en-US" sz="2000" dirty="0" smtClean="0">
                <a:solidFill>
                  <a:prstClr val="black"/>
                </a:solidFill>
                <a:latin typeface="Consolas"/>
              </a:rPr>
              <a:t> </a:t>
            </a:r>
            <a:r>
              <a:rPr lang="en-US" sz="2000" dirty="0" err="1" smtClean="0">
                <a:solidFill>
                  <a:prstClr val="black"/>
                </a:solidFill>
                <a:latin typeface="Consolas"/>
              </a:rPr>
              <a:t>LeftShift</a:t>
            </a:r>
            <a:r>
              <a:rPr lang="en-US" sz="2000" dirty="0" smtClean="0">
                <a:solidFill>
                  <a:prstClr val="black"/>
                </a:solidFill>
                <a:latin typeface="Consolas"/>
              </a:rPr>
              <a:t>(a</a:t>
            </a:r>
            <a:r>
              <a:rPr lang="en-US" sz="2000" dirty="0">
                <a:solidFill>
                  <a:prstClr val="black"/>
                </a:solidFill>
                <a:latin typeface="Consolas"/>
              </a:rPr>
              <a:t>, 0) == a);</a:t>
            </a:r>
          </a:p>
          <a:p>
            <a:endParaRPr lang="en-US" sz="2000" dirty="0">
              <a:solidFill>
                <a:prstClr val="black"/>
              </a:solidFill>
              <a:latin typeface="Consolas"/>
            </a:endParaRPr>
          </a:p>
          <a:p>
            <a:r>
              <a:rPr lang="en-US" sz="2000" dirty="0">
                <a:solidFill>
                  <a:srgbClr val="0000FF"/>
                </a:solidFill>
                <a:latin typeface="Consolas"/>
              </a:rPr>
              <a:t>function</a:t>
            </a:r>
            <a:r>
              <a:rPr lang="en-US" sz="2000" dirty="0">
                <a:solidFill>
                  <a:prstClr val="black"/>
                </a:solidFill>
                <a:latin typeface="Consolas"/>
              </a:rPr>
              <a:t> Add(</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srgbClr val="0000FF"/>
                </a:solidFill>
                <a:latin typeface="Consolas"/>
              </a:rPr>
              <a:t>axiom</a:t>
            </a:r>
            <a:r>
              <a:rPr lang="en-US" sz="2000" dirty="0">
                <a:solidFill>
                  <a:prstClr val="black"/>
                </a:solidFill>
                <a:latin typeface="Consolas"/>
              </a:rPr>
              <a:t> (</a:t>
            </a:r>
            <a:r>
              <a:rPr lang="en-US" sz="2000" dirty="0" err="1">
                <a:solidFill>
                  <a:srgbClr val="0000FF"/>
                </a:solidFill>
                <a:latin typeface="Consolas"/>
              </a:rPr>
              <a:t>forall</a:t>
            </a:r>
            <a:r>
              <a:rPr lang="en-US" sz="2000" dirty="0">
                <a:solidFill>
                  <a:prstClr val="black"/>
                </a:solidFill>
                <a:latin typeface="Consolas"/>
              </a:rPr>
              <a:t> a, b: </a:t>
            </a:r>
            <a:r>
              <a:rPr lang="en-US" sz="2000" dirty="0" err="1">
                <a:solidFill>
                  <a:srgbClr val="0000FF"/>
                </a:solidFill>
                <a:latin typeface="Consolas"/>
              </a:rPr>
              <a:t>int</a:t>
            </a:r>
            <a:r>
              <a:rPr lang="en-US" sz="2000" dirty="0">
                <a:solidFill>
                  <a:prstClr val="black"/>
                </a:solidFill>
                <a:latin typeface="Consolas"/>
              </a:rPr>
              <a:t> </a:t>
            </a:r>
            <a:r>
              <a:rPr lang="en-US" sz="2000" dirty="0" smtClean="0">
                <a:solidFill>
                  <a:prstClr val="black"/>
                </a:solidFill>
                <a:latin typeface="Consolas"/>
              </a:rPr>
              <a:t>::</a:t>
            </a:r>
          </a:p>
          <a:p>
            <a:r>
              <a:rPr lang="en-US" sz="2000" dirty="0">
                <a:solidFill>
                  <a:prstClr val="black"/>
                </a:solidFill>
                <a:latin typeface="Consolas"/>
              </a:rPr>
              <a:t> </a:t>
            </a:r>
            <a:r>
              <a:rPr lang="en-US" sz="2000" dirty="0" smtClean="0">
                <a:solidFill>
                  <a:prstClr val="black"/>
                </a:solidFill>
                <a:latin typeface="Consolas"/>
              </a:rPr>
              <a:t> -</a:t>
            </a:r>
            <a:r>
              <a:rPr lang="en-US" sz="2000" dirty="0">
                <a:solidFill>
                  <a:prstClr val="black"/>
                </a:solidFill>
                <a:latin typeface="Consolas"/>
              </a:rPr>
              <a:t>Two^31 &lt;= </a:t>
            </a:r>
            <a:r>
              <a:rPr lang="en-US" sz="2000" dirty="0" err="1">
                <a:solidFill>
                  <a:prstClr val="black"/>
                </a:solidFill>
                <a:latin typeface="Consolas"/>
              </a:rPr>
              <a:t>a+b</a:t>
            </a:r>
            <a:r>
              <a:rPr lang="en-US" sz="2000" dirty="0">
                <a:solidFill>
                  <a:prstClr val="black"/>
                </a:solidFill>
                <a:latin typeface="Consolas"/>
              </a:rPr>
              <a:t> &amp;&amp; </a:t>
            </a:r>
            <a:r>
              <a:rPr lang="en-US" sz="2000" dirty="0" err="1">
                <a:solidFill>
                  <a:prstClr val="black"/>
                </a:solidFill>
                <a:latin typeface="Consolas"/>
              </a:rPr>
              <a:t>a+b</a:t>
            </a:r>
            <a:r>
              <a:rPr lang="en-US" sz="2000" dirty="0">
                <a:solidFill>
                  <a:prstClr val="black"/>
                </a:solidFill>
                <a:latin typeface="Consolas"/>
              </a:rPr>
              <a:t> &lt; Two^31</a:t>
            </a:r>
          </a:p>
          <a:p>
            <a:r>
              <a:rPr lang="en-US" sz="2000" dirty="0">
                <a:solidFill>
                  <a:prstClr val="black"/>
                </a:solidFill>
                <a:latin typeface="Consolas"/>
              </a:rPr>
              <a:t> </a:t>
            </a:r>
            <a:r>
              <a:rPr lang="en-US" sz="2000" dirty="0" smtClean="0">
                <a:solidFill>
                  <a:prstClr val="black"/>
                </a:solidFill>
                <a:latin typeface="Consolas"/>
              </a:rPr>
              <a:t> ==&gt;</a:t>
            </a:r>
          </a:p>
          <a:p>
            <a:r>
              <a:rPr lang="en-US" sz="2000" dirty="0">
                <a:solidFill>
                  <a:prstClr val="black"/>
                </a:solidFill>
                <a:latin typeface="Consolas"/>
              </a:rPr>
              <a:t> </a:t>
            </a:r>
            <a:r>
              <a:rPr lang="en-US" sz="2000" dirty="0" smtClean="0">
                <a:solidFill>
                  <a:prstClr val="black"/>
                </a:solidFill>
                <a:latin typeface="Consolas"/>
              </a:rPr>
              <a:t> Add(</a:t>
            </a:r>
            <a:r>
              <a:rPr lang="en-US" sz="2000" dirty="0" err="1" smtClean="0">
                <a:solidFill>
                  <a:prstClr val="black"/>
                </a:solidFill>
                <a:latin typeface="Consolas"/>
              </a:rPr>
              <a:t>a,b</a:t>
            </a:r>
            <a:r>
              <a:rPr lang="en-US" sz="2000" dirty="0">
                <a:solidFill>
                  <a:prstClr val="black"/>
                </a:solidFill>
                <a:latin typeface="Consolas"/>
              </a:rPr>
              <a:t>) == </a:t>
            </a:r>
            <a:r>
              <a:rPr lang="en-US" sz="2000" dirty="0" err="1">
                <a:solidFill>
                  <a:prstClr val="black"/>
                </a:solidFill>
                <a:latin typeface="Consolas"/>
              </a:rPr>
              <a:t>a+b</a:t>
            </a:r>
            <a:r>
              <a:rPr lang="en-US" sz="2000" dirty="0">
                <a:solidFill>
                  <a:prstClr val="black"/>
                </a:solidFill>
                <a:latin typeface="Consolas"/>
              </a:rPr>
              <a:t>);</a:t>
            </a:r>
          </a:p>
          <a:p>
            <a:endParaRPr lang="en-US" sz="2000" dirty="0">
              <a:solidFill>
                <a:srgbClr val="0000FF"/>
              </a:solidFill>
              <a:latin typeface="Consolas"/>
            </a:endParaRPr>
          </a:p>
          <a:p>
            <a:r>
              <a:rPr lang="en-US" sz="2000" dirty="0">
                <a:solidFill>
                  <a:srgbClr val="0000FF"/>
                </a:solidFill>
                <a:latin typeface="Consolas"/>
              </a:rPr>
              <a:t>procedure</a:t>
            </a:r>
            <a:r>
              <a:rPr lang="en-US" sz="2000" dirty="0">
                <a:solidFill>
                  <a:prstClr val="black"/>
                </a:solidFill>
                <a:latin typeface="Consolas"/>
              </a:rPr>
              <a:t> </a:t>
            </a:r>
            <a:r>
              <a:rPr lang="en-US" sz="2000" dirty="0" smtClean="0">
                <a:solidFill>
                  <a:prstClr val="black"/>
                </a:solidFill>
                <a:latin typeface="Consolas"/>
              </a:rPr>
              <a:t>P() </a:t>
            </a:r>
            <a:r>
              <a:rPr lang="en-US" sz="2000" dirty="0">
                <a:solidFill>
                  <a:prstClr val="black"/>
                </a:solidFill>
                <a:latin typeface="Consolas"/>
              </a:rPr>
              <a:t>{</a:t>
            </a:r>
          </a:p>
          <a:p>
            <a:r>
              <a:rPr lang="en-US" sz="2000" dirty="0">
                <a:solidFill>
                  <a:prstClr val="black"/>
                </a:solidFill>
                <a:latin typeface="Consolas"/>
              </a:rPr>
              <a:t>  </a:t>
            </a:r>
            <a:r>
              <a:rPr lang="en-US" sz="2000" dirty="0" err="1">
                <a:solidFill>
                  <a:srgbClr val="0000FF"/>
                </a:solidFill>
                <a:latin typeface="Consolas"/>
              </a:rPr>
              <a:t>var</a:t>
            </a:r>
            <a:r>
              <a:rPr lang="en-US" sz="2000" dirty="0">
                <a:solidFill>
                  <a:prstClr val="black"/>
                </a:solidFill>
                <a:latin typeface="Consolas"/>
              </a:rPr>
              <a:t> x: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prstClr val="black"/>
                </a:solidFill>
                <a:latin typeface="Consolas"/>
              </a:rPr>
              <a:t>  x := </a:t>
            </a:r>
            <a:r>
              <a:rPr lang="en-US" sz="2000" dirty="0" err="1">
                <a:solidFill>
                  <a:prstClr val="black"/>
                </a:solidFill>
                <a:latin typeface="Consolas"/>
              </a:rPr>
              <a:t>LeftShift</a:t>
            </a:r>
            <a:r>
              <a:rPr lang="en-US" sz="2000" dirty="0">
                <a:solidFill>
                  <a:prstClr val="black"/>
                </a:solidFill>
                <a:latin typeface="Consolas"/>
              </a:rPr>
              <a:t>(y, z);</a:t>
            </a:r>
          </a:p>
          <a:p>
            <a:r>
              <a:rPr lang="en-US" sz="2000" dirty="0">
                <a:solidFill>
                  <a:prstClr val="black"/>
                </a:solidFill>
                <a:latin typeface="Consolas"/>
              </a:rPr>
              <a:t>  x := Add(y, z);</a:t>
            </a:r>
          </a:p>
          <a:p>
            <a:r>
              <a:rPr lang="en-US" sz="2000" dirty="0">
                <a:solidFill>
                  <a:prstClr val="black"/>
                </a:solidFill>
                <a:latin typeface="Consolas"/>
              </a:rPr>
              <a:t>}</a:t>
            </a:r>
          </a:p>
          <a:p>
            <a:endParaRPr lang="en-US" sz="2000" dirty="0">
              <a:solidFill>
                <a:prstClr val="black"/>
              </a:solidFill>
              <a:latin typeface="Consolas"/>
            </a:endParaRPr>
          </a:p>
        </p:txBody>
      </p:sp>
    </p:spTree>
    <p:extLst>
      <p:ext uri="{BB962C8B-B14F-4D97-AF65-F5344CB8AC3E}">
        <p14:creationId xmlns:p14="http://schemas.microsoft.com/office/powerpoint/2010/main" val="120358561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Definedness</a:t>
            </a:r>
            <a:r>
              <a:rPr lang="en-US" dirty="0" smtClean="0"/>
              <a:t> of expressions</a:t>
            </a:r>
            <a:endParaRPr lang="en-US" dirty="0"/>
          </a:p>
        </p:txBody>
      </p:sp>
      <p:sp>
        <p:nvSpPr>
          <p:cNvPr id="4" name="Snip Single Corner Rectangle 3"/>
          <p:cNvSpPr/>
          <p:nvPr/>
        </p:nvSpPr>
        <p:spPr bwMode="auto">
          <a:xfrm>
            <a:off x="381000" y="1066800"/>
            <a:ext cx="350520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277031" y="1066800"/>
            <a:ext cx="4748378"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F#</a:t>
            </a:r>
          </a:p>
        </p:txBody>
      </p:sp>
      <p:sp>
        <p:nvSpPr>
          <p:cNvPr id="8" name="Snip Same Side Corner Rectangle 7"/>
          <p:cNvSpPr/>
          <p:nvPr/>
        </p:nvSpPr>
        <p:spPr bwMode="auto">
          <a:xfrm>
            <a:off x="4267200"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367741" cy="1200329"/>
          </a:xfrm>
          <a:prstGeom prst="rect">
            <a:avLst/>
          </a:prstGeom>
          <a:noFill/>
        </p:spPr>
        <p:txBody>
          <a:bodyPr wrap="square" rtlCol="0">
            <a:spAutoFit/>
          </a:bodyPr>
          <a:lstStyle/>
          <a:p>
            <a:r>
              <a:rPr lang="en-US" sz="2400" dirty="0" smtClean="0">
                <a:solidFill>
                  <a:srgbClr val="0000FF"/>
                </a:solidFill>
                <a:latin typeface="Consolas"/>
              </a:rPr>
              <a:t>let</a:t>
            </a:r>
            <a:r>
              <a:rPr lang="en-US" sz="2400" dirty="0" smtClean="0">
                <a:solidFill>
                  <a:prstClr val="black"/>
                </a:solidFill>
                <a:latin typeface="Consolas"/>
              </a:rPr>
              <a:t> </a:t>
            </a:r>
            <a:r>
              <a:rPr lang="en-US" sz="2400" dirty="0">
                <a:solidFill>
                  <a:prstClr val="black"/>
                </a:solidFill>
                <a:latin typeface="Consolas"/>
              </a:rPr>
              <a:t>x = y + z </a:t>
            </a:r>
            <a:r>
              <a:rPr lang="en-US" sz="2400" dirty="0">
                <a:solidFill>
                  <a:srgbClr val="0000FF"/>
                </a:solidFill>
                <a:latin typeface="Consolas"/>
              </a:rPr>
              <a:t>in</a:t>
            </a:r>
            <a:endParaRPr lang="en-US" sz="2400" dirty="0">
              <a:solidFill>
                <a:prstClr val="black"/>
              </a:solidFill>
              <a:latin typeface="Consolas"/>
            </a:endParaRPr>
          </a:p>
          <a:p>
            <a:r>
              <a:rPr lang="en-US" sz="2400" dirty="0" smtClean="0">
                <a:solidFill>
                  <a:srgbClr val="0000FF"/>
                </a:solidFill>
                <a:latin typeface="Consolas"/>
              </a:rPr>
              <a:t>let</a:t>
            </a:r>
            <a:r>
              <a:rPr lang="en-US" sz="2400" dirty="0" smtClean="0">
                <a:solidFill>
                  <a:prstClr val="black"/>
                </a:solidFill>
                <a:latin typeface="Consolas"/>
              </a:rPr>
              <a:t> w </a:t>
            </a:r>
            <a:r>
              <a:rPr lang="en-US" sz="2400" dirty="0">
                <a:solidFill>
                  <a:prstClr val="black"/>
                </a:solidFill>
                <a:latin typeface="Consolas"/>
              </a:rPr>
              <a:t>= y / z </a:t>
            </a:r>
            <a:r>
              <a:rPr lang="en-US" sz="2400" dirty="0">
                <a:solidFill>
                  <a:srgbClr val="0000FF"/>
                </a:solidFill>
                <a:latin typeface="Consolas"/>
              </a:rPr>
              <a:t>in</a:t>
            </a:r>
            <a:endParaRPr lang="en-US" sz="2400" dirty="0">
              <a:solidFill>
                <a:prstClr val="black"/>
              </a:solidFill>
              <a:latin typeface="Consolas"/>
            </a:endParaRPr>
          </a:p>
          <a:p>
            <a:r>
              <a:rPr lang="en-US" sz="2400" dirty="0" smtClean="0">
                <a:solidFill>
                  <a:srgbClr val="008000"/>
                </a:solidFill>
                <a:latin typeface="Consolas"/>
              </a:rPr>
              <a:t>// </a:t>
            </a:r>
            <a:r>
              <a:rPr lang="en-US" sz="2400" dirty="0">
                <a:solidFill>
                  <a:srgbClr val="008000"/>
                </a:solidFill>
                <a:latin typeface="Consolas"/>
              </a:rPr>
              <a:t>...</a:t>
            </a:r>
            <a:endParaRPr lang="en-US" sz="2400" dirty="0">
              <a:solidFill>
                <a:prstClr val="black"/>
              </a:solidFill>
              <a:latin typeface="Consolas"/>
            </a:endParaRPr>
          </a:p>
        </p:txBody>
      </p:sp>
      <p:sp>
        <p:nvSpPr>
          <p:cNvPr id="10" name="TextBox 9"/>
          <p:cNvSpPr txBox="1"/>
          <p:nvPr/>
        </p:nvSpPr>
        <p:spPr>
          <a:xfrm>
            <a:off x="4429432" y="1447800"/>
            <a:ext cx="4562168" cy="3785652"/>
          </a:xfrm>
          <a:prstGeom prst="rect">
            <a:avLst/>
          </a:prstGeom>
          <a:noFill/>
        </p:spPr>
        <p:txBody>
          <a:bodyPr wrap="square" rtlCol="0">
            <a:spAutoFit/>
          </a:bodyPr>
          <a:lstStyle/>
          <a:p>
            <a:r>
              <a:rPr lang="en-US" sz="2400" dirty="0">
                <a:solidFill>
                  <a:srgbClr val="008000"/>
                </a:solidFill>
                <a:latin typeface="Consolas"/>
              </a:rPr>
              <a:t>// </a:t>
            </a:r>
            <a:r>
              <a:rPr lang="en-US" sz="2400" dirty="0" smtClean="0">
                <a:solidFill>
                  <a:srgbClr val="008000"/>
                </a:solidFill>
                <a:latin typeface="Consolas"/>
              </a:rPr>
              <a:t>check for underflow:</a:t>
            </a:r>
            <a:endParaRPr lang="en-US" sz="2400" dirty="0">
              <a:solidFill>
                <a:prstClr val="black"/>
              </a:solidFill>
              <a:latin typeface="Consolas"/>
            </a:endParaRPr>
          </a:p>
          <a:p>
            <a:r>
              <a:rPr lang="en-US" sz="2400" dirty="0" smtClean="0">
                <a:solidFill>
                  <a:srgbClr val="0000FF"/>
                </a:solidFill>
                <a:latin typeface="Consolas"/>
              </a:rPr>
              <a:t>assert</a:t>
            </a:r>
            <a:r>
              <a:rPr lang="en-US" sz="2400" dirty="0" smtClean="0">
                <a:solidFill>
                  <a:prstClr val="black"/>
                </a:solidFill>
                <a:latin typeface="Consolas"/>
              </a:rPr>
              <a:t> </a:t>
            </a:r>
            <a:r>
              <a:rPr lang="en-US" sz="2400" dirty="0">
                <a:solidFill>
                  <a:prstClr val="black"/>
                </a:solidFill>
                <a:latin typeface="Consolas"/>
              </a:rPr>
              <a:t>-Two^31 &lt;= </a:t>
            </a:r>
            <a:r>
              <a:rPr lang="en-US" sz="2400" dirty="0" err="1">
                <a:solidFill>
                  <a:prstClr val="black"/>
                </a:solidFill>
                <a:latin typeface="Consolas"/>
              </a:rPr>
              <a:t>y+z</a:t>
            </a:r>
            <a:r>
              <a:rPr lang="en-US" sz="2400" dirty="0" smtClean="0">
                <a:solidFill>
                  <a:prstClr val="black"/>
                </a:solidFill>
                <a:latin typeface="Consolas"/>
              </a:rPr>
              <a:t>;</a:t>
            </a:r>
          </a:p>
          <a:p>
            <a:r>
              <a:rPr lang="en-US" sz="2400" dirty="0" smtClean="0">
                <a:solidFill>
                  <a:srgbClr val="008000"/>
                </a:solidFill>
                <a:latin typeface="Consolas"/>
              </a:rPr>
              <a:t>// check for overflow:</a:t>
            </a:r>
            <a:endParaRPr lang="en-US" sz="2400" dirty="0">
              <a:solidFill>
                <a:prstClr val="black"/>
              </a:solidFill>
              <a:latin typeface="Consolas"/>
            </a:endParaRPr>
          </a:p>
          <a:p>
            <a:r>
              <a:rPr lang="en-US" sz="2400" dirty="0" smtClean="0">
                <a:solidFill>
                  <a:srgbClr val="0000FF"/>
                </a:solidFill>
                <a:latin typeface="Consolas"/>
              </a:rPr>
              <a:t>assert</a:t>
            </a:r>
            <a:r>
              <a:rPr lang="en-US" sz="2400" dirty="0" smtClean="0">
                <a:solidFill>
                  <a:prstClr val="black"/>
                </a:solidFill>
                <a:latin typeface="Consolas"/>
              </a:rPr>
              <a:t> </a:t>
            </a:r>
            <a:r>
              <a:rPr lang="en-US" sz="2400" dirty="0" err="1">
                <a:solidFill>
                  <a:prstClr val="black"/>
                </a:solidFill>
                <a:latin typeface="Consolas"/>
              </a:rPr>
              <a:t>y+z</a:t>
            </a:r>
            <a:r>
              <a:rPr lang="en-US" sz="2400" dirty="0">
                <a:solidFill>
                  <a:prstClr val="black"/>
                </a:solidFill>
                <a:latin typeface="Consolas"/>
              </a:rPr>
              <a:t> &lt; Two^31;</a:t>
            </a:r>
          </a:p>
          <a:p>
            <a:r>
              <a:rPr lang="en-US" sz="2400" dirty="0" smtClean="0">
                <a:solidFill>
                  <a:prstClr val="black"/>
                </a:solidFill>
                <a:latin typeface="Consolas"/>
              </a:rPr>
              <a:t>x </a:t>
            </a:r>
            <a:r>
              <a:rPr lang="en-US" sz="2400" dirty="0">
                <a:solidFill>
                  <a:prstClr val="black"/>
                </a:solidFill>
                <a:latin typeface="Consolas"/>
              </a:rPr>
              <a:t>:= y + z;</a:t>
            </a:r>
          </a:p>
          <a:p>
            <a:endParaRPr lang="en-US" sz="2400" dirty="0">
              <a:solidFill>
                <a:prstClr val="black"/>
              </a:solidFill>
              <a:latin typeface="Consolas"/>
            </a:endParaRPr>
          </a:p>
          <a:p>
            <a:r>
              <a:rPr lang="en-US" sz="2400" dirty="0">
                <a:solidFill>
                  <a:srgbClr val="008000"/>
                </a:solidFill>
                <a:latin typeface="Consolas"/>
              </a:rPr>
              <a:t>// </a:t>
            </a:r>
            <a:r>
              <a:rPr lang="en-US" sz="2400" dirty="0" smtClean="0">
                <a:solidFill>
                  <a:srgbClr val="008000"/>
                </a:solidFill>
                <a:latin typeface="Consolas"/>
              </a:rPr>
              <a:t>check division </a:t>
            </a:r>
            <a:r>
              <a:rPr lang="en-US" sz="2400" dirty="0">
                <a:solidFill>
                  <a:srgbClr val="008000"/>
                </a:solidFill>
                <a:latin typeface="Consolas"/>
              </a:rPr>
              <a:t>by </a:t>
            </a:r>
            <a:r>
              <a:rPr lang="en-US" sz="2400" dirty="0" smtClean="0">
                <a:solidFill>
                  <a:srgbClr val="008000"/>
                </a:solidFill>
                <a:latin typeface="Consolas"/>
              </a:rPr>
              <a:t>zero:</a:t>
            </a:r>
            <a:endParaRPr lang="en-US" sz="2400" dirty="0">
              <a:solidFill>
                <a:prstClr val="black"/>
              </a:solidFill>
              <a:latin typeface="Consolas"/>
            </a:endParaRPr>
          </a:p>
          <a:p>
            <a:r>
              <a:rPr lang="en-US" sz="2400" dirty="0" smtClean="0">
                <a:solidFill>
                  <a:srgbClr val="0000FF"/>
                </a:solidFill>
                <a:latin typeface="Consolas"/>
              </a:rPr>
              <a:t>assert</a:t>
            </a:r>
            <a:r>
              <a:rPr lang="en-US" sz="2400" dirty="0" smtClean="0">
                <a:solidFill>
                  <a:prstClr val="black"/>
                </a:solidFill>
                <a:latin typeface="Consolas"/>
              </a:rPr>
              <a:t> </a:t>
            </a:r>
            <a:r>
              <a:rPr lang="en-US" sz="2400" dirty="0">
                <a:solidFill>
                  <a:prstClr val="black"/>
                </a:solidFill>
                <a:latin typeface="Consolas"/>
              </a:rPr>
              <a:t>z != 0;</a:t>
            </a:r>
          </a:p>
          <a:p>
            <a:r>
              <a:rPr lang="en-US" sz="2400" dirty="0" smtClean="0">
                <a:solidFill>
                  <a:prstClr val="black"/>
                </a:solidFill>
                <a:latin typeface="Consolas"/>
              </a:rPr>
              <a:t>w </a:t>
            </a:r>
            <a:r>
              <a:rPr lang="en-US" sz="2400" dirty="0">
                <a:solidFill>
                  <a:prstClr val="black"/>
                </a:solidFill>
                <a:latin typeface="Consolas"/>
              </a:rPr>
              <a:t>:= </a:t>
            </a:r>
            <a:r>
              <a:rPr lang="en-US" sz="2400" dirty="0" err="1">
                <a:solidFill>
                  <a:prstClr val="black"/>
                </a:solidFill>
                <a:latin typeface="Consolas"/>
              </a:rPr>
              <a:t>Div</a:t>
            </a:r>
            <a:r>
              <a:rPr lang="en-US" sz="2400" dirty="0">
                <a:solidFill>
                  <a:prstClr val="black"/>
                </a:solidFill>
                <a:latin typeface="Consolas"/>
              </a:rPr>
              <a:t>(y, z);</a:t>
            </a:r>
          </a:p>
          <a:p>
            <a:endParaRPr lang="en-US" sz="2400" dirty="0">
              <a:solidFill>
                <a:prstClr val="black"/>
              </a:solidFill>
              <a:latin typeface="Consolas"/>
            </a:endParaRPr>
          </a:p>
        </p:txBody>
      </p:sp>
    </p:spTree>
    <p:extLst>
      <p:ext uri="{BB962C8B-B14F-4D97-AF65-F5344CB8AC3E}">
        <p14:creationId xmlns:p14="http://schemas.microsoft.com/office/powerpoint/2010/main" val="177191603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Uninitialized variables</a:t>
            </a:r>
            <a:endParaRPr lang="en-US" dirty="0"/>
          </a:p>
        </p:txBody>
      </p:sp>
      <p:sp>
        <p:nvSpPr>
          <p:cNvPr id="4" name="Snip Single Corner Rectangle 3"/>
          <p:cNvSpPr/>
          <p:nvPr/>
        </p:nvSpPr>
        <p:spPr bwMode="auto">
          <a:xfrm>
            <a:off x="381000" y="1066800"/>
            <a:ext cx="350520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724400" y="1066800"/>
            <a:ext cx="3886200"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524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Pascal</a:t>
            </a:r>
          </a:p>
        </p:txBody>
      </p:sp>
      <p:sp>
        <p:nvSpPr>
          <p:cNvPr id="8" name="Snip Same Side Corner Rectangle 7"/>
          <p:cNvSpPr/>
          <p:nvPr/>
        </p:nvSpPr>
        <p:spPr bwMode="auto">
          <a:xfrm>
            <a:off x="4714568"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367741" cy="3046988"/>
          </a:xfrm>
          <a:prstGeom prst="rect">
            <a:avLst/>
          </a:prstGeom>
          <a:noFill/>
        </p:spPr>
        <p:txBody>
          <a:bodyPr wrap="square" rtlCol="0">
            <a:spAutoFit/>
          </a:bodyPr>
          <a:lstStyle/>
          <a:p>
            <a:r>
              <a:rPr lang="en-US" sz="2400" dirty="0" err="1">
                <a:solidFill>
                  <a:srgbClr val="0000FF"/>
                </a:solidFill>
                <a:latin typeface="Consolas"/>
              </a:rPr>
              <a:t>var</a:t>
            </a:r>
            <a:r>
              <a:rPr lang="en-US" sz="2400" dirty="0">
                <a:solidFill>
                  <a:prstClr val="black"/>
                </a:solidFill>
                <a:latin typeface="Consolas"/>
              </a:rPr>
              <a:t> </a:t>
            </a:r>
            <a:r>
              <a:rPr lang="en-US" sz="2400" dirty="0" smtClean="0">
                <a:solidFill>
                  <a:prstClr val="black"/>
                </a:solidFill>
                <a:latin typeface="Consolas"/>
              </a:rPr>
              <a:t>r: </a:t>
            </a:r>
            <a:r>
              <a:rPr lang="en-US" sz="2400" dirty="0">
                <a:solidFill>
                  <a:srgbClr val="0000FF"/>
                </a:solidFill>
                <a:latin typeface="Consolas"/>
              </a:rPr>
              <a:t>integer</a:t>
            </a:r>
            <a:r>
              <a:rPr lang="en-US" sz="2400" dirty="0">
                <a:solidFill>
                  <a:prstClr val="black"/>
                </a:solidFill>
                <a:latin typeface="Consolas"/>
              </a:rPr>
              <a:t>;</a:t>
            </a:r>
          </a:p>
          <a:p>
            <a:r>
              <a:rPr lang="en-US" sz="2400" dirty="0">
                <a:solidFill>
                  <a:srgbClr val="0000FF"/>
                </a:solidFill>
                <a:latin typeface="Consolas"/>
              </a:rPr>
              <a:t>if</a:t>
            </a:r>
            <a:r>
              <a:rPr lang="en-US" sz="2400" dirty="0">
                <a:solidFill>
                  <a:prstClr val="black"/>
                </a:solidFill>
                <a:latin typeface="Consolas"/>
              </a:rPr>
              <a:t> B </a:t>
            </a:r>
            <a:r>
              <a:rPr lang="en-US" sz="2400" dirty="0">
                <a:solidFill>
                  <a:srgbClr val="0000FF"/>
                </a:solidFill>
                <a:latin typeface="Consolas"/>
              </a:rPr>
              <a:t>then</a:t>
            </a:r>
          </a:p>
          <a:p>
            <a:r>
              <a:rPr lang="en-US" sz="2400" dirty="0">
                <a:solidFill>
                  <a:prstClr val="black"/>
                </a:solidFill>
                <a:latin typeface="Consolas"/>
              </a:rPr>
              <a:t>  </a:t>
            </a:r>
            <a:r>
              <a:rPr lang="en-US" sz="2400" dirty="0" smtClean="0">
                <a:solidFill>
                  <a:prstClr val="black"/>
                </a:solidFill>
                <a:latin typeface="Consolas"/>
              </a:rPr>
              <a:t>r </a:t>
            </a:r>
            <a:r>
              <a:rPr lang="en-US" sz="2400" dirty="0">
                <a:solidFill>
                  <a:prstClr val="black"/>
                </a:solidFill>
                <a:latin typeface="Consolas"/>
              </a:rPr>
              <a:t>:= </a:t>
            </a:r>
            <a:r>
              <a:rPr lang="en-US" sz="2400" dirty="0" smtClean="0">
                <a:solidFill>
                  <a:prstClr val="black"/>
                </a:solidFill>
                <a:latin typeface="Consolas"/>
              </a:rPr>
              <a:t>2*zombie;</a:t>
            </a:r>
            <a:endParaRPr lang="en-US" sz="2400" dirty="0">
              <a:solidFill>
                <a:prstClr val="black"/>
              </a:solidFill>
              <a:latin typeface="Consolas"/>
            </a:endParaRPr>
          </a:p>
          <a:p>
            <a:r>
              <a:rPr lang="en-US" sz="2400" dirty="0" smtClean="0">
                <a:solidFill>
                  <a:srgbClr val="008000"/>
                </a:solidFill>
                <a:latin typeface="Consolas"/>
              </a:rPr>
              <a:t>(* </a:t>
            </a:r>
            <a:r>
              <a:rPr lang="en-US" sz="2400" dirty="0">
                <a:solidFill>
                  <a:srgbClr val="008000"/>
                </a:solidFill>
                <a:latin typeface="Consolas"/>
              </a:rPr>
              <a:t>... *)</a:t>
            </a:r>
            <a:endParaRPr lang="en-US" sz="2400" dirty="0">
              <a:solidFill>
                <a:prstClr val="black"/>
              </a:solidFill>
              <a:latin typeface="Consolas"/>
            </a:endParaRPr>
          </a:p>
          <a:p>
            <a:r>
              <a:rPr lang="en-US" sz="2400" dirty="0" smtClean="0">
                <a:solidFill>
                  <a:srgbClr val="0000FF"/>
                </a:solidFill>
                <a:latin typeface="Consolas"/>
              </a:rPr>
              <a:t>if</a:t>
            </a:r>
            <a:r>
              <a:rPr lang="en-US" sz="2400" dirty="0" smtClean="0">
                <a:solidFill>
                  <a:prstClr val="black"/>
                </a:solidFill>
                <a:latin typeface="Consolas"/>
              </a:rPr>
              <a:t> </a:t>
            </a:r>
            <a:r>
              <a:rPr lang="en-US" sz="2400" dirty="0">
                <a:solidFill>
                  <a:prstClr val="black"/>
                </a:solidFill>
                <a:latin typeface="Consolas"/>
              </a:rPr>
              <a:t>C </a:t>
            </a:r>
            <a:r>
              <a:rPr lang="en-US" sz="2400" dirty="0" smtClean="0">
                <a:solidFill>
                  <a:srgbClr val="0000FF"/>
                </a:solidFill>
                <a:latin typeface="Consolas"/>
              </a:rPr>
              <a:t>then begin</a:t>
            </a:r>
            <a:endParaRPr lang="en-US" sz="2400" dirty="0">
              <a:solidFill>
                <a:srgbClr val="0000FF"/>
              </a:solidFill>
              <a:latin typeface="Consolas"/>
            </a:endParaRPr>
          </a:p>
          <a:p>
            <a:r>
              <a:rPr lang="en-US" sz="2400" dirty="0">
                <a:solidFill>
                  <a:prstClr val="black"/>
                </a:solidFill>
                <a:latin typeface="Consolas"/>
              </a:rPr>
              <a:t>  a</a:t>
            </a:r>
            <a:r>
              <a:rPr lang="en-US" sz="2400" dirty="0" smtClean="0">
                <a:solidFill>
                  <a:prstClr val="black"/>
                </a:solidFill>
                <a:latin typeface="Consolas"/>
              </a:rPr>
              <a:t> </a:t>
            </a:r>
            <a:r>
              <a:rPr lang="en-US" sz="2400" dirty="0">
                <a:solidFill>
                  <a:prstClr val="black"/>
                </a:solidFill>
                <a:latin typeface="Consolas"/>
              </a:rPr>
              <a:t>:= </a:t>
            </a:r>
            <a:r>
              <a:rPr lang="en-US" sz="2400" dirty="0" smtClean="0">
                <a:solidFill>
                  <a:prstClr val="black"/>
                </a:solidFill>
                <a:latin typeface="Consolas"/>
              </a:rPr>
              <a:t>r;</a:t>
            </a:r>
            <a:br>
              <a:rPr lang="en-US" sz="2400" dirty="0" smtClean="0">
                <a:solidFill>
                  <a:prstClr val="black"/>
                </a:solidFill>
                <a:latin typeface="Consolas"/>
              </a:rPr>
            </a:br>
            <a:r>
              <a:rPr lang="en-US" sz="2400" dirty="0" smtClean="0">
                <a:solidFill>
                  <a:prstClr val="black"/>
                </a:solidFill>
                <a:latin typeface="Consolas"/>
              </a:rPr>
              <a:t>  d := r</a:t>
            </a:r>
            <a:br>
              <a:rPr lang="en-US" sz="2400" dirty="0" smtClean="0">
                <a:solidFill>
                  <a:prstClr val="black"/>
                </a:solidFill>
                <a:latin typeface="Consolas"/>
              </a:rPr>
            </a:br>
            <a:r>
              <a:rPr lang="en-US" sz="2400" dirty="0" smtClean="0">
                <a:solidFill>
                  <a:srgbClr val="0000FF"/>
                </a:solidFill>
                <a:latin typeface="Consolas"/>
              </a:rPr>
              <a:t>end</a:t>
            </a:r>
            <a:endParaRPr lang="en-US" sz="2400" dirty="0">
              <a:solidFill>
                <a:prstClr val="black"/>
              </a:solidFill>
              <a:latin typeface="Consolas"/>
            </a:endParaRPr>
          </a:p>
        </p:txBody>
      </p:sp>
      <p:sp>
        <p:nvSpPr>
          <p:cNvPr id="10" name="TextBox 9"/>
          <p:cNvSpPr txBox="1"/>
          <p:nvPr/>
        </p:nvSpPr>
        <p:spPr>
          <a:xfrm>
            <a:off x="4876800" y="1447800"/>
            <a:ext cx="3733800" cy="5262979"/>
          </a:xfrm>
          <a:prstGeom prst="rect">
            <a:avLst/>
          </a:prstGeom>
          <a:noFill/>
        </p:spPr>
        <p:txBody>
          <a:bodyPr wrap="square" rtlCol="0">
            <a:spAutoFit/>
          </a:bodyPr>
          <a:lstStyle/>
          <a:p>
            <a:r>
              <a:rPr lang="en-US" sz="2400" dirty="0" err="1" smtClean="0">
                <a:solidFill>
                  <a:srgbClr val="0000FF"/>
                </a:solidFill>
                <a:latin typeface="Consolas"/>
              </a:rPr>
              <a:t>var</a:t>
            </a:r>
            <a:r>
              <a:rPr lang="en-US" sz="2400" dirty="0" smtClean="0">
                <a:solidFill>
                  <a:prstClr val="black"/>
                </a:solidFill>
                <a:latin typeface="Consolas"/>
              </a:rPr>
              <a:t> r: </a:t>
            </a:r>
            <a:r>
              <a:rPr lang="en-US" sz="2400" dirty="0" err="1">
                <a:solidFill>
                  <a:srgbClr val="0000FF"/>
                </a:solidFill>
                <a:latin typeface="Consolas"/>
              </a:rPr>
              <a:t>int</a:t>
            </a:r>
            <a:r>
              <a:rPr lang="en-US" sz="2400" dirty="0">
                <a:solidFill>
                  <a:prstClr val="black"/>
                </a:solidFill>
                <a:latin typeface="Consolas"/>
              </a:rPr>
              <a:t>;</a:t>
            </a:r>
          </a:p>
          <a:p>
            <a:r>
              <a:rPr lang="en-US" sz="2400" dirty="0" err="1" smtClean="0">
                <a:solidFill>
                  <a:srgbClr val="0000FF"/>
                </a:solidFill>
                <a:latin typeface="Consolas"/>
              </a:rPr>
              <a:t>var</a:t>
            </a:r>
            <a:r>
              <a:rPr lang="en-US" sz="2400" dirty="0" smtClean="0">
                <a:solidFill>
                  <a:prstClr val="black"/>
                </a:solidFill>
                <a:latin typeface="Consolas"/>
              </a:rPr>
              <a:t> </a:t>
            </a:r>
            <a:r>
              <a:rPr lang="en-US" sz="2400" dirty="0" err="1" smtClean="0">
                <a:solidFill>
                  <a:prstClr val="black"/>
                </a:solidFill>
                <a:latin typeface="Consolas"/>
              </a:rPr>
              <a:t>r$defined</a:t>
            </a:r>
            <a:r>
              <a:rPr lang="en-US" sz="2400" dirty="0">
                <a:solidFill>
                  <a:prstClr val="black"/>
                </a:solidFill>
                <a:latin typeface="Consolas"/>
              </a:rPr>
              <a:t>: </a:t>
            </a:r>
            <a:r>
              <a:rPr lang="en-US" sz="2400" dirty="0" err="1">
                <a:solidFill>
                  <a:srgbClr val="0000FF"/>
                </a:solidFill>
                <a:latin typeface="Consolas"/>
              </a:rPr>
              <a:t>bool</a:t>
            </a:r>
            <a:r>
              <a:rPr lang="en-US" sz="2400" dirty="0">
                <a:solidFill>
                  <a:prstClr val="black"/>
                </a:solidFill>
                <a:latin typeface="Consolas"/>
              </a:rPr>
              <a:t>;</a:t>
            </a:r>
          </a:p>
          <a:p>
            <a:endParaRPr lang="en-US" sz="2400" dirty="0">
              <a:solidFill>
                <a:prstClr val="black"/>
              </a:solidFill>
              <a:latin typeface="Consolas"/>
            </a:endParaRPr>
          </a:p>
          <a:p>
            <a:r>
              <a:rPr lang="en-US" sz="2400" dirty="0" smtClean="0">
                <a:solidFill>
                  <a:srgbClr val="0000FF"/>
                </a:solidFill>
                <a:latin typeface="Consolas"/>
              </a:rPr>
              <a:t>if</a:t>
            </a:r>
            <a:r>
              <a:rPr lang="en-US" sz="2400" dirty="0" smtClean="0">
                <a:solidFill>
                  <a:prstClr val="black"/>
                </a:solidFill>
                <a:latin typeface="Consolas"/>
              </a:rPr>
              <a:t> </a:t>
            </a:r>
            <a:r>
              <a:rPr lang="en-US" sz="2400" dirty="0">
                <a:solidFill>
                  <a:prstClr val="black"/>
                </a:solidFill>
                <a:latin typeface="Consolas"/>
              </a:rPr>
              <a:t>(B) {</a:t>
            </a:r>
          </a:p>
          <a:p>
            <a:r>
              <a:rPr lang="en-US" sz="2400" dirty="0" smtClean="0">
                <a:solidFill>
                  <a:prstClr val="black"/>
                </a:solidFill>
                <a:latin typeface="Consolas"/>
              </a:rPr>
              <a:t>  r, </a:t>
            </a:r>
            <a:r>
              <a:rPr lang="en-US" sz="2400" dirty="0" err="1" smtClean="0">
                <a:solidFill>
                  <a:prstClr val="black"/>
                </a:solidFill>
                <a:latin typeface="Consolas"/>
              </a:rPr>
              <a:t>r$defined</a:t>
            </a:r>
            <a:r>
              <a:rPr lang="en-US" sz="2400" dirty="0" smtClean="0">
                <a:solidFill>
                  <a:prstClr val="black"/>
                </a:solidFill>
                <a:latin typeface="Consolas"/>
              </a:rPr>
              <a:t> :=</a:t>
            </a:r>
            <a:endParaRPr lang="en-US" sz="2400" dirty="0">
              <a:solidFill>
                <a:prstClr val="black"/>
              </a:solidFill>
              <a:latin typeface="Consolas"/>
            </a:endParaRPr>
          </a:p>
          <a:p>
            <a:r>
              <a:rPr lang="en-US" sz="2400" dirty="0">
                <a:solidFill>
                  <a:prstClr val="black"/>
                </a:solidFill>
                <a:latin typeface="Consolas"/>
              </a:rPr>
              <a:t> </a:t>
            </a:r>
            <a:r>
              <a:rPr lang="en-US" sz="2400" dirty="0" smtClean="0">
                <a:solidFill>
                  <a:prstClr val="black"/>
                </a:solidFill>
                <a:latin typeface="Consolas"/>
              </a:rPr>
              <a:t>    2*zombie, </a:t>
            </a:r>
            <a:r>
              <a:rPr lang="en-US" sz="2400" dirty="0" smtClean="0">
                <a:solidFill>
                  <a:srgbClr val="0000FF"/>
                </a:solidFill>
                <a:latin typeface="Consolas"/>
              </a:rPr>
              <a:t>true</a:t>
            </a:r>
            <a:r>
              <a:rPr lang="en-US" sz="2400" dirty="0">
                <a:solidFill>
                  <a:prstClr val="black"/>
                </a:solidFill>
                <a:latin typeface="Consolas"/>
              </a:rPr>
              <a:t>;</a:t>
            </a:r>
          </a:p>
          <a:p>
            <a:r>
              <a:rPr lang="en-US" sz="2400" dirty="0" smtClean="0">
                <a:solidFill>
                  <a:prstClr val="black"/>
                </a:solidFill>
                <a:latin typeface="Consolas"/>
              </a:rPr>
              <a:t>}</a:t>
            </a:r>
            <a:endParaRPr lang="en-US" sz="2400" dirty="0">
              <a:solidFill>
                <a:prstClr val="black"/>
              </a:solidFill>
              <a:latin typeface="Consolas"/>
            </a:endParaRPr>
          </a:p>
          <a:p>
            <a:r>
              <a:rPr lang="en-US" sz="2400" dirty="0" smtClean="0">
                <a:solidFill>
                  <a:srgbClr val="008000"/>
                </a:solidFill>
                <a:latin typeface="Consolas"/>
              </a:rPr>
              <a:t>// </a:t>
            </a:r>
            <a:r>
              <a:rPr lang="en-US" sz="2400" dirty="0">
                <a:solidFill>
                  <a:srgbClr val="008000"/>
                </a:solidFill>
                <a:latin typeface="Consolas"/>
              </a:rPr>
              <a:t>...</a:t>
            </a:r>
            <a:endParaRPr lang="en-US" sz="2400" dirty="0">
              <a:solidFill>
                <a:prstClr val="black"/>
              </a:solidFill>
              <a:latin typeface="Consolas"/>
            </a:endParaRPr>
          </a:p>
          <a:p>
            <a:r>
              <a:rPr lang="en-US" sz="2400" dirty="0" smtClean="0">
                <a:solidFill>
                  <a:srgbClr val="0000FF"/>
                </a:solidFill>
                <a:latin typeface="Consolas"/>
              </a:rPr>
              <a:t>if</a:t>
            </a:r>
            <a:r>
              <a:rPr lang="en-US" sz="2400" dirty="0" smtClean="0">
                <a:solidFill>
                  <a:prstClr val="black"/>
                </a:solidFill>
                <a:latin typeface="Consolas"/>
              </a:rPr>
              <a:t> </a:t>
            </a:r>
            <a:r>
              <a:rPr lang="en-US" sz="2400" dirty="0">
                <a:solidFill>
                  <a:prstClr val="black"/>
                </a:solidFill>
                <a:latin typeface="Consolas"/>
              </a:rPr>
              <a:t>(C) {</a:t>
            </a:r>
          </a:p>
          <a:p>
            <a:r>
              <a:rPr lang="en-US" sz="2400" dirty="0">
                <a:solidFill>
                  <a:prstClr val="black"/>
                </a:solidFill>
                <a:latin typeface="Consolas"/>
              </a:rPr>
              <a:t>  </a:t>
            </a:r>
            <a:r>
              <a:rPr lang="en-US" sz="2400" dirty="0" smtClean="0">
                <a:solidFill>
                  <a:srgbClr val="0000FF"/>
                </a:solidFill>
                <a:latin typeface="Consolas"/>
              </a:rPr>
              <a:t>assert</a:t>
            </a:r>
            <a:r>
              <a:rPr lang="en-US" sz="2400" dirty="0" smtClean="0">
                <a:solidFill>
                  <a:prstClr val="black"/>
                </a:solidFill>
                <a:latin typeface="Consolas"/>
              </a:rPr>
              <a:t> </a:t>
            </a:r>
            <a:r>
              <a:rPr lang="en-US" sz="2400" dirty="0" err="1" smtClean="0">
                <a:solidFill>
                  <a:prstClr val="black"/>
                </a:solidFill>
                <a:latin typeface="Consolas"/>
              </a:rPr>
              <a:t>r$defined</a:t>
            </a:r>
            <a:r>
              <a:rPr lang="en-US" sz="2400" dirty="0">
                <a:solidFill>
                  <a:prstClr val="black"/>
                </a:solidFill>
                <a:latin typeface="Consolas"/>
              </a:rPr>
              <a:t>;</a:t>
            </a:r>
          </a:p>
          <a:p>
            <a:r>
              <a:rPr lang="en-US" sz="2400" dirty="0">
                <a:solidFill>
                  <a:prstClr val="black"/>
                </a:solidFill>
                <a:latin typeface="Consolas"/>
              </a:rPr>
              <a:t>  a</a:t>
            </a:r>
            <a:r>
              <a:rPr lang="en-US" sz="2400" dirty="0" smtClean="0">
                <a:solidFill>
                  <a:prstClr val="black"/>
                </a:solidFill>
                <a:latin typeface="Consolas"/>
              </a:rPr>
              <a:t> </a:t>
            </a:r>
            <a:r>
              <a:rPr lang="en-US" sz="2400" dirty="0">
                <a:solidFill>
                  <a:prstClr val="black"/>
                </a:solidFill>
                <a:latin typeface="Consolas"/>
              </a:rPr>
              <a:t>:= </a:t>
            </a:r>
            <a:r>
              <a:rPr lang="en-US" sz="2400" dirty="0" smtClean="0">
                <a:solidFill>
                  <a:prstClr val="black"/>
                </a:solidFill>
                <a:latin typeface="Consolas"/>
              </a:rPr>
              <a:t>r;</a:t>
            </a:r>
            <a:r>
              <a:rPr lang="en-US" sz="2400" dirty="0">
                <a:solidFill>
                  <a:prstClr val="black"/>
                </a:solidFill>
                <a:latin typeface="Consolas"/>
              </a:rPr>
              <a:t/>
            </a:r>
            <a:br>
              <a:rPr lang="en-US" sz="2400" dirty="0">
                <a:solidFill>
                  <a:prstClr val="black"/>
                </a:solidFill>
                <a:latin typeface="Consolas"/>
              </a:rPr>
            </a:br>
            <a:r>
              <a:rPr lang="en-US" sz="2400" dirty="0" smtClean="0">
                <a:solidFill>
                  <a:prstClr val="black"/>
                </a:solidFill>
                <a:latin typeface="Consolas"/>
              </a:rPr>
              <a:t>  </a:t>
            </a:r>
            <a:r>
              <a:rPr lang="en-US" sz="2400" dirty="0" smtClean="0">
                <a:solidFill>
                  <a:srgbClr val="0000FF"/>
                </a:solidFill>
                <a:latin typeface="Consolas"/>
              </a:rPr>
              <a:t>assert</a:t>
            </a:r>
            <a:r>
              <a:rPr lang="en-US" sz="2400" dirty="0" smtClean="0">
                <a:solidFill>
                  <a:prstClr val="black"/>
                </a:solidFill>
                <a:latin typeface="Consolas"/>
              </a:rPr>
              <a:t> </a:t>
            </a:r>
            <a:r>
              <a:rPr lang="en-US" sz="2400" dirty="0" err="1">
                <a:solidFill>
                  <a:prstClr val="black"/>
                </a:solidFill>
                <a:latin typeface="Consolas"/>
              </a:rPr>
              <a:t>r$defined</a:t>
            </a:r>
            <a:r>
              <a:rPr lang="en-US" sz="2400" dirty="0">
                <a:solidFill>
                  <a:prstClr val="black"/>
                </a:solidFill>
                <a:latin typeface="Consolas"/>
              </a:rPr>
              <a:t>;</a:t>
            </a:r>
          </a:p>
          <a:p>
            <a:r>
              <a:rPr lang="en-US" sz="2400" dirty="0">
                <a:solidFill>
                  <a:prstClr val="black"/>
                </a:solidFill>
                <a:latin typeface="Consolas"/>
              </a:rPr>
              <a:t>  </a:t>
            </a:r>
            <a:r>
              <a:rPr lang="en-US" sz="2400" dirty="0" smtClean="0">
                <a:solidFill>
                  <a:prstClr val="black"/>
                </a:solidFill>
                <a:latin typeface="Consolas"/>
              </a:rPr>
              <a:t>d </a:t>
            </a:r>
            <a:r>
              <a:rPr lang="en-US" sz="2400" dirty="0">
                <a:solidFill>
                  <a:prstClr val="black"/>
                </a:solidFill>
                <a:latin typeface="Consolas"/>
              </a:rPr>
              <a:t>:= r</a:t>
            </a:r>
            <a:r>
              <a:rPr lang="en-US" sz="2400" dirty="0" smtClean="0">
                <a:solidFill>
                  <a:prstClr val="black"/>
                </a:solidFill>
                <a:latin typeface="Consolas"/>
              </a:rPr>
              <a:t>;</a:t>
            </a:r>
            <a:br>
              <a:rPr lang="en-US" sz="2400" dirty="0" smtClean="0">
                <a:solidFill>
                  <a:prstClr val="black"/>
                </a:solidFill>
                <a:latin typeface="Consolas"/>
              </a:rPr>
            </a:br>
            <a:r>
              <a:rPr lang="en-US" sz="2400" dirty="0" smtClean="0">
                <a:solidFill>
                  <a:prstClr val="black"/>
                </a:solidFill>
                <a:latin typeface="Consolas"/>
              </a:rPr>
              <a:t>}</a:t>
            </a:r>
            <a:endParaRPr lang="en-US" sz="2400" dirty="0">
              <a:solidFill>
                <a:prstClr val="black"/>
              </a:solidFill>
              <a:latin typeface="Consolas"/>
            </a:endParaRPr>
          </a:p>
        </p:txBody>
      </p:sp>
    </p:spTree>
    <p:extLst>
      <p:ext uri="{BB962C8B-B14F-4D97-AF65-F5344CB8AC3E}">
        <p14:creationId xmlns:p14="http://schemas.microsoft.com/office/powerpoint/2010/main" val="90816588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termination</a:t>
            </a:r>
            <a:endParaRPr lang="en-US" dirty="0"/>
          </a:p>
        </p:txBody>
      </p:sp>
      <p:sp>
        <p:nvSpPr>
          <p:cNvPr id="4" name="Snip Single Corner Rectangle 3"/>
          <p:cNvSpPr/>
          <p:nvPr/>
        </p:nvSpPr>
        <p:spPr bwMode="auto">
          <a:xfrm>
            <a:off x="381000" y="1066800"/>
            <a:ext cx="380689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581832" y="1066800"/>
            <a:ext cx="4257368"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Eiffel</a:t>
            </a:r>
          </a:p>
        </p:txBody>
      </p:sp>
      <p:sp>
        <p:nvSpPr>
          <p:cNvPr id="8" name="Snip Same Side Corner Rectangle 7"/>
          <p:cNvSpPr/>
          <p:nvPr/>
        </p:nvSpPr>
        <p:spPr bwMode="auto">
          <a:xfrm>
            <a:off x="4572000"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657600" cy="4154984"/>
          </a:xfrm>
          <a:prstGeom prst="rect">
            <a:avLst/>
          </a:prstGeom>
          <a:noFill/>
        </p:spPr>
        <p:txBody>
          <a:bodyPr wrap="square" rtlCol="0">
            <a:spAutoFit/>
          </a:bodyPr>
          <a:lstStyle/>
          <a:p>
            <a:r>
              <a:rPr lang="en-US" sz="2400" dirty="0" smtClean="0">
                <a:solidFill>
                  <a:srgbClr val="0000FF"/>
                </a:solidFill>
                <a:latin typeface="Consolas"/>
              </a:rPr>
              <a:t>from</a:t>
            </a:r>
            <a:endParaRPr lang="en-US" sz="2400" dirty="0">
              <a:solidFill>
                <a:srgbClr val="0000FF"/>
              </a:solidFill>
              <a:latin typeface="Consolas"/>
            </a:endParaRPr>
          </a:p>
          <a:p>
            <a:r>
              <a:rPr lang="en-US" sz="2400" dirty="0" smtClean="0">
                <a:solidFill>
                  <a:prstClr val="black"/>
                </a:solidFill>
                <a:latin typeface="Consolas"/>
              </a:rPr>
              <a:t>  </a:t>
            </a:r>
            <a:r>
              <a:rPr lang="en-US" sz="2400" dirty="0" err="1" smtClean="0">
                <a:solidFill>
                  <a:prstClr val="black"/>
                </a:solidFill>
                <a:latin typeface="Consolas"/>
              </a:rPr>
              <a:t>Init</a:t>
            </a:r>
            <a:endParaRPr lang="en-US" sz="2400" dirty="0">
              <a:solidFill>
                <a:prstClr val="black"/>
              </a:solidFill>
              <a:latin typeface="Consolas"/>
            </a:endParaRPr>
          </a:p>
          <a:p>
            <a:r>
              <a:rPr lang="en-US" sz="2400" dirty="0" smtClean="0">
                <a:solidFill>
                  <a:srgbClr val="0000FF"/>
                </a:solidFill>
                <a:latin typeface="Consolas"/>
              </a:rPr>
              <a:t>until</a:t>
            </a:r>
            <a:endParaRPr lang="en-US" sz="2400" dirty="0">
              <a:solidFill>
                <a:prstClr val="black"/>
              </a:solidFill>
              <a:latin typeface="Consolas"/>
            </a:endParaRPr>
          </a:p>
          <a:p>
            <a:r>
              <a:rPr lang="en-US" sz="2400" dirty="0" smtClean="0">
                <a:solidFill>
                  <a:prstClr val="black"/>
                </a:solidFill>
                <a:latin typeface="Consolas"/>
              </a:rPr>
              <a:t>  B</a:t>
            </a:r>
          </a:p>
          <a:p>
            <a:r>
              <a:rPr lang="en-US" sz="2400" dirty="0" smtClean="0">
                <a:solidFill>
                  <a:srgbClr val="0000FF"/>
                </a:solidFill>
                <a:latin typeface="Consolas"/>
              </a:rPr>
              <a:t>invariant</a:t>
            </a:r>
          </a:p>
          <a:p>
            <a:r>
              <a:rPr lang="en-US" sz="2400" dirty="0" smtClean="0">
                <a:solidFill>
                  <a:prstClr val="black"/>
                </a:solidFill>
                <a:latin typeface="Consolas"/>
              </a:rPr>
              <a:t>  </a:t>
            </a:r>
            <a:r>
              <a:rPr lang="en-US" sz="2400" dirty="0" err="1" smtClean="0">
                <a:solidFill>
                  <a:prstClr val="black"/>
                </a:solidFill>
                <a:latin typeface="Consolas"/>
              </a:rPr>
              <a:t>Inv</a:t>
            </a:r>
            <a:endParaRPr lang="en-US" sz="2400" dirty="0" smtClean="0">
              <a:solidFill>
                <a:prstClr val="black"/>
              </a:solidFill>
              <a:latin typeface="Consolas"/>
            </a:endParaRPr>
          </a:p>
          <a:p>
            <a:r>
              <a:rPr lang="en-US" sz="2400" dirty="0" smtClean="0">
                <a:solidFill>
                  <a:srgbClr val="0000FF"/>
                </a:solidFill>
                <a:latin typeface="Consolas"/>
              </a:rPr>
              <a:t>variant</a:t>
            </a:r>
            <a:endParaRPr lang="en-US" sz="2400" dirty="0">
              <a:solidFill>
                <a:srgbClr val="0000FF"/>
              </a:solidFill>
              <a:latin typeface="Consolas"/>
            </a:endParaRPr>
          </a:p>
          <a:p>
            <a:r>
              <a:rPr lang="en-US" sz="2400" dirty="0" smtClean="0">
                <a:solidFill>
                  <a:prstClr val="black"/>
                </a:solidFill>
                <a:latin typeface="Consolas"/>
              </a:rPr>
              <a:t>  VF</a:t>
            </a:r>
            <a:endParaRPr lang="en-US" sz="2400" dirty="0">
              <a:solidFill>
                <a:prstClr val="black"/>
              </a:solidFill>
              <a:latin typeface="Consolas"/>
            </a:endParaRPr>
          </a:p>
          <a:p>
            <a:r>
              <a:rPr lang="en-US" sz="2400" dirty="0" smtClean="0">
                <a:solidFill>
                  <a:srgbClr val="0000FF"/>
                </a:solidFill>
                <a:latin typeface="Consolas"/>
              </a:rPr>
              <a:t>loop</a:t>
            </a:r>
            <a:endParaRPr lang="en-US" sz="2400" dirty="0">
              <a:solidFill>
                <a:srgbClr val="0000FF"/>
              </a:solidFill>
              <a:latin typeface="Consolas"/>
            </a:endParaRPr>
          </a:p>
          <a:p>
            <a:r>
              <a:rPr lang="en-US" sz="2400" dirty="0" smtClean="0">
                <a:solidFill>
                  <a:prstClr val="black"/>
                </a:solidFill>
                <a:latin typeface="Consolas"/>
              </a:rPr>
              <a:t>  Body</a:t>
            </a:r>
            <a:endParaRPr lang="en-US" sz="2400" dirty="0">
              <a:solidFill>
                <a:prstClr val="black"/>
              </a:solidFill>
              <a:latin typeface="Consolas"/>
            </a:endParaRPr>
          </a:p>
          <a:p>
            <a:r>
              <a:rPr lang="en-US" sz="2400" dirty="0" smtClean="0">
                <a:solidFill>
                  <a:srgbClr val="0000FF"/>
                </a:solidFill>
                <a:latin typeface="Consolas"/>
              </a:rPr>
              <a:t>end</a:t>
            </a:r>
            <a:endParaRPr lang="en-US" sz="2400" dirty="0">
              <a:solidFill>
                <a:srgbClr val="0000FF"/>
              </a:solidFill>
              <a:latin typeface="Consolas"/>
            </a:endParaRPr>
          </a:p>
        </p:txBody>
      </p:sp>
      <p:sp>
        <p:nvSpPr>
          <p:cNvPr id="10" name="TextBox 9"/>
          <p:cNvSpPr txBox="1"/>
          <p:nvPr/>
        </p:nvSpPr>
        <p:spPr>
          <a:xfrm>
            <a:off x="4734232" y="1447800"/>
            <a:ext cx="4090412" cy="4154984"/>
          </a:xfrm>
          <a:prstGeom prst="rect">
            <a:avLst/>
          </a:prstGeom>
          <a:noFill/>
        </p:spPr>
        <p:txBody>
          <a:bodyPr wrap="square" rtlCol="0">
            <a:spAutoFit/>
          </a:bodyPr>
          <a:lstStyle/>
          <a:p>
            <a:r>
              <a:rPr lang="en-US" sz="2400" dirty="0" err="1" smtClean="0">
                <a:solidFill>
                  <a:prstClr val="black"/>
                </a:solidFill>
                <a:latin typeface="Consolas"/>
              </a:rPr>
              <a:t>Init</a:t>
            </a:r>
            <a:r>
              <a:rPr lang="en-US" sz="2400" dirty="0">
                <a:solidFill>
                  <a:prstClr val="black"/>
                </a:solidFill>
                <a:latin typeface="Consolas"/>
              </a:rPr>
              <a:t>;</a:t>
            </a:r>
          </a:p>
          <a:p>
            <a:r>
              <a:rPr lang="en-US" sz="2400" dirty="0" smtClean="0">
                <a:solidFill>
                  <a:srgbClr val="0000FF"/>
                </a:solidFill>
                <a:latin typeface="Consolas"/>
              </a:rPr>
              <a:t>while</a:t>
            </a:r>
            <a:r>
              <a:rPr lang="en-US" sz="2400" dirty="0" smtClean="0">
                <a:solidFill>
                  <a:prstClr val="black"/>
                </a:solidFill>
                <a:latin typeface="Consolas"/>
              </a:rPr>
              <a:t> </a:t>
            </a:r>
            <a:r>
              <a:rPr lang="en-US" sz="2400" dirty="0">
                <a:solidFill>
                  <a:prstClr val="black"/>
                </a:solidFill>
                <a:latin typeface="Consolas"/>
              </a:rPr>
              <a:t>(!B)</a:t>
            </a:r>
          </a:p>
          <a:p>
            <a:r>
              <a:rPr lang="en-US" sz="2400" dirty="0" smtClean="0">
                <a:solidFill>
                  <a:srgbClr val="0000FF"/>
                </a:solidFill>
                <a:latin typeface="Consolas"/>
              </a:rPr>
              <a:t>  invariant</a:t>
            </a:r>
            <a:r>
              <a:rPr lang="en-US" sz="2400" dirty="0" smtClean="0">
                <a:solidFill>
                  <a:prstClr val="black"/>
                </a:solidFill>
                <a:latin typeface="Consolas"/>
              </a:rPr>
              <a:t> </a:t>
            </a:r>
            <a:r>
              <a:rPr lang="en-US" sz="2400" dirty="0" err="1">
                <a:solidFill>
                  <a:prstClr val="black"/>
                </a:solidFill>
                <a:latin typeface="Consolas"/>
              </a:rPr>
              <a:t>Inv</a:t>
            </a:r>
            <a:r>
              <a:rPr lang="en-US" sz="2400" dirty="0">
                <a:solidFill>
                  <a:prstClr val="black"/>
                </a:solidFill>
                <a:latin typeface="Consolas"/>
              </a:rPr>
              <a:t>;</a:t>
            </a:r>
          </a:p>
          <a:p>
            <a:r>
              <a:rPr lang="en-US" sz="2400" dirty="0" smtClean="0">
                <a:latin typeface="Consolas"/>
              </a:rPr>
              <a:t>  </a:t>
            </a:r>
            <a:r>
              <a:rPr lang="en-US" sz="2400" dirty="0">
                <a:solidFill>
                  <a:srgbClr val="008000"/>
                </a:solidFill>
                <a:latin typeface="Consolas"/>
              </a:rPr>
              <a:t>// check </a:t>
            </a:r>
            <a:r>
              <a:rPr lang="en-US" sz="2400" dirty="0" err="1" smtClean="0">
                <a:solidFill>
                  <a:srgbClr val="008000"/>
                </a:solidFill>
                <a:latin typeface="Consolas"/>
              </a:rPr>
              <a:t>boundedness</a:t>
            </a:r>
            <a:r>
              <a:rPr lang="en-US" sz="2400" dirty="0" smtClean="0">
                <a:solidFill>
                  <a:srgbClr val="008000"/>
                </a:solidFill>
                <a:latin typeface="Consolas"/>
              </a:rPr>
              <a:t>:</a:t>
            </a:r>
            <a:endParaRPr lang="en-US" sz="2400" dirty="0">
              <a:solidFill>
                <a:prstClr val="black"/>
              </a:solidFill>
              <a:latin typeface="Consolas"/>
            </a:endParaRPr>
          </a:p>
          <a:p>
            <a:r>
              <a:rPr lang="en-US" sz="2400" dirty="0" smtClean="0">
                <a:solidFill>
                  <a:srgbClr val="0000FF"/>
                </a:solidFill>
                <a:latin typeface="Consolas"/>
              </a:rPr>
              <a:t>  </a:t>
            </a:r>
            <a:r>
              <a:rPr lang="en-US" sz="2400" dirty="0">
                <a:solidFill>
                  <a:srgbClr val="0000FF"/>
                </a:solidFill>
                <a:latin typeface="Consolas"/>
              </a:rPr>
              <a:t>invariant</a:t>
            </a:r>
            <a:r>
              <a:rPr lang="en-US" sz="2400" dirty="0">
                <a:solidFill>
                  <a:prstClr val="black"/>
                </a:solidFill>
                <a:latin typeface="Consolas"/>
              </a:rPr>
              <a:t> </a:t>
            </a:r>
            <a:r>
              <a:rPr lang="en-US" sz="2400" dirty="0" smtClean="0">
                <a:solidFill>
                  <a:prstClr val="black"/>
                </a:solidFill>
                <a:latin typeface="Consolas"/>
              </a:rPr>
              <a:t>0 &lt;= VF;</a:t>
            </a:r>
          </a:p>
          <a:p>
            <a:r>
              <a:rPr lang="en-US" sz="2400" dirty="0" smtClean="0">
                <a:solidFill>
                  <a:prstClr val="black"/>
                </a:solidFill>
                <a:latin typeface="Consolas"/>
              </a:rPr>
              <a:t>{</a:t>
            </a:r>
            <a:endParaRPr lang="en-US" sz="2400" dirty="0">
              <a:solidFill>
                <a:prstClr val="black"/>
              </a:solidFill>
              <a:latin typeface="Consolas"/>
            </a:endParaRPr>
          </a:p>
          <a:p>
            <a:r>
              <a:rPr lang="en-US" sz="2400" dirty="0" smtClean="0">
                <a:solidFill>
                  <a:prstClr val="black"/>
                </a:solidFill>
                <a:latin typeface="Consolas"/>
              </a:rPr>
              <a:t>  </a:t>
            </a:r>
            <a:r>
              <a:rPr lang="en-US" sz="2400" dirty="0" err="1" smtClean="0">
                <a:solidFill>
                  <a:prstClr val="black"/>
                </a:solidFill>
                <a:latin typeface="Consolas"/>
              </a:rPr>
              <a:t>tmp</a:t>
            </a:r>
            <a:r>
              <a:rPr lang="en-US" sz="2400" dirty="0" smtClean="0">
                <a:solidFill>
                  <a:prstClr val="black"/>
                </a:solidFill>
                <a:latin typeface="Consolas"/>
              </a:rPr>
              <a:t> := VF;</a:t>
            </a:r>
          </a:p>
          <a:p>
            <a:r>
              <a:rPr lang="en-US" sz="2400" dirty="0" smtClean="0">
                <a:solidFill>
                  <a:prstClr val="black"/>
                </a:solidFill>
                <a:latin typeface="Consolas"/>
              </a:rPr>
              <a:t>  Body</a:t>
            </a:r>
            <a:r>
              <a:rPr lang="en-US" sz="2400" dirty="0">
                <a:solidFill>
                  <a:prstClr val="black"/>
                </a:solidFill>
                <a:latin typeface="Consolas"/>
              </a:rPr>
              <a:t>;</a:t>
            </a:r>
          </a:p>
          <a:p>
            <a:r>
              <a:rPr lang="en-US" sz="2400" dirty="0" smtClean="0">
                <a:solidFill>
                  <a:srgbClr val="008000"/>
                </a:solidFill>
                <a:latin typeface="Consolas"/>
              </a:rPr>
              <a:t>  // </a:t>
            </a:r>
            <a:r>
              <a:rPr lang="en-US" sz="2400" dirty="0">
                <a:solidFill>
                  <a:srgbClr val="008000"/>
                </a:solidFill>
                <a:latin typeface="Consolas"/>
              </a:rPr>
              <a:t>check </a:t>
            </a:r>
            <a:r>
              <a:rPr lang="en-US" sz="2400" dirty="0" smtClean="0">
                <a:solidFill>
                  <a:srgbClr val="008000"/>
                </a:solidFill>
                <a:latin typeface="Consolas"/>
              </a:rPr>
              <a:t>decrement:</a:t>
            </a:r>
            <a:endParaRPr lang="en-US" sz="2400" dirty="0">
              <a:solidFill>
                <a:prstClr val="black"/>
              </a:solidFill>
              <a:latin typeface="Consolas"/>
            </a:endParaRPr>
          </a:p>
          <a:p>
            <a:r>
              <a:rPr lang="en-US" sz="2400" dirty="0" smtClean="0">
                <a:solidFill>
                  <a:prstClr val="black"/>
                </a:solidFill>
                <a:latin typeface="Consolas"/>
              </a:rPr>
              <a:t>  </a:t>
            </a:r>
            <a:r>
              <a:rPr lang="en-US" sz="2400" dirty="0" smtClean="0">
                <a:solidFill>
                  <a:srgbClr val="0000FF"/>
                </a:solidFill>
                <a:latin typeface="Consolas"/>
              </a:rPr>
              <a:t>assert</a:t>
            </a:r>
            <a:r>
              <a:rPr lang="en-US" sz="2400" dirty="0" smtClean="0">
                <a:solidFill>
                  <a:prstClr val="black"/>
                </a:solidFill>
                <a:latin typeface="Consolas"/>
              </a:rPr>
              <a:t> </a:t>
            </a:r>
            <a:r>
              <a:rPr lang="en-US" sz="2400" dirty="0">
                <a:solidFill>
                  <a:prstClr val="black"/>
                </a:solidFill>
                <a:latin typeface="Consolas"/>
              </a:rPr>
              <a:t>VF &lt; </a:t>
            </a:r>
            <a:r>
              <a:rPr lang="en-US" sz="2400" dirty="0" err="1">
                <a:solidFill>
                  <a:prstClr val="black"/>
                </a:solidFill>
                <a:latin typeface="Consolas"/>
              </a:rPr>
              <a:t>tmp</a:t>
            </a:r>
            <a:r>
              <a:rPr lang="en-US" sz="2400" dirty="0">
                <a:solidFill>
                  <a:prstClr val="black"/>
                </a:solidFill>
                <a:latin typeface="Consolas"/>
              </a:rPr>
              <a:t>;</a:t>
            </a:r>
          </a:p>
          <a:p>
            <a:r>
              <a:rPr lang="en-US" sz="2400" dirty="0" smtClean="0">
                <a:solidFill>
                  <a:prstClr val="black"/>
                </a:solidFill>
                <a:latin typeface="Consolas"/>
              </a:rPr>
              <a:t>}</a:t>
            </a:r>
            <a:endParaRPr lang="en-US" sz="2400" dirty="0">
              <a:solidFill>
                <a:prstClr val="black"/>
              </a:solidFill>
              <a:latin typeface="Consolas"/>
            </a:endParaRPr>
          </a:p>
        </p:txBody>
      </p:sp>
    </p:spTree>
    <p:extLst>
      <p:ext uri="{BB962C8B-B14F-4D97-AF65-F5344CB8AC3E}">
        <p14:creationId xmlns:p14="http://schemas.microsoft.com/office/powerpoint/2010/main" val="33563520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7203"/>
            <a:ext cx="8382000" cy="664797"/>
          </a:xfrm>
        </p:spPr>
        <p:txBody>
          <a:bodyPr/>
          <a:lstStyle/>
          <a:p>
            <a:r>
              <a:rPr lang="en-US" dirty="0" smtClean="0"/>
              <a:t>Modeling memory</a:t>
            </a:r>
            <a:endParaRPr lang="en-US" dirty="0"/>
          </a:p>
        </p:txBody>
      </p:sp>
      <p:sp>
        <p:nvSpPr>
          <p:cNvPr id="4" name="Snip Single Corner Rectangle 3"/>
          <p:cNvSpPr/>
          <p:nvPr/>
        </p:nvSpPr>
        <p:spPr bwMode="auto">
          <a:xfrm>
            <a:off x="152401" y="990600"/>
            <a:ext cx="3352800" cy="57150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3591232" y="990600"/>
            <a:ext cx="5476568" cy="57150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152401" y="7620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C#</a:t>
            </a:r>
          </a:p>
        </p:txBody>
      </p:sp>
      <p:sp>
        <p:nvSpPr>
          <p:cNvPr id="8" name="Snip Same Side Corner Rectangle 7"/>
          <p:cNvSpPr/>
          <p:nvPr/>
        </p:nvSpPr>
        <p:spPr bwMode="auto">
          <a:xfrm>
            <a:off x="3581400" y="762000"/>
            <a:ext cx="2054146"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152400" y="1371600"/>
            <a:ext cx="3352800" cy="3046988"/>
          </a:xfrm>
          <a:prstGeom prst="rect">
            <a:avLst/>
          </a:prstGeom>
          <a:noFill/>
        </p:spPr>
        <p:txBody>
          <a:bodyPr wrap="square" rtlCol="0">
            <a:spAutoFit/>
          </a:bodyPr>
          <a:lstStyle/>
          <a:p>
            <a:r>
              <a:rPr lang="en-US" sz="2400" dirty="0">
                <a:solidFill>
                  <a:srgbClr val="0000FF"/>
                </a:solidFill>
                <a:latin typeface="Consolas"/>
              </a:rPr>
              <a:t>class</a:t>
            </a:r>
            <a:r>
              <a:rPr lang="en-US" sz="2400" dirty="0">
                <a:solidFill>
                  <a:prstClr val="black"/>
                </a:solidFill>
                <a:latin typeface="Consolas"/>
              </a:rPr>
              <a:t> </a:t>
            </a:r>
            <a:r>
              <a:rPr lang="en-US" sz="2400" dirty="0">
                <a:solidFill>
                  <a:srgbClr val="2B91AF"/>
                </a:solidFill>
                <a:latin typeface="Consolas"/>
              </a:rPr>
              <a:t>C</a:t>
            </a:r>
            <a:r>
              <a:rPr lang="en-US" sz="2400" dirty="0">
                <a:solidFill>
                  <a:prstClr val="black"/>
                </a:solidFill>
                <a:latin typeface="Consolas"/>
              </a:rPr>
              <a:t> {</a:t>
            </a:r>
          </a:p>
          <a:p>
            <a:r>
              <a:rPr lang="en-US" sz="2400" dirty="0">
                <a:solidFill>
                  <a:prstClr val="black"/>
                </a:solidFill>
                <a:latin typeface="Consolas"/>
              </a:rPr>
              <a:t>  C next;</a:t>
            </a:r>
          </a:p>
          <a:p>
            <a:r>
              <a:rPr lang="es-ES" sz="2400" dirty="0">
                <a:solidFill>
                  <a:prstClr val="black"/>
                </a:solidFill>
                <a:latin typeface="Consolas"/>
              </a:rPr>
              <a:t>  </a:t>
            </a:r>
            <a:r>
              <a:rPr lang="es-ES" sz="2400" dirty="0" err="1">
                <a:solidFill>
                  <a:srgbClr val="0000FF"/>
                </a:solidFill>
                <a:latin typeface="Consolas"/>
              </a:rPr>
              <a:t>void</a:t>
            </a:r>
            <a:r>
              <a:rPr lang="es-ES" sz="2400" dirty="0">
                <a:solidFill>
                  <a:prstClr val="black"/>
                </a:solidFill>
                <a:latin typeface="Consolas"/>
              </a:rPr>
              <a:t> M(C </a:t>
            </a:r>
            <a:r>
              <a:rPr lang="es-ES" sz="2400" dirty="0" smtClean="0">
                <a:solidFill>
                  <a:prstClr val="black"/>
                </a:solidFill>
                <a:latin typeface="Consolas"/>
              </a:rPr>
              <a:t>c)</a:t>
            </a:r>
            <a:endParaRPr lang="es-ES" sz="2400" dirty="0">
              <a:solidFill>
                <a:prstClr val="black"/>
              </a:solidFill>
              <a:latin typeface="Consolas"/>
            </a:endParaRPr>
          </a:p>
          <a:p>
            <a:r>
              <a:rPr lang="en-US" sz="2400" dirty="0">
                <a:solidFill>
                  <a:prstClr val="black"/>
                </a:solidFill>
                <a:latin typeface="Consolas"/>
              </a:rPr>
              <a:t>  {</a:t>
            </a:r>
          </a:p>
          <a:p>
            <a:r>
              <a:rPr lang="en-US" sz="2400" dirty="0">
                <a:solidFill>
                  <a:prstClr val="black"/>
                </a:solidFill>
                <a:latin typeface="Consolas"/>
              </a:rPr>
              <a:t>    C x = next;</a:t>
            </a:r>
          </a:p>
          <a:p>
            <a:r>
              <a:rPr lang="en-US" sz="2400" dirty="0">
                <a:solidFill>
                  <a:prstClr val="black"/>
                </a:solidFill>
                <a:latin typeface="Consolas"/>
              </a:rPr>
              <a:t>    </a:t>
            </a:r>
            <a:r>
              <a:rPr lang="en-US" sz="2400" dirty="0" err="1">
                <a:solidFill>
                  <a:prstClr val="black"/>
                </a:solidFill>
                <a:latin typeface="Consolas"/>
              </a:rPr>
              <a:t>c.next</a:t>
            </a:r>
            <a:r>
              <a:rPr lang="en-US" sz="2400" dirty="0">
                <a:solidFill>
                  <a:prstClr val="black"/>
                </a:solidFill>
                <a:latin typeface="Consolas"/>
              </a:rPr>
              <a:t> = </a:t>
            </a:r>
            <a:r>
              <a:rPr lang="en-US" sz="2400" dirty="0" smtClean="0">
                <a:solidFill>
                  <a:prstClr val="black"/>
                </a:solidFill>
                <a:latin typeface="Consolas"/>
              </a:rPr>
              <a:t>c;</a:t>
            </a:r>
            <a:endParaRPr lang="en-US" sz="2400" dirty="0">
              <a:solidFill>
                <a:prstClr val="black"/>
              </a:solidFill>
              <a:latin typeface="Consolas"/>
            </a:endParaRPr>
          </a:p>
          <a:p>
            <a:r>
              <a:rPr lang="en-US" sz="2400" dirty="0" smtClean="0">
                <a:solidFill>
                  <a:prstClr val="black"/>
                </a:solidFill>
                <a:latin typeface="Consolas"/>
              </a:rPr>
              <a:t>  }</a:t>
            </a:r>
            <a:endParaRPr lang="en-US" sz="2400" dirty="0">
              <a:solidFill>
                <a:prstClr val="black"/>
              </a:solidFill>
              <a:latin typeface="Consolas"/>
            </a:endParaRPr>
          </a:p>
          <a:p>
            <a:r>
              <a:rPr lang="en-US" sz="2400" dirty="0" smtClean="0">
                <a:solidFill>
                  <a:prstClr val="black"/>
                </a:solidFill>
                <a:latin typeface="Consolas"/>
              </a:rPr>
              <a:t>}</a:t>
            </a:r>
            <a:endParaRPr lang="en-US" sz="2400" dirty="0">
              <a:solidFill>
                <a:prstClr val="black"/>
              </a:solidFill>
              <a:latin typeface="Consolas"/>
            </a:endParaRPr>
          </a:p>
        </p:txBody>
      </p:sp>
      <p:sp>
        <p:nvSpPr>
          <p:cNvPr id="10" name="TextBox 9"/>
          <p:cNvSpPr txBox="1"/>
          <p:nvPr/>
        </p:nvSpPr>
        <p:spPr>
          <a:xfrm>
            <a:off x="3657600" y="1155288"/>
            <a:ext cx="5261801" cy="5940088"/>
          </a:xfrm>
          <a:prstGeom prst="rect">
            <a:avLst/>
          </a:prstGeom>
          <a:noFill/>
        </p:spPr>
        <p:txBody>
          <a:bodyPr wrap="square" rtlCol="0">
            <a:spAutoFit/>
          </a:bodyPr>
          <a:lstStyle/>
          <a:p>
            <a:r>
              <a:rPr lang="en-US" dirty="0">
                <a:solidFill>
                  <a:srgbClr val="0000FF"/>
                </a:solidFill>
                <a:latin typeface="Consolas"/>
              </a:rPr>
              <a:t>type</a:t>
            </a:r>
            <a:r>
              <a:rPr lang="en-US" dirty="0">
                <a:solidFill>
                  <a:prstClr val="black"/>
                </a:solidFill>
                <a:latin typeface="Consolas"/>
              </a:rPr>
              <a:t> Ref;</a:t>
            </a:r>
          </a:p>
          <a:p>
            <a:r>
              <a:rPr lang="en-US" dirty="0" err="1">
                <a:solidFill>
                  <a:srgbClr val="0000FF"/>
                </a:solidFill>
                <a:latin typeface="Consolas"/>
              </a:rPr>
              <a:t>const</a:t>
            </a:r>
            <a:r>
              <a:rPr lang="en-US" dirty="0">
                <a:solidFill>
                  <a:prstClr val="black"/>
                </a:solidFill>
                <a:latin typeface="Consolas"/>
              </a:rPr>
              <a:t> null: Ref;</a:t>
            </a:r>
          </a:p>
          <a:p>
            <a:endParaRPr lang="en-US" sz="1200" dirty="0">
              <a:solidFill>
                <a:prstClr val="black"/>
              </a:solidFill>
              <a:latin typeface="Consolas"/>
            </a:endParaRPr>
          </a:p>
          <a:p>
            <a:r>
              <a:rPr lang="en-US" dirty="0">
                <a:solidFill>
                  <a:srgbClr val="0000FF"/>
                </a:solidFill>
                <a:latin typeface="Consolas"/>
              </a:rPr>
              <a:t>type</a:t>
            </a:r>
            <a:r>
              <a:rPr lang="en-US" dirty="0">
                <a:solidFill>
                  <a:prstClr val="black"/>
                </a:solidFill>
                <a:latin typeface="Consolas"/>
              </a:rPr>
              <a:t> Field;</a:t>
            </a:r>
          </a:p>
          <a:p>
            <a:r>
              <a:rPr lang="en-US" dirty="0" err="1">
                <a:solidFill>
                  <a:srgbClr val="0000FF"/>
                </a:solidFill>
                <a:latin typeface="Consolas"/>
              </a:rPr>
              <a:t>const</a:t>
            </a:r>
            <a:r>
              <a:rPr lang="en-US" dirty="0">
                <a:solidFill>
                  <a:prstClr val="black"/>
                </a:solidFill>
                <a:latin typeface="Consolas"/>
              </a:rPr>
              <a:t> </a:t>
            </a:r>
            <a:r>
              <a:rPr lang="en-US" dirty="0">
                <a:solidFill>
                  <a:srgbClr val="0000FF"/>
                </a:solidFill>
                <a:latin typeface="Consolas"/>
              </a:rPr>
              <a:t>unique</a:t>
            </a:r>
            <a:r>
              <a:rPr lang="en-US" dirty="0">
                <a:solidFill>
                  <a:prstClr val="black"/>
                </a:solidFill>
                <a:latin typeface="Consolas"/>
              </a:rPr>
              <a:t> </a:t>
            </a:r>
            <a:r>
              <a:rPr lang="en-US" dirty="0" err="1">
                <a:solidFill>
                  <a:prstClr val="black"/>
                </a:solidFill>
                <a:latin typeface="Consolas"/>
              </a:rPr>
              <a:t>C.next</a:t>
            </a:r>
            <a:r>
              <a:rPr lang="en-US" dirty="0">
                <a:solidFill>
                  <a:prstClr val="black"/>
                </a:solidFill>
                <a:latin typeface="Consolas"/>
              </a:rPr>
              <a:t>: Field;</a:t>
            </a:r>
          </a:p>
          <a:p>
            <a:endParaRPr lang="en-US" sz="1200" dirty="0">
              <a:solidFill>
                <a:prstClr val="black"/>
              </a:solidFill>
              <a:latin typeface="Consolas"/>
            </a:endParaRPr>
          </a:p>
          <a:p>
            <a:r>
              <a:rPr lang="en-US" dirty="0" err="1">
                <a:solidFill>
                  <a:srgbClr val="0000FF"/>
                </a:solidFill>
                <a:latin typeface="Consolas"/>
              </a:rPr>
              <a:t>var</a:t>
            </a:r>
            <a:r>
              <a:rPr lang="en-US" dirty="0">
                <a:solidFill>
                  <a:prstClr val="black"/>
                </a:solidFill>
                <a:latin typeface="Consolas"/>
              </a:rPr>
              <a:t> Heap: [</a:t>
            </a:r>
            <a:r>
              <a:rPr lang="en-US" dirty="0" err="1">
                <a:solidFill>
                  <a:prstClr val="black"/>
                </a:solidFill>
                <a:latin typeface="Consolas"/>
              </a:rPr>
              <a:t>Ref,Field</a:t>
            </a:r>
            <a:r>
              <a:rPr lang="en-US" dirty="0">
                <a:solidFill>
                  <a:prstClr val="black"/>
                </a:solidFill>
                <a:latin typeface="Consolas"/>
              </a:rPr>
              <a:t>]Ref</a:t>
            </a:r>
            <a:r>
              <a:rPr lang="en-US" dirty="0" smtClean="0">
                <a:solidFill>
                  <a:prstClr val="black"/>
                </a:solidFill>
                <a:latin typeface="Consolas"/>
              </a:rPr>
              <a:t>;</a:t>
            </a:r>
          </a:p>
          <a:p>
            <a:r>
              <a:rPr lang="en-US" dirty="0">
                <a:solidFill>
                  <a:prstClr val="black"/>
                </a:solidFill>
                <a:latin typeface="Consolas"/>
              </a:rPr>
              <a:t> </a:t>
            </a:r>
            <a:r>
              <a:rPr lang="en-US" dirty="0" smtClean="0">
                <a:solidFill>
                  <a:prstClr val="black"/>
                </a:solidFill>
                <a:latin typeface="Consolas"/>
              </a:rPr>
              <a:t>       </a:t>
            </a:r>
            <a:r>
              <a:rPr lang="en-US" dirty="0" smtClean="0">
                <a:solidFill>
                  <a:srgbClr val="008000"/>
                </a:solidFill>
                <a:latin typeface="Consolas"/>
              </a:rPr>
              <a:t>// </a:t>
            </a:r>
            <a:r>
              <a:rPr lang="en-US" dirty="0">
                <a:solidFill>
                  <a:srgbClr val="008000"/>
                </a:solidFill>
                <a:latin typeface="Consolas"/>
              </a:rPr>
              <a:t>Ref * Field --&gt; Ref</a:t>
            </a:r>
            <a:endParaRPr lang="en-US" dirty="0">
              <a:solidFill>
                <a:prstClr val="black"/>
              </a:solidFill>
              <a:latin typeface="Consolas"/>
            </a:endParaRPr>
          </a:p>
          <a:p>
            <a:endParaRPr lang="en-US" sz="1200" dirty="0">
              <a:solidFill>
                <a:prstClr val="black"/>
              </a:solidFill>
              <a:latin typeface="Consolas"/>
            </a:endParaRPr>
          </a:p>
          <a:p>
            <a:r>
              <a:rPr lang="en-US" dirty="0">
                <a:solidFill>
                  <a:srgbClr val="0000FF"/>
                </a:solidFill>
                <a:latin typeface="Consolas"/>
              </a:rPr>
              <a:t>procedure</a:t>
            </a:r>
            <a:r>
              <a:rPr lang="en-US" dirty="0">
                <a:solidFill>
                  <a:prstClr val="black"/>
                </a:solidFill>
                <a:latin typeface="Consolas"/>
              </a:rPr>
              <a:t> C.M(this: Ref, c: </a:t>
            </a:r>
            <a:r>
              <a:rPr lang="en-US" dirty="0" smtClean="0">
                <a:solidFill>
                  <a:prstClr val="black"/>
                </a:solidFill>
                <a:latin typeface="Consolas"/>
              </a:rPr>
              <a:t>Ref)</a:t>
            </a:r>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requires</a:t>
            </a:r>
            <a:r>
              <a:rPr lang="en-US" dirty="0">
                <a:solidFill>
                  <a:prstClr val="black"/>
                </a:solidFill>
                <a:latin typeface="Consolas"/>
              </a:rPr>
              <a:t> this != null;</a:t>
            </a:r>
          </a:p>
          <a:p>
            <a:r>
              <a:rPr lang="en-US" dirty="0">
                <a:solidFill>
                  <a:prstClr val="black"/>
                </a:solidFill>
                <a:latin typeface="Consolas"/>
              </a:rPr>
              <a:t>  </a:t>
            </a:r>
            <a:r>
              <a:rPr lang="en-US" dirty="0">
                <a:solidFill>
                  <a:srgbClr val="0000FF"/>
                </a:solidFill>
                <a:latin typeface="Consolas"/>
              </a:rPr>
              <a:t>modifies</a:t>
            </a:r>
            <a:r>
              <a:rPr lang="en-US" dirty="0">
                <a:solidFill>
                  <a:prstClr val="black"/>
                </a:solidFill>
                <a:latin typeface="Consolas"/>
              </a:rPr>
              <a:t> </a:t>
            </a:r>
            <a:r>
              <a:rPr lang="en-US" dirty="0" smtClean="0">
                <a:solidFill>
                  <a:prstClr val="black"/>
                </a:solidFill>
                <a:latin typeface="Consolas"/>
              </a:rPr>
              <a:t>Heap;</a:t>
            </a:r>
            <a:endParaRPr lang="en-US" dirty="0">
              <a:solidFill>
                <a:prstClr val="black"/>
              </a:solidFill>
              <a:latin typeface="Consolas"/>
            </a:endParaRPr>
          </a:p>
          <a:p>
            <a:r>
              <a:rPr lang="en-US" dirty="0">
                <a:solidFill>
                  <a:prstClr val="black"/>
                </a:solidFill>
                <a:latin typeface="Consolas"/>
              </a:rPr>
              <a:t>{</a:t>
            </a:r>
          </a:p>
          <a:p>
            <a:r>
              <a:rPr lang="en-US" dirty="0">
                <a:solidFill>
                  <a:prstClr val="black"/>
                </a:solidFill>
                <a:latin typeface="Consolas"/>
              </a:rPr>
              <a:t>  </a:t>
            </a:r>
            <a:r>
              <a:rPr lang="en-US" dirty="0" err="1">
                <a:solidFill>
                  <a:srgbClr val="0000FF"/>
                </a:solidFill>
                <a:latin typeface="Consolas"/>
              </a:rPr>
              <a:t>var</a:t>
            </a:r>
            <a:r>
              <a:rPr lang="en-US" dirty="0">
                <a:solidFill>
                  <a:prstClr val="black"/>
                </a:solidFill>
                <a:latin typeface="Consolas"/>
              </a:rPr>
              <a:t> x: </a:t>
            </a:r>
            <a:r>
              <a:rPr lang="en-US" dirty="0" smtClean="0">
                <a:solidFill>
                  <a:prstClr val="black"/>
                </a:solidFill>
                <a:latin typeface="Consolas"/>
              </a:rPr>
              <a:t>Ref;</a:t>
            </a:r>
            <a:endParaRPr lang="en-US" dirty="0">
              <a:solidFill>
                <a:prstClr val="black"/>
              </a:solidFill>
              <a:latin typeface="Consolas"/>
            </a:endParaRPr>
          </a:p>
          <a:p>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assert</a:t>
            </a:r>
            <a:r>
              <a:rPr lang="en-US" dirty="0">
                <a:solidFill>
                  <a:prstClr val="black"/>
                </a:solidFill>
                <a:latin typeface="Consolas"/>
              </a:rPr>
              <a:t> this != null;</a:t>
            </a:r>
          </a:p>
          <a:p>
            <a:r>
              <a:rPr lang="en-US" dirty="0">
                <a:solidFill>
                  <a:prstClr val="black"/>
                </a:solidFill>
                <a:latin typeface="Consolas"/>
              </a:rPr>
              <a:t>  x := Heap[this, </a:t>
            </a:r>
            <a:r>
              <a:rPr lang="en-US" dirty="0" err="1">
                <a:solidFill>
                  <a:prstClr val="black"/>
                </a:solidFill>
                <a:latin typeface="Consolas"/>
              </a:rPr>
              <a:t>C.next</a:t>
            </a:r>
            <a:r>
              <a:rPr lang="en-US" dirty="0">
                <a:solidFill>
                  <a:prstClr val="black"/>
                </a:solidFill>
                <a:latin typeface="Consolas"/>
              </a:rPr>
              <a:t>];</a:t>
            </a:r>
          </a:p>
          <a:p>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assert</a:t>
            </a:r>
            <a:r>
              <a:rPr lang="en-US" dirty="0">
                <a:solidFill>
                  <a:prstClr val="black"/>
                </a:solidFill>
                <a:latin typeface="Consolas"/>
              </a:rPr>
              <a:t> c != null;</a:t>
            </a:r>
          </a:p>
          <a:p>
            <a:r>
              <a:rPr lang="en-US" dirty="0">
                <a:solidFill>
                  <a:prstClr val="black"/>
                </a:solidFill>
                <a:latin typeface="Consolas"/>
              </a:rPr>
              <a:t>  Heap[c, </a:t>
            </a:r>
            <a:r>
              <a:rPr lang="en-US" dirty="0" err="1">
                <a:solidFill>
                  <a:prstClr val="black"/>
                </a:solidFill>
                <a:latin typeface="Consolas"/>
              </a:rPr>
              <a:t>C.next</a:t>
            </a:r>
            <a:r>
              <a:rPr lang="en-US" dirty="0">
                <a:solidFill>
                  <a:prstClr val="black"/>
                </a:solidFill>
                <a:latin typeface="Consolas"/>
              </a:rPr>
              <a:t>] := y;</a:t>
            </a:r>
          </a:p>
          <a:p>
            <a:r>
              <a:rPr lang="en-US" dirty="0" smtClean="0">
                <a:solidFill>
                  <a:prstClr val="black"/>
                </a:solidFill>
                <a:latin typeface="Consolas"/>
              </a:rPr>
              <a:t>}</a:t>
            </a:r>
            <a:endParaRPr lang="en-US" dirty="0">
              <a:solidFill>
                <a:prstClr val="black"/>
              </a:solidFill>
              <a:latin typeface="Consolas"/>
            </a:endParaRPr>
          </a:p>
          <a:p>
            <a:endParaRPr lang="en-US" dirty="0">
              <a:solidFill>
                <a:prstClr val="black"/>
              </a:solidFill>
              <a:latin typeface="Consolas"/>
            </a:endParaRPr>
          </a:p>
        </p:txBody>
      </p:sp>
    </p:spTree>
    <p:extLst>
      <p:ext uri="{BB962C8B-B14F-4D97-AF65-F5344CB8AC3E}">
        <p14:creationId xmlns:p14="http://schemas.microsoft.com/office/powerpoint/2010/main" val="363480157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More about memory models</a:t>
            </a:r>
            <a:endParaRPr lang="en-US" dirty="0"/>
          </a:p>
        </p:txBody>
      </p:sp>
      <p:sp>
        <p:nvSpPr>
          <p:cNvPr id="3" name="Text Placeholder 2"/>
          <p:cNvSpPr>
            <a:spLocks noGrp="1"/>
          </p:cNvSpPr>
          <p:nvPr>
            <p:ph type="body" sz="quarter" idx="10"/>
          </p:nvPr>
        </p:nvSpPr>
        <p:spPr>
          <a:xfrm>
            <a:off x="381000" y="1411552"/>
            <a:ext cx="8382000" cy="3323987"/>
          </a:xfrm>
        </p:spPr>
        <p:txBody>
          <a:bodyPr/>
          <a:lstStyle/>
          <a:p>
            <a:r>
              <a:rPr lang="en-US" dirty="0" smtClean="0"/>
              <a:t>Encoding a good memory model requires more effort</a:t>
            </a:r>
          </a:p>
          <a:p>
            <a:r>
              <a:rPr lang="en-US" dirty="0" smtClean="0"/>
              <a:t>Boogie provides many useful features</a:t>
            </a:r>
          </a:p>
          <a:p>
            <a:pPr lvl="1"/>
            <a:r>
              <a:rPr lang="en-US" dirty="0" smtClean="0"/>
              <a:t>Polymorphic map types</a:t>
            </a:r>
          </a:p>
          <a:p>
            <a:pPr lvl="1"/>
            <a:r>
              <a:rPr lang="en-US" dirty="0" smtClean="0"/>
              <a:t>Partial commands (</a:t>
            </a:r>
            <a:r>
              <a:rPr lang="en-US" dirty="0">
                <a:solidFill>
                  <a:srgbClr val="0000FF"/>
                </a:solidFill>
                <a:latin typeface="Consolas"/>
              </a:rPr>
              <a:t>assume</a:t>
            </a:r>
            <a:r>
              <a:rPr lang="en-US" dirty="0" smtClean="0"/>
              <a:t> statements)</a:t>
            </a:r>
          </a:p>
          <a:p>
            <a:pPr lvl="1"/>
            <a:r>
              <a:rPr lang="en-US" dirty="0" smtClean="0"/>
              <a:t>Free pre- and </a:t>
            </a:r>
            <a:r>
              <a:rPr lang="en-US" dirty="0" err="1" smtClean="0"/>
              <a:t>postconditions</a:t>
            </a:r>
            <a:endParaRPr lang="en-US" dirty="0" smtClean="0"/>
          </a:p>
          <a:p>
            <a:pPr lvl="1"/>
            <a:r>
              <a:rPr lang="en-US" dirty="0">
                <a:solidFill>
                  <a:srgbClr val="0000FF"/>
                </a:solidFill>
                <a:latin typeface="Consolas"/>
              </a:rPr>
              <a:t>where</a:t>
            </a:r>
            <a:r>
              <a:rPr lang="en-US" dirty="0" smtClean="0"/>
              <a:t> clauses</a:t>
            </a:r>
            <a:endParaRPr lang="en-US" dirty="0"/>
          </a:p>
        </p:txBody>
      </p:sp>
    </p:spTree>
    <p:extLst>
      <p:ext uri="{BB962C8B-B14F-4D97-AF65-F5344CB8AC3E}">
        <p14:creationId xmlns:p14="http://schemas.microsoft.com/office/powerpoint/2010/main" val="391703766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Boogie</a:t>
            </a:r>
            <a:endParaRPr lang="en-US" dirty="0"/>
          </a:p>
        </p:txBody>
      </p:sp>
      <p:sp>
        <p:nvSpPr>
          <p:cNvPr id="3" name="Subtitle 2"/>
          <p:cNvSpPr>
            <a:spLocks noGrp="1"/>
          </p:cNvSpPr>
          <p:nvPr>
            <p:ph type="subTitle" idx="1"/>
          </p:nvPr>
        </p:nvSpPr>
        <p:spPr/>
        <p:txBody>
          <a:bodyPr/>
          <a:lstStyle/>
          <a:p>
            <a:r>
              <a:rPr lang="en-US" dirty="0" err="1" smtClean="0"/>
              <a:t>FindZero</a:t>
            </a:r>
            <a:r>
              <a:rPr lang="en-US" dirty="0" smtClean="0"/>
              <a:t> translated</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277652531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914400" y="1277006"/>
            <a:ext cx="4953000" cy="459828"/>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Rounded Rectangle 5"/>
          <p:cNvSpPr/>
          <p:nvPr/>
        </p:nvSpPr>
        <p:spPr bwMode="auto">
          <a:xfrm>
            <a:off x="914400" y="2133600"/>
            <a:ext cx="8077200" cy="3886200"/>
          </a:xfrm>
          <a:prstGeom prst="roundRect">
            <a:avLst>
              <a:gd name="adj" fmla="val 9770"/>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p:txBody>
          <a:bodyPr/>
          <a:lstStyle/>
          <a:p>
            <a:r>
              <a:rPr lang="en-US" dirty="0" smtClean="0"/>
              <a:t>Dynamic frames, recap</a:t>
            </a:r>
            <a:endParaRPr lang="en-US" dirty="0"/>
          </a:p>
        </p:txBody>
      </p:sp>
      <p:sp>
        <p:nvSpPr>
          <p:cNvPr id="3" name="Text Placeholder 2"/>
          <p:cNvSpPr>
            <a:spLocks noGrp="1"/>
          </p:cNvSpPr>
          <p:nvPr>
            <p:ph type="body" sz="quarter" idx="10"/>
          </p:nvPr>
        </p:nvSpPr>
        <p:spPr>
          <a:xfrm>
            <a:off x="381000" y="914400"/>
            <a:ext cx="8763000" cy="4961358"/>
          </a:xfrm>
        </p:spPr>
        <p:txBody>
          <a:bodyPr/>
          <a:lstStyle/>
          <a:p>
            <a:pPr>
              <a:tabLst>
                <a:tab pos="741363" algn="l"/>
                <a:tab pos="1025525" algn="l"/>
                <a:tab pos="1371600" algn="l"/>
              </a:tabLst>
            </a:pPr>
            <a:r>
              <a:rPr lang="en-US" sz="2800" dirty="0" smtClean="0"/>
              <a:t>Conceptually:</a:t>
            </a:r>
            <a:br>
              <a:rPr lang="en-US" sz="2800" dirty="0" smtClean="0"/>
            </a:br>
            <a:r>
              <a:rPr lang="en-US" sz="2800" dirty="0" smtClean="0">
                <a:solidFill>
                  <a:schemeClr val="bg1"/>
                </a:solidFill>
                <a:latin typeface="Consolas" pitchFamily="49" charset="0"/>
                <a:cs typeface="Consolas" pitchFamily="49" charset="0"/>
              </a:rPr>
              <a:t>	</a:t>
            </a:r>
            <a:r>
              <a:rPr lang="en-US" sz="2400" b="1" dirty="0" smtClean="0">
                <a:solidFill>
                  <a:srgbClr val="0070C0"/>
                </a:solidFill>
                <a:latin typeface="Consolas" pitchFamily="49" charset="0"/>
                <a:cs typeface="Consolas" pitchFamily="49" charset="0"/>
              </a:rPr>
              <a:t>class</a:t>
            </a:r>
            <a:r>
              <a:rPr lang="en-US" sz="2400" dirty="0" smtClean="0">
                <a:solidFill>
                  <a:schemeClr val="bg1"/>
                </a:solidFill>
                <a:latin typeface="Consolas" pitchFamily="49" charset="0"/>
                <a:cs typeface="Consolas" pitchFamily="49" charset="0"/>
              </a:rPr>
              <a:t> C {</a:t>
            </a:r>
            <a:r>
              <a:rPr lang="en-US" sz="2400" dirty="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invariant</a:t>
            </a:r>
            <a:r>
              <a:rPr lang="en-US" sz="2400" dirty="0" smtClean="0">
                <a:solidFill>
                  <a:schemeClr val="bg1"/>
                </a:solidFill>
                <a:latin typeface="Consolas" pitchFamily="49" charset="0"/>
                <a:cs typeface="Consolas" pitchFamily="49" charset="0"/>
              </a:rPr>
              <a:t> </a:t>
            </a:r>
            <a:r>
              <a:rPr lang="en-US" sz="2400" b="1" dirty="0" smtClean="0">
                <a:solidFill>
                  <a:srgbClr val="C00000"/>
                </a:solidFill>
                <a:latin typeface="Consolas" pitchFamily="49" charset="0"/>
                <a:cs typeface="Consolas" pitchFamily="49" charset="0"/>
              </a:rPr>
              <a:t>J</a:t>
            </a:r>
            <a:r>
              <a:rPr lang="en-US" sz="2400" dirty="0" smtClean="0">
                <a:solidFill>
                  <a:schemeClr val="bg1"/>
                </a:solidFill>
                <a:latin typeface="Consolas" pitchFamily="49" charset="0"/>
                <a:cs typeface="Consolas" pitchFamily="49" charset="0"/>
              </a:rPr>
              <a:t>;  … }</a:t>
            </a:r>
          </a:p>
          <a:p>
            <a:pPr>
              <a:tabLst>
                <a:tab pos="741363" algn="l"/>
                <a:tab pos="1025525" algn="l"/>
                <a:tab pos="1371600" algn="l"/>
              </a:tabLst>
            </a:pPr>
            <a:r>
              <a:rPr lang="en-US" sz="2800" dirty="0" smtClean="0"/>
              <a:t>Explicitly in Dafny:</a:t>
            </a:r>
            <a:br>
              <a:rPr lang="en-US" sz="2800" dirty="0" smtClean="0"/>
            </a:br>
            <a:r>
              <a:rPr lang="en-US" sz="2800" dirty="0" smtClean="0">
                <a:solidFill>
                  <a:schemeClr val="bg1"/>
                </a:solidFill>
              </a:rPr>
              <a:t>	</a:t>
            </a:r>
            <a:r>
              <a:rPr lang="en-US" sz="2400" b="1" dirty="0">
                <a:solidFill>
                  <a:srgbClr val="0070C0"/>
                </a:solidFill>
                <a:latin typeface="Consolas" pitchFamily="49" charset="0"/>
                <a:cs typeface="Consolas" pitchFamily="49" charset="0"/>
              </a:rPr>
              <a:t>class</a:t>
            </a:r>
            <a:r>
              <a:rPr lang="en-US" sz="2400" dirty="0" smtClean="0">
                <a:solidFill>
                  <a:schemeClr val="bg1"/>
                </a:solidFill>
                <a:latin typeface="Consolas" pitchFamily="49" charset="0"/>
                <a:cs typeface="Consolas" pitchFamily="49" charset="0"/>
              </a:rPr>
              <a:t> C {</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function</a:t>
            </a:r>
            <a:r>
              <a:rPr lang="en-US" sz="2400" dirty="0" smtClean="0">
                <a:solidFill>
                  <a:schemeClr val="bg1"/>
                </a:solidFill>
                <a:latin typeface="Consolas" pitchFamily="49" charset="0"/>
                <a:cs typeface="Consolas" pitchFamily="49" charset="0"/>
              </a:rPr>
              <a:t> Valid(): </a:t>
            </a:r>
            <a:r>
              <a:rPr lang="en-US" sz="2400" b="1" dirty="0" err="1">
                <a:solidFill>
                  <a:srgbClr val="0070C0"/>
                </a:solidFill>
                <a:latin typeface="Consolas" pitchFamily="49" charset="0"/>
                <a:cs typeface="Consolas" pitchFamily="49" charset="0"/>
              </a:rPr>
              <a:t>bool</a:t>
            </a:r>
            <a:r>
              <a:rPr lang="en-US" sz="2400" dirty="0" smtClean="0">
                <a:solidFill>
                  <a:schemeClr val="bg1"/>
                </a:solidFill>
                <a:latin typeface="Consolas" pitchFamily="49" charset="0"/>
                <a:cs typeface="Consolas" pitchFamily="49" charset="0"/>
              </a:rPr>
              <a:t> … { </a:t>
            </a:r>
            <a:r>
              <a:rPr lang="en-US" sz="2400" b="1" dirty="0">
                <a:solidFill>
                  <a:srgbClr val="C00000"/>
                </a:solidFill>
                <a:latin typeface="Consolas" pitchFamily="49" charset="0"/>
                <a:cs typeface="Consolas" pitchFamily="49" charset="0"/>
              </a:rPr>
              <a:t>J</a:t>
            </a:r>
            <a:r>
              <a:rPr lang="en-US" sz="2400" dirty="0" smtClean="0">
                <a:solidFill>
                  <a:schemeClr val="bg1"/>
                </a:solidFill>
                <a:latin typeface="Consolas" pitchFamily="49" charset="0"/>
                <a:cs typeface="Consolas" pitchFamily="49" charset="0"/>
              </a:rPr>
              <a:t> }</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ghost</a:t>
            </a:r>
            <a:r>
              <a:rPr lang="en-US" sz="2400" dirty="0" smtClean="0">
                <a:solidFill>
                  <a:schemeClr val="bg1"/>
                </a:solidFill>
                <a:latin typeface="Consolas" pitchFamily="49" charset="0"/>
                <a:cs typeface="Consolas" pitchFamily="49" charset="0"/>
              </a:rPr>
              <a:t> </a:t>
            </a:r>
            <a:r>
              <a:rPr lang="en-US" sz="2400" b="1" dirty="0" err="1">
                <a:solidFill>
                  <a:srgbClr val="0070C0"/>
                </a:solidFill>
                <a:latin typeface="Consolas" pitchFamily="49" charset="0"/>
                <a:cs typeface="Consolas" pitchFamily="49" charset="0"/>
              </a:rPr>
              <a:t>var</a:t>
            </a: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set</a:t>
            </a:r>
            <a:r>
              <a:rPr lang="en-US" sz="2400" dirty="0" smtClean="0">
                <a:solidFill>
                  <a:schemeClr val="bg1"/>
                </a:solidFill>
                <a:latin typeface="Consolas" pitchFamily="49" charset="0"/>
                <a:cs typeface="Consolas" pitchFamily="49" charset="0"/>
              </a:rPr>
              <a:t>&lt;</a:t>
            </a:r>
            <a:r>
              <a:rPr lang="en-US" sz="2400" b="1" dirty="0">
                <a:solidFill>
                  <a:srgbClr val="0070C0"/>
                </a:solidFill>
                <a:latin typeface="Consolas" pitchFamily="49" charset="0"/>
                <a:cs typeface="Consolas" pitchFamily="49" charset="0"/>
              </a:rPr>
              <a:t>object</a:t>
            </a:r>
            <a:r>
              <a:rPr lang="en-US" sz="2400" dirty="0" smtClean="0">
                <a:solidFill>
                  <a:schemeClr val="bg1"/>
                </a:solidFill>
                <a:latin typeface="Consolas" pitchFamily="49" charset="0"/>
                <a:cs typeface="Consolas" pitchFamily="49" charset="0"/>
              </a:rPr>
              <a:t>&gt;;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constructor</a:t>
            </a: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Init</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modifies</a:t>
            </a: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this</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ensures</a:t>
            </a:r>
            <a:r>
              <a:rPr lang="en-US" sz="2400" dirty="0" smtClean="0">
                <a:solidFill>
                  <a:schemeClr val="bg1"/>
                </a:solidFill>
                <a:latin typeface="Consolas" pitchFamily="49" charset="0"/>
                <a:cs typeface="Consolas" pitchFamily="49" charset="0"/>
              </a:rPr>
              <a:t> Valid() &amp;&amp; </a:t>
            </a:r>
            <a:r>
              <a:rPr lang="en-US" sz="2400" b="1" dirty="0">
                <a:solidFill>
                  <a:srgbClr val="0070C0"/>
                </a:solidFill>
                <a:latin typeface="Consolas" pitchFamily="49" charset="0"/>
                <a:cs typeface="Consolas" pitchFamily="49" charset="0"/>
              </a:rPr>
              <a:t>fresh</a:t>
            </a:r>
            <a:r>
              <a:rPr lang="en-US" sz="2400" dirty="0" smtClean="0">
                <a:solidFill>
                  <a:schemeClr val="bg1"/>
                </a:solidFill>
                <a:latin typeface="Consolas" pitchFamily="49" charset="0"/>
                <a:cs typeface="Consolas" pitchFamily="49" charset="0"/>
              </a:rPr>
              <a:t>(</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 – {</a:t>
            </a:r>
            <a:r>
              <a:rPr lang="en-US" sz="2400" b="1" dirty="0">
                <a:solidFill>
                  <a:srgbClr val="0070C0"/>
                </a:solidFill>
                <a:latin typeface="Consolas" pitchFamily="49" charset="0"/>
                <a:cs typeface="Consolas" pitchFamily="49" charset="0"/>
              </a:rPr>
              <a:t>this</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method</a:t>
            </a:r>
            <a:r>
              <a:rPr lang="en-US" sz="2400" dirty="0" smtClean="0">
                <a:solidFill>
                  <a:schemeClr val="bg1"/>
                </a:solidFill>
                <a:latin typeface="Consolas" pitchFamily="49" charset="0"/>
                <a:cs typeface="Consolas" pitchFamily="49" charset="0"/>
              </a:rPr>
              <a:t> Mutate()</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requires</a:t>
            </a:r>
            <a:r>
              <a:rPr lang="en-US" sz="2400" dirty="0" smtClean="0">
                <a:solidFill>
                  <a:schemeClr val="bg1"/>
                </a:solidFill>
                <a:latin typeface="Consolas" pitchFamily="49" charset="0"/>
                <a:cs typeface="Consolas" pitchFamily="49" charset="0"/>
              </a:rPr>
              <a:t> Valid();</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modifies</a:t>
            </a: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ensures</a:t>
            </a:r>
            <a:r>
              <a:rPr lang="en-US" sz="2400" dirty="0" smtClean="0">
                <a:solidFill>
                  <a:schemeClr val="bg1"/>
                </a:solidFill>
                <a:latin typeface="Consolas" pitchFamily="49" charset="0"/>
                <a:cs typeface="Consolas" pitchFamily="49" charset="0"/>
              </a:rPr>
              <a:t> Valid() &amp;&amp; </a:t>
            </a:r>
            <a:r>
              <a:rPr lang="en-US" sz="2400" b="1" dirty="0">
                <a:solidFill>
                  <a:srgbClr val="0070C0"/>
                </a:solidFill>
                <a:latin typeface="Consolas" pitchFamily="49" charset="0"/>
                <a:cs typeface="Consolas" pitchFamily="49" charset="0"/>
              </a:rPr>
              <a:t>fresh</a:t>
            </a:r>
            <a:r>
              <a:rPr lang="en-US" sz="2400" dirty="0">
                <a:solidFill>
                  <a:schemeClr val="bg1"/>
                </a:solidFill>
                <a:latin typeface="Consolas" pitchFamily="49" charset="0"/>
                <a:cs typeface="Consolas" pitchFamily="49" charset="0"/>
              </a:rPr>
              <a:t>(</a:t>
            </a:r>
            <a:r>
              <a:rPr lang="en-US" sz="2400" dirty="0" err="1">
                <a:solidFill>
                  <a:schemeClr val="bg1"/>
                </a:solidFill>
                <a:latin typeface="Consolas" pitchFamily="49" charset="0"/>
                <a:cs typeface="Consolas" pitchFamily="49" charset="0"/>
              </a:rPr>
              <a:t>Repr</a:t>
            </a:r>
            <a:r>
              <a:rPr lang="en-US" sz="2400" dirty="0">
                <a:solidFill>
                  <a:schemeClr val="bg1"/>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old</a:t>
            </a:r>
            <a:r>
              <a:rPr lang="en-US" sz="2400" dirty="0" smtClean="0">
                <a:solidFill>
                  <a:schemeClr val="bg1"/>
                </a:solidFill>
                <a:latin typeface="Consolas" pitchFamily="49" charset="0"/>
                <a:cs typeface="Consolas" pitchFamily="49" charset="0"/>
              </a:rPr>
              <a:t>(</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endParaRPr lang="en-US" sz="2400" dirty="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10/main" val="310295254"/>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Take-home messages</a:t>
            </a:r>
            <a:endParaRPr lang="en-US" dirty="0"/>
          </a:p>
        </p:txBody>
      </p:sp>
      <p:sp>
        <p:nvSpPr>
          <p:cNvPr id="3" name="Text Placeholder 2"/>
          <p:cNvSpPr>
            <a:spLocks noGrp="1"/>
          </p:cNvSpPr>
          <p:nvPr>
            <p:ph type="body" sz="quarter" idx="10"/>
          </p:nvPr>
        </p:nvSpPr>
        <p:spPr>
          <a:xfrm>
            <a:off x="381000" y="1143000"/>
            <a:ext cx="8382000" cy="4271939"/>
          </a:xfrm>
        </p:spPr>
        <p:txBody>
          <a:bodyPr/>
          <a:lstStyle/>
          <a:p>
            <a:r>
              <a:rPr lang="en-US" dirty="0" smtClean="0"/>
              <a:t>Program verification tools exist</a:t>
            </a:r>
          </a:p>
          <a:p>
            <a:pPr lvl="1"/>
            <a:r>
              <a:rPr lang="en-US" dirty="0" smtClean="0"/>
              <a:t>Use them to prove tricky algorithms</a:t>
            </a:r>
          </a:p>
          <a:p>
            <a:pPr lvl="1"/>
            <a:r>
              <a:rPr lang="en-US" dirty="0" smtClean="0"/>
              <a:t>Use them to learn reasoning concepts</a:t>
            </a:r>
          </a:p>
          <a:p>
            <a:pPr lvl="1"/>
            <a:r>
              <a:rPr lang="en-US" dirty="0" smtClean="0"/>
              <a:t>Use them in teaching</a:t>
            </a:r>
          </a:p>
          <a:p>
            <a:pPr lvl="1"/>
            <a:r>
              <a:rPr lang="en-US" dirty="0" smtClean="0"/>
              <a:t>Extend them</a:t>
            </a:r>
          </a:p>
          <a:p>
            <a:r>
              <a:rPr lang="en-US" dirty="0" smtClean="0"/>
              <a:t>To </a:t>
            </a:r>
            <a:r>
              <a:rPr lang="en-US" dirty="0"/>
              <a:t>build a verifier, use an intermediate verification language (IVL</a:t>
            </a:r>
            <a:r>
              <a:rPr lang="en-US" dirty="0" smtClean="0"/>
              <a:t>)</a:t>
            </a:r>
          </a:p>
          <a:p>
            <a:pPr lvl="1"/>
            <a:r>
              <a:rPr lang="en-US" dirty="0"/>
              <a:t>An IVL is a thinking </a:t>
            </a:r>
            <a:r>
              <a:rPr lang="en-US" dirty="0" smtClean="0"/>
              <a:t>tool</a:t>
            </a:r>
          </a:p>
          <a:p>
            <a:pPr lvl="1"/>
            <a:r>
              <a:rPr lang="en-US" dirty="0"/>
              <a:t>IVL lets you reuse and share infrastructure</a:t>
            </a:r>
          </a:p>
        </p:txBody>
      </p:sp>
    </p:spTree>
    <p:extLst>
      <p:ext uri="{BB962C8B-B14F-4D97-AF65-F5344CB8AC3E}">
        <p14:creationId xmlns:p14="http://schemas.microsoft.com/office/powerpoint/2010/main" val="177686468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3016210"/>
          </a:xfrm>
        </p:spPr>
        <p:txBody>
          <a:bodyPr/>
          <a:lstStyle/>
          <a:p>
            <a:r>
              <a:rPr lang="en-US" dirty="0" smtClean="0"/>
              <a:t>C Gauss into Boogie</a:t>
            </a:r>
          </a:p>
          <a:p>
            <a:pPr lvl="1"/>
            <a:r>
              <a:rPr lang="en-US" dirty="0">
                <a:hlinkClick r:id="rId2"/>
              </a:rPr>
              <a:t>http://</a:t>
            </a:r>
            <a:r>
              <a:rPr lang="en-US" dirty="0" smtClean="0">
                <a:hlinkClick r:id="rId2"/>
              </a:rPr>
              <a:t>rise4fun.com/Boogie/AEp</a:t>
            </a:r>
            <a:endParaRPr lang="en-US" dirty="0" smtClean="0"/>
          </a:p>
          <a:p>
            <a:r>
              <a:rPr lang="en-US" dirty="0" smtClean="0"/>
              <a:t>Java swap</a:t>
            </a:r>
          </a:p>
          <a:p>
            <a:pPr lvl="1"/>
            <a:r>
              <a:rPr lang="en-US" dirty="0">
                <a:hlinkClick r:id="rId3"/>
              </a:rPr>
              <a:t>http://</a:t>
            </a:r>
            <a:r>
              <a:rPr lang="en-US" dirty="0" smtClean="0">
                <a:hlinkClick r:id="rId3"/>
              </a:rPr>
              <a:t>rise4fun.com/Boogie/kU</a:t>
            </a:r>
            <a:r>
              <a:rPr lang="en-US" dirty="0" smtClean="0"/>
              <a:t> </a:t>
            </a:r>
          </a:p>
          <a:p>
            <a:r>
              <a:rPr lang="en-US" dirty="0" err="1" smtClean="0"/>
              <a:t>FindZero</a:t>
            </a:r>
            <a:r>
              <a:rPr lang="en-US" dirty="0" smtClean="0"/>
              <a:t> translation errors</a:t>
            </a:r>
          </a:p>
          <a:p>
            <a:pPr lvl="1"/>
            <a:r>
              <a:rPr lang="en-US" dirty="0">
                <a:hlinkClick r:id="rId4"/>
              </a:rPr>
              <a:t>http://</a:t>
            </a:r>
            <a:r>
              <a:rPr lang="en-US" dirty="0" smtClean="0">
                <a:hlinkClick r:id="rId4"/>
              </a:rPr>
              <a:t>rise4fun.com/Boogie/E01</a:t>
            </a:r>
            <a:r>
              <a:rPr lang="en-US" dirty="0" smtClean="0"/>
              <a:t> </a:t>
            </a:r>
            <a:endParaRPr lang="en-US" dirty="0"/>
          </a:p>
        </p:txBody>
      </p:sp>
    </p:spTree>
    <p:extLst>
      <p:ext uri="{BB962C8B-B14F-4D97-AF65-F5344CB8AC3E}">
        <p14:creationId xmlns:p14="http://schemas.microsoft.com/office/powerpoint/2010/main" val="330892644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066800"/>
            <a:ext cx="8382000" cy="4031873"/>
          </a:xfrm>
        </p:spPr>
        <p:txBody>
          <a:bodyPr/>
          <a:lstStyle/>
          <a:p>
            <a:r>
              <a:rPr lang="en-US" dirty="0" smtClean="0"/>
              <a:t>Dafny</a:t>
            </a:r>
          </a:p>
          <a:p>
            <a:pPr lvl="1"/>
            <a:r>
              <a:rPr lang="en-US" dirty="0" smtClean="0"/>
              <a:t>research.microsoft.com/</a:t>
            </a:r>
            <a:r>
              <a:rPr lang="en-US" dirty="0" err="1" smtClean="0"/>
              <a:t>dafny</a:t>
            </a:r>
            <a:endParaRPr lang="en-US" dirty="0" smtClean="0"/>
          </a:p>
          <a:p>
            <a:r>
              <a:rPr lang="en-US" dirty="0" smtClean="0"/>
              <a:t>Boogie</a:t>
            </a:r>
          </a:p>
          <a:p>
            <a:pPr lvl="1"/>
            <a:r>
              <a:rPr lang="en-US" dirty="0" smtClean="0"/>
              <a:t>boogie.codeplex.com</a:t>
            </a:r>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3084248"/>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5141648"/>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56843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Dynamic frames idiom</a:t>
            </a:r>
            <a:endParaRPr lang="en-US" dirty="0"/>
          </a:p>
        </p:txBody>
      </p:sp>
      <p:sp>
        <p:nvSpPr>
          <p:cNvPr id="3" name="Subtitle 2"/>
          <p:cNvSpPr>
            <a:spLocks noGrp="1"/>
          </p:cNvSpPr>
          <p:nvPr>
            <p:ph type="subTitle" idx="1"/>
          </p:nvPr>
        </p:nvSpPr>
        <p:spPr/>
        <p:txBody>
          <a:bodyPr/>
          <a:lstStyle/>
          <a:p>
            <a:r>
              <a:rPr lang="en-US" dirty="0" err="1" smtClean="0"/>
              <a:t>RockBand</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241253015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rot="21242226">
            <a:off x="856146" y="877896"/>
            <a:ext cx="2920926" cy="2253079"/>
            <a:chOff x="792644" y="882444"/>
            <a:chExt cx="2920926" cy="2253079"/>
          </a:xfrm>
        </p:grpSpPr>
        <p:sp>
          <p:nvSpPr>
            <p:cNvPr id="22" name="Rounded Rectangle 21"/>
            <p:cNvSpPr/>
            <p:nvPr/>
          </p:nvSpPr>
          <p:spPr bwMode="auto">
            <a:xfrm>
              <a:off x="792644" y="882444"/>
              <a:ext cx="2920926" cy="2253079"/>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29" y="990600"/>
              <a:ext cx="2667000" cy="2017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76628" y="1752600"/>
              <a:ext cx="990600" cy="707886"/>
            </a:xfrm>
            <a:prstGeom prst="rect">
              <a:avLst/>
            </a:prstGeom>
            <a:noFill/>
          </p:spPr>
          <p:txBody>
            <a:bodyPr wrap="square" rtlCol="0">
              <a:spAutoFit/>
            </a:bodyPr>
            <a:lstStyle/>
            <a:p>
              <a:r>
                <a:rPr lang="en-US" sz="4000" dirty="0" smtClean="0">
                  <a:solidFill>
                    <a:schemeClr val="bg2"/>
                  </a:solidFill>
                  <a:effectLst/>
                </a:rPr>
                <a:t>C#</a:t>
              </a:r>
            </a:p>
          </p:txBody>
        </p:sp>
      </p:grpSp>
      <p:pic>
        <p:nvPicPr>
          <p:cNvPr id="1027" name="Picture 3" descr="C:\Users\leino\AppData\Local\Microsoft\Windows\Temporary Internet Files\Content.IE5\5RQU3JRZ\MC9004338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828" y="4931105"/>
            <a:ext cx="1828572" cy="182857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a:stCxn id="22" idx="2"/>
          </p:cNvCxnSpPr>
          <p:nvPr/>
        </p:nvCxnSpPr>
        <p:spPr>
          <a:xfrm>
            <a:off x="2433639" y="3124880"/>
            <a:ext cx="830491" cy="25855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Rounded Rectangle 9"/>
          <p:cNvSpPr/>
          <p:nvPr/>
        </p:nvSpPr>
        <p:spPr bwMode="auto">
          <a:xfrm>
            <a:off x="5258795" y="4847403"/>
            <a:ext cx="2514600" cy="1302332"/>
          </a:xfrm>
          <a:prstGeom prst="roundRect">
            <a:avLst/>
          </a:prstGeom>
          <a:ln>
            <a:headEnd type="none" w="med" len="med"/>
            <a:tailEnd type="none" w="med" len="med"/>
          </a:ln>
          <a:scene3d>
            <a:camera prst="isometricOffAxis2Top">
              <a:rot lat="19038235" lon="20541151" rev="21172605"/>
            </a:camera>
            <a:lightRig rig="flood" dir="t"/>
          </a:scene3d>
          <a:sp3d contourW="1000" prstMaterial="flat">
            <a:bevelT w="95250" h="482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solver</a:t>
            </a:r>
          </a:p>
        </p:txBody>
      </p:sp>
      <p:cxnSp>
        <p:nvCxnSpPr>
          <p:cNvPr id="16" name="Straight Arrow Connector 15"/>
          <p:cNvCxnSpPr>
            <a:stCxn id="28" idx="2"/>
          </p:cNvCxnSpPr>
          <p:nvPr/>
        </p:nvCxnSpPr>
        <p:spPr>
          <a:xfrm>
            <a:off x="6121425" y="3016479"/>
            <a:ext cx="394670" cy="221897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7" name="Flowchart: Document 16"/>
          <p:cNvSpPr/>
          <p:nvPr/>
        </p:nvSpPr>
        <p:spPr bwMode="auto">
          <a:xfrm>
            <a:off x="280334" y="3657600"/>
            <a:ext cx="2615266" cy="1219200"/>
          </a:xfrm>
          <a:prstGeom prst="flowChartDocumen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Intermediate representation</a:t>
            </a:r>
          </a:p>
        </p:txBody>
      </p:sp>
      <p:sp>
        <p:nvSpPr>
          <p:cNvPr id="20" name="Flowchart: Document 19"/>
          <p:cNvSpPr/>
          <p:nvPr/>
        </p:nvSpPr>
        <p:spPr bwMode="auto">
          <a:xfrm>
            <a:off x="6248400" y="3552003"/>
            <a:ext cx="2615266" cy="1295400"/>
          </a:xfrm>
          <a:prstGeom prst="flowChartDocumen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Intermediate verification language</a:t>
            </a:r>
          </a:p>
        </p:txBody>
      </p:sp>
      <p:sp>
        <p:nvSpPr>
          <p:cNvPr id="21" name="TextBox 20"/>
          <p:cNvSpPr txBox="1"/>
          <p:nvPr/>
        </p:nvSpPr>
        <p:spPr>
          <a:xfrm rot="4176574">
            <a:off x="1990840" y="4195892"/>
            <a:ext cx="2828115" cy="523220"/>
          </a:xfrm>
          <a:prstGeom prst="rect">
            <a:avLst/>
          </a:prstGeom>
          <a:noFill/>
        </p:spPr>
        <p:txBody>
          <a:bodyPr wrap="square" rtlCol="0">
            <a:spAutoFit/>
          </a:bodyPr>
          <a:lstStyle/>
          <a:p>
            <a:r>
              <a:rPr lang="en-US" sz="2800" dirty="0" smtClean="0">
                <a:solidFill>
                  <a:schemeClr val="bg1"/>
                </a:solidFill>
                <a:effectLst>
                  <a:outerShdw blurRad="38100" dist="38100" dir="2700000" algn="tl">
                    <a:srgbClr val="000000">
                      <a:alpha val="43137"/>
                    </a:srgbClr>
                  </a:outerShdw>
                </a:effectLst>
              </a:rPr>
              <a:t>Compiler</a:t>
            </a:r>
          </a:p>
        </p:txBody>
      </p:sp>
      <p:sp>
        <p:nvSpPr>
          <p:cNvPr id="24" name="TextBox 23"/>
          <p:cNvSpPr txBox="1"/>
          <p:nvPr/>
        </p:nvSpPr>
        <p:spPr>
          <a:xfrm rot="4806036">
            <a:off x="4573161" y="4396410"/>
            <a:ext cx="2828115" cy="523220"/>
          </a:xfrm>
          <a:prstGeom prst="rect">
            <a:avLst/>
          </a:prstGeom>
          <a:noFill/>
        </p:spPr>
        <p:txBody>
          <a:bodyPr wrap="square" rtlCol="0">
            <a:spAutoFit/>
          </a:bodyPr>
          <a:lstStyle/>
          <a:p>
            <a:r>
              <a:rPr lang="en-US" sz="2800" dirty="0" smtClean="0">
                <a:solidFill>
                  <a:schemeClr val="bg1"/>
                </a:solidFill>
                <a:effectLst>
                  <a:outerShdw blurRad="38100" dist="38100" dir="2700000" algn="tl">
                    <a:srgbClr val="000000">
                      <a:alpha val="43137"/>
                    </a:srgbClr>
                  </a:outerShdw>
                </a:effectLst>
              </a:rPr>
              <a:t>Verifier</a:t>
            </a:r>
          </a:p>
        </p:txBody>
      </p:sp>
      <p:grpSp>
        <p:nvGrpSpPr>
          <p:cNvPr id="27" name="Group 26"/>
          <p:cNvGrpSpPr/>
          <p:nvPr/>
        </p:nvGrpSpPr>
        <p:grpSpPr>
          <a:xfrm rot="717108">
            <a:off x="4894256" y="787821"/>
            <a:ext cx="2920926" cy="2253079"/>
            <a:chOff x="792644" y="882444"/>
            <a:chExt cx="2920926" cy="2253079"/>
          </a:xfrm>
        </p:grpSpPr>
        <p:sp>
          <p:nvSpPr>
            <p:cNvPr id="28" name="Rounded Rectangle 27"/>
            <p:cNvSpPr/>
            <p:nvPr/>
          </p:nvSpPr>
          <p:spPr bwMode="auto">
            <a:xfrm>
              <a:off x="792644" y="882444"/>
              <a:ext cx="2920926" cy="2253079"/>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29" y="990600"/>
              <a:ext cx="2667000" cy="2017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Box 29"/>
            <p:cNvSpPr txBox="1"/>
            <p:nvPr/>
          </p:nvSpPr>
          <p:spPr>
            <a:xfrm>
              <a:off x="1676628" y="1752600"/>
              <a:ext cx="990600" cy="707886"/>
            </a:xfrm>
            <a:prstGeom prst="rect">
              <a:avLst/>
            </a:prstGeom>
            <a:noFill/>
          </p:spPr>
          <p:txBody>
            <a:bodyPr wrap="square" rtlCol="0">
              <a:spAutoFit/>
            </a:bodyPr>
            <a:lstStyle/>
            <a:p>
              <a:r>
                <a:rPr lang="en-US" sz="4000" dirty="0" smtClean="0">
                  <a:solidFill>
                    <a:schemeClr val="bg2"/>
                  </a:solidFill>
                  <a:effectLst/>
                </a:rPr>
                <a:t>C#</a:t>
              </a:r>
            </a:p>
          </p:txBody>
        </p:sp>
      </p:grpSp>
      <p:sp>
        <p:nvSpPr>
          <p:cNvPr id="2" name="Title 1"/>
          <p:cNvSpPr>
            <a:spLocks noGrp="1"/>
          </p:cNvSpPr>
          <p:nvPr>
            <p:ph type="title"/>
          </p:nvPr>
        </p:nvSpPr>
        <p:spPr/>
        <p:txBody>
          <a:bodyPr/>
          <a:lstStyle/>
          <a:p>
            <a:r>
              <a:rPr lang="en-US" dirty="0" smtClean="0"/>
              <a:t>Separation of concerns</a:t>
            </a:r>
            <a:endParaRPr lang="en-US" dirty="0"/>
          </a:p>
        </p:txBody>
      </p:sp>
      <p:cxnSp>
        <p:nvCxnSpPr>
          <p:cNvPr id="33" name="Straight Arrow Connector 32"/>
          <p:cNvCxnSpPr>
            <a:stCxn id="22" idx="2"/>
            <a:endCxn id="17" idx="0"/>
          </p:cNvCxnSpPr>
          <p:nvPr/>
        </p:nvCxnSpPr>
        <p:spPr>
          <a:xfrm flipH="1">
            <a:off x="1587967" y="3124880"/>
            <a:ext cx="845672" cy="5327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a:stCxn id="17" idx="2"/>
          </p:cNvCxnSpPr>
          <p:nvPr/>
        </p:nvCxnSpPr>
        <p:spPr>
          <a:xfrm>
            <a:off x="1587967" y="4796197"/>
            <a:ext cx="1676163" cy="91425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a:endCxn id="20" idx="0"/>
          </p:cNvCxnSpPr>
          <p:nvPr/>
        </p:nvCxnSpPr>
        <p:spPr>
          <a:xfrm>
            <a:off x="6121425" y="3040900"/>
            <a:ext cx="1434608" cy="51110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Straight Arrow Connector 40"/>
          <p:cNvCxnSpPr>
            <a:stCxn id="20" idx="2"/>
          </p:cNvCxnSpPr>
          <p:nvPr/>
        </p:nvCxnSpPr>
        <p:spPr>
          <a:xfrm flipH="1">
            <a:off x="6629400" y="4761763"/>
            <a:ext cx="926633" cy="6952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899112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par>
                                <p:cTn id="11" presetID="10"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xit" presetSubtype="0" fill="hold" nodeType="with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par>
                                <p:cTn id="36" presetID="10" presetClass="entr" presetSubtype="0" fill="hold" nodeType="withEffect">
                                  <p:stCondLst>
                                    <p:cond delay="0"/>
                                  </p:stCondLst>
                                  <p:childTnLst>
                                    <p:set>
                                      <p:cBhvr>
                                        <p:cTn id="37" dur="1" fill="hold">
                                          <p:stCondLst>
                                            <p:cond delay="0"/>
                                          </p:stCondLst>
                                        </p:cTn>
                                        <p:tgtEl>
                                          <p:spTgt spid="40"/>
                                        </p:tgtEl>
                                        <p:attrNameLst>
                                          <p:attrName>style.visibility</p:attrName>
                                        </p:attrNameLst>
                                      </p:cBhvr>
                                      <p:to>
                                        <p:strVal val="visible"/>
                                      </p:to>
                                    </p:set>
                                    <p:animEffect transition="in" filter="fade">
                                      <p:cBhvr>
                                        <p:cTn id="38" dur="500"/>
                                        <p:tgtEl>
                                          <p:spTgt spid="40"/>
                                        </p:tgtEl>
                                      </p:cBhvr>
                                    </p:animEffect>
                                  </p:childTnLst>
                                </p:cTn>
                              </p:par>
                              <p:par>
                                <p:cTn id="39" presetID="10"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500"/>
                                        <p:tgtEl>
                                          <p:spTgt spid="41"/>
                                        </p:tgtEl>
                                      </p:cBhvr>
                                    </p:animEffect>
                                  </p:childTnLst>
                                </p:cTn>
                              </p:par>
                              <p:par>
                                <p:cTn id="42" presetID="10" presetClass="entr" presetSubtype="0" fill="hold" nodeType="with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fade">
                                      <p:cBhvr>
                                        <p:cTn id="44" dur="500"/>
                                        <p:tgtEl>
                                          <p:spTgt spid="40"/>
                                        </p:tgtEl>
                                      </p:cBhvr>
                                    </p:animEffect>
                                  </p:childTnLst>
                                </p:cTn>
                              </p:par>
                              <p:par>
                                <p:cTn id="45" presetID="10" presetClass="entr" presetSubtype="0"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500"/>
                                        <p:tgtEl>
                                          <p:spTgt spid="41"/>
                                        </p:tgtEl>
                                      </p:cBhvr>
                                    </p:animEffect>
                                  </p:childTnLst>
                                </p:cTn>
                              </p:par>
                              <p:par>
                                <p:cTn id="48" presetID="10" presetClass="exit" presetSubtype="0" fill="hold" nodeType="withEffect">
                                  <p:stCondLst>
                                    <p:cond delay="0"/>
                                  </p:stCondLst>
                                  <p:childTnLst>
                                    <p:animEffect transition="out" filter="fade">
                                      <p:cBhvr>
                                        <p:cTn id="49" dur="500"/>
                                        <p:tgtEl>
                                          <p:spTgt spid="16"/>
                                        </p:tgtEl>
                                      </p:cBhvr>
                                    </p:animEffect>
                                    <p:set>
                                      <p:cBhvr>
                                        <p:cTn id="50"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20" grpId="0" animBg="1"/>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Straight Arrow Connector 44"/>
          <p:cNvCxnSpPr>
            <a:endCxn id="22" idx="0"/>
          </p:cNvCxnSpPr>
          <p:nvPr/>
        </p:nvCxnSpPr>
        <p:spPr>
          <a:xfrm>
            <a:off x="4306731" y="2362200"/>
            <a:ext cx="189069" cy="93345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6" name="Round Diagonal Corner Rectangle 5"/>
          <p:cNvSpPr/>
          <p:nvPr/>
        </p:nvSpPr>
        <p:spPr bwMode="auto">
          <a:xfrm rot="299490">
            <a:off x="3895183"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solver</a:t>
            </a:r>
          </a:p>
        </p:txBody>
      </p:sp>
      <p:cxnSp>
        <p:nvCxnSpPr>
          <p:cNvPr id="20" name="Straight Arrow Connector 19"/>
          <p:cNvCxnSpPr>
            <a:endCxn id="6" idx="3"/>
          </p:cNvCxnSpPr>
          <p:nvPr/>
        </p:nvCxnSpPr>
        <p:spPr>
          <a:xfrm>
            <a:off x="4574862" y="4445552"/>
            <a:ext cx="75491" cy="55935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a:t>
            </a:r>
          </a:p>
        </p:txBody>
      </p:sp>
      <p:sp>
        <p:nvSpPr>
          <p:cNvPr id="15" name="Rounded Rectangle 14"/>
          <p:cNvSpPr/>
          <p:nvPr/>
        </p:nvSpPr>
        <p:spPr bwMode="auto">
          <a:xfrm rot="900000">
            <a:off x="3304576" y="13584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p:txBody>
          <a:bodyPr/>
          <a:lstStyle/>
          <a:p>
            <a:r>
              <a:rPr lang="en-US" dirty="0" smtClean="0"/>
              <a:t>Verification architecture</a:t>
            </a:r>
            <a:endParaRPr lang="en-US" dirty="0"/>
          </a:p>
        </p:txBody>
      </p:sp>
      <p:cxnSp>
        <p:nvCxnSpPr>
          <p:cNvPr id="27" name="Straight Arrow Connector 26"/>
          <p:cNvCxnSpPr/>
          <p:nvPr/>
        </p:nvCxnSpPr>
        <p:spPr>
          <a:xfrm>
            <a:off x="4038601" y="2362200"/>
            <a:ext cx="457199" cy="2642704"/>
          </a:xfrm>
          <a:prstGeom prst="straightConnector1">
            <a:avLst/>
          </a:prstGeom>
          <a:ln w="28575">
            <a:solidFill>
              <a:schemeClr val="accent4"/>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9209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27"/>
                                        </p:tgtEl>
                                      </p:cBhvr>
                                    </p:animEffect>
                                    <p:set>
                                      <p:cBhvr>
                                        <p:cTn id="16" dur="1" fill="hold">
                                          <p:stCondLst>
                                            <p:cond delay="499"/>
                                          </p:stCondLst>
                                        </p:cTn>
                                        <p:tgtEl>
                                          <p:spTgt spid="27"/>
                                        </p:tgtEl>
                                        <p:attrNameLst>
                                          <p:attrName>style.visibility</p:attrName>
                                        </p:attrNameLst>
                                      </p:cBhvr>
                                      <p:to>
                                        <p:strVal val="hidden"/>
                                      </p:to>
                                    </p:set>
                                  </p:childTnLst>
                                </p:cTn>
                              </p:par>
                              <p:par>
                                <p:cTn id="17" presetID="10"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fade">
                                      <p:cBhvr>
                                        <p:cTn id="19" dur="500"/>
                                        <p:tgtEl>
                                          <p:spTgt spid="4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Arrow Connector 55"/>
          <p:cNvCxnSpPr/>
          <p:nvPr/>
        </p:nvCxnSpPr>
        <p:spPr>
          <a:xfrm>
            <a:off x="1785542" y="1245504"/>
            <a:ext cx="1573510" cy="174159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bwMode="auto">
          <a:xfrm rot="900000">
            <a:off x="767157" y="530904"/>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Corral</a:t>
            </a:r>
          </a:p>
        </p:txBody>
      </p:sp>
      <p:sp>
        <p:nvSpPr>
          <p:cNvPr id="3" name="Snip Same Side Corner Rectangle 2"/>
          <p:cNvSpPr/>
          <p:nvPr/>
        </p:nvSpPr>
        <p:spPr bwMode="auto">
          <a:xfrm rot="151991">
            <a:off x="6806913" y="3564192"/>
            <a:ext cx="1948826" cy="371625"/>
          </a:xfrm>
          <a:prstGeom prst="snip2SameRect">
            <a:avLst/>
          </a:prstGeom>
          <a:gradFill>
            <a:gsLst>
              <a:gs pos="0">
                <a:srgbClr val="6E0404"/>
              </a:gs>
              <a:gs pos="50000">
                <a:srgbClr val="A5221F"/>
              </a:gs>
              <a:gs pos="70000">
                <a:srgbClr val="C76027"/>
              </a:gs>
              <a:gs pos="100000">
                <a:schemeClr val="accent3">
                  <a:lumMod val="75000"/>
                </a:schemeClr>
              </a:gs>
            </a:gsLs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inference</a:t>
            </a:r>
          </a:p>
        </p:txBody>
      </p:sp>
      <p:sp>
        <p:nvSpPr>
          <p:cNvPr id="55" name="Snip Same Side Corner Rectangle 54"/>
          <p:cNvSpPr/>
          <p:nvPr/>
        </p:nvSpPr>
        <p:spPr bwMode="auto">
          <a:xfrm rot="151991">
            <a:off x="6883113" y="3988078"/>
            <a:ext cx="1948826" cy="371625"/>
          </a:xfrm>
          <a:prstGeom prst="snip2SameRect">
            <a:avLst/>
          </a:prstGeom>
          <a:gradFill>
            <a:gsLst>
              <a:gs pos="0">
                <a:srgbClr val="6E0404"/>
              </a:gs>
              <a:gs pos="50000">
                <a:srgbClr val="A5221F"/>
              </a:gs>
              <a:gs pos="70000">
                <a:srgbClr val="C76027"/>
              </a:gs>
              <a:gs pos="100000">
                <a:schemeClr val="accent3">
                  <a:lumMod val="75000"/>
                </a:schemeClr>
              </a:gs>
            </a:gsLs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SymDiff</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53" name="Straight Arrow Connector 52"/>
          <p:cNvCxnSpPr/>
          <p:nvPr/>
        </p:nvCxnSpPr>
        <p:spPr>
          <a:xfrm>
            <a:off x="2908104" y="1321704"/>
            <a:ext cx="901896" cy="1623792"/>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9" name="Rounded Rectangle 48"/>
          <p:cNvSpPr/>
          <p:nvPr/>
        </p:nvSpPr>
        <p:spPr bwMode="auto">
          <a:xfrm rot="900000">
            <a:off x="1780576" y="567775"/>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Poirot</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45" name="Straight Arrow Connector 44"/>
          <p:cNvCxnSpPr/>
          <p:nvPr/>
        </p:nvCxnSpPr>
        <p:spPr>
          <a:xfrm>
            <a:off x="4038601" y="1321704"/>
            <a:ext cx="536261" cy="1743483"/>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bwMode="auto">
          <a:xfrm rot="900000">
            <a:off x="2847062" y="567774"/>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Forr</a:t>
            </a:r>
            <a:r>
              <a:rPr lang="en-US" sz="2400" dirty="0" err="1"/>
              <a:t>ó</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39" name="Straight Arrow Connector 38"/>
          <p:cNvCxnSpPr>
            <a:stCxn id="43" idx="2"/>
          </p:cNvCxnSpPr>
          <p:nvPr/>
        </p:nvCxnSpPr>
        <p:spPr>
          <a:xfrm flipH="1">
            <a:off x="5181600" y="1367875"/>
            <a:ext cx="586781" cy="1577621"/>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62" idx="2"/>
          </p:cNvCxnSpPr>
          <p:nvPr/>
        </p:nvCxnSpPr>
        <p:spPr>
          <a:xfrm>
            <a:off x="4567033" y="1417771"/>
            <a:ext cx="128193" cy="1647416"/>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51" idx="2"/>
          </p:cNvCxnSpPr>
          <p:nvPr/>
        </p:nvCxnSpPr>
        <p:spPr>
          <a:xfrm flipH="1">
            <a:off x="5366332" y="1189171"/>
            <a:ext cx="1292242" cy="17563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7" idx="2"/>
          </p:cNvCxnSpPr>
          <p:nvPr/>
        </p:nvCxnSpPr>
        <p:spPr>
          <a:xfrm flipH="1">
            <a:off x="5807893" y="1063075"/>
            <a:ext cx="2856088" cy="19849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0" idx="2"/>
          </p:cNvCxnSpPr>
          <p:nvPr/>
        </p:nvCxnSpPr>
        <p:spPr>
          <a:xfrm flipH="1">
            <a:off x="5807893" y="1139275"/>
            <a:ext cx="1941688" cy="17563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 name="Round Diagonal Corner Rectangle 3"/>
          <p:cNvSpPr/>
          <p:nvPr/>
        </p:nvSpPr>
        <p:spPr bwMode="auto">
          <a:xfrm rot="299490">
            <a:off x="378491"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Simplify</a:t>
            </a:r>
          </a:p>
        </p:txBody>
      </p:sp>
      <p:sp>
        <p:nvSpPr>
          <p:cNvPr id="5" name="Round Diagonal Corner Rectangle 4"/>
          <p:cNvSpPr/>
          <p:nvPr/>
        </p:nvSpPr>
        <p:spPr bwMode="auto">
          <a:xfrm rot="299490">
            <a:off x="2136837"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Lib</a:t>
            </a:r>
          </a:p>
        </p:txBody>
      </p:sp>
      <p:sp>
        <p:nvSpPr>
          <p:cNvPr id="6" name="Round Diagonal Corner Rectangle 5"/>
          <p:cNvSpPr/>
          <p:nvPr/>
        </p:nvSpPr>
        <p:spPr bwMode="auto">
          <a:xfrm rot="299490">
            <a:off x="3895183"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Z3</a:t>
            </a:r>
          </a:p>
        </p:txBody>
      </p:sp>
      <p:sp>
        <p:nvSpPr>
          <p:cNvPr id="7" name="Round Diagonal Corner Rectangle 6"/>
          <p:cNvSpPr/>
          <p:nvPr/>
        </p:nvSpPr>
        <p:spPr bwMode="auto">
          <a:xfrm rot="299490">
            <a:off x="7411877"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Isabelle/HOL</a:t>
            </a:r>
          </a:p>
        </p:txBody>
      </p:sp>
      <p:cxnSp>
        <p:nvCxnSpPr>
          <p:cNvPr id="8" name="Straight Arrow Connector 7"/>
          <p:cNvCxnSpPr/>
          <p:nvPr/>
        </p:nvCxnSpPr>
        <p:spPr>
          <a:xfrm>
            <a:off x="1676400" y="2345323"/>
            <a:ext cx="1481143"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2"/>
          </p:cNvCxnSpPr>
          <p:nvPr/>
        </p:nvCxnSpPr>
        <p:spPr>
          <a:xfrm>
            <a:off x="2872781" y="2345323"/>
            <a:ext cx="649089"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5" idx="2"/>
          </p:cNvCxnSpPr>
          <p:nvPr/>
        </p:nvCxnSpPr>
        <p:spPr>
          <a:xfrm>
            <a:off x="3881233" y="2332171"/>
            <a:ext cx="376450" cy="715829"/>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2"/>
          </p:cNvCxnSpPr>
          <p:nvPr/>
        </p:nvCxnSpPr>
        <p:spPr>
          <a:xfrm>
            <a:off x="4938516" y="2345323"/>
            <a:ext cx="0"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7" idx="2"/>
          </p:cNvCxnSpPr>
          <p:nvPr/>
        </p:nvCxnSpPr>
        <p:spPr>
          <a:xfrm flipH="1">
            <a:off x="5618805" y="2345323"/>
            <a:ext cx="378176"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4" idx="3"/>
          </p:cNvCxnSpPr>
          <p:nvPr/>
        </p:nvCxnSpPr>
        <p:spPr>
          <a:xfrm flipH="1">
            <a:off x="1133661" y="4038600"/>
            <a:ext cx="2219139" cy="96630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352800" y="4343400"/>
            <a:ext cx="685801" cy="66150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6" idx="3"/>
          </p:cNvCxnSpPr>
          <p:nvPr/>
        </p:nvCxnSpPr>
        <p:spPr>
          <a:xfrm>
            <a:off x="4574862" y="4445552"/>
            <a:ext cx="75491" cy="55935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3"/>
          </p:cNvCxnSpPr>
          <p:nvPr/>
        </p:nvCxnSpPr>
        <p:spPr>
          <a:xfrm>
            <a:off x="5807893" y="3886200"/>
            <a:ext cx="2359154" cy="111870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a:t>
            </a:r>
          </a:p>
        </p:txBody>
      </p:sp>
      <p:sp>
        <p:nvSpPr>
          <p:cNvPr id="26" name="Rounded Rectangle 25"/>
          <p:cNvSpPr/>
          <p:nvPr/>
        </p:nvSpPr>
        <p:spPr bwMode="auto">
          <a:xfrm rot="900000">
            <a:off x="7553924" y="13715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Region Logic</a:t>
            </a:r>
          </a:p>
        </p:txBody>
      </p:sp>
      <p:sp>
        <p:nvSpPr>
          <p:cNvPr id="23" name="Rounded Rectangle 22"/>
          <p:cNvSpPr/>
          <p:nvPr/>
        </p:nvSpPr>
        <p:spPr bwMode="auto">
          <a:xfrm rot="900000">
            <a:off x="6437114" y="13715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Java BML</a:t>
            </a:r>
          </a:p>
        </p:txBody>
      </p:sp>
      <p:sp>
        <p:nvSpPr>
          <p:cNvPr id="17" name="Rounded Rectangle 16"/>
          <p:cNvSpPr/>
          <p:nvPr/>
        </p:nvSpPr>
        <p:spPr bwMode="auto">
          <a:xfrm rot="900000">
            <a:off x="54203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Eiffel</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r>
              <a:rPr lang="en-US" sz="16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EveProofs</a:t>
            </a: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6" name="Rounded Rectangle 15"/>
          <p:cNvSpPr/>
          <p:nvPr/>
        </p:nvSpPr>
        <p:spPr bwMode="auto">
          <a:xfrm rot="900000">
            <a:off x="436185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Chalice</a:t>
            </a:r>
          </a:p>
        </p:txBody>
      </p:sp>
      <p:sp>
        <p:nvSpPr>
          <p:cNvPr id="15" name="Rounded Rectangle 14"/>
          <p:cNvSpPr/>
          <p:nvPr/>
        </p:nvSpPr>
        <p:spPr bwMode="auto">
          <a:xfrm rot="900000">
            <a:off x="3304576" y="13584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3" name="Rounded Rectangle 12"/>
          <p:cNvSpPr/>
          <p:nvPr/>
        </p:nvSpPr>
        <p:spPr bwMode="auto">
          <a:xfrm rot="900000">
            <a:off x="22961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HAVOC (C)</a:t>
            </a:r>
          </a:p>
        </p:txBody>
      </p:sp>
      <p:sp>
        <p:nvSpPr>
          <p:cNvPr id="14" name="Rounded Rectangle 13"/>
          <p:cNvSpPr/>
          <p:nvPr/>
        </p:nvSpPr>
        <p:spPr bwMode="auto">
          <a:xfrm rot="900000">
            <a:off x="114478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VCC</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a:t>
            </a:r>
          </a:p>
        </p:txBody>
      </p:sp>
      <p:sp>
        <p:nvSpPr>
          <p:cNvPr id="24" name="Rounded Rectangle 23"/>
          <p:cNvSpPr/>
          <p:nvPr/>
        </p:nvSpPr>
        <p:spPr bwMode="auto">
          <a:xfrm rot="900000">
            <a:off x="86324" y="137159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Spec#</a:t>
            </a:r>
          </a:p>
        </p:txBody>
      </p:sp>
      <p:cxnSp>
        <p:nvCxnSpPr>
          <p:cNvPr id="28" name="Straight Arrow Connector 27"/>
          <p:cNvCxnSpPr>
            <a:stCxn id="24" idx="2"/>
          </p:cNvCxnSpPr>
          <p:nvPr/>
        </p:nvCxnSpPr>
        <p:spPr>
          <a:xfrm>
            <a:off x="662981" y="2345321"/>
            <a:ext cx="2245123" cy="97875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3" idx="2"/>
          </p:cNvCxnSpPr>
          <p:nvPr/>
        </p:nvCxnSpPr>
        <p:spPr>
          <a:xfrm flipH="1">
            <a:off x="6012453" y="2345322"/>
            <a:ext cx="1001318" cy="7026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6" idx="2"/>
          </p:cNvCxnSpPr>
          <p:nvPr/>
        </p:nvCxnSpPr>
        <p:spPr>
          <a:xfrm flipH="1">
            <a:off x="6154348" y="2345322"/>
            <a:ext cx="1976233" cy="8550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32" name="Round Diagonal Corner Rectangle 31"/>
          <p:cNvSpPr/>
          <p:nvPr/>
        </p:nvSpPr>
        <p:spPr bwMode="auto">
          <a:xfrm rot="299490">
            <a:off x="5653529"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Lib 2</a:t>
            </a:r>
          </a:p>
        </p:txBody>
      </p:sp>
      <p:cxnSp>
        <p:nvCxnSpPr>
          <p:cNvPr id="33" name="Straight Arrow Connector 32"/>
          <p:cNvCxnSpPr>
            <a:endCxn id="32" idx="3"/>
          </p:cNvCxnSpPr>
          <p:nvPr/>
        </p:nvCxnSpPr>
        <p:spPr>
          <a:xfrm>
            <a:off x="5316148" y="4114801"/>
            <a:ext cx="1092551" cy="890103"/>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bwMode="auto">
          <a:xfrm rot="900000">
            <a:off x="8087324" y="893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p>
        </p:txBody>
      </p:sp>
      <p:sp>
        <p:nvSpPr>
          <p:cNvPr id="40" name="Rounded Rectangle 39"/>
          <p:cNvSpPr/>
          <p:nvPr/>
        </p:nvSpPr>
        <p:spPr bwMode="auto">
          <a:xfrm rot="900000">
            <a:off x="7172924" y="1655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 x86</a:t>
            </a:r>
          </a:p>
        </p:txBody>
      </p:sp>
      <p:sp>
        <p:nvSpPr>
          <p:cNvPr id="50" name="Freeform 49"/>
          <p:cNvSpPr/>
          <p:nvPr/>
        </p:nvSpPr>
        <p:spPr>
          <a:xfrm>
            <a:off x="5888182" y="3324075"/>
            <a:ext cx="1115749" cy="909776"/>
          </a:xfrm>
          <a:custGeom>
            <a:avLst/>
            <a:gdLst>
              <a:gd name="connsiteX0" fmla="*/ 0 w 1115749"/>
              <a:gd name="connsiteY0" fmla="*/ 402798 h 909776"/>
              <a:gd name="connsiteX1" fmla="*/ 886691 w 1115749"/>
              <a:gd name="connsiteY1" fmla="*/ 901561 h 909776"/>
              <a:gd name="connsiteX2" fmla="*/ 1066800 w 1115749"/>
              <a:gd name="connsiteY2" fmla="*/ 42580 h 909776"/>
              <a:gd name="connsiteX3" fmla="*/ 152400 w 1115749"/>
              <a:gd name="connsiteY3" fmla="*/ 208834 h 909776"/>
            </a:gdLst>
            <a:ahLst/>
            <a:cxnLst>
              <a:cxn ang="0">
                <a:pos x="connsiteX0" y="connsiteY0"/>
              </a:cxn>
              <a:cxn ang="0">
                <a:pos x="connsiteX1" y="connsiteY1"/>
              </a:cxn>
              <a:cxn ang="0">
                <a:pos x="connsiteX2" y="connsiteY2"/>
              </a:cxn>
              <a:cxn ang="0">
                <a:pos x="connsiteX3" y="connsiteY3"/>
              </a:cxn>
            </a:cxnLst>
            <a:rect l="l" t="t" r="r" b="b"/>
            <a:pathLst>
              <a:path w="1115749" h="909776">
                <a:moveTo>
                  <a:pt x="0" y="402798"/>
                </a:moveTo>
                <a:cubicBezTo>
                  <a:pt x="354445" y="682197"/>
                  <a:pt x="708891" y="961597"/>
                  <a:pt x="886691" y="901561"/>
                </a:cubicBezTo>
                <a:cubicBezTo>
                  <a:pt x="1064491" y="841525"/>
                  <a:pt x="1189182" y="158034"/>
                  <a:pt x="1066800" y="42580"/>
                </a:cubicBezTo>
                <a:cubicBezTo>
                  <a:pt x="944418" y="-72874"/>
                  <a:pt x="548409" y="67980"/>
                  <a:pt x="152400" y="208834"/>
                </a:cubicBezTo>
              </a:path>
            </a:pathLst>
          </a:cu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Rounded Rectangle 50"/>
          <p:cNvSpPr/>
          <p:nvPr/>
        </p:nvSpPr>
        <p:spPr bwMode="auto">
          <a:xfrm rot="900000">
            <a:off x="6081917" y="2154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STORM (C)</a:t>
            </a:r>
          </a:p>
        </p:txBody>
      </p:sp>
      <p:sp>
        <p:nvSpPr>
          <p:cNvPr id="43" name="Rounded Rectangle 42"/>
          <p:cNvSpPr/>
          <p:nvPr/>
        </p:nvSpPr>
        <p:spPr bwMode="auto">
          <a:xfrm rot="900000">
            <a:off x="5191724" y="3941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 B Analyze</a:t>
            </a:r>
          </a:p>
        </p:txBody>
      </p:sp>
      <p:sp>
        <p:nvSpPr>
          <p:cNvPr id="62" name="Rounded Rectangle 61"/>
          <p:cNvSpPr/>
          <p:nvPr/>
        </p:nvSpPr>
        <p:spPr bwMode="auto">
          <a:xfrm rot="900000">
            <a:off x="3990376" y="4440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QED</a:t>
            </a:r>
          </a:p>
        </p:txBody>
      </p:sp>
      <p:sp>
        <p:nvSpPr>
          <p:cNvPr id="2" name="Title 1"/>
          <p:cNvSpPr>
            <a:spLocks noGrp="1"/>
          </p:cNvSpPr>
          <p:nvPr>
            <p:ph type="title"/>
          </p:nvPr>
        </p:nvSpPr>
        <p:spPr/>
        <p:txBody>
          <a:bodyPr/>
          <a:lstStyle/>
          <a:p>
            <a:r>
              <a:rPr lang="en-US" dirty="0" smtClean="0"/>
              <a:t>Verification architecture</a:t>
            </a:r>
            <a:endParaRPr lang="en-US" dirty="0"/>
          </a:p>
        </p:txBody>
      </p:sp>
    </p:spTree>
    <p:extLst>
      <p:ext uri="{BB962C8B-B14F-4D97-AF65-F5344CB8AC3E}">
        <p14:creationId xmlns:p14="http://schemas.microsoft.com/office/powerpoint/2010/main" val="89357470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dirty="0" smtClean="0"/>
              <a:t>Boogie language overview</a:t>
            </a:r>
            <a:endParaRPr lang="en-US" dirty="0"/>
          </a:p>
        </p:txBody>
      </p:sp>
      <p:sp>
        <p:nvSpPr>
          <p:cNvPr id="3" name="Content Placeholder 2"/>
          <p:cNvSpPr>
            <a:spLocks noGrp="1"/>
          </p:cNvSpPr>
          <p:nvPr>
            <p:ph idx="4294967295"/>
          </p:nvPr>
        </p:nvSpPr>
        <p:spPr>
          <a:xfrm>
            <a:off x="381000" y="1066800"/>
            <a:ext cx="8610600" cy="4139595"/>
          </a:xfrm>
          <a:prstGeom prst="rect">
            <a:avLst/>
          </a:prstGeom>
        </p:spPr>
        <p:txBody>
          <a:bodyPr/>
          <a:lstStyle/>
          <a:p>
            <a:pPr>
              <a:buNone/>
            </a:pPr>
            <a:r>
              <a:rPr lang="en-US" sz="3000" dirty="0" smtClean="0"/>
              <a:t>Mathematical features</a:t>
            </a:r>
          </a:p>
          <a:p>
            <a:r>
              <a:rPr lang="en-US" sz="2800" dirty="0">
                <a:solidFill>
                  <a:srgbClr val="0000FF"/>
                </a:solidFill>
                <a:latin typeface="Consolas"/>
                <a:ea typeface="Calibri"/>
              </a:rPr>
              <a:t>type</a:t>
            </a:r>
            <a:r>
              <a:rPr lang="en-US" sz="2800" dirty="0">
                <a:solidFill>
                  <a:schemeClr val="bg1"/>
                </a:solidFill>
                <a:latin typeface="Consolas"/>
                <a:ea typeface="Calibri"/>
              </a:rPr>
              <a:t> </a:t>
            </a:r>
            <a:r>
              <a:rPr lang="en-US" sz="2800" dirty="0" smtClean="0">
                <a:solidFill>
                  <a:schemeClr val="bg1"/>
                </a:solidFill>
                <a:latin typeface="Consolas"/>
                <a:ea typeface="Calibri"/>
              </a:rPr>
              <a:t>T</a:t>
            </a:r>
            <a:endParaRPr lang="en-US" sz="2800" dirty="0">
              <a:solidFill>
                <a:schemeClr val="bg1"/>
              </a:solidFill>
              <a:latin typeface="Consolas"/>
              <a:ea typeface="Calibri"/>
            </a:endParaRPr>
          </a:p>
          <a:p>
            <a:r>
              <a:rPr lang="en-US" sz="2800" dirty="0" err="1">
                <a:solidFill>
                  <a:srgbClr val="0000FF"/>
                </a:solidFill>
                <a:latin typeface="Consolas"/>
                <a:ea typeface="Calibri"/>
              </a:rPr>
              <a:t>const</a:t>
            </a:r>
            <a:r>
              <a:rPr lang="en-US" sz="2800" dirty="0">
                <a:solidFill>
                  <a:schemeClr val="bg1"/>
                </a:solidFill>
                <a:latin typeface="Consolas"/>
                <a:ea typeface="Calibri"/>
              </a:rPr>
              <a:t> </a:t>
            </a:r>
            <a:r>
              <a:rPr lang="en-US" sz="2800" dirty="0" smtClean="0">
                <a:solidFill>
                  <a:schemeClr val="bg1"/>
                </a:solidFill>
                <a:latin typeface="Consolas"/>
                <a:ea typeface="Calibri"/>
              </a:rPr>
              <a:t>x…</a:t>
            </a:r>
            <a:endParaRPr lang="en-US" sz="2800" dirty="0">
              <a:solidFill>
                <a:schemeClr val="bg1"/>
              </a:solidFill>
              <a:latin typeface="Consolas"/>
              <a:ea typeface="Calibri"/>
            </a:endParaRPr>
          </a:p>
          <a:p>
            <a:r>
              <a:rPr lang="en-US" sz="2800" dirty="0">
                <a:solidFill>
                  <a:srgbClr val="0000FF"/>
                </a:solidFill>
                <a:latin typeface="Consolas"/>
                <a:ea typeface="Calibri"/>
              </a:rPr>
              <a:t>function</a:t>
            </a:r>
            <a:r>
              <a:rPr lang="en-US" sz="2800" dirty="0">
                <a:solidFill>
                  <a:schemeClr val="bg1"/>
                </a:solidFill>
                <a:latin typeface="Consolas"/>
                <a:ea typeface="Calibri"/>
              </a:rPr>
              <a:t> </a:t>
            </a:r>
            <a:r>
              <a:rPr lang="en-US" sz="2800" dirty="0" smtClean="0">
                <a:solidFill>
                  <a:schemeClr val="bg1"/>
                </a:solidFill>
                <a:latin typeface="Consolas"/>
                <a:ea typeface="Calibri"/>
              </a:rPr>
              <a:t>f…</a:t>
            </a:r>
            <a:endParaRPr lang="en-US" sz="2800" dirty="0">
              <a:solidFill>
                <a:schemeClr val="bg1"/>
              </a:solidFill>
              <a:latin typeface="Consolas"/>
              <a:ea typeface="Calibri"/>
            </a:endParaRPr>
          </a:p>
          <a:p>
            <a:r>
              <a:rPr lang="en-US" sz="2800" dirty="0">
                <a:solidFill>
                  <a:srgbClr val="0000FF"/>
                </a:solidFill>
                <a:latin typeface="Consolas"/>
                <a:ea typeface="Calibri"/>
              </a:rPr>
              <a:t>axiom</a:t>
            </a:r>
            <a:r>
              <a:rPr lang="en-US" sz="2800" dirty="0">
                <a:solidFill>
                  <a:schemeClr val="bg1"/>
                </a:solidFill>
                <a:latin typeface="Consolas"/>
                <a:ea typeface="Calibri"/>
              </a:rPr>
              <a:t> </a:t>
            </a:r>
            <a:r>
              <a:rPr lang="en-US" sz="2800" dirty="0" smtClean="0">
                <a:solidFill>
                  <a:schemeClr val="bg1"/>
                </a:solidFill>
                <a:latin typeface="Consolas"/>
                <a:ea typeface="Calibri"/>
              </a:rPr>
              <a:t>E</a:t>
            </a:r>
            <a:endParaRPr lang="en-US" sz="2400" dirty="0">
              <a:solidFill>
                <a:schemeClr val="bg1"/>
              </a:solidFill>
              <a:latin typeface="Consolas"/>
              <a:ea typeface="Calibri"/>
            </a:endParaRPr>
          </a:p>
          <a:p>
            <a:pPr>
              <a:buNone/>
            </a:pPr>
            <a:r>
              <a:rPr lang="en-US" sz="3000" dirty="0" smtClean="0"/>
              <a:t>Imperative features</a:t>
            </a:r>
          </a:p>
          <a:p>
            <a:r>
              <a:rPr lang="en-US" sz="2600" dirty="0" err="1">
                <a:solidFill>
                  <a:srgbClr val="0000FF"/>
                </a:solidFill>
                <a:latin typeface="Consolas"/>
                <a:ea typeface="Calibri"/>
              </a:rPr>
              <a:t>var</a:t>
            </a:r>
            <a:r>
              <a:rPr lang="en-US" sz="2600" dirty="0">
                <a:solidFill>
                  <a:schemeClr val="bg1"/>
                </a:solidFill>
                <a:latin typeface="Consolas"/>
                <a:ea typeface="Calibri"/>
              </a:rPr>
              <a:t> </a:t>
            </a:r>
            <a:r>
              <a:rPr lang="en-US" sz="2600" dirty="0" smtClean="0">
                <a:solidFill>
                  <a:schemeClr val="bg1"/>
                </a:solidFill>
                <a:latin typeface="Consolas"/>
                <a:ea typeface="Calibri"/>
              </a:rPr>
              <a:t>y… </a:t>
            </a:r>
            <a:endParaRPr lang="en-US" sz="2600" dirty="0">
              <a:solidFill>
                <a:schemeClr val="bg1"/>
              </a:solidFill>
              <a:latin typeface="Consolas"/>
              <a:ea typeface="Calibri"/>
            </a:endParaRPr>
          </a:p>
          <a:p>
            <a:r>
              <a:rPr lang="en-US" sz="2600" dirty="0">
                <a:solidFill>
                  <a:srgbClr val="0000FF"/>
                </a:solidFill>
                <a:latin typeface="Consolas"/>
                <a:ea typeface="Calibri"/>
              </a:rPr>
              <a:t>procedure</a:t>
            </a:r>
            <a:r>
              <a:rPr lang="en-US" sz="2600" dirty="0">
                <a:solidFill>
                  <a:schemeClr val="bg1"/>
                </a:solidFill>
                <a:latin typeface="Consolas"/>
                <a:ea typeface="Calibri"/>
              </a:rPr>
              <a:t> </a:t>
            </a:r>
            <a:r>
              <a:rPr lang="en-US" sz="2600" dirty="0" smtClean="0">
                <a:solidFill>
                  <a:schemeClr val="bg1"/>
                </a:solidFill>
                <a:latin typeface="Consolas"/>
                <a:ea typeface="Calibri"/>
              </a:rPr>
              <a:t>P… …</a:t>
            </a:r>
            <a:r>
              <a:rPr lang="en-US" sz="2600" i="1" dirty="0" smtClean="0">
                <a:solidFill>
                  <a:schemeClr val="bg1"/>
                </a:solidFill>
                <a:latin typeface="Consolas"/>
                <a:ea typeface="Calibri"/>
              </a:rPr>
              <a:t>spec</a:t>
            </a:r>
            <a:r>
              <a:rPr lang="en-US" sz="2600" dirty="0" smtClean="0">
                <a:solidFill>
                  <a:schemeClr val="bg1"/>
                </a:solidFill>
                <a:latin typeface="Consolas"/>
                <a:ea typeface="Calibri"/>
              </a:rPr>
              <a:t>…</a:t>
            </a:r>
          </a:p>
          <a:p>
            <a:r>
              <a:rPr lang="en-US" sz="2600" dirty="0" smtClean="0">
                <a:solidFill>
                  <a:srgbClr val="0000FF"/>
                </a:solidFill>
                <a:latin typeface="Consolas"/>
                <a:ea typeface="Calibri"/>
              </a:rPr>
              <a:t>implementation</a:t>
            </a:r>
            <a:r>
              <a:rPr lang="en-US" sz="2600" dirty="0" smtClean="0">
                <a:solidFill>
                  <a:schemeClr val="bg1"/>
                </a:solidFill>
                <a:latin typeface="Consolas"/>
                <a:ea typeface="Calibri"/>
              </a:rPr>
              <a:t> P… { …</a:t>
            </a:r>
            <a:r>
              <a:rPr lang="en-US" sz="2600" i="1" dirty="0" smtClean="0">
                <a:solidFill>
                  <a:schemeClr val="bg1"/>
                </a:solidFill>
                <a:latin typeface="Consolas"/>
                <a:ea typeface="Calibri"/>
              </a:rPr>
              <a:t>body</a:t>
            </a:r>
            <a:r>
              <a:rPr lang="en-US" sz="2600" dirty="0" smtClean="0">
                <a:solidFill>
                  <a:schemeClr val="bg1"/>
                </a:solidFill>
                <a:latin typeface="Consolas"/>
                <a:ea typeface="Calibri"/>
              </a:rPr>
              <a:t>… }</a:t>
            </a:r>
            <a:endParaRPr lang="en-US" sz="2600" dirty="0">
              <a:solidFill>
                <a:schemeClr val="bg1"/>
              </a:solidFill>
              <a:latin typeface="Consolas"/>
              <a:ea typeface="Calibri"/>
            </a:endParaRPr>
          </a:p>
        </p:txBody>
      </p:sp>
    </p:spTree>
    <p:extLst>
      <p:ext uri="{BB962C8B-B14F-4D97-AF65-F5344CB8AC3E}">
        <p14:creationId xmlns:p14="http://schemas.microsoft.com/office/powerpoint/2010/main" val="44634023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Boogie statements</a:t>
            </a:r>
            <a:endParaRPr lang="en-US" dirty="0"/>
          </a:p>
        </p:txBody>
      </p:sp>
      <p:sp>
        <p:nvSpPr>
          <p:cNvPr id="3" name="Content Placeholder 2"/>
          <p:cNvSpPr>
            <a:spLocks noGrp="1"/>
          </p:cNvSpPr>
          <p:nvPr>
            <p:ph sz="half" idx="1"/>
          </p:nvPr>
        </p:nvSpPr>
        <p:spPr>
          <a:xfrm>
            <a:off x="381000" y="1411553"/>
            <a:ext cx="4114800" cy="3693319"/>
          </a:xfrm>
        </p:spPr>
        <p:txBody>
          <a:bodyPr/>
          <a:lstStyle/>
          <a:p>
            <a:r>
              <a:rPr lang="en-US" sz="3200" dirty="0">
                <a:solidFill>
                  <a:schemeClr val="bg1"/>
                </a:solidFill>
                <a:latin typeface="Consolas"/>
                <a:ea typeface="Calibri"/>
              </a:rPr>
              <a:t>x := E</a:t>
            </a:r>
          </a:p>
          <a:p>
            <a:r>
              <a:rPr lang="en-US" sz="3200" dirty="0" smtClean="0">
                <a:solidFill>
                  <a:schemeClr val="bg1"/>
                </a:solidFill>
                <a:latin typeface="Consolas"/>
                <a:ea typeface="Calibri"/>
              </a:rPr>
              <a:t>a[i] </a:t>
            </a:r>
            <a:r>
              <a:rPr lang="en-US" sz="3200" dirty="0">
                <a:solidFill>
                  <a:schemeClr val="bg1"/>
                </a:solidFill>
                <a:latin typeface="Consolas"/>
                <a:ea typeface="Calibri"/>
              </a:rPr>
              <a:t>:= E</a:t>
            </a:r>
          </a:p>
          <a:p>
            <a:r>
              <a:rPr lang="en-US" sz="3200" dirty="0">
                <a:solidFill>
                  <a:srgbClr val="0000FF"/>
                </a:solidFill>
                <a:latin typeface="Consolas"/>
                <a:ea typeface="Calibri"/>
              </a:rPr>
              <a:t>havoc</a:t>
            </a:r>
            <a:r>
              <a:rPr lang="en-US" sz="3200" dirty="0">
                <a:solidFill>
                  <a:schemeClr val="bg1"/>
                </a:solidFill>
                <a:latin typeface="Consolas"/>
                <a:ea typeface="Calibri"/>
              </a:rPr>
              <a:t> x</a:t>
            </a:r>
          </a:p>
          <a:p>
            <a:r>
              <a:rPr lang="en-US" sz="3200" dirty="0">
                <a:solidFill>
                  <a:srgbClr val="0000FF"/>
                </a:solidFill>
                <a:latin typeface="Consolas"/>
                <a:ea typeface="Calibri"/>
              </a:rPr>
              <a:t>assert</a:t>
            </a:r>
            <a:r>
              <a:rPr lang="en-US" sz="3200" dirty="0">
                <a:solidFill>
                  <a:schemeClr val="bg1"/>
                </a:solidFill>
                <a:latin typeface="Consolas"/>
                <a:ea typeface="Calibri"/>
              </a:rPr>
              <a:t> E</a:t>
            </a:r>
          </a:p>
          <a:p>
            <a:r>
              <a:rPr lang="en-US" sz="3200" dirty="0">
                <a:solidFill>
                  <a:srgbClr val="0000FF"/>
                </a:solidFill>
                <a:latin typeface="Consolas"/>
                <a:ea typeface="Calibri"/>
              </a:rPr>
              <a:t>assume</a:t>
            </a:r>
            <a:r>
              <a:rPr lang="en-US" sz="3200" dirty="0">
                <a:solidFill>
                  <a:schemeClr val="bg1"/>
                </a:solidFill>
                <a:latin typeface="Consolas"/>
                <a:ea typeface="Calibri"/>
              </a:rPr>
              <a:t> E</a:t>
            </a:r>
          </a:p>
          <a:p>
            <a:r>
              <a:rPr lang="en-US" sz="3200" dirty="0">
                <a:solidFill>
                  <a:schemeClr val="bg1"/>
                </a:solidFill>
                <a:latin typeface="Consolas"/>
                <a:ea typeface="Calibri"/>
              </a:rPr>
              <a:t>;</a:t>
            </a:r>
          </a:p>
          <a:p>
            <a:r>
              <a:rPr lang="en-US" sz="3200" dirty="0">
                <a:solidFill>
                  <a:srgbClr val="0000FF"/>
                </a:solidFill>
                <a:latin typeface="Consolas"/>
                <a:ea typeface="Calibri"/>
              </a:rPr>
              <a:t>call</a:t>
            </a:r>
            <a:r>
              <a:rPr lang="en-US" sz="3200" dirty="0">
                <a:solidFill>
                  <a:schemeClr val="bg1"/>
                </a:solidFill>
                <a:latin typeface="Consolas"/>
                <a:ea typeface="Calibri"/>
              </a:rPr>
              <a:t> P()</a:t>
            </a:r>
          </a:p>
        </p:txBody>
      </p:sp>
      <p:sp>
        <p:nvSpPr>
          <p:cNvPr id="4" name="Content Placeholder 3"/>
          <p:cNvSpPr>
            <a:spLocks noGrp="1"/>
          </p:cNvSpPr>
          <p:nvPr>
            <p:ph sz="half" idx="2"/>
          </p:nvPr>
        </p:nvSpPr>
        <p:spPr>
          <a:xfrm>
            <a:off x="4648200" y="1411553"/>
            <a:ext cx="4114800" cy="2609945"/>
          </a:xfrm>
        </p:spPr>
        <p:txBody>
          <a:bodyPr/>
          <a:lstStyle/>
          <a:p>
            <a:r>
              <a:rPr lang="en-US" sz="3200" dirty="0">
                <a:solidFill>
                  <a:srgbClr val="0000FF"/>
                </a:solidFill>
                <a:latin typeface="Consolas"/>
                <a:ea typeface="Calibri"/>
              </a:rPr>
              <a:t>if</a:t>
            </a:r>
          </a:p>
          <a:p>
            <a:r>
              <a:rPr lang="en-US" sz="3200" dirty="0">
                <a:solidFill>
                  <a:srgbClr val="0000FF"/>
                </a:solidFill>
                <a:latin typeface="Consolas"/>
                <a:ea typeface="Calibri"/>
              </a:rPr>
              <a:t>while</a:t>
            </a:r>
          </a:p>
          <a:p>
            <a:r>
              <a:rPr lang="en-US" sz="3200" dirty="0">
                <a:solidFill>
                  <a:srgbClr val="0000FF"/>
                </a:solidFill>
                <a:latin typeface="Consolas"/>
                <a:ea typeface="Calibri"/>
              </a:rPr>
              <a:t>break</a:t>
            </a:r>
          </a:p>
          <a:p>
            <a:r>
              <a:rPr lang="en-US" sz="3200" dirty="0">
                <a:solidFill>
                  <a:schemeClr val="bg1"/>
                </a:solidFill>
                <a:latin typeface="Consolas"/>
                <a:ea typeface="Calibri"/>
              </a:rPr>
              <a:t>label:</a:t>
            </a:r>
          </a:p>
          <a:p>
            <a:r>
              <a:rPr lang="en-US" sz="3200" dirty="0" err="1">
                <a:solidFill>
                  <a:srgbClr val="0000FF"/>
                </a:solidFill>
                <a:latin typeface="Consolas"/>
                <a:ea typeface="Calibri"/>
              </a:rPr>
              <a:t>goto</a:t>
            </a:r>
            <a:r>
              <a:rPr lang="en-US" sz="3200" dirty="0">
                <a:solidFill>
                  <a:schemeClr val="bg1"/>
                </a:solidFill>
                <a:latin typeface="Consolas"/>
                <a:ea typeface="Calibri"/>
              </a:rPr>
              <a:t> A, B</a:t>
            </a:r>
          </a:p>
        </p:txBody>
      </p:sp>
    </p:spTree>
    <p:extLst>
      <p:ext uri="{BB962C8B-B14F-4D97-AF65-F5344CB8AC3E}">
        <p14:creationId xmlns:p14="http://schemas.microsoft.com/office/powerpoint/2010/main" val="354625184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 basics</a:t>
            </a:r>
            <a:endParaRPr lang="en-US" dirty="0"/>
          </a:p>
        </p:txBody>
      </p:sp>
      <p:sp>
        <p:nvSpPr>
          <p:cNvPr id="4" name="Snip Single Corner Rectangle 3"/>
          <p:cNvSpPr/>
          <p:nvPr/>
        </p:nvSpPr>
        <p:spPr bwMode="auto">
          <a:xfrm>
            <a:off x="381000" y="1066800"/>
            <a:ext cx="388620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429432" y="1066800"/>
            <a:ext cx="4485968"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C</a:t>
            </a:r>
          </a:p>
        </p:txBody>
      </p:sp>
      <p:sp>
        <p:nvSpPr>
          <p:cNvPr id="8" name="Snip Same Side Corner Rectangle 7"/>
          <p:cNvSpPr/>
          <p:nvPr/>
        </p:nvSpPr>
        <p:spPr bwMode="auto">
          <a:xfrm>
            <a:off x="4419600" y="838200"/>
            <a:ext cx="168259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733800" cy="4893647"/>
          </a:xfrm>
          <a:prstGeom prst="rect">
            <a:avLst/>
          </a:prstGeom>
          <a:noFill/>
        </p:spPr>
        <p:txBody>
          <a:bodyPr wrap="square" rtlCol="0">
            <a:spAutoFit/>
          </a:bodyPr>
          <a:lstStyle/>
          <a:p>
            <a:r>
              <a:rPr lang="en-US" sz="2400" dirty="0" err="1">
                <a:solidFill>
                  <a:srgbClr val="0000FF"/>
                </a:solidFill>
                <a:latin typeface="Consolas"/>
              </a:rPr>
              <a:t>int</a:t>
            </a:r>
            <a:r>
              <a:rPr lang="en-US" sz="2400" dirty="0">
                <a:solidFill>
                  <a:prstClr val="black"/>
                </a:solidFill>
                <a:latin typeface="Consolas"/>
              </a:rPr>
              <a:t> x;</a:t>
            </a:r>
          </a:p>
          <a:p>
            <a:endParaRPr lang="en-US" sz="2400" dirty="0">
              <a:solidFill>
                <a:prstClr val="black"/>
              </a:solidFill>
              <a:latin typeface="Consolas"/>
            </a:endParaRPr>
          </a:p>
          <a:p>
            <a:r>
              <a:rPr lang="en-US" sz="2400" dirty="0" err="1">
                <a:solidFill>
                  <a:srgbClr val="0000FF"/>
                </a:solidFill>
                <a:latin typeface="Consolas"/>
              </a:rPr>
              <a:t>int</a:t>
            </a:r>
            <a:r>
              <a:rPr lang="en-US" sz="2400" dirty="0">
                <a:solidFill>
                  <a:prstClr val="black"/>
                </a:solidFill>
                <a:latin typeface="Consolas"/>
              </a:rPr>
              <a:t> update(</a:t>
            </a:r>
            <a:r>
              <a:rPr lang="en-US" sz="2400" dirty="0" err="1">
                <a:solidFill>
                  <a:srgbClr val="0000FF"/>
                </a:solidFill>
                <a:latin typeface="Consolas"/>
              </a:rPr>
              <a:t>int</a:t>
            </a:r>
            <a:r>
              <a:rPr lang="en-US" sz="2400" dirty="0">
                <a:solidFill>
                  <a:prstClr val="black"/>
                </a:solidFill>
                <a:latin typeface="Consolas"/>
              </a:rPr>
              <a:t> y) {</a:t>
            </a:r>
          </a:p>
          <a:p>
            <a:r>
              <a:rPr lang="en-US" sz="2400" dirty="0">
                <a:solidFill>
                  <a:prstClr val="black"/>
                </a:solidFill>
                <a:latin typeface="Consolas"/>
              </a:rPr>
              <a:t>  </a:t>
            </a:r>
            <a:r>
              <a:rPr lang="en-US" sz="2400" dirty="0">
                <a:solidFill>
                  <a:srgbClr val="0000FF"/>
                </a:solidFill>
                <a:latin typeface="Consolas"/>
              </a:rPr>
              <a:t>if</a:t>
            </a:r>
            <a:r>
              <a:rPr lang="en-US" sz="2400" dirty="0">
                <a:solidFill>
                  <a:prstClr val="black"/>
                </a:solidFill>
                <a:latin typeface="Consolas"/>
              </a:rPr>
              <a:t> (x &lt; y)</a:t>
            </a:r>
          </a:p>
          <a:p>
            <a:r>
              <a:rPr lang="en-US" sz="2400" dirty="0">
                <a:solidFill>
                  <a:prstClr val="black"/>
                </a:solidFill>
                <a:latin typeface="Consolas"/>
              </a:rPr>
              <a:t>    x = y;</a:t>
            </a:r>
          </a:p>
          <a:p>
            <a:r>
              <a:rPr lang="en-US" sz="2400" dirty="0" smtClean="0">
                <a:latin typeface="Consolas"/>
              </a:rPr>
              <a:t>  </a:t>
            </a:r>
            <a:r>
              <a:rPr lang="en-US" sz="2400" dirty="0" smtClean="0">
                <a:solidFill>
                  <a:srgbClr val="0000FF"/>
                </a:solidFill>
                <a:latin typeface="Consolas"/>
              </a:rPr>
              <a:t>return</a:t>
            </a:r>
            <a:r>
              <a:rPr lang="en-US" sz="2400" dirty="0" smtClean="0">
                <a:solidFill>
                  <a:prstClr val="black"/>
                </a:solidFill>
                <a:latin typeface="Consolas"/>
              </a:rPr>
              <a:t> </a:t>
            </a:r>
            <a:r>
              <a:rPr lang="en-US" sz="2400" dirty="0">
                <a:solidFill>
                  <a:prstClr val="black"/>
                </a:solidFill>
                <a:latin typeface="Consolas"/>
              </a:rPr>
              <a:t>y;</a:t>
            </a:r>
          </a:p>
          <a:p>
            <a:r>
              <a:rPr lang="en-US" sz="2400" dirty="0" smtClean="0">
                <a:solidFill>
                  <a:prstClr val="black"/>
                </a:solidFill>
                <a:latin typeface="Consolas"/>
              </a:rPr>
              <a:t>}</a:t>
            </a:r>
          </a:p>
          <a:p>
            <a:endParaRPr lang="en-US" sz="2400" dirty="0">
              <a:solidFill>
                <a:prstClr val="black"/>
              </a:solidFill>
              <a:latin typeface="Consolas"/>
            </a:endParaRPr>
          </a:p>
          <a:p>
            <a:r>
              <a:rPr lang="en-US" sz="2400" dirty="0">
                <a:solidFill>
                  <a:srgbClr val="0000FF"/>
                </a:solidFill>
                <a:latin typeface="Consolas"/>
              </a:rPr>
              <a:t>void</a:t>
            </a:r>
            <a:r>
              <a:rPr lang="en-US" sz="2400" dirty="0">
                <a:solidFill>
                  <a:prstClr val="black"/>
                </a:solidFill>
                <a:latin typeface="Consolas"/>
              </a:rPr>
              <a:t> main() {</a:t>
            </a:r>
          </a:p>
          <a:p>
            <a:r>
              <a:rPr lang="en-US" sz="2400" dirty="0">
                <a:solidFill>
                  <a:prstClr val="black"/>
                </a:solidFill>
                <a:latin typeface="Consolas"/>
              </a:rPr>
              <a:t>  update(5);</a:t>
            </a:r>
          </a:p>
          <a:p>
            <a:r>
              <a:rPr lang="en-US" sz="2400" dirty="0">
                <a:solidFill>
                  <a:prstClr val="black"/>
                </a:solidFill>
                <a:latin typeface="Consolas"/>
              </a:rPr>
              <a:t>}</a:t>
            </a:r>
          </a:p>
          <a:p>
            <a:endParaRPr lang="en-US" sz="2400" dirty="0">
              <a:solidFill>
                <a:prstClr val="black"/>
              </a:solidFill>
              <a:latin typeface="Consolas"/>
            </a:endParaRPr>
          </a:p>
          <a:p>
            <a:endParaRPr lang="en-US" sz="2400" dirty="0" smtClean="0">
              <a:solidFill>
                <a:schemeClr val="bg1"/>
              </a:solidFill>
              <a:effectLst/>
            </a:endParaRPr>
          </a:p>
        </p:txBody>
      </p:sp>
      <p:sp>
        <p:nvSpPr>
          <p:cNvPr id="10" name="TextBox 9"/>
          <p:cNvSpPr txBox="1"/>
          <p:nvPr/>
        </p:nvSpPr>
        <p:spPr>
          <a:xfrm>
            <a:off x="4572000" y="1295400"/>
            <a:ext cx="4343400" cy="5940088"/>
          </a:xfrm>
          <a:prstGeom prst="rect">
            <a:avLst/>
          </a:prstGeom>
          <a:noFill/>
        </p:spPr>
        <p:txBody>
          <a:bodyPr wrap="square" rtlCol="0">
            <a:spAutoFit/>
          </a:bodyPr>
          <a:lstStyle/>
          <a:p>
            <a:r>
              <a:rPr lang="en-US" sz="2000" dirty="0" err="1">
                <a:solidFill>
                  <a:srgbClr val="0000FF"/>
                </a:solidFill>
                <a:latin typeface="Consolas"/>
              </a:rPr>
              <a:t>var</a:t>
            </a:r>
            <a:r>
              <a:rPr lang="en-US" sz="2000" dirty="0">
                <a:solidFill>
                  <a:prstClr val="black"/>
                </a:solidFill>
                <a:latin typeface="Consolas"/>
              </a:rPr>
              <a:t> x: </a:t>
            </a:r>
            <a:r>
              <a:rPr lang="en-US" sz="2000" dirty="0" err="1">
                <a:solidFill>
                  <a:srgbClr val="0000FF"/>
                </a:solidFill>
                <a:latin typeface="Consolas"/>
              </a:rPr>
              <a:t>int</a:t>
            </a:r>
            <a:r>
              <a:rPr lang="en-US" sz="2000" dirty="0">
                <a:solidFill>
                  <a:prstClr val="black"/>
                </a:solidFill>
                <a:latin typeface="Consolas"/>
              </a:rPr>
              <a:t>;</a:t>
            </a:r>
          </a:p>
          <a:p>
            <a:endParaRPr lang="en-US" sz="2000" dirty="0">
              <a:solidFill>
                <a:prstClr val="black"/>
              </a:solidFill>
              <a:latin typeface="Consolas"/>
            </a:endParaRPr>
          </a:p>
          <a:p>
            <a:r>
              <a:rPr lang="en-US" sz="2000" dirty="0">
                <a:solidFill>
                  <a:srgbClr val="0000FF"/>
                </a:solidFill>
                <a:latin typeface="Consolas"/>
              </a:rPr>
              <a:t>procedure</a:t>
            </a:r>
            <a:r>
              <a:rPr lang="en-US" sz="2000" dirty="0">
                <a:solidFill>
                  <a:prstClr val="black"/>
                </a:solidFill>
                <a:latin typeface="Consolas"/>
              </a:rPr>
              <a:t> update(y</a:t>
            </a:r>
            <a:r>
              <a:rPr lang="en-US" sz="2000" dirty="0" smtClean="0">
                <a:solidFill>
                  <a:prstClr val="black"/>
                </a:solidFill>
                <a:latin typeface="Consolas"/>
              </a:rPr>
              <a:t>: </a:t>
            </a:r>
            <a:r>
              <a:rPr lang="en-US" sz="2000" dirty="0" err="1" smtClean="0">
                <a:solidFill>
                  <a:srgbClr val="0000FF"/>
                </a:solidFill>
                <a:latin typeface="Consolas"/>
              </a:rPr>
              <a:t>int</a:t>
            </a:r>
            <a:r>
              <a:rPr lang="en-US" sz="2000" dirty="0" smtClean="0">
                <a:solidFill>
                  <a:prstClr val="black"/>
                </a:solidFill>
                <a:latin typeface="Consolas"/>
              </a:rPr>
              <a:t>)</a:t>
            </a:r>
            <a:br>
              <a:rPr lang="en-US" sz="2000" dirty="0" smtClean="0">
                <a:solidFill>
                  <a:prstClr val="black"/>
                </a:solidFill>
                <a:latin typeface="Consolas"/>
              </a:rPr>
            </a:br>
            <a:r>
              <a:rPr lang="en-US" sz="2000" dirty="0" smtClean="0">
                <a:solidFill>
                  <a:prstClr val="black"/>
                </a:solidFill>
                <a:latin typeface="Consolas"/>
              </a:rPr>
              <a:t>      </a:t>
            </a:r>
            <a:r>
              <a:rPr lang="en-US" sz="2000" dirty="0" smtClean="0">
                <a:solidFill>
                  <a:srgbClr val="0000FF"/>
                </a:solidFill>
                <a:latin typeface="Consolas"/>
              </a:rPr>
              <a:t>returns</a:t>
            </a:r>
            <a:r>
              <a:rPr lang="en-US" sz="2000" dirty="0" smtClean="0">
                <a:solidFill>
                  <a:prstClr val="black"/>
                </a:solidFill>
                <a:latin typeface="Consolas"/>
              </a:rPr>
              <a:t> </a:t>
            </a:r>
            <a:r>
              <a:rPr lang="en-US" sz="2000" dirty="0">
                <a:solidFill>
                  <a:prstClr val="black"/>
                </a:solidFill>
                <a:latin typeface="Consolas"/>
              </a:rPr>
              <a:t>($result: </a:t>
            </a:r>
            <a:r>
              <a:rPr lang="en-US" sz="2000" dirty="0" err="1">
                <a:solidFill>
                  <a:srgbClr val="0000FF"/>
                </a:solidFill>
                <a:latin typeface="Consolas"/>
              </a:rPr>
              <a:t>int</a:t>
            </a:r>
            <a:r>
              <a:rPr lang="en-US" sz="2000" dirty="0">
                <a:solidFill>
                  <a:prstClr val="black"/>
                </a:solidFill>
                <a:latin typeface="Consolas"/>
              </a:rPr>
              <a:t>)</a:t>
            </a:r>
          </a:p>
          <a:p>
            <a:r>
              <a:rPr lang="en-US" sz="2000" dirty="0" smtClean="0">
                <a:solidFill>
                  <a:srgbClr val="0000FF"/>
                </a:solidFill>
                <a:latin typeface="Consolas"/>
              </a:rPr>
              <a:t>  modifies</a:t>
            </a:r>
            <a:r>
              <a:rPr lang="en-US" sz="2000" dirty="0" smtClean="0">
                <a:solidFill>
                  <a:prstClr val="black"/>
                </a:solidFill>
                <a:latin typeface="Consolas"/>
              </a:rPr>
              <a:t> </a:t>
            </a:r>
            <a:r>
              <a:rPr lang="en-US" sz="2000" dirty="0">
                <a:solidFill>
                  <a:prstClr val="black"/>
                </a:solidFill>
                <a:latin typeface="Consolas"/>
              </a:rPr>
              <a:t>x;</a:t>
            </a:r>
          </a:p>
          <a:p>
            <a:r>
              <a:rPr lang="en-US" sz="2000" dirty="0" smtClean="0">
                <a:solidFill>
                  <a:prstClr val="black"/>
                </a:solidFill>
                <a:latin typeface="Consolas"/>
              </a:rPr>
              <a:t>{</a:t>
            </a:r>
            <a:endParaRPr lang="en-US" sz="2000" dirty="0">
              <a:solidFill>
                <a:prstClr val="black"/>
              </a:solidFill>
              <a:latin typeface="Consolas"/>
            </a:endParaRPr>
          </a:p>
          <a:p>
            <a:r>
              <a:rPr lang="en-US" sz="2000" dirty="0">
                <a:solidFill>
                  <a:prstClr val="black"/>
                </a:solidFill>
                <a:latin typeface="Consolas"/>
              </a:rPr>
              <a:t>  </a:t>
            </a:r>
            <a:r>
              <a:rPr lang="en-US" sz="2000" dirty="0">
                <a:solidFill>
                  <a:srgbClr val="0000FF"/>
                </a:solidFill>
                <a:latin typeface="Consolas"/>
              </a:rPr>
              <a:t>if</a:t>
            </a:r>
            <a:r>
              <a:rPr lang="en-US" sz="2000" dirty="0">
                <a:solidFill>
                  <a:prstClr val="black"/>
                </a:solidFill>
                <a:latin typeface="Consolas"/>
              </a:rPr>
              <a:t> (x &lt; y) {</a:t>
            </a:r>
          </a:p>
          <a:p>
            <a:r>
              <a:rPr lang="en-US" sz="2000" dirty="0">
                <a:solidFill>
                  <a:prstClr val="black"/>
                </a:solidFill>
                <a:latin typeface="Consolas"/>
              </a:rPr>
              <a:t>    x := y;</a:t>
            </a:r>
          </a:p>
          <a:p>
            <a:r>
              <a:rPr lang="en-US" sz="2000" dirty="0">
                <a:solidFill>
                  <a:prstClr val="black"/>
                </a:solidFill>
                <a:latin typeface="Consolas"/>
              </a:rPr>
              <a:t>  </a:t>
            </a:r>
            <a:r>
              <a:rPr lang="en-US" sz="2000" dirty="0" smtClean="0">
                <a:solidFill>
                  <a:prstClr val="black"/>
                </a:solidFill>
                <a:latin typeface="Consolas"/>
              </a:rPr>
              <a:t>}</a:t>
            </a:r>
          </a:p>
          <a:p>
            <a:r>
              <a:rPr lang="en-US" sz="2000" dirty="0">
                <a:solidFill>
                  <a:prstClr val="black"/>
                </a:solidFill>
                <a:latin typeface="Consolas"/>
              </a:rPr>
              <a:t> </a:t>
            </a:r>
            <a:r>
              <a:rPr lang="en-US" sz="2000" dirty="0" smtClean="0">
                <a:solidFill>
                  <a:prstClr val="black"/>
                </a:solidFill>
                <a:latin typeface="Consolas"/>
              </a:rPr>
              <a:t> $result := y;</a:t>
            </a:r>
            <a:endParaRPr lang="en-US" sz="2000" dirty="0">
              <a:solidFill>
                <a:prstClr val="black"/>
              </a:solidFill>
              <a:latin typeface="Consolas"/>
            </a:endParaRPr>
          </a:p>
          <a:p>
            <a:r>
              <a:rPr lang="en-US" sz="2000" dirty="0">
                <a:solidFill>
                  <a:prstClr val="black"/>
                </a:solidFill>
                <a:latin typeface="Consolas"/>
              </a:rPr>
              <a:t>}</a:t>
            </a:r>
          </a:p>
          <a:p>
            <a:endParaRPr lang="en-US" sz="2000" dirty="0">
              <a:solidFill>
                <a:prstClr val="black"/>
              </a:solidFill>
              <a:latin typeface="Consolas"/>
            </a:endParaRPr>
          </a:p>
          <a:p>
            <a:r>
              <a:rPr lang="en-US" sz="2000" dirty="0">
                <a:solidFill>
                  <a:srgbClr val="0000FF"/>
                </a:solidFill>
                <a:latin typeface="Consolas"/>
              </a:rPr>
              <a:t>procedure</a:t>
            </a:r>
            <a:r>
              <a:rPr lang="en-US" sz="2000" dirty="0">
                <a:solidFill>
                  <a:prstClr val="black"/>
                </a:solidFill>
                <a:latin typeface="Consolas"/>
              </a:rPr>
              <a:t> main()</a:t>
            </a:r>
          </a:p>
          <a:p>
            <a:r>
              <a:rPr lang="en-US" sz="2000" dirty="0">
                <a:solidFill>
                  <a:prstClr val="black"/>
                </a:solidFill>
                <a:latin typeface="Consolas"/>
              </a:rPr>
              <a:t>  </a:t>
            </a:r>
            <a:r>
              <a:rPr lang="en-US" sz="2000" dirty="0">
                <a:solidFill>
                  <a:srgbClr val="0000FF"/>
                </a:solidFill>
                <a:latin typeface="Consolas"/>
              </a:rPr>
              <a:t>modifies</a:t>
            </a:r>
            <a:r>
              <a:rPr lang="en-US" sz="2000" dirty="0">
                <a:solidFill>
                  <a:prstClr val="black"/>
                </a:solidFill>
                <a:latin typeface="Consolas"/>
              </a:rPr>
              <a:t> x;</a:t>
            </a:r>
          </a:p>
          <a:p>
            <a:r>
              <a:rPr lang="en-US" sz="2000" dirty="0">
                <a:solidFill>
                  <a:prstClr val="black"/>
                </a:solidFill>
                <a:latin typeface="Consolas"/>
              </a:rPr>
              <a:t>{</a:t>
            </a:r>
          </a:p>
          <a:p>
            <a:r>
              <a:rPr lang="en-US" sz="2000" dirty="0">
                <a:solidFill>
                  <a:prstClr val="black"/>
                </a:solidFill>
                <a:latin typeface="Consolas"/>
              </a:rPr>
              <a:t>  </a:t>
            </a:r>
            <a:r>
              <a:rPr lang="en-US" sz="2000" dirty="0">
                <a:solidFill>
                  <a:srgbClr val="0000FF"/>
                </a:solidFill>
                <a:latin typeface="Consolas"/>
              </a:rPr>
              <a:t>call</a:t>
            </a:r>
            <a:r>
              <a:rPr lang="en-US" sz="2000" dirty="0">
                <a:solidFill>
                  <a:prstClr val="black"/>
                </a:solidFill>
                <a:latin typeface="Consolas"/>
              </a:rPr>
              <a:t> update(5);</a:t>
            </a:r>
          </a:p>
          <a:p>
            <a:r>
              <a:rPr lang="en-US" sz="2000" dirty="0">
                <a:solidFill>
                  <a:prstClr val="black"/>
                </a:solidFill>
                <a:latin typeface="Consolas"/>
              </a:rPr>
              <a:t>}</a:t>
            </a:r>
          </a:p>
          <a:p>
            <a:endParaRPr lang="en-US" sz="2000" dirty="0">
              <a:solidFill>
                <a:prstClr val="black"/>
              </a:solidFill>
              <a:latin typeface="Consolas"/>
            </a:endParaRPr>
          </a:p>
          <a:p>
            <a:endParaRPr lang="en-US" sz="2000" dirty="0" smtClean="0">
              <a:solidFill>
                <a:schemeClr val="bg1"/>
              </a:solidFill>
              <a:effectLst/>
              <a:latin typeface="Segoe UI Mono" pitchFamily="49" charset="0"/>
            </a:endParaRPr>
          </a:p>
        </p:txBody>
      </p:sp>
    </p:spTree>
    <p:extLst>
      <p:ext uri="{BB962C8B-B14F-4D97-AF65-F5344CB8AC3E}">
        <p14:creationId xmlns:p14="http://schemas.microsoft.com/office/powerpoint/2010/main" val="163823890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10221</TotalTime>
  <Words>1622</Words>
  <Application>Microsoft Office PowerPoint</Application>
  <PresentationFormat>On-screen Show (4:3)</PresentationFormat>
  <Paragraphs>442</Paragraphs>
  <Slides>22</Slides>
  <Notes>3</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Microsoft Research 2008 light template</vt:lpstr>
      <vt:lpstr>White with Courier font for code slides</vt:lpstr>
      <vt:lpstr>Using and Building an Automatic Program Verifier</vt:lpstr>
      <vt:lpstr>Dynamic frames, recap</vt:lpstr>
      <vt:lpstr>Dynamic frames idiom</vt:lpstr>
      <vt:lpstr>Separation of concerns</vt:lpstr>
      <vt:lpstr>Verification architecture</vt:lpstr>
      <vt:lpstr>Verification architecture</vt:lpstr>
      <vt:lpstr>Boogie language overview</vt:lpstr>
      <vt:lpstr>Boogie statements</vt:lpstr>
      <vt:lpstr>Translation basics</vt:lpstr>
      <vt:lpstr>Unstructured control flow</vt:lpstr>
      <vt:lpstr>Reasoning about loops</vt:lpstr>
      <vt:lpstr>Exceptions</vt:lpstr>
      <vt:lpstr>Custom operators: underspecification</vt:lpstr>
      <vt:lpstr>Definedness of expressions</vt:lpstr>
      <vt:lpstr>Uninitialized variables</vt:lpstr>
      <vt:lpstr>Loop termination</vt:lpstr>
      <vt:lpstr>Modeling memory</vt:lpstr>
      <vt:lpstr>More about memory models</vt:lpstr>
      <vt:lpstr>Boogie</vt:lpstr>
      <vt:lpstr>Take-home messages</vt:lpstr>
      <vt:lpstr>Exercises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156</cp:revision>
  <dcterms:created xsi:type="dcterms:W3CDTF">2010-04-12T10:52:29Z</dcterms:created>
  <dcterms:modified xsi:type="dcterms:W3CDTF">2011-08-08T09:32:43Z</dcterms:modified>
</cp:coreProperties>
</file>