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1"/>
    <p:sldMasterId id="2147483718" r:id="rId2"/>
  </p:sldMasterIdLst>
  <p:notesMasterIdLst>
    <p:notesMasterId r:id="rId13"/>
  </p:notesMasterIdLst>
  <p:handoutMasterIdLst>
    <p:handoutMasterId r:id="rId14"/>
  </p:handoutMasterIdLst>
  <p:sldIdLst>
    <p:sldId id="257" r:id="rId3"/>
    <p:sldId id="362" r:id="rId4"/>
    <p:sldId id="363" r:id="rId5"/>
    <p:sldId id="364" r:id="rId6"/>
    <p:sldId id="365" r:id="rId7"/>
    <p:sldId id="366" r:id="rId8"/>
    <p:sldId id="360" r:id="rId9"/>
    <p:sldId id="361" r:id="rId10"/>
    <p:sldId id="356" r:id="rId11"/>
    <p:sldId id="353" r:id="rId12"/>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AF31"/>
    <a:srgbClr val="F6AE1E"/>
    <a:srgbClr val="FFFFFF"/>
    <a:srgbClr val="FF0066"/>
    <a:srgbClr val="000000"/>
    <a:srgbClr val="F3AF35"/>
    <a:srgbClr val="9C42E6"/>
    <a:srgbClr val="D1943B"/>
    <a:srgbClr val="F8F57B"/>
    <a:srgbClr val="D5B9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74" autoAdjust="0"/>
    <p:restoredTop sz="87211" autoAdjust="0"/>
  </p:normalViewPr>
  <p:slideViewPr>
    <p:cSldViewPr>
      <p:cViewPr varScale="1">
        <p:scale>
          <a:sx n="48" d="100"/>
          <a:sy n="48" d="100"/>
        </p:scale>
        <p:origin x="-1098" y="-96"/>
      </p:cViewPr>
      <p:guideLst>
        <p:guide orient="horz" pos="144"/>
        <p:guide orient="horz" pos="893"/>
        <p:guide orient="horz" pos="1488"/>
        <p:guide orient="horz" pos="1200"/>
        <p:guide orient="horz" pos="2736"/>
        <p:guide orient="horz" pos="4176"/>
        <p:guide orient="horz" pos="4032"/>
        <p:guide pos="2880"/>
        <p:guide pos="240"/>
        <p:guide pos="460"/>
        <p:guide pos="5520"/>
        <p:guide pos="863"/>
        <p:guide pos="5299"/>
      </p:guideLst>
    </p:cSldViewPr>
  </p:slideViewPr>
  <p:outlineViewPr>
    <p:cViewPr>
      <p:scale>
        <a:sx n="33" d="100"/>
        <a:sy n="33" d="100"/>
      </p:scale>
      <p:origin x="0" y="1368"/>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94" d="100"/>
          <a:sy n="94" d="100"/>
        </p:scale>
        <p:origin x="-2646"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Research 2008</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2011-08-08</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2008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extLst>
      <p:ext uri="{BB962C8B-B14F-4D97-AF65-F5344CB8AC3E}">
        <p14:creationId xmlns:p14="http://schemas.microsoft.com/office/powerpoint/2010/main" val="32138073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Research 2008</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2011-08-08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dirty="0" smtClean="0">
                <a:solidFill>
                  <a:srgbClr val="000000"/>
                </a:solidFill>
              </a:rPr>
              <a:t>© 2008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extLst>
      <p:ext uri="{BB962C8B-B14F-4D97-AF65-F5344CB8AC3E}">
        <p14:creationId xmlns:p14="http://schemas.microsoft.com/office/powerpoint/2010/main" val="1228888270"/>
      </p:ext>
    </p:extLst>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2011-08-08 2:03</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900" kern="1200" dirty="0" smtClean="0">
                <a:solidFill>
                  <a:schemeClr val="tx1"/>
                </a:solidFill>
                <a:latin typeface="Segoe" pitchFamily="34" charset="0"/>
                <a:ea typeface="+mn-ea"/>
                <a:cs typeface="+mn-cs"/>
              </a:rPr>
              <a:t>method </a:t>
            </a:r>
            <a:r>
              <a:rPr lang="en-US" sz="900" kern="1200" dirty="0" err="1" smtClean="0">
                <a:solidFill>
                  <a:schemeClr val="tx1"/>
                </a:solidFill>
                <a:latin typeface="Segoe" pitchFamily="34" charset="0"/>
                <a:ea typeface="+mn-ea"/>
                <a:cs typeface="+mn-cs"/>
              </a:rPr>
              <a:t>FindZero</a:t>
            </a:r>
            <a:r>
              <a:rPr lang="en-US" sz="900" kern="1200" dirty="0" smtClean="0">
                <a:solidFill>
                  <a:schemeClr val="tx1"/>
                </a:solidFill>
                <a:latin typeface="Segoe" pitchFamily="34" charset="0"/>
                <a:ea typeface="+mn-ea"/>
                <a:cs typeface="+mn-cs"/>
              </a:rPr>
              <a:t>(a: array&lt;</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&gt;) returns (n: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requires a != null;</a:t>
            </a:r>
          </a:p>
          <a:p>
            <a:r>
              <a:rPr lang="en-US" sz="900" kern="1200" dirty="0" smtClean="0">
                <a:solidFill>
                  <a:schemeClr val="tx1"/>
                </a:solidFill>
                <a:latin typeface="Segoe" pitchFamily="34" charset="0"/>
                <a:ea typeface="+mn-ea"/>
                <a:cs typeface="+mn-cs"/>
              </a:rPr>
              <a:t>  requires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0 &lt;= i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==&gt; 0 &lt;= a[i];</a:t>
            </a:r>
          </a:p>
          <a:p>
            <a:r>
              <a:rPr lang="en-US" sz="900" kern="1200" dirty="0" smtClean="0">
                <a:solidFill>
                  <a:schemeClr val="tx1"/>
                </a:solidFill>
                <a:latin typeface="Segoe" pitchFamily="34" charset="0"/>
                <a:ea typeface="+mn-ea"/>
                <a:cs typeface="+mn-cs"/>
              </a:rPr>
              <a:t>  requires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0 &lt;= i &amp;&amp; i+1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==&gt; a[i]-1 &lt;= a[i+1];</a:t>
            </a:r>
          </a:p>
          <a:p>
            <a:r>
              <a:rPr lang="pt-BR" sz="900" kern="1200" dirty="0" smtClean="0">
                <a:solidFill>
                  <a:schemeClr val="tx1"/>
                </a:solidFill>
                <a:latin typeface="Segoe" pitchFamily="34" charset="0"/>
                <a:ea typeface="+mn-ea"/>
                <a:cs typeface="+mn-cs"/>
              </a:rPr>
              <a:t>  ensures 0 &lt;= n ==&gt; n &lt; a.Length &amp;&amp; a[n] == 0;</a:t>
            </a:r>
          </a:p>
          <a:p>
            <a:r>
              <a:rPr lang="en-US" sz="900" kern="1200" dirty="0" smtClean="0">
                <a:solidFill>
                  <a:schemeClr val="tx1"/>
                </a:solidFill>
                <a:latin typeface="Segoe" pitchFamily="34" charset="0"/>
                <a:ea typeface="+mn-ea"/>
                <a:cs typeface="+mn-cs"/>
              </a:rPr>
              <a:t>  ensures n &lt; 0 ==&gt;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0 &lt;= i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==&gt; a[i] != 0;</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n := 0;</a:t>
            </a:r>
          </a:p>
          <a:p>
            <a:r>
              <a:rPr lang="en-US" sz="900" kern="1200" dirty="0" smtClean="0">
                <a:solidFill>
                  <a:schemeClr val="tx1"/>
                </a:solidFill>
                <a:latin typeface="Segoe" pitchFamily="34" charset="0"/>
                <a:ea typeface="+mn-ea"/>
                <a:cs typeface="+mn-cs"/>
              </a:rPr>
              <a:t>  while (n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invariant 0 &lt;= n;</a:t>
            </a:r>
          </a:p>
          <a:p>
            <a:r>
              <a:rPr lang="nn-NO" sz="900" kern="1200" dirty="0" smtClean="0">
                <a:solidFill>
                  <a:schemeClr val="tx1"/>
                </a:solidFill>
                <a:latin typeface="Segoe" pitchFamily="34" charset="0"/>
                <a:ea typeface="+mn-ea"/>
                <a:cs typeface="+mn-cs"/>
              </a:rPr>
              <a:t>    invariant forall i :: 0 &lt;= i &lt; n &amp;&amp; i &lt; a.Length ==&gt; a[i] != 0;</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if (a[n] == 0) { return; }</a:t>
            </a:r>
          </a:p>
          <a:p>
            <a:r>
              <a:rPr lang="en-US" sz="900" kern="1200" dirty="0" smtClean="0">
                <a:solidFill>
                  <a:schemeClr val="tx1"/>
                </a:solidFill>
                <a:latin typeface="Segoe" pitchFamily="34" charset="0"/>
                <a:ea typeface="+mn-ea"/>
                <a:cs typeface="+mn-cs"/>
              </a:rPr>
              <a:t>    ghost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m := n;</a:t>
            </a:r>
          </a:p>
          <a:p>
            <a:r>
              <a:rPr lang="en-US" sz="900" kern="1200" dirty="0" smtClean="0">
                <a:solidFill>
                  <a:schemeClr val="tx1"/>
                </a:solidFill>
                <a:latin typeface="Segoe" pitchFamily="34" charset="0"/>
                <a:ea typeface="+mn-ea"/>
                <a:cs typeface="+mn-cs"/>
              </a:rPr>
              <a:t>    while (m &lt; n + a[n])</a:t>
            </a:r>
          </a:p>
          <a:p>
            <a:r>
              <a:rPr lang="pt-BR" sz="900" kern="1200" dirty="0" smtClean="0">
                <a:solidFill>
                  <a:schemeClr val="tx1"/>
                </a:solidFill>
                <a:latin typeface="Segoe" pitchFamily="34" charset="0"/>
                <a:ea typeface="+mn-ea"/>
                <a:cs typeface="+mn-cs"/>
              </a:rPr>
              <a:t>      invariant n &lt;= m &lt;= n + a[n] &amp;&amp; m &lt; a.Length;</a:t>
            </a:r>
          </a:p>
          <a:p>
            <a:r>
              <a:rPr lang="pt-BR" sz="900" kern="1200" dirty="0" smtClean="0">
                <a:solidFill>
                  <a:schemeClr val="tx1"/>
                </a:solidFill>
                <a:latin typeface="Segoe" pitchFamily="34" charset="0"/>
                <a:ea typeface="+mn-ea"/>
                <a:cs typeface="+mn-cs"/>
              </a:rPr>
              <a:t>      invariant n + a[n] - m &lt;= a[m];</a:t>
            </a:r>
          </a:p>
          <a:p>
            <a:r>
              <a:rPr lang="en-US" sz="900" kern="1200" dirty="0" smtClean="0">
                <a:solidFill>
                  <a:schemeClr val="tx1"/>
                </a:solidFill>
                <a:latin typeface="Segoe" pitchFamily="34" charset="0"/>
                <a:ea typeface="+mn-ea"/>
                <a:cs typeface="+mn-cs"/>
              </a:rPr>
              <a:t>      invariant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k :: n &lt;= k &lt; m ==&gt; a[k] != 0;</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m := m + 1;</a:t>
            </a:r>
          </a:p>
          <a:p>
            <a:r>
              <a:rPr lang="en-US" sz="900" kern="1200" dirty="0" smtClean="0">
                <a:solidFill>
                  <a:schemeClr val="tx1"/>
                </a:solidFill>
                <a:latin typeface="Segoe" pitchFamily="34" charset="0"/>
                <a:ea typeface="+mn-ea"/>
                <a:cs typeface="+mn-cs"/>
              </a:rPr>
              <a:t>      if (m ==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 break; }</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n := n + a[n];</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n := -1;</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ghost method Lemma(a: array&lt;</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&gt;, n: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requires a != null &amp;&amp; 0 &lt;= n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requires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0 &lt;= i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==&gt; 0 &lt;= a[i];</a:t>
            </a:r>
          </a:p>
          <a:p>
            <a:r>
              <a:rPr lang="en-US" sz="900" kern="1200" dirty="0" smtClean="0">
                <a:solidFill>
                  <a:schemeClr val="tx1"/>
                </a:solidFill>
                <a:latin typeface="Segoe" pitchFamily="34" charset="0"/>
                <a:ea typeface="+mn-ea"/>
                <a:cs typeface="+mn-cs"/>
              </a:rPr>
              <a:t>  requires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0 &lt;= i &amp;&amp; i+1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==&gt; a[i]-1 &lt;= a[i+1];</a:t>
            </a:r>
          </a:p>
          <a:p>
            <a:r>
              <a:rPr lang="pt-BR" sz="900" kern="1200" dirty="0" smtClean="0">
                <a:solidFill>
                  <a:schemeClr val="tx1"/>
                </a:solidFill>
                <a:latin typeface="Segoe" pitchFamily="34" charset="0"/>
                <a:ea typeface="+mn-ea"/>
                <a:cs typeface="+mn-cs"/>
              </a:rPr>
              <a:t>  ensures forall k :: n &lt;= k &lt; n + a[n] &amp;&amp; k &lt; a.Length ==&gt; a[k] != 0;</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m := n;</a:t>
            </a:r>
          </a:p>
          <a:p>
            <a:r>
              <a:rPr lang="en-US" sz="900" kern="1200" dirty="0" smtClean="0">
                <a:solidFill>
                  <a:schemeClr val="tx1"/>
                </a:solidFill>
                <a:latin typeface="Segoe" pitchFamily="34" charset="0"/>
                <a:ea typeface="+mn-ea"/>
                <a:cs typeface="+mn-cs"/>
              </a:rPr>
              <a:t>  while (m &lt; n + a[n])</a:t>
            </a:r>
          </a:p>
          <a:p>
            <a:r>
              <a:rPr lang="pt-BR" sz="900" kern="1200" dirty="0" smtClean="0">
                <a:solidFill>
                  <a:schemeClr val="tx1"/>
                </a:solidFill>
                <a:latin typeface="Segoe" pitchFamily="34" charset="0"/>
                <a:ea typeface="+mn-ea"/>
                <a:cs typeface="+mn-cs"/>
              </a:rPr>
              <a:t>    invariant n &lt;= m &lt;= n + a[n] &amp;&amp; m &lt; a.Length;</a:t>
            </a:r>
          </a:p>
          <a:p>
            <a:r>
              <a:rPr lang="pt-BR" sz="900" kern="1200" dirty="0" smtClean="0">
                <a:solidFill>
                  <a:schemeClr val="tx1"/>
                </a:solidFill>
                <a:latin typeface="Segoe" pitchFamily="34" charset="0"/>
                <a:ea typeface="+mn-ea"/>
                <a:cs typeface="+mn-cs"/>
              </a:rPr>
              <a:t>    invariant n + a[n] - m &lt;= a[m];</a:t>
            </a:r>
          </a:p>
          <a:p>
            <a:r>
              <a:rPr lang="en-US" sz="900" kern="1200" dirty="0" smtClean="0">
                <a:solidFill>
                  <a:schemeClr val="tx1"/>
                </a:solidFill>
                <a:latin typeface="Segoe" pitchFamily="34" charset="0"/>
                <a:ea typeface="+mn-ea"/>
                <a:cs typeface="+mn-cs"/>
              </a:rPr>
              <a:t>    invariant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k :: n &lt;= k &lt; m ==&gt; a[k] != 0;</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m := m + 1;</a:t>
            </a:r>
          </a:p>
          <a:p>
            <a:r>
              <a:rPr lang="en-US" sz="900" kern="1200" dirty="0" smtClean="0">
                <a:solidFill>
                  <a:schemeClr val="tx1"/>
                </a:solidFill>
                <a:latin typeface="Segoe" pitchFamily="34" charset="0"/>
                <a:ea typeface="+mn-ea"/>
                <a:cs typeface="+mn-cs"/>
              </a:rPr>
              <a:t>    if (m ==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 break; }</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p:txBody>
      </p:sp>
      <p:sp>
        <p:nvSpPr>
          <p:cNvPr id="4" name="Slide Number Placeholder 3"/>
          <p:cNvSpPr>
            <a:spLocks noGrp="1"/>
          </p:cNvSpPr>
          <p:nvPr>
            <p:ph type="sldNum" sz="quarter" idx="10"/>
          </p:nvPr>
        </p:nvSpPr>
        <p:spPr/>
        <p:txBody>
          <a:bodyPr/>
          <a:lstStyle/>
          <a:p>
            <a:fld id="{8B263312-38AA-4E1E-B2B5-0F8F122B24FE}" type="slidenum">
              <a:rPr lang="en-US" smtClean="0"/>
              <a:pPr/>
              <a:t>7</a:t>
            </a:fld>
            <a:endParaRPr lang="en-US" dirty="0"/>
          </a:p>
        </p:txBody>
      </p:sp>
    </p:spTree>
    <p:extLst>
      <p:ext uri="{BB962C8B-B14F-4D97-AF65-F5344CB8AC3E}">
        <p14:creationId xmlns:p14="http://schemas.microsoft.com/office/powerpoint/2010/main" val="2311514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900" kern="1200" dirty="0" smtClean="0">
                <a:solidFill>
                  <a:schemeClr val="tx1"/>
                </a:solidFill>
                <a:latin typeface="Segoe" pitchFamily="34" charset="0"/>
                <a:ea typeface="+mn-ea"/>
                <a:cs typeface="+mn-cs"/>
              </a:rPr>
              <a:t>class List&lt;T&gt; {</a:t>
            </a:r>
          </a:p>
          <a:p>
            <a:r>
              <a:rPr lang="en-US" sz="900" kern="1200" dirty="0" smtClean="0">
                <a:solidFill>
                  <a:schemeClr val="tx1"/>
                </a:solidFill>
                <a:latin typeface="Segoe" pitchFamily="34" charset="0"/>
                <a:ea typeface="+mn-ea"/>
                <a:cs typeface="+mn-cs"/>
              </a:rPr>
              <a:t>  ghost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Contents: </a:t>
            </a:r>
            <a:r>
              <a:rPr lang="en-US" sz="900" kern="1200" dirty="0" err="1" smtClean="0">
                <a:solidFill>
                  <a:schemeClr val="tx1"/>
                </a:solidFill>
                <a:latin typeface="Segoe" pitchFamily="34" charset="0"/>
                <a:ea typeface="+mn-ea"/>
                <a:cs typeface="+mn-cs"/>
              </a:rPr>
              <a:t>seq</a:t>
            </a:r>
            <a:r>
              <a:rPr lang="en-US" sz="900" kern="1200" dirty="0" smtClean="0">
                <a:solidFill>
                  <a:schemeClr val="tx1"/>
                </a:solidFill>
                <a:latin typeface="Segoe" pitchFamily="34" charset="0"/>
                <a:ea typeface="+mn-ea"/>
                <a:cs typeface="+mn-cs"/>
              </a:rPr>
              <a:t>&lt;T&gt;;</a:t>
            </a:r>
          </a:p>
          <a:p>
            <a:r>
              <a:rPr lang="en-US" sz="900" kern="1200" dirty="0" smtClean="0">
                <a:solidFill>
                  <a:schemeClr val="tx1"/>
                </a:solidFill>
                <a:latin typeface="Segoe" pitchFamily="34" charset="0"/>
                <a:ea typeface="+mn-ea"/>
                <a:cs typeface="+mn-cs"/>
              </a:rPr>
              <a:t>  ghost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set&lt;object&gt;;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function Valid(): </a:t>
            </a:r>
            <a:r>
              <a:rPr lang="en-US" sz="900" kern="1200" dirty="0" err="1" smtClean="0">
                <a:solidFill>
                  <a:schemeClr val="tx1"/>
                </a:solidFill>
                <a:latin typeface="Segoe" pitchFamily="34" charset="0"/>
                <a:ea typeface="+mn-ea"/>
                <a:cs typeface="+mn-cs"/>
              </a:rPr>
              <a:t>bool</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reads this,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this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 null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a:t>
            </a:r>
          </a:p>
          <a:p>
            <a:r>
              <a:rPr lang="en-US" sz="900" kern="1200" dirty="0" smtClean="0">
                <a:solidFill>
                  <a:schemeClr val="tx1"/>
                </a:solidFill>
                <a:latin typeface="Segoe" pitchFamily="34" charset="0"/>
                <a:ea typeface="+mn-ea"/>
                <a:cs typeface="+mn-cs"/>
              </a:rPr>
              <a:t>    a != null &amp;&amp; a in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&amp;&amp;</a:t>
            </a:r>
          </a:p>
          <a:p>
            <a:r>
              <a:rPr lang="en-US" sz="900" kern="1200" dirty="0" smtClean="0">
                <a:solidFill>
                  <a:schemeClr val="tx1"/>
                </a:solidFill>
                <a:latin typeface="Segoe" pitchFamily="34" charset="0"/>
                <a:ea typeface="+mn-ea"/>
                <a:cs typeface="+mn-cs"/>
              </a:rPr>
              <a:t>    1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&amp;&amp;</a:t>
            </a:r>
          </a:p>
          <a:p>
            <a:r>
              <a:rPr lang="en-US" sz="900" kern="1200" dirty="0" smtClean="0">
                <a:solidFill>
                  <a:schemeClr val="tx1"/>
                </a:solidFill>
                <a:latin typeface="Segoe" pitchFamily="34" charset="0"/>
                <a:ea typeface="+mn-ea"/>
                <a:cs typeface="+mn-cs"/>
              </a:rPr>
              <a:t>    0 &lt;= n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&amp;&amp;</a:t>
            </a:r>
          </a:p>
          <a:p>
            <a:r>
              <a:rPr lang="en-US" sz="900" kern="1200" dirty="0" smtClean="0">
                <a:solidFill>
                  <a:schemeClr val="tx1"/>
                </a:solidFill>
                <a:latin typeface="Segoe" pitchFamily="34" charset="0"/>
                <a:ea typeface="+mn-ea"/>
                <a:cs typeface="+mn-cs"/>
              </a:rPr>
              <a:t>    n == |Contents| &amp;&amp;</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0 &lt;= i &lt; n ==&gt; Contents[i] == a[i]</a:t>
            </a: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a: array&lt;T&gt;;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n: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constructor </a:t>
            </a:r>
            <a:r>
              <a:rPr lang="en-US" sz="900" kern="1200" dirty="0" err="1" smtClean="0">
                <a:solidFill>
                  <a:schemeClr val="tx1"/>
                </a:solidFill>
                <a:latin typeface="Segoe" pitchFamily="34" charset="0"/>
                <a:ea typeface="+mn-ea"/>
                <a:cs typeface="+mn-cs"/>
              </a:rPr>
              <a:t>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modifies this;</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{this});</a:t>
            </a:r>
          </a:p>
          <a:p>
            <a:r>
              <a:rPr lang="en-US" sz="900" kern="1200" dirty="0" smtClean="0">
                <a:solidFill>
                  <a:schemeClr val="tx1"/>
                </a:solidFill>
                <a:latin typeface="Segoe" pitchFamily="34" charset="0"/>
                <a:ea typeface="+mn-ea"/>
                <a:cs typeface="+mn-cs"/>
              </a:rPr>
              <a:t>    ensures Contents == [];</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 := new T[10];</a:t>
            </a:r>
          </a:p>
          <a:p>
            <a:r>
              <a:rPr lang="en-US" sz="900" kern="1200" dirty="0" smtClean="0">
                <a:solidFill>
                  <a:schemeClr val="tx1"/>
                </a:solidFill>
                <a:latin typeface="Segoe" pitchFamily="34" charset="0"/>
                <a:ea typeface="+mn-ea"/>
                <a:cs typeface="+mn-cs"/>
              </a:rPr>
              <a:t>    n := 0;</a:t>
            </a:r>
          </a:p>
          <a:p>
            <a:r>
              <a:rPr lang="en-US" sz="900" kern="1200" dirty="0" smtClean="0">
                <a:solidFill>
                  <a:schemeClr val="tx1"/>
                </a:solidFill>
                <a:latin typeface="Segoe" pitchFamily="34" charset="0"/>
                <a:ea typeface="+mn-ea"/>
                <a:cs typeface="+mn-cs"/>
              </a:rPr>
              <a:t>    Contents :=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{this};</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{a};</a:t>
            </a: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method Get(i: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returns (t: T)</a:t>
            </a:r>
          </a:p>
          <a:p>
            <a:r>
              <a:rPr lang="en-US" sz="900" kern="1200" dirty="0" smtClean="0">
                <a:solidFill>
                  <a:schemeClr val="tx1"/>
                </a:solidFill>
                <a:latin typeface="Segoe" pitchFamily="34" charset="0"/>
                <a:ea typeface="+mn-ea"/>
                <a:cs typeface="+mn-cs"/>
              </a:rPr>
              <a:t>    requires Valid();</a:t>
            </a:r>
          </a:p>
          <a:p>
            <a:r>
              <a:rPr lang="en-US" sz="900" kern="1200" dirty="0" smtClean="0">
                <a:solidFill>
                  <a:schemeClr val="tx1"/>
                </a:solidFill>
                <a:latin typeface="Segoe" pitchFamily="34" charset="0"/>
                <a:ea typeface="+mn-ea"/>
                <a:cs typeface="+mn-cs"/>
              </a:rPr>
              <a:t>    requires 0 &lt;= i &lt; |Contents|;</a:t>
            </a:r>
          </a:p>
          <a:p>
            <a:r>
              <a:rPr lang="en-US" sz="900" kern="1200" dirty="0" smtClean="0">
                <a:solidFill>
                  <a:schemeClr val="tx1"/>
                </a:solidFill>
                <a:latin typeface="Segoe" pitchFamily="34" charset="0"/>
                <a:ea typeface="+mn-ea"/>
                <a:cs typeface="+mn-cs"/>
              </a:rPr>
              <a:t>    ensures t == Contents[i];</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t := a[i];</a:t>
            </a: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method Set(i: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t: T)</a:t>
            </a:r>
          </a:p>
          <a:p>
            <a:r>
              <a:rPr lang="en-US" sz="900" kern="1200" dirty="0" smtClean="0">
                <a:solidFill>
                  <a:schemeClr val="tx1"/>
                </a:solidFill>
                <a:latin typeface="Segoe" pitchFamily="34" charset="0"/>
                <a:ea typeface="+mn-ea"/>
                <a:cs typeface="+mn-cs"/>
              </a:rPr>
              <a:t>    requires Valid();</a:t>
            </a:r>
          </a:p>
          <a:p>
            <a:r>
              <a:rPr lang="en-US" sz="900" kern="1200" dirty="0" smtClean="0">
                <a:solidFill>
                  <a:schemeClr val="tx1"/>
                </a:solidFill>
                <a:latin typeface="Segoe" pitchFamily="34" charset="0"/>
                <a:ea typeface="+mn-ea"/>
                <a:cs typeface="+mn-cs"/>
              </a:rPr>
              <a:t>    requires 0 &lt;= i &lt; |Contents|;</a:t>
            </a:r>
          </a:p>
          <a:p>
            <a:r>
              <a:rPr lang="en-US" sz="900" kern="1200" dirty="0" smtClean="0">
                <a:solidFill>
                  <a:schemeClr val="tx1"/>
                </a:solidFill>
                <a:latin typeface="Segoe" pitchFamily="34" charset="0"/>
                <a:ea typeface="+mn-ea"/>
                <a:cs typeface="+mn-cs"/>
              </a:rPr>
              <a:t>    modifies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old(</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Contents == old(Contents)[i := 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a[i] := t;</a:t>
            </a:r>
          </a:p>
          <a:p>
            <a:r>
              <a:rPr lang="en-US" sz="900" kern="1200" dirty="0" smtClean="0">
                <a:solidFill>
                  <a:schemeClr val="tx1"/>
                </a:solidFill>
                <a:latin typeface="Segoe" pitchFamily="34" charset="0"/>
                <a:ea typeface="+mn-ea"/>
                <a:cs typeface="+mn-cs"/>
              </a:rPr>
              <a:t>    Contents := Contents[i := t];</a:t>
            </a:r>
          </a:p>
          <a:p>
            <a:r>
              <a:rPr lang="en-US" sz="900" kern="1200" dirty="0" smtClean="0">
                <a:solidFill>
                  <a:schemeClr val="tx1"/>
                </a:solidFill>
                <a:latin typeface="Segoe" pitchFamily="34" charset="0"/>
                <a:ea typeface="+mn-ea"/>
                <a:cs typeface="+mn-cs"/>
              </a:rPr>
              <a:t>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method Append(t: T)</a:t>
            </a:r>
          </a:p>
          <a:p>
            <a:r>
              <a:rPr lang="en-US" sz="900" kern="1200" dirty="0" smtClean="0">
                <a:solidFill>
                  <a:schemeClr val="tx1"/>
                </a:solidFill>
                <a:latin typeface="Segoe" pitchFamily="34" charset="0"/>
                <a:ea typeface="+mn-ea"/>
                <a:cs typeface="+mn-cs"/>
              </a:rPr>
              <a:t>    requires Valid();</a:t>
            </a:r>
          </a:p>
          <a:p>
            <a:r>
              <a:rPr lang="en-US" sz="900" kern="1200" dirty="0" smtClean="0">
                <a:solidFill>
                  <a:schemeClr val="tx1"/>
                </a:solidFill>
                <a:latin typeface="Segoe" pitchFamily="34" charset="0"/>
                <a:ea typeface="+mn-ea"/>
                <a:cs typeface="+mn-cs"/>
              </a:rPr>
              <a:t>    modifies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Valid() &amp;&amp; fresh(</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old(</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ensures Contents == old(Contents) + [t];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if (n ==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b := new T[2*n];</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Array.Copy</a:t>
            </a:r>
            <a:r>
              <a:rPr lang="en-US" sz="900" kern="1200" dirty="0" smtClean="0">
                <a:solidFill>
                  <a:schemeClr val="tx1"/>
                </a:solidFill>
                <a:latin typeface="Segoe" pitchFamily="34" charset="0"/>
                <a:ea typeface="+mn-ea"/>
                <a:cs typeface="+mn-cs"/>
              </a:rPr>
              <a:t>(a, 0, n, b);</a:t>
            </a:r>
          </a:p>
          <a:p>
            <a:r>
              <a:rPr lang="en-US" sz="900" kern="1200" dirty="0" smtClean="0">
                <a:solidFill>
                  <a:schemeClr val="tx1"/>
                </a:solidFill>
                <a:latin typeface="Segoe" pitchFamily="34" charset="0"/>
                <a:ea typeface="+mn-ea"/>
                <a:cs typeface="+mn-cs"/>
              </a:rPr>
              <a:t>      a := b;</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a:t>
            </a:r>
            <a:r>
              <a:rPr lang="en-US" sz="900" kern="1200" dirty="0" err="1" smtClean="0">
                <a:solidFill>
                  <a:schemeClr val="tx1"/>
                </a:solidFill>
                <a:latin typeface="Segoe" pitchFamily="34" charset="0"/>
                <a:ea typeface="+mn-ea"/>
                <a:cs typeface="+mn-cs"/>
              </a:rPr>
              <a:t>Repr</a:t>
            </a:r>
            <a:r>
              <a:rPr lang="en-US" sz="900" kern="1200" dirty="0" smtClean="0">
                <a:solidFill>
                  <a:schemeClr val="tx1"/>
                </a:solidFill>
                <a:latin typeface="Segoe" pitchFamily="34" charset="0"/>
                <a:ea typeface="+mn-ea"/>
                <a:cs typeface="+mn-cs"/>
              </a:rPr>
              <a:t> + {a};</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a[n] := t;</a:t>
            </a:r>
          </a:p>
          <a:p>
            <a:r>
              <a:rPr lang="en-US" sz="900" kern="1200" dirty="0" smtClean="0">
                <a:solidFill>
                  <a:schemeClr val="tx1"/>
                </a:solidFill>
                <a:latin typeface="Segoe" pitchFamily="34" charset="0"/>
                <a:ea typeface="+mn-ea"/>
                <a:cs typeface="+mn-cs"/>
              </a:rPr>
              <a:t>    n := n + 1;</a:t>
            </a:r>
          </a:p>
          <a:p>
            <a:r>
              <a:rPr lang="en-US" sz="900" kern="1200" dirty="0" smtClean="0">
                <a:solidFill>
                  <a:schemeClr val="tx1"/>
                </a:solidFill>
                <a:latin typeface="Segoe" pitchFamily="34" charset="0"/>
                <a:ea typeface="+mn-ea"/>
                <a:cs typeface="+mn-cs"/>
              </a:rPr>
              <a:t>    Contents := Contents + [t];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method Main()</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list := new List&lt;</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&gt;.</a:t>
            </a:r>
            <a:r>
              <a:rPr lang="en-US" sz="900" kern="1200" dirty="0" err="1" smtClean="0">
                <a:solidFill>
                  <a:schemeClr val="tx1"/>
                </a:solidFill>
                <a:latin typeface="Segoe" pitchFamily="34" charset="0"/>
                <a:ea typeface="+mn-ea"/>
                <a:cs typeface="+mn-cs"/>
              </a:rPr>
              <a:t>Init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list.Append</a:t>
            </a:r>
            <a:r>
              <a:rPr lang="en-US" sz="900" kern="1200" dirty="0" smtClean="0">
                <a:solidFill>
                  <a:schemeClr val="tx1"/>
                </a:solidFill>
                <a:latin typeface="Segoe" pitchFamily="34" charset="0"/>
                <a:ea typeface="+mn-ea"/>
                <a:cs typeface="+mn-cs"/>
              </a:rPr>
              <a:t>(34);</a:t>
            </a:r>
          </a:p>
          <a:p>
            <a:r>
              <a:rPr lang="en-US" sz="900" kern="1200" dirty="0" smtClean="0">
                <a:solidFill>
                  <a:schemeClr val="tx1"/>
                </a:solidFill>
                <a:latin typeface="Segoe" pitchFamily="34" charset="0"/>
                <a:ea typeface="+mn-ea"/>
                <a:cs typeface="+mn-cs"/>
              </a:rPr>
              <a:t>  assert </a:t>
            </a:r>
            <a:r>
              <a:rPr lang="en-US" sz="900" kern="1200" dirty="0" err="1" smtClean="0">
                <a:solidFill>
                  <a:schemeClr val="tx1"/>
                </a:solidFill>
                <a:latin typeface="Segoe" pitchFamily="34" charset="0"/>
                <a:ea typeface="+mn-ea"/>
                <a:cs typeface="+mn-cs"/>
              </a:rPr>
              <a:t>list.Contents</a:t>
            </a:r>
            <a:r>
              <a:rPr lang="en-US" sz="900" kern="1200" dirty="0" smtClean="0">
                <a:solidFill>
                  <a:schemeClr val="tx1"/>
                </a:solidFill>
                <a:latin typeface="Segoe" pitchFamily="34" charset="0"/>
                <a:ea typeface="+mn-ea"/>
                <a:cs typeface="+mn-cs"/>
              </a:rPr>
              <a:t> == [34];</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list.Append</a:t>
            </a:r>
            <a:r>
              <a:rPr lang="en-US" sz="900" kern="1200" dirty="0" smtClean="0">
                <a:solidFill>
                  <a:schemeClr val="tx1"/>
                </a:solidFill>
                <a:latin typeface="Segoe" pitchFamily="34" charset="0"/>
                <a:ea typeface="+mn-ea"/>
                <a:cs typeface="+mn-cs"/>
              </a:rPr>
              <a:t>(55);</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list.Set</a:t>
            </a:r>
            <a:r>
              <a:rPr lang="en-US" sz="900" kern="1200" dirty="0" smtClean="0">
                <a:solidFill>
                  <a:schemeClr val="tx1"/>
                </a:solidFill>
                <a:latin typeface="Segoe" pitchFamily="34" charset="0"/>
                <a:ea typeface="+mn-ea"/>
                <a:cs typeface="+mn-cs"/>
              </a:rPr>
              <a:t>(1, 89);</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x := </a:t>
            </a:r>
            <a:r>
              <a:rPr lang="en-US" sz="900" kern="1200" dirty="0" err="1" smtClean="0">
                <a:solidFill>
                  <a:schemeClr val="tx1"/>
                </a:solidFill>
                <a:latin typeface="Segoe" pitchFamily="34" charset="0"/>
                <a:ea typeface="+mn-ea"/>
                <a:cs typeface="+mn-cs"/>
              </a:rPr>
              <a:t>list.Get</a:t>
            </a:r>
            <a:r>
              <a:rPr lang="en-US" sz="900" kern="1200" dirty="0" smtClean="0">
                <a:solidFill>
                  <a:schemeClr val="tx1"/>
                </a:solidFill>
                <a:latin typeface="Segoe" pitchFamily="34" charset="0"/>
                <a:ea typeface="+mn-ea"/>
                <a:cs typeface="+mn-cs"/>
              </a:rPr>
              <a:t>(0);</a:t>
            </a:r>
          </a:p>
          <a:p>
            <a:r>
              <a:rPr lang="en-US" sz="900" kern="1200" dirty="0" smtClean="0">
                <a:solidFill>
                  <a:schemeClr val="tx1"/>
                </a:solidFill>
                <a:latin typeface="Segoe" pitchFamily="34" charset="0"/>
                <a:ea typeface="+mn-ea"/>
                <a:cs typeface="+mn-cs"/>
              </a:rPr>
              <a:t>  assert x == 34;</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class Array {</a:t>
            </a:r>
          </a:p>
          <a:p>
            <a:r>
              <a:rPr lang="en-US" sz="900" kern="1200" dirty="0" smtClean="0">
                <a:solidFill>
                  <a:schemeClr val="tx1"/>
                </a:solidFill>
                <a:latin typeface="Segoe" pitchFamily="34" charset="0"/>
                <a:ea typeface="+mn-ea"/>
                <a:cs typeface="+mn-cs"/>
              </a:rPr>
              <a:t>  static method Copy&lt;T&gt;(a: array&lt;T&gt;, start: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howMany</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b: array&lt;T&gt;)</a:t>
            </a:r>
          </a:p>
          <a:p>
            <a:r>
              <a:rPr lang="en-US" sz="900" kern="1200" dirty="0" smtClean="0">
                <a:solidFill>
                  <a:schemeClr val="tx1"/>
                </a:solidFill>
                <a:latin typeface="Segoe" pitchFamily="34" charset="0"/>
                <a:ea typeface="+mn-ea"/>
                <a:cs typeface="+mn-cs"/>
              </a:rPr>
              <a:t>    requires a != null &amp;&amp; 0 &lt;= start &lt;= start + </a:t>
            </a:r>
            <a:r>
              <a:rPr lang="en-US" sz="900" kern="1200" dirty="0" err="1" smtClean="0">
                <a:solidFill>
                  <a:schemeClr val="tx1"/>
                </a:solidFill>
                <a:latin typeface="Segoe" pitchFamily="34" charset="0"/>
                <a:ea typeface="+mn-ea"/>
                <a:cs typeface="+mn-cs"/>
              </a:rPr>
              <a:t>howMany</a:t>
            </a:r>
            <a:r>
              <a:rPr lang="en-US" sz="900" kern="1200" dirty="0" smtClean="0">
                <a:solidFill>
                  <a:schemeClr val="tx1"/>
                </a:solidFill>
                <a:latin typeface="Segoe" pitchFamily="34" charset="0"/>
                <a:ea typeface="+mn-ea"/>
                <a:cs typeface="+mn-cs"/>
              </a:rPr>
              <a:t>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requires b != null &amp;&amp; </a:t>
            </a:r>
            <a:r>
              <a:rPr lang="en-US" sz="900" kern="1200" dirty="0" err="1" smtClean="0">
                <a:solidFill>
                  <a:schemeClr val="tx1"/>
                </a:solidFill>
                <a:latin typeface="Segoe" pitchFamily="34" charset="0"/>
                <a:ea typeface="+mn-ea"/>
                <a:cs typeface="+mn-cs"/>
              </a:rPr>
              <a:t>howMany</a:t>
            </a:r>
            <a:r>
              <a:rPr lang="en-US" sz="900" kern="1200" dirty="0" smtClean="0">
                <a:solidFill>
                  <a:schemeClr val="tx1"/>
                </a:solidFill>
                <a:latin typeface="Segoe" pitchFamily="34" charset="0"/>
                <a:ea typeface="+mn-ea"/>
                <a:cs typeface="+mn-cs"/>
              </a:rPr>
              <a:t> &lt;= </a:t>
            </a:r>
            <a:r>
              <a:rPr lang="en-US" sz="900" kern="1200" dirty="0" err="1" smtClean="0">
                <a:solidFill>
                  <a:schemeClr val="tx1"/>
                </a:solidFill>
                <a:latin typeface="Segoe" pitchFamily="34" charset="0"/>
                <a:ea typeface="+mn-ea"/>
                <a:cs typeface="+mn-cs"/>
              </a:rPr>
              <a:t>b.Length</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requires a != b;</a:t>
            </a:r>
          </a:p>
          <a:p>
            <a:r>
              <a:rPr lang="en-US" sz="900" kern="1200" dirty="0" smtClean="0">
                <a:solidFill>
                  <a:schemeClr val="tx1"/>
                </a:solidFill>
                <a:latin typeface="Segoe" pitchFamily="34" charset="0"/>
                <a:ea typeface="+mn-ea"/>
                <a:cs typeface="+mn-cs"/>
              </a:rPr>
              <a:t>    modifies b;</a:t>
            </a:r>
          </a:p>
          <a:p>
            <a:r>
              <a:rPr lang="en-US" sz="900" kern="1200" dirty="0" smtClean="0">
                <a:solidFill>
                  <a:schemeClr val="tx1"/>
                </a:solidFill>
                <a:latin typeface="Segoe" pitchFamily="34" charset="0"/>
                <a:ea typeface="+mn-ea"/>
                <a:cs typeface="+mn-cs"/>
              </a:rPr>
              <a:t>    ensures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k :: 0 &lt;= k &lt; </a:t>
            </a:r>
            <a:r>
              <a:rPr lang="en-US" sz="900" kern="1200" dirty="0" err="1" smtClean="0">
                <a:solidFill>
                  <a:schemeClr val="tx1"/>
                </a:solidFill>
                <a:latin typeface="Segoe" pitchFamily="34" charset="0"/>
                <a:ea typeface="+mn-ea"/>
                <a:cs typeface="+mn-cs"/>
              </a:rPr>
              <a:t>howMany</a:t>
            </a:r>
            <a:r>
              <a:rPr lang="en-US" sz="900" kern="1200" dirty="0" smtClean="0">
                <a:solidFill>
                  <a:schemeClr val="tx1"/>
                </a:solidFill>
                <a:latin typeface="Segoe" pitchFamily="34" charset="0"/>
                <a:ea typeface="+mn-ea"/>
                <a:cs typeface="+mn-cs"/>
              </a:rPr>
              <a:t> ==&gt; b[k] == a[</a:t>
            </a:r>
            <a:r>
              <a:rPr lang="en-US" sz="900" kern="1200" dirty="0" err="1" smtClean="0">
                <a:solidFill>
                  <a:schemeClr val="tx1"/>
                </a:solidFill>
                <a:latin typeface="Segoe" pitchFamily="34" charset="0"/>
                <a:ea typeface="+mn-ea"/>
                <a:cs typeface="+mn-cs"/>
              </a:rPr>
              <a:t>start+k</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i := 0;</a:t>
            </a:r>
          </a:p>
          <a:p>
            <a:r>
              <a:rPr lang="en-US" sz="900" kern="1200" dirty="0" smtClean="0">
                <a:solidFill>
                  <a:schemeClr val="tx1"/>
                </a:solidFill>
                <a:latin typeface="Segoe" pitchFamily="34" charset="0"/>
                <a:ea typeface="+mn-ea"/>
                <a:cs typeface="+mn-cs"/>
              </a:rPr>
              <a:t>    while (i &lt; </a:t>
            </a:r>
            <a:r>
              <a:rPr lang="en-US" sz="900" kern="1200" dirty="0" err="1" smtClean="0">
                <a:solidFill>
                  <a:schemeClr val="tx1"/>
                </a:solidFill>
                <a:latin typeface="Segoe" pitchFamily="34" charset="0"/>
                <a:ea typeface="+mn-ea"/>
                <a:cs typeface="+mn-cs"/>
              </a:rPr>
              <a:t>howMany</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invariant 0 &lt;= i &lt;= </a:t>
            </a:r>
            <a:r>
              <a:rPr lang="en-US" sz="900" kern="1200" dirty="0" err="1" smtClean="0">
                <a:solidFill>
                  <a:schemeClr val="tx1"/>
                </a:solidFill>
                <a:latin typeface="Segoe" pitchFamily="34" charset="0"/>
                <a:ea typeface="+mn-ea"/>
                <a:cs typeface="+mn-cs"/>
              </a:rPr>
              <a:t>howMany</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invariant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k :: 0 &lt;= k &lt; i ==&gt; b[k] == a[</a:t>
            </a:r>
            <a:r>
              <a:rPr lang="en-US" sz="900" kern="1200" dirty="0" err="1" smtClean="0">
                <a:solidFill>
                  <a:schemeClr val="tx1"/>
                </a:solidFill>
                <a:latin typeface="Segoe" pitchFamily="34" charset="0"/>
                <a:ea typeface="+mn-ea"/>
                <a:cs typeface="+mn-cs"/>
              </a:rPr>
              <a:t>start+k</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b[i] := a[start + i];</a:t>
            </a:r>
          </a:p>
          <a:p>
            <a:r>
              <a:rPr lang="en-US" sz="900" kern="1200" dirty="0" smtClean="0">
                <a:solidFill>
                  <a:schemeClr val="tx1"/>
                </a:solidFill>
                <a:latin typeface="Segoe" pitchFamily="34" charset="0"/>
                <a:ea typeface="+mn-ea"/>
                <a:cs typeface="+mn-cs"/>
              </a:rPr>
              <a:t>      i := i + 1;</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sz="900" kern="1200" smtClean="0">
              <a:solidFill>
                <a:schemeClr val="tx1"/>
              </a:solidFill>
              <a:latin typeface="Segoe" pitchFamily="34" charset="0"/>
              <a:ea typeface="+mn-ea"/>
              <a:cs typeface="+mn-cs"/>
            </a:endParaRPr>
          </a:p>
        </p:txBody>
      </p:sp>
      <p:sp>
        <p:nvSpPr>
          <p:cNvPr id="4" name="Slide Number Placeholder 3"/>
          <p:cNvSpPr>
            <a:spLocks noGrp="1"/>
          </p:cNvSpPr>
          <p:nvPr>
            <p:ph type="sldNum" sz="quarter" idx="10"/>
          </p:nvPr>
        </p:nvSpPr>
        <p:spPr/>
        <p:txBody>
          <a:bodyPr/>
          <a:lstStyle/>
          <a:p>
            <a:fld id="{8B263312-38AA-4E1E-B2B5-0F8F122B24FE}" type="slidenum">
              <a:rPr lang="en-US" smtClean="0"/>
              <a:pPr/>
              <a:t>8</a:t>
            </a:fld>
            <a:endParaRPr lang="en-US" dirty="0"/>
          </a:p>
        </p:txBody>
      </p:sp>
    </p:spTree>
    <p:extLst>
      <p:ext uri="{BB962C8B-B14F-4D97-AF65-F5344CB8AC3E}">
        <p14:creationId xmlns:p14="http://schemas.microsoft.com/office/powerpoint/2010/main" val="23115140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 name="Title 1"/>
          <p:cNvSpPr>
            <a:spLocks noGrp="1"/>
          </p:cNvSpPr>
          <p:nvPr>
            <p:ph type="ctrTitle"/>
          </p:nvPr>
        </p:nvSpPr>
        <p:spPr>
          <a:xfrm>
            <a:off x="730250" y="1905000"/>
            <a:ext cx="7681913" cy="1523495"/>
          </a:xfrm>
        </p:spPr>
        <p:txBody>
          <a:bodyPr>
            <a:noAutofit/>
          </a:bodyPr>
          <a:lstStyle>
            <a:lvl1pPr>
              <a:lnSpc>
                <a:spcPct val="90000"/>
              </a:lnSpc>
              <a:defRPr sz="5400">
                <a:solidFill>
                  <a:schemeClr val="bg2"/>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2"/>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4" name="Picture 3"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5" name="Picture 4"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363938" cy="498598"/>
          </a:xfrm>
        </p:spPr>
        <p:txBody>
          <a:bodyPr vert="horz" wrap="square" lIns="0" tIns="0" rIns="0" bIns="0" rtlCol="0" anchor="t">
            <a:spAutoFit/>
          </a:bodyPr>
          <a:lstStyle>
            <a:lvl1pPr>
              <a:defRPr lang="en-US" sz="3600" baseline="0" dirty="0"/>
            </a:lvl1pPr>
          </a:lstStyle>
          <a:p>
            <a:pPr lvl="0" algn="l" defTabSz="914363">
              <a:lnSpc>
                <a:spcPct val="90000"/>
              </a:lnSpc>
            </a:pPr>
            <a:r>
              <a:rPr lang="en-US" smtClean="0"/>
              <a:t>Click to edit Master title style</a:t>
            </a:r>
            <a:endParaRPr lang="en-US" dirty="0"/>
          </a:p>
        </p:txBody>
      </p:sp>
      <p:sp>
        <p:nvSpPr>
          <p:cNvPr id="5" name="Text Placeholder 4"/>
          <p:cNvSpPr>
            <a:spLocks noGrp="1"/>
          </p:cNvSpPr>
          <p:nvPr>
            <p:ph type="body" sz="quarter" idx="10"/>
          </p:nvPr>
        </p:nvSpPr>
        <p:spPr>
          <a:xfrm>
            <a:off x="457200" y="1295401"/>
            <a:ext cx="8363938" cy="3962399"/>
          </a:xfrm>
        </p:spPr>
        <p:txBody>
          <a:bodyPr vert="horz" lIns="91440" tIns="45720" rIns="91440" bIns="45720" rtlCol="0">
            <a:normAutofit/>
          </a:bodyPr>
          <a:lstStyle>
            <a:lvl1pPr>
              <a:defRPr lang="en-US" smtClean="0"/>
            </a:lvl1pPr>
            <a:lvl2pPr>
              <a:defRPr lang="en-US" smtClean="0"/>
            </a:lvl2pPr>
            <a:lvl3pPr>
              <a:defRPr lang="en-US" smtClean="0"/>
            </a:lvl3pPr>
            <a:lvl4pPr>
              <a:defRPr lang="en-US" smtClean="0"/>
            </a:lvl4pPr>
            <a:lvl5pPr>
              <a:defRPr lang="en-US" dirty="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86302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srcRect/>
          <a:stretch>
            <a:fillRect/>
          </a:stretch>
        </a:blipFill>
        <a:effectLst/>
      </p:bgPr>
    </p:bg>
    <p:spTree>
      <p:nvGrpSpPr>
        <p:cNvPr id="1" name=""/>
        <p:cNvGrpSpPr/>
        <p:nvPr/>
      </p:nvGrpSpPr>
      <p:grpSpPr>
        <a:xfrm>
          <a:off x="0" y="0"/>
          <a:ext cx="0" cy="0"/>
          <a:chOff x="0" y="0"/>
          <a:chExt cx="0" cy="0"/>
        </a:xfrm>
      </p:grpSpPr>
      <p:pic>
        <p:nvPicPr>
          <p:cNvPr id="8" name="Picture 3" descr="C:\Documents and Settings\sarahb\Desktop\DVD_ART34\Artwork_Imagery\Shapes\Lines\line drop shadow.png"/>
          <p:cNvPicPr>
            <a:picLocks noChangeAspect="1" noChangeArrowheads="1"/>
          </p:cNvPicPr>
          <p:nvPr userDrawn="1"/>
        </p:nvPicPr>
        <p:blipFill>
          <a:blip r:embed="rId3">
            <a:duotone>
              <a:schemeClr val="accent2">
                <a:shade val="45000"/>
                <a:satMod val="135000"/>
              </a:schemeClr>
              <a:prstClr val="white"/>
            </a:duotone>
            <a:lum/>
          </a:blip>
          <a:srcRect l="12500" b="-12538"/>
          <a:stretch>
            <a:fillRect/>
          </a:stretch>
        </p:blipFill>
        <p:spPr bwMode="auto">
          <a:xfrm>
            <a:off x="0" y="3398264"/>
            <a:ext cx="8001000" cy="259336"/>
          </a:xfrm>
          <a:prstGeom prst="rect">
            <a:avLst/>
          </a:prstGeom>
          <a:noFill/>
        </p:spPr>
      </p:pic>
      <p:sp>
        <p:nvSpPr>
          <p:cNvPr id="2" name="Title 1"/>
          <p:cNvSpPr>
            <a:spLocks noGrp="1"/>
          </p:cNvSpPr>
          <p:nvPr>
            <p:ph type="ctrTitle"/>
          </p:nvPr>
        </p:nvSpPr>
        <p:spPr>
          <a:xfrm>
            <a:off x="381000" y="807848"/>
            <a:ext cx="8031427" cy="1523494"/>
          </a:xfrm>
        </p:spPr>
        <p:txBody>
          <a:bodyPr anchor="ctr" anchorCtr="0">
            <a:noAutofit/>
          </a:bodyPr>
          <a:lstStyle>
            <a:lvl1pPr>
              <a:lnSpc>
                <a:spcPct val="90000"/>
              </a:lnSpc>
              <a:defRPr sz="5400">
                <a:solidFill>
                  <a:schemeClr val="bg2"/>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81000" y="4344988"/>
            <a:ext cx="8031163" cy="461665"/>
          </a:xfrm>
        </p:spPr>
        <p:txBody>
          <a:bodyPr>
            <a:noAutofit/>
          </a:bodyPr>
          <a:lstStyle>
            <a:lvl1pPr marL="0" indent="0" algn="l">
              <a:lnSpc>
                <a:spcPct val="90000"/>
              </a:lnSpc>
              <a:spcBef>
                <a:spcPts val="0"/>
              </a:spcBef>
              <a:buNone/>
              <a:defRPr>
                <a:solidFill>
                  <a:schemeClr val="bg2"/>
                </a:solidFill>
                <a:effectLs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chemeClr val="accent2">
                        <a:lumMod val="75000"/>
                      </a:schemeClr>
                    </a:gs>
                    <a:gs pos="28000">
                      <a:schemeClr val="accent5"/>
                    </a:gs>
                    <a:gs pos="62000">
                      <a:schemeClr val="accent2"/>
                    </a:gs>
                    <a:gs pos="88000">
                      <a:schemeClr val="bg2"/>
                    </a:gs>
                  </a:gsLst>
                  <a:lin ang="5400000"/>
                </a:gradFill>
                <a:effectLst>
                  <a:outerShdw blurRad="50800" dist="39000" dir="5460000" algn="tl">
                    <a:srgbClr val="000000">
                      <a:alpha val="38000"/>
                    </a:srgbClr>
                  </a:outerShdw>
                </a:effectLst>
                <a:uLnTx/>
                <a:uFillTx/>
                <a:latin typeface="Segoe" pitchFamily="34" charset="0"/>
                <a:ea typeface="+mn-ea"/>
                <a:cs typeface="+mn-cs"/>
              </a:defRPr>
            </a:lvl1pPr>
          </a:lstStyle>
          <a:p>
            <a:pPr lvl="0"/>
            <a:r>
              <a:rPr lang="en-US" dirty="0" smtClean="0"/>
              <a:t>click to…</a:t>
            </a:r>
          </a:p>
        </p:txBody>
      </p:sp>
      <p:pic>
        <p:nvPicPr>
          <p:cNvPr id="6" name="Picture 5" descr="MS-Research-logo.png"/>
          <p:cNvPicPr>
            <a:picLocks noChangeAspect="1"/>
          </p:cNvPicPr>
          <p:nvPr userDrawn="1"/>
        </p:nvPicPr>
        <p:blipFill>
          <a:blip r:embed="rId4">
            <a:lum bright="100000"/>
          </a:blip>
          <a:stretch>
            <a:fillRect/>
          </a:stretch>
        </p:blipFill>
        <p:spPr>
          <a:xfrm>
            <a:off x="7519239" y="6282881"/>
            <a:ext cx="1243761" cy="34652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1"/>
          </p:nvPr>
        </p:nvSpPr>
        <p:spPr/>
        <p:txBody>
          <a:bodyPr/>
          <a:lstStyle/>
          <a:p>
            <a:r>
              <a:rPr lang="en-US" dirty="0" smtClean="0"/>
              <a:t>K. Rustan M. Leino</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0"/>
          </p:nvPr>
        </p:nvSpPr>
        <p:spPr/>
        <p:txBody>
          <a:bodyPr/>
          <a:lstStyle>
            <a:lvl1pPr>
              <a:defRPr/>
            </a:lvl1pPr>
          </a:lstStyle>
          <a:p>
            <a:r>
              <a:rPr lang="en-US" dirty="0" smtClean="0"/>
              <a:t>K. Rustan M. Leino</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6"/>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pic>
        <p:nvPicPr>
          <p:cNvPr id="2" name="Picture 1"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3" name="Picture 2"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3"/>
          </p:nvPr>
        </p:nvSpPr>
        <p:spPr>
          <a:xfrm>
            <a:off x="2971800" y="6579834"/>
            <a:ext cx="3200400" cy="365125"/>
          </a:xfrm>
          <a:prstGeom prst="rect">
            <a:avLst/>
          </a:prstGeom>
        </p:spPr>
        <p:txBody>
          <a:bodyPr vert="horz" lIns="91440" tIns="45720" rIns="91440" bIns="45720" rtlCol="0" anchor="ctr"/>
          <a:lstStyle>
            <a:lvl1pPr algn="ctr">
              <a:defRPr sz="1200">
                <a:gradFill>
                  <a:gsLst>
                    <a:gs pos="36000">
                      <a:schemeClr val="tx1"/>
                    </a:gs>
                    <a:gs pos="86000">
                      <a:schemeClr val="tx1"/>
                    </a:gs>
                  </a:gsLst>
                  <a:lin ang="5400000" scaled="0"/>
                </a:gradFill>
                <a:effectLst>
                  <a:outerShdw blurRad="50800" dist="38100" dir="2700000" algn="tl" rotWithShape="0">
                    <a:schemeClr val="bg2">
                      <a:alpha val="40000"/>
                    </a:schemeClr>
                  </a:outerShdw>
                </a:effectLst>
              </a:defRPr>
            </a:lvl1pPr>
          </a:lstStyle>
          <a:p>
            <a:r>
              <a:rPr lang="en-US" dirty="0" smtClean="0"/>
              <a:t>K. Rustan M. Leino</a:t>
            </a:r>
            <a:endParaRPr lang="en-US" dirty="0"/>
          </a:p>
        </p:txBody>
      </p:sp>
    </p:spTree>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22" r:id="rId12"/>
  </p:sldLayoutIdLst>
  <p:transition>
    <p:fade/>
  </p:transition>
  <p:timing>
    <p:tnLst>
      <p:par>
        <p:cTn id="1" dur="indefinite" restart="never" nodeType="tmRoot"/>
      </p:par>
    </p:tnLst>
  </p:timing>
  <p:hf sldNum="0" hd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460375" indent="-460375" algn="l" defTabSz="914363" rtl="0" eaLnBrk="1" latinLnBrk="0" hangingPunct="1">
        <a:lnSpc>
          <a:spcPct val="90000"/>
        </a:lnSpc>
        <a:spcBef>
          <a:spcPct val="20000"/>
        </a:spcBef>
        <a:buFontTx/>
        <a:buBlip>
          <a:blip r:embed="rId15"/>
        </a:buBlip>
        <a:defRPr sz="3200" kern="1200">
          <a:solidFill>
            <a:schemeClr val="bg2"/>
          </a:solidFill>
          <a:effectLst/>
          <a:latin typeface="+mn-lt"/>
          <a:ea typeface="+mn-ea"/>
          <a:cs typeface="+mn-cs"/>
        </a:defRPr>
      </a:lvl1pPr>
      <a:lvl2pPr marL="855663" indent="-395288" algn="l" defTabSz="914363" rtl="0" eaLnBrk="1" latinLnBrk="0" hangingPunct="1">
        <a:lnSpc>
          <a:spcPct val="90000"/>
        </a:lnSpc>
        <a:spcBef>
          <a:spcPct val="20000"/>
        </a:spcBef>
        <a:buFontTx/>
        <a:buBlip>
          <a:blip r:embed="rId15"/>
        </a:buBlip>
        <a:defRPr sz="2800" kern="1200">
          <a:solidFill>
            <a:schemeClr val="bg2"/>
          </a:solidFill>
          <a:effectLst/>
          <a:latin typeface="+mn-lt"/>
          <a:ea typeface="+mn-ea"/>
          <a:cs typeface="+mn-cs"/>
        </a:defRPr>
      </a:lvl2pPr>
      <a:lvl3pPr marL="1258888" indent="-403225"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3pPr>
      <a:lvl4pPr marL="1604963" indent="-346075"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4pPr>
      <a:lvl5pPr marL="1941513" indent="-336550"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Lst>
  <p:transition>
    <p:fade/>
  </p:transition>
  <p:hf sldNum="0" hdr="0" dt="0"/>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rise4fun.com/Dafny/wjD" TargetMode="External"/><Relationship Id="rId2" Type="http://schemas.openxmlformats.org/officeDocument/2006/relationships/hyperlink" Target="http://rise4fun.com/Dafny/MbH"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524505"/>
            <a:ext cx="7681913" cy="1523495"/>
          </a:xfrm>
        </p:spPr>
        <p:txBody>
          <a:bodyPr/>
          <a:lstStyle/>
          <a:p>
            <a:r>
              <a:rPr lang="en-US" sz="4800" dirty="0" smtClean="0"/>
              <a:t>Using and Building an Automatic Program Verifier</a:t>
            </a:r>
            <a:endParaRPr lang="en-US" sz="4000" dirty="0"/>
          </a:p>
        </p:txBody>
      </p:sp>
      <p:sp>
        <p:nvSpPr>
          <p:cNvPr id="3" name="Subtitle 2"/>
          <p:cNvSpPr>
            <a:spLocks noGrp="1"/>
          </p:cNvSpPr>
          <p:nvPr>
            <p:ph type="subTitle" idx="1"/>
          </p:nvPr>
        </p:nvSpPr>
        <p:spPr>
          <a:xfrm>
            <a:off x="730249" y="4114800"/>
            <a:ext cx="7681913" cy="1600200"/>
          </a:xfrm>
        </p:spPr>
        <p:txBody>
          <a:bodyPr/>
          <a:lstStyle/>
          <a:p>
            <a:r>
              <a:rPr lang="en-US" dirty="0" smtClean="0"/>
              <a:t>K. Rustan M. Leino</a:t>
            </a:r>
            <a:endParaRPr lang="en-US" dirty="0"/>
          </a:p>
          <a:p>
            <a:r>
              <a:rPr lang="en-US" sz="2400" dirty="0" smtClean="0"/>
              <a:t>Research in Software Engineering (</a:t>
            </a:r>
            <a:r>
              <a:rPr lang="en-US" sz="2400" dirty="0" err="1" smtClean="0"/>
              <a:t>RiSE</a:t>
            </a:r>
            <a:r>
              <a:rPr lang="en-US" sz="2400" dirty="0" smtClean="0"/>
              <a:t>)</a:t>
            </a:r>
          </a:p>
          <a:p>
            <a:r>
              <a:rPr lang="en-US" sz="2400" dirty="0" smtClean="0"/>
              <a:t>Microsoft Research, Redmond</a:t>
            </a:r>
            <a:endParaRPr lang="en-US" sz="2400" dirty="0"/>
          </a:p>
        </p:txBody>
      </p:sp>
      <p:sp>
        <p:nvSpPr>
          <p:cNvPr id="4" name="TextBox 3"/>
          <p:cNvSpPr txBox="1"/>
          <p:nvPr/>
        </p:nvSpPr>
        <p:spPr>
          <a:xfrm>
            <a:off x="609600" y="5715000"/>
            <a:ext cx="4953000" cy="954107"/>
          </a:xfrm>
          <a:prstGeom prst="rect">
            <a:avLst/>
          </a:prstGeom>
          <a:noFill/>
        </p:spPr>
        <p:txBody>
          <a:bodyPr wrap="square" rtlCol="0">
            <a:spAutoFit/>
          </a:bodyPr>
          <a:lstStyle/>
          <a:p>
            <a:r>
              <a:rPr lang="en-US" sz="1400" dirty="0" smtClean="0">
                <a:solidFill>
                  <a:schemeClr val="bg2"/>
                </a:solidFill>
              </a:rPr>
              <a:t>Lecture 2</a:t>
            </a:r>
          </a:p>
          <a:p>
            <a:r>
              <a:rPr lang="en-US" sz="1400" dirty="0" err="1" smtClean="0">
                <a:solidFill>
                  <a:schemeClr val="bg2"/>
                </a:solidFill>
              </a:rPr>
              <a:t>Marktoberdorf</a:t>
            </a:r>
            <a:r>
              <a:rPr lang="en-US" sz="1400" dirty="0" smtClean="0">
                <a:solidFill>
                  <a:schemeClr val="bg2"/>
                </a:solidFill>
              </a:rPr>
              <a:t> Summer School 2011</a:t>
            </a:r>
            <a:endParaRPr lang="en-US" sz="1400" dirty="0" smtClean="0">
              <a:solidFill>
                <a:schemeClr val="bg2"/>
              </a:solidFill>
              <a:effectLst/>
            </a:endParaRPr>
          </a:p>
          <a:p>
            <a:r>
              <a:rPr lang="en-US" sz="1400" dirty="0" err="1" smtClean="0">
                <a:solidFill>
                  <a:schemeClr val="bg2"/>
                </a:solidFill>
              </a:rPr>
              <a:t>Bayrischzell</a:t>
            </a:r>
            <a:r>
              <a:rPr lang="en-US" sz="1400" dirty="0" smtClean="0">
                <a:solidFill>
                  <a:schemeClr val="bg2"/>
                </a:solidFill>
              </a:rPr>
              <a:t>, BY, Germany</a:t>
            </a:r>
          </a:p>
          <a:p>
            <a:r>
              <a:rPr lang="en-US" sz="1400" dirty="0">
                <a:solidFill>
                  <a:schemeClr val="bg2"/>
                </a:solidFill>
              </a:rPr>
              <a:t>6</a:t>
            </a:r>
            <a:r>
              <a:rPr lang="en-US" sz="1400" dirty="0" smtClean="0">
                <a:solidFill>
                  <a:schemeClr val="bg2"/>
                </a:solidFill>
                <a:effectLst/>
              </a:rPr>
              <a:t> August 2011</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Text Placeholder 2"/>
          <p:cNvSpPr>
            <a:spLocks noGrp="1"/>
          </p:cNvSpPr>
          <p:nvPr>
            <p:ph type="body" sz="quarter" idx="10"/>
          </p:nvPr>
        </p:nvSpPr>
        <p:spPr>
          <a:xfrm>
            <a:off x="381000" y="1411552"/>
            <a:ext cx="8382000" cy="3016210"/>
          </a:xfrm>
        </p:spPr>
        <p:txBody>
          <a:bodyPr/>
          <a:lstStyle/>
          <a:p>
            <a:r>
              <a:rPr lang="en-US" dirty="0" smtClean="0"/>
              <a:t>Dafny</a:t>
            </a:r>
          </a:p>
          <a:p>
            <a:pPr lvl="1"/>
            <a:r>
              <a:rPr lang="en-US" dirty="0" smtClean="0"/>
              <a:t>research.microsoft.com/</a:t>
            </a:r>
            <a:r>
              <a:rPr lang="en-US" dirty="0" err="1" smtClean="0"/>
              <a:t>dafny</a:t>
            </a:r>
            <a:endParaRPr lang="en-US" dirty="0" smtClean="0"/>
          </a:p>
          <a:p>
            <a:r>
              <a:rPr lang="en-US" dirty="0" smtClean="0"/>
              <a:t>rise4fun</a:t>
            </a:r>
          </a:p>
          <a:p>
            <a:pPr lvl="1"/>
            <a:r>
              <a:rPr lang="en-US" dirty="0" smtClean="0"/>
              <a:t>rise4fun.com</a:t>
            </a:r>
          </a:p>
          <a:p>
            <a:r>
              <a:rPr lang="en-US" dirty="0" smtClean="0"/>
              <a:t>Verification Corner</a:t>
            </a:r>
          </a:p>
          <a:p>
            <a:pPr lvl="1"/>
            <a:r>
              <a:rPr lang="en-US" dirty="0" smtClean="0"/>
              <a:t>research.microsoft.com/</a:t>
            </a:r>
            <a:r>
              <a:rPr lang="en-US" dirty="0" err="1" smtClean="0"/>
              <a:t>verificationcorner</a:t>
            </a:r>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2362200"/>
            <a:ext cx="1495425" cy="1140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C:\Users\leino\Documents\My Web Sites\External\images\Verification-Corner.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4419600"/>
            <a:ext cx="1495425" cy="1121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0568431"/>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Isar</a:t>
            </a:r>
            <a:r>
              <a:rPr lang="en-US" dirty="0" smtClean="0"/>
              <a:t> and Dafny</a:t>
            </a:r>
            <a:endParaRPr lang="en-US" dirty="0"/>
          </a:p>
        </p:txBody>
      </p:sp>
      <p:sp>
        <p:nvSpPr>
          <p:cNvPr id="3" name="Text Placeholder 2"/>
          <p:cNvSpPr>
            <a:spLocks noGrp="1"/>
          </p:cNvSpPr>
          <p:nvPr>
            <p:ph type="body" sz="quarter" idx="10"/>
          </p:nvPr>
        </p:nvSpPr>
        <p:spPr>
          <a:xfrm>
            <a:off x="381000" y="1411552"/>
            <a:ext cx="8382000" cy="3151632"/>
          </a:xfrm>
        </p:spPr>
        <p:txBody>
          <a:bodyPr/>
          <a:lstStyle/>
          <a:p>
            <a:pPr marL="0" indent="0">
              <a:buNone/>
            </a:pPr>
            <a:r>
              <a:rPr lang="en-US" b="1" dirty="0" smtClean="0">
                <a:solidFill>
                  <a:srgbClr val="00B050"/>
                </a:solidFill>
              </a:rPr>
              <a:t>lemma</a:t>
            </a:r>
            <a:r>
              <a:rPr lang="en-US" dirty="0" smtClean="0"/>
              <a:t> name: P</a:t>
            </a:r>
          </a:p>
          <a:p>
            <a:pPr marL="0" indent="0">
              <a:buNone/>
            </a:pPr>
            <a:r>
              <a:rPr lang="en-US" b="1" dirty="0">
                <a:solidFill>
                  <a:srgbClr val="00B050"/>
                </a:solidFill>
              </a:rPr>
              <a:t>proof</a:t>
            </a:r>
          </a:p>
          <a:p>
            <a:pPr marL="0" indent="0">
              <a:buNone/>
            </a:pPr>
            <a:r>
              <a:rPr lang="en-US" dirty="0"/>
              <a:t>	</a:t>
            </a:r>
            <a:r>
              <a:rPr lang="en-US" b="1" dirty="0">
                <a:solidFill>
                  <a:srgbClr val="00B050"/>
                </a:solidFill>
              </a:rPr>
              <a:t>hence</a:t>
            </a:r>
            <a:r>
              <a:rPr lang="en-US" dirty="0" smtClean="0"/>
              <a:t> Q </a:t>
            </a:r>
            <a:r>
              <a:rPr lang="en-US" b="1" dirty="0">
                <a:solidFill>
                  <a:srgbClr val="00B050"/>
                </a:solidFill>
              </a:rPr>
              <a:t>by</a:t>
            </a:r>
            <a:r>
              <a:rPr lang="en-US" dirty="0" smtClean="0"/>
              <a:t> sledgehammer</a:t>
            </a:r>
          </a:p>
          <a:p>
            <a:pPr marL="0" indent="0">
              <a:buNone/>
            </a:pPr>
            <a:r>
              <a:rPr lang="en-US" dirty="0"/>
              <a:t>	</a:t>
            </a:r>
            <a:r>
              <a:rPr lang="en-US" b="1" dirty="0">
                <a:solidFill>
                  <a:srgbClr val="00B050"/>
                </a:solidFill>
              </a:rPr>
              <a:t>hence</a:t>
            </a:r>
            <a:r>
              <a:rPr lang="en-US" dirty="0" smtClean="0"/>
              <a:t> R </a:t>
            </a:r>
            <a:r>
              <a:rPr lang="en-US" b="1" dirty="0">
                <a:solidFill>
                  <a:srgbClr val="00B050"/>
                </a:solidFill>
              </a:rPr>
              <a:t>by</a:t>
            </a:r>
            <a:r>
              <a:rPr lang="en-US" dirty="0" smtClean="0"/>
              <a:t> </a:t>
            </a:r>
            <a:r>
              <a:rPr lang="en-US" dirty="0" err="1" smtClean="0"/>
              <a:t>simp</a:t>
            </a:r>
            <a:endParaRPr lang="en-US" dirty="0" smtClean="0"/>
          </a:p>
          <a:p>
            <a:pPr marL="0" indent="0">
              <a:buNone/>
            </a:pPr>
            <a:r>
              <a:rPr lang="en-US" dirty="0"/>
              <a:t>	</a:t>
            </a:r>
            <a:r>
              <a:rPr lang="en-US" b="1" dirty="0">
                <a:solidFill>
                  <a:srgbClr val="00B050"/>
                </a:solidFill>
              </a:rPr>
              <a:t>thus</a:t>
            </a:r>
            <a:r>
              <a:rPr lang="en-US" dirty="0" smtClean="0"/>
              <a:t> S </a:t>
            </a:r>
            <a:r>
              <a:rPr lang="en-US" b="1" dirty="0">
                <a:solidFill>
                  <a:srgbClr val="00B050"/>
                </a:solidFill>
              </a:rPr>
              <a:t>by</a:t>
            </a:r>
            <a:r>
              <a:rPr lang="en-US" dirty="0" smtClean="0"/>
              <a:t> grind</a:t>
            </a:r>
          </a:p>
          <a:p>
            <a:pPr marL="0" indent="0">
              <a:buNone/>
            </a:pPr>
            <a:r>
              <a:rPr lang="en-US" b="1" dirty="0">
                <a:solidFill>
                  <a:srgbClr val="00B050"/>
                </a:solidFill>
              </a:rPr>
              <a:t>end</a:t>
            </a:r>
          </a:p>
        </p:txBody>
      </p:sp>
    </p:spTree>
    <p:extLst>
      <p:ext uri="{BB962C8B-B14F-4D97-AF65-F5344CB8AC3E}">
        <p14:creationId xmlns:p14="http://schemas.microsoft.com/office/powerpoint/2010/main" val="1581226436"/>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Isar</a:t>
            </a:r>
            <a:r>
              <a:rPr lang="en-US" dirty="0"/>
              <a:t> and Dafny</a:t>
            </a:r>
          </a:p>
        </p:txBody>
      </p:sp>
      <p:sp>
        <p:nvSpPr>
          <p:cNvPr id="3" name="Text Placeholder 2"/>
          <p:cNvSpPr>
            <a:spLocks noGrp="1"/>
          </p:cNvSpPr>
          <p:nvPr>
            <p:ph type="body" sz="quarter" idx="10"/>
          </p:nvPr>
        </p:nvSpPr>
        <p:spPr>
          <a:xfrm>
            <a:off x="381000" y="1411552"/>
            <a:ext cx="8382000" cy="3151632"/>
          </a:xfrm>
        </p:spPr>
        <p:txBody>
          <a:bodyPr/>
          <a:lstStyle/>
          <a:p>
            <a:pPr marL="0" indent="0">
              <a:buNone/>
            </a:pPr>
            <a:r>
              <a:rPr lang="en-US" b="1" dirty="0" smtClean="0">
                <a:solidFill>
                  <a:srgbClr val="00B050"/>
                </a:solidFill>
              </a:rPr>
              <a:t>lemma</a:t>
            </a:r>
            <a:r>
              <a:rPr lang="en-US" dirty="0" smtClean="0"/>
              <a:t> name: P</a:t>
            </a:r>
          </a:p>
          <a:p>
            <a:pPr marL="0" indent="0">
              <a:buNone/>
            </a:pPr>
            <a:r>
              <a:rPr lang="en-US" b="1" dirty="0">
                <a:solidFill>
                  <a:srgbClr val="00B050"/>
                </a:solidFill>
              </a:rPr>
              <a:t>proof</a:t>
            </a:r>
          </a:p>
          <a:p>
            <a:pPr marL="0" indent="0">
              <a:buNone/>
            </a:pPr>
            <a:r>
              <a:rPr lang="en-US" dirty="0"/>
              <a:t>	</a:t>
            </a:r>
            <a:r>
              <a:rPr lang="en-US" b="1" dirty="0" smtClean="0">
                <a:solidFill>
                  <a:srgbClr val="00B050"/>
                </a:solidFill>
              </a:rPr>
              <a:t>assert</a:t>
            </a:r>
            <a:r>
              <a:rPr lang="en-US" dirty="0" smtClean="0"/>
              <a:t> Q </a:t>
            </a:r>
            <a:r>
              <a:rPr lang="en-US" b="1" dirty="0">
                <a:solidFill>
                  <a:srgbClr val="00B050"/>
                </a:solidFill>
              </a:rPr>
              <a:t>by</a:t>
            </a:r>
            <a:r>
              <a:rPr lang="en-US" dirty="0" smtClean="0"/>
              <a:t> sledgehammer</a:t>
            </a:r>
          </a:p>
          <a:p>
            <a:pPr marL="0" indent="0">
              <a:buNone/>
            </a:pPr>
            <a:r>
              <a:rPr lang="en-US" dirty="0"/>
              <a:t>	</a:t>
            </a:r>
            <a:r>
              <a:rPr lang="en-US" b="1" dirty="0" smtClean="0">
                <a:solidFill>
                  <a:srgbClr val="00B050"/>
                </a:solidFill>
              </a:rPr>
              <a:t>assert</a:t>
            </a:r>
            <a:r>
              <a:rPr lang="en-US" dirty="0" smtClean="0"/>
              <a:t> R </a:t>
            </a:r>
            <a:r>
              <a:rPr lang="en-US" b="1" dirty="0">
                <a:solidFill>
                  <a:srgbClr val="00B050"/>
                </a:solidFill>
              </a:rPr>
              <a:t>by</a:t>
            </a:r>
            <a:r>
              <a:rPr lang="en-US" dirty="0" smtClean="0"/>
              <a:t> </a:t>
            </a:r>
            <a:r>
              <a:rPr lang="en-US" dirty="0" err="1" smtClean="0"/>
              <a:t>simp</a:t>
            </a:r>
            <a:endParaRPr lang="en-US" dirty="0" smtClean="0"/>
          </a:p>
          <a:p>
            <a:pPr marL="0" indent="0">
              <a:buNone/>
            </a:pPr>
            <a:r>
              <a:rPr lang="en-US" dirty="0"/>
              <a:t>	</a:t>
            </a:r>
            <a:r>
              <a:rPr lang="en-US" b="1" dirty="0" smtClean="0">
                <a:solidFill>
                  <a:srgbClr val="00B050"/>
                </a:solidFill>
              </a:rPr>
              <a:t>assert</a:t>
            </a:r>
            <a:r>
              <a:rPr lang="en-US" dirty="0" smtClean="0"/>
              <a:t> S </a:t>
            </a:r>
            <a:r>
              <a:rPr lang="en-US" b="1" dirty="0">
                <a:solidFill>
                  <a:srgbClr val="00B050"/>
                </a:solidFill>
              </a:rPr>
              <a:t>by</a:t>
            </a:r>
            <a:r>
              <a:rPr lang="en-US" dirty="0" smtClean="0"/>
              <a:t> grind</a:t>
            </a:r>
          </a:p>
          <a:p>
            <a:pPr marL="0" indent="0">
              <a:buNone/>
            </a:pPr>
            <a:r>
              <a:rPr lang="en-US" b="1" dirty="0">
                <a:solidFill>
                  <a:srgbClr val="00B050"/>
                </a:solidFill>
              </a:rPr>
              <a:t>end</a:t>
            </a:r>
          </a:p>
        </p:txBody>
      </p:sp>
    </p:spTree>
    <p:extLst>
      <p:ext uri="{BB962C8B-B14F-4D97-AF65-F5344CB8AC3E}">
        <p14:creationId xmlns:p14="http://schemas.microsoft.com/office/powerpoint/2010/main" val="205026980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Isar</a:t>
            </a:r>
            <a:r>
              <a:rPr lang="en-US" dirty="0"/>
              <a:t> and Dafny</a:t>
            </a:r>
          </a:p>
        </p:txBody>
      </p:sp>
      <p:sp>
        <p:nvSpPr>
          <p:cNvPr id="3" name="Text Placeholder 2"/>
          <p:cNvSpPr>
            <a:spLocks noGrp="1"/>
          </p:cNvSpPr>
          <p:nvPr>
            <p:ph type="body" sz="quarter" idx="10"/>
          </p:nvPr>
        </p:nvSpPr>
        <p:spPr>
          <a:xfrm>
            <a:off x="381000" y="1411552"/>
            <a:ext cx="8382000" cy="3693319"/>
          </a:xfrm>
        </p:spPr>
        <p:txBody>
          <a:bodyPr/>
          <a:lstStyle/>
          <a:p>
            <a:pPr marL="0" indent="0">
              <a:buNone/>
            </a:pPr>
            <a:r>
              <a:rPr lang="en-US" b="1" dirty="0" smtClean="0">
                <a:solidFill>
                  <a:srgbClr val="00B050"/>
                </a:solidFill>
              </a:rPr>
              <a:t>ghost method</a:t>
            </a:r>
            <a:r>
              <a:rPr lang="en-US" dirty="0" smtClean="0"/>
              <a:t> name()</a:t>
            </a:r>
          </a:p>
          <a:p>
            <a:pPr marL="0" indent="0">
              <a:buNone/>
            </a:pPr>
            <a:r>
              <a:rPr lang="en-US" dirty="0" smtClean="0"/>
              <a:t>	</a:t>
            </a:r>
            <a:r>
              <a:rPr lang="en-US" b="1" dirty="0">
                <a:solidFill>
                  <a:srgbClr val="00B050"/>
                </a:solidFill>
              </a:rPr>
              <a:t>ensures</a:t>
            </a:r>
            <a:r>
              <a:rPr lang="en-US" dirty="0" smtClean="0"/>
              <a:t> P</a:t>
            </a:r>
          </a:p>
          <a:p>
            <a:pPr marL="0" indent="0">
              <a:buNone/>
            </a:pPr>
            <a:r>
              <a:rPr lang="en-US" dirty="0" smtClean="0"/>
              <a:t>{</a:t>
            </a:r>
            <a:endParaRPr lang="en-US" dirty="0"/>
          </a:p>
          <a:p>
            <a:pPr marL="0" indent="0">
              <a:buNone/>
            </a:pPr>
            <a:r>
              <a:rPr lang="en-US" dirty="0"/>
              <a:t>	</a:t>
            </a:r>
            <a:r>
              <a:rPr lang="en-US" b="1" dirty="0" smtClean="0">
                <a:solidFill>
                  <a:srgbClr val="00B050"/>
                </a:solidFill>
              </a:rPr>
              <a:t>assert</a:t>
            </a:r>
            <a:r>
              <a:rPr lang="en-US" dirty="0" smtClean="0"/>
              <a:t> Q </a:t>
            </a:r>
            <a:r>
              <a:rPr lang="en-US" b="1" dirty="0">
                <a:solidFill>
                  <a:srgbClr val="00B050"/>
                </a:solidFill>
              </a:rPr>
              <a:t>by</a:t>
            </a:r>
            <a:r>
              <a:rPr lang="en-US" dirty="0" smtClean="0"/>
              <a:t> sledgehammer</a:t>
            </a:r>
          </a:p>
          <a:p>
            <a:pPr marL="0" indent="0">
              <a:buNone/>
            </a:pPr>
            <a:r>
              <a:rPr lang="en-US" dirty="0"/>
              <a:t>	</a:t>
            </a:r>
            <a:r>
              <a:rPr lang="en-US" b="1" dirty="0" smtClean="0">
                <a:solidFill>
                  <a:srgbClr val="00B050"/>
                </a:solidFill>
              </a:rPr>
              <a:t>assert</a:t>
            </a:r>
            <a:r>
              <a:rPr lang="en-US" dirty="0" smtClean="0"/>
              <a:t> R </a:t>
            </a:r>
            <a:r>
              <a:rPr lang="en-US" b="1" dirty="0">
                <a:solidFill>
                  <a:srgbClr val="00B050"/>
                </a:solidFill>
              </a:rPr>
              <a:t>by</a:t>
            </a:r>
            <a:r>
              <a:rPr lang="en-US" dirty="0" smtClean="0"/>
              <a:t> </a:t>
            </a:r>
            <a:r>
              <a:rPr lang="en-US" dirty="0" err="1" smtClean="0"/>
              <a:t>simp</a:t>
            </a:r>
            <a:endParaRPr lang="en-US" dirty="0" smtClean="0"/>
          </a:p>
          <a:p>
            <a:pPr marL="0" indent="0">
              <a:buNone/>
            </a:pPr>
            <a:r>
              <a:rPr lang="en-US" dirty="0"/>
              <a:t>	</a:t>
            </a:r>
            <a:r>
              <a:rPr lang="en-US" b="1" dirty="0" smtClean="0">
                <a:solidFill>
                  <a:srgbClr val="00B050"/>
                </a:solidFill>
              </a:rPr>
              <a:t>assert</a:t>
            </a:r>
            <a:r>
              <a:rPr lang="en-US" dirty="0" smtClean="0"/>
              <a:t> S </a:t>
            </a:r>
            <a:r>
              <a:rPr lang="en-US" b="1" dirty="0">
                <a:solidFill>
                  <a:srgbClr val="00B050"/>
                </a:solidFill>
              </a:rPr>
              <a:t>by</a:t>
            </a:r>
            <a:r>
              <a:rPr lang="en-US" dirty="0" smtClean="0"/>
              <a:t> grind</a:t>
            </a:r>
          </a:p>
          <a:p>
            <a:pPr marL="0" indent="0">
              <a:buNone/>
            </a:pPr>
            <a:r>
              <a:rPr lang="en-US" dirty="0"/>
              <a:t>}</a:t>
            </a:r>
          </a:p>
        </p:txBody>
      </p:sp>
    </p:spTree>
    <p:extLst>
      <p:ext uri="{BB962C8B-B14F-4D97-AF65-F5344CB8AC3E}">
        <p14:creationId xmlns:p14="http://schemas.microsoft.com/office/powerpoint/2010/main" val="368325101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Isar</a:t>
            </a:r>
            <a:r>
              <a:rPr lang="en-US" dirty="0"/>
              <a:t> and Dafny</a:t>
            </a:r>
          </a:p>
        </p:txBody>
      </p:sp>
      <p:sp>
        <p:nvSpPr>
          <p:cNvPr id="3" name="Text Placeholder 2"/>
          <p:cNvSpPr>
            <a:spLocks noGrp="1"/>
          </p:cNvSpPr>
          <p:nvPr>
            <p:ph type="body" sz="quarter" idx="10"/>
          </p:nvPr>
        </p:nvSpPr>
        <p:spPr>
          <a:xfrm>
            <a:off x="381000" y="1411552"/>
            <a:ext cx="8382000" cy="3693319"/>
          </a:xfrm>
        </p:spPr>
        <p:txBody>
          <a:bodyPr/>
          <a:lstStyle/>
          <a:p>
            <a:pPr marL="0" indent="0">
              <a:buNone/>
            </a:pPr>
            <a:r>
              <a:rPr lang="en-US" b="1" dirty="0" smtClean="0">
                <a:solidFill>
                  <a:srgbClr val="00B050"/>
                </a:solidFill>
              </a:rPr>
              <a:t>ghost method</a:t>
            </a:r>
            <a:r>
              <a:rPr lang="en-US" dirty="0" smtClean="0"/>
              <a:t> name()</a:t>
            </a:r>
          </a:p>
          <a:p>
            <a:pPr marL="0" indent="0">
              <a:buNone/>
            </a:pPr>
            <a:r>
              <a:rPr lang="en-US" dirty="0" smtClean="0"/>
              <a:t>	</a:t>
            </a:r>
            <a:r>
              <a:rPr lang="en-US" b="1" dirty="0">
                <a:solidFill>
                  <a:srgbClr val="00B050"/>
                </a:solidFill>
              </a:rPr>
              <a:t>ensures</a:t>
            </a:r>
            <a:r>
              <a:rPr lang="en-US" dirty="0" smtClean="0"/>
              <a:t> P</a:t>
            </a:r>
          </a:p>
          <a:p>
            <a:pPr marL="0" indent="0">
              <a:buNone/>
            </a:pPr>
            <a:r>
              <a:rPr lang="en-US" dirty="0" smtClean="0"/>
              <a:t>{</a:t>
            </a:r>
            <a:endParaRPr lang="en-US" dirty="0"/>
          </a:p>
          <a:p>
            <a:pPr marL="0" indent="0">
              <a:buNone/>
            </a:pPr>
            <a:r>
              <a:rPr lang="en-US" dirty="0"/>
              <a:t>	</a:t>
            </a:r>
            <a:r>
              <a:rPr lang="en-US" b="1" dirty="0" smtClean="0">
                <a:solidFill>
                  <a:srgbClr val="00B050"/>
                </a:solidFill>
              </a:rPr>
              <a:t>assert</a:t>
            </a:r>
            <a:r>
              <a:rPr lang="en-US" dirty="0" smtClean="0"/>
              <a:t> Q </a:t>
            </a:r>
            <a:r>
              <a:rPr lang="en-US" b="1" dirty="0">
                <a:solidFill>
                  <a:srgbClr val="00B050"/>
                </a:solidFill>
              </a:rPr>
              <a:t>by</a:t>
            </a:r>
            <a:r>
              <a:rPr lang="en-US" dirty="0" smtClean="0"/>
              <a:t> </a:t>
            </a:r>
            <a:r>
              <a:rPr lang="en-US" dirty="0" err="1" smtClean="0"/>
              <a:t>dafny</a:t>
            </a:r>
            <a:endParaRPr lang="en-US" dirty="0" smtClean="0"/>
          </a:p>
          <a:p>
            <a:pPr marL="0" indent="0">
              <a:buNone/>
            </a:pPr>
            <a:r>
              <a:rPr lang="en-US" dirty="0"/>
              <a:t>	</a:t>
            </a:r>
            <a:r>
              <a:rPr lang="en-US" b="1" dirty="0" smtClean="0">
                <a:solidFill>
                  <a:srgbClr val="00B050"/>
                </a:solidFill>
              </a:rPr>
              <a:t>assert</a:t>
            </a:r>
            <a:r>
              <a:rPr lang="en-US" dirty="0" smtClean="0"/>
              <a:t> R </a:t>
            </a:r>
            <a:r>
              <a:rPr lang="en-US" b="1" dirty="0">
                <a:solidFill>
                  <a:srgbClr val="00B050"/>
                </a:solidFill>
              </a:rPr>
              <a:t>by</a:t>
            </a:r>
            <a:r>
              <a:rPr lang="en-US" dirty="0" smtClean="0"/>
              <a:t> </a:t>
            </a:r>
            <a:r>
              <a:rPr lang="en-US" dirty="0" err="1" smtClean="0"/>
              <a:t>dafny</a:t>
            </a:r>
            <a:endParaRPr lang="en-US" dirty="0" smtClean="0"/>
          </a:p>
          <a:p>
            <a:pPr marL="0" indent="0">
              <a:buNone/>
            </a:pPr>
            <a:r>
              <a:rPr lang="en-US" dirty="0"/>
              <a:t>	</a:t>
            </a:r>
            <a:r>
              <a:rPr lang="en-US" b="1" dirty="0" smtClean="0">
                <a:solidFill>
                  <a:srgbClr val="00B050"/>
                </a:solidFill>
              </a:rPr>
              <a:t>assert</a:t>
            </a:r>
            <a:r>
              <a:rPr lang="en-US" dirty="0" smtClean="0"/>
              <a:t> S </a:t>
            </a:r>
            <a:r>
              <a:rPr lang="en-US" b="1" dirty="0">
                <a:solidFill>
                  <a:srgbClr val="00B050"/>
                </a:solidFill>
              </a:rPr>
              <a:t>by</a:t>
            </a:r>
            <a:r>
              <a:rPr lang="en-US" dirty="0" smtClean="0"/>
              <a:t> </a:t>
            </a:r>
            <a:r>
              <a:rPr lang="en-US" dirty="0" err="1" smtClean="0"/>
              <a:t>dafny</a:t>
            </a:r>
            <a:endParaRPr lang="en-US" dirty="0" smtClean="0"/>
          </a:p>
          <a:p>
            <a:pPr marL="0" indent="0">
              <a:buNone/>
            </a:pPr>
            <a:r>
              <a:rPr lang="en-US" dirty="0"/>
              <a:t>}</a:t>
            </a:r>
          </a:p>
        </p:txBody>
      </p:sp>
    </p:spTree>
    <p:extLst>
      <p:ext uri="{BB962C8B-B14F-4D97-AF65-F5344CB8AC3E}">
        <p14:creationId xmlns:p14="http://schemas.microsoft.com/office/powerpoint/2010/main" val="372774484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Isar</a:t>
            </a:r>
            <a:r>
              <a:rPr lang="en-US" dirty="0"/>
              <a:t> and Dafny</a:t>
            </a:r>
          </a:p>
        </p:txBody>
      </p:sp>
      <p:sp>
        <p:nvSpPr>
          <p:cNvPr id="3" name="Text Placeholder 2"/>
          <p:cNvSpPr>
            <a:spLocks noGrp="1"/>
          </p:cNvSpPr>
          <p:nvPr>
            <p:ph type="body" sz="quarter" idx="10"/>
          </p:nvPr>
        </p:nvSpPr>
        <p:spPr>
          <a:xfrm>
            <a:off x="381000" y="1411552"/>
            <a:ext cx="8382000" cy="3693319"/>
          </a:xfrm>
        </p:spPr>
        <p:txBody>
          <a:bodyPr/>
          <a:lstStyle/>
          <a:p>
            <a:pPr marL="0" indent="0">
              <a:buNone/>
            </a:pPr>
            <a:r>
              <a:rPr lang="en-US" b="1" dirty="0" smtClean="0">
                <a:solidFill>
                  <a:srgbClr val="00B050"/>
                </a:solidFill>
              </a:rPr>
              <a:t>ghost method</a:t>
            </a:r>
            <a:r>
              <a:rPr lang="en-US" dirty="0" smtClean="0"/>
              <a:t> name()</a:t>
            </a:r>
          </a:p>
          <a:p>
            <a:pPr marL="0" indent="0">
              <a:buNone/>
            </a:pPr>
            <a:r>
              <a:rPr lang="en-US" dirty="0" smtClean="0"/>
              <a:t>	</a:t>
            </a:r>
            <a:r>
              <a:rPr lang="en-US" b="1" dirty="0">
                <a:solidFill>
                  <a:srgbClr val="00B050"/>
                </a:solidFill>
              </a:rPr>
              <a:t>ensures</a:t>
            </a:r>
            <a:r>
              <a:rPr lang="en-US" dirty="0" smtClean="0"/>
              <a:t> P;</a:t>
            </a:r>
          </a:p>
          <a:p>
            <a:pPr marL="0" indent="0">
              <a:buNone/>
            </a:pPr>
            <a:r>
              <a:rPr lang="en-US" dirty="0" smtClean="0"/>
              <a:t>{</a:t>
            </a:r>
            <a:endParaRPr lang="en-US" dirty="0"/>
          </a:p>
          <a:p>
            <a:pPr marL="0" indent="0">
              <a:buNone/>
            </a:pPr>
            <a:r>
              <a:rPr lang="en-US" dirty="0"/>
              <a:t>	</a:t>
            </a:r>
            <a:r>
              <a:rPr lang="en-US" b="1" dirty="0" smtClean="0">
                <a:solidFill>
                  <a:srgbClr val="00B050"/>
                </a:solidFill>
              </a:rPr>
              <a:t>assert</a:t>
            </a:r>
            <a:r>
              <a:rPr lang="en-US" dirty="0" smtClean="0"/>
              <a:t> Q;</a:t>
            </a:r>
          </a:p>
          <a:p>
            <a:pPr marL="0" indent="0">
              <a:buNone/>
            </a:pPr>
            <a:r>
              <a:rPr lang="en-US" dirty="0"/>
              <a:t>	</a:t>
            </a:r>
            <a:r>
              <a:rPr lang="en-US" b="1" dirty="0" smtClean="0">
                <a:solidFill>
                  <a:srgbClr val="00B050"/>
                </a:solidFill>
              </a:rPr>
              <a:t>assert</a:t>
            </a:r>
            <a:r>
              <a:rPr lang="en-US" dirty="0" smtClean="0"/>
              <a:t> R;</a:t>
            </a:r>
          </a:p>
          <a:p>
            <a:pPr marL="0" indent="0">
              <a:buNone/>
            </a:pPr>
            <a:r>
              <a:rPr lang="en-US" dirty="0"/>
              <a:t>	</a:t>
            </a:r>
            <a:r>
              <a:rPr lang="en-US" b="1" dirty="0" smtClean="0">
                <a:solidFill>
                  <a:srgbClr val="00B050"/>
                </a:solidFill>
              </a:rPr>
              <a:t>assert</a:t>
            </a:r>
            <a:r>
              <a:rPr lang="en-US" dirty="0" smtClean="0"/>
              <a:t> S;</a:t>
            </a:r>
          </a:p>
          <a:p>
            <a:pPr marL="0" indent="0">
              <a:buNone/>
            </a:pPr>
            <a:r>
              <a:rPr lang="en-US" dirty="0"/>
              <a:t>}</a:t>
            </a:r>
          </a:p>
        </p:txBody>
      </p:sp>
    </p:spTree>
    <p:extLst>
      <p:ext uri="{BB962C8B-B14F-4D97-AF65-F5344CB8AC3E}">
        <p14:creationId xmlns:p14="http://schemas.microsoft.com/office/powerpoint/2010/main" val="278535631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Ghost variables, ghost code</a:t>
            </a:r>
            <a:endParaRPr lang="en-US" dirty="0"/>
          </a:p>
        </p:txBody>
      </p:sp>
      <p:sp>
        <p:nvSpPr>
          <p:cNvPr id="3" name="Subtitle 2"/>
          <p:cNvSpPr>
            <a:spLocks noGrp="1"/>
          </p:cNvSpPr>
          <p:nvPr>
            <p:ph type="subTitle" idx="1"/>
          </p:nvPr>
        </p:nvSpPr>
        <p:spPr/>
        <p:txBody>
          <a:bodyPr/>
          <a:lstStyle/>
          <a:p>
            <a:r>
              <a:rPr lang="en-US" dirty="0" err="1" smtClean="0"/>
              <a:t>FindZero</a:t>
            </a:r>
            <a:r>
              <a:rPr lang="en-US" dirty="0" smtClean="0"/>
              <a:t> continued</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2412530152"/>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Object structures</a:t>
            </a:r>
            <a:endParaRPr lang="en-US" dirty="0"/>
          </a:p>
        </p:txBody>
      </p:sp>
      <p:sp>
        <p:nvSpPr>
          <p:cNvPr id="3" name="Subtitle 2"/>
          <p:cNvSpPr>
            <a:spLocks noGrp="1"/>
          </p:cNvSpPr>
          <p:nvPr>
            <p:ph type="subTitle" idx="1"/>
          </p:nvPr>
        </p:nvSpPr>
        <p:spPr/>
        <p:txBody>
          <a:bodyPr/>
          <a:lstStyle/>
          <a:p>
            <a:r>
              <a:rPr lang="en-US" dirty="0" smtClean="0"/>
              <a:t>List</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336923871"/>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Text Placeholder 2"/>
          <p:cNvSpPr>
            <a:spLocks noGrp="1"/>
          </p:cNvSpPr>
          <p:nvPr>
            <p:ph type="body" sz="quarter" idx="10"/>
          </p:nvPr>
        </p:nvSpPr>
        <p:spPr>
          <a:xfrm>
            <a:off x="381000" y="1411552"/>
            <a:ext cx="8382000" cy="1932837"/>
          </a:xfrm>
        </p:spPr>
        <p:txBody>
          <a:bodyPr/>
          <a:lstStyle/>
          <a:p>
            <a:r>
              <a:rPr lang="en-US" dirty="0" smtClean="0"/>
              <a:t>List</a:t>
            </a:r>
            <a:endParaRPr lang="en-US" dirty="0" smtClean="0"/>
          </a:p>
          <a:p>
            <a:pPr lvl="1"/>
            <a:r>
              <a:rPr lang="en-US" dirty="0">
                <a:hlinkClick r:id="rId2"/>
              </a:rPr>
              <a:t>http://</a:t>
            </a:r>
            <a:r>
              <a:rPr lang="en-US" dirty="0" smtClean="0">
                <a:hlinkClick r:id="rId2"/>
              </a:rPr>
              <a:t>rise4fun.com/Dafny/MbH</a:t>
            </a:r>
            <a:r>
              <a:rPr lang="en-US" dirty="0" smtClean="0"/>
              <a:t> </a:t>
            </a:r>
          </a:p>
          <a:p>
            <a:r>
              <a:rPr lang="en-US" dirty="0" err="1" smtClean="0"/>
              <a:t>RockBand</a:t>
            </a:r>
            <a:endParaRPr lang="en-US" dirty="0" smtClean="0"/>
          </a:p>
          <a:p>
            <a:pPr lvl="1"/>
            <a:r>
              <a:rPr lang="en-US" dirty="0">
                <a:hlinkClick r:id="rId3"/>
              </a:rPr>
              <a:t>http://</a:t>
            </a:r>
            <a:r>
              <a:rPr lang="en-US" dirty="0" smtClean="0">
                <a:hlinkClick r:id="rId3"/>
              </a:rPr>
              <a:t>rise4fun.com/Dafny/wjD</a:t>
            </a:r>
            <a:r>
              <a:rPr lang="en-US" dirty="0" smtClean="0"/>
              <a:t> </a:t>
            </a:r>
          </a:p>
        </p:txBody>
      </p:sp>
    </p:spTree>
    <p:extLst>
      <p:ext uri="{BB962C8B-B14F-4D97-AF65-F5344CB8AC3E}">
        <p14:creationId xmlns:p14="http://schemas.microsoft.com/office/powerpoint/2010/main" val="134349112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icrosoft Research 2008 light template">
  <a:themeElements>
    <a:clrScheme name="Custom 12">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4F90CC"/>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sz="2400" dirty="0" err="1" smtClean="0">
            <a:solidFill>
              <a:schemeClr val="bg2"/>
            </a:solidFill>
            <a:effectLst/>
          </a:defRPr>
        </a:defPPr>
      </a:lstStyle>
    </a:txDef>
  </a:objectDefaults>
  <a:extraClrSchemeLst/>
</a:theme>
</file>

<file path=ppt/theme/theme2.xml><?xml version="1.0" encoding="utf-8"?>
<a:theme xmlns:a="http://schemas.openxmlformats.org/drawingml/2006/main" name="White with Courier font for code slides">
  <a:themeElements>
    <a:clrScheme name="1-10070 Microsoft Research">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Microsoft Research 2008 light template</Template>
  <TotalTime>9625</TotalTime>
  <Words>1139</Words>
  <Application>Microsoft Office PowerPoint</Application>
  <PresentationFormat>On-screen Show (4:3)</PresentationFormat>
  <Paragraphs>210</Paragraphs>
  <Slides>10</Slides>
  <Notes>3</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Microsoft Research 2008 light template</vt:lpstr>
      <vt:lpstr>White with Courier font for code slides</vt:lpstr>
      <vt:lpstr>Using and Building an Automatic Program Verifier</vt:lpstr>
      <vt:lpstr>Isar and Dafny</vt:lpstr>
      <vt:lpstr>Isar and Dafny</vt:lpstr>
      <vt:lpstr>Isar and Dafny</vt:lpstr>
      <vt:lpstr>Isar and Dafny</vt:lpstr>
      <vt:lpstr>Isar and Dafny</vt:lpstr>
      <vt:lpstr>Ghost variables, ghost code</vt:lpstr>
      <vt:lpstr>Object structures</vt:lpstr>
      <vt:lpstr>Exercises</vt:lpstr>
      <vt:lpstr>Links</vt:lpstr>
    </vt:vector>
  </TitlesOfParts>
  <Manager>&lt;Content Manager Name Here&gt;</Manager>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Dafny, a program verifier for functional correctness</dc:title>
  <dc:subject>&lt;Event Name Here&gt;</dc:subject>
  <dc:creator>Rustan Leino</dc:creator>
  <dc:description>Template: Sarah Bickle, Silver Fox Productions
Formatting:
Event Date:
Event Location:
Audience: Internal/External</dc:description>
  <cp:lastModifiedBy>Rustan Leino</cp:lastModifiedBy>
  <cp:revision>146</cp:revision>
  <dcterms:created xsi:type="dcterms:W3CDTF">2010-04-12T10:52:29Z</dcterms:created>
  <dcterms:modified xsi:type="dcterms:W3CDTF">2011-08-08T09:05:25Z</dcterms:modified>
</cp:coreProperties>
</file>