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3"/>
  </p:notesMasterIdLst>
  <p:handoutMasterIdLst>
    <p:handoutMasterId r:id="rId14"/>
  </p:handoutMasterIdLst>
  <p:sldIdLst>
    <p:sldId id="257" r:id="rId3"/>
    <p:sldId id="355" r:id="rId4"/>
    <p:sldId id="357" r:id="rId5"/>
    <p:sldId id="354" r:id="rId6"/>
    <p:sldId id="344" r:id="rId7"/>
    <p:sldId id="358" r:id="rId8"/>
    <p:sldId id="359" r:id="rId9"/>
    <p:sldId id="360" r:id="rId10"/>
    <p:sldId id="361" r:id="rId11"/>
    <p:sldId id="353" r:id="rId12"/>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87211" autoAdjust="0"/>
  </p:normalViewPr>
  <p:slideViewPr>
    <p:cSldViewPr>
      <p:cViewPr varScale="1">
        <p:scale>
          <a:sx n="48" d="100"/>
          <a:sy n="48" d="100"/>
        </p:scale>
        <p:origin x="-1098" y="-96"/>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2011-08-08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2011-08-08 2:04</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ComputeSum</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s := 0;</a:t>
            </a:r>
          </a:p>
          <a:p>
            <a:r>
              <a:rPr lang="en-US" sz="900" kern="1200" dirty="0" smtClean="0">
                <a:solidFill>
                  <a:schemeClr val="tx1"/>
                </a:solidFill>
                <a:latin typeface="Segoe" pitchFamily="34" charset="0"/>
                <a:ea typeface="+mn-ea"/>
                <a:cs typeface="+mn-cs"/>
              </a:rPr>
              <a:t>  while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decreases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 n;</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s := s + a[n];</a:t>
            </a:r>
          </a:p>
          <a:p>
            <a:r>
              <a:rPr lang="en-US" sz="900" kern="1200" dirty="0" smtClean="0">
                <a:solidFill>
                  <a:schemeClr val="tx1"/>
                </a:solidFill>
                <a:latin typeface="Segoe" pitchFamily="34" charset="0"/>
                <a:ea typeface="+mn-ea"/>
                <a:cs typeface="+mn-cs"/>
              </a:rPr>
              <a:t>    n := n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Sum(</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seq</a:t>
            </a:r>
            <a:r>
              <a:rPr lang="en-US" sz="900" kern="1200" dirty="0" smtClean="0">
                <a:solidFill>
                  <a:schemeClr val="tx1"/>
                </a:solidFill>
                <a:latin typeface="Segoe" pitchFamily="34" charset="0"/>
                <a:ea typeface="+mn-ea"/>
                <a:cs typeface="+mn-cs"/>
              </a:rPr>
              <a:t>&lt;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decreases </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 == [] then 0 else </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[0] + Sum(</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Ackermann(m: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decreases m, 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m &lt;= 0 then</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  else if n &lt;= 0 then</a:t>
            </a:r>
          </a:p>
          <a:p>
            <a:r>
              <a:rPr lang="en-US" sz="900" kern="1200" dirty="0" smtClean="0">
                <a:solidFill>
                  <a:schemeClr val="tx1"/>
                </a:solidFill>
                <a:latin typeface="Segoe" pitchFamily="34" charset="0"/>
                <a:ea typeface="+mn-ea"/>
                <a:cs typeface="+mn-cs"/>
              </a:rPr>
              <a:t>    Ackermann(m - 1, 1)</a:t>
            </a:r>
          </a:p>
          <a:p>
            <a:r>
              <a:rPr lang="en-US" sz="900" kern="1200" dirty="0" smtClean="0">
                <a:solidFill>
                  <a:schemeClr val="tx1"/>
                </a:solidFill>
                <a:latin typeface="Segoe" pitchFamily="34" charset="0"/>
                <a:ea typeface="+mn-ea"/>
                <a:cs typeface="+mn-cs"/>
              </a:rPr>
              <a:t>  else</a:t>
            </a:r>
          </a:p>
          <a:p>
            <a:r>
              <a:rPr lang="de-DE" sz="900" kern="1200" dirty="0" smtClean="0">
                <a:solidFill>
                  <a:schemeClr val="tx1"/>
                </a:solidFill>
                <a:latin typeface="Segoe" pitchFamily="34" charset="0"/>
                <a:ea typeface="+mn-ea"/>
                <a:cs typeface="+mn-cs"/>
              </a:rPr>
              <a:t>    Ackermann(m - 1, Ackermann(m,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FindZero</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&amp;&amp; i+1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 &lt;= a[i+1];</a:t>
            </a:r>
          </a:p>
          <a:p>
            <a:r>
              <a:rPr lang="pt-BR" sz="900" kern="1200" dirty="0" smtClean="0">
                <a:solidFill>
                  <a:schemeClr val="tx1"/>
                </a:solidFill>
                <a:latin typeface="Segoe" pitchFamily="34" charset="0"/>
                <a:ea typeface="+mn-ea"/>
                <a:cs typeface="+mn-cs"/>
              </a:rPr>
              <a:t>  ensures 0 &lt;= n ==&gt; n &lt; a.Length &amp;&amp; a[n] == 0;</a:t>
            </a:r>
          </a:p>
          <a:p>
            <a:r>
              <a:rPr lang="en-US" sz="900" kern="1200" dirty="0" smtClean="0">
                <a:solidFill>
                  <a:schemeClr val="tx1"/>
                </a:solidFill>
                <a:latin typeface="Segoe" pitchFamily="34" charset="0"/>
                <a:ea typeface="+mn-ea"/>
                <a:cs typeface="+mn-cs"/>
              </a:rPr>
              <a:t>  ensures n &lt; 0 ==&gt;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 0;</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while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0 &lt;=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n ==&gt; a[i]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if (a[n] == 0) { return; }</a:t>
            </a:r>
          </a:p>
          <a:p>
            <a:r>
              <a:rPr lang="en-US" sz="900" kern="1200" dirty="0" smtClean="0">
                <a:solidFill>
                  <a:schemeClr val="tx1"/>
                </a:solidFill>
                <a:latin typeface="Segoe" pitchFamily="34" charset="0"/>
                <a:ea typeface="+mn-ea"/>
                <a:cs typeface="+mn-cs"/>
              </a:rPr>
              <a:t>    n := n + a[n];</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      n             (  n    )^2</a:t>
            </a:r>
          </a:p>
          <a:p>
            <a:r>
              <a:rPr lang="en-US" sz="900" kern="1200" dirty="0" smtClean="0">
                <a:solidFill>
                  <a:schemeClr val="tx1"/>
                </a:solidFill>
                <a:latin typeface="Segoe" pitchFamily="34" charset="0"/>
                <a:ea typeface="+mn-ea"/>
                <a:cs typeface="+mn-cs"/>
              </a:rPr>
              <a:t>//     SUM i^3   ==   ( SUM i )</a:t>
            </a:r>
          </a:p>
          <a:p>
            <a:r>
              <a:rPr lang="en-US" sz="900" kern="1200" dirty="0" smtClean="0">
                <a:solidFill>
                  <a:schemeClr val="tx1"/>
                </a:solidFill>
                <a:latin typeface="Segoe" pitchFamily="34" charset="0"/>
                <a:ea typeface="+mn-ea"/>
                <a:cs typeface="+mn-cs"/>
              </a:rPr>
              <a:t>//     i=0            ( i=0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a:t>
            </a:r>
            <a:r>
              <a:rPr lang="en-US" sz="900" kern="1200" dirty="0" err="1" smtClean="0">
                <a:solidFill>
                  <a:schemeClr val="tx1"/>
                </a:solidFill>
                <a:latin typeface="Segoe" pitchFamily="34" charset="0"/>
                <a:ea typeface="+mn-ea"/>
                <a:cs typeface="+mn-cs"/>
              </a:rPr>
              <a:t>SumOfCubes</a:t>
            </a:r>
            <a:r>
              <a:rPr lang="en-US" sz="900" kern="1200" dirty="0" smtClean="0">
                <a:solidFill>
                  <a:schemeClr val="tx1"/>
                </a:solidFill>
                <a:latin typeface="Segoe" pitchFamily="34" charset="0"/>
                <a:ea typeface="+mn-ea"/>
                <a:cs typeface="+mn-cs"/>
              </a:rPr>
              <a:t>(n: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requires 0 &lt;= n;</a:t>
            </a:r>
          </a:p>
          <a:p>
            <a:r>
              <a:rPr lang="en-US" sz="900" kern="1200" dirty="0" smtClean="0">
                <a:solidFill>
                  <a:schemeClr val="tx1"/>
                </a:solidFill>
                <a:latin typeface="Segoe" pitchFamily="34" charset="0"/>
                <a:ea typeface="+mn-ea"/>
                <a:cs typeface="+mn-cs"/>
              </a:rPr>
              <a:t>{</a:t>
            </a:r>
          </a:p>
          <a:p>
            <a:r>
              <a:rPr lang="pt-BR" sz="900" kern="1200" dirty="0" smtClean="0">
                <a:solidFill>
                  <a:schemeClr val="tx1"/>
                </a:solidFill>
                <a:latin typeface="Segoe" pitchFamily="34" charset="0"/>
                <a:ea typeface="+mn-ea"/>
                <a:cs typeface="+mn-cs"/>
              </a:rPr>
              <a:t>  if n == 0 then 0 else SumOfCubes(n-1) + n*n*n</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Gauss(n: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requires 0 &lt;= 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n == 0 then 0 else Gauss(n-1) + n</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M()</a:t>
            </a:r>
          </a:p>
          <a:p>
            <a:r>
              <a:rPr lang="pt-BR" sz="900" kern="1200" dirty="0" smtClean="0">
                <a:solidFill>
                  <a:schemeClr val="tx1"/>
                </a:solidFill>
                <a:latin typeface="Segoe" pitchFamily="34" charset="0"/>
                <a:ea typeface="+mn-ea"/>
                <a:cs typeface="+mn-cs"/>
              </a:rPr>
              <a:t>  ensures forall n :: 0 &lt;= n ==&gt;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SumOfCubes</a:t>
            </a:r>
            <a:r>
              <a:rPr lang="en-US" sz="900" kern="1200" dirty="0" smtClean="0">
                <a:solidFill>
                  <a:schemeClr val="tx1"/>
                </a:solidFill>
                <a:latin typeface="Segoe" pitchFamily="34" charset="0"/>
                <a:ea typeface="+mn-ea"/>
                <a:cs typeface="+mn-cs"/>
              </a:rPr>
              <a:t>(n) == Gauss(n) * Gauss(n) &amp;&amp;</a:t>
            </a:r>
          </a:p>
          <a:p>
            <a:r>
              <a:rPr lang="en-US" sz="900" kern="1200" dirty="0" smtClean="0">
                <a:solidFill>
                  <a:schemeClr val="tx1"/>
                </a:solidFill>
                <a:latin typeface="Segoe" pitchFamily="34" charset="0"/>
                <a:ea typeface="+mn-ea"/>
                <a:cs typeface="+mn-cs"/>
              </a:rPr>
              <a:t>             2*Gauss(n) == n*(n+1);</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Theorem(n: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0 &lt;= n;</a:t>
            </a:r>
          </a:p>
          <a:p>
            <a:r>
              <a:rPr lang="en-US" sz="900" kern="1200" dirty="0" smtClean="0">
                <a:solidFill>
                  <a:schemeClr val="tx1"/>
                </a:solidFill>
                <a:latin typeface="Segoe" pitchFamily="34" charset="0"/>
                <a:ea typeface="+mn-ea"/>
                <a:cs typeface="+mn-cs"/>
              </a:rPr>
              <a:t>  ensures </a:t>
            </a:r>
            <a:r>
              <a:rPr lang="en-US" sz="900" kern="1200" dirty="0" err="1" smtClean="0">
                <a:solidFill>
                  <a:schemeClr val="tx1"/>
                </a:solidFill>
                <a:latin typeface="Segoe" pitchFamily="34" charset="0"/>
                <a:ea typeface="+mn-ea"/>
                <a:cs typeface="+mn-cs"/>
              </a:rPr>
              <a:t>SumOfCubes</a:t>
            </a:r>
            <a:r>
              <a:rPr lang="en-US" sz="900" kern="1200" dirty="0" smtClean="0">
                <a:solidFill>
                  <a:schemeClr val="tx1"/>
                </a:solidFill>
                <a:latin typeface="Segoe" pitchFamily="34" charset="0"/>
                <a:ea typeface="+mn-ea"/>
                <a:cs typeface="+mn-cs"/>
              </a:rPr>
              <a:t>(n) == Gauss(n) * Gauss(n);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(n == 0) {</a:t>
            </a:r>
          </a:p>
          <a:p>
            <a:r>
              <a:rPr lang="en-US" sz="900" kern="1200" dirty="0" smtClean="0">
                <a:solidFill>
                  <a:schemeClr val="tx1"/>
                </a:solidFill>
                <a:latin typeface="Segoe" pitchFamily="34" charset="0"/>
                <a:ea typeface="+mn-ea"/>
                <a:cs typeface="+mn-cs"/>
              </a:rPr>
              <a:t>    // easy!</a:t>
            </a:r>
          </a:p>
          <a:p>
            <a:r>
              <a:rPr lang="en-US" sz="900" kern="1200" dirty="0" smtClean="0">
                <a:solidFill>
                  <a:schemeClr val="tx1"/>
                </a:solidFill>
                <a:latin typeface="Segoe" pitchFamily="34" charset="0"/>
                <a:ea typeface="+mn-ea"/>
                <a:cs typeface="+mn-cs"/>
              </a:rPr>
              <a:t>  } else {</a:t>
            </a:r>
          </a:p>
          <a:p>
            <a:r>
              <a:rPr lang="en-US" sz="900" kern="1200" dirty="0" smtClean="0">
                <a:solidFill>
                  <a:schemeClr val="tx1"/>
                </a:solidFill>
                <a:latin typeface="Segoe" pitchFamily="34" charset="0"/>
                <a:ea typeface="+mn-ea"/>
                <a:cs typeface="+mn-cs"/>
              </a:rPr>
              <a:t>    Theorem(n-1);</a:t>
            </a:r>
          </a:p>
          <a:p>
            <a:r>
              <a:rPr lang="pt-BR" sz="900" kern="1200" dirty="0" smtClean="0">
                <a:solidFill>
                  <a:schemeClr val="tx1"/>
                </a:solidFill>
                <a:latin typeface="Segoe" pitchFamily="34" charset="0"/>
                <a:ea typeface="+mn-ea"/>
                <a:cs typeface="+mn-cs"/>
              </a:rPr>
              <a:t>    assert forall n :: 0 &lt;= n ==&gt; 2*Gauss(n) == n*(n+1);</a:t>
            </a:r>
          </a:p>
          <a:p>
            <a:r>
              <a:rPr lang="en-US" sz="900" kern="1200" dirty="0" smtClean="0">
                <a:solidFill>
                  <a:schemeClr val="tx1"/>
                </a:solidFill>
                <a:latin typeface="Segoe" pitchFamily="34" charset="0"/>
                <a:ea typeface="+mn-ea"/>
                <a:cs typeface="+mn-cs"/>
              </a:rPr>
              <a:t>    //Lemma(n-1);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Lemma(n: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0 &lt;= n;</a:t>
            </a:r>
          </a:p>
          <a:p>
            <a:r>
              <a:rPr lang="pt-BR" sz="900" kern="1200" dirty="0" smtClean="0">
                <a:solidFill>
                  <a:schemeClr val="tx1"/>
                </a:solidFill>
                <a:latin typeface="Segoe" pitchFamily="34" charset="0"/>
                <a:ea typeface="+mn-ea"/>
                <a:cs typeface="+mn-cs"/>
              </a:rPr>
              <a:t>  ensures 2 * Gauss(n) == n * (n + 1);</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(n != 0) {</a:t>
            </a:r>
          </a:p>
          <a:p>
            <a:r>
              <a:rPr lang="en-US" sz="900" kern="1200" dirty="0" smtClean="0">
                <a:solidFill>
                  <a:schemeClr val="tx1"/>
                </a:solidFill>
                <a:latin typeface="Segoe" pitchFamily="34" charset="0"/>
                <a:ea typeface="+mn-ea"/>
                <a:cs typeface="+mn-cs"/>
              </a:rPr>
              <a:t>    Lemma(n-1);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err="1" smtClean="0">
                <a:solidFill>
                  <a:schemeClr val="tx1"/>
                </a:solidFill>
                <a:latin typeface="Segoe" pitchFamily="34" charset="0"/>
                <a:ea typeface="+mn-ea"/>
                <a:cs typeface="+mn-cs"/>
              </a:rPr>
              <a:t>datatype</a:t>
            </a:r>
            <a:r>
              <a:rPr lang="en-US" sz="900" kern="1200" dirty="0" smtClean="0">
                <a:solidFill>
                  <a:schemeClr val="tx1"/>
                </a:solidFill>
                <a:latin typeface="Segoe" pitchFamily="34" charset="0"/>
                <a:ea typeface="+mn-ea"/>
                <a:cs typeface="+mn-cs"/>
              </a:rPr>
              <a:t> Tree = Leaf | Node(Tree,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Tree);</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mirror(t: Tree): Tree</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match t</a:t>
            </a:r>
          </a:p>
          <a:p>
            <a:r>
              <a:rPr lang="en-US" sz="900" kern="1200" dirty="0" smtClean="0">
                <a:solidFill>
                  <a:schemeClr val="tx1"/>
                </a:solidFill>
                <a:latin typeface="Segoe" pitchFamily="34" charset="0"/>
                <a:ea typeface="+mn-ea"/>
                <a:cs typeface="+mn-cs"/>
              </a:rPr>
              <a:t>  case Leaf =&gt; t</a:t>
            </a:r>
          </a:p>
          <a:p>
            <a:r>
              <a:rPr lang="pt-BR" sz="900" kern="1200" dirty="0" smtClean="0">
                <a:solidFill>
                  <a:schemeClr val="tx1"/>
                </a:solidFill>
                <a:latin typeface="Segoe" pitchFamily="34" charset="0"/>
                <a:ea typeface="+mn-ea"/>
                <a:cs typeface="+mn-cs"/>
              </a:rPr>
              <a:t>  case Node(l,x,r) =&gt; Node(mirror(r), x, mirror(l))</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Theorem(t: Tree)</a:t>
            </a:r>
          </a:p>
          <a:p>
            <a:r>
              <a:rPr lang="en-US" sz="900" kern="1200" dirty="0" smtClean="0">
                <a:solidFill>
                  <a:schemeClr val="tx1"/>
                </a:solidFill>
                <a:latin typeface="Segoe" pitchFamily="34" charset="0"/>
                <a:ea typeface="+mn-ea"/>
                <a:cs typeface="+mn-cs"/>
              </a:rPr>
              <a:t>  ensures mirror(mirror(t)) == t;</a:t>
            </a:r>
          </a:p>
          <a:p>
            <a:r>
              <a:rPr lang="en-US" sz="900" kern="1200" dirty="0" smtClean="0">
                <a:solidFill>
                  <a:schemeClr val="tx1"/>
                </a:solidFill>
                <a:latin typeface="Segoe" pitchFamily="34" charset="0"/>
                <a:ea typeface="+mn-ea"/>
                <a:cs typeface="+mn-cs"/>
              </a:rPr>
              <a:t>{</a:t>
            </a:r>
          </a:p>
          <a:p>
            <a:r>
              <a:rPr lang="nb-NO" sz="900" kern="1200" dirty="0" smtClean="0">
                <a:solidFill>
                  <a:schemeClr val="tx1"/>
                </a:solidFill>
                <a:latin typeface="Segoe" pitchFamily="34" charset="0"/>
                <a:ea typeface="+mn-ea"/>
                <a:cs typeface="+mn-cs"/>
              </a:rPr>
              <a:t>  // assert forall g :: mirror(mirror(g)) == g;</a:t>
            </a:r>
          </a:p>
          <a:p>
            <a:r>
              <a:rPr lang="en-US" sz="900" kern="1200" dirty="0" smtClean="0">
                <a:solidFill>
                  <a:schemeClr val="tx1"/>
                </a:solidFill>
                <a:latin typeface="Segoe" pitchFamily="34" charset="0"/>
                <a:ea typeface="+mn-ea"/>
                <a:cs typeface="+mn-cs"/>
              </a:rPr>
              <a:t>  match (t) {</a:t>
            </a:r>
          </a:p>
          <a:p>
            <a:r>
              <a:rPr lang="en-US" sz="900" kern="1200" dirty="0" smtClean="0">
                <a:solidFill>
                  <a:schemeClr val="tx1"/>
                </a:solidFill>
                <a:latin typeface="Segoe" pitchFamily="34" charset="0"/>
                <a:ea typeface="+mn-ea"/>
                <a:cs typeface="+mn-cs"/>
              </a:rPr>
              <a:t>    case Leaf =&gt;</a:t>
            </a:r>
          </a:p>
          <a:p>
            <a:r>
              <a:rPr lang="en-US" sz="900" kern="1200" dirty="0" smtClean="0">
                <a:solidFill>
                  <a:schemeClr val="tx1"/>
                </a:solidFill>
                <a:latin typeface="Segoe" pitchFamily="34" charset="0"/>
                <a:ea typeface="+mn-ea"/>
                <a:cs typeface="+mn-cs"/>
              </a:rPr>
              <a:t>    case Node(</a:t>
            </a:r>
            <a:r>
              <a:rPr lang="en-US" sz="900" kern="1200" dirty="0" err="1" smtClean="0">
                <a:solidFill>
                  <a:schemeClr val="tx1"/>
                </a:solidFill>
                <a:latin typeface="Segoe" pitchFamily="34" charset="0"/>
                <a:ea typeface="+mn-ea"/>
                <a:cs typeface="+mn-cs"/>
              </a:rPr>
              <a:t>l,x,r</a:t>
            </a:r>
            <a:r>
              <a:rPr lang="en-US" sz="900" kern="1200" dirty="0" smtClean="0">
                <a:solidFill>
                  <a:schemeClr val="tx1"/>
                </a:solidFill>
                <a:latin typeface="Segoe" pitchFamily="34" charset="0"/>
                <a:ea typeface="+mn-ea"/>
                <a:cs typeface="+mn-cs"/>
              </a:rPr>
              <a:t>) =&gt;</a:t>
            </a:r>
          </a:p>
          <a:p>
            <a:r>
              <a:rPr lang="en-US" sz="900" kern="1200" dirty="0" smtClean="0">
                <a:solidFill>
                  <a:schemeClr val="tx1"/>
                </a:solidFill>
                <a:latin typeface="Segoe" pitchFamily="34" charset="0"/>
                <a:ea typeface="+mn-ea"/>
                <a:cs typeface="+mn-cs"/>
              </a:rPr>
              <a:t>      Theorem(l);</a:t>
            </a:r>
          </a:p>
          <a:p>
            <a:r>
              <a:rPr lang="en-US" sz="900" kern="1200" dirty="0" smtClean="0">
                <a:solidFill>
                  <a:schemeClr val="tx1"/>
                </a:solidFill>
                <a:latin typeface="Segoe" pitchFamily="34" charset="0"/>
                <a:ea typeface="+mn-ea"/>
                <a:cs typeface="+mn-cs"/>
              </a:rPr>
              <a:t>      Theorem(r);</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rise4fun.com/Dafny/WvG" TargetMode="External"/><Relationship Id="rId2" Type="http://schemas.openxmlformats.org/officeDocument/2006/relationships/hyperlink" Target="http://rise4fun.com/Dafny/6bq" TargetMode="External"/><Relationship Id="rId1" Type="http://schemas.openxmlformats.org/officeDocument/2006/relationships/slideLayout" Target="../slideLayouts/slideLayout3.xml"/><Relationship Id="rId6" Type="http://schemas.openxmlformats.org/officeDocument/2006/relationships/hyperlink" Target="http://rise4fun.com/Dafny/1g" TargetMode="External"/><Relationship Id="rId5" Type="http://schemas.openxmlformats.org/officeDocument/2006/relationships/hyperlink" Target="http://rise4fun.com/Dafny/z9J" TargetMode="External"/><Relationship Id="rId4" Type="http://schemas.openxmlformats.org/officeDocument/2006/relationships/hyperlink" Target="http://rise4fun.com/Dafny/U5h"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rise4fun.com/Dafny/MbH"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1</a:t>
            </a:r>
          </a:p>
          <a:p>
            <a:r>
              <a:rPr lang="en-US" sz="1400" dirty="0" err="1" smtClean="0">
                <a:solidFill>
                  <a:schemeClr val="bg2"/>
                </a:solidFill>
              </a:rPr>
              <a:t>Marktoberdorf</a:t>
            </a:r>
            <a:r>
              <a:rPr lang="en-US" sz="1400" dirty="0" smtClean="0">
                <a:solidFill>
                  <a:schemeClr val="bg2"/>
                </a:solidFill>
              </a:rPr>
              <a:t> Summer School 2011</a:t>
            </a:r>
            <a:endParaRPr lang="en-US" sz="1400" dirty="0" smtClean="0">
              <a:solidFill>
                <a:schemeClr val="bg2"/>
              </a:solidFill>
              <a:effectLst/>
            </a:endParaRPr>
          </a:p>
          <a:p>
            <a:r>
              <a:rPr lang="en-US" sz="1400" dirty="0" err="1" smtClean="0">
                <a:solidFill>
                  <a:schemeClr val="bg2"/>
                </a:solidFill>
              </a:rPr>
              <a:t>Bayrischzell</a:t>
            </a:r>
            <a:r>
              <a:rPr lang="en-US" sz="1400" dirty="0" smtClean="0">
                <a:solidFill>
                  <a:schemeClr val="bg2"/>
                </a:solidFill>
              </a:rPr>
              <a:t>, BY, Germany</a:t>
            </a:r>
          </a:p>
          <a:p>
            <a:r>
              <a:rPr lang="en-US" sz="1400" dirty="0" smtClean="0">
                <a:solidFill>
                  <a:schemeClr val="bg2"/>
                </a:solidFill>
              </a:rPr>
              <a:t>5</a:t>
            </a:r>
            <a:r>
              <a:rPr lang="en-US" sz="1400" dirty="0" smtClean="0">
                <a:solidFill>
                  <a:schemeClr val="bg2"/>
                </a:solidFill>
                <a:effectLst/>
              </a:rPr>
              <a:t> August 2011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Dafny</a:t>
            </a:r>
          </a:p>
          <a:p>
            <a:pPr lvl="1"/>
            <a:r>
              <a:rPr lang="en-US" dirty="0" smtClean="0"/>
              <a:t>research.microsoft.com/</a:t>
            </a:r>
            <a:r>
              <a:rPr lang="en-US" dirty="0" err="1" smtClean="0"/>
              <a:t>dafny</a:t>
            </a:r>
            <a:endParaRPr lang="en-US" dirty="0" smtClean="0"/>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362200"/>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196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56843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997196"/>
          </a:xfrm>
        </p:spPr>
        <p:txBody>
          <a:bodyPr/>
          <a:lstStyle/>
          <a:p>
            <a:r>
              <a:rPr lang="en-US" sz="2400" dirty="0" smtClean="0"/>
              <a:t>Recap:</a:t>
            </a:r>
            <a:r>
              <a:rPr lang="en-US" sz="2000" dirty="0" smtClean="0"/>
              <a:t/>
            </a:r>
            <a:br>
              <a:rPr lang="en-US" sz="2000" dirty="0" smtClean="0"/>
            </a:br>
            <a:r>
              <a:rPr lang="en-US" dirty="0" smtClean="0"/>
              <a:t>Reasoning about loops</a:t>
            </a:r>
            <a:endParaRPr lang="en-US" dirty="0"/>
          </a:p>
        </p:txBody>
      </p:sp>
      <p:sp>
        <p:nvSpPr>
          <p:cNvPr id="3" name="Text Placeholder 2"/>
          <p:cNvSpPr>
            <a:spLocks noGrp="1"/>
          </p:cNvSpPr>
          <p:nvPr>
            <p:ph type="body" sz="quarter" idx="10"/>
          </p:nvPr>
        </p:nvSpPr>
        <p:spPr>
          <a:xfrm>
            <a:off x="381000" y="1411552"/>
            <a:ext cx="8382000" cy="2166747"/>
          </a:xfrm>
        </p:spPr>
        <p:txBody>
          <a:bodyPr/>
          <a:lstStyle/>
          <a:p>
            <a:r>
              <a:rPr lang="en-US" dirty="0" smtClean="0"/>
              <a:t>A loop invariant</a:t>
            </a:r>
          </a:p>
          <a:p>
            <a:pPr lvl="1"/>
            <a:r>
              <a:rPr lang="en-US" dirty="0" smtClean="0"/>
              <a:t>holds at the top of every iteration</a:t>
            </a:r>
          </a:p>
          <a:p>
            <a:pPr lvl="1"/>
            <a:r>
              <a:rPr lang="en-US" dirty="0" smtClean="0"/>
              <a:t>is the </a:t>
            </a:r>
            <a:r>
              <a:rPr lang="en-US" i="1" dirty="0" smtClean="0"/>
              <a:t>only</a:t>
            </a:r>
            <a:r>
              <a:rPr lang="en-US" dirty="0" smtClean="0"/>
              <a:t> thing the verifier remembers from one iteration to another (about the variables being modified)</a:t>
            </a:r>
            <a:endParaRPr lang="en-US" dirty="0"/>
          </a:p>
        </p:txBody>
      </p:sp>
      <p:sp>
        <p:nvSpPr>
          <p:cNvPr id="5" name="TextBox 4"/>
          <p:cNvSpPr txBox="1"/>
          <p:nvPr/>
        </p:nvSpPr>
        <p:spPr>
          <a:xfrm>
            <a:off x="1981200" y="3787676"/>
            <a:ext cx="35052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while (B)</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S;</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6" name="TextBox 5"/>
          <p:cNvSpPr txBox="1"/>
          <p:nvPr/>
        </p:nvSpPr>
        <p:spPr>
          <a:xfrm>
            <a:off x="5105400" y="4191000"/>
            <a:ext cx="4038600" cy="461665"/>
          </a:xfrm>
          <a:prstGeom prst="rect">
            <a:avLst/>
          </a:prstGeom>
          <a:noFill/>
        </p:spPr>
        <p:txBody>
          <a:bodyPr wrap="square" rtlCol="0">
            <a:spAutoFit/>
          </a:bodyPr>
          <a:lstStyle/>
          <a:p>
            <a:r>
              <a:rPr lang="en-US" sz="2400" dirty="0" smtClean="0">
                <a:solidFill>
                  <a:schemeClr val="bg2"/>
                </a:solidFill>
                <a:effectLst/>
              </a:rPr>
              <a:t>Loop invariant holds here</a:t>
            </a:r>
          </a:p>
        </p:txBody>
      </p:sp>
      <p:sp>
        <p:nvSpPr>
          <p:cNvPr id="7" name="Freeform 6"/>
          <p:cNvSpPr/>
          <p:nvPr/>
        </p:nvSpPr>
        <p:spPr>
          <a:xfrm>
            <a:off x="3804693" y="4233829"/>
            <a:ext cx="4903123" cy="1023542"/>
          </a:xfrm>
          <a:custGeom>
            <a:avLst/>
            <a:gdLst>
              <a:gd name="connsiteX0" fmla="*/ 4666641 w 4687109"/>
              <a:gd name="connsiteY0" fmla="*/ 2144110 h 2144110"/>
              <a:gd name="connsiteX1" fmla="*/ 4083317 w 4687109"/>
              <a:gd name="connsiteY1" fmla="*/ 993227 h 2144110"/>
              <a:gd name="connsiteX2" fmla="*/ 662200 w 4687109"/>
              <a:gd name="connsiteY2" fmla="*/ 788276 h 2144110"/>
              <a:gd name="connsiteX3" fmla="*/ 48 w 4687109"/>
              <a:gd name="connsiteY3" fmla="*/ 0 h 2144110"/>
              <a:gd name="connsiteX4" fmla="*/ 48 w 4687109"/>
              <a:gd name="connsiteY4" fmla="*/ 0 h 2144110"/>
              <a:gd name="connsiteX0" fmla="*/ 4351330 w 4463849"/>
              <a:gd name="connsiteY0" fmla="*/ 504496 h 1006067"/>
              <a:gd name="connsiteX1" fmla="*/ 4083317 w 4463849"/>
              <a:gd name="connsiteY1" fmla="*/ 993227 h 1006067"/>
              <a:gd name="connsiteX2" fmla="*/ 662200 w 4463849"/>
              <a:gd name="connsiteY2" fmla="*/ 788276 h 1006067"/>
              <a:gd name="connsiteX3" fmla="*/ 48 w 4463849"/>
              <a:gd name="connsiteY3" fmla="*/ 0 h 1006067"/>
              <a:gd name="connsiteX4" fmla="*/ 48 w 4463849"/>
              <a:gd name="connsiteY4" fmla="*/ 0 h 1006067"/>
              <a:gd name="connsiteX0" fmla="*/ 4351330 w 4351330"/>
              <a:gd name="connsiteY0" fmla="*/ 504496 h 1006067"/>
              <a:gd name="connsiteX1" fmla="*/ 4083317 w 4351330"/>
              <a:gd name="connsiteY1" fmla="*/ 993227 h 1006067"/>
              <a:gd name="connsiteX2" fmla="*/ 662200 w 4351330"/>
              <a:gd name="connsiteY2" fmla="*/ 788276 h 1006067"/>
              <a:gd name="connsiteX3" fmla="*/ 48 w 4351330"/>
              <a:gd name="connsiteY3" fmla="*/ 0 h 1006067"/>
              <a:gd name="connsiteX4" fmla="*/ 48 w 4351330"/>
              <a:gd name="connsiteY4" fmla="*/ 0 h 1006067"/>
              <a:gd name="connsiteX0" fmla="*/ 4130613 w 4267819"/>
              <a:gd name="connsiteY0" fmla="*/ 551792 h 1003231"/>
              <a:gd name="connsiteX1" fmla="*/ 4083317 w 4267819"/>
              <a:gd name="connsiteY1" fmla="*/ 993227 h 1003231"/>
              <a:gd name="connsiteX2" fmla="*/ 662200 w 4267819"/>
              <a:gd name="connsiteY2" fmla="*/ 788276 h 1003231"/>
              <a:gd name="connsiteX3" fmla="*/ 48 w 4267819"/>
              <a:gd name="connsiteY3" fmla="*/ 0 h 1003231"/>
              <a:gd name="connsiteX4" fmla="*/ 48 w 4267819"/>
              <a:gd name="connsiteY4" fmla="*/ 0 h 1003231"/>
              <a:gd name="connsiteX0" fmla="*/ 4934654 w 4934654"/>
              <a:gd name="connsiteY0" fmla="*/ 346840 h 1016143"/>
              <a:gd name="connsiteX1" fmla="*/ 4083317 w 4934654"/>
              <a:gd name="connsiteY1" fmla="*/ 993227 h 1016143"/>
              <a:gd name="connsiteX2" fmla="*/ 662200 w 4934654"/>
              <a:gd name="connsiteY2" fmla="*/ 788276 h 1016143"/>
              <a:gd name="connsiteX3" fmla="*/ 48 w 4934654"/>
              <a:gd name="connsiteY3" fmla="*/ 0 h 1016143"/>
              <a:gd name="connsiteX4" fmla="*/ 48 w 4934654"/>
              <a:gd name="connsiteY4" fmla="*/ 0 h 1016143"/>
              <a:gd name="connsiteX0" fmla="*/ 4934654 w 4934654"/>
              <a:gd name="connsiteY0" fmla="*/ 346840 h 1016143"/>
              <a:gd name="connsiteX1" fmla="*/ 4083317 w 4934654"/>
              <a:gd name="connsiteY1" fmla="*/ 993227 h 1016143"/>
              <a:gd name="connsiteX2" fmla="*/ 662200 w 4934654"/>
              <a:gd name="connsiteY2" fmla="*/ 788276 h 1016143"/>
              <a:gd name="connsiteX3" fmla="*/ 48 w 4934654"/>
              <a:gd name="connsiteY3" fmla="*/ 0 h 1016143"/>
              <a:gd name="connsiteX4" fmla="*/ 48 w 4934654"/>
              <a:gd name="connsiteY4" fmla="*/ 0 h 1016143"/>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 name="connsiteX0" fmla="*/ 4903123 w 4903123"/>
              <a:gd name="connsiteY0" fmla="*/ 236481 h 1023542"/>
              <a:gd name="connsiteX1" fmla="*/ 4083317 w 4903123"/>
              <a:gd name="connsiteY1" fmla="*/ 993227 h 1023542"/>
              <a:gd name="connsiteX2" fmla="*/ 662200 w 4903123"/>
              <a:gd name="connsiteY2" fmla="*/ 788276 h 1023542"/>
              <a:gd name="connsiteX3" fmla="*/ 48 w 4903123"/>
              <a:gd name="connsiteY3" fmla="*/ 0 h 1023542"/>
              <a:gd name="connsiteX4" fmla="*/ 48 w 4903123"/>
              <a:gd name="connsiteY4" fmla="*/ 0 h 1023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3123" h="1023542">
                <a:moveTo>
                  <a:pt x="4903123" y="236481"/>
                </a:moveTo>
                <a:cubicBezTo>
                  <a:pt x="4582557" y="562302"/>
                  <a:pt x="4790137" y="901261"/>
                  <a:pt x="4083317" y="993227"/>
                </a:cubicBezTo>
                <a:cubicBezTo>
                  <a:pt x="3376497" y="1085193"/>
                  <a:pt x="1342745" y="953814"/>
                  <a:pt x="662200" y="788276"/>
                </a:cubicBezTo>
                <a:cubicBezTo>
                  <a:pt x="-18345" y="622738"/>
                  <a:pt x="48" y="0"/>
                  <a:pt x="48" y="0"/>
                </a:cubicBezTo>
                <a:lnTo>
                  <a:pt x="48" y="0"/>
                </a:lnTo>
              </a:path>
            </a:pathLst>
          </a:custGeom>
          <a:ln w="38100">
            <a:headEnd type="oval"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1222209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Cubes program:  Hint</a:t>
            </a:r>
            <a:endParaRPr lang="en-US" dirty="0"/>
          </a:p>
        </p:txBody>
      </p:sp>
      <p:sp>
        <p:nvSpPr>
          <p:cNvPr id="3" name="Text Placeholder 2"/>
          <p:cNvSpPr>
            <a:spLocks noGrp="1"/>
          </p:cNvSpPr>
          <p:nvPr>
            <p:ph type="body" sz="quarter" idx="10"/>
          </p:nvPr>
        </p:nvSpPr>
        <p:spPr>
          <a:xfrm>
            <a:off x="152400" y="1066800"/>
            <a:ext cx="9144000" cy="5318379"/>
          </a:xfrm>
        </p:spPr>
        <p:txBody>
          <a:bodyPr/>
          <a:lstStyle/>
          <a:p>
            <a:pPr marL="0" indent="0">
              <a:buNone/>
            </a:pPr>
            <a:r>
              <a:rPr lang="en-US" dirty="0" err="1" smtClean="0">
                <a:solidFill>
                  <a:schemeClr val="bg2">
                    <a:lumMod val="60000"/>
                    <a:lumOff val="40000"/>
                  </a:schemeClr>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0;</a:t>
            </a:r>
          </a:p>
          <a:p>
            <a:pPr marL="0" indent="0">
              <a:buNone/>
            </a:pPr>
            <a:r>
              <a:rPr lang="en-US" dirty="0">
                <a:solidFill>
                  <a:schemeClr val="bg2">
                    <a:lumMod val="60000"/>
                    <a:lumOff val="40000"/>
                  </a:schemeClr>
                </a:solidFill>
                <a:latin typeface="Consolas" pitchFamily="49" charset="0"/>
                <a:cs typeface="Consolas" pitchFamily="49" charset="0"/>
              </a:rPr>
              <a:t>while</a:t>
            </a:r>
            <a:r>
              <a:rPr lang="en-US" dirty="0" smtClean="0">
                <a:solidFill>
                  <a:schemeClr val="bg1"/>
                </a:solidFill>
                <a:latin typeface="Consolas" pitchFamily="49" charset="0"/>
                <a:cs typeface="Consolas" pitchFamily="49" charset="0"/>
              </a:rPr>
              <a:t> (n &lt; </a:t>
            </a:r>
            <a:r>
              <a:rPr lang="en-US" dirty="0" err="1" smtClean="0">
                <a:solidFill>
                  <a:schemeClr val="bg1"/>
                </a:solidFill>
                <a:latin typeface="Consolas" pitchFamily="49" charset="0"/>
                <a:cs typeface="Consolas" pitchFamily="49" charset="0"/>
              </a:rPr>
              <a:t>a.Length</a:t>
            </a:r>
            <a:r>
              <a:rPr lang="en-US" dirty="0" smtClean="0">
                <a:solidFill>
                  <a:schemeClr val="bg1"/>
                </a:solidFill>
                <a:latin typeface="Consolas" pitchFamily="49" charset="0"/>
                <a:cs typeface="Consolas" pitchFamily="49" charset="0"/>
              </a:rPr>
              <a:t>)</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dirty="0">
                <a:solidFill>
                  <a:schemeClr val="bg2">
                    <a:lumMod val="60000"/>
                    <a:lumOff val="40000"/>
                  </a:schemeClr>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0 &lt;= n &lt;= </a:t>
            </a:r>
            <a:r>
              <a:rPr lang="en-US" dirty="0" err="1" smtClean="0">
                <a:solidFill>
                  <a:schemeClr val="bg1"/>
                </a:solidFill>
                <a:latin typeface="Consolas" pitchFamily="49" charset="0"/>
                <a:cs typeface="Consolas" pitchFamily="49" charset="0"/>
              </a:rPr>
              <a:t>a.Length</a:t>
            </a:r>
            <a:r>
              <a:rPr lang="en-US" dirty="0" smtClean="0">
                <a:solidFill>
                  <a:schemeClr val="bg1"/>
                </a:solidFill>
                <a:latin typeface="Consolas" pitchFamily="49" charset="0"/>
                <a:cs typeface="Consolas" pitchFamily="49" charset="0"/>
              </a:rPr>
              <a:t>;</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dirty="0">
                <a:solidFill>
                  <a:schemeClr val="bg2">
                    <a:lumMod val="60000"/>
                    <a:lumOff val="40000"/>
                  </a:schemeClr>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c == n*n*n;</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dirty="0">
                <a:solidFill>
                  <a:schemeClr val="bg2">
                    <a:lumMod val="60000"/>
                    <a:lumOff val="40000"/>
                  </a:schemeClr>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a:t>
            </a:r>
            <a:r>
              <a:rPr lang="en-US" dirty="0" err="1">
                <a:solidFill>
                  <a:schemeClr val="bg2">
                    <a:lumMod val="60000"/>
                    <a:lumOff val="40000"/>
                  </a:schemeClr>
                </a:solidFill>
                <a:latin typeface="Consolas" pitchFamily="49" charset="0"/>
                <a:cs typeface="Consolas" pitchFamily="49" charset="0"/>
              </a:rPr>
              <a:t>forall</a:t>
            </a:r>
            <a:r>
              <a:rPr lang="en-US" dirty="0" smtClean="0">
                <a:solidFill>
                  <a:schemeClr val="bg1"/>
                </a:solidFill>
                <a:latin typeface="Consolas" pitchFamily="49" charset="0"/>
                <a:cs typeface="Consolas" pitchFamily="49" charset="0"/>
              </a:rPr>
              <a:t> i :: 0 &lt;= i &lt; n ==&gt; …</a:t>
            </a:r>
          </a:p>
          <a:p>
            <a:pPr marL="0" indent="0">
              <a:buNone/>
            </a:pPr>
            <a:r>
              <a:rPr lang="en-US" dirty="0" smtClean="0">
                <a:solidFill>
                  <a:schemeClr val="bg1"/>
                </a:solidFill>
                <a:latin typeface="Consolas" pitchFamily="49" charset="0"/>
                <a:cs typeface="Consolas" pitchFamily="49" charset="0"/>
              </a:rPr>
              <a:t>{</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a[n] := c;</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c := (n+1)*(n+1)*(n+1);</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n := n + 1;</a:t>
            </a:r>
          </a:p>
          <a:p>
            <a:pPr marL="0" indent="0">
              <a:buNone/>
            </a:pPr>
            <a:r>
              <a:rPr lang="en-US" dirty="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196819838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a:t>
            </a:r>
            <a:endParaRPr lang="en-US" dirty="0"/>
          </a:p>
        </p:txBody>
      </p:sp>
      <p:sp>
        <p:nvSpPr>
          <p:cNvPr id="3" name="Text Placeholder 2"/>
          <p:cNvSpPr>
            <a:spLocks noGrp="1"/>
          </p:cNvSpPr>
          <p:nvPr>
            <p:ph type="body" sz="quarter" idx="10"/>
          </p:nvPr>
        </p:nvSpPr>
        <p:spPr>
          <a:xfrm>
            <a:off x="381000" y="990600"/>
            <a:ext cx="8382000" cy="1329595"/>
          </a:xfrm>
        </p:spPr>
        <p:txBody>
          <a:bodyPr/>
          <a:lstStyle/>
          <a:p>
            <a:r>
              <a:rPr lang="en-US" dirty="0" smtClean="0"/>
              <a:t>A variant function is an expression whose values goes down (in some well-founded ordering) with every iteration/call</a:t>
            </a:r>
            <a:endParaRPr lang="en-US" dirty="0"/>
          </a:p>
        </p:txBody>
      </p:sp>
      <p:sp>
        <p:nvSpPr>
          <p:cNvPr id="5" name="TextBox 4"/>
          <p:cNvSpPr txBox="1"/>
          <p:nvPr/>
        </p:nvSpPr>
        <p:spPr>
          <a:xfrm>
            <a:off x="152400" y="2971800"/>
            <a:ext cx="28956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while (B)</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S;</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6" name="Freeform 5"/>
          <p:cNvSpPr/>
          <p:nvPr/>
        </p:nvSpPr>
        <p:spPr>
          <a:xfrm>
            <a:off x="175954" y="4719145"/>
            <a:ext cx="1697514" cy="937634"/>
          </a:xfrm>
          <a:custGeom>
            <a:avLst/>
            <a:gdLst>
              <a:gd name="connsiteX0" fmla="*/ 2619329 w 2631475"/>
              <a:gd name="connsiteY0" fmla="*/ 0 h 1329125"/>
              <a:gd name="connsiteX1" fmla="*/ 2272488 w 2631475"/>
              <a:gd name="connsiteY1" fmla="*/ 677918 h 1329125"/>
              <a:gd name="connsiteX2" fmla="*/ 238736 w 2631475"/>
              <a:gd name="connsiteY2" fmla="*/ 1308538 h 1329125"/>
              <a:gd name="connsiteX3" fmla="*/ 18019 w 2631475"/>
              <a:gd name="connsiteY3" fmla="*/ 1150883 h 1329125"/>
              <a:gd name="connsiteX4" fmla="*/ 33784 w 2631475"/>
              <a:gd name="connsiteY4" fmla="*/ 898635 h 1329125"/>
              <a:gd name="connsiteX0" fmla="*/ 2619329 w 2631475"/>
              <a:gd name="connsiteY0" fmla="*/ 0 h 1341091"/>
              <a:gd name="connsiteX1" fmla="*/ 2272488 w 2631475"/>
              <a:gd name="connsiteY1" fmla="*/ 677918 h 1341091"/>
              <a:gd name="connsiteX2" fmla="*/ 238736 w 2631475"/>
              <a:gd name="connsiteY2" fmla="*/ 1308538 h 1341091"/>
              <a:gd name="connsiteX3" fmla="*/ 18019 w 2631475"/>
              <a:gd name="connsiteY3" fmla="*/ 1213945 h 1341091"/>
              <a:gd name="connsiteX4" fmla="*/ 33784 w 2631475"/>
              <a:gd name="connsiteY4" fmla="*/ 898635 h 1341091"/>
              <a:gd name="connsiteX0" fmla="*/ 2662337 w 2666802"/>
              <a:gd name="connsiteY0" fmla="*/ 0 h 1411518"/>
              <a:gd name="connsiteX1" fmla="*/ 2315496 w 2666802"/>
              <a:gd name="connsiteY1" fmla="*/ 677918 h 1411518"/>
              <a:gd name="connsiteX2" fmla="*/ 880834 w 2666802"/>
              <a:gd name="connsiteY2" fmla="*/ 1387365 h 1411518"/>
              <a:gd name="connsiteX3" fmla="*/ 61027 w 2666802"/>
              <a:gd name="connsiteY3" fmla="*/ 1213945 h 1411518"/>
              <a:gd name="connsiteX4" fmla="*/ 76792 w 2666802"/>
              <a:gd name="connsiteY4" fmla="*/ 898635 h 1411518"/>
              <a:gd name="connsiteX0" fmla="*/ 2621631 w 2626096"/>
              <a:gd name="connsiteY0" fmla="*/ 0 h 1462876"/>
              <a:gd name="connsiteX1" fmla="*/ 2274790 w 2626096"/>
              <a:gd name="connsiteY1" fmla="*/ 677918 h 1462876"/>
              <a:gd name="connsiteX2" fmla="*/ 840128 w 2626096"/>
              <a:gd name="connsiteY2" fmla="*/ 1387365 h 1462876"/>
              <a:gd name="connsiteX3" fmla="*/ 83383 w 2626096"/>
              <a:gd name="connsiteY3" fmla="*/ 1387366 h 1462876"/>
              <a:gd name="connsiteX4" fmla="*/ 36086 w 2626096"/>
              <a:gd name="connsiteY4" fmla="*/ 898635 h 1462876"/>
              <a:gd name="connsiteX0" fmla="*/ 2621631 w 2622074"/>
              <a:gd name="connsiteY0" fmla="*/ 0 h 1454498"/>
              <a:gd name="connsiteX1" fmla="*/ 1313093 w 2622074"/>
              <a:gd name="connsiteY1" fmla="*/ 804042 h 1454498"/>
              <a:gd name="connsiteX2" fmla="*/ 840128 w 2622074"/>
              <a:gd name="connsiteY2" fmla="*/ 1387365 h 1454498"/>
              <a:gd name="connsiteX3" fmla="*/ 83383 w 2622074"/>
              <a:gd name="connsiteY3" fmla="*/ 1387366 h 1454498"/>
              <a:gd name="connsiteX4" fmla="*/ 36086 w 2622074"/>
              <a:gd name="connsiteY4" fmla="*/ 898635 h 1454498"/>
              <a:gd name="connsiteX0" fmla="*/ 1991010 w 1991892"/>
              <a:gd name="connsiteY0" fmla="*/ 0 h 1060360"/>
              <a:gd name="connsiteX1" fmla="*/ 1313093 w 1991892"/>
              <a:gd name="connsiteY1" fmla="*/ 409904 h 1060360"/>
              <a:gd name="connsiteX2" fmla="*/ 840128 w 1991892"/>
              <a:gd name="connsiteY2" fmla="*/ 993227 h 1060360"/>
              <a:gd name="connsiteX3" fmla="*/ 83383 w 1991892"/>
              <a:gd name="connsiteY3" fmla="*/ 993228 h 1060360"/>
              <a:gd name="connsiteX4" fmla="*/ 36086 w 1991892"/>
              <a:gd name="connsiteY4" fmla="*/ 504497 h 1060360"/>
              <a:gd name="connsiteX0" fmla="*/ 1991010 w 1991010"/>
              <a:gd name="connsiteY0" fmla="*/ 0 h 1060360"/>
              <a:gd name="connsiteX1" fmla="*/ 1313093 w 1991010"/>
              <a:gd name="connsiteY1" fmla="*/ 409904 h 1060360"/>
              <a:gd name="connsiteX2" fmla="*/ 840128 w 1991010"/>
              <a:gd name="connsiteY2" fmla="*/ 993227 h 1060360"/>
              <a:gd name="connsiteX3" fmla="*/ 83383 w 1991010"/>
              <a:gd name="connsiteY3" fmla="*/ 993228 h 1060360"/>
              <a:gd name="connsiteX4" fmla="*/ 36086 w 1991010"/>
              <a:gd name="connsiteY4" fmla="*/ 504497 h 1060360"/>
              <a:gd name="connsiteX0" fmla="*/ 1991010 w 1991010"/>
              <a:gd name="connsiteY0" fmla="*/ 0 h 1060360"/>
              <a:gd name="connsiteX1" fmla="*/ 1060844 w 1991010"/>
              <a:gd name="connsiteY1" fmla="*/ 409904 h 1060360"/>
              <a:gd name="connsiteX2" fmla="*/ 840128 w 1991010"/>
              <a:gd name="connsiteY2" fmla="*/ 993227 h 1060360"/>
              <a:gd name="connsiteX3" fmla="*/ 83383 w 1991010"/>
              <a:gd name="connsiteY3" fmla="*/ 993228 h 1060360"/>
              <a:gd name="connsiteX4" fmla="*/ 36086 w 1991010"/>
              <a:gd name="connsiteY4" fmla="*/ 504497 h 1060360"/>
              <a:gd name="connsiteX0" fmla="*/ 1978530 w 1978530"/>
              <a:gd name="connsiteY0" fmla="*/ 0 h 1009745"/>
              <a:gd name="connsiteX1" fmla="*/ 1048364 w 1978530"/>
              <a:gd name="connsiteY1" fmla="*/ 409904 h 1009745"/>
              <a:gd name="connsiteX2" fmla="*/ 827648 w 1978530"/>
              <a:gd name="connsiteY2" fmla="*/ 993227 h 1009745"/>
              <a:gd name="connsiteX3" fmla="*/ 625323 w 1978530"/>
              <a:gd name="connsiteY3" fmla="*/ 861847 h 1009745"/>
              <a:gd name="connsiteX4" fmla="*/ 70903 w 1978530"/>
              <a:gd name="connsiteY4" fmla="*/ 993228 h 1009745"/>
              <a:gd name="connsiteX5" fmla="*/ 23606 w 1978530"/>
              <a:gd name="connsiteY5" fmla="*/ 504497 h 1009745"/>
              <a:gd name="connsiteX0" fmla="*/ 1978530 w 1978530"/>
              <a:gd name="connsiteY0" fmla="*/ 0 h 1004739"/>
              <a:gd name="connsiteX1" fmla="*/ 1048364 w 1978530"/>
              <a:gd name="connsiteY1" fmla="*/ 409904 h 1004739"/>
              <a:gd name="connsiteX2" fmla="*/ 748820 w 1978530"/>
              <a:gd name="connsiteY2" fmla="*/ 646386 h 1004739"/>
              <a:gd name="connsiteX3" fmla="*/ 625323 w 1978530"/>
              <a:gd name="connsiteY3" fmla="*/ 861847 h 1004739"/>
              <a:gd name="connsiteX4" fmla="*/ 70903 w 1978530"/>
              <a:gd name="connsiteY4" fmla="*/ 993228 h 1004739"/>
              <a:gd name="connsiteX5" fmla="*/ 23606 w 1978530"/>
              <a:gd name="connsiteY5" fmla="*/ 504497 h 1004739"/>
              <a:gd name="connsiteX0" fmla="*/ 1975900 w 1975900"/>
              <a:gd name="connsiteY0" fmla="*/ 0 h 1010525"/>
              <a:gd name="connsiteX1" fmla="*/ 1045734 w 1975900"/>
              <a:gd name="connsiteY1" fmla="*/ 409904 h 1010525"/>
              <a:gd name="connsiteX2" fmla="*/ 746190 w 1975900"/>
              <a:gd name="connsiteY2" fmla="*/ 646386 h 1010525"/>
              <a:gd name="connsiteX3" fmla="*/ 575397 w 1975900"/>
              <a:gd name="connsiteY3" fmla="*/ 909144 h 1010525"/>
              <a:gd name="connsiteX4" fmla="*/ 68273 w 1975900"/>
              <a:gd name="connsiteY4" fmla="*/ 993228 h 1010525"/>
              <a:gd name="connsiteX5" fmla="*/ 20976 w 1975900"/>
              <a:gd name="connsiteY5" fmla="*/ 504497 h 1010525"/>
              <a:gd name="connsiteX0" fmla="*/ 1975900 w 1975900"/>
              <a:gd name="connsiteY0" fmla="*/ 0 h 1010525"/>
              <a:gd name="connsiteX1" fmla="*/ 1045734 w 1975900"/>
              <a:gd name="connsiteY1" fmla="*/ 409904 h 1010525"/>
              <a:gd name="connsiteX2" fmla="*/ 746190 w 1975900"/>
              <a:gd name="connsiteY2" fmla="*/ 646386 h 1010525"/>
              <a:gd name="connsiteX3" fmla="*/ 575397 w 1975900"/>
              <a:gd name="connsiteY3" fmla="*/ 909144 h 1010525"/>
              <a:gd name="connsiteX4" fmla="*/ 68273 w 1975900"/>
              <a:gd name="connsiteY4" fmla="*/ 993228 h 1010525"/>
              <a:gd name="connsiteX5" fmla="*/ 20976 w 1975900"/>
              <a:gd name="connsiteY5" fmla="*/ 504497 h 1010525"/>
              <a:gd name="connsiteX0" fmla="*/ 1975900 w 1975900"/>
              <a:gd name="connsiteY0" fmla="*/ 0 h 1010525"/>
              <a:gd name="connsiteX1" fmla="*/ 1045734 w 1975900"/>
              <a:gd name="connsiteY1" fmla="*/ 409904 h 1010525"/>
              <a:gd name="connsiteX2" fmla="*/ 575397 w 1975900"/>
              <a:gd name="connsiteY2" fmla="*/ 909144 h 1010525"/>
              <a:gd name="connsiteX3" fmla="*/ 68273 w 1975900"/>
              <a:gd name="connsiteY3" fmla="*/ 993228 h 1010525"/>
              <a:gd name="connsiteX4" fmla="*/ 20976 w 1975900"/>
              <a:gd name="connsiteY4" fmla="*/ 504497 h 1010525"/>
              <a:gd name="connsiteX0" fmla="*/ 1692121 w 1692121"/>
              <a:gd name="connsiteY0" fmla="*/ 0 h 900167"/>
              <a:gd name="connsiteX1" fmla="*/ 1045734 w 1692121"/>
              <a:gd name="connsiteY1" fmla="*/ 299546 h 900167"/>
              <a:gd name="connsiteX2" fmla="*/ 575397 w 1692121"/>
              <a:gd name="connsiteY2" fmla="*/ 798786 h 900167"/>
              <a:gd name="connsiteX3" fmla="*/ 68273 w 1692121"/>
              <a:gd name="connsiteY3" fmla="*/ 882870 h 900167"/>
              <a:gd name="connsiteX4" fmla="*/ 20976 w 1692121"/>
              <a:gd name="connsiteY4" fmla="*/ 394139 h 900167"/>
              <a:gd name="connsiteX0" fmla="*/ 1699416 w 1699416"/>
              <a:gd name="connsiteY0" fmla="*/ 0 h 900167"/>
              <a:gd name="connsiteX1" fmla="*/ 1053029 w 1699416"/>
              <a:gd name="connsiteY1" fmla="*/ 299546 h 900167"/>
              <a:gd name="connsiteX2" fmla="*/ 708816 w 1699416"/>
              <a:gd name="connsiteY2" fmla="*/ 798786 h 900167"/>
              <a:gd name="connsiteX3" fmla="*/ 75568 w 1699416"/>
              <a:gd name="connsiteY3" fmla="*/ 882870 h 900167"/>
              <a:gd name="connsiteX4" fmla="*/ 28271 w 1699416"/>
              <a:gd name="connsiteY4" fmla="*/ 394139 h 900167"/>
              <a:gd name="connsiteX0" fmla="*/ 1699416 w 1699416"/>
              <a:gd name="connsiteY0" fmla="*/ 0 h 900167"/>
              <a:gd name="connsiteX1" fmla="*/ 1053029 w 1699416"/>
              <a:gd name="connsiteY1" fmla="*/ 299546 h 900167"/>
              <a:gd name="connsiteX2" fmla="*/ 708816 w 1699416"/>
              <a:gd name="connsiteY2" fmla="*/ 798786 h 900167"/>
              <a:gd name="connsiteX3" fmla="*/ 75568 w 1699416"/>
              <a:gd name="connsiteY3" fmla="*/ 882870 h 900167"/>
              <a:gd name="connsiteX4" fmla="*/ 28271 w 1699416"/>
              <a:gd name="connsiteY4" fmla="*/ 394139 h 900167"/>
              <a:gd name="connsiteX0" fmla="*/ 1697514 w 1697514"/>
              <a:gd name="connsiteY0" fmla="*/ 0 h 905558"/>
              <a:gd name="connsiteX1" fmla="*/ 1051127 w 1697514"/>
              <a:gd name="connsiteY1" fmla="*/ 299546 h 905558"/>
              <a:gd name="connsiteX2" fmla="*/ 675383 w 1697514"/>
              <a:gd name="connsiteY2" fmla="*/ 830317 h 905558"/>
              <a:gd name="connsiteX3" fmla="*/ 73666 w 1697514"/>
              <a:gd name="connsiteY3" fmla="*/ 882870 h 905558"/>
              <a:gd name="connsiteX4" fmla="*/ 26369 w 1697514"/>
              <a:gd name="connsiteY4" fmla="*/ 394139 h 905558"/>
              <a:gd name="connsiteX0" fmla="*/ 1697514 w 1697514"/>
              <a:gd name="connsiteY0" fmla="*/ 0 h 937634"/>
              <a:gd name="connsiteX1" fmla="*/ 1051127 w 1697514"/>
              <a:gd name="connsiteY1" fmla="*/ 299546 h 937634"/>
              <a:gd name="connsiteX2" fmla="*/ 675383 w 1697514"/>
              <a:gd name="connsiteY2" fmla="*/ 830317 h 937634"/>
              <a:gd name="connsiteX3" fmla="*/ 73666 w 1697514"/>
              <a:gd name="connsiteY3" fmla="*/ 882870 h 937634"/>
              <a:gd name="connsiteX4" fmla="*/ 26369 w 1697514"/>
              <a:gd name="connsiteY4" fmla="*/ 394139 h 937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7514" h="937634">
                <a:moveTo>
                  <a:pt x="1697514" y="0"/>
                </a:moveTo>
                <a:cubicBezTo>
                  <a:pt x="1359869" y="56493"/>
                  <a:pt x="1221482" y="161160"/>
                  <a:pt x="1051127" y="299546"/>
                </a:cubicBezTo>
                <a:cubicBezTo>
                  <a:pt x="880772" y="437932"/>
                  <a:pt x="932886" y="654268"/>
                  <a:pt x="675383" y="830317"/>
                </a:cubicBezTo>
                <a:cubicBezTo>
                  <a:pt x="486197" y="972207"/>
                  <a:pt x="181835" y="955566"/>
                  <a:pt x="73666" y="882870"/>
                </a:cubicBezTo>
                <a:cubicBezTo>
                  <a:pt x="-34503" y="810174"/>
                  <a:pt x="1407" y="486104"/>
                  <a:pt x="26369" y="394139"/>
                </a:cubicBezTo>
              </a:path>
            </a:pathLst>
          </a:custGeom>
          <a:ln w="38100">
            <a:headEnd type="ova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1705302" y="3920212"/>
            <a:ext cx="3048000" cy="2677656"/>
          </a:xfrm>
          <a:prstGeom prst="rect">
            <a:avLst/>
          </a:prstGeom>
          <a:noFill/>
        </p:spPr>
        <p:txBody>
          <a:bodyPr wrap="square" rtlCol="0">
            <a:spAutoFit/>
          </a:bodyPr>
          <a:lstStyle/>
          <a:p>
            <a:r>
              <a:rPr lang="en-US" sz="2400" dirty="0" smtClean="0">
                <a:solidFill>
                  <a:schemeClr val="bg2"/>
                </a:solidFill>
                <a:effectLst/>
              </a:rPr>
              <a:t>At the time a loop back-edge is taken, the value of the variant function must be less than at the beginning of the iteration</a:t>
            </a:r>
          </a:p>
        </p:txBody>
      </p:sp>
      <p:sp>
        <p:nvSpPr>
          <p:cNvPr id="8" name="TextBox 7"/>
          <p:cNvSpPr txBox="1"/>
          <p:nvPr/>
        </p:nvSpPr>
        <p:spPr>
          <a:xfrm>
            <a:off x="6019800" y="3429000"/>
            <a:ext cx="28956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method M()</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P();</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9" name="Freeform 8"/>
          <p:cNvSpPr/>
          <p:nvPr/>
        </p:nvSpPr>
        <p:spPr>
          <a:xfrm flipH="1">
            <a:off x="5693438" y="4055549"/>
            <a:ext cx="1316962" cy="1359726"/>
          </a:xfrm>
          <a:custGeom>
            <a:avLst/>
            <a:gdLst>
              <a:gd name="connsiteX0" fmla="*/ 2619329 w 2631475"/>
              <a:gd name="connsiteY0" fmla="*/ 0 h 1329125"/>
              <a:gd name="connsiteX1" fmla="*/ 2272488 w 2631475"/>
              <a:gd name="connsiteY1" fmla="*/ 677918 h 1329125"/>
              <a:gd name="connsiteX2" fmla="*/ 238736 w 2631475"/>
              <a:gd name="connsiteY2" fmla="*/ 1308538 h 1329125"/>
              <a:gd name="connsiteX3" fmla="*/ 18019 w 2631475"/>
              <a:gd name="connsiteY3" fmla="*/ 1150883 h 1329125"/>
              <a:gd name="connsiteX4" fmla="*/ 33784 w 2631475"/>
              <a:gd name="connsiteY4" fmla="*/ 898635 h 1329125"/>
              <a:gd name="connsiteX0" fmla="*/ 2619329 w 2631475"/>
              <a:gd name="connsiteY0" fmla="*/ 0 h 1341091"/>
              <a:gd name="connsiteX1" fmla="*/ 2272488 w 2631475"/>
              <a:gd name="connsiteY1" fmla="*/ 677918 h 1341091"/>
              <a:gd name="connsiteX2" fmla="*/ 238736 w 2631475"/>
              <a:gd name="connsiteY2" fmla="*/ 1308538 h 1341091"/>
              <a:gd name="connsiteX3" fmla="*/ 18019 w 2631475"/>
              <a:gd name="connsiteY3" fmla="*/ 1213945 h 1341091"/>
              <a:gd name="connsiteX4" fmla="*/ 33784 w 2631475"/>
              <a:gd name="connsiteY4" fmla="*/ 898635 h 1341091"/>
              <a:gd name="connsiteX0" fmla="*/ 2662337 w 2666802"/>
              <a:gd name="connsiteY0" fmla="*/ 0 h 1411518"/>
              <a:gd name="connsiteX1" fmla="*/ 2315496 w 2666802"/>
              <a:gd name="connsiteY1" fmla="*/ 677918 h 1411518"/>
              <a:gd name="connsiteX2" fmla="*/ 880834 w 2666802"/>
              <a:gd name="connsiteY2" fmla="*/ 1387365 h 1411518"/>
              <a:gd name="connsiteX3" fmla="*/ 61027 w 2666802"/>
              <a:gd name="connsiteY3" fmla="*/ 1213945 h 1411518"/>
              <a:gd name="connsiteX4" fmla="*/ 76792 w 2666802"/>
              <a:gd name="connsiteY4" fmla="*/ 898635 h 1411518"/>
              <a:gd name="connsiteX0" fmla="*/ 2621631 w 2626096"/>
              <a:gd name="connsiteY0" fmla="*/ 0 h 1462876"/>
              <a:gd name="connsiteX1" fmla="*/ 2274790 w 2626096"/>
              <a:gd name="connsiteY1" fmla="*/ 677918 h 1462876"/>
              <a:gd name="connsiteX2" fmla="*/ 840128 w 2626096"/>
              <a:gd name="connsiteY2" fmla="*/ 1387365 h 1462876"/>
              <a:gd name="connsiteX3" fmla="*/ 83383 w 2626096"/>
              <a:gd name="connsiteY3" fmla="*/ 1387366 h 1462876"/>
              <a:gd name="connsiteX4" fmla="*/ 36086 w 2626096"/>
              <a:gd name="connsiteY4" fmla="*/ 898635 h 1462876"/>
              <a:gd name="connsiteX0" fmla="*/ 2621631 w 2622074"/>
              <a:gd name="connsiteY0" fmla="*/ 0 h 1454498"/>
              <a:gd name="connsiteX1" fmla="*/ 1313093 w 2622074"/>
              <a:gd name="connsiteY1" fmla="*/ 804042 h 1454498"/>
              <a:gd name="connsiteX2" fmla="*/ 840128 w 2622074"/>
              <a:gd name="connsiteY2" fmla="*/ 1387365 h 1454498"/>
              <a:gd name="connsiteX3" fmla="*/ 83383 w 2622074"/>
              <a:gd name="connsiteY3" fmla="*/ 1387366 h 1454498"/>
              <a:gd name="connsiteX4" fmla="*/ 36086 w 2622074"/>
              <a:gd name="connsiteY4" fmla="*/ 898635 h 1454498"/>
              <a:gd name="connsiteX0" fmla="*/ 1991010 w 1991892"/>
              <a:gd name="connsiteY0" fmla="*/ 0 h 1060360"/>
              <a:gd name="connsiteX1" fmla="*/ 1313093 w 1991892"/>
              <a:gd name="connsiteY1" fmla="*/ 409904 h 1060360"/>
              <a:gd name="connsiteX2" fmla="*/ 840128 w 1991892"/>
              <a:gd name="connsiteY2" fmla="*/ 993227 h 1060360"/>
              <a:gd name="connsiteX3" fmla="*/ 83383 w 1991892"/>
              <a:gd name="connsiteY3" fmla="*/ 993228 h 1060360"/>
              <a:gd name="connsiteX4" fmla="*/ 36086 w 1991892"/>
              <a:gd name="connsiteY4" fmla="*/ 504497 h 1060360"/>
              <a:gd name="connsiteX0" fmla="*/ 1991010 w 1991010"/>
              <a:gd name="connsiteY0" fmla="*/ 0 h 1060360"/>
              <a:gd name="connsiteX1" fmla="*/ 1313093 w 1991010"/>
              <a:gd name="connsiteY1" fmla="*/ 409904 h 1060360"/>
              <a:gd name="connsiteX2" fmla="*/ 840128 w 1991010"/>
              <a:gd name="connsiteY2" fmla="*/ 993227 h 1060360"/>
              <a:gd name="connsiteX3" fmla="*/ 83383 w 1991010"/>
              <a:gd name="connsiteY3" fmla="*/ 993228 h 1060360"/>
              <a:gd name="connsiteX4" fmla="*/ 36086 w 1991010"/>
              <a:gd name="connsiteY4" fmla="*/ 504497 h 1060360"/>
              <a:gd name="connsiteX0" fmla="*/ 2000682 w 2000682"/>
              <a:gd name="connsiteY0" fmla="*/ 0 h 995402"/>
              <a:gd name="connsiteX1" fmla="*/ 1322765 w 2000682"/>
              <a:gd name="connsiteY1" fmla="*/ 409904 h 995402"/>
              <a:gd name="connsiteX2" fmla="*/ 994910 w 2000682"/>
              <a:gd name="connsiteY2" fmla="*/ 672891 h 995402"/>
              <a:gd name="connsiteX3" fmla="*/ 93055 w 2000682"/>
              <a:gd name="connsiteY3" fmla="*/ 993228 h 995402"/>
              <a:gd name="connsiteX4" fmla="*/ 45758 w 2000682"/>
              <a:gd name="connsiteY4" fmla="*/ 504497 h 995402"/>
              <a:gd name="connsiteX0" fmla="*/ 1956195 w 1956195"/>
              <a:gd name="connsiteY0" fmla="*/ 0 h 789012"/>
              <a:gd name="connsiteX1" fmla="*/ 1278278 w 1956195"/>
              <a:gd name="connsiteY1" fmla="*/ 409904 h 789012"/>
              <a:gd name="connsiteX2" fmla="*/ 950423 w 1956195"/>
              <a:gd name="connsiteY2" fmla="*/ 672891 h 789012"/>
              <a:gd name="connsiteX3" fmla="*/ 483901 w 1956195"/>
              <a:gd name="connsiteY3" fmla="*/ 783007 h 789012"/>
              <a:gd name="connsiteX4" fmla="*/ 1271 w 1956195"/>
              <a:gd name="connsiteY4" fmla="*/ 504497 h 789012"/>
              <a:gd name="connsiteX0" fmla="*/ 1832309 w 1832309"/>
              <a:gd name="connsiteY0" fmla="*/ 0 h 788482"/>
              <a:gd name="connsiteX1" fmla="*/ 1154392 w 1832309"/>
              <a:gd name="connsiteY1" fmla="*/ 409904 h 788482"/>
              <a:gd name="connsiteX2" fmla="*/ 826537 w 1832309"/>
              <a:gd name="connsiteY2" fmla="*/ 672891 h 788482"/>
              <a:gd name="connsiteX3" fmla="*/ 360015 w 1832309"/>
              <a:gd name="connsiteY3" fmla="*/ 783007 h 788482"/>
              <a:gd name="connsiteX4" fmla="*/ 1766 w 1832309"/>
              <a:gd name="connsiteY4" fmla="*/ 514507 h 788482"/>
              <a:gd name="connsiteX0" fmla="*/ 1834355 w 1834355"/>
              <a:gd name="connsiteY0" fmla="*/ 0 h 788482"/>
              <a:gd name="connsiteX1" fmla="*/ 1156438 w 1834355"/>
              <a:gd name="connsiteY1" fmla="*/ 409904 h 788482"/>
              <a:gd name="connsiteX2" fmla="*/ 828583 w 1834355"/>
              <a:gd name="connsiteY2" fmla="*/ 672891 h 788482"/>
              <a:gd name="connsiteX3" fmla="*/ 216949 w 1834355"/>
              <a:gd name="connsiteY3" fmla="*/ 783007 h 788482"/>
              <a:gd name="connsiteX4" fmla="*/ 3812 w 1834355"/>
              <a:gd name="connsiteY4" fmla="*/ 514507 h 788482"/>
              <a:gd name="connsiteX0" fmla="*/ 1730704 w 1730704"/>
              <a:gd name="connsiteY0" fmla="*/ 0 h 868566"/>
              <a:gd name="connsiteX1" fmla="*/ 1156438 w 1730704"/>
              <a:gd name="connsiteY1" fmla="*/ 489988 h 868566"/>
              <a:gd name="connsiteX2" fmla="*/ 828583 w 1730704"/>
              <a:gd name="connsiteY2" fmla="*/ 752975 h 868566"/>
              <a:gd name="connsiteX3" fmla="*/ 216949 w 1730704"/>
              <a:gd name="connsiteY3" fmla="*/ 863091 h 868566"/>
              <a:gd name="connsiteX4" fmla="*/ 3812 w 1730704"/>
              <a:gd name="connsiteY4" fmla="*/ 594591 h 868566"/>
              <a:gd name="connsiteX0" fmla="*/ 1730704 w 1730704"/>
              <a:gd name="connsiteY0" fmla="*/ 0 h 868566"/>
              <a:gd name="connsiteX1" fmla="*/ 1156438 w 1730704"/>
              <a:gd name="connsiteY1" fmla="*/ 489988 h 868566"/>
              <a:gd name="connsiteX2" fmla="*/ 828583 w 1730704"/>
              <a:gd name="connsiteY2" fmla="*/ 752975 h 868566"/>
              <a:gd name="connsiteX3" fmla="*/ 216949 w 1730704"/>
              <a:gd name="connsiteY3" fmla="*/ 863091 h 868566"/>
              <a:gd name="connsiteX4" fmla="*/ 3812 w 1730704"/>
              <a:gd name="connsiteY4" fmla="*/ 594591 h 868566"/>
              <a:gd name="connsiteX0" fmla="*/ 1730704 w 1730704"/>
              <a:gd name="connsiteY0" fmla="*/ 0 h 868566"/>
              <a:gd name="connsiteX1" fmla="*/ 828583 w 1730704"/>
              <a:gd name="connsiteY1" fmla="*/ 752975 h 868566"/>
              <a:gd name="connsiteX2" fmla="*/ 216949 w 1730704"/>
              <a:gd name="connsiteY2" fmla="*/ 863091 h 868566"/>
              <a:gd name="connsiteX3" fmla="*/ 3812 w 1730704"/>
              <a:gd name="connsiteY3" fmla="*/ 594591 h 868566"/>
              <a:gd name="connsiteX0" fmla="*/ 1731674 w 1731674"/>
              <a:gd name="connsiteY0" fmla="*/ 0 h 863373"/>
              <a:gd name="connsiteX1" fmla="*/ 995394 w 1731674"/>
              <a:gd name="connsiteY1" fmla="*/ 642860 h 863373"/>
              <a:gd name="connsiteX2" fmla="*/ 217919 w 1731674"/>
              <a:gd name="connsiteY2" fmla="*/ 863091 h 863373"/>
              <a:gd name="connsiteX3" fmla="*/ 4782 w 1731674"/>
              <a:gd name="connsiteY3" fmla="*/ 594591 h 863373"/>
            </a:gdLst>
            <a:ahLst/>
            <a:cxnLst>
              <a:cxn ang="0">
                <a:pos x="connsiteX0" y="connsiteY0"/>
              </a:cxn>
              <a:cxn ang="0">
                <a:pos x="connsiteX1" y="connsiteY1"/>
              </a:cxn>
              <a:cxn ang="0">
                <a:pos x="connsiteX2" y="connsiteY2"/>
              </a:cxn>
              <a:cxn ang="0">
                <a:pos x="connsiteX3" y="connsiteY3"/>
              </a:cxn>
            </a:cxnLst>
            <a:rect l="l" t="t" r="r" b="b"/>
            <a:pathLst>
              <a:path w="1731674" h="863373">
                <a:moveTo>
                  <a:pt x="1731674" y="0"/>
                </a:moveTo>
                <a:cubicBezTo>
                  <a:pt x="1543732" y="156870"/>
                  <a:pt x="1247687" y="499011"/>
                  <a:pt x="995394" y="642860"/>
                </a:cubicBezTo>
                <a:cubicBezTo>
                  <a:pt x="838813" y="705044"/>
                  <a:pt x="383021" y="871136"/>
                  <a:pt x="217919" y="863091"/>
                </a:cubicBezTo>
                <a:cubicBezTo>
                  <a:pt x="52817" y="855046"/>
                  <a:pt x="-20180" y="686556"/>
                  <a:pt x="4782" y="594591"/>
                </a:cubicBezTo>
              </a:path>
            </a:pathLst>
          </a:custGeom>
          <a:ln w="38100">
            <a:headEnd type="ova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657600" y="2468940"/>
            <a:ext cx="3276600" cy="1569660"/>
          </a:xfrm>
          <a:prstGeom prst="rect">
            <a:avLst/>
          </a:prstGeom>
          <a:noFill/>
        </p:spPr>
        <p:txBody>
          <a:bodyPr wrap="square" rtlCol="0">
            <a:spAutoFit/>
          </a:bodyPr>
          <a:lstStyle/>
          <a:p>
            <a:r>
              <a:rPr lang="en-US" sz="2400" dirty="0" smtClean="0">
                <a:solidFill>
                  <a:schemeClr val="bg2"/>
                </a:solidFill>
              </a:rPr>
              <a:t>At the time of the call, </a:t>
            </a:r>
            <a:r>
              <a:rPr lang="en-US" sz="2400" dirty="0" smtClean="0">
                <a:solidFill>
                  <a:schemeClr val="bg2"/>
                </a:solidFill>
                <a:effectLst/>
              </a:rPr>
              <a:t>the </a:t>
            </a:r>
            <a:r>
              <a:rPr lang="en-US" sz="2400" dirty="0" err="1" smtClean="0">
                <a:solidFill>
                  <a:schemeClr val="bg2"/>
                </a:solidFill>
                <a:effectLst/>
              </a:rPr>
              <a:t>callee’s</a:t>
            </a:r>
            <a:r>
              <a:rPr lang="en-US" sz="2400" dirty="0" smtClean="0">
                <a:solidFill>
                  <a:schemeClr val="bg2"/>
                </a:solidFill>
                <a:effectLst/>
              </a:rPr>
              <a:t> variant function must be less than the caller’s</a:t>
            </a:r>
          </a:p>
        </p:txBody>
      </p:sp>
    </p:spTree>
    <p:extLst>
      <p:ext uri="{BB962C8B-B14F-4D97-AF65-F5344CB8AC3E}">
        <p14:creationId xmlns:p14="http://schemas.microsoft.com/office/powerpoint/2010/main" val="32688741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Proving termination</a:t>
            </a:r>
            <a:endParaRPr lang="en-US" dirty="0"/>
          </a:p>
        </p:txBody>
      </p:sp>
      <p:sp>
        <p:nvSpPr>
          <p:cNvPr id="3" name="Subtitle 2"/>
          <p:cNvSpPr>
            <a:spLocks noGrp="1"/>
          </p:cNvSpPr>
          <p:nvPr>
            <p:ph type="subTitle" idx="1"/>
          </p:nvPr>
        </p:nvSpPr>
        <p:spPr/>
        <p:txBody>
          <a:bodyPr/>
          <a:lstStyle/>
          <a:p>
            <a:r>
              <a:rPr lang="en-US" dirty="0" smtClean="0"/>
              <a:t>Termination</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50794407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dirty="0" err="1" smtClean="0"/>
              <a:t>FindZero</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13735268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Lemmas, induction</a:t>
            </a:r>
            <a:endParaRPr lang="en-US" dirty="0"/>
          </a:p>
        </p:txBody>
      </p:sp>
      <p:sp>
        <p:nvSpPr>
          <p:cNvPr id="3" name="Subtitle 2"/>
          <p:cNvSpPr>
            <a:spLocks noGrp="1"/>
          </p:cNvSpPr>
          <p:nvPr>
            <p:ph type="subTitle" idx="1"/>
          </p:nvPr>
        </p:nvSpPr>
        <p:spPr/>
        <p:txBody>
          <a:bodyPr/>
          <a:lstStyle/>
          <a:p>
            <a:r>
              <a:rPr lang="en-US" dirty="0" smtClean="0"/>
              <a:t>Gauss</a:t>
            </a:r>
            <a:r>
              <a:rPr lang="en-US" baseline="30000" dirty="0" smtClean="0"/>
              <a:t>2</a:t>
            </a:r>
            <a:r>
              <a:rPr lang="en-US" dirty="0" smtClean="0"/>
              <a:t>, Mirror</a:t>
            </a:r>
            <a:r>
              <a:rPr lang="en-US" baseline="30000" dirty="0" smtClean="0"/>
              <a:t>2</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25851718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4979825"/>
          </a:xfrm>
        </p:spPr>
        <p:txBody>
          <a:bodyPr/>
          <a:lstStyle/>
          <a:p>
            <a:r>
              <a:rPr lang="en-US" dirty="0" smtClean="0"/>
              <a:t>McCarthy</a:t>
            </a:r>
          </a:p>
          <a:p>
            <a:pPr lvl="1"/>
            <a:r>
              <a:rPr lang="en-US" dirty="0" smtClean="0">
                <a:hlinkClick r:id="rId2"/>
              </a:rPr>
              <a:t>http://rise4fun.com/Dafny/6bq</a:t>
            </a:r>
            <a:r>
              <a:rPr lang="en-US" dirty="0" smtClean="0"/>
              <a:t> </a:t>
            </a:r>
          </a:p>
          <a:p>
            <a:r>
              <a:rPr lang="en-US" dirty="0" smtClean="0"/>
              <a:t>Coincidence</a:t>
            </a:r>
          </a:p>
          <a:p>
            <a:pPr lvl="1"/>
            <a:r>
              <a:rPr lang="en-US" dirty="0" smtClean="0">
                <a:hlinkClick r:id="rId3"/>
              </a:rPr>
              <a:t>http://rise4fun.com/Dafny/WvG</a:t>
            </a:r>
            <a:r>
              <a:rPr lang="en-US" dirty="0" smtClean="0"/>
              <a:t> </a:t>
            </a:r>
          </a:p>
          <a:p>
            <a:r>
              <a:rPr lang="en-US" dirty="0" smtClean="0"/>
              <a:t>Saddleback search</a:t>
            </a:r>
          </a:p>
          <a:p>
            <a:pPr lvl="1"/>
            <a:r>
              <a:rPr lang="en-US" dirty="0" smtClean="0">
                <a:hlinkClick r:id="rId4"/>
              </a:rPr>
              <a:t>http://</a:t>
            </a:r>
            <a:r>
              <a:rPr lang="en-US" dirty="0" smtClean="0">
                <a:hlinkClick r:id="rId4"/>
              </a:rPr>
              <a:t>rise4fun.com/Dafny/U5h</a:t>
            </a:r>
            <a:endParaRPr lang="en-US" dirty="0" smtClean="0"/>
          </a:p>
          <a:p>
            <a:r>
              <a:rPr lang="en-US" dirty="0"/>
              <a:t>Max is transitive</a:t>
            </a:r>
          </a:p>
          <a:p>
            <a:pPr lvl="1"/>
            <a:r>
              <a:rPr lang="en-US" dirty="0">
                <a:hlinkClick r:id="rId5"/>
              </a:rPr>
              <a:t>http://rise4fun.com/Dafny/z9J</a:t>
            </a:r>
            <a:r>
              <a:rPr lang="en-US" dirty="0"/>
              <a:t> </a:t>
            </a:r>
          </a:p>
          <a:p>
            <a:r>
              <a:rPr lang="en-US" dirty="0"/>
              <a:t>Reverse-Reverse</a:t>
            </a:r>
          </a:p>
          <a:p>
            <a:pPr lvl="1"/>
            <a:r>
              <a:rPr lang="en-US" dirty="0">
                <a:hlinkClick r:id="rId6"/>
              </a:rPr>
              <a:t>http://</a:t>
            </a:r>
            <a:r>
              <a:rPr lang="en-US" dirty="0" smtClean="0">
                <a:hlinkClick r:id="rId6"/>
              </a:rPr>
              <a:t>rise4fun.com/Dafny/1g</a:t>
            </a:r>
            <a:r>
              <a:rPr lang="en-US" dirty="0" smtClean="0"/>
              <a:t> </a:t>
            </a:r>
            <a:endParaRPr lang="en-US" dirty="0"/>
          </a:p>
        </p:txBody>
      </p:sp>
    </p:spTree>
    <p:extLst>
      <p:ext uri="{BB962C8B-B14F-4D97-AF65-F5344CB8AC3E}">
        <p14:creationId xmlns:p14="http://schemas.microsoft.com/office/powerpoint/2010/main" val="404066257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917174"/>
          </a:xfrm>
        </p:spPr>
        <p:txBody>
          <a:bodyPr/>
          <a:lstStyle/>
          <a:p>
            <a:r>
              <a:rPr lang="en-US" dirty="0" smtClean="0"/>
              <a:t>List</a:t>
            </a:r>
            <a:endParaRPr lang="en-US" dirty="0" smtClean="0"/>
          </a:p>
          <a:p>
            <a:pPr lvl="1"/>
            <a:r>
              <a:rPr lang="en-US" dirty="0">
                <a:hlinkClick r:id="rId2"/>
              </a:rPr>
              <a:t>http://</a:t>
            </a:r>
            <a:r>
              <a:rPr lang="en-US" dirty="0" smtClean="0">
                <a:hlinkClick r:id="rId2"/>
              </a:rPr>
              <a:t>rise4fun.com/Dafny/MbH</a:t>
            </a:r>
            <a:r>
              <a:rPr lang="en-US" dirty="0" smtClean="0"/>
              <a:t> </a:t>
            </a:r>
          </a:p>
        </p:txBody>
      </p:sp>
    </p:spTree>
    <p:extLst>
      <p:ext uri="{BB962C8B-B14F-4D97-AF65-F5344CB8AC3E}">
        <p14:creationId xmlns:p14="http://schemas.microsoft.com/office/powerpoint/2010/main" val="226795588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8916</TotalTime>
  <Words>960</Words>
  <Application>Microsoft Office PowerPoint</Application>
  <PresentationFormat>On-screen Show (4:3)</PresentationFormat>
  <Paragraphs>180</Paragraphs>
  <Slides>10</Slides>
  <Notes>4</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Microsoft Research 2008 light template</vt:lpstr>
      <vt:lpstr>White with Courier font for code slides</vt:lpstr>
      <vt:lpstr>Using and Building an Automatic Program Verifier</vt:lpstr>
      <vt:lpstr>Recap: Reasoning about loops</vt:lpstr>
      <vt:lpstr>Cubes program:  Hint</vt:lpstr>
      <vt:lpstr>Termination</vt:lpstr>
      <vt:lpstr>Proving termination</vt:lpstr>
      <vt:lpstr>PowerPoint Presentation</vt:lpstr>
      <vt:lpstr>Lemmas, induction</vt:lpstr>
      <vt:lpstr>Exercises</vt:lpstr>
      <vt:lpstr>Exercises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138</cp:revision>
  <dcterms:created xsi:type="dcterms:W3CDTF">2010-04-12T10:52:29Z</dcterms:created>
  <dcterms:modified xsi:type="dcterms:W3CDTF">2011-08-08T09:04:57Z</dcterms:modified>
</cp:coreProperties>
</file>