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5"/>
  </p:notesMasterIdLst>
  <p:handoutMasterIdLst>
    <p:handoutMasterId r:id="rId16"/>
  </p:handoutMasterIdLst>
  <p:sldIdLst>
    <p:sldId id="257" r:id="rId3"/>
    <p:sldId id="348" r:id="rId4"/>
    <p:sldId id="349" r:id="rId5"/>
    <p:sldId id="332" r:id="rId6"/>
    <p:sldId id="333" r:id="rId7"/>
    <p:sldId id="285" r:id="rId8"/>
    <p:sldId id="318" r:id="rId9"/>
    <p:sldId id="355" r:id="rId10"/>
    <p:sldId id="352" r:id="rId11"/>
    <p:sldId id="346" r:id="rId12"/>
    <p:sldId id="356" r:id="rId13"/>
    <p:sldId id="353" r:id="rId1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74" autoAdjust="0"/>
    <p:restoredTop sz="87211" autoAdjust="0"/>
  </p:normalViewPr>
  <p:slideViewPr>
    <p:cSldViewPr>
      <p:cViewPr varScale="1">
        <p:scale>
          <a:sx n="48" d="100"/>
          <a:sy n="48" d="100"/>
        </p:scale>
        <p:origin x="-1098" y="-96"/>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2011-08-08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2011-08-08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2011-08-08 2:02</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Segoe" pitchFamily="34" charset="0"/>
                <a:ea typeface="+mn-ea"/>
                <a:cs typeface="+mn-cs"/>
              </a:rPr>
              <a:t>class Cell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data: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Swap2(c: Cell, d: Cell)</a:t>
            </a:r>
          </a:p>
          <a:p>
            <a:r>
              <a:rPr lang="en-US" sz="900" kern="1200" dirty="0" smtClean="0">
                <a:solidFill>
                  <a:schemeClr val="tx1"/>
                </a:solidFill>
                <a:latin typeface="Segoe" pitchFamily="34" charset="0"/>
                <a:ea typeface="+mn-ea"/>
                <a:cs typeface="+mn-cs"/>
              </a:rPr>
              <a:t>  requires c != null &amp;&amp; d != null &amp;&amp; c != d;</a:t>
            </a:r>
          </a:p>
          <a:p>
            <a:r>
              <a:rPr lang="en-US" sz="900" kern="1200" dirty="0" smtClean="0">
                <a:solidFill>
                  <a:schemeClr val="tx1"/>
                </a:solidFill>
                <a:latin typeface="Segoe" pitchFamily="34" charset="0"/>
                <a:ea typeface="+mn-ea"/>
                <a:cs typeface="+mn-cs"/>
              </a:rPr>
              <a:t>  modifies c, d;</a:t>
            </a:r>
          </a:p>
          <a:p>
            <a:r>
              <a:rPr lang="en-US" sz="900" kern="1200" dirty="0" smtClean="0">
                <a:solidFill>
                  <a:schemeClr val="tx1"/>
                </a:solidFill>
                <a:latin typeface="Segoe" pitchFamily="34" charset="0"/>
                <a:ea typeface="+mn-ea"/>
                <a:cs typeface="+mn-cs"/>
              </a:rPr>
              <a:t>  ensures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b: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Swap1()</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a == old(b) &amp;&amp; b == old(a);</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 := a + b;</a:t>
            </a:r>
          </a:p>
          <a:p>
            <a:r>
              <a:rPr lang="en-US" sz="900" kern="1200" dirty="0" smtClean="0">
                <a:solidFill>
                  <a:schemeClr val="tx1"/>
                </a:solidFill>
                <a:latin typeface="Segoe" pitchFamily="34" charset="0"/>
                <a:ea typeface="+mn-ea"/>
                <a:cs typeface="+mn-cs"/>
              </a:rPr>
              <a:t>  b := a - b;</a:t>
            </a:r>
          </a:p>
          <a:p>
            <a:r>
              <a:rPr lang="en-US" sz="900" kern="1200" dirty="0" smtClean="0">
                <a:solidFill>
                  <a:schemeClr val="tx1"/>
                </a:solidFill>
                <a:latin typeface="Segoe" pitchFamily="34" charset="0"/>
                <a:ea typeface="+mn-ea"/>
                <a:cs typeface="+mn-cs"/>
              </a:rPr>
              <a:t>  a := a - b;</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Swap0(a: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b: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returns (x: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y: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x == b &amp;&amp; y == a;</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x := b;</a:t>
            </a:r>
          </a:p>
          <a:p>
            <a:r>
              <a:rPr lang="en-US" sz="900" kern="1200" dirty="0" smtClean="0">
                <a:solidFill>
                  <a:schemeClr val="tx1"/>
                </a:solidFill>
                <a:latin typeface="Segoe" pitchFamily="34" charset="0"/>
                <a:ea typeface="+mn-ea"/>
                <a:cs typeface="+mn-cs"/>
              </a:rPr>
              <a:t>  y := a;</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k, m := 5, 7;</a:t>
            </a:r>
          </a:p>
          <a:p>
            <a:r>
              <a:rPr lang="en-US" sz="900" kern="1200" dirty="0" smtClean="0">
                <a:solidFill>
                  <a:schemeClr val="tx1"/>
                </a:solidFill>
                <a:latin typeface="Segoe" pitchFamily="34" charset="0"/>
                <a:ea typeface="+mn-ea"/>
                <a:cs typeface="+mn-cs"/>
              </a:rPr>
              <a:t>  k, m := Swap0(k, m);</a:t>
            </a:r>
          </a:p>
          <a:p>
            <a:r>
              <a:rPr lang="en-US" sz="900" kern="1200" dirty="0" smtClean="0">
                <a:solidFill>
                  <a:schemeClr val="tx1"/>
                </a:solidFill>
                <a:latin typeface="Segoe" pitchFamily="34" charset="0"/>
                <a:ea typeface="+mn-ea"/>
                <a:cs typeface="+mn-cs"/>
              </a:rPr>
              <a:t>  assert k + m == 12;</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c, d := new Cell, new Cell;</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5;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7;</a:t>
            </a:r>
          </a:p>
          <a:p>
            <a:r>
              <a:rPr lang="en-US" sz="900" kern="1200" dirty="0" smtClean="0">
                <a:solidFill>
                  <a:schemeClr val="tx1"/>
                </a:solidFill>
                <a:latin typeface="Segoe" pitchFamily="34" charset="0"/>
                <a:ea typeface="+mn-ea"/>
                <a:cs typeface="+mn-cs"/>
              </a:rPr>
              <a:t>  Swap2(c, d);</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5;</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7;</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2011-08-08 2:02</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Segoe" pitchFamily="34" charset="0"/>
                <a:ea typeface="+mn-ea"/>
                <a:cs typeface="+mn-cs"/>
              </a:rPr>
              <a:t>function Fib(n: </a:t>
            </a:r>
            <a:r>
              <a:rPr lang="en-US" sz="900" kern="1200" dirty="0" err="1" smtClean="0">
                <a:solidFill>
                  <a:schemeClr val="tx1"/>
                </a:solidFill>
                <a:latin typeface="Segoe" pitchFamily="34" charset="0"/>
                <a:ea typeface="+mn-ea"/>
                <a:cs typeface="+mn-cs"/>
              </a:rPr>
              <a:t>nat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a:t>
            </a:r>
          </a:p>
          <a:p>
            <a:r>
              <a:rPr lang="pt-BR" sz="900" kern="1200" dirty="0" smtClean="0">
                <a:solidFill>
                  <a:schemeClr val="tx1"/>
                </a:solidFill>
                <a:latin typeface="Segoe" pitchFamily="34" charset="0"/>
                <a:ea typeface="+mn-ea"/>
                <a:cs typeface="+mn-cs"/>
              </a:rPr>
              <a:t>  if n &lt; 2 then n else Fib(n-2) + Fib(n-1)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ComputeFib</a:t>
            </a:r>
            <a:r>
              <a:rPr lang="en-US" sz="900" kern="1200" dirty="0" smtClean="0">
                <a:solidFill>
                  <a:schemeClr val="tx1"/>
                </a:solidFill>
                <a:latin typeface="Segoe" pitchFamily="34" charset="0"/>
                <a:ea typeface="+mn-ea"/>
                <a:cs typeface="+mn-cs"/>
              </a:rPr>
              <a:t>(n: </a:t>
            </a:r>
            <a:r>
              <a:rPr lang="en-US" sz="900" kern="1200" dirty="0" err="1" smtClean="0">
                <a:solidFill>
                  <a:schemeClr val="tx1"/>
                </a:solidFill>
                <a:latin typeface="Segoe" pitchFamily="34" charset="0"/>
                <a:ea typeface="+mn-ea"/>
                <a:cs typeface="+mn-cs"/>
              </a:rPr>
              <a:t>nat</a:t>
            </a:r>
            <a:r>
              <a:rPr lang="en-US" sz="900" kern="1200" dirty="0" smtClean="0">
                <a:solidFill>
                  <a:schemeClr val="tx1"/>
                </a:solidFill>
                <a:latin typeface="Segoe" pitchFamily="34" charset="0"/>
                <a:ea typeface="+mn-ea"/>
                <a:cs typeface="+mn-cs"/>
              </a:rPr>
              <a:t>) returns (x: </a:t>
            </a:r>
            <a:r>
              <a:rPr lang="en-US" sz="900" kern="1200" dirty="0" err="1" smtClean="0">
                <a:solidFill>
                  <a:schemeClr val="tx1"/>
                </a:solidFill>
                <a:latin typeface="Segoe" pitchFamily="34" charset="0"/>
                <a:ea typeface="+mn-ea"/>
                <a:cs typeface="+mn-cs"/>
              </a:rPr>
              <a:t>nat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x == Fib(n);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x := 0;</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y := 1;</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i := 0;</a:t>
            </a:r>
          </a:p>
          <a:p>
            <a:r>
              <a:rPr lang="en-US" sz="900" kern="1200" dirty="0" smtClean="0">
                <a:solidFill>
                  <a:schemeClr val="tx1"/>
                </a:solidFill>
                <a:latin typeface="Segoe" pitchFamily="34" charset="0"/>
                <a:ea typeface="+mn-ea"/>
                <a:cs typeface="+mn-cs"/>
              </a:rPr>
              <a:t>  while (i &lt; n)</a:t>
            </a:r>
          </a:p>
          <a:p>
            <a:r>
              <a:rPr lang="en-US" sz="900" kern="1200" dirty="0" smtClean="0">
                <a:solidFill>
                  <a:schemeClr val="tx1"/>
                </a:solidFill>
                <a:latin typeface="Segoe" pitchFamily="34" charset="0"/>
                <a:ea typeface="+mn-ea"/>
                <a:cs typeface="+mn-cs"/>
              </a:rPr>
              <a:t>    invariant 0 &lt;= i &lt;= n;</a:t>
            </a:r>
          </a:p>
          <a:p>
            <a:r>
              <a:rPr lang="sv-SE" sz="900" kern="1200" dirty="0" smtClean="0">
                <a:solidFill>
                  <a:schemeClr val="tx1"/>
                </a:solidFill>
                <a:latin typeface="Segoe" pitchFamily="34" charset="0"/>
                <a:ea typeface="+mn-ea"/>
                <a:cs typeface="+mn-cs"/>
              </a:rPr>
              <a:t>    invariant x == Fib(i) &amp;&amp; y == Fib(i+1);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x, y := y, </a:t>
            </a:r>
            <a:r>
              <a:rPr lang="en-US" sz="900" kern="1200" dirty="0" err="1" smtClean="0">
                <a:solidFill>
                  <a:schemeClr val="tx1"/>
                </a:solidFill>
                <a:latin typeface="Segoe" pitchFamily="34" charset="0"/>
                <a:ea typeface="+mn-ea"/>
                <a:cs typeface="+mn-cs"/>
              </a:rPr>
              <a:t>x+y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 := i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pPr marL="0" marR="0" indent="0" algn="l" defTabSz="914363" rtl="0" eaLnBrk="1" fontAlgn="auto" latinLnBrk="0" hangingPunct="1">
              <a:lnSpc>
                <a:spcPct val="90000"/>
              </a:lnSpc>
              <a:spcBef>
                <a:spcPts val="0"/>
              </a:spcBef>
              <a:spcAft>
                <a:spcPts val="333"/>
              </a:spcAft>
              <a:buClrTx/>
              <a:buSzTx/>
              <a:buFontTx/>
              <a:buNone/>
              <a:tabLst/>
              <a:defRPr/>
            </a:pPr>
            <a:r>
              <a:rPr lang="en-US" sz="900" kern="1200" dirty="0" smtClean="0">
                <a:solidFill>
                  <a:schemeClr val="tx1"/>
                </a:solidFill>
                <a:latin typeface="Segoe" pitchFamily="34" charset="0"/>
                <a:ea typeface="+mn-ea"/>
                <a:cs typeface="+mn-cs"/>
              </a:rPr>
              <a:t>// ----------------------------------------------------------------------------------------</a:t>
            </a:r>
          </a:p>
          <a:p>
            <a:pPr marL="0" marR="0" indent="0" algn="l" defTabSz="914363" rtl="0" eaLnBrk="1" fontAlgn="auto" latinLnBrk="0" hangingPunct="1">
              <a:lnSpc>
                <a:spcPct val="90000"/>
              </a:lnSpc>
              <a:spcBef>
                <a:spcPts val="0"/>
              </a:spcBef>
              <a:spcAft>
                <a:spcPts val="333"/>
              </a:spcAft>
              <a:buClrTx/>
              <a:buSzTx/>
              <a:buFontTx/>
              <a:buNone/>
              <a:tabLst/>
              <a:defRPr/>
            </a:pP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BinarySearch</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key: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returns (result: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i,j</a:t>
            </a:r>
            <a:r>
              <a:rPr lang="en-US" sz="900" kern="1200" dirty="0" smtClean="0">
                <a:solidFill>
                  <a:schemeClr val="tx1"/>
                </a:solidFill>
                <a:latin typeface="Segoe" pitchFamily="34" charset="0"/>
                <a:ea typeface="+mn-ea"/>
                <a:cs typeface="+mn-cs"/>
              </a:rPr>
              <a:t> :: 0 &lt;= i &lt;= j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 &lt;= a[j];</a:t>
            </a:r>
          </a:p>
          <a:p>
            <a:r>
              <a:rPr lang="en-US" sz="900" kern="1200" dirty="0" smtClean="0">
                <a:solidFill>
                  <a:schemeClr val="tx1"/>
                </a:solidFill>
                <a:latin typeface="Segoe" pitchFamily="34" charset="0"/>
                <a:ea typeface="+mn-ea"/>
                <a:cs typeface="+mn-cs"/>
              </a:rPr>
              <a:t>  ensures 0 &lt;= result ==&gt; result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&amp;&amp; a[result] == key;</a:t>
            </a:r>
          </a:p>
          <a:p>
            <a:r>
              <a:rPr lang="en-US" sz="900" kern="1200" dirty="0" smtClean="0">
                <a:solidFill>
                  <a:schemeClr val="tx1"/>
                </a:solidFill>
                <a:latin typeface="Segoe" pitchFamily="34" charset="0"/>
                <a:ea typeface="+mn-ea"/>
                <a:cs typeface="+mn-cs"/>
              </a:rPr>
              <a:t>  ensures result &lt; 0 ==&gt;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 != key;</a:t>
            </a:r>
          </a:p>
          <a:p>
            <a:r>
              <a:rPr lang="en-US" sz="900" kern="1200" dirty="0" smtClean="0">
                <a:solidFill>
                  <a:schemeClr val="tx1"/>
                </a:solidFill>
                <a:latin typeface="Segoe" pitchFamily="34" charset="0"/>
                <a:ea typeface="+mn-ea"/>
                <a:cs typeface="+mn-cs"/>
              </a:rPr>
              <a:t>{</a:t>
            </a:r>
          </a:p>
          <a:p>
            <a:r>
              <a:rPr lang="es-ES" sz="900" kern="1200" dirty="0" smtClean="0">
                <a:solidFill>
                  <a:schemeClr val="tx1"/>
                </a:solidFill>
                <a:latin typeface="Segoe" pitchFamily="34" charset="0"/>
                <a:ea typeface="+mn-ea"/>
                <a:cs typeface="+mn-cs"/>
              </a:rPr>
              <a:t>  </a:t>
            </a:r>
            <a:r>
              <a:rPr lang="es-ES" sz="900" kern="1200" dirty="0" err="1" smtClean="0">
                <a:solidFill>
                  <a:schemeClr val="tx1"/>
                </a:solidFill>
                <a:latin typeface="Segoe" pitchFamily="34" charset="0"/>
                <a:ea typeface="+mn-ea"/>
                <a:cs typeface="+mn-cs"/>
              </a:rPr>
              <a:t>var</a:t>
            </a:r>
            <a:r>
              <a:rPr lang="es-ES" sz="900" kern="1200" dirty="0" smtClean="0">
                <a:solidFill>
                  <a:schemeClr val="tx1"/>
                </a:solidFill>
                <a:latin typeface="Segoe" pitchFamily="34" charset="0"/>
                <a:ea typeface="+mn-ea"/>
                <a:cs typeface="+mn-cs"/>
              </a:rPr>
              <a:t> lo, hi := 0, </a:t>
            </a:r>
            <a:r>
              <a:rPr lang="es-ES" sz="900" kern="1200" dirty="0" err="1" smtClean="0">
                <a:solidFill>
                  <a:schemeClr val="tx1"/>
                </a:solidFill>
                <a:latin typeface="Segoe" pitchFamily="34" charset="0"/>
                <a:ea typeface="+mn-ea"/>
                <a:cs typeface="+mn-cs"/>
              </a:rPr>
              <a:t>a.Length</a:t>
            </a:r>
            <a:r>
              <a:rPr lang="es-E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while (lo &lt; hi)</a:t>
            </a:r>
          </a:p>
          <a:p>
            <a:r>
              <a:rPr lang="en-US" sz="900" kern="1200" dirty="0" smtClean="0">
                <a:solidFill>
                  <a:schemeClr val="tx1"/>
                </a:solidFill>
                <a:latin typeface="Segoe" pitchFamily="34" charset="0"/>
                <a:ea typeface="+mn-ea"/>
                <a:cs typeface="+mn-cs"/>
              </a:rPr>
              <a:t>    invariant 0 &lt;= lo &lt;= hi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it-IT" sz="900" kern="1200" dirty="0" smtClean="0">
                <a:solidFill>
                  <a:schemeClr val="tx1"/>
                </a:solidFill>
                <a:latin typeface="Segoe" pitchFamily="34" charset="0"/>
                <a:ea typeface="+mn-ea"/>
                <a:cs typeface="+mn-cs"/>
              </a:rPr>
              <a:t>    invariant forall i :: 0 &lt;= i &lt; lo ==&gt; a[i] != key;</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hi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 != key;</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mid := (lo + hi) / 2;</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midVal</a:t>
            </a:r>
            <a:r>
              <a:rPr lang="en-US" sz="900" kern="1200" dirty="0" smtClean="0">
                <a:solidFill>
                  <a:schemeClr val="tx1"/>
                </a:solidFill>
                <a:latin typeface="Segoe" pitchFamily="34" charset="0"/>
                <a:ea typeface="+mn-ea"/>
                <a:cs typeface="+mn-cs"/>
              </a:rPr>
              <a:t> := a[mid];</a:t>
            </a:r>
          </a:p>
          <a:p>
            <a:r>
              <a:rPr lang="en-US" sz="900" kern="1200" dirty="0" smtClean="0">
                <a:solidFill>
                  <a:schemeClr val="tx1"/>
                </a:solidFill>
                <a:latin typeface="Segoe" pitchFamily="34" charset="0"/>
                <a:ea typeface="+mn-ea"/>
                <a:cs typeface="+mn-cs"/>
              </a:rPr>
              <a:t>    if (</a:t>
            </a:r>
            <a:r>
              <a:rPr lang="en-US" sz="900" kern="1200" dirty="0" err="1" smtClean="0">
                <a:solidFill>
                  <a:schemeClr val="tx1"/>
                </a:solidFill>
                <a:latin typeface="Segoe" pitchFamily="34" charset="0"/>
                <a:ea typeface="+mn-ea"/>
                <a:cs typeface="+mn-cs"/>
              </a:rPr>
              <a:t>midVal</a:t>
            </a:r>
            <a:r>
              <a:rPr lang="en-US" sz="900" kern="1200" dirty="0" smtClean="0">
                <a:solidFill>
                  <a:schemeClr val="tx1"/>
                </a:solidFill>
                <a:latin typeface="Segoe" pitchFamily="34" charset="0"/>
                <a:ea typeface="+mn-ea"/>
                <a:cs typeface="+mn-cs"/>
              </a:rPr>
              <a:t> == key) {</a:t>
            </a:r>
          </a:p>
          <a:p>
            <a:r>
              <a:rPr lang="en-US" sz="900" kern="1200" dirty="0" smtClean="0">
                <a:solidFill>
                  <a:schemeClr val="tx1"/>
                </a:solidFill>
                <a:latin typeface="Segoe" pitchFamily="34" charset="0"/>
                <a:ea typeface="+mn-ea"/>
                <a:cs typeface="+mn-cs"/>
              </a:rPr>
              <a:t>      result := mid;  return;</a:t>
            </a:r>
          </a:p>
          <a:p>
            <a:r>
              <a:rPr lang="en-US" sz="900" kern="1200" dirty="0" smtClean="0">
                <a:solidFill>
                  <a:schemeClr val="tx1"/>
                </a:solidFill>
                <a:latin typeface="Segoe" pitchFamily="34" charset="0"/>
                <a:ea typeface="+mn-ea"/>
                <a:cs typeface="+mn-cs"/>
              </a:rPr>
              <a:t>    } else if (</a:t>
            </a:r>
            <a:r>
              <a:rPr lang="en-US" sz="900" kern="1200" dirty="0" err="1" smtClean="0">
                <a:solidFill>
                  <a:schemeClr val="tx1"/>
                </a:solidFill>
                <a:latin typeface="Segoe" pitchFamily="34" charset="0"/>
                <a:ea typeface="+mn-ea"/>
                <a:cs typeface="+mn-cs"/>
              </a:rPr>
              <a:t>midVal</a:t>
            </a:r>
            <a:r>
              <a:rPr lang="en-US" sz="900" kern="1200" dirty="0" smtClean="0">
                <a:solidFill>
                  <a:schemeClr val="tx1"/>
                </a:solidFill>
                <a:latin typeface="Segoe" pitchFamily="34" charset="0"/>
                <a:ea typeface="+mn-ea"/>
                <a:cs typeface="+mn-cs"/>
              </a:rPr>
              <a:t> &lt; key) {</a:t>
            </a:r>
          </a:p>
          <a:p>
            <a:r>
              <a:rPr lang="en-US" sz="900" kern="1200" dirty="0" smtClean="0">
                <a:solidFill>
                  <a:schemeClr val="tx1"/>
                </a:solidFill>
                <a:latin typeface="Segoe" pitchFamily="34" charset="0"/>
                <a:ea typeface="+mn-ea"/>
                <a:cs typeface="+mn-cs"/>
              </a:rPr>
              <a:t>      lo := mid + 1;</a:t>
            </a:r>
          </a:p>
          <a:p>
            <a:r>
              <a:rPr lang="en-US" sz="900" kern="1200" dirty="0" smtClean="0">
                <a:solidFill>
                  <a:schemeClr val="tx1"/>
                </a:solidFill>
                <a:latin typeface="Segoe" pitchFamily="34" charset="0"/>
                <a:ea typeface="+mn-ea"/>
                <a:cs typeface="+mn-cs"/>
              </a:rPr>
              <a:t>    } else {</a:t>
            </a:r>
          </a:p>
          <a:p>
            <a:r>
              <a:rPr lang="en-US" sz="900" kern="1200" dirty="0" smtClean="0">
                <a:solidFill>
                  <a:schemeClr val="tx1"/>
                </a:solidFill>
                <a:latin typeface="Segoe" pitchFamily="34" charset="0"/>
                <a:ea typeface="+mn-ea"/>
                <a:cs typeface="+mn-cs"/>
              </a:rPr>
              <a:t>      hi := mid;</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result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2011-08-08 2:02</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rise4fun.com/Dafny/6xO" TargetMode="External"/><Relationship Id="rId2" Type="http://schemas.openxmlformats.org/officeDocument/2006/relationships/hyperlink" Target="http://rise4fun.com/Dafny/Qch"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0</a:t>
            </a:r>
          </a:p>
          <a:p>
            <a:r>
              <a:rPr lang="en-US" sz="1400" dirty="0" err="1" smtClean="0">
                <a:solidFill>
                  <a:schemeClr val="bg2"/>
                </a:solidFill>
              </a:rPr>
              <a:t>Marktoberdorf</a:t>
            </a:r>
            <a:r>
              <a:rPr lang="en-US" sz="1400" dirty="0" smtClean="0">
                <a:solidFill>
                  <a:schemeClr val="bg2"/>
                </a:solidFill>
              </a:rPr>
              <a:t> Summer School 2011</a:t>
            </a:r>
            <a:endParaRPr lang="en-US" sz="1400" dirty="0" smtClean="0">
              <a:solidFill>
                <a:schemeClr val="bg2"/>
              </a:solidFill>
              <a:effectLst/>
            </a:endParaRPr>
          </a:p>
          <a:p>
            <a:r>
              <a:rPr lang="en-US" sz="1400" dirty="0" err="1" smtClean="0">
                <a:solidFill>
                  <a:schemeClr val="bg2"/>
                </a:solidFill>
              </a:rPr>
              <a:t>Bayrischzell</a:t>
            </a:r>
            <a:r>
              <a:rPr lang="en-US" sz="1400" dirty="0" smtClean="0">
                <a:solidFill>
                  <a:schemeClr val="bg2"/>
                </a:solidFill>
              </a:rPr>
              <a:t>, BY, Germany</a:t>
            </a:r>
          </a:p>
          <a:p>
            <a:r>
              <a:rPr lang="en-US" sz="1400" dirty="0" smtClean="0">
                <a:solidFill>
                  <a:schemeClr val="bg2"/>
                </a:solidFill>
              </a:rPr>
              <a:t>4</a:t>
            </a:r>
            <a:r>
              <a:rPr lang="en-US" sz="1400" dirty="0" smtClean="0">
                <a:solidFill>
                  <a:schemeClr val="bg2"/>
                </a:solidFill>
                <a:effectLst/>
              </a:rPr>
              <a:t> August 2011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Dafny on the web</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975" y="838200"/>
            <a:ext cx="7258050" cy="553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826256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1932837"/>
          </a:xfrm>
        </p:spPr>
        <p:txBody>
          <a:bodyPr/>
          <a:lstStyle/>
          <a:p>
            <a:r>
              <a:rPr lang="en-US" dirty="0" smtClean="0"/>
              <a:t>Cubes</a:t>
            </a:r>
          </a:p>
          <a:p>
            <a:pPr lvl="1"/>
            <a:r>
              <a:rPr lang="en-US" dirty="0">
                <a:hlinkClick r:id="rId2"/>
              </a:rPr>
              <a:t>http://</a:t>
            </a:r>
            <a:r>
              <a:rPr lang="en-US" dirty="0" smtClean="0">
                <a:hlinkClick r:id="rId2"/>
              </a:rPr>
              <a:t>rise4fun.com/Dafny/Qch</a:t>
            </a:r>
            <a:endParaRPr lang="en-US" dirty="0" smtClean="0"/>
          </a:p>
          <a:p>
            <a:r>
              <a:rPr lang="en-US" dirty="0" smtClean="0"/>
              <a:t>Cubes, recursive</a:t>
            </a:r>
          </a:p>
          <a:p>
            <a:pPr lvl="1"/>
            <a:r>
              <a:rPr lang="en-US" dirty="0">
                <a:hlinkClick r:id="rId3"/>
              </a:rPr>
              <a:t>http://</a:t>
            </a:r>
            <a:r>
              <a:rPr lang="en-US" dirty="0" smtClean="0">
                <a:hlinkClick r:id="rId3"/>
              </a:rPr>
              <a:t>rise4fun.com/Dafny/6xO</a:t>
            </a:r>
          </a:p>
        </p:txBody>
      </p:sp>
    </p:spTree>
    <p:extLst>
      <p:ext uri="{BB962C8B-B14F-4D97-AF65-F5344CB8AC3E}">
        <p14:creationId xmlns:p14="http://schemas.microsoft.com/office/powerpoint/2010/main" val="134349112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411552"/>
            <a:ext cx="8382000" cy="3016210"/>
          </a:xfrm>
        </p:spPr>
        <p:txBody>
          <a:bodyPr/>
          <a:lstStyle/>
          <a:p>
            <a:r>
              <a:rPr lang="en-US" dirty="0" smtClean="0"/>
              <a:t>Dafny</a:t>
            </a:r>
          </a:p>
          <a:p>
            <a:pPr lvl="1"/>
            <a:r>
              <a:rPr lang="en-US" dirty="0" smtClean="0"/>
              <a:t>research.microsoft.com/</a:t>
            </a:r>
            <a:r>
              <a:rPr lang="en-US" dirty="0" err="1" smtClean="0"/>
              <a:t>dafny</a:t>
            </a:r>
            <a:endParaRPr lang="en-US" dirty="0" smtClean="0"/>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362200"/>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196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56843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about programs</a:t>
            </a:r>
            <a:endParaRPr lang="en-US" dirty="0"/>
          </a:p>
        </p:txBody>
      </p:sp>
      <p:sp>
        <p:nvSpPr>
          <p:cNvPr id="3" name="Text Placeholder 2"/>
          <p:cNvSpPr>
            <a:spLocks noGrp="1"/>
          </p:cNvSpPr>
          <p:nvPr>
            <p:ph type="body" sz="quarter" idx="10"/>
          </p:nvPr>
        </p:nvSpPr>
        <p:spPr>
          <a:xfrm>
            <a:off x="381000" y="1143000"/>
            <a:ext cx="8382000" cy="3305520"/>
          </a:xfrm>
        </p:spPr>
        <p:txBody>
          <a:bodyPr/>
          <a:lstStyle/>
          <a:p>
            <a:r>
              <a:rPr lang="en-US" dirty="0" smtClean="0"/>
              <a:t>Central to any programming task</a:t>
            </a:r>
          </a:p>
          <a:p>
            <a:pPr lvl="1"/>
            <a:r>
              <a:rPr lang="en-US" dirty="0" smtClean="0"/>
              <a:t>From safety critical applications to scripting</a:t>
            </a:r>
          </a:p>
          <a:p>
            <a:pPr lvl="1"/>
            <a:r>
              <a:rPr lang="en-US" dirty="0" smtClean="0"/>
              <a:t>From initial development to maintenance to debugging</a:t>
            </a:r>
          </a:p>
          <a:p>
            <a:r>
              <a:rPr lang="en-US" dirty="0" smtClean="0"/>
              <a:t>Minimizes faults, security problems, time/cost to market</a:t>
            </a:r>
          </a:p>
          <a:p>
            <a:r>
              <a:rPr lang="en-US" dirty="0" smtClean="0"/>
              <a:t>Thinking skill</a:t>
            </a:r>
          </a:p>
        </p:txBody>
      </p:sp>
    </p:spTree>
    <p:extLst>
      <p:ext uri="{BB962C8B-B14F-4D97-AF65-F5344CB8AC3E}">
        <p14:creationId xmlns:p14="http://schemas.microsoft.com/office/powerpoint/2010/main" val="15487790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verifier</a:t>
            </a:r>
            <a:endParaRPr lang="en-US" dirty="0"/>
          </a:p>
        </p:txBody>
      </p:sp>
      <p:sp>
        <p:nvSpPr>
          <p:cNvPr id="3" name="Text Placeholder 2"/>
          <p:cNvSpPr>
            <a:spLocks noGrp="1"/>
          </p:cNvSpPr>
          <p:nvPr>
            <p:ph type="body" sz="quarter" idx="10"/>
          </p:nvPr>
        </p:nvSpPr>
        <p:spPr>
          <a:xfrm>
            <a:off x="381000" y="1411552"/>
            <a:ext cx="8382000" cy="2320635"/>
          </a:xfrm>
        </p:spPr>
        <p:txBody>
          <a:bodyPr/>
          <a:lstStyle/>
          <a:p>
            <a:r>
              <a:rPr lang="en-US" dirty="0"/>
              <a:t>A verification tool can be used</a:t>
            </a:r>
          </a:p>
          <a:p>
            <a:pPr lvl="1"/>
            <a:r>
              <a:rPr lang="en-US" dirty="0"/>
              <a:t>to establish the correctness of a </a:t>
            </a:r>
            <a:r>
              <a:rPr lang="en-US" dirty="0" smtClean="0"/>
              <a:t>program</a:t>
            </a:r>
            <a:endParaRPr lang="en-US" dirty="0"/>
          </a:p>
          <a:p>
            <a:pPr lvl="1"/>
            <a:r>
              <a:rPr lang="en-US" dirty="0"/>
              <a:t>as a vehicle for learning to reason about programs</a:t>
            </a:r>
          </a:p>
          <a:p>
            <a:endParaRPr lang="en-US" dirty="0"/>
          </a:p>
        </p:txBody>
      </p:sp>
    </p:spTree>
    <p:extLst>
      <p:ext uri="{BB962C8B-B14F-4D97-AF65-F5344CB8AC3E}">
        <p14:creationId xmlns:p14="http://schemas.microsoft.com/office/powerpoint/2010/main" val="323616492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Program verification</a:t>
            </a:r>
            <a:endParaRPr lang="en-US" dirty="0"/>
          </a:p>
        </p:txBody>
      </p:sp>
      <p:cxnSp>
        <p:nvCxnSpPr>
          <p:cNvPr id="7" name="Elbow Connector 6"/>
          <p:cNvCxnSpPr/>
          <p:nvPr/>
        </p:nvCxnSpPr>
        <p:spPr>
          <a:xfrm>
            <a:off x="1815664" y="1259000"/>
            <a:ext cx="7252138" cy="3084400"/>
          </a:xfrm>
          <a:prstGeom prst="bentConnector3">
            <a:avLst>
              <a:gd name="adj1" fmla="val 0"/>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19882473">
            <a:off x="-375304" y="1377732"/>
            <a:ext cx="2057400" cy="892552"/>
          </a:xfrm>
          <a:prstGeom prst="rect">
            <a:avLst/>
          </a:prstGeom>
          <a:noFill/>
        </p:spPr>
        <p:txBody>
          <a:bodyPr wrap="square" rtlCol="0">
            <a:spAutoFit/>
          </a:bodyPr>
          <a:lstStyle/>
          <a:p>
            <a:pPr algn="r"/>
            <a:r>
              <a:rPr lang="en-US" sz="2600" dirty="0" smtClean="0">
                <a:solidFill>
                  <a:schemeClr val="bg2"/>
                </a:solidFill>
                <a:effectLst/>
              </a:rPr>
              <a:t>functional correctness</a:t>
            </a:r>
          </a:p>
        </p:txBody>
      </p:sp>
      <p:sp>
        <p:nvSpPr>
          <p:cNvPr id="17" name="TextBox 16"/>
          <p:cNvSpPr txBox="1"/>
          <p:nvPr/>
        </p:nvSpPr>
        <p:spPr>
          <a:xfrm rot="19882473">
            <a:off x="-146704" y="3382340"/>
            <a:ext cx="1828800" cy="892552"/>
          </a:xfrm>
          <a:prstGeom prst="rect">
            <a:avLst/>
          </a:prstGeom>
          <a:noFill/>
        </p:spPr>
        <p:txBody>
          <a:bodyPr wrap="square" rtlCol="0">
            <a:spAutoFit/>
          </a:bodyPr>
          <a:lstStyle/>
          <a:p>
            <a:pPr algn="r"/>
            <a:r>
              <a:rPr lang="en-US" sz="2600" dirty="0" smtClean="0">
                <a:solidFill>
                  <a:schemeClr val="bg2"/>
                </a:solidFill>
                <a:effectLst/>
              </a:rPr>
              <a:t>limited checking</a:t>
            </a:r>
          </a:p>
        </p:txBody>
      </p:sp>
      <p:sp>
        <p:nvSpPr>
          <p:cNvPr id="18" name="TextBox 17"/>
          <p:cNvSpPr txBox="1"/>
          <p:nvPr/>
        </p:nvSpPr>
        <p:spPr>
          <a:xfrm>
            <a:off x="1815664" y="4584918"/>
            <a:ext cx="2468105" cy="1815882"/>
          </a:xfrm>
          <a:prstGeom prst="rect">
            <a:avLst/>
          </a:prstGeom>
          <a:noFill/>
        </p:spPr>
        <p:txBody>
          <a:bodyPr wrap="square" rtlCol="0">
            <a:spAutoFit/>
          </a:bodyPr>
          <a:lstStyle/>
          <a:p>
            <a:r>
              <a:rPr lang="en-US" sz="2800" dirty="0" smtClean="0">
                <a:solidFill>
                  <a:schemeClr val="bg2"/>
                </a:solidFill>
                <a:effectLst/>
              </a:rPr>
              <a:t>automatic</a:t>
            </a:r>
            <a:br>
              <a:rPr lang="en-US" sz="2800" dirty="0" smtClean="0">
                <a:solidFill>
                  <a:schemeClr val="bg2"/>
                </a:solidFill>
                <a:effectLst/>
              </a:rPr>
            </a:br>
            <a:r>
              <a:rPr lang="en-US" sz="2800" dirty="0" smtClean="0">
                <a:solidFill>
                  <a:schemeClr val="bg2"/>
                </a:solidFill>
                <a:effectLst/>
              </a:rPr>
              <a:t>decision</a:t>
            </a:r>
            <a:br>
              <a:rPr lang="en-US" sz="2800" dirty="0" smtClean="0">
                <a:solidFill>
                  <a:schemeClr val="bg2"/>
                </a:solidFill>
                <a:effectLst/>
              </a:rPr>
            </a:br>
            <a:r>
              <a:rPr lang="en-US" sz="2800" dirty="0" smtClean="0">
                <a:solidFill>
                  <a:schemeClr val="bg2"/>
                </a:solidFill>
                <a:effectLst/>
              </a:rPr>
              <a:t>procedures</a:t>
            </a:r>
          </a:p>
          <a:p>
            <a:r>
              <a:rPr lang="en-US" sz="2800" dirty="0" smtClean="0">
                <a:solidFill>
                  <a:schemeClr val="bg2"/>
                </a:solidFill>
              </a:rPr>
              <a:t>(SMT solvers)</a:t>
            </a:r>
            <a:endParaRPr lang="en-US" sz="2800" dirty="0" smtClean="0">
              <a:solidFill>
                <a:schemeClr val="bg2"/>
              </a:solidFill>
              <a:effectLst/>
            </a:endParaRPr>
          </a:p>
        </p:txBody>
      </p:sp>
      <p:sp>
        <p:nvSpPr>
          <p:cNvPr id="19" name="TextBox 18"/>
          <p:cNvSpPr txBox="1"/>
          <p:nvPr/>
        </p:nvSpPr>
        <p:spPr>
          <a:xfrm>
            <a:off x="4465984" y="4584918"/>
            <a:ext cx="2209802" cy="1384995"/>
          </a:xfrm>
          <a:prstGeom prst="rect">
            <a:avLst/>
          </a:prstGeom>
          <a:noFill/>
        </p:spPr>
        <p:txBody>
          <a:bodyPr wrap="square" rtlCol="0">
            <a:spAutoFit/>
          </a:bodyPr>
          <a:lstStyle/>
          <a:p>
            <a:r>
              <a:rPr lang="en-US" sz="2800" dirty="0" smtClean="0">
                <a:solidFill>
                  <a:schemeClr val="bg2"/>
                </a:solidFill>
                <a:effectLst/>
              </a:rPr>
              <a:t>interactive</a:t>
            </a:r>
            <a:br>
              <a:rPr lang="en-US" sz="2800" dirty="0" smtClean="0">
                <a:solidFill>
                  <a:schemeClr val="bg2"/>
                </a:solidFill>
                <a:effectLst/>
              </a:rPr>
            </a:br>
            <a:r>
              <a:rPr lang="en-US" sz="2800" dirty="0" smtClean="0">
                <a:solidFill>
                  <a:schemeClr val="bg2"/>
                </a:solidFill>
                <a:effectLst/>
              </a:rPr>
              <a:t>proof assistants</a:t>
            </a:r>
          </a:p>
        </p:txBody>
      </p:sp>
      <p:sp>
        <p:nvSpPr>
          <p:cNvPr id="20" name="Oval 19"/>
          <p:cNvSpPr/>
          <p:nvPr/>
        </p:nvSpPr>
        <p:spPr bwMode="auto">
          <a:xfrm>
            <a:off x="4465984" y="1175597"/>
            <a:ext cx="2209802"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traditional mechanical program verification</a:t>
            </a:r>
          </a:p>
        </p:txBody>
      </p:sp>
      <p:sp>
        <p:nvSpPr>
          <p:cNvPr id="21" name="Oval 20"/>
          <p:cNvSpPr/>
          <p:nvPr/>
        </p:nvSpPr>
        <p:spPr bwMode="auto">
          <a:xfrm>
            <a:off x="1981200" y="2971800"/>
            <a:ext cx="2209802" cy="1227379"/>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extended static checking</a:t>
            </a:r>
          </a:p>
        </p:txBody>
      </p:sp>
      <p:sp>
        <p:nvSpPr>
          <p:cNvPr id="23" name="Oval 22"/>
          <p:cNvSpPr/>
          <p:nvPr/>
        </p:nvSpPr>
        <p:spPr bwMode="auto">
          <a:xfrm>
            <a:off x="1977887" y="1181480"/>
            <a:ext cx="2305882" cy="1265775"/>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and others</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2" name="Oval 11"/>
          <p:cNvSpPr/>
          <p:nvPr/>
        </p:nvSpPr>
        <p:spPr bwMode="auto">
          <a:xfrm>
            <a:off x="6858000" y="1165010"/>
            <a:ext cx="2209802"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hand proofs (or hand waving)</a:t>
            </a:r>
          </a:p>
        </p:txBody>
      </p:sp>
      <p:sp>
        <p:nvSpPr>
          <p:cNvPr id="13" name="TextBox 12"/>
          <p:cNvSpPr txBox="1"/>
          <p:nvPr/>
        </p:nvSpPr>
        <p:spPr>
          <a:xfrm>
            <a:off x="7035363" y="4584918"/>
            <a:ext cx="2209802" cy="1384995"/>
          </a:xfrm>
          <a:prstGeom prst="rect">
            <a:avLst/>
          </a:prstGeom>
          <a:noFill/>
        </p:spPr>
        <p:txBody>
          <a:bodyPr wrap="square" rtlCol="0">
            <a:spAutoFit/>
          </a:bodyPr>
          <a:lstStyle/>
          <a:p>
            <a:r>
              <a:rPr lang="en-US" sz="2800" dirty="0" smtClean="0">
                <a:solidFill>
                  <a:schemeClr val="bg2"/>
                </a:solidFill>
                <a:effectLst/>
              </a:rPr>
              <a:t>no</a:t>
            </a:r>
          </a:p>
          <a:p>
            <a:r>
              <a:rPr lang="en-US" sz="2800" dirty="0" smtClean="0">
                <a:solidFill>
                  <a:schemeClr val="bg2"/>
                </a:solidFill>
                <a:effectLst/>
              </a:rPr>
              <a:t>machine assistance</a:t>
            </a:r>
          </a:p>
        </p:txBody>
      </p:sp>
      <p:sp>
        <p:nvSpPr>
          <p:cNvPr id="22" name="TextBox 21"/>
          <p:cNvSpPr txBox="1"/>
          <p:nvPr/>
        </p:nvSpPr>
        <p:spPr>
          <a:xfrm>
            <a:off x="7467600" y="4282966"/>
            <a:ext cx="1600202" cy="369332"/>
          </a:xfrm>
          <a:prstGeom prst="rect">
            <a:avLst/>
          </a:prstGeom>
          <a:noFill/>
        </p:spPr>
        <p:txBody>
          <a:bodyPr wrap="square" rtlCol="0">
            <a:spAutoFit/>
          </a:bodyPr>
          <a:lstStyle/>
          <a:p>
            <a:r>
              <a:rPr lang="en-US" dirty="0" smtClean="0">
                <a:solidFill>
                  <a:schemeClr val="bg2"/>
                </a:solidFill>
                <a:effectLst/>
              </a:rPr>
              <a:t>human effort</a:t>
            </a:r>
          </a:p>
        </p:txBody>
      </p:sp>
      <p:sp>
        <p:nvSpPr>
          <p:cNvPr id="25" name="TextBox 24"/>
          <p:cNvSpPr txBox="1"/>
          <p:nvPr/>
        </p:nvSpPr>
        <p:spPr>
          <a:xfrm rot="16200000">
            <a:off x="719688" y="1674675"/>
            <a:ext cx="1889882" cy="369332"/>
          </a:xfrm>
          <a:prstGeom prst="rect">
            <a:avLst/>
          </a:prstGeom>
          <a:noFill/>
        </p:spPr>
        <p:txBody>
          <a:bodyPr wrap="square" rtlCol="0">
            <a:spAutoFit/>
          </a:bodyPr>
          <a:lstStyle/>
          <a:p>
            <a:r>
              <a:rPr lang="en-US" dirty="0" smtClean="0">
                <a:solidFill>
                  <a:schemeClr val="bg2"/>
                </a:solidFill>
                <a:effectLst/>
              </a:rPr>
              <a:t>assurance level</a:t>
            </a:r>
          </a:p>
        </p:txBody>
      </p:sp>
      <p:sp>
        <p:nvSpPr>
          <p:cNvPr id="26" name="TextBox 25"/>
          <p:cNvSpPr txBox="1"/>
          <p:nvPr/>
        </p:nvSpPr>
        <p:spPr>
          <a:xfrm>
            <a:off x="273697" y="4658417"/>
            <a:ext cx="1512230" cy="369332"/>
          </a:xfrm>
          <a:prstGeom prst="rect">
            <a:avLst/>
          </a:prstGeom>
          <a:noFill/>
        </p:spPr>
        <p:txBody>
          <a:bodyPr wrap="square" rtlCol="0">
            <a:spAutoFit/>
          </a:bodyPr>
          <a:lstStyle/>
          <a:p>
            <a:r>
              <a:rPr lang="en-US" dirty="0" smtClean="0">
                <a:solidFill>
                  <a:schemeClr val="bg2"/>
                </a:solidFill>
                <a:effectLst/>
              </a:rPr>
              <a:t>technology:</a:t>
            </a:r>
          </a:p>
        </p:txBody>
      </p:sp>
    </p:spTree>
    <p:extLst>
      <p:ext uri="{BB962C8B-B14F-4D97-AF65-F5344CB8AC3E}">
        <p14:creationId xmlns:p14="http://schemas.microsoft.com/office/powerpoint/2010/main" val="22887161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animBg="1"/>
      <p:bldP spid="21" grpId="0" animBg="1"/>
      <p:bldP spid="23" grpId="0" animBg="1"/>
      <p:bldP spid="12" grpId="0" animBg="1"/>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Dafny</a:t>
            </a:r>
            <a:endParaRPr lang="en-US" dirty="0"/>
          </a:p>
        </p:txBody>
      </p:sp>
      <p:sp>
        <p:nvSpPr>
          <p:cNvPr id="3" name="Text Placeholder 2"/>
          <p:cNvSpPr>
            <a:spLocks noGrp="1"/>
          </p:cNvSpPr>
          <p:nvPr>
            <p:ph type="body" sz="quarter" idx="10"/>
          </p:nvPr>
        </p:nvSpPr>
        <p:spPr>
          <a:xfrm>
            <a:off x="381000" y="990600"/>
            <a:ext cx="8382000" cy="5398401"/>
          </a:xfrm>
        </p:spPr>
        <p:txBody>
          <a:bodyPr/>
          <a:lstStyle/>
          <a:p>
            <a:r>
              <a:rPr lang="en-US" sz="2800" dirty="0" smtClean="0"/>
              <a:t>Object-based language</a:t>
            </a:r>
          </a:p>
          <a:p>
            <a:pPr lvl="1"/>
            <a:r>
              <a:rPr lang="en-US" sz="2400" dirty="0"/>
              <a:t>generic classes, no </a:t>
            </a:r>
            <a:r>
              <a:rPr lang="en-US" sz="2400" dirty="0" err="1"/>
              <a:t>subclassing</a:t>
            </a:r>
            <a:endParaRPr lang="en-US" sz="2400" dirty="0"/>
          </a:p>
          <a:p>
            <a:pPr lvl="1"/>
            <a:r>
              <a:rPr lang="en-US" sz="2400" dirty="0" smtClean="0"/>
              <a:t>object references, dynamic allocation</a:t>
            </a:r>
          </a:p>
          <a:p>
            <a:pPr lvl="1"/>
            <a:r>
              <a:rPr lang="en-US" sz="2400" dirty="0" smtClean="0"/>
              <a:t>sequential control</a:t>
            </a:r>
          </a:p>
          <a:p>
            <a:r>
              <a:rPr lang="en-US" sz="2800" dirty="0" smtClean="0"/>
              <a:t>Built-in specifications</a:t>
            </a:r>
          </a:p>
          <a:p>
            <a:pPr lvl="1"/>
            <a:r>
              <a:rPr lang="en-US" sz="2400" dirty="0" smtClean="0"/>
              <a:t>pre- and postconditions</a:t>
            </a:r>
          </a:p>
          <a:p>
            <a:pPr lvl="1"/>
            <a:r>
              <a:rPr lang="en-US" sz="2400" dirty="0" smtClean="0"/>
              <a:t>framing</a:t>
            </a:r>
          </a:p>
          <a:p>
            <a:pPr lvl="1"/>
            <a:r>
              <a:rPr lang="en-US" sz="2400" dirty="0" smtClean="0"/>
              <a:t>loop invariants, inline assertions</a:t>
            </a:r>
          </a:p>
          <a:p>
            <a:pPr lvl="1"/>
            <a:r>
              <a:rPr lang="en-US" sz="2400" dirty="0" smtClean="0"/>
              <a:t>termination</a:t>
            </a:r>
          </a:p>
          <a:p>
            <a:r>
              <a:rPr lang="en-US" sz="2800" dirty="0" smtClean="0"/>
              <a:t>Specification support</a:t>
            </a:r>
          </a:p>
          <a:p>
            <a:pPr lvl="1"/>
            <a:r>
              <a:rPr lang="en-US" sz="2400" dirty="0"/>
              <a:t>Sets, sequences, </a:t>
            </a:r>
            <a:r>
              <a:rPr lang="en-US" sz="2400" dirty="0" smtClean="0"/>
              <a:t>inductive </a:t>
            </a:r>
            <a:r>
              <a:rPr lang="en-US" sz="2400" dirty="0" err="1" smtClean="0"/>
              <a:t>datatypes</a:t>
            </a:r>
            <a:r>
              <a:rPr lang="en-US" sz="2400" dirty="0" smtClean="0"/>
              <a:t>, …</a:t>
            </a:r>
            <a:endParaRPr lang="en-US" sz="2400" dirty="0"/>
          </a:p>
          <a:p>
            <a:pPr lvl="1"/>
            <a:r>
              <a:rPr lang="en-US" sz="2400" dirty="0" smtClean="0"/>
              <a:t>User-defined recursive functions</a:t>
            </a:r>
          </a:p>
          <a:p>
            <a:pPr lvl="1"/>
            <a:r>
              <a:rPr lang="en-US" sz="2400" dirty="0" smtClean="0"/>
              <a:t>Ghost variables</a:t>
            </a:r>
          </a:p>
        </p:txBody>
      </p:sp>
    </p:spTree>
    <p:extLst>
      <p:ext uri="{BB962C8B-B14F-4D97-AF65-F5344CB8AC3E}">
        <p14:creationId xmlns:p14="http://schemas.microsoft.com/office/powerpoint/2010/main" val="36450362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fade">
                                      <p:cBhvr>
                                        <p:cTn id="3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Basics</a:t>
            </a:r>
            <a:br>
              <a:rPr lang="en-US" dirty="0" smtClean="0"/>
            </a:br>
            <a:r>
              <a:rPr lang="en-US" sz="2400" dirty="0" smtClean="0"/>
              <a:t>(assert, ensures, BVD, assume, requires, call, testing specs, debugging specs)</a:t>
            </a:r>
            <a:endParaRPr lang="en-US" sz="4000" dirty="0"/>
          </a:p>
        </p:txBody>
      </p:sp>
      <p:sp>
        <p:nvSpPr>
          <p:cNvPr id="3" name="Subtitle 2"/>
          <p:cNvSpPr>
            <a:spLocks noGrp="1"/>
          </p:cNvSpPr>
          <p:nvPr>
            <p:ph type="subTitle" idx="1"/>
          </p:nvPr>
        </p:nvSpPr>
        <p:spPr/>
        <p:txBody>
          <a:bodyPr/>
          <a:lstStyle/>
          <a:p>
            <a:r>
              <a:rPr lang="en-US" dirty="0" smtClean="0"/>
              <a:t>Swap (parameters, </a:t>
            </a:r>
            <a:r>
              <a:rPr lang="en-US" dirty="0" err="1" smtClean="0"/>
              <a:t>globals</a:t>
            </a:r>
            <a:r>
              <a:rPr lang="en-US" dirty="0" smtClean="0"/>
              <a:t>, fields)</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17266619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 tools kick in?</a:t>
            </a:r>
            <a:endParaRPr lang="en-US" dirty="0"/>
          </a:p>
        </p:txBody>
      </p:sp>
      <p:sp>
        <p:nvSpPr>
          <p:cNvPr id="3" name="Text Placeholder 2"/>
          <p:cNvSpPr>
            <a:spLocks noGrp="1"/>
          </p:cNvSpPr>
          <p:nvPr>
            <p:ph type="body" sz="quarter" idx="10"/>
          </p:nvPr>
        </p:nvSpPr>
        <p:spPr>
          <a:xfrm>
            <a:off x="381000" y="1411552"/>
            <a:ext cx="8382000" cy="2609945"/>
          </a:xfrm>
        </p:spPr>
        <p:txBody>
          <a:bodyPr/>
          <a:lstStyle/>
          <a:p>
            <a:r>
              <a:rPr lang="en-US" dirty="0" smtClean="0"/>
              <a:t>Run time</a:t>
            </a:r>
          </a:p>
          <a:p>
            <a:r>
              <a:rPr lang="en-US" dirty="0" smtClean="0"/>
              <a:t>Compile time</a:t>
            </a:r>
          </a:p>
          <a:p>
            <a:r>
              <a:rPr lang="en-US" dirty="0" smtClean="0"/>
              <a:t>Design time</a:t>
            </a:r>
          </a:p>
          <a:p>
            <a:endParaRPr lang="en-US" dirty="0"/>
          </a:p>
          <a:p>
            <a:pPr marL="0" indent="0">
              <a:buNone/>
            </a:pPr>
            <a:r>
              <a:rPr lang="en-US" dirty="0" smtClean="0">
                <a:sym typeface="Wingdings" pitchFamily="2" charset="2"/>
              </a:rPr>
              <a:t> closer to the time of program construction</a:t>
            </a:r>
            <a:endParaRPr lang="en-US" dirty="0"/>
          </a:p>
        </p:txBody>
      </p:sp>
    </p:spTree>
    <p:extLst>
      <p:ext uri="{BB962C8B-B14F-4D97-AF65-F5344CB8AC3E}">
        <p14:creationId xmlns:p14="http://schemas.microsoft.com/office/powerpoint/2010/main" val="238486029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about loops</a:t>
            </a:r>
            <a:endParaRPr lang="en-US" dirty="0"/>
          </a:p>
        </p:txBody>
      </p:sp>
      <p:sp>
        <p:nvSpPr>
          <p:cNvPr id="3" name="Text Placeholder 2"/>
          <p:cNvSpPr>
            <a:spLocks noGrp="1"/>
          </p:cNvSpPr>
          <p:nvPr>
            <p:ph type="body" sz="quarter" idx="10"/>
          </p:nvPr>
        </p:nvSpPr>
        <p:spPr>
          <a:xfrm>
            <a:off x="381000" y="1411552"/>
            <a:ext cx="8382000" cy="2166747"/>
          </a:xfrm>
        </p:spPr>
        <p:txBody>
          <a:bodyPr/>
          <a:lstStyle/>
          <a:p>
            <a:r>
              <a:rPr lang="en-US" dirty="0" smtClean="0"/>
              <a:t>A loop invariant</a:t>
            </a:r>
          </a:p>
          <a:p>
            <a:pPr lvl="1"/>
            <a:r>
              <a:rPr lang="en-US" dirty="0" smtClean="0"/>
              <a:t>holds at the top of every iteration</a:t>
            </a:r>
          </a:p>
          <a:p>
            <a:pPr lvl="1"/>
            <a:r>
              <a:rPr lang="en-US" dirty="0" smtClean="0"/>
              <a:t>is the </a:t>
            </a:r>
            <a:r>
              <a:rPr lang="en-US" i="1" dirty="0" smtClean="0"/>
              <a:t>only</a:t>
            </a:r>
            <a:r>
              <a:rPr lang="en-US" dirty="0" smtClean="0"/>
              <a:t> thing the verifier remembers from one iteration to another (about the variables being modified)</a:t>
            </a:r>
            <a:endParaRPr lang="en-US" dirty="0"/>
          </a:p>
        </p:txBody>
      </p:sp>
      <p:sp>
        <p:nvSpPr>
          <p:cNvPr id="5" name="TextBox 4"/>
          <p:cNvSpPr txBox="1"/>
          <p:nvPr/>
        </p:nvSpPr>
        <p:spPr>
          <a:xfrm>
            <a:off x="1981200" y="3787676"/>
            <a:ext cx="3505200" cy="2308324"/>
          </a:xfrm>
          <a:prstGeom prst="rect">
            <a:avLst/>
          </a:prstGeom>
          <a:noFill/>
        </p:spPr>
        <p:txBody>
          <a:bodyPr wrap="square" rtlCol="0">
            <a:spAutoFit/>
          </a:bodyPr>
          <a:lstStyle/>
          <a:p>
            <a:r>
              <a:rPr lang="en-US" sz="3600" dirty="0" smtClean="0">
                <a:solidFill>
                  <a:schemeClr val="bg1"/>
                </a:solidFill>
                <a:effectLst/>
                <a:latin typeface="Consolas" pitchFamily="49" charset="0"/>
                <a:cs typeface="Consolas" pitchFamily="49" charset="0"/>
              </a:rPr>
              <a:t>while (B)</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    S;</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p>
        </p:txBody>
      </p:sp>
      <p:sp>
        <p:nvSpPr>
          <p:cNvPr id="6" name="TextBox 5"/>
          <p:cNvSpPr txBox="1"/>
          <p:nvPr/>
        </p:nvSpPr>
        <p:spPr>
          <a:xfrm>
            <a:off x="5105400" y="4191000"/>
            <a:ext cx="4038600" cy="461665"/>
          </a:xfrm>
          <a:prstGeom prst="rect">
            <a:avLst/>
          </a:prstGeom>
          <a:noFill/>
        </p:spPr>
        <p:txBody>
          <a:bodyPr wrap="square" rtlCol="0">
            <a:spAutoFit/>
          </a:bodyPr>
          <a:lstStyle/>
          <a:p>
            <a:r>
              <a:rPr lang="en-US" sz="2400" dirty="0" smtClean="0">
                <a:solidFill>
                  <a:schemeClr val="bg2"/>
                </a:solidFill>
                <a:effectLst/>
              </a:rPr>
              <a:t>Loop invariant holds here</a:t>
            </a:r>
          </a:p>
        </p:txBody>
      </p:sp>
      <p:sp>
        <p:nvSpPr>
          <p:cNvPr id="7" name="Freeform 6"/>
          <p:cNvSpPr/>
          <p:nvPr/>
        </p:nvSpPr>
        <p:spPr>
          <a:xfrm>
            <a:off x="3804693" y="4233829"/>
            <a:ext cx="4903123" cy="1023542"/>
          </a:xfrm>
          <a:custGeom>
            <a:avLst/>
            <a:gdLst>
              <a:gd name="connsiteX0" fmla="*/ 4666641 w 4687109"/>
              <a:gd name="connsiteY0" fmla="*/ 2144110 h 2144110"/>
              <a:gd name="connsiteX1" fmla="*/ 4083317 w 4687109"/>
              <a:gd name="connsiteY1" fmla="*/ 993227 h 2144110"/>
              <a:gd name="connsiteX2" fmla="*/ 662200 w 4687109"/>
              <a:gd name="connsiteY2" fmla="*/ 788276 h 2144110"/>
              <a:gd name="connsiteX3" fmla="*/ 48 w 4687109"/>
              <a:gd name="connsiteY3" fmla="*/ 0 h 2144110"/>
              <a:gd name="connsiteX4" fmla="*/ 48 w 4687109"/>
              <a:gd name="connsiteY4" fmla="*/ 0 h 2144110"/>
              <a:gd name="connsiteX0" fmla="*/ 4351330 w 4463849"/>
              <a:gd name="connsiteY0" fmla="*/ 504496 h 1006067"/>
              <a:gd name="connsiteX1" fmla="*/ 4083317 w 4463849"/>
              <a:gd name="connsiteY1" fmla="*/ 993227 h 1006067"/>
              <a:gd name="connsiteX2" fmla="*/ 662200 w 4463849"/>
              <a:gd name="connsiteY2" fmla="*/ 788276 h 1006067"/>
              <a:gd name="connsiteX3" fmla="*/ 48 w 4463849"/>
              <a:gd name="connsiteY3" fmla="*/ 0 h 1006067"/>
              <a:gd name="connsiteX4" fmla="*/ 48 w 4463849"/>
              <a:gd name="connsiteY4" fmla="*/ 0 h 1006067"/>
              <a:gd name="connsiteX0" fmla="*/ 4351330 w 4351330"/>
              <a:gd name="connsiteY0" fmla="*/ 504496 h 1006067"/>
              <a:gd name="connsiteX1" fmla="*/ 4083317 w 4351330"/>
              <a:gd name="connsiteY1" fmla="*/ 993227 h 1006067"/>
              <a:gd name="connsiteX2" fmla="*/ 662200 w 4351330"/>
              <a:gd name="connsiteY2" fmla="*/ 788276 h 1006067"/>
              <a:gd name="connsiteX3" fmla="*/ 48 w 4351330"/>
              <a:gd name="connsiteY3" fmla="*/ 0 h 1006067"/>
              <a:gd name="connsiteX4" fmla="*/ 48 w 4351330"/>
              <a:gd name="connsiteY4" fmla="*/ 0 h 1006067"/>
              <a:gd name="connsiteX0" fmla="*/ 4130613 w 4267819"/>
              <a:gd name="connsiteY0" fmla="*/ 551792 h 1003231"/>
              <a:gd name="connsiteX1" fmla="*/ 4083317 w 4267819"/>
              <a:gd name="connsiteY1" fmla="*/ 993227 h 1003231"/>
              <a:gd name="connsiteX2" fmla="*/ 662200 w 4267819"/>
              <a:gd name="connsiteY2" fmla="*/ 788276 h 1003231"/>
              <a:gd name="connsiteX3" fmla="*/ 48 w 4267819"/>
              <a:gd name="connsiteY3" fmla="*/ 0 h 1003231"/>
              <a:gd name="connsiteX4" fmla="*/ 48 w 4267819"/>
              <a:gd name="connsiteY4" fmla="*/ 0 h 1003231"/>
              <a:gd name="connsiteX0" fmla="*/ 4934654 w 4934654"/>
              <a:gd name="connsiteY0" fmla="*/ 346840 h 1016143"/>
              <a:gd name="connsiteX1" fmla="*/ 4083317 w 4934654"/>
              <a:gd name="connsiteY1" fmla="*/ 993227 h 1016143"/>
              <a:gd name="connsiteX2" fmla="*/ 662200 w 4934654"/>
              <a:gd name="connsiteY2" fmla="*/ 788276 h 1016143"/>
              <a:gd name="connsiteX3" fmla="*/ 48 w 4934654"/>
              <a:gd name="connsiteY3" fmla="*/ 0 h 1016143"/>
              <a:gd name="connsiteX4" fmla="*/ 48 w 4934654"/>
              <a:gd name="connsiteY4" fmla="*/ 0 h 1016143"/>
              <a:gd name="connsiteX0" fmla="*/ 4934654 w 4934654"/>
              <a:gd name="connsiteY0" fmla="*/ 346840 h 1016143"/>
              <a:gd name="connsiteX1" fmla="*/ 4083317 w 4934654"/>
              <a:gd name="connsiteY1" fmla="*/ 993227 h 1016143"/>
              <a:gd name="connsiteX2" fmla="*/ 662200 w 4934654"/>
              <a:gd name="connsiteY2" fmla="*/ 788276 h 1016143"/>
              <a:gd name="connsiteX3" fmla="*/ 48 w 4934654"/>
              <a:gd name="connsiteY3" fmla="*/ 0 h 1016143"/>
              <a:gd name="connsiteX4" fmla="*/ 48 w 4934654"/>
              <a:gd name="connsiteY4" fmla="*/ 0 h 1016143"/>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3123" h="1023542">
                <a:moveTo>
                  <a:pt x="4903123" y="236481"/>
                </a:moveTo>
                <a:cubicBezTo>
                  <a:pt x="4582557" y="562302"/>
                  <a:pt x="4790137" y="901261"/>
                  <a:pt x="4083317" y="993227"/>
                </a:cubicBezTo>
                <a:cubicBezTo>
                  <a:pt x="3376497" y="1085193"/>
                  <a:pt x="1342745" y="953814"/>
                  <a:pt x="662200" y="788276"/>
                </a:cubicBezTo>
                <a:cubicBezTo>
                  <a:pt x="-18345" y="622738"/>
                  <a:pt x="48" y="0"/>
                  <a:pt x="48" y="0"/>
                </a:cubicBezTo>
                <a:lnTo>
                  <a:pt x="48" y="0"/>
                </a:lnTo>
              </a:path>
            </a:pathLst>
          </a:custGeom>
          <a:ln w="38100">
            <a:headEnd type="oval"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11222209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Loops</a:t>
            </a:r>
            <a:endParaRPr lang="en-US" dirty="0"/>
          </a:p>
        </p:txBody>
      </p:sp>
      <p:sp>
        <p:nvSpPr>
          <p:cNvPr id="3" name="Subtitle 2"/>
          <p:cNvSpPr>
            <a:spLocks noGrp="1"/>
          </p:cNvSpPr>
          <p:nvPr>
            <p:ph type="subTitle" idx="1"/>
          </p:nvPr>
        </p:nvSpPr>
        <p:spPr/>
        <p:txBody>
          <a:bodyPr/>
          <a:lstStyle/>
          <a:p>
            <a:r>
              <a:rPr lang="en-US" dirty="0" smtClean="0"/>
              <a:t>Iterative Fibonacci, Binary Search</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416765210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8310</TotalTime>
  <Words>1121</Words>
  <Application>Microsoft Office PowerPoint</Application>
  <PresentationFormat>On-screen Show (4:3)</PresentationFormat>
  <Paragraphs>180</Paragraphs>
  <Slides>12</Slides>
  <Notes>3</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Microsoft Research 2008 light template</vt:lpstr>
      <vt:lpstr>White with Courier font for code slides</vt:lpstr>
      <vt:lpstr>Using and Building an Automatic Program Verifier</vt:lpstr>
      <vt:lpstr>Reasoning about programs</vt:lpstr>
      <vt:lpstr>Program verifier</vt:lpstr>
      <vt:lpstr>Program verification</vt:lpstr>
      <vt:lpstr>Dafny</vt:lpstr>
      <vt:lpstr>Basics (assert, ensures, BVD, assume, requires, call, testing specs, debugging specs)</vt:lpstr>
      <vt:lpstr>When do tools kick in?</vt:lpstr>
      <vt:lpstr>Reasoning about loops</vt:lpstr>
      <vt:lpstr>Loops</vt:lpstr>
      <vt:lpstr>Using Dafny on the web</vt:lpstr>
      <vt:lpstr>Exercises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132</cp:revision>
  <dcterms:created xsi:type="dcterms:W3CDTF">2010-04-12T10:52:29Z</dcterms:created>
  <dcterms:modified xsi:type="dcterms:W3CDTF">2011-08-08T09:03:33Z</dcterms:modified>
</cp:coreProperties>
</file>