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 saveSubsetFonts="1">
  <p:sldMasterIdLst>
    <p:sldMasterId id="2147483648" r:id="rId1"/>
    <p:sldMasterId id="2147483751" r:id="rId2"/>
    <p:sldMasterId id="2147483754" r:id="rId3"/>
  </p:sldMasterIdLst>
  <p:notesMasterIdLst>
    <p:notesMasterId r:id="rId64"/>
  </p:notesMasterIdLst>
  <p:handoutMasterIdLst>
    <p:handoutMasterId r:id="rId65"/>
  </p:handoutMasterIdLst>
  <p:sldIdLst>
    <p:sldId id="1041" r:id="rId4"/>
    <p:sldId id="1042" r:id="rId5"/>
    <p:sldId id="1129" r:id="rId6"/>
    <p:sldId id="1109" r:id="rId7"/>
    <p:sldId id="1114" r:id="rId8"/>
    <p:sldId id="1115" r:id="rId9"/>
    <p:sldId id="1116" r:id="rId10"/>
    <p:sldId id="1117" r:id="rId11"/>
    <p:sldId id="1192" r:id="rId12"/>
    <p:sldId id="1194" r:id="rId13"/>
    <p:sldId id="1123" r:id="rId14"/>
    <p:sldId id="1195" r:id="rId15"/>
    <p:sldId id="1174" r:id="rId16"/>
    <p:sldId id="1175" r:id="rId17"/>
    <p:sldId id="1176" r:id="rId18"/>
    <p:sldId id="1177" r:id="rId19"/>
    <p:sldId id="1178" r:id="rId20"/>
    <p:sldId id="1193" r:id="rId21"/>
    <p:sldId id="1168" r:id="rId22"/>
    <p:sldId id="1113" r:id="rId23"/>
    <p:sldId id="1135" r:id="rId24"/>
    <p:sldId id="1136" r:id="rId25"/>
    <p:sldId id="1133" r:id="rId26"/>
    <p:sldId id="1137" r:id="rId27"/>
    <p:sldId id="1138" r:id="rId28"/>
    <p:sldId id="1139" r:id="rId29"/>
    <p:sldId id="1140" r:id="rId30"/>
    <p:sldId id="1134" r:id="rId31"/>
    <p:sldId id="1130" r:id="rId32"/>
    <p:sldId id="1169" r:id="rId33"/>
    <p:sldId id="1141" r:id="rId34"/>
    <p:sldId id="1143" r:id="rId35"/>
    <p:sldId id="1142" r:id="rId36"/>
    <p:sldId id="1170" r:id="rId37"/>
    <p:sldId id="1144" r:id="rId38"/>
    <p:sldId id="1163" r:id="rId39"/>
    <p:sldId id="1164" r:id="rId40"/>
    <p:sldId id="1165" r:id="rId41"/>
    <p:sldId id="1189" r:id="rId42"/>
    <p:sldId id="1004" r:id="rId43"/>
    <p:sldId id="1102" r:id="rId44"/>
    <p:sldId id="1103" r:id="rId45"/>
    <p:sldId id="1190" r:id="rId46"/>
    <p:sldId id="1006" r:id="rId47"/>
    <p:sldId id="1098" r:id="rId48"/>
    <p:sldId id="1099" r:id="rId49"/>
    <p:sldId id="1196" r:id="rId50"/>
    <p:sldId id="1180" r:id="rId51"/>
    <p:sldId id="1179" r:id="rId52"/>
    <p:sldId id="1181" r:id="rId53"/>
    <p:sldId id="1182" r:id="rId54"/>
    <p:sldId id="1183" r:id="rId55"/>
    <p:sldId id="1187" r:id="rId56"/>
    <p:sldId id="1188" r:id="rId57"/>
    <p:sldId id="1197" r:id="rId58"/>
    <p:sldId id="1198" r:id="rId59"/>
    <p:sldId id="1199" r:id="rId60"/>
    <p:sldId id="1200" r:id="rId61"/>
    <p:sldId id="1124" r:id="rId62"/>
    <p:sldId id="1125" r:id="rId63"/>
  </p:sldIdLst>
  <p:sldSz cx="9144000" cy="6858000" type="screen4x3"/>
  <p:notesSz cx="7162800" cy="9448800"/>
  <p:embeddedFontLst>
    <p:embeddedFont>
      <p:font typeface="cmsy10" pitchFamily="34" charset="0"/>
      <p:regular r:id="rId66"/>
    </p:embeddedFont>
    <p:embeddedFont>
      <p:font typeface="MT Extra" pitchFamily="18" charset="2"/>
      <p:regular r:id="rId67"/>
    </p:embeddedFont>
    <p:embeddedFont>
      <p:font typeface="Comic Sans MS" pitchFamily="66" charset="0"/>
      <p:regular r:id="rId68"/>
      <p:bold r:id="rId69"/>
    </p:embeddedFont>
    <p:embeddedFont>
      <p:font typeface="Calibri" pitchFamily="34" charset="0"/>
      <p:regular r:id="rId70"/>
      <p:bold r:id="rId71"/>
      <p:italic r:id="rId72"/>
      <p:boldItalic r:id="rId73"/>
    </p:embeddedFont>
    <p:embeddedFont>
      <p:font typeface="cmmi10" pitchFamily="34" charset="0"/>
      <p:regular r:id="rId74"/>
    </p:embeddedFont>
  </p:embeddedFontLst>
  <p:custDataLst>
    <p:tags r:id="rId75"/>
  </p:custDataLst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9900"/>
    <a:srgbClr val="FF9933"/>
    <a:srgbClr val="FFFFFF"/>
    <a:srgbClr val="FF6600"/>
    <a:srgbClr val="008000"/>
    <a:srgbClr val="006600"/>
    <a:srgbClr val="99FF99"/>
    <a:srgbClr val="CCFFCC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1721" autoAdjust="0"/>
    <p:restoredTop sz="77778" autoAdjust="0"/>
  </p:normalViewPr>
  <p:slideViewPr>
    <p:cSldViewPr snapToGrid="0">
      <p:cViewPr varScale="1">
        <p:scale>
          <a:sx n="69" d="100"/>
          <a:sy n="69" d="100"/>
        </p:scale>
        <p:origin x="-1402" y="-10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92"/>
    </p:cViewPr>
  </p:sorterViewPr>
  <p:notesViewPr>
    <p:cSldViewPr snapToGrid="0">
      <p:cViewPr varScale="1">
        <p:scale>
          <a:sx n="83" d="100"/>
          <a:sy n="83" d="100"/>
        </p:scale>
        <p:origin x="-2274" y="-84"/>
      </p:cViewPr>
      <p:guideLst>
        <p:guide orient="horz" pos="2976"/>
        <p:guide pos="2256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font" Target="fonts/font3.fntdata"/><Relationship Id="rId76" Type="http://schemas.openxmlformats.org/officeDocument/2006/relationships/presProps" Target="presProps.xml"/><Relationship Id="rId7" Type="http://schemas.openxmlformats.org/officeDocument/2006/relationships/slide" Target="slides/slide4.xml"/><Relationship Id="rId71" Type="http://schemas.openxmlformats.org/officeDocument/2006/relationships/font" Target="fonts/font6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font" Target="fonts/font1.fntdata"/><Relationship Id="rId74" Type="http://schemas.openxmlformats.org/officeDocument/2006/relationships/font" Target="fonts/font9.fntdata"/><Relationship Id="rId79" Type="http://schemas.openxmlformats.org/officeDocument/2006/relationships/tableStyles" Target="tableStyles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handoutMaster" Target="handoutMasters/handoutMaster1.xml"/><Relationship Id="rId73" Type="http://schemas.openxmlformats.org/officeDocument/2006/relationships/font" Target="fonts/font8.fntdata"/><Relationship Id="rId78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notesMaster" Target="notesMasters/notesMaster1.xml"/><Relationship Id="rId69" Type="http://schemas.openxmlformats.org/officeDocument/2006/relationships/font" Target="fonts/font4.fntdata"/><Relationship Id="rId77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font" Target="fonts/font7.fntdata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font" Target="fonts/font2.fntdata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font" Target="fonts/font5.fntdata"/><Relationship Id="rId75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35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9238" y="0"/>
            <a:ext cx="310356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77313"/>
            <a:ext cx="31035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9238" y="8977313"/>
            <a:ext cx="3103562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C804160D-1AB6-4612-B7C0-444BA323A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76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35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9238" y="0"/>
            <a:ext cx="310356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709613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5675" y="4487863"/>
            <a:ext cx="5251450" cy="425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7313"/>
            <a:ext cx="31035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9238" y="8977313"/>
            <a:ext cx="3103562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5563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6499C-1D18-4228-A5AB-E405494E3CB5}" type="slidenum">
              <a:rPr lang="en-US" smtClean="0">
                <a:solidFill>
                  <a:prstClr val="black"/>
                </a:solidFill>
              </a:rPr>
              <a:pPr/>
              <a:t>0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These business end-users have a myriad of diverse backgrounds and </a:t>
            </a:r>
            <a:r>
              <a:rPr lang="en-US" sz="1200" b="0" i="0" u="none" strike="noStrike" kern="1200" baseline="0" dirty="0" smtClean="0">
                <a:solidFill>
                  <a:schemeClr val="accent2"/>
                </a:solidFill>
                <a:latin typeface="Times New Roman" pitchFamily="18" charset="0"/>
                <a:ea typeface="+mn-ea"/>
                <a:cs typeface="+mn-cs"/>
              </a:rPr>
              <a:t>include commodity traders, graphic designers, chemists, human resource managers, finance pros, marketing managers, underwriters, compliance officers, and even mailroom clerks - 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hey are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not professional programmers, but they need to create small, often one-o, applications to support business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A3DC4-276E-4A7A-B53F-4B6BEA581CB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63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These business end-users have a myriad of diverse backgrounds and </a:t>
            </a:r>
            <a:r>
              <a:rPr lang="en-US" sz="1200" b="0" i="0" u="none" strike="noStrike" kern="1200" baseline="0" dirty="0" smtClean="0">
                <a:solidFill>
                  <a:schemeClr val="accent2"/>
                </a:solidFill>
                <a:latin typeface="Times New Roman" pitchFamily="18" charset="0"/>
                <a:ea typeface="+mn-ea"/>
                <a:cs typeface="+mn-cs"/>
              </a:rPr>
              <a:t>include commodity traders, graphic designers, chemists, human resource managers, finance pros, marketing managers, underwriters, compliance officers, and even mailroom clerks - 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hey are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not professional programmers, but they need to create small, often one-o, applications to support business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A3DC4-276E-4A7A-B53F-4B6BEA581CB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63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3/30/2009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5597" y="63246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E645-D355-4FDE-B443-868FCDFF59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3/30/2009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3/30/2009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5597" y="63246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E645-D355-4FDE-B443-868FCDFF59F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3/30/2009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3/30/2009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5597" y="63246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E645-D355-4FDE-B443-868FCDFF59F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3/30/2009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3/30/2009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D0D9DFD6-4969-45EA-B86D-E0000C936B8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81000" y="914400"/>
            <a:ext cx="8369300" cy="0"/>
          </a:xfrm>
          <a:prstGeom prst="line">
            <a:avLst/>
          </a:prstGeom>
          <a:noFill/>
          <a:ln w="50800">
            <a:solidFill>
              <a:srgbClr val="008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3/30/2009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D0D9DFD6-4969-45EA-B86D-E0000C936B8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81000" y="914400"/>
            <a:ext cx="8369300" cy="0"/>
          </a:xfrm>
          <a:prstGeom prst="line">
            <a:avLst/>
          </a:prstGeom>
          <a:noFill/>
          <a:ln w="50800">
            <a:solidFill>
              <a:srgbClr val="008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3/30/2009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D0D9DFD6-4969-45EA-B86D-E0000C936B8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81000" y="914400"/>
            <a:ext cx="8369300" cy="0"/>
          </a:xfrm>
          <a:prstGeom prst="line">
            <a:avLst/>
          </a:prstGeom>
          <a:noFill/>
          <a:ln w="50800">
            <a:solidFill>
              <a:srgbClr val="008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gif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6" descr="RAD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8779" y="6263833"/>
            <a:ext cx="1545221" cy="594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ms_masthead_ltr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6232605"/>
            <a:ext cx="2025088" cy="625395"/>
          </a:xfrm>
          <a:prstGeom prst="rect">
            <a:avLst/>
          </a:prstGeom>
        </p:spPr>
      </p:pic>
      <p:pic>
        <p:nvPicPr>
          <p:cNvPr id="10" name="Picture 9" descr="risemain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045054" y="6229262"/>
            <a:ext cx="5543277" cy="628738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062979" y="2439152"/>
            <a:ext cx="5084956" cy="1369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Comic Sans MS"/>
              </a:rPr>
              <a:t>Sumit Gulwani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000000"/>
                </a:solidFill>
                <a:latin typeface="Comic Sans MS"/>
              </a:rPr>
              <a:t>(</a:t>
            </a:r>
            <a:r>
              <a:rPr lang="en-US" sz="2400" kern="0" dirty="0" smtClean="0">
                <a:solidFill>
                  <a:srgbClr val="000000"/>
                </a:solidFill>
                <a:latin typeface="Comic Sans MS"/>
              </a:rPr>
              <a:t>sumitg@microsoft.com)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Comic Sans MS"/>
              </a:rPr>
              <a:t>Microsoft Research, Redmond</a:t>
            </a:r>
          </a:p>
          <a:p>
            <a:pPr algn="ctr">
              <a:spcBef>
                <a:spcPct val="20000"/>
              </a:spcBef>
              <a:defRPr/>
            </a:pPr>
            <a:endParaRPr lang="en-US" sz="2400" kern="0" dirty="0" smtClean="0">
              <a:solidFill>
                <a:srgbClr val="000000"/>
              </a:solidFill>
              <a:latin typeface="Comic Sans M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5756" y="1059851"/>
            <a:ext cx="8120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3200" dirty="0" smtClean="0">
                <a:solidFill>
                  <a:srgbClr val="3333CC"/>
                </a:solidFill>
              </a:rPr>
              <a:t>Dimensions in Program Synthesis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00968" y="4422010"/>
            <a:ext cx="8435560" cy="1369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2400" kern="0" dirty="0" smtClean="0">
                <a:solidFill>
                  <a:srgbClr val="009900"/>
                </a:solidFill>
                <a:latin typeface="Comic Sans MS"/>
              </a:rPr>
              <a:t>ACM Symposium on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400" kern="0" dirty="0" smtClean="0">
                <a:solidFill>
                  <a:srgbClr val="009900"/>
                </a:solidFill>
                <a:latin typeface="Comic Sans MS"/>
              </a:rPr>
              <a:t>Principles and Practice of Declarative Programming, 2010</a:t>
            </a:r>
          </a:p>
          <a:p>
            <a:pPr algn="ctr">
              <a:spcBef>
                <a:spcPct val="20000"/>
              </a:spcBef>
              <a:defRPr/>
            </a:pPr>
            <a:endParaRPr lang="en-US" sz="2400" kern="0" dirty="0" smtClean="0">
              <a:solidFill>
                <a:srgbClr val="000000"/>
              </a:solidFill>
              <a:latin typeface="Comic Sans MS"/>
            </a:endParaRPr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4127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2074768" y="1864000"/>
            <a:ext cx="6781800" cy="3276874"/>
          </a:xfrm>
          <a:prstGeom prst="triangle">
            <a:avLst/>
          </a:prstGeom>
          <a:ln w="28575">
            <a:solidFill>
              <a:srgbClr val="FF99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9" name="Text Box 16"/>
          <p:cNvSpPr txBox="1"/>
          <p:nvPr/>
        </p:nvSpPr>
        <p:spPr>
          <a:xfrm>
            <a:off x="4408641" y="3785047"/>
            <a:ext cx="2112207" cy="646800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</a:pPr>
            <a:r>
              <a:rPr lang="en-US" sz="2800" dirty="0" smtClean="0">
                <a:effectLst/>
                <a:ea typeface="Calibri"/>
                <a:cs typeface="Times New Roman"/>
              </a:rPr>
              <a:t>End-Users</a:t>
            </a:r>
            <a:endParaRPr lang="en-US" sz="2800" dirty="0">
              <a:effectLst/>
              <a:ea typeface="Calibri"/>
              <a:cs typeface="Times New Roman"/>
            </a:endParaRPr>
          </a:p>
        </p:txBody>
      </p:sp>
      <p:sp>
        <p:nvSpPr>
          <p:cNvPr id="10" name="Text Box 10"/>
          <p:cNvSpPr txBox="1"/>
          <p:nvPr/>
        </p:nvSpPr>
        <p:spPr>
          <a:xfrm>
            <a:off x="4939372" y="2408585"/>
            <a:ext cx="954652" cy="594092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</a:pPr>
            <a:r>
              <a:rPr lang="en-US" sz="1300" dirty="0" smtClean="0">
                <a:ea typeface="Calibri"/>
                <a:cs typeface="Times New Roman"/>
              </a:rPr>
              <a:t>Algorithm </a:t>
            </a:r>
          </a:p>
          <a:p>
            <a:pPr marL="0" marR="0">
              <a:spcBef>
                <a:spcPts val="0"/>
              </a:spcBef>
            </a:pPr>
            <a:r>
              <a:rPr lang="en-US" sz="1300" dirty="0" smtClean="0">
                <a:ea typeface="Calibri"/>
                <a:cs typeface="Times New Roman"/>
              </a:rPr>
              <a:t>Designers</a:t>
            </a:r>
            <a:endParaRPr lang="en-US" sz="1300" dirty="0">
              <a:effectLst/>
              <a:ea typeface="Calibri"/>
              <a:cs typeface="Times New Roman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4202502" y="3100345"/>
            <a:ext cx="2491161" cy="562927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 smtClean="0">
                <a:ea typeface="Calibri"/>
                <a:cs typeface="Times New Roman"/>
              </a:rPr>
              <a:t>Software Developers</a:t>
            </a:r>
            <a:endParaRPr lang="en-US" sz="1800" dirty="0">
              <a:effectLst/>
              <a:ea typeface="Calibri"/>
              <a:cs typeface="Times New Roman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408641" y="2901272"/>
            <a:ext cx="2112207" cy="0"/>
          </a:xfrm>
          <a:prstGeom prst="line">
            <a:avLst/>
          </a:pr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804552" y="4420829"/>
            <a:ext cx="5314879" cy="0"/>
          </a:xfrm>
          <a:prstGeom prst="line">
            <a:avLst/>
          </a:pr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598768" y="3663272"/>
            <a:ext cx="3733800" cy="0"/>
          </a:xfrm>
          <a:prstGeom prst="line">
            <a:avLst/>
          </a:pr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15"/>
          <p:cNvSpPr txBox="1"/>
          <p:nvPr/>
        </p:nvSpPr>
        <p:spPr>
          <a:xfrm>
            <a:off x="1123720" y="3494705"/>
            <a:ext cx="1477780" cy="68069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0C0"/>
                </a:solidFill>
                <a:ea typeface="Calibri"/>
                <a:cs typeface="Times New Roman"/>
              </a:rPr>
              <a:t>Most Useful Target</a:t>
            </a:r>
            <a:endParaRPr lang="en-US" sz="1600" b="1" dirty="0">
              <a:solidFill>
                <a:srgbClr val="0070C0"/>
              </a:solidFill>
              <a:effectLst/>
              <a:ea typeface="Calibri"/>
              <a:cs typeface="Times New Roman"/>
            </a:endParaRPr>
          </a:p>
        </p:txBody>
      </p:sp>
      <p:cxnSp>
        <p:nvCxnSpPr>
          <p:cNvPr id="49" name="Straight Arrow Connector 48"/>
          <p:cNvCxnSpPr>
            <a:stCxn id="41" idx="3"/>
          </p:cNvCxnSpPr>
          <p:nvPr/>
        </p:nvCxnSpPr>
        <p:spPr>
          <a:xfrm>
            <a:off x="2601500" y="3835050"/>
            <a:ext cx="51627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itle 3"/>
          <p:cNvSpPr txBox="1">
            <a:spLocks/>
          </p:cNvSpPr>
          <p:nvPr/>
        </p:nvSpPr>
        <p:spPr bwMode="auto">
          <a:xfrm>
            <a:off x="355065" y="304800"/>
            <a:ext cx="845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r>
              <a:rPr lang="en-US" dirty="0" smtClean="0"/>
              <a:t>Pyramid of Technology Users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700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0634" y="1112856"/>
            <a:ext cx="8862646" cy="5029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Automating repetitive </a:t>
            </a:r>
            <a:r>
              <a:rPr lang="en-US" dirty="0"/>
              <a:t>t</a:t>
            </a:r>
            <a:r>
              <a:rPr lang="en-US" dirty="0" smtClean="0"/>
              <a:t>asks for end-users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Applications: End-user Programming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498938"/>
              </p:ext>
            </p:extLst>
          </p:nvPr>
        </p:nvGraphicFramePr>
        <p:xfrm>
          <a:off x="132204" y="1981484"/>
          <a:ext cx="8874363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3272"/>
                <a:gridCol w="1891091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Examples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Technology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Transforming lists of addresses from one format to other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Excel Macros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Renaming</a:t>
                      </a:r>
                      <a:r>
                        <a:rPr lang="en-US" baseline="0" dirty="0" smtClean="0"/>
                        <a:t> files in a directory, Managing bibliographies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Powershell</a:t>
                      </a:r>
                      <a:r>
                        <a:rPr lang="en-US" dirty="0" smtClean="0"/>
                        <a:t> Scripts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Extracting data from several</a:t>
                      </a:r>
                      <a:r>
                        <a:rPr lang="en-US" baseline="0" dirty="0" smtClean="0"/>
                        <a:t> web pages into a single 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Web Programming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7380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2074768" y="1864000"/>
            <a:ext cx="6781800" cy="3276874"/>
          </a:xfrm>
          <a:prstGeom prst="triangle">
            <a:avLst/>
          </a:prstGeom>
          <a:ln w="28575">
            <a:solidFill>
              <a:srgbClr val="FF99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8" name="Text Box 13"/>
          <p:cNvSpPr txBox="1"/>
          <p:nvPr/>
        </p:nvSpPr>
        <p:spPr>
          <a:xfrm>
            <a:off x="4237590" y="4507396"/>
            <a:ext cx="2235733" cy="532206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</a:pPr>
            <a:r>
              <a:rPr lang="en-US" sz="3500" dirty="0" smtClean="0">
                <a:effectLst/>
                <a:ea typeface="Calibri"/>
                <a:cs typeface="Times New Roman"/>
              </a:rPr>
              <a:t>Students</a:t>
            </a:r>
            <a:endParaRPr lang="en-US" sz="3500" dirty="0">
              <a:effectLst/>
              <a:ea typeface="Calibri"/>
              <a:cs typeface="Times New Roman"/>
            </a:endParaRPr>
          </a:p>
        </p:txBody>
      </p:sp>
      <p:sp>
        <p:nvSpPr>
          <p:cNvPr id="9" name="Text Box 16"/>
          <p:cNvSpPr txBox="1"/>
          <p:nvPr/>
        </p:nvSpPr>
        <p:spPr>
          <a:xfrm>
            <a:off x="4408641" y="3785047"/>
            <a:ext cx="2112207" cy="646800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</a:pPr>
            <a:r>
              <a:rPr lang="en-US" sz="2800" dirty="0" smtClean="0">
                <a:effectLst/>
                <a:ea typeface="Calibri"/>
                <a:cs typeface="Times New Roman"/>
              </a:rPr>
              <a:t>End-Users</a:t>
            </a:r>
            <a:endParaRPr lang="en-US" sz="2800" dirty="0">
              <a:effectLst/>
              <a:ea typeface="Calibri"/>
              <a:cs typeface="Times New Roman"/>
            </a:endParaRPr>
          </a:p>
        </p:txBody>
      </p:sp>
      <p:sp>
        <p:nvSpPr>
          <p:cNvPr id="10" name="Text Box 10"/>
          <p:cNvSpPr txBox="1"/>
          <p:nvPr/>
        </p:nvSpPr>
        <p:spPr>
          <a:xfrm>
            <a:off x="4939372" y="2408585"/>
            <a:ext cx="954652" cy="594092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</a:pPr>
            <a:r>
              <a:rPr lang="en-US" sz="1300" dirty="0" smtClean="0">
                <a:ea typeface="Calibri"/>
                <a:cs typeface="Times New Roman"/>
              </a:rPr>
              <a:t>Algorithm </a:t>
            </a:r>
          </a:p>
          <a:p>
            <a:pPr marL="0" marR="0">
              <a:spcBef>
                <a:spcPts val="0"/>
              </a:spcBef>
            </a:pPr>
            <a:r>
              <a:rPr lang="en-US" sz="1300" dirty="0" smtClean="0">
                <a:ea typeface="Calibri"/>
                <a:cs typeface="Times New Roman"/>
              </a:rPr>
              <a:t>Designers</a:t>
            </a:r>
            <a:endParaRPr lang="en-US" sz="1300" dirty="0">
              <a:effectLst/>
              <a:ea typeface="Calibri"/>
              <a:cs typeface="Times New Roman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4202502" y="3100345"/>
            <a:ext cx="2491161" cy="562927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 smtClean="0">
                <a:ea typeface="Calibri"/>
                <a:cs typeface="Times New Roman"/>
              </a:rPr>
              <a:t>Software Developers</a:t>
            </a:r>
            <a:endParaRPr lang="en-US" sz="1800" dirty="0">
              <a:effectLst/>
              <a:ea typeface="Calibri"/>
              <a:cs typeface="Times New Roman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408641" y="2901272"/>
            <a:ext cx="2112207" cy="0"/>
          </a:xfrm>
          <a:prstGeom prst="line">
            <a:avLst/>
          </a:pr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804552" y="4420829"/>
            <a:ext cx="5314879" cy="0"/>
          </a:xfrm>
          <a:prstGeom prst="line">
            <a:avLst/>
          </a:pr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598768" y="3663272"/>
            <a:ext cx="3733800" cy="0"/>
          </a:xfrm>
          <a:prstGeom prst="line">
            <a:avLst/>
          </a:pr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15"/>
          <p:cNvSpPr txBox="1"/>
          <p:nvPr/>
        </p:nvSpPr>
        <p:spPr>
          <a:xfrm>
            <a:off x="1123720" y="3494705"/>
            <a:ext cx="1477780" cy="68069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0C0"/>
                </a:solidFill>
                <a:ea typeface="Calibri"/>
                <a:cs typeface="Times New Roman"/>
              </a:rPr>
              <a:t>Most Useful Target</a:t>
            </a:r>
            <a:endParaRPr lang="en-US" sz="1600" b="1" dirty="0">
              <a:solidFill>
                <a:srgbClr val="0070C0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42" name="Text Box 15"/>
          <p:cNvSpPr txBox="1"/>
          <p:nvPr/>
        </p:nvSpPr>
        <p:spPr>
          <a:xfrm>
            <a:off x="76194" y="4309723"/>
            <a:ext cx="1932472" cy="91227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0C0"/>
                </a:solidFill>
                <a:effectLst/>
                <a:ea typeface="Calibri"/>
                <a:cs typeface="Times New Roman"/>
              </a:rPr>
              <a:t>Most Transformational Target</a:t>
            </a:r>
            <a:endParaRPr lang="en-US" sz="1600" b="1" dirty="0">
              <a:solidFill>
                <a:srgbClr val="0070C0"/>
              </a:solidFill>
              <a:effectLst/>
              <a:ea typeface="Calibri"/>
              <a:cs typeface="Times New Roman"/>
            </a:endParaRPr>
          </a:p>
        </p:txBody>
      </p:sp>
      <p:cxnSp>
        <p:nvCxnSpPr>
          <p:cNvPr id="49" name="Straight Arrow Connector 48"/>
          <p:cNvCxnSpPr>
            <a:stCxn id="41" idx="3"/>
          </p:cNvCxnSpPr>
          <p:nvPr/>
        </p:nvCxnSpPr>
        <p:spPr>
          <a:xfrm>
            <a:off x="2601500" y="3835050"/>
            <a:ext cx="51627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42" idx="3"/>
          </p:cNvCxnSpPr>
          <p:nvPr/>
        </p:nvCxnSpPr>
        <p:spPr bwMode="auto">
          <a:xfrm>
            <a:off x="2008666" y="4765859"/>
            <a:ext cx="294919" cy="0"/>
          </a:xfrm>
          <a:prstGeom prst="straightConnector1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Title 3"/>
          <p:cNvSpPr txBox="1">
            <a:spLocks/>
          </p:cNvSpPr>
          <p:nvPr/>
        </p:nvSpPr>
        <p:spPr bwMode="auto">
          <a:xfrm>
            <a:off x="355065" y="304800"/>
            <a:ext cx="845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r>
              <a:rPr lang="en-US" dirty="0" smtClean="0"/>
              <a:t>Pyramid of Technology Users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7310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0634" y="1112855"/>
            <a:ext cx="8581287" cy="5478863"/>
          </a:xfrm>
        </p:spPr>
        <p:txBody>
          <a:bodyPr/>
          <a:lstStyle/>
          <a:p>
            <a:r>
              <a:rPr lang="en-US" dirty="0" smtClean="0"/>
              <a:t>Teaching can be made interactive and fun.</a:t>
            </a:r>
            <a:endParaRPr lang="en-US" dirty="0"/>
          </a:p>
          <a:p>
            <a:pPr lvl="1"/>
            <a:r>
              <a:rPr lang="en-US" dirty="0" smtClean="0"/>
              <a:t>Problem solving</a:t>
            </a:r>
          </a:p>
          <a:p>
            <a:pPr lvl="2"/>
            <a:r>
              <a:rPr lang="en-US" dirty="0" smtClean="0"/>
              <a:t>Provide hints.</a:t>
            </a:r>
          </a:p>
          <a:p>
            <a:pPr lvl="2"/>
            <a:r>
              <a:rPr lang="en-US" dirty="0" smtClean="0"/>
              <a:t>Point out incorrect deductions.</a:t>
            </a:r>
            <a:endParaRPr lang="en-US" dirty="0"/>
          </a:p>
          <a:p>
            <a:pPr lvl="1"/>
            <a:r>
              <a:rPr lang="en-US" dirty="0" smtClean="0"/>
              <a:t>Grading</a:t>
            </a:r>
          </a:p>
          <a:p>
            <a:pPr lvl="2"/>
            <a:r>
              <a:rPr lang="en-US" dirty="0" smtClean="0"/>
              <a:t>Explain bugs.</a:t>
            </a:r>
          </a:p>
          <a:p>
            <a:pPr lvl="2"/>
            <a:r>
              <a:rPr lang="en-US" dirty="0" smtClean="0"/>
              <a:t>Suggest fixes.</a:t>
            </a:r>
          </a:p>
          <a:p>
            <a:pPr lvl="1"/>
            <a:r>
              <a:rPr lang="en-US" dirty="0" smtClean="0"/>
              <a:t>Problem Construction.</a:t>
            </a:r>
          </a:p>
          <a:p>
            <a:pPr lvl="2"/>
            <a:r>
              <a:rPr lang="en-US" dirty="0" smtClean="0"/>
              <a:t>Construct different, but equally difficult, exams.</a:t>
            </a:r>
          </a:p>
          <a:p>
            <a:pPr lvl="2"/>
            <a:r>
              <a:rPr lang="en-US" dirty="0" smtClean="0"/>
              <a:t>Individualize problem difficulty (like GRE exams).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1692" y="282766"/>
            <a:ext cx="8248879" cy="609600"/>
          </a:xfrm>
        </p:spPr>
        <p:txBody>
          <a:bodyPr/>
          <a:lstStyle/>
          <a:p>
            <a:r>
              <a:rPr lang="en-US" dirty="0" smtClean="0"/>
              <a:t>Applications: Automating Teaching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2363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8776" y="986886"/>
            <a:ext cx="8675648" cy="50292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Target: </a:t>
            </a:r>
            <a:r>
              <a:rPr lang="en-US" dirty="0" smtClean="0"/>
              <a:t>High school students</a:t>
            </a:r>
          </a:p>
          <a:p>
            <a:pPr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Example 1:</a:t>
            </a:r>
          </a:p>
          <a:p>
            <a:pPr>
              <a:buNone/>
            </a:pPr>
            <a:r>
              <a:rPr lang="en-US" dirty="0" smtClean="0"/>
              <a:t>	Draw a line perpendicular to a given line.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Program</a:t>
            </a:r>
          </a:p>
          <a:p>
            <a:pPr>
              <a:buNone/>
            </a:pPr>
            <a:r>
              <a:rPr lang="en-US" dirty="0" smtClean="0"/>
              <a:t>	Step 1: Select two points P1 </a:t>
            </a:r>
            <a:r>
              <a:rPr lang="en-US" dirty="0" smtClean="0">
                <a:latin typeface="Symbol"/>
                <a:sym typeface="Symbol"/>
              </a:rPr>
              <a:t></a:t>
            </a:r>
            <a:r>
              <a:rPr lang="en-US" dirty="0" smtClean="0"/>
              <a:t> P2 on given line.</a:t>
            </a:r>
          </a:p>
          <a:p>
            <a:pPr>
              <a:buNone/>
            </a:pPr>
            <a:r>
              <a:rPr lang="en-US" dirty="0" smtClean="0"/>
              <a:t>	Step 2: Draw a circle C1 from P1 of radius Dist(P1,P2).</a:t>
            </a:r>
          </a:p>
          <a:p>
            <a:pPr>
              <a:buNone/>
            </a:pPr>
            <a:r>
              <a:rPr lang="en-US" dirty="0" smtClean="0"/>
              <a:t>	Step 3: Draw a circle C2 from P2 of radius Dist(P1,P2).</a:t>
            </a:r>
          </a:p>
          <a:p>
            <a:pPr>
              <a:buNone/>
            </a:pPr>
            <a:r>
              <a:rPr lang="en-US" dirty="0" smtClean="0"/>
              <a:t>	Step 4: Result = Line joining the two points at which C1 and C2 intersect.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Domain: 2D Geometric Constructions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35170" y="5965510"/>
            <a:ext cx="87219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rgbClr val="CC00CC"/>
                </a:solidFill>
              </a:rPr>
              <a:t>[Ongoing Work] Joint work with Vijay Anand (UIUC), Ashish </a:t>
            </a:r>
            <a:r>
              <a:rPr lang="en-US" sz="2200" dirty="0" err="1" smtClean="0">
                <a:solidFill>
                  <a:srgbClr val="CC00CC"/>
                </a:solidFill>
              </a:rPr>
              <a:t>Tiwari</a:t>
            </a:r>
            <a:r>
              <a:rPr lang="en-US" sz="2200" dirty="0" smtClean="0">
                <a:solidFill>
                  <a:srgbClr val="CC00CC"/>
                </a:solidFill>
              </a:rPr>
              <a:t> (SRI), Monojit Choudhury, Kalika Bali (MSR Bangalore)</a:t>
            </a:r>
            <a:endParaRPr lang="en-US" sz="2200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3410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Bisect a given line.</a:t>
            </a:r>
          </a:p>
          <a:p>
            <a:r>
              <a:rPr lang="en-US" dirty="0" smtClean="0"/>
              <a:t>Bisect an angle.</a:t>
            </a:r>
          </a:p>
          <a:p>
            <a:r>
              <a:rPr lang="en-US" dirty="0" smtClean="0"/>
              <a:t>Copy an angle.</a:t>
            </a:r>
          </a:p>
          <a:p>
            <a:r>
              <a:rPr lang="en-US" dirty="0" smtClean="0"/>
              <a:t>Draw a line parallel to a given line.</a:t>
            </a:r>
          </a:p>
          <a:p>
            <a:r>
              <a:rPr lang="en-US" dirty="0" smtClean="0"/>
              <a:t>Draw an equilateral triangle given two points.</a:t>
            </a:r>
          </a:p>
          <a:p>
            <a:r>
              <a:rPr lang="en-US" dirty="0" smtClean="0"/>
              <a:t>Draw a regular hexagon given a side.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Other Applications</a:t>
            </a:r>
            <a:r>
              <a:rPr lang="en-US" dirty="0" smtClean="0"/>
              <a:t>: New approximate geometric constructions, 3D planning problems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Geometric Constructions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460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System Architecture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3540" y="2019981"/>
            <a:ext cx="277480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Natural Language Processing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651095" y="5446902"/>
            <a:ext cx="2051540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Paraphrasing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753670" y="3741790"/>
            <a:ext cx="186104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Synthesis Engine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915726" y="1406772"/>
            <a:ext cx="46632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Problem Description </a:t>
            </a:r>
            <a:r>
              <a:rPr lang="en-US" sz="2400" dirty="0" smtClean="0"/>
              <a:t>in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English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62971" y="3078736"/>
            <a:ext cx="5806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Problem Description </a:t>
            </a:r>
            <a:r>
              <a:rPr lang="en-US" sz="2400" dirty="0" smtClean="0"/>
              <a:t>as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Logical Relation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96304" y="4844951"/>
            <a:ext cx="4682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Solution </a:t>
            </a:r>
            <a:r>
              <a:rPr lang="en-US" sz="2400" dirty="0" smtClean="0"/>
              <a:t>as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Functional Program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8137" y="6062772"/>
            <a:ext cx="2867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Solution</a:t>
            </a:r>
            <a:r>
              <a:rPr lang="en-US" sz="2400" dirty="0" smtClean="0"/>
              <a:t> in </a:t>
            </a:r>
            <a:r>
              <a:rPr lang="en-US" sz="2400" dirty="0" smtClean="0">
                <a:solidFill>
                  <a:schemeClr val="accent2"/>
                </a:solidFill>
              </a:rPr>
              <a:t>English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13" name="Straight Arrow Connector 12"/>
          <p:cNvCxnSpPr>
            <a:stCxn id="5" idx="2"/>
            <a:endCxn id="7" idx="0"/>
          </p:cNvCxnSpPr>
          <p:nvPr/>
        </p:nvCxnSpPr>
        <p:spPr bwMode="auto">
          <a:xfrm>
            <a:off x="2680940" y="2850978"/>
            <a:ext cx="3250" cy="890812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7" idx="2"/>
            <a:endCxn id="6" idx="0"/>
          </p:cNvCxnSpPr>
          <p:nvPr/>
        </p:nvCxnSpPr>
        <p:spPr bwMode="auto">
          <a:xfrm flipH="1">
            <a:off x="2676865" y="4572787"/>
            <a:ext cx="7325" cy="874115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endCxn id="5" idx="0"/>
          </p:cNvCxnSpPr>
          <p:nvPr/>
        </p:nvCxnSpPr>
        <p:spPr bwMode="auto">
          <a:xfrm flipH="1">
            <a:off x="2680940" y="1343052"/>
            <a:ext cx="8380" cy="676929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6" idx="2"/>
          </p:cNvCxnSpPr>
          <p:nvPr/>
        </p:nvCxnSpPr>
        <p:spPr bwMode="auto">
          <a:xfrm>
            <a:off x="2676865" y="5908567"/>
            <a:ext cx="0" cy="51036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3416383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43000"/>
            <a:ext cx="8106508" cy="5029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What domains should we prioritize for automation?</a:t>
            </a:r>
          </a:p>
          <a:p>
            <a:endParaRPr lang="en-US" sz="1000" dirty="0" smtClean="0"/>
          </a:p>
          <a:p>
            <a:r>
              <a:rPr lang="en-US" dirty="0" smtClean="0"/>
              <a:t>Mathematics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Statistics</a:t>
            </a:r>
          </a:p>
          <a:p>
            <a:pPr lvl="2"/>
            <a:r>
              <a:rPr lang="en-US" dirty="0" smtClean="0"/>
              <a:t>Can be useful for numerical data analysis in real world.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Probability</a:t>
            </a:r>
          </a:p>
          <a:p>
            <a:endParaRPr lang="en-US" sz="1000" dirty="0" smtClean="0"/>
          </a:p>
          <a:p>
            <a:r>
              <a:rPr lang="en-US" dirty="0" smtClean="0"/>
              <a:t>Physics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Mechanics</a:t>
            </a:r>
          </a:p>
          <a:p>
            <a:pPr lvl="2"/>
            <a:r>
              <a:rPr lang="en-US" dirty="0" smtClean="0"/>
              <a:t>Can be useful for modeling physical world.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Optics</a:t>
            </a:r>
          </a:p>
          <a:p>
            <a:endParaRPr lang="en-US" sz="1000" dirty="0" smtClean="0"/>
          </a:p>
          <a:p>
            <a:r>
              <a:rPr lang="en-US" dirty="0" smtClean="0"/>
              <a:t>Chemistry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Quantitative Chemistry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Organic Chemistry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Domains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0348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0634" y="1112855"/>
            <a:ext cx="8581287" cy="5478863"/>
          </a:xfrm>
        </p:spPr>
        <p:txBody>
          <a:bodyPr/>
          <a:lstStyle/>
          <a:p>
            <a:r>
              <a:rPr lang="en-US" dirty="0" smtClean="0"/>
              <a:t>Teaching can be made interactive and fun.</a:t>
            </a:r>
            <a:endParaRPr lang="en-US" dirty="0"/>
          </a:p>
          <a:p>
            <a:pPr lvl="1"/>
            <a:r>
              <a:rPr lang="en-US" dirty="0" smtClean="0"/>
              <a:t>Problem solving</a:t>
            </a:r>
          </a:p>
          <a:p>
            <a:pPr lvl="2"/>
            <a:r>
              <a:rPr lang="en-US" dirty="0" smtClean="0"/>
              <a:t>Provide hints.</a:t>
            </a:r>
          </a:p>
          <a:p>
            <a:pPr lvl="2"/>
            <a:r>
              <a:rPr lang="en-US" dirty="0" smtClean="0"/>
              <a:t>Point out incorrect deductions.</a:t>
            </a:r>
            <a:endParaRPr lang="en-US" dirty="0"/>
          </a:p>
          <a:p>
            <a:pPr lvl="1"/>
            <a:r>
              <a:rPr lang="en-US" dirty="0" smtClean="0"/>
              <a:t>Grading</a:t>
            </a:r>
          </a:p>
          <a:p>
            <a:pPr lvl="2"/>
            <a:r>
              <a:rPr lang="en-US" dirty="0" smtClean="0"/>
              <a:t>Explain bugs.</a:t>
            </a:r>
          </a:p>
          <a:p>
            <a:pPr lvl="2"/>
            <a:r>
              <a:rPr lang="en-US" dirty="0" smtClean="0"/>
              <a:t>Suggest fixes.</a:t>
            </a:r>
          </a:p>
          <a:p>
            <a:pPr lvl="1"/>
            <a:r>
              <a:rPr lang="en-US" dirty="0" smtClean="0"/>
              <a:t>Problem Construction.</a:t>
            </a:r>
          </a:p>
          <a:p>
            <a:pPr lvl="2"/>
            <a:r>
              <a:rPr lang="en-US" dirty="0" smtClean="0"/>
              <a:t>Construct different, but equally difficult, exams.</a:t>
            </a:r>
          </a:p>
          <a:p>
            <a:pPr lvl="2"/>
            <a:r>
              <a:rPr lang="en-US" dirty="0" smtClean="0"/>
              <a:t>Individualize problem difficulty (like GRE exams).</a:t>
            </a:r>
          </a:p>
          <a:p>
            <a:endParaRPr lang="en-US" dirty="0" smtClean="0"/>
          </a:p>
          <a:p>
            <a:r>
              <a:rPr lang="en-US" dirty="0" smtClean="0"/>
              <a:t>Inter-stellar travel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1692" y="282766"/>
            <a:ext cx="8248879" cy="609600"/>
          </a:xfrm>
        </p:spPr>
        <p:txBody>
          <a:bodyPr/>
          <a:lstStyle/>
          <a:p>
            <a:r>
              <a:rPr lang="en-US" dirty="0" smtClean="0"/>
              <a:t>Applications: Automating Teaching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572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Applications</a:t>
            </a:r>
          </a:p>
          <a:p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Dimension 1: User Intent</a:t>
            </a:r>
          </a:p>
          <a:p>
            <a:endParaRPr lang="en-US" dirty="0"/>
          </a:p>
          <a:p>
            <a:r>
              <a:rPr lang="en-US" dirty="0" smtClean="0"/>
              <a:t>Dimension 2: Search Space</a:t>
            </a:r>
          </a:p>
          <a:p>
            <a:endParaRPr lang="en-US" dirty="0"/>
          </a:p>
          <a:p>
            <a:r>
              <a:rPr lang="en-US" dirty="0" smtClean="0"/>
              <a:t>Dimension 3: Search Technique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5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" y="972525"/>
            <a:ext cx="9377460" cy="1382056"/>
          </a:xfrm>
        </p:spPr>
        <p:txBody>
          <a:bodyPr/>
          <a:lstStyle/>
          <a:p>
            <a:r>
              <a:rPr lang="en-US" dirty="0" smtClean="0"/>
              <a:t>What is Program Synthesis?</a:t>
            </a:r>
          </a:p>
          <a:p>
            <a:pPr lvl="1"/>
            <a:r>
              <a:rPr lang="en-US" dirty="0" smtClean="0"/>
              <a:t>Synthesize an executable program from user intent expressed in form of some constraints.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Automated Program Synthesis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908111"/>
              </p:ext>
            </p:extLst>
          </p:nvPr>
        </p:nvGraphicFramePr>
        <p:xfrm>
          <a:off x="289564" y="2190489"/>
          <a:ext cx="8556435" cy="174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6304"/>
                <a:gridCol w="5310131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Compilers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Synthesizers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Structured</a:t>
                      </a:r>
                      <a:r>
                        <a:rPr lang="en-US" baseline="0" dirty="0" smtClean="0"/>
                        <a:t> language 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 accept a variety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dirty="0" smtClean="0"/>
                        <a:t>mixed</a:t>
                      </a:r>
                      <a:r>
                        <a:rPr lang="en-US" baseline="0" dirty="0" smtClean="0"/>
                        <a:t> form of constraints (e.g., logic, examples, traces, partial programs)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Syntax-directed</a:t>
                      </a:r>
                      <a:r>
                        <a:rPr lang="en-US" baseline="0" dirty="0" smtClean="0"/>
                        <a:t> translation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Uses some kind of search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No new algorithmic insights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Discovers new algorithmic insights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102870" y="3970994"/>
            <a:ext cx="9041130" cy="2521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Why today?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atural goal given that computing has become accessible, but:</a:t>
            </a:r>
          </a:p>
          <a:p>
            <a:pPr lvl="2"/>
            <a:r>
              <a:rPr lang="en-US" dirty="0"/>
              <a:t>f</a:t>
            </a:r>
            <a:r>
              <a:rPr lang="en-US" dirty="0" smtClean="0"/>
              <a:t>undamental “how” programming models have not changed. </a:t>
            </a:r>
          </a:p>
          <a:p>
            <a:pPr lvl="2"/>
            <a:r>
              <a:rPr lang="en-US" dirty="0" smtClean="0"/>
              <a:t>most people are not expert programmers.</a:t>
            </a:r>
          </a:p>
          <a:p>
            <a:pPr lvl="1"/>
            <a:r>
              <a:rPr lang="en-US" dirty="0" smtClean="0"/>
              <a:t>Enabling technology is now available</a:t>
            </a:r>
          </a:p>
          <a:p>
            <a:pPr lvl="2"/>
            <a:r>
              <a:rPr lang="en-US" dirty="0"/>
              <a:t>Better search/logical reasoning techniques (SAT/SMT solvers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Faster machines (good application for multi-cores)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Logical specifications</a:t>
            </a:r>
          </a:p>
          <a:p>
            <a:pPr lvl="1"/>
            <a:r>
              <a:rPr lang="en-US" dirty="0" smtClean="0"/>
              <a:t>Logical relations between inputs and outputs</a:t>
            </a:r>
          </a:p>
          <a:p>
            <a:endParaRPr lang="en-US" dirty="0" smtClean="0"/>
          </a:p>
          <a:p>
            <a:r>
              <a:rPr lang="en-US" dirty="0" smtClean="0"/>
              <a:t>Natural language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Input-output examples</a:t>
            </a:r>
          </a:p>
          <a:p>
            <a:endParaRPr lang="en-US" dirty="0"/>
          </a:p>
          <a:p>
            <a:r>
              <a:rPr lang="en-US" dirty="0" smtClean="0"/>
              <a:t>Traces</a:t>
            </a:r>
          </a:p>
          <a:p>
            <a:endParaRPr lang="en-US" dirty="0"/>
          </a:p>
          <a:p>
            <a:r>
              <a:rPr lang="en-US" dirty="0" smtClean="0"/>
              <a:t>Programs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 1: User Intent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410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78061" y="304800"/>
            <a:ext cx="9199756" cy="609600"/>
          </a:xfrm>
        </p:spPr>
        <p:txBody>
          <a:bodyPr/>
          <a:lstStyle/>
          <a:p>
            <a:r>
              <a:rPr lang="en-US" dirty="0" smtClean="0"/>
              <a:t>Logical Specification: Example 1</a:t>
            </a:r>
            <a:endParaRPr lang="en-US" dirty="0"/>
          </a:p>
        </p:txBody>
      </p:sp>
      <p:sp>
        <p:nvSpPr>
          <p:cNvPr id="19" name="Content Placeholder 1"/>
          <p:cNvSpPr txBox="1">
            <a:spLocks/>
          </p:cNvSpPr>
          <p:nvPr/>
        </p:nvSpPr>
        <p:spPr bwMode="auto">
          <a:xfrm>
            <a:off x="219308" y="1057058"/>
            <a:ext cx="8168267" cy="526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Problem: </a:t>
            </a:r>
            <a:r>
              <a:rPr lang="en-US" sz="2400" kern="0" dirty="0" smtClean="0">
                <a:solidFill>
                  <a:srgbClr val="C00000"/>
                </a:solidFill>
                <a:latin typeface="+mn-lt"/>
              </a:rPr>
              <a:t>Sorting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Content Placeholder 1"/>
          <p:cNvSpPr txBox="1">
            <a:spLocks/>
          </p:cNvSpPr>
          <p:nvPr/>
        </p:nvSpPr>
        <p:spPr bwMode="auto">
          <a:xfrm>
            <a:off x="325501" y="2187811"/>
            <a:ext cx="8062074" cy="974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latin typeface="+mn-lt"/>
              </a:rPr>
              <a:t>Logical relation between input array A and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latin typeface="+mn-lt"/>
              </a:rPr>
              <a:t>output array B of size n.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Content Placeholder 1"/>
          <p:cNvSpPr txBox="1">
            <a:spLocks/>
          </p:cNvSpPr>
          <p:nvPr/>
        </p:nvSpPr>
        <p:spPr bwMode="auto">
          <a:xfrm>
            <a:off x="1182982" y="4191041"/>
            <a:ext cx="6066118" cy="1097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8</a:t>
            </a:r>
            <a:r>
              <a:rPr lang="en-US" sz="2400" dirty="0" smtClean="0">
                <a:solidFill>
                  <a:schemeClr val="accent2"/>
                </a:solidFill>
              </a:rPr>
              <a:t>k</a:t>
            </a:r>
            <a:r>
              <a:rPr lang="en-US" sz="2400" dirty="0">
                <a:solidFill>
                  <a:schemeClr val="accent2"/>
                </a:solidFill>
              </a:rPr>
              <a:t>: (</a:t>
            </a:r>
            <a:r>
              <a:rPr lang="en-US" sz="2400" dirty="0" smtClean="0">
                <a:solidFill>
                  <a:schemeClr val="accent2"/>
                </a:solidFill>
              </a:rPr>
              <a:t>0≤k&lt;n-1</a:t>
            </a:r>
            <a:r>
              <a:rPr lang="en-US" sz="2400" dirty="0">
                <a:solidFill>
                  <a:schemeClr val="accent2"/>
                </a:solidFill>
              </a:rPr>
              <a:t>) </a:t>
            </a:r>
            <a:r>
              <a:rPr lang="en-US" sz="2400" kern="0" dirty="0">
                <a:solidFill>
                  <a:schemeClr val="accent2"/>
                </a:solidFill>
                <a:latin typeface="cmsy10"/>
              </a:rPr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(</a:t>
            </a:r>
            <a:r>
              <a:rPr lang="en-US" sz="2400" dirty="0">
                <a:solidFill>
                  <a:schemeClr val="accent2"/>
                </a:solidFill>
              </a:rPr>
              <a:t>B[k</a:t>
            </a:r>
            <a:r>
              <a:rPr lang="en-US" sz="2400" dirty="0" smtClean="0">
                <a:solidFill>
                  <a:schemeClr val="accent2"/>
                </a:solidFill>
              </a:rPr>
              <a:t>] </a:t>
            </a:r>
            <a:r>
              <a:rPr lang="en-US" sz="2400" dirty="0">
                <a:solidFill>
                  <a:schemeClr val="accent2"/>
                </a:solidFill>
              </a:rPr>
              <a:t>≤</a:t>
            </a:r>
            <a:r>
              <a:rPr lang="en-US" sz="2400" dirty="0" smtClean="0">
                <a:solidFill>
                  <a:schemeClr val="accent2"/>
                </a:solidFill>
              </a:rPr>
              <a:t> B[k </a:t>
            </a:r>
            <a:r>
              <a:rPr lang="en-US" sz="2400" dirty="0">
                <a:solidFill>
                  <a:schemeClr val="accent2"/>
                </a:solidFill>
              </a:rPr>
              <a:t>+ 1])  </a:t>
            </a:r>
          </a:p>
          <a:p>
            <a:r>
              <a:rPr lang="en-US" sz="2400" dirty="0">
                <a:solidFill>
                  <a:schemeClr val="accent2"/>
                </a:solidFill>
                <a:latin typeface="cmsy10"/>
              </a:rPr>
              <a:t>Æ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8</a:t>
            </a:r>
            <a:r>
              <a:rPr lang="pt-BR" sz="2400" dirty="0" smtClean="0">
                <a:solidFill>
                  <a:schemeClr val="accent2"/>
                </a:solidFill>
              </a:rPr>
              <a:t>k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9</a:t>
            </a:r>
            <a:r>
              <a:rPr lang="pt-BR" sz="2400" dirty="0" smtClean="0">
                <a:solidFill>
                  <a:schemeClr val="accent2"/>
                </a:solidFill>
              </a:rPr>
              <a:t>j</a:t>
            </a:r>
            <a:r>
              <a:rPr lang="pt-BR" sz="2400" dirty="0">
                <a:solidFill>
                  <a:schemeClr val="accent2"/>
                </a:solidFill>
              </a:rPr>
              <a:t>: (</a:t>
            </a:r>
            <a:r>
              <a:rPr lang="pt-BR" sz="2400" dirty="0" smtClean="0">
                <a:solidFill>
                  <a:schemeClr val="accent2"/>
                </a:solidFill>
              </a:rPr>
              <a:t>0</a:t>
            </a:r>
            <a:r>
              <a:rPr lang="en-US" sz="2400" dirty="0" smtClean="0">
                <a:solidFill>
                  <a:schemeClr val="accent2"/>
                </a:solidFill>
              </a:rPr>
              <a:t>≤</a:t>
            </a:r>
            <a:r>
              <a:rPr lang="pt-BR" sz="2400" dirty="0" smtClean="0">
                <a:solidFill>
                  <a:schemeClr val="accent2"/>
                </a:solidFill>
              </a:rPr>
              <a:t>k&lt;n-1) </a:t>
            </a:r>
            <a:r>
              <a:rPr lang="en-US" sz="2400" kern="0" dirty="0" smtClean="0">
                <a:solidFill>
                  <a:schemeClr val="accent2"/>
                </a:solidFill>
                <a:latin typeface="cmsy10"/>
              </a:rPr>
              <a:t>)</a:t>
            </a:r>
            <a:r>
              <a:rPr lang="pt-BR" sz="2400" dirty="0" smtClean="0">
                <a:solidFill>
                  <a:schemeClr val="accent2"/>
                </a:solidFill>
              </a:rPr>
              <a:t> </a:t>
            </a:r>
            <a:r>
              <a:rPr lang="pt-BR" sz="2400" dirty="0">
                <a:solidFill>
                  <a:schemeClr val="accent2"/>
                </a:solidFill>
              </a:rPr>
              <a:t>(</a:t>
            </a:r>
            <a:r>
              <a:rPr lang="pt-BR" sz="2400" dirty="0" smtClean="0">
                <a:solidFill>
                  <a:schemeClr val="accent2"/>
                </a:solidFill>
              </a:rPr>
              <a:t>0</a:t>
            </a:r>
            <a:r>
              <a:rPr lang="en-US" sz="2400" dirty="0" smtClean="0">
                <a:solidFill>
                  <a:schemeClr val="accent2"/>
                </a:solidFill>
              </a:rPr>
              <a:t>≤</a:t>
            </a:r>
            <a:r>
              <a:rPr lang="pt-BR" sz="2400" dirty="0" smtClean="0">
                <a:solidFill>
                  <a:schemeClr val="accent2"/>
                </a:solidFill>
              </a:rPr>
              <a:t>j&lt;n 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Æ </a:t>
            </a:r>
            <a:r>
              <a:rPr lang="pt-BR" sz="2400" dirty="0" smtClean="0">
                <a:solidFill>
                  <a:schemeClr val="accent2"/>
                </a:solidFill>
              </a:rPr>
              <a:t>B[j</a:t>
            </a:r>
            <a:r>
              <a:rPr lang="pt-BR" sz="2400" dirty="0">
                <a:solidFill>
                  <a:schemeClr val="accent2"/>
                </a:solidFill>
              </a:rPr>
              <a:t>] = A[k])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24424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78061" y="304800"/>
            <a:ext cx="9199756" cy="609600"/>
          </a:xfrm>
        </p:spPr>
        <p:txBody>
          <a:bodyPr/>
          <a:lstStyle/>
          <a:p>
            <a:r>
              <a:rPr lang="en-US" dirty="0" smtClean="0"/>
              <a:t>Logical Specification: Example 2</a:t>
            </a:r>
            <a:endParaRPr lang="en-US" dirty="0"/>
          </a:p>
        </p:txBody>
      </p:sp>
      <p:grpSp>
        <p:nvGrpSpPr>
          <p:cNvPr id="5" name="Group 17"/>
          <p:cNvGrpSpPr/>
          <p:nvPr/>
        </p:nvGrpSpPr>
        <p:grpSpPr>
          <a:xfrm>
            <a:off x="269740" y="3543124"/>
            <a:ext cx="8675655" cy="1274961"/>
            <a:chOff x="211873" y="3687332"/>
            <a:chExt cx="8675649" cy="1274961"/>
          </a:xfrm>
        </p:grpSpPr>
        <p:sp>
          <p:nvSpPr>
            <p:cNvPr id="8" name="Content Placeholder 1"/>
            <p:cNvSpPr txBox="1">
              <a:spLocks/>
            </p:cNvSpPr>
            <p:nvPr/>
          </p:nvSpPr>
          <p:spPr bwMode="auto">
            <a:xfrm>
              <a:off x="211873" y="3770970"/>
              <a:ext cx="8675649" cy="1191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6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cmsy10"/>
                  <a:ea typeface="+mn-ea"/>
                  <a:cs typeface="+mn-cs"/>
                </a:rPr>
                <a:t>Æ</a:t>
              </a: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[</a:t>
              </a:r>
              <a:r>
                <a:rPr kumimoji="0" 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35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(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I[p]=1</a:t>
              </a:r>
              <a:r>
                <a:rPr kumimoji="0" lang="en-US" sz="1500" b="0" i="0" u="none" strike="noStrike" kern="0" cap="none" spc="0" normalizeH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</a:t>
              </a:r>
              <a:r>
                <a:rPr kumimoji="0" lang="en-US" sz="2400" b="0" i="0" u="none" strike="noStrike" kern="0" cap="none" spc="0" normalizeH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cmsy10"/>
                  <a:ea typeface="+mn-ea"/>
                  <a:cs typeface="+mn-cs"/>
                </a:rPr>
                <a:t>Æ </a:t>
              </a:r>
              <a:r>
                <a:rPr kumimoji="0" lang="en-US" sz="2400" b="0" i="0" u="none" strike="noStrike" kern="0" cap="none" spc="0" normalizeH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(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I[j]=0)</a:t>
              </a:r>
              <a:r>
                <a:rPr kumimoji="0" lang="en-US" sz="35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) </a:t>
              </a:r>
              <a:r>
                <a:rPr kumimoji="0" lang="en-US" sz="35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cmsy10"/>
                  <a:ea typeface="+mn-ea"/>
                  <a:cs typeface="+mn-cs"/>
                </a:rPr>
                <a:t>)</a:t>
              </a:r>
              <a:r>
                <a:rPr kumimoji="0" lang="en-US" sz="2400" b="0" i="0" u="none" strike="noStrike" kern="0" cap="none" spc="0" normalizeH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cmsy10"/>
                  <a:ea typeface="+mn-ea"/>
                  <a:cs typeface="+mn-cs"/>
                </a:rPr>
                <a:t> </a:t>
              </a:r>
              <a:r>
                <a:rPr kumimoji="0" lang="en-US" sz="35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(</a:t>
              </a:r>
              <a:r>
                <a:rPr lang="en-US" sz="2400" kern="0" dirty="0" smtClean="0">
                  <a:solidFill>
                    <a:schemeClr val="accent2"/>
                  </a:solidFill>
                  <a:latin typeface="+mn-lt"/>
                </a:rPr>
                <a:t>J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[p]=0 </a:t>
              </a: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cmsy10"/>
                  <a:ea typeface="+mn-ea"/>
                  <a:cs typeface="+mn-cs"/>
                </a:rPr>
                <a:t>Æ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(J[j] = I[j])</a:t>
              </a:r>
              <a:r>
                <a:rPr kumimoji="0" lang="en-US" sz="35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)</a:t>
              </a:r>
              <a:r>
                <a:rPr kumimoji="0" 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] 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4543" y="4493945"/>
              <a:ext cx="5687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2"/>
                  </a:solidFill>
                </a:rPr>
                <a:t>p=1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75788" y="3687332"/>
              <a:ext cx="3717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2"/>
                  </a:solidFill>
                </a:rPr>
                <a:t>b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59616" y="4423323"/>
              <a:ext cx="9069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2"/>
                  </a:solidFill>
                </a:rPr>
                <a:t>j=p+1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56620" y="3828585"/>
              <a:ext cx="3754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2"/>
                  </a:solidFill>
                </a:rPr>
                <a:t>b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25695" y="4441914"/>
              <a:ext cx="5761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chemeClr val="accent2"/>
                  </a:solidFill>
                </a:rPr>
                <a:t>j</a:t>
              </a:r>
              <a:r>
                <a:rPr lang="en-US" dirty="0" err="1" smtClean="0">
                  <a:solidFill>
                    <a:schemeClr val="accent2"/>
                  </a:solidFill>
                  <a:latin typeface="Symbol"/>
                  <a:sym typeface="Symbol"/>
                </a:rPr>
                <a:t></a:t>
              </a:r>
              <a:r>
                <a:rPr lang="en-US" dirty="0" err="1" smtClean="0">
                  <a:solidFill>
                    <a:schemeClr val="accent2"/>
                  </a:solidFill>
                </a:rPr>
                <a:t>p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9" name="Content Placeholder 1"/>
          <p:cNvSpPr txBox="1">
            <a:spLocks/>
          </p:cNvSpPr>
          <p:nvPr/>
        </p:nvSpPr>
        <p:spPr bwMode="auto">
          <a:xfrm>
            <a:off x="219308" y="1057058"/>
            <a:ext cx="8168267" cy="526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Problem: </a:t>
            </a:r>
            <a:r>
              <a:rPr lang="en-US" sz="2400" kern="0" dirty="0" smtClean="0">
                <a:solidFill>
                  <a:srgbClr val="C00000"/>
                </a:solidFill>
                <a:latin typeface="+mn-lt"/>
              </a:rPr>
              <a:t>Turn off rightmost 1-bit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Content Placeholder 1"/>
          <p:cNvSpPr txBox="1">
            <a:spLocks/>
          </p:cNvSpPr>
          <p:nvPr/>
        </p:nvSpPr>
        <p:spPr bwMode="auto">
          <a:xfrm>
            <a:off x="325501" y="2386117"/>
            <a:ext cx="7101211" cy="858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latin typeface="+mn-lt"/>
              </a:rPr>
              <a:t>Logical relation between input I and output J: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latin typeface="+mn-lt"/>
              </a:rPr>
              <a:t>(where both I and J are bit-vectors of size b)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0224" y="5609063"/>
            <a:ext cx="2564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J := I &amp; (I-1)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3217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6439" y="1143000"/>
            <a:ext cx="8648241" cy="5029200"/>
          </a:xfrm>
        </p:spPr>
        <p:txBody>
          <a:bodyPr/>
          <a:lstStyle/>
          <a:p>
            <a:r>
              <a:rPr lang="en-US" dirty="0" smtClean="0"/>
              <a:t>Advances in NLP allow mapping natural language to logic.</a:t>
            </a:r>
          </a:p>
          <a:p>
            <a:pPr lvl="1"/>
            <a:r>
              <a:rPr lang="en-US" dirty="0" smtClean="0"/>
              <a:t>NL interfaces have been designed for database queries.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Natural language can be ambiguous.</a:t>
            </a:r>
          </a:p>
          <a:p>
            <a:pPr lvl="1"/>
            <a:r>
              <a:rPr lang="en-US" dirty="0" smtClean="0"/>
              <a:t>This issue can be resolved by </a:t>
            </a:r>
            <a:r>
              <a:rPr lang="en-US" i="1" dirty="0" smtClean="0"/>
              <a:t>paraphrasing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706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2371" y="965254"/>
            <a:ext cx="8549090" cy="5644865"/>
          </a:xfrm>
        </p:spPr>
        <p:txBody>
          <a:bodyPr/>
          <a:lstStyle/>
          <a:p>
            <a:r>
              <a:rPr lang="en-US" dirty="0" smtClean="0"/>
              <a:t>Advantages of Input-Output examples</a:t>
            </a:r>
          </a:p>
          <a:p>
            <a:pPr lvl="1"/>
            <a:r>
              <a:rPr lang="en-US" dirty="0" smtClean="0"/>
              <a:t>Easy to provide, No need to remember syntax </a:t>
            </a:r>
          </a:p>
          <a:p>
            <a:pPr lvl="1"/>
            <a:r>
              <a:rPr lang="en-US" dirty="0" smtClean="0"/>
              <a:t>Less chances of mistake</a:t>
            </a:r>
          </a:p>
          <a:p>
            <a:endParaRPr lang="en-US" sz="1000" dirty="0" smtClean="0"/>
          </a:p>
          <a:p>
            <a:r>
              <a:rPr lang="en-US" dirty="0" smtClean="0"/>
              <a:t>What prevents a trivial table-lookup solution on input-output pairs (x</a:t>
            </a:r>
            <a:r>
              <a:rPr lang="en-US" baseline="-25000" dirty="0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i</a:t>
            </a:r>
            <a:r>
              <a:rPr lang="en-US" dirty="0" smtClean="0"/>
              <a:t>)?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sz="2000" dirty="0" smtClean="0">
                <a:solidFill>
                  <a:schemeClr val="accent2"/>
                </a:solidFill>
              </a:rPr>
              <a:t>Switch x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	</a:t>
            </a:r>
            <a:r>
              <a:rPr lang="en-US" sz="2000" dirty="0" smtClean="0">
                <a:solidFill>
                  <a:schemeClr val="accent2"/>
                </a:solidFill>
              </a:rPr>
              <a:t>                 Case x</a:t>
            </a:r>
            <a:r>
              <a:rPr lang="en-US" sz="2000" baseline="-25000" dirty="0" smtClean="0">
                <a:solidFill>
                  <a:schemeClr val="accent2"/>
                </a:solidFill>
              </a:rPr>
              <a:t>1</a:t>
            </a:r>
            <a:r>
              <a:rPr lang="en-US" sz="2000" dirty="0" smtClean="0">
                <a:solidFill>
                  <a:schemeClr val="accent2"/>
                </a:solidFill>
              </a:rPr>
              <a:t>: return y</a:t>
            </a:r>
            <a:r>
              <a:rPr lang="en-US" sz="2000" baseline="-25000" dirty="0" smtClean="0">
                <a:solidFill>
                  <a:schemeClr val="accent2"/>
                </a:solidFill>
              </a:rPr>
              <a:t>1</a:t>
            </a:r>
          </a:p>
          <a:p>
            <a:pPr marL="457200" lvl="1" indent="0">
              <a:buNone/>
            </a:pPr>
            <a:r>
              <a:rPr lang="en-US" sz="2000" baseline="-25000" dirty="0">
                <a:solidFill>
                  <a:schemeClr val="accent2"/>
                </a:solidFill>
              </a:rPr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                      Case x</a:t>
            </a:r>
            <a:r>
              <a:rPr lang="en-US" sz="2000" baseline="-25000" dirty="0" smtClean="0">
                <a:solidFill>
                  <a:schemeClr val="accent2"/>
                </a:solidFill>
              </a:rPr>
              <a:t>2</a:t>
            </a:r>
            <a:r>
              <a:rPr lang="en-US" sz="2000" dirty="0" smtClean="0">
                <a:solidFill>
                  <a:schemeClr val="accent2"/>
                </a:solidFill>
              </a:rPr>
              <a:t>: return y</a:t>
            </a:r>
            <a:r>
              <a:rPr lang="en-US" sz="2000" baseline="-25000" dirty="0" smtClean="0">
                <a:solidFill>
                  <a:schemeClr val="accent2"/>
                </a:solidFill>
              </a:rPr>
              <a:t>2</a:t>
            </a:r>
          </a:p>
          <a:p>
            <a:pPr marL="457200" lvl="1" indent="0">
              <a:buNone/>
            </a:pPr>
            <a:r>
              <a:rPr lang="en-US" sz="2000" baseline="-25000" dirty="0">
                <a:solidFill>
                  <a:schemeClr val="accent2"/>
                </a:solidFill>
              </a:rPr>
              <a:t>	</a:t>
            </a:r>
            <a:r>
              <a:rPr lang="en-US" sz="2000" baseline="-25000" dirty="0" smtClean="0">
                <a:solidFill>
                  <a:schemeClr val="accent2"/>
                </a:solidFill>
              </a:rPr>
              <a:t>		:</a:t>
            </a:r>
          </a:p>
          <a:p>
            <a:pPr marL="457200" lvl="1" indent="0">
              <a:buNone/>
            </a:pPr>
            <a:r>
              <a:rPr lang="en-US" sz="2000" baseline="-25000" dirty="0">
                <a:solidFill>
                  <a:schemeClr val="accent2"/>
                </a:solidFill>
              </a:rPr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                      Case </a:t>
            </a:r>
            <a:r>
              <a:rPr lang="en-US" sz="2000" dirty="0" err="1" smtClean="0">
                <a:solidFill>
                  <a:schemeClr val="accent2"/>
                </a:solidFill>
              </a:rPr>
              <a:t>x</a:t>
            </a:r>
            <a:r>
              <a:rPr lang="en-US" sz="2000" baseline="-25000" dirty="0" err="1" smtClean="0">
                <a:solidFill>
                  <a:schemeClr val="accent2"/>
                </a:solidFill>
              </a:rPr>
              <a:t>n</a:t>
            </a:r>
            <a:r>
              <a:rPr lang="en-US" sz="2000" dirty="0" smtClean="0">
                <a:solidFill>
                  <a:schemeClr val="accent2"/>
                </a:solidFill>
              </a:rPr>
              <a:t>: </a:t>
            </a:r>
            <a:r>
              <a:rPr lang="en-US" sz="2000" dirty="0" err="1" smtClean="0">
                <a:solidFill>
                  <a:schemeClr val="accent2"/>
                </a:solidFill>
              </a:rPr>
              <a:t>retun</a:t>
            </a:r>
            <a:r>
              <a:rPr lang="en-US" sz="2000" dirty="0" smtClean="0">
                <a:solidFill>
                  <a:schemeClr val="accent2"/>
                </a:solidFill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</a:rPr>
              <a:t>y</a:t>
            </a:r>
            <a:r>
              <a:rPr lang="en-US" sz="2000" baseline="-25000" dirty="0" err="1" smtClean="0">
                <a:solidFill>
                  <a:schemeClr val="accent2"/>
                </a:solidFill>
              </a:rPr>
              <a:t>n</a:t>
            </a:r>
            <a:endParaRPr lang="en-US" dirty="0"/>
          </a:p>
          <a:p>
            <a:pPr lvl="1"/>
            <a:r>
              <a:rPr lang="en-US" dirty="0" smtClean="0"/>
              <a:t> Restriction on search space! </a:t>
            </a:r>
          </a:p>
          <a:p>
            <a:endParaRPr lang="en-US" sz="1000" dirty="0" smtClean="0"/>
          </a:p>
          <a:p>
            <a:r>
              <a:rPr lang="en-US" dirty="0" smtClean="0"/>
              <a:t>How to select examples?</a:t>
            </a:r>
          </a:p>
          <a:p>
            <a:pPr lvl="1"/>
            <a:r>
              <a:rPr lang="en-US" dirty="0" smtClean="0"/>
              <a:t>Interactive manner!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04800"/>
            <a:ext cx="7991272" cy="609600"/>
          </a:xfrm>
        </p:spPr>
        <p:txBody>
          <a:bodyPr/>
          <a:lstStyle/>
          <a:p>
            <a:r>
              <a:rPr lang="en-US" dirty="0" smtClean="0"/>
              <a:t>Input-Output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9329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1354" y="1143000"/>
            <a:ext cx="8516035" cy="5029200"/>
          </a:xfrm>
        </p:spPr>
        <p:txBody>
          <a:bodyPr/>
          <a:lstStyle/>
          <a:p>
            <a:pPr marL="514350" indent="-457200">
              <a:buFont typeface="+mj-lt"/>
              <a:buAutoNum type="arabicPeriod"/>
            </a:pPr>
            <a:r>
              <a:rPr lang="en-US" dirty="0" smtClean="0"/>
              <a:t>User </a:t>
            </a:r>
            <a:r>
              <a:rPr lang="en-US" dirty="0"/>
              <a:t>provides few input-output </a:t>
            </a:r>
            <a:r>
              <a:rPr lang="en-US" dirty="0" smtClean="0"/>
              <a:t>examples I.</a:t>
            </a:r>
          </a:p>
          <a:p>
            <a:pPr marL="514350" indent="-457200">
              <a:buFont typeface="+mj-lt"/>
              <a:buAutoNum type="arabicPeriod"/>
            </a:pPr>
            <a:r>
              <a:rPr lang="en-US" dirty="0" err="1" smtClean="0"/>
              <a:t>Sythesizer</a:t>
            </a:r>
            <a:r>
              <a:rPr lang="en-US" dirty="0" smtClean="0"/>
              <a:t> </a:t>
            </a:r>
            <a:r>
              <a:rPr lang="en-US" dirty="0"/>
              <a:t>constructs a program </a:t>
            </a:r>
            <a:r>
              <a:rPr lang="en-US" dirty="0" smtClean="0"/>
              <a:t>P consistent </a:t>
            </a:r>
            <a:r>
              <a:rPr lang="en-US" dirty="0"/>
              <a:t>with I</a:t>
            </a:r>
            <a:r>
              <a:rPr lang="en-US" dirty="0" smtClean="0"/>
              <a:t>.</a:t>
            </a:r>
          </a:p>
          <a:p>
            <a:pPr marL="514350" indent="-457200">
              <a:buFont typeface="+mj-lt"/>
              <a:buAutoNum type="arabicPeriod"/>
            </a:pPr>
            <a:r>
              <a:rPr lang="en-US" dirty="0" smtClean="0"/>
              <a:t>Process may be repeated after adding new examples.</a:t>
            </a:r>
          </a:p>
          <a:p>
            <a:pPr lvl="1"/>
            <a:r>
              <a:rPr lang="en-US" dirty="0" smtClean="0"/>
              <a:t>User-driven </a:t>
            </a:r>
            <a:r>
              <a:rPr lang="en-US" dirty="0"/>
              <a:t>Interaction</a:t>
            </a:r>
          </a:p>
          <a:p>
            <a:pPr lvl="2"/>
            <a:r>
              <a:rPr lang="en-US" dirty="0"/>
              <a:t>User tests the program on other </a:t>
            </a:r>
            <a:r>
              <a:rPr lang="en-US" dirty="0" smtClean="0"/>
              <a:t>inputs I’. </a:t>
            </a:r>
            <a:r>
              <a:rPr lang="en-US" dirty="0"/>
              <a:t>If a discrepancy is found, user provides a new input-output </a:t>
            </a:r>
            <a:r>
              <a:rPr lang="en-US" dirty="0" smtClean="0"/>
              <a:t>example.</a:t>
            </a:r>
          </a:p>
          <a:p>
            <a:pPr lvl="1"/>
            <a:r>
              <a:rPr lang="en-US" dirty="0" smtClean="0"/>
              <a:t>Synthesizer-driven </a:t>
            </a:r>
            <a:r>
              <a:rPr lang="en-US" dirty="0"/>
              <a:t>Interaction</a:t>
            </a:r>
          </a:p>
          <a:p>
            <a:pPr lvl="2"/>
            <a:r>
              <a:rPr lang="en-US" dirty="0"/>
              <a:t>If synthesizer finds another program </a:t>
            </a:r>
            <a:r>
              <a:rPr lang="en-US" dirty="0" smtClean="0"/>
              <a:t>P’ consistent </a:t>
            </a:r>
            <a:r>
              <a:rPr lang="en-US" dirty="0"/>
              <a:t>with I</a:t>
            </a:r>
            <a:r>
              <a:rPr lang="en-US" dirty="0" smtClean="0"/>
              <a:t>, </a:t>
            </a:r>
            <a:r>
              <a:rPr lang="en-US" dirty="0"/>
              <a:t>it asks user to provide output for </a:t>
            </a:r>
            <a:r>
              <a:rPr lang="en-US" i="1" dirty="0"/>
              <a:t>distinguishing input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Typically few iterations are required</a:t>
            </a:r>
          </a:p>
          <a:p>
            <a:pPr lvl="1"/>
            <a:r>
              <a:rPr lang="en-US" dirty="0" smtClean="0"/>
              <a:t>small teaching dimension </a:t>
            </a:r>
            <a:r>
              <a:rPr lang="en-US" sz="2200" dirty="0" smtClean="0"/>
              <a:t>[Goldman, Kearns, JCSS ‘95]</a:t>
            </a:r>
          </a:p>
          <a:p>
            <a:pPr lvl="1"/>
            <a:r>
              <a:rPr lang="en-US" dirty="0" smtClean="0"/>
              <a:t>low Kolmogorov (descriptive) complexity</a:t>
            </a:r>
          </a:p>
          <a:p>
            <a:pPr lvl="1"/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 Model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85033" y="6009183"/>
            <a:ext cx="8827613" cy="578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dirty="0" smtClean="0">
                <a:solidFill>
                  <a:srgbClr val="CC00CC"/>
                </a:solidFill>
              </a:rPr>
              <a:t>[ICSE 2010] Joint work with Susmit Jha, </a:t>
            </a:r>
            <a:r>
              <a:rPr lang="en-US" dirty="0" err="1" smtClean="0">
                <a:solidFill>
                  <a:srgbClr val="CC00CC"/>
                </a:solidFill>
              </a:rPr>
              <a:t>Sanjit</a:t>
            </a:r>
            <a:r>
              <a:rPr lang="en-US" dirty="0" smtClean="0">
                <a:solidFill>
                  <a:srgbClr val="CC00CC"/>
                </a:solidFill>
              </a:rPr>
              <a:t> </a:t>
            </a:r>
            <a:r>
              <a:rPr lang="en-US" dirty="0" err="1" smtClean="0">
                <a:solidFill>
                  <a:srgbClr val="CC00CC"/>
                </a:solidFill>
              </a:rPr>
              <a:t>Seshia</a:t>
            </a:r>
            <a:r>
              <a:rPr lang="en-US" dirty="0" smtClean="0">
                <a:solidFill>
                  <a:srgbClr val="CC00CC"/>
                </a:solidFill>
              </a:rPr>
              <a:t> (UC-Berkeley)     			   and Ashish </a:t>
            </a:r>
            <a:r>
              <a:rPr lang="en-US" dirty="0" err="1" smtClean="0">
                <a:solidFill>
                  <a:srgbClr val="CC00CC"/>
                </a:solidFill>
              </a:rPr>
              <a:t>Tiwari</a:t>
            </a:r>
            <a:r>
              <a:rPr lang="en-US" dirty="0" smtClean="0">
                <a:solidFill>
                  <a:srgbClr val="CC00CC"/>
                </a:solidFill>
              </a:rPr>
              <a:t> (SRI)</a:t>
            </a:r>
            <a:endParaRPr lang="en-US" sz="2800" kern="0" dirty="0" smtClean="0">
              <a:solidFill>
                <a:srgbClr val="009900"/>
              </a:solidFill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2400" kern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831701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9933" y="1143000"/>
            <a:ext cx="8363414" cy="50292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Problem: Turn-off rightmost contiguous sequence of 1’s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User: </a:t>
            </a:r>
            <a:r>
              <a:rPr lang="en-US" dirty="0" smtClean="0">
                <a:solidFill>
                  <a:schemeClr val="accent2"/>
                </a:solidFill>
              </a:rPr>
              <a:t>I want a design that maps 01011 -&gt; 01000</a:t>
            </a:r>
            <a:endParaRPr lang="en-US" dirty="0" smtClean="0"/>
          </a:p>
          <a:p>
            <a:pPr>
              <a:buNone/>
            </a:pPr>
            <a:endParaRPr lang="en-US" sz="1000" dirty="0" smtClean="0">
              <a:solidFill>
                <a:srgbClr val="008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Synthesizer: </a:t>
            </a:r>
            <a:r>
              <a:rPr lang="en-US" dirty="0" smtClean="0"/>
              <a:t>I can think of two designs</a:t>
            </a:r>
          </a:p>
          <a:p>
            <a:pPr>
              <a:buNone/>
            </a:pPr>
            <a:r>
              <a:rPr lang="en-US" dirty="0" smtClean="0"/>
              <a:t>         Design 1: (z+1) &amp; (z-1)       Design 2: (z+1) &amp; z</a:t>
            </a:r>
          </a:p>
          <a:p>
            <a:pPr>
              <a:buNone/>
            </a:pPr>
            <a:r>
              <a:rPr lang="en-US" dirty="0" smtClean="0"/>
              <a:t>          which differ on 00000 (Distinguishing Input)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en-US" dirty="0" smtClean="0">
                <a:solidFill>
                  <a:schemeClr val="accent2"/>
                </a:solidFill>
              </a:rPr>
              <a:t>What should 00000 be mapped to?</a:t>
            </a:r>
            <a:endParaRPr lang="en-US" dirty="0" smtClean="0"/>
          </a:p>
          <a:p>
            <a:pPr>
              <a:buNone/>
            </a:pPr>
            <a:endParaRPr lang="en-US" sz="1000" dirty="0" smtClean="0">
              <a:solidFill>
                <a:srgbClr val="008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User: </a:t>
            </a:r>
            <a:r>
              <a:rPr lang="en-US" dirty="0" smtClean="0">
                <a:solidFill>
                  <a:schemeClr val="accent2"/>
                </a:solidFill>
              </a:rPr>
              <a:t>00000 -&gt; 00000</a:t>
            </a:r>
          </a:p>
          <a:p>
            <a:pPr lvl="4">
              <a:buNone/>
            </a:pPr>
            <a:r>
              <a:rPr lang="en-US" sz="2400" b="1" dirty="0" smtClean="0">
                <a:solidFill>
                  <a:srgbClr val="008000"/>
                </a:solidFill>
                <a:latin typeface="MT Extra"/>
                <a:sym typeface="MT Extra"/>
              </a:rPr>
              <a:t></a:t>
            </a:r>
          </a:p>
          <a:p>
            <a:pPr lvl="4">
              <a:buNone/>
            </a:pPr>
            <a:r>
              <a:rPr lang="en-US" sz="2400" b="1" dirty="0">
                <a:solidFill>
                  <a:srgbClr val="008000"/>
                </a:solidFill>
                <a:latin typeface="MT Extra"/>
                <a:sym typeface="MT Extra"/>
              </a:rPr>
              <a:t></a:t>
            </a:r>
          </a:p>
          <a:p>
            <a:pPr lvl="4">
              <a:buNone/>
            </a:pPr>
            <a:endParaRPr lang="en-US" b="1" dirty="0" smtClean="0">
              <a:solidFill>
                <a:srgbClr val="00800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674" y="304800"/>
            <a:ext cx="8658918" cy="609600"/>
          </a:xfrm>
        </p:spPr>
        <p:txBody>
          <a:bodyPr/>
          <a:lstStyle/>
          <a:p>
            <a:r>
              <a:rPr lang="en-US" dirty="0" smtClean="0"/>
              <a:t>Example of a synthesizer driven interaction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090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1084" y="1020339"/>
            <a:ext cx="8363414" cy="5057076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Problem: Turn-off rightmost contiguous string of 1’s</a:t>
            </a:r>
          </a:p>
          <a:p>
            <a:pPr>
              <a:buNone/>
            </a:pPr>
            <a:r>
              <a:rPr lang="en-US" sz="2000" dirty="0" smtClean="0">
                <a:solidFill>
                  <a:srgbClr val="008000"/>
                </a:solidFill>
              </a:rPr>
              <a:t>User: </a:t>
            </a:r>
            <a:r>
              <a:rPr lang="en-US" sz="2000" dirty="0" smtClean="0"/>
              <a:t>01011 -&gt; 01000</a:t>
            </a:r>
          </a:p>
          <a:p>
            <a:pPr>
              <a:buNone/>
            </a:pPr>
            <a:endParaRPr lang="en-US" sz="500" dirty="0" smtClean="0"/>
          </a:p>
          <a:p>
            <a:pPr>
              <a:buNone/>
            </a:pPr>
            <a:r>
              <a:rPr lang="en-US" sz="2000" dirty="0" smtClean="0">
                <a:solidFill>
                  <a:srgbClr val="008000"/>
                </a:solidFill>
              </a:rPr>
              <a:t>Synthesizer: </a:t>
            </a:r>
            <a:r>
              <a:rPr lang="en-US" sz="2000" dirty="0" smtClean="0"/>
              <a:t>00000 ?</a:t>
            </a:r>
          </a:p>
          <a:p>
            <a:pPr>
              <a:buNone/>
            </a:pPr>
            <a:r>
              <a:rPr lang="en-US" sz="2000" dirty="0" smtClean="0">
                <a:solidFill>
                  <a:srgbClr val="008000"/>
                </a:solidFill>
              </a:rPr>
              <a:t>User: </a:t>
            </a:r>
            <a:r>
              <a:rPr lang="en-US" sz="2000" dirty="0" smtClean="0"/>
              <a:t>00000</a:t>
            </a:r>
          </a:p>
          <a:p>
            <a:pPr>
              <a:buNone/>
            </a:pPr>
            <a:endParaRPr lang="en-US" sz="500" dirty="0" smtClean="0"/>
          </a:p>
          <a:p>
            <a:pPr>
              <a:buNone/>
            </a:pPr>
            <a:r>
              <a:rPr lang="en-US" sz="2000" dirty="0" smtClean="0">
                <a:solidFill>
                  <a:srgbClr val="008000"/>
                </a:solidFill>
              </a:rPr>
              <a:t>Synthesizer: </a:t>
            </a:r>
            <a:r>
              <a:rPr lang="en-US" sz="2000" dirty="0" smtClean="0"/>
              <a:t>01111 ? </a:t>
            </a:r>
          </a:p>
          <a:p>
            <a:pPr>
              <a:buNone/>
            </a:pPr>
            <a:r>
              <a:rPr lang="en-US" sz="2000" dirty="0" smtClean="0">
                <a:solidFill>
                  <a:srgbClr val="008000"/>
                </a:solidFill>
              </a:rPr>
              <a:t>User: </a:t>
            </a:r>
            <a:r>
              <a:rPr lang="en-US" sz="2000" dirty="0" smtClean="0"/>
              <a:t>00000</a:t>
            </a:r>
          </a:p>
          <a:p>
            <a:pPr>
              <a:buNone/>
            </a:pPr>
            <a:endParaRPr lang="en-US" sz="500" dirty="0" smtClean="0"/>
          </a:p>
          <a:p>
            <a:pPr>
              <a:buNone/>
            </a:pPr>
            <a:r>
              <a:rPr lang="en-US" sz="2000" dirty="0" smtClean="0">
                <a:solidFill>
                  <a:srgbClr val="008000"/>
                </a:solidFill>
              </a:rPr>
              <a:t>Synthesizer: </a:t>
            </a:r>
            <a:r>
              <a:rPr lang="en-US" sz="2000" dirty="0" smtClean="0"/>
              <a:t>00110 ?</a:t>
            </a:r>
          </a:p>
          <a:p>
            <a:pPr>
              <a:buNone/>
            </a:pPr>
            <a:r>
              <a:rPr lang="en-US" sz="2000" dirty="0" smtClean="0">
                <a:solidFill>
                  <a:srgbClr val="008000"/>
                </a:solidFill>
              </a:rPr>
              <a:t>User: </a:t>
            </a:r>
            <a:r>
              <a:rPr lang="en-US" sz="2000" dirty="0" smtClean="0"/>
              <a:t>00000</a:t>
            </a:r>
          </a:p>
          <a:p>
            <a:pPr>
              <a:buNone/>
            </a:pPr>
            <a:endParaRPr lang="en-US" sz="500" dirty="0" smtClean="0"/>
          </a:p>
          <a:p>
            <a:pPr>
              <a:buNone/>
            </a:pPr>
            <a:r>
              <a:rPr lang="en-US" sz="2000" dirty="0" smtClean="0">
                <a:solidFill>
                  <a:srgbClr val="008000"/>
                </a:solidFill>
              </a:rPr>
              <a:t>Synthesizer: </a:t>
            </a:r>
            <a:r>
              <a:rPr lang="en-US" sz="2000" dirty="0" smtClean="0"/>
              <a:t>01100 ?</a:t>
            </a:r>
          </a:p>
          <a:p>
            <a:pPr>
              <a:buNone/>
            </a:pPr>
            <a:r>
              <a:rPr lang="en-US" sz="2000" dirty="0" smtClean="0">
                <a:solidFill>
                  <a:srgbClr val="008000"/>
                </a:solidFill>
              </a:rPr>
              <a:t>User: </a:t>
            </a:r>
            <a:r>
              <a:rPr lang="en-US" sz="2000" dirty="0" smtClean="0"/>
              <a:t>00000</a:t>
            </a:r>
          </a:p>
          <a:p>
            <a:pPr>
              <a:buNone/>
            </a:pPr>
            <a:endParaRPr lang="en-US" sz="500" dirty="0" smtClean="0"/>
          </a:p>
          <a:p>
            <a:pPr>
              <a:buNone/>
            </a:pPr>
            <a:r>
              <a:rPr lang="en-US" sz="2000" dirty="0" smtClean="0">
                <a:solidFill>
                  <a:srgbClr val="008000"/>
                </a:solidFill>
              </a:rPr>
              <a:t>Synthesizer: </a:t>
            </a:r>
            <a:r>
              <a:rPr lang="en-US" sz="2000" dirty="0" smtClean="0"/>
              <a:t>01010 ?</a:t>
            </a:r>
          </a:p>
          <a:p>
            <a:pPr>
              <a:buNone/>
            </a:pPr>
            <a:r>
              <a:rPr lang="en-US" sz="2000" dirty="0" smtClean="0">
                <a:solidFill>
                  <a:srgbClr val="008000"/>
                </a:solidFill>
              </a:rPr>
              <a:t>User: </a:t>
            </a:r>
            <a:r>
              <a:rPr lang="en-US" sz="2000" dirty="0" smtClean="0"/>
              <a:t>01000</a:t>
            </a:r>
          </a:p>
          <a:p>
            <a:pPr>
              <a:buNone/>
            </a:pPr>
            <a:endParaRPr lang="en-US" sz="500" dirty="0" smtClean="0"/>
          </a:p>
          <a:p>
            <a:pPr>
              <a:buNone/>
            </a:pPr>
            <a:r>
              <a:rPr lang="en-US" sz="2000" dirty="0">
                <a:solidFill>
                  <a:srgbClr val="008000"/>
                </a:solidFill>
              </a:rPr>
              <a:t>Synthesizer : </a:t>
            </a:r>
            <a:r>
              <a:rPr lang="en-US" sz="2000" dirty="0" smtClean="0"/>
              <a:t>Your design is </a:t>
            </a:r>
            <a:r>
              <a:rPr lang="en-US" sz="2000" dirty="0" smtClean="0">
                <a:solidFill>
                  <a:schemeClr val="accent2"/>
                </a:solidFill>
              </a:rPr>
              <a:t>z &amp; (1 + ((z-1)|z))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Dialog: Interactive Synthesis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6000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799" y="1143000"/>
            <a:ext cx="8248881" cy="5029200"/>
          </a:xfrm>
        </p:spPr>
        <p:txBody>
          <a:bodyPr/>
          <a:lstStyle/>
          <a:p>
            <a:r>
              <a:rPr lang="en-US" dirty="0" smtClean="0"/>
              <a:t>A detailed step-by-step description of how the program should behave on a given input.</a:t>
            </a:r>
          </a:p>
          <a:p>
            <a:r>
              <a:rPr lang="en-US" dirty="0" smtClean="0"/>
              <a:t>Easier to deal with than input-output examples.</a:t>
            </a:r>
          </a:p>
          <a:p>
            <a:pPr lvl="1"/>
            <a:r>
              <a:rPr lang="en-US" dirty="0" smtClean="0"/>
              <a:t>Some synthesizers that accept input-output examples first generate traces. </a:t>
            </a:r>
          </a:p>
          <a:p>
            <a:r>
              <a:rPr lang="en-US" dirty="0"/>
              <a:t>A natural model in certain applications.</a:t>
            </a:r>
          </a:p>
          <a:p>
            <a:pPr lvl="1"/>
            <a:r>
              <a:rPr lang="en-US" dirty="0"/>
              <a:t>Programming by demonstration systems for end-users.</a:t>
            </a:r>
          </a:p>
          <a:p>
            <a:pPr lvl="2"/>
            <a:r>
              <a:rPr lang="en-US" dirty="0"/>
              <a:t>intermediate states resulting from the user’s successive actions on a user interface constitute a valid trace.</a:t>
            </a:r>
          </a:p>
          <a:p>
            <a:pPr lvl="1"/>
            <a:r>
              <a:rPr lang="en-US" dirty="0"/>
              <a:t>Reverse engineering.</a:t>
            </a:r>
          </a:p>
          <a:p>
            <a:r>
              <a:rPr lang="en-US" dirty="0" smtClean="0"/>
              <a:t>Convenient in certain scenarios.</a:t>
            </a:r>
          </a:p>
          <a:p>
            <a:pPr lvl="1"/>
            <a:r>
              <a:rPr lang="en-US" dirty="0" smtClean="0"/>
              <a:t>E.g., consider describing Factorial(7).</a:t>
            </a:r>
          </a:p>
          <a:p>
            <a:pPr lvl="2"/>
            <a:r>
              <a:rPr lang="en-US" dirty="0" smtClean="0"/>
              <a:t>Trace: 7*6*5*4*3*2 or Recursive Trace: 7*Factorial(6)</a:t>
            </a:r>
          </a:p>
          <a:p>
            <a:pPr lvl="2"/>
            <a:r>
              <a:rPr lang="en-US" dirty="0"/>
              <a:t>F</a:t>
            </a:r>
            <a:r>
              <a:rPr lang="en-US" dirty="0" smtClean="0"/>
              <a:t>inal simplified output: 5040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0715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799" y="988762"/>
            <a:ext cx="8061593" cy="5029200"/>
          </a:xfrm>
        </p:spPr>
        <p:txBody>
          <a:bodyPr/>
          <a:lstStyle/>
          <a:p>
            <a:r>
              <a:rPr lang="en-US" dirty="0" smtClean="0"/>
              <a:t>A natural model in certain applications.</a:t>
            </a:r>
          </a:p>
          <a:p>
            <a:pPr lvl="1"/>
            <a:r>
              <a:rPr lang="en-US" dirty="0" smtClean="0"/>
              <a:t>Program Inverses</a:t>
            </a:r>
          </a:p>
          <a:p>
            <a:pPr lvl="1"/>
            <a:r>
              <a:rPr lang="en-US" dirty="0" err="1" smtClean="0"/>
              <a:t>Deobfuscation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Convenient in certain scenarios. </a:t>
            </a:r>
          </a:p>
          <a:p>
            <a:pPr lvl="1"/>
            <a:r>
              <a:rPr lang="en-US" dirty="0" smtClean="0"/>
              <a:t>E.g., consider the problem of turning off rightmost contiguous sequence of 1s in </a:t>
            </a:r>
            <a:r>
              <a:rPr lang="en-US" dirty="0" err="1" smtClean="0"/>
              <a:t>bitvector</a:t>
            </a:r>
            <a:r>
              <a:rPr lang="en-US" dirty="0" smtClean="0"/>
              <a:t> x.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Programs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4318614" y="4553152"/>
            <a:ext cx="4715219" cy="186968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FontTx/>
              <a:buNone/>
            </a:pPr>
            <a:r>
              <a:rPr lang="en-US" u="sng" dirty="0" err="1" smtClean="0">
                <a:solidFill>
                  <a:srgbClr val="008000"/>
                </a:solidFill>
              </a:rPr>
              <a:t>TurnOffRightMostOnes</a:t>
            </a:r>
            <a:r>
              <a:rPr lang="en-US" u="sng" dirty="0" smtClean="0">
                <a:solidFill>
                  <a:srgbClr val="008000"/>
                </a:solidFill>
              </a:rPr>
              <a:t>(x)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dirty="0" smtClean="0">
                <a:solidFill>
                  <a:srgbClr val="008000"/>
                </a:solidFill>
              </a:rPr>
              <a:t>i := 0; y := x;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dirty="0" smtClean="0">
                <a:solidFill>
                  <a:srgbClr val="008000"/>
                </a:solidFill>
              </a:rPr>
              <a:t>while(y[i]==0 </a:t>
            </a:r>
            <a:r>
              <a:rPr lang="en-US" dirty="0">
                <a:solidFill>
                  <a:srgbClr val="008000"/>
                </a:solidFill>
                <a:latin typeface="cmsy10" pitchFamily="34" charset="0"/>
              </a:rPr>
              <a:t>^</a:t>
            </a:r>
            <a:r>
              <a:rPr lang="en-US" dirty="0" smtClean="0">
                <a:solidFill>
                  <a:srgbClr val="008000"/>
                </a:solidFill>
                <a:latin typeface="cmsy10"/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i&lt;n) i++;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dirty="0" smtClean="0">
                <a:solidFill>
                  <a:srgbClr val="008000"/>
                </a:solidFill>
              </a:rPr>
              <a:t>while(y[i]==1 </a:t>
            </a:r>
            <a:r>
              <a:rPr lang="en-US" dirty="0" smtClean="0">
                <a:solidFill>
                  <a:srgbClr val="008000"/>
                </a:solidFill>
                <a:latin typeface="cmsy10" pitchFamily="34" charset="0"/>
              </a:rPr>
              <a:t>^</a:t>
            </a:r>
            <a:r>
              <a:rPr lang="en-US" dirty="0">
                <a:solidFill>
                  <a:srgbClr val="008000"/>
                </a:solidFill>
                <a:latin typeface="cmsy10"/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i&lt;n) {y[i]:=0; i++;}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dirty="0" smtClean="0">
                <a:solidFill>
                  <a:srgbClr val="008000"/>
                </a:solidFill>
              </a:rPr>
              <a:t>return y;</a:t>
            </a:r>
          </a:p>
          <a:p>
            <a:pPr marL="0" indent="0">
              <a:buFontTx/>
              <a:buNone/>
            </a:pPr>
            <a:endParaRPr lang="en-US" dirty="0" smtClean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71606" y="4661089"/>
            <a:ext cx="4048702" cy="175135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FontTx/>
              <a:buNone/>
            </a:pPr>
            <a:r>
              <a:rPr lang="en-US" sz="2200" dirty="0" smtClean="0">
                <a:solidFill>
                  <a:schemeClr val="accent2"/>
                </a:solidFill>
                <a:latin typeface="cmsy10"/>
              </a:rPr>
              <a:t>9</a:t>
            </a:r>
            <a:r>
              <a:rPr lang="en-US" sz="2200" dirty="0" smtClean="0">
                <a:solidFill>
                  <a:schemeClr val="accent2"/>
                </a:solidFill>
              </a:rPr>
              <a:t> </a:t>
            </a:r>
            <a:r>
              <a:rPr lang="en-US" sz="2200" dirty="0" err="1">
                <a:solidFill>
                  <a:schemeClr val="accent2"/>
                </a:solidFill>
              </a:rPr>
              <a:t>i</a:t>
            </a:r>
            <a:r>
              <a:rPr lang="en-US" sz="2200" dirty="0" err="1" smtClean="0">
                <a:solidFill>
                  <a:schemeClr val="accent2"/>
                </a:solidFill>
              </a:rPr>
              <a:t>,j</a:t>
            </a:r>
            <a:r>
              <a:rPr lang="en-US" sz="2200" dirty="0" smtClean="0">
                <a:solidFill>
                  <a:schemeClr val="accent2"/>
                </a:solidFill>
              </a:rPr>
              <a:t>   0≤i </a:t>
            </a:r>
            <a:r>
              <a:rPr lang="en-US" sz="2200" dirty="0">
                <a:solidFill>
                  <a:schemeClr val="accent2"/>
                </a:solidFill>
                <a:latin typeface="cmsy10" pitchFamily="34" charset="0"/>
              </a:rPr>
              <a:t>^</a:t>
            </a:r>
            <a:r>
              <a:rPr lang="en-US" sz="2200" dirty="0" smtClean="0">
                <a:solidFill>
                  <a:schemeClr val="accent2"/>
                </a:solidFill>
              </a:rPr>
              <a:t> j&lt;n </a:t>
            </a:r>
            <a:r>
              <a:rPr lang="en-US" sz="2200" dirty="0">
                <a:solidFill>
                  <a:schemeClr val="accent2"/>
                </a:solidFill>
                <a:latin typeface="cmsy10" pitchFamily="34" charset="0"/>
              </a:rPr>
              <a:t>^</a:t>
            </a:r>
            <a:r>
              <a:rPr lang="en-US" sz="2200" dirty="0" smtClean="0">
                <a:solidFill>
                  <a:schemeClr val="accent2"/>
                </a:solidFill>
              </a:rPr>
              <a:t> (j ≤i </a:t>
            </a:r>
            <a:r>
              <a:rPr lang="en-US" sz="2200" dirty="0">
                <a:solidFill>
                  <a:schemeClr val="accent2"/>
                </a:solidFill>
                <a:latin typeface="cmsy10" pitchFamily="34" charset="0"/>
              </a:rPr>
              <a:t>_</a:t>
            </a:r>
            <a:r>
              <a:rPr lang="en-US" sz="2200" dirty="0" smtClean="0">
                <a:solidFill>
                  <a:schemeClr val="accent2"/>
                </a:solidFill>
              </a:rPr>
              <a:t> j=n-1)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sz="2200" dirty="0">
                <a:solidFill>
                  <a:schemeClr val="accent2"/>
                </a:solidFill>
                <a:latin typeface="cmsy10" pitchFamily="34" charset="0"/>
              </a:rPr>
              <a:t> </a:t>
            </a:r>
            <a:r>
              <a:rPr lang="en-US" sz="2200" dirty="0" smtClean="0">
                <a:solidFill>
                  <a:schemeClr val="accent2"/>
                </a:solidFill>
                <a:latin typeface="cmsy10" pitchFamily="34" charset="0"/>
              </a:rPr>
              <a:t>     ^ </a:t>
            </a:r>
            <a:r>
              <a:rPr lang="en-US" sz="2200" dirty="0" smtClean="0">
                <a:solidFill>
                  <a:schemeClr val="accent2"/>
                </a:solidFill>
                <a:latin typeface="cmsy10"/>
              </a:rPr>
              <a:t>8</a:t>
            </a:r>
            <a:r>
              <a:rPr lang="en-US" sz="2200" dirty="0" smtClean="0">
                <a:solidFill>
                  <a:schemeClr val="accent2"/>
                </a:solidFill>
              </a:rPr>
              <a:t>k</a:t>
            </a:r>
            <a:r>
              <a:rPr lang="en-US" sz="2200" dirty="0">
                <a:solidFill>
                  <a:schemeClr val="accent2"/>
                </a:solidFill>
              </a:rPr>
              <a:t>: </a:t>
            </a:r>
            <a:r>
              <a:rPr lang="en-US" sz="2200" dirty="0" smtClean="0">
                <a:solidFill>
                  <a:schemeClr val="accent2"/>
                </a:solidFill>
              </a:rPr>
              <a:t>(</a:t>
            </a:r>
            <a:r>
              <a:rPr lang="en-US" sz="2200" dirty="0" err="1" smtClean="0">
                <a:solidFill>
                  <a:schemeClr val="accent2"/>
                </a:solidFill>
              </a:rPr>
              <a:t>j≤k≤i</a:t>
            </a:r>
            <a:r>
              <a:rPr lang="en-US" sz="2200" kern="0" dirty="0" smtClean="0">
                <a:solidFill>
                  <a:schemeClr val="accent2"/>
                </a:solidFill>
                <a:latin typeface="cmsy10"/>
              </a:rPr>
              <a:t> ) </a:t>
            </a:r>
            <a:r>
              <a:rPr lang="en-US" sz="2200" dirty="0" smtClean="0">
                <a:solidFill>
                  <a:schemeClr val="accent2"/>
                </a:solidFill>
              </a:rPr>
              <a:t>x[k]=1)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>
                <a:solidFill>
                  <a:schemeClr val="accent2"/>
                </a:solidFill>
                <a:latin typeface="cmsy10" pitchFamily="34" charset="0"/>
              </a:rPr>
              <a:t>      ^ </a:t>
            </a:r>
            <a:r>
              <a:rPr lang="en-US" sz="2200" dirty="0" smtClean="0">
                <a:solidFill>
                  <a:schemeClr val="accent2"/>
                </a:solidFill>
                <a:latin typeface="cmsy10"/>
              </a:rPr>
              <a:t>8</a:t>
            </a:r>
            <a:r>
              <a:rPr lang="en-US" sz="2200" dirty="0" smtClean="0">
                <a:solidFill>
                  <a:schemeClr val="accent2"/>
                </a:solidFill>
              </a:rPr>
              <a:t>k</a:t>
            </a:r>
            <a:r>
              <a:rPr lang="en-US" sz="2200" dirty="0">
                <a:solidFill>
                  <a:schemeClr val="accent2"/>
                </a:solidFill>
              </a:rPr>
              <a:t>: </a:t>
            </a:r>
            <a:r>
              <a:rPr lang="en-US" sz="2200" dirty="0" smtClean="0">
                <a:solidFill>
                  <a:schemeClr val="accent2"/>
                </a:solidFill>
              </a:rPr>
              <a:t>(0≤k&lt;j</a:t>
            </a:r>
            <a:r>
              <a:rPr lang="en-US" sz="2200" kern="0" dirty="0" smtClean="0">
                <a:solidFill>
                  <a:schemeClr val="accent2"/>
                </a:solidFill>
                <a:latin typeface="cmsy10"/>
              </a:rPr>
              <a:t> </a:t>
            </a:r>
            <a:r>
              <a:rPr lang="en-US" sz="2200" kern="0" dirty="0">
                <a:solidFill>
                  <a:schemeClr val="accent2"/>
                </a:solidFill>
                <a:latin typeface="cmsy10"/>
              </a:rPr>
              <a:t>) </a:t>
            </a:r>
            <a:r>
              <a:rPr lang="en-US" sz="2200" dirty="0">
                <a:solidFill>
                  <a:schemeClr val="accent2"/>
                </a:solidFill>
              </a:rPr>
              <a:t>x[k</a:t>
            </a:r>
            <a:r>
              <a:rPr lang="en-US" sz="2200" dirty="0" smtClean="0">
                <a:solidFill>
                  <a:schemeClr val="accent2"/>
                </a:solidFill>
              </a:rPr>
              <a:t>]=0)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>
                <a:solidFill>
                  <a:schemeClr val="accent2"/>
                </a:solidFill>
                <a:latin typeface="cmsy10" pitchFamily="34" charset="0"/>
              </a:rPr>
              <a:t>      ^ </a:t>
            </a:r>
            <a:r>
              <a:rPr lang="en-US" sz="2200" dirty="0" smtClean="0">
                <a:solidFill>
                  <a:schemeClr val="accent2"/>
                </a:solidFill>
                <a:latin typeface="cmsy10"/>
              </a:rPr>
              <a:t>8</a:t>
            </a:r>
            <a:r>
              <a:rPr lang="en-US" sz="2200" dirty="0" smtClean="0">
                <a:solidFill>
                  <a:schemeClr val="accent2"/>
                </a:solidFill>
              </a:rPr>
              <a:t>k</a:t>
            </a:r>
            <a:r>
              <a:rPr lang="en-US" sz="2200" dirty="0">
                <a:solidFill>
                  <a:schemeClr val="accent2"/>
                </a:solidFill>
              </a:rPr>
              <a:t>: </a:t>
            </a:r>
            <a:r>
              <a:rPr lang="en-US" sz="2200" dirty="0" smtClean="0">
                <a:solidFill>
                  <a:schemeClr val="accent2"/>
                </a:solidFill>
              </a:rPr>
              <a:t>(i&lt;k&lt;n</a:t>
            </a:r>
            <a:r>
              <a:rPr lang="en-US" sz="2200" kern="0" dirty="0" smtClean="0">
                <a:solidFill>
                  <a:schemeClr val="accent2"/>
                </a:solidFill>
                <a:latin typeface="cmsy10"/>
              </a:rPr>
              <a:t> </a:t>
            </a:r>
            <a:r>
              <a:rPr lang="en-US" sz="2200" kern="0" dirty="0">
                <a:solidFill>
                  <a:schemeClr val="accent2"/>
                </a:solidFill>
                <a:latin typeface="cmsy10"/>
              </a:rPr>
              <a:t>) </a:t>
            </a:r>
            <a:r>
              <a:rPr lang="en-US" sz="2200" dirty="0">
                <a:solidFill>
                  <a:schemeClr val="accent2"/>
                </a:solidFill>
              </a:rPr>
              <a:t>x[k</a:t>
            </a:r>
            <a:r>
              <a:rPr lang="en-US" sz="2200" dirty="0" smtClean="0">
                <a:solidFill>
                  <a:schemeClr val="accent2"/>
                </a:solidFill>
              </a:rPr>
              <a:t>]=y[k])  </a:t>
            </a:r>
            <a:endParaRPr lang="en-US" sz="2200" dirty="0">
              <a:solidFill>
                <a:schemeClr val="accent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>
                <a:solidFill>
                  <a:schemeClr val="accent2"/>
                </a:solidFill>
                <a:latin typeface="cmsy10" pitchFamily="34" charset="0"/>
              </a:rPr>
              <a:t>      ^ </a:t>
            </a:r>
            <a:r>
              <a:rPr lang="en-US" sz="2200" dirty="0" smtClean="0">
                <a:solidFill>
                  <a:schemeClr val="accent2"/>
                </a:solidFill>
                <a:latin typeface="cmsy10"/>
              </a:rPr>
              <a:t>8</a:t>
            </a:r>
            <a:r>
              <a:rPr lang="en-US" sz="2200" dirty="0" smtClean="0">
                <a:solidFill>
                  <a:schemeClr val="accent2"/>
                </a:solidFill>
              </a:rPr>
              <a:t>k</a:t>
            </a:r>
            <a:r>
              <a:rPr lang="en-US" sz="2200" dirty="0">
                <a:solidFill>
                  <a:schemeClr val="accent2"/>
                </a:solidFill>
              </a:rPr>
              <a:t>: (0≤</a:t>
            </a:r>
            <a:r>
              <a:rPr lang="en-US" sz="2200" dirty="0" smtClean="0">
                <a:solidFill>
                  <a:schemeClr val="accent2"/>
                </a:solidFill>
              </a:rPr>
              <a:t>k&lt;i</a:t>
            </a:r>
            <a:r>
              <a:rPr lang="en-US" sz="2200" kern="0" dirty="0" smtClean="0">
                <a:solidFill>
                  <a:schemeClr val="accent2"/>
                </a:solidFill>
                <a:latin typeface="cmsy10"/>
              </a:rPr>
              <a:t> </a:t>
            </a:r>
            <a:r>
              <a:rPr lang="en-US" sz="2200" kern="0" dirty="0">
                <a:solidFill>
                  <a:schemeClr val="accent2"/>
                </a:solidFill>
                <a:latin typeface="cmsy10"/>
              </a:rPr>
              <a:t>) </a:t>
            </a:r>
            <a:r>
              <a:rPr lang="en-US" sz="2200" dirty="0" smtClean="0">
                <a:solidFill>
                  <a:schemeClr val="accent2"/>
                </a:solidFill>
              </a:rPr>
              <a:t>y[k</a:t>
            </a:r>
            <a:r>
              <a:rPr lang="en-US" sz="2200" dirty="0">
                <a:solidFill>
                  <a:schemeClr val="accent2"/>
                </a:solidFill>
              </a:rPr>
              <a:t>]=0) </a:t>
            </a:r>
          </a:p>
          <a:p>
            <a:pPr marL="0" indent="0"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  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01264" y="4100377"/>
            <a:ext cx="3189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Logical Specification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01761" y="3981286"/>
            <a:ext cx="149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Program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6784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Applications</a:t>
            </a:r>
          </a:p>
          <a:p>
            <a:endParaRPr lang="en-US" dirty="0"/>
          </a:p>
          <a:p>
            <a:r>
              <a:rPr lang="en-US" dirty="0" smtClean="0"/>
              <a:t>Dimension 1: User Intent</a:t>
            </a:r>
          </a:p>
          <a:p>
            <a:endParaRPr lang="en-US" dirty="0"/>
          </a:p>
          <a:p>
            <a:r>
              <a:rPr lang="en-US" dirty="0" smtClean="0"/>
              <a:t>Dimension 2: Search space</a:t>
            </a:r>
          </a:p>
          <a:p>
            <a:endParaRPr lang="en-US" dirty="0"/>
          </a:p>
          <a:p>
            <a:r>
              <a:rPr lang="en-US" dirty="0" smtClean="0"/>
              <a:t>Dimension 3: Search Technique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3894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Applications</a:t>
            </a:r>
          </a:p>
          <a:p>
            <a:endParaRPr lang="en-US" dirty="0"/>
          </a:p>
          <a:p>
            <a:r>
              <a:rPr lang="en-US" dirty="0" smtClean="0"/>
              <a:t>Dimension 1: User Intent</a:t>
            </a:r>
          </a:p>
          <a:p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Dimension 2: Search Space</a:t>
            </a:r>
          </a:p>
          <a:p>
            <a:endParaRPr lang="en-US" dirty="0"/>
          </a:p>
          <a:p>
            <a:r>
              <a:rPr lang="en-US" dirty="0" smtClean="0"/>
              <a:t>Dimension 3: Search Technique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7160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5590" y="1143000"/>
            <a:ext cx="8427904" cy="5029200"/>
          </a:xfrm>
        </p:spPr>
        <p:txBody>
          <a:bodyPr/>
          <a:lstStyle/>
          <a:p>
            <a:r>
              <a:rPr lang="en-US" dirty="0" smtClean="0"/>
              <a:t>Programs</a:t>
            </a:r>
          </a:p>
          <a:p>
            <a:pPr lvl="1"/>
            <a:r>
              <a:rPr lang="en-US" dirty="0" smtClean="0"/>
              <a:t>Operators</a:t>
            </a:r>
          </a:p>
          <a:p>
            <a:pPr lvl="2"/>
            <a:r>
              <a:rPr lang="en-US" dirty="0" smtClean="0"/>
              <a:t>Comparison operators</a:t>
            </a:r>
          </a:p>
          <a:p>
            <a:pPr lvl="2"/>
            <a:r>
              <a:rPr lang="en-US" dirty="0" smtClean="0"/>
              <a:t>Combination of arithmetic and bitwise operators</a:t>
            </a:r>
          </a:p>
          <a:p>
            <a:pPr lvl="2"/>
            <a:r>
              <a:rPr lang="en-US" dirty="0" smtClean="0"/>
              <a:t>APIs exported from a given library</a:t>
            </a:r>
          </a:p>
          <a:p>
            <a:pPr lvl="3"/>
            <a:r>
              <a:rPr lang="en-US" dirty="0" err="1" smtClean="0"/>
              <a:t>SortList</a:t>
            </a:r>
            <a:r>
              <a:rPr lang="en-US" dirty="0" smtClean="0"/>
              <a:t> = Array2List</a:t>
            </a:r>
            <a:r>
              <a:rPr lang="az-Cyrl-AZ" sz="2400" b="1" dirty="0" smtClean="0"/>
              <a:t>◦</a:t>
            </a:r>
            <a:r>
              <a:rPr lang="en-US" dirty="0" err="1" smtClean="0"/>
              <a:t>SortArray</a:t>
            </a:r>
            <a:r>
              <a:rPr lang="az-Cyrl-AZ" sz="2400" b="1" dirty="0" smtClean="0"/>
              <a:t>◦</a:t>
            </a:r>
            <a:r>
              <a:rPr lang="en-US" dirty="0" smtClean="0"/>
              <a:t>List2Array</a:t>
            </a:r>
          </a:p>
          <a:p>
            <a:pPr lvl="1"/>
            <a:r>
              <a:rPr lang="en-US" dirty="0" smtClean="0"/>
              <a:t>Control-flow</a:t>
            </a:r>
          </a:p>
          <a:p>
            <a:pPr lvl="2"/>
            <a:r>
              <a:rPr lang="en-US" dirty="0" smtClean="0"/>
              <a:t>Given looping template</a:t>
            </a:r>
          </a:p>
          <a:p>
            <a:pPr lvl="2"/>
            <a:r>
              <a:rPr lang="en-US" dirty="0" smtClean="0"/>
              <a:t>Bounded number of statements</a:t>
            </a:r>
          </a:p>
          <a:p>
            <a:pPr lvl="2"/>
            <a:r>
              <a:rPr lang="en-US" dirty="0" smtClean="0"/>
              <a:t>Partial program with holes</a:t>
            </a:r>
          </a:p>
          <a:p>
            <a:pPr lvl="2"/>
            <a:r>
              <a:rPr lang="en-US" dirty="0" smtClean="0"/>
              <a:t>straight-line or loop-free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 2: Search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5847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024" y="880523"/>
            <a:ext cx="9061961" cy="553212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Parameterized by set of components/operators used.</a:t>
            </a:r>
          </a:p>
          <a:p>
            <a:r>
              <a:rPr lang="en-US" dirty="0" err="1" smtClean="0"/>
              <a:t>Bitvector</a:t>
            </a:r>
            <a:r>
              <a:rPr lang="en-US" dirty="0" smtClean="0"/>
              <a:t> Algorithms</a:t>
            </a:r>
          </a:p>
          <a:p>
            <a:pPr lvl="1"/>
            <a:r>
              <a:rPr lang="en-US" dirty="0" smtClean="0"/>
              <a:t>Components = Arithmetic + Bitwise operators</a:t>
            </a:r>
          </a:p>
          <a:p>
            <a:r>
              <a:rPr lang="en-US" dirty="0" smtClean="0"/>
              <a:t>Text-editing Programs</a:t>
            </a:r>
          </a:p>
          <a:p>
            <a:pPr lvl="1"/>
            <a:r>
              <a:rPr lang="en-US" dirty="0" smtClean="0"/>
              <a:t>Components = editing commands (insert, locate, select, delete)</a:t>
            </a:r>
          </a:p>
          <a:p>
            <a:r>
              <a:rPr lang="en-US" dirty="0" err="1" smtClean="0"/>
              <a:t>Geoemetrical</a:t>
            </a:r>
            <a:r>
              <a:rPr lang="en-US" dirty="0" smtClean="0"/>
              <a:t> Constructions</a:t>
            </a:r>
            <a:endParaRPr lang="en-US" sz="1700" dirty="0" smtClean="0">
              <a:solidFill>
                <a:srgbClr val="CC00CC"/>
              </a:solidFill>
            </a:endParaRPr>
          </a:p>
          <a:p>
            <a:pPr lvl="1"/>
            <a:r>
              <a:rPr lang="en-US" dirty="0" smtClean="0"/>
              <a:t>Components = ruler + compass</a:t>
            </a:r>
          </a:p>
          <a:p>
            <a:r>
              <a:rPr lang="en-US" dirty="0" smtClean="0"/>
              <a:t>Unbounded data type manipulation</a:t>
            </a:r>
            <a:endParaRPr lang="en-US" sz="2000" dirty="0" smtClean="0"/>
          </a:p>
          <a:p>
            <a:pPr lvl="1"/>
            <a:r>
              <a:rPr lang="en-US" dirty="0" smtClean="0"/>
              <a:t>Components = linear arithmetic/set operators</a:t>
            </a:r>
          </a:p>
          <a:p>
            <a:pPr lvl="1"/>
            <a:r>
              <a:rPr lang="en-US" sz="2000" dirty="0">
                <a:solidFill>
                  <a:srgbClr val="CC00CC"/>
                </a:solidFill>
              </a:rPr>
              <a:t>[PLDI ‘10, Viktor </a:t>
            </a:r>
            <a:r>
              <a:rPr lang="en-US" sz="2000" dirty="0" err="1" smtClean="0">
                <a:solidFill>
                  <a:srgbClr val="CC00CC"/>
                </a:solidFill>
              </a:rPr>
              <a:t>Kuncak</a:t>
            </a:r>
            <a:r>
              <a:rPr lang="en-US" sz="2000" dirty="0" smtClean="0">
                <a:solidFill>
                  <a:srgbClr val="CC00CC"/>
                </a:solidFill>
              </a:rPr>
              <a:t> et </a:t>
            </a:r>
            <a:r>
              <a:rPr lang="en-US" sz="2000" dirty="0">
                <a:solidFill>
                  <a:srgbClr val="CC00CC"/>
                </a:solidFill>
              </a:rPr>
              <a:t>al, </a:t>
            </a:r>
            <a:r>
              <a:rPr lang="en-US" sz="2000" dirty="0" smtClean="0">
                <a:solidFill>
                  <a:srgbClr val="CC00CC"/>
                </a:solidFill>
              </a:rPr>
              <a:t>Complete Functional </a:t>
            </a:r>
            <a:r>
              <a:rPr lang="en-US" sz="2000" dirty="0">
                <a:solidFill>
                  <a:srgbClr val="CC00CC"/>
                </a:solidFill>
              </a:rPr>
              <a:t>Synthesis]</a:t>
            </a:r>
            <a:endParaRPr lang="en-US" sz="2000" dirty="0" smtClean="0">
              <a:solidFill>
                <a:srgbClr val="CC00CC"/>
              </a:solidFill>
            </a:endParaRPr>
          </a:p>
          <a:p>
            <a:r>
              <a:rPr lang="en-US" dirty="0" smtClean="0"/>
              <a:t>API call sequences </a:t>
            </a:r>
            <a:r>
              <a:rPr lang="en-US" sz="2000" dirty="0" smtClean="0">
                <a:solidFill>
                  <a:srgbClr val="CC00CC"/>
                </a:solidFill>
              </a:rPr>
              <a:t>[PLDI ’05, </a:t>
            </a:r>
            <a:r>
              <a:rPr lang="en-US" sz="2000" dirty="0" err="1" smtClean="0">
                <a:solidFill>
                  <a:srgbClr val="CC00CC"/>
                </a:solidFill>
              </a:rPr>
              <a:t>Bodik</a:t>
            </a:r>
            <a:r>
              <a:rPr lang="en-US" sz="2000" dirty="0" smtClean="0">
                <a:solidFill>
                  <a:srgbClr val="CC00CC"/>
                </a:solidFill>
              </a:rPr>
              <a:t> et al, </a:t>
            </a:r>
            <a:r>
              <a:rPr lang="en-US" sz="2000" dirty="0" err="1" smtClean="0">
                <a:solidFill>
                  <a:srgbClr val="CC00CC"/>
                </a:solidFill>
              </a:rPr>
              <a:t>Jungloid</a:t>
            </a:r>
            <a:r>
              <a:rPr lang="en-US" sz="2000" dirty="0" smtClean="0">
                <a:solidFill>
                  <a:srgbClr val="CC00CC"/>
                </a:solidFill>
              </a:rPr>
              <a:t> Mining]</a:t>
            </a:r>
          </a:p>
          <a:p>
            <a:pPr lvl="1"/>
            <a:r>
              <a:rPr lang="en-US" dirty="0" smtClean="0"/>
              <a:t>Components = API calls</a:t>
            </a:r>
          </a:p>
          <a:p>
            <a:pPr marL="0" indent="0">
              <a:buNone/>
            </a:pPr>
            <a:r>
              <a:rPr lang="en-US" dirty="0"/>
              <a:t>Can be likened to putting together Jigsaw puzzle pieces.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Loop-free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0038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77120" y="966728"/>
            <a:ext cx="9507558" cy="5029200"/>
          </a:xfrm>
        </p:spPr>
        <p:txBody>
          <a:bodyPr/>
          <a:lstStyle/>
          <a:p>
            <a:r>
              <a:rPr lang="en-US" dirty="0" smtClean="0"/>
              <a:t>Programs</a:t>
            </a:r>
          </a:p>
          <a:p>
            <a:pPr lvl="1"/>
            <a:r>
              <a:rPr lang="en-US" dirty="0" smtClean="0"/>
              <a:t>Operators</a:t>
            </a:r>
          </a:p>
          <a:p>
            <a:pPr lvl="1"/>
            <a:r>
              <a:rPr lang="en-US" dirty="0" smtClean="0"/>
              <a:t>Control-flow</a:t>
            </a:r>
          </a:p>
          <a:p>
            <a:r>
              <a:rPr lang="en-US" dirty="0" smtClean="0"/>
              <a:t>Grammars</a:t>
            </a:r>
          </a:p>
          <a:p>
            <a:pPr lvl="1"/>
            <a:r>
              <a:rPr lang="en-US" dirty="0" smtClean="0"/>
              <a:t>Examples: Regular Expressions, DFAs, NFAs, Context Free Grammars, Regular Transducers</a:t>
            </a:r>
          </a:p>
          <a:p>
            <a:pPr lvl="1"/>
            <a:r>
              <a:rPr lang="en-US" dirty="0" smtClean="0"/>
              <a:t>Applications: robotics/control </a:t>
            </a:r>
            <a:r>
              <a:rPr lang="en-US" dirty="0"/>
              <a:t>systems, pattern recognition, computational </a:t>
            </a:r>
            <a:r>
              <a:rPr lang="en-US" dirty="0" smtClean="0"/>
              <a:t>linguistics/biology, </a:t>
            </a:r>
            <a:r>
              <a:rPr lang="en-US" dirty="0"/>
              <a:t>data </a:t>
            </a:r>
            <a:r>
              <a:rPr lang="en-US" dirty="0" smtClean="0"/>
              <a:t>compression/mining etc.</a:t>
            </a:r>
            <a:endParaRPr lang="en-US" dirty="0"/>
          </a:p>
          <a:p>
            <a:r>
              <a:rPr lang="en-US" dirty="0" smtClean="0"/>
              <a:t>Logics</a:t>
            </a:r>
          </a:p>
          <a:p>
            <a:pPr lvl="1"/>
            <a:r>
              <a:rPr lang="en-US" dirty="0" smtClean="0"/>
              <a:t>First-order logic + Fixed point</a:t>
            </a:r>
          </a:p>
          <a:p>
            <a:pPr lvl="2"/>
            <a:r>
              <a:rPr lang="en-US" dirty="0" smtClean="0"/>
              <a:t>= PTIME algorithms over ordered structures </a:t>
            </a:r>
            <a:r>
              <a:rPr lang="en-US" sz="1900" dirty="0" smtClean="0"/>
              <a:t>such as strings, graphs</a:t>
            </a:r>
          </a:p>
          <a:p>
            <a:pPr lvl="2"/>
            <a:r>
              <a:rPr lang="en-US" dirty="0" smtClean="0"/>
              <a:t>E.g., Graph Classifiers: Bipartite</a:t>
            </a:r>
            <a:r>
              <a:rPr lang="en-US" dirty="0"/>
              <a:t>, Acyclic, </a:t>
            </a:r>
            <a:r>
              <a:rPr lang="en-US" dirty="0" smtClean="0"/>
              <a:t>Connected </a:t>
            </a:r>
          </a:p>
          <a:p>
            <a:pPr marL="914400" lvl="2" indent="0">
              <a:buNone/>
            </a:pPr>
            <a:r>
              <a:rPr lang="en-US" dirty="0" smtClean="0"/>
              <a:t>          Graph Computations: </a:t>
            </a:r>
            <a:r>
              <a:rPr lang="en-US" dirty="0"/>
              <a:t>Shortest Path, </a:t>
            </a:r>
            <a:r>
              <a:rPr lang="en-US" dirty="0" smtClean="0"/>
              <a:t>Cycle, </a:t>
            </a:r>
            <a:r>
              <a:rPr lang="en-US" dirty="0"/>
              <a:t>2 </a:t>
            </a:r>
            <a:r>
              <a:rPr lang="en-US" dirty="0" smtClean="0"/>
              <a:t>coloring</a:t>
            </a:r>
            <a:endParaRPr lang="en-US" dirty="0" smtClean="0">
              <a:solidFill>
                <a:srgbClr val="CC00CC"/>
              </a:solidFill>
            </a:endParaRPr>
          </a:p>
          <a:p>
            <a:pPr lvl="2"/>
            <a:r>
              <a:rPr lang="en-US" dirty="0" smtClean="0">
                <a:solidFill>
                  <a:srgbClr val="CC00CC"/>
                </a:solidFill>
              </a:rPr>
              <a:t>[OOPSLA  ’10], Joint work with Shachar Itzhaky, Mooly Sagiv (Tel Aviv </a:t>
            </a:r>
            <a:r>
              <a:rPr lang="en-US" dirty="0" err="1" smtClean="0">
                <a:solidFill>
                  <a:srgbClr val="CC00CC"/>
                </a:solidFill>
              </a:rPr>
              <a:t>Univ</a:t>
            </a:r>
            <a:r>
              <a:rPr lang="en-US" dirty="0" smtClean="0">
                <a:solidFill>
                  <a:srgbClr val="CC00CC"/>
                </a:solidFill>
              </a:rPr>
              <a:t>), Neil </a:t>
            </a:r>
            <a:r>
              <a:rPr lang="en-US" dirty="0" err="1" smtClean="0">
                <a:solidFill>
                  <a:srgbClr val="CC00CC"/>
                </a:solidFill>
              </a:rPr>
              <a:t>Immerman</a:t>
            </a:r>
            <a:r>
              <a:rPr lang="en-US" dirty="0" smtClean="0">
                <a:solidFill>
                  <a:srgbClr val="CC00CC"/>
                </a:solidFill>
              </a:rPr>
              <a:t> (</a:t>
            </a:r>
            <a:r>
              <a:rPr lang="en-US" dirty="0" err="1" smtClean="0">
                <a:solidFill>
                  <a:srgbClr val="CC00CC"/>
                </a:solidFill>
              </a:rPr>
              <a:t>Umass</a:t>
            </a:r>
            <a:r>
              <a:rPr lang="en-US" dirty="0" smtClean="0">
                <a:solidFill>
                  <a:srgbClr val="CC00CC"/>
                </a:solidFill>
              </a:rPr>
              <a:t>, Amherst)</a:t>
            </a:r>
            <a:endParaRPr lang="en-US" dirty="0">
              <a:solidFill>
                <a:srgbClr val="CC00CC"/>
              </a:solidFill>
            </a:endParaRPr>
          </a:p>
          <a:p>
            <a:pPr lvl="2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 2: Search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100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Applications</a:t>
            </a:r>
          </a:p>
          <a:p>
            <a:endParaRPr lang="en-US" dirty="0"/>
          </a:p>
          <a:p>
            <a:r>
              <a:rPr lang="en-US" dirty="0" smtClean="0"/>
              <a:t>Dimension 1: User Intent</a:t>
            </a:r>
          </a:p>
          <a:p>
            <a:endParaRPr lang="en-US" dirty="0"/>
          </a:p>
          <a:p>
            <a:r>
              <a:rPr lang="en-US" dirty="0" smtClean="0"/>
              <a:t>Dimension 2: Search Space</a:t>
            </a:r>
          </a:p>
          <a:p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Dimension 3: Search Technique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366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44067" y="1143000"/>
            <a:ext cx="9309253" cy="5029200"/>
          </a:xfrm>
        </p:spPr>
        <p:txBody>
          <a:bodyPr/>
          <a:lstStyle/>
          <a:p>
            <a:r>
              <a:rPr lang="en-US" dirty="0" smtClean="0"/>
              <a:t>Exhaustive search</a:t>
            </a:r>
          </a:p>
          <a:p>
            <a:pPr lvl="1"/>
            <a:r>
              <a:rPr lang="en-US" dirty="0" smtClean="0"/>
              <a:t>Applied to Mutual Exclusion Algorithms, </a:t>
            </a:r>
            <a:r>
              <a:rPr lang="en-US" dirty="0" err="1" smtClean="0"/>
              <a:t>Bitvector</a:t>
            </a:r>
            <a:r>
              <a:rPr lang="en-US" dirty="0" smtClean="0"/>
              <a:t> Algorithms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 3: Search Technique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6878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8771" y="183613"/>
            <a:ext cx="9174631" cy="609600"/>
          </a:xfrm>
        </p:spPr>
        <p:txBody>
          <a:bodyPr/>
          <a:lstStyle/>
          <a:p>
            <a:r>
              <a:rPr lang="en-US" sz="2400" dirty="0" err="1" smtClean="0"/>
              <a:t>Bitvector</a:t>
            </a:r>
            <a:r>
              <a:rPr lang="en-US" sz="2400" dirty="0" smtClean="0"/>
              <a:t> Algorithms: </a:t>
            </a:r>
            <a:r>
              <a:rPr lang="en-US" sz="2400" dirty="0" smtClean="0">
                <a:solidFill>
                  <a:srgbClr val="C00000"/>
                </a:solidFill>
              </a:rPr>
              <a:t>Exhaustive Search </a:t>
            </a:r>
            <a:r>
              <a:rPr lang="en-US" sz="2400" dirty="0" smtClean="0"/>
              <a:t>vs. </a:t>
            </a:r>
            <a:r>
              <a:rPr lang="en-US" sz="2400" dirty="0" smtClean="0">
                <a:solidFill>
                  <a:schemeClr val="accent2"/>
                </a:solidFill>
              </a:rPr>
              <a:t>Logical Reasoning</a:t>
            </a:r>
            <a:endParaRPr lang="en-US" sz="2400" dirty="0">
              <a:solidFill>
                <a:schemeClr val="accent2"/>
              </a:solidFill>
              <a:latin typeface="cmmi1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392778" y="1104764"/>
          <a:ext cx="3365183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3"/>
                <a:gridCol w="702527"/>
                <a:gridCol w="1061131"/>
                <a:gridCol w="747132"/>
              </a:tblGrid>
              <a:tr h="457200">
                <a:tc gridSpan="2">
                  <a:txBody>
                    <a:bodyPr/>
                    <a:lstStyle/>
                    <a:p>
                      <a:r>
                        <a:rPr lang="en-US" sz="1800" dirty="0" smtClean="0"/>
                        <a:t>Program</a:t>
                      </a: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Brahma</a:t>
                      </a:r>
                    </a:p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time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AHA</a:t>
                      </a:r>
                    </a:p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time</a:t>
                      </a:r>
                    </a:p>
                    <a:p>
                      <a:endParaRPr lang="en-US" sz="1800" dirty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Name</a:t>
                      </a: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lines</a:t>
                      </a:r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P1 </a:t>
                      </a:r>
                      <a:endParaRPr lang="en-US" sz="1800" dirty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0.1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P2 </a:t>
                      </a:r>
                      <a:endParaRPr lang="en-US" sz="1800" dirty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0.1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P3</a:t>
                      </a:r>
                      <a:endParaRPr lang="en-US" sz="1800" dirty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0.1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P4</a:t>
                      </a:r>
                      <a:endParaRPr lang="en-US" sz="1800" dirty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0.1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P5</a:t>
                      </a:r>
                      <a:endParaRPr lang="en-US" sz="1800" dirty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0.1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smtClean="0"/>
                        <a:t>P6</a:t>
                      </a:r>
                      <a:endParaRPr lang="en-US" sz="1800" dirty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0.1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P7</a:t>
                      </a:r>
                      <a:endParaRPr lang="en-US" sz="1800" dirty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P8</a:t>
                      </a:r>
                      <a:endParaRPr lang="en-US" sz="1800" dirty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P9</a:t>
                      </a:r>
                      <a:endParaRPr lang="en-US" sz="1800" dirty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P10</a:t>
                      </a:r>
                      <a:endParaRPr lang="en-US" sz="1800" dirty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76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P11</a:t>
                      </a:r>
                      <a:endParaRPr lang="en-US" sz="1800" dirty="0" smtClean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57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P12</a:t>
                      </a: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67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/>
        </p:nvGraphicFramePr>
        <p:xfrm>
          <a:off x="4762905" y="1028982"/>
          <a:ext cx="3310578" cy="573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307"/>
                <a:gridCol w="669073"/>
                <a:gridCol w="1059369"/>
                <a:gridCol w="724829"/>
              </a:tblGrid>
              <a:tr h="457200">
                <a:tc gridSpan="2">
                  <a:txBody>
                    <a:bodyPr/>
                    <a:lstStyle/>
                    <a:p>
                      <a:r>
                        <a:rPr lang="en-US" sz="1800" dirty="0" smtClean="0"/>
                        <a:t>Program</a:t>
                      </a: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Brahma</a:t>
                      </a:r>
                    </a:p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time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AHA</a:t>
                      </a:r>
                    </a:p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time</a:t>
                      </a:r>
                    </a:p>
                    <a:p>
                      <a:endParaRPr lang="en-US" sz="1800" dirty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Name</a:t>
                      </a: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lines</a:t>
                      </a:r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P13 </a:t>
                      </a:r>
                      <a:endParaRPr lang="en-US" sz="1800" dirty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P14 </a:t>
                      </a:r>
                      <a:endParaRPr lang="en-US" sz="1800" dirty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60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P15</a:t>
                      </a:r>
                      <a:endParaRPr lang="en-US" sz="1800" dirty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119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P16</a:t>
                      </a:r>
                      <a:endParaRPr lang="en-US" sz="1800" dirty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62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P17</a:t>
                      </a:r>
                      <a:endParaRPr lang="en-US" sz="1800" dirty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78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109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P18</a:t>
                      </a:r>
                      <a:endParaRPr lang="en-US" sz="1800" dirty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46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P19</a:t>
                      </a:r>
                      <a:endParaRPr lang="en-US" sz="1800" dirty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35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P20</a:t>
                      </a:r>
                      <a:endParaRPr lang="en-US" sz="1800" dirty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108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P21</a:t>
                      </a:r>
                      <a:endParaRPr lang="en-US" sz="1800" dirty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28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P22</a:t>
                      </a:r>
                      <a:endParaRPr lang="en-US" sz="1800" dirty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279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P23</a:t>
                      </a:r>
                      <a:endParaRPr lang="en-US" sz="1800" dirty="0" smtClean="0"/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1668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P24</a:t>
                      </a: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</a:t>
                      </a:r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224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P25</a:t>
                      </a: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16</a:t>
                      </a:r>
                    </a:p>
                  </a:txBody>
                  <a:tcPr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2779</a:t>
                      </a:r>
                      <a:endParaRPr lang="en-US" sz="18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55653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44067" y="900626"/>
            <a:ext cx="9309253" cy="5029200"/>
          </a:xfrm>
        </p:spPr>
        <p:txBody>
          <a:bodyPr/>
          <a:lstStyle/>
          <a:p>
            <a:r>
              <a:rPr lang="en-US" dirty="0" smtClean="0"/>
              <a:t>Exhaustive search</a:t>
            </a:r>
          </a:p>
          <a:p>
            <a:pPr lvl="1"/>
            <a:r>
              <a:rPr lang="en-US" dirty="0" smtClean="0"/>
              <a:t>Applied to Mutual Exclusion Algorithms, </a:t>
            </a:r>
            <a:r>
              <a:rPr lang="en-US" dirty="0" err="1" smtClean="0"/>
              <a:t>Bitvector</a:t>
            </a:r>
            <a:r>
              <a:rPr lang="en-US" dirty="0" smtClean="0"/>
              <a:t> Algorithms</a:t>
            </a:r>
            <a:endParaRPr lang="en-US" dirty="0"/>
          </a:p>
          <a:p>
            <a:r>
              <a:rPr lang="en-US" dirty="0" smtClean="0"/>
              <a:t>Version space algebras</a:t>
            </a:r>
          </a:p>
          <a:p>
            <a:pPr lvl="1"/>
            <a:r>
              <a:rPr lang="en-US" sz="2100" dirty="0" smtClean="0"/>
              <a:t>Data structures for efficiently representing set of all programs that satisfy a given constraint and intersecting such sets.</a:t>
            </a:r>
          </a:p>
          <a:p>
            <a:pPr lvl="1"/>
            <a:r>
              <a:rPr lang="en-US" dirty="0" smtClean="0"/>
              <a:t>Applied to Programming by Demonstration systems.</a:t>
            </a:r>
            <a:endParaRPr lang="en-US" dirty="0"/>
          </a:p>
          <a:p>
            <a:r>
              <a:rPr lang="en-US" dirty="0" smtClean="0"/>
              <a:t>Machine learning techniques</a:t>
            </a:r>
          </a:p>
          <a:p>
            <a:pPr lvl="1"/>
            <a:r>
              <a:rPr lang="en-US" dirty="0" smtClean="0"/>
              <a:t>Genetic Programming</a:t>
            </a:r>
          </a:p>
          <a:p>
            <a:pPr lvl="2"/>
            <a:r>
              <a:rPr lang="en-US" dirty="0" smtClean="0"/>
              <a:t>Applied to Mutual Exclusion Algorithms, Automated Debugging</a:t>
            </a:r>
          </a:p>
          <a:p>
            <a:pPr lvl="1"/>
            <a:r>
              <a:rPr lang="en-US" dirty="0" smtClean="0"/>
              <a:t>Probabilistic Inference</a:t>
            </a:r>
          </a:p>
          <a:p>
            <a:pPr lvl="2"/>
            <a:r>
              <a:rPr lang="en-US" sz="1800" dirty="0" smtClean="0">
                <a:solidFill>
                  <a:srgbClr val="CC00CC"/>
                </a:solidFill>
              </a:rPr>
              <a:t>[POPL ’07] Joint work with </a:t>
            </a:r>
            <a:r>
              <a:rPr lang="en-US" sz="1800" dirty="0" err="1" smtClean="0">
                <a:solidFill>
                  <a:srgbClr val="CC00CC"/>
                </a:solidFill>
              </a:rPr>
              <a:t>Nebojsa</a:t>
            </a:r>
            <a:r>
              <a:rPr lang="en-US" sz="1800" dirty="0" smtClean="0">
                <a:solidFill>
                  <a:srgbClr val="CC00CC"/>
                </a:solidFill>
              </a:rPr>
              <a:t> </a:t>
            </a:r>
            <a:r>
              <a:rPr lang="en-US" sz="1800" dirty="0" err="1" smtClean="0">
                <a:solidFill>
                  <a:srgbClr val="CC00CC"/>
                </a:solidFill>
              </a:rPr>
              <a:t>Jojic</a:t>
            </a:r>
            <a:r>
              <a:rPr lang="en-US" sz="1800" dirty="0" smtClean="0">
                <a:solidFill>
                  <a:srgbClr val="CC00CC"/>
                </a:solidFill>
              </a:rPr>
              <a:t> </a:t>
            </a:r>
          </a:p>
          <a:p>
            <a:pPr lvl="2"/>
            <a:r>
              <a:rPr lang="en-US" sz="1700" dirty="0" smtClean="0">
                <a:solidFill>
                  <a:srgbClr val="CC00CC"/>
                </a:solidFill>
              </a:rPr>
              <a:t>[MSR </a:t>
            </a:r>
            <a:r>
              <a:rPr lang="en-US" sz="1700" dirty="0" smtClean="0">
                <a:solidFill>
                  <a:srgbClr val="CC00CC"/>
                </a:solidFill>
              </a:rPr>
              <a:t>TR </a:t>
            </a:r>
            <a:r>
              <a:rPr lang="en-US" sz="1700" dirty="0" smtClean="0">
                <a:solidFill>
                  <a:srgbClr val="CC00CC"/>
                </a:solidFill>
              </a:rPr>
              <a:t>‘10] </a:t>
            </a:r>
            <a:r>
              <a:rPr lang="en-US" sz="1700" dirty="0" smtClean="0">
                <a:solidFill>
                  <a:srgbClr val="CC00CC"/>
                </a:solidFill>
              </a:rPr>
              <a:t>Joint work with </a:t>
            </a:r>
            <a:r>
              <a:rPr lang="en-US" sz="1700" dirty="0" smtClean="0">
                <a:solidFill>
                  <a:srgbClr val="CC00CC"/>
                </a:solidFill>
              </a:rPr>
              <a:t>Aditya Nori, Sriram </a:t>
            </a:r>
            <a:r>
              <a:rPr lang="en-US" sz="1700" dirty="0" smtClean="0">
                <a:solidFill>
                  <a:srgbClr val="CC00CC"/>
                </a:solidFill>
              </a:rPr>
              <a:t>Rajamani</a:t>
            </a:r>
            <a:r>
              <a:rPr lang="en-US" sz="1700" dirty="0">
                <a:solidFill>
                  <a:srgbClr val="CC00CC"/>
                </a:solidFill>
              </a:rPr>
              <a:t>, Rahul </a:t>
            </a:r>
            <a:r>
              <a:rPr lang="en-US" sz="1700" dirty="0" err="1" smtClean="0">
                <a:solidFill>
                  <a:srgbClr val="CC00CC"/>
                </a:solidFill>
              </a:rPr>
              <a:t>Srinivasan</a:t>
            </a:r>
            <a:endParaRPr lang="en-US" sz="1700" dirty="0" smtClean="0">
              <a:solidFill>
                <a:srgbClr val="CC00CC"/>
              </a:solidFill>
            </a:endParaRPr>
          </a:p>
          <a:p>
            <a:r>
              <a:rPr lang="en-US" dirty="0" smtClean="0"/>
              <a:t>Logical reasoning techniques</a:t>
            </a:r>
          </a:p>
          <a:p>
            <a:pPr lvl="1"/>
            <a:r>
              <a:rPr lang="en-US" dirty="0" smtClean="0"/>
              <a:t>Most </a:t>
            </a:r>
            <a:r>
              <a:rPr lang="en-US" dirty="0" smtClean="0"/>
              <a:t>commonly used technique.</a:t>
            </a:r>
          </a:p>
          <a:p>
            <a:pPr lvl="1"/>
            <a:r>
              <a:rPr lang="en-US" dirty="0" smtClean="0"/>
              <a:t>Leverages recent engineering advances of SAT/SMT solvers.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277890" y="6571622"/>
            <a:ext cx="1905000" cy="381000"/>
          </a:xfrm>
        </p:spPr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 3: Search Technique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8689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7989" y="1143000"/>
            <a:ext cx="8564138" cy="5029200"/>
          </a:xfrm>
        </p:spPr>
        <p:txBody>
          <a:bodyPr/>
          <a:lstStyle/>
          <a:p>
            <a:r>
              <a:rPr lang="en-US" dirty="0" smtClean="0"/>
              <a:t>Constraint Generation</a:t>
            </a:r>
          </a:p>
          <a:p>
            <a:pPr lvl="1"/>
            <a:r>
              <a:rPr lang="en-US" dirty="0" smtClean="0"/>
              <a:t>Macro-level (Control-flow encoding)</a:t>
            </a:r>
          </a:p>
          <a:p>
            <a:pPr lvl="2"/>
            <a:r>
              <a:rPr lang="en-US" dirty="0" smtClean="0"/>
              <a:t>Invariant based</a:t>
            </a:r>
          </a:p>
          <a:p>
            <a:pPr lvl="2"/>
            <a:r>
              <a:rPr lang="en-US" dirty="0" smtClean="0"/>
              <a:t>Path based</a:t>
            </a:r>
          </a:p>
          <a:p>
            <a:pPr lvl="2"/>
            <a:r>
              <a:rPr lang="en-US" dirty="0" smtClean="0"/>
              <a:t>Input based</a:t>
            </a:r>
          </a:p>
          <a:p>
            <a:pPr lvl="1"/>
            <a:r>
              <a:rPr lang="en-US" dirty="0" smtClean="0"/>
              <a:t>Micro-level (Operator encoding)</a:t>
            </a:r>
          </a:p>
          <a:p>
            <a:endParaRPr lang="en-US" dirty="0" smtClean="0"/>
          </a:p>
          <a:p>
            <a:r>
              <a:rPr lang="en-US" dirty="0" smtClean="0"/>
              <a:t>Constraint Solving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Reasoning Techniques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2724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7989" y="1143000"/>
            <a:ext cx="8564138" cy="5029200"/>
          </a:xfrm>
        </p:spPr>
        <p:txBody>
          <a:bodyPr/>
          <a:lstStyle/>
          <a:p>
            <a:r>
              <a:rPr lang="en-US" dirty="0" smtClean="0"/>
              <a:t>Constraint Generation</a:t>
            </a:r>
          </a:p>
          <a:p>
            <a:pPr lvl="1"/>
            <a:r>
              <a:rPr lang="en-US" dirty="0" smtClean="0"/>
              <a:t>Macro-level (Control-flow encoding)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Invariant based</a:t>
            </a:r>
          </a:p>
          <a:p>
            <a:pPr lvl="2"/>
            <a:r>
              <a:rPr lang="en-US" dirty="0" smtClean="0"/>
              <a:t>Path based</a:t>
            </a:r>
          </a:p>
          <a:p>
            <a:pPr lvl="2"/>
            <a:r>
              <a:rPr lang="en-US" dirty="0" smtClean="0"/>
              <a:t>Input based</a:t>
            </a:r>
          </a:p>
          <a:p>
            <a:pPr lvl="1"/>
            <a:r>
              <a:rPr lang="en-US" dirty="0" smtClean="0"/>
              <a:t>Micro-level (Operator encoding)</a:t>
            </a:r>
          </a:p>
          <a:p>
            <a:endParaRPr lang="en-US" dirty="0" smtClean="0"/>
          </a:p>
          <a:p>
            <a:r>
              <a:rPr lang="en-US" dirty="0" smtClean="0"/>
              <a:t>Constraint Solving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Reasoning Techniques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901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0634" y="1112856"/>
            <a:ext cx="8862646" cy="5029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Can be a useful tool for algorithm designers.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Bitvector</a:t>
            </a:r>
            <a:r>
              <a:rPr lang="en-US" dirty="0" smtClean="0"/>
              <a:t> algorithms</a:t>
            </a:r>
          </a:p>
          <a:p>
            <a:endParaRPr lang="en-US" dirty="0" smtClean="0"/>
          </a:p>
          <a:p>
            <a:r>
              <a:rPr lang="en-US" dirty="0" smtClean="0"/>
              <a:t>Mutual Exclusion algorithms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Applications: Discovery of New Algorithms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0905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59567" y="1109550"/>
            <a:ext cx="3796988" cy="462772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&lt;Pre&gt; while c do S &lt;Post&gt;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Invariant-based Constraint Generation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453685" y="1951480"/>
            <a:ext cx="27654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dirty="0" smtClean="0"/>
              <a:t>Pre  </a:t>
            </a:r>
            <a:r>
              <a:rPr lang="en-US" sz="2400" dirty="0" smtClean="0">
                <a:latin typeface="cmsy10"/>
              </a:rPr>
              <a:t>)</a:t>
            </a:r>
            <a:r>
              <a:rPr lang="en-US" sz="2400" dirty="0" smtClean="0"/>
              <a:t> I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I </a:t>
            </a:r>
            <a:r>
              <a:rPr lang="en-US" sz="2400" dirty="0" smtClean="0">
                <a:latin typeface="cmsy10"/>
              </a:rPr>
              <a:t>Æ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:</a:t>
            </a:r>
            <a:r>
              <a:rPr lang="en-US" sz="2400" dirty="0" smtClean="0"/>
              <a:t> c  </a:t>
            </a:r>
            <a:r>
              <a:rPr lang="en-US" sz="2400" dirty="0" smtClean="0">
                <a:latin typeface="cmsy10"/>
              </a:rPr>
              <a:t>)</a:t>
            </a:r>
            <a:r>
              <a:rPr lang="en-US" sz="2400" dirty="0" smtClean="0"/>
              <a:t> Post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I </a:t>
            </a:r>
            <a:r>
              <a:rPr lang="en-US" sz="2400" dirty="0" smtClean="0">
                <a:latin typeface="cmsy10"/>
              </a:rPr>
              <a:t>Æ </a:t>
            </a:r>
            <a:r>
              <a:rPr lang="en-US" sz="2400" dirty="0" smtClean="0"/>
              <a:t>c </a:t>
            </a:r>
            <a:r>
              <a:rPr lang="en-US" sz="2400" dirty="0" smtClean="0">
                <a:latin typeface="cmsy10"/>
              </a:rPr>
              <a:t>Æ</a:t>
            </a:r>
            <a:r>
              <a:rPr lang="en-US" sz="2400" dirty="0" smtClean="0"/>
              <a:t> S  </a:t>
            </a:r>
            <a:r>
              <a:rPr lang="en-US" sz="2400" dirty="0" smtClean="0">
                <a:latin typeface="cmsy10"/>
              </a:rPr>
              <a:t>)</a:t>
            </a:r>
            <a:r>
              <a:rPr lang="en-US" sz="2400" dirty="0" smtClean="0"/>
              <a:t> I</a:t>
            </a:r>
            <a:r>
              <a:rPr lang="en-US" sz="2400" baseline="-25000" dirty="0" smtClean="0"/>
              <a:t>1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I </a:t>
            </a:r>
            <a:r>
              <a:rPr lang="en-US" sz="2400" dirty="0" smtClean="0">
                <a:latin typeface="cmsy10"/>
              </a:rPr>
              <a:t>) </a:t>
            </a:r>
            <a:r>
              <a:rPr lang="en-US" sz="2400" dirty="0" smtClean="0"/>
              <a:t>r≥0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I </a:t>
            </a:r>
            <a:r>
              <a:rPr lang="en-US" sz="2400" dirty="0">
                <a:latin typeface="cmsy10"/>
              </a:rPr>
              <a:t>Æ </a:t>
            </a:r>
            <a:r>
              <a:rPr lang="en-US" sz="2400" dirty="0"/>
              <a:t>c </a:t>
            </a:r>
            <a:r>
              <a:rPr lang="en-US" sz="2400" dirty="0">
                <a:latin typeface="cmsy10"/>
              </a:rPr>
              <a:t>Æ</a:t>
            </a:r>
            <a:r>
              <a:rPr lang="en-US" sz="2400" dirty="0"/>
              <a:t> S  </a:t>
            </a:r>
            <a:r>
              <a:rPr lang="en-US" sz="2400" dirty="0">
                <a:latin typeface="cmsy10"/>
              </a:rPr>
              <a:t>)</a:t>
            </a:r>
            <a:r>
              <a:rPr lang="en-US" sz="2400" dirty="0"/>
              <a:t> </a:t>
            </a:r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&lt;r</a:t>
            </a:r>
            <a:endParaRPr lang="en-US" sz="2400" baseline="-25000" dirty="0"/>
          </a:p>
        </p:txBody>
      </p:sp>
      <p:sp>
        <p:nvSpPr>
          <p:cNvPr id="27" name="Content Placeholder 1"/>
          <p:cNvSpPr txBox="1">
            <a:spLocks/>
          </p:cNvSpPr>
          <p:nvPr/>
        </p:nvSpPr>
        <p:spPr bwMode="auto">
          <a:xfrm>
            <a:off x="358703" y="4124276"/>
            <a:ext cx="3209693" cy="46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</a:t>
            </a:r>
            <a:r>
              <a:rPr lang="en-US" sz="2400" u="sng" kern="0" dirty="0" smtClean="0">
                <a:latin typeface="+mn-lt"/>
              </a:rPr>
              <a:t>m Verification</a:t>
            </a:r>
            <a:endParaRPr kumimoji="0" lang="en-US" sz="2400" b="0" i="0" u="sng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62137" y="2656087"/>
            <a:ext cx="1580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msy10"/>
              </a:rPr>
              <a:t>9</a:t>
            </a:r>
            <a:r>
              <a:rPr lang="en-US" sz="2400" dirty="0" smtClean="0"/>
              <a:t>I,r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y,y</a:t>
            </a:r>
            <a:r>
              <a:rPr lang="en-US" sz="2400" baseline="-25000" dirty="0" smtClean="0"/>
              <a:t>1</a:t>
            </a:r>
            <a:endParaRPr lang="en-US" sz="2400" dirty="0"/>
          </a:p>
        </p:txBody>
      </p:sp>
      <p:sp>
        <p:nvSpPr>
          <p:cNvPr id="14" name="Content Placeholder 1"/>
          <p:cNvSpPr txBox="1">
            <a:spLocks/>
          </p:cNvSpPr>
          <p:nvPr/>
        </p:nvSpPr>
        <p:spPr bwMode="auto">
          <a:xfrm>
            <a:off x="5863676" y="4124942"/>
            <a:ext cx="2979234" cy="4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</a:t>
            </a:r>
            <a:r>
              <a:rPr lang="en-US" sz="2400" u="sng" kern="0" dirty="0" smtClean="0">
                <a:solidFill>
                  <a:schemeClr val="accent2"/>
                </a:solidFill>
                <a:latin typeface="+mn-lt"/>
              </a:rPr>
              <a:t>m Synthesis</a:t>
            </a:r>
            <a:endParaRPr kumimoji="0" lang="en-US" sz="2400" b="0" i="0" u="sng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5" name="Content Placeholder 1"/>
          <p:cNvSpPr txBox="1">
            <a:spLocks/>
          </p:cNvSpPr>
          <p:nvPr/>
        </p:nvSpPr>
        <p:spPr bwMode="auto">
          <a:xfrm>
            <a:off x="143218" y="5027980"/>
            <a:ext cx="8901629" cy="1782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latin typeface="+mn-lt"/>
              </a:rPr>
              <a:t>Notation: Let S be y := F(y). S as a formula denotes </a:t>
            </a:r>
            <a:r>
              <a:rPr lang="en-US" kern="0" dirty="0">
                <a:latin typeface="+mn-lt"/>
              </a:rPr>
              <a:t>y</a:t>
            </a:r>
            <a:r>
              <a:rPr lang="en-US" kern="0" baseline="-25000" dirty="0" smtClean="0">
                <a:latin typeface="+mn-lt"/>
              </a:rPr>
              <a:t>1</a:t>
            </a:r>
            <a:r>
              <a:rPr lang="en-US" kern="0" dirty="0" smtClean="0">
                <a:latin typeface="+mn-lt"/>
              </a:rPr>
              <a:t> = F(y)</a:t>
            </a:r>
            <a:endParaRPr lang="en-US" kern="0" dirty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latin typeface="+mn-lt"/>
              </a:rPr>
              <a:t>	            I</a:t>
            </a:r>
            <a:r>
              <a:rPr lang="en-US" kern="0" baseline="-25000" dirty="0" smtClean="0">
                <a:latin typeface="+mn-lt"/>
              </a:rPr>
              <a:t>1</a:t>
            </a:r>
            <a:r>
              <a:rPr lang="en-US" kern="0" dirty="0" smtClean="0">
                <a:latin typeface="+mn-lt"/>
              </a:rPr>
              <a:t> denotes I[y</a:t>
            </a:r>
            <a:r>
              <a:rPr lang="en-US" kern="0" baseline="-25000" dirty="0" smtClean="0">
                <a:latin typeface="+mn-lt"/>
              </a:rPr>
              <a:t>1</a:t>
            </a:r>
            <a:r>
              <a:rPr lang="en-US" kern="0" dirty="0" smtClean="0">
                <a:latin typeface="+mn-lt"/>
              </a:rPr>
              <a:t>/y] </a:t>
            </a:r>
          </a:p>
          <a:p>
            <a:pPr>
              <a:buNone/>
            </a:pPr>
            <a:r>
              <a:rPr lang="en-US" dirty="0" smtClean="0">
                <a:solidFill>
                  <a:srgbClr val="CC00CC"/>
                </a:solidFill>
              </a:rPr>
              <a:t>[POPL 2010] Joint work with Saurabh </a:t>
            </a:r>
            <a:r>
              <a:rPr lang="en-US" dirty="0">
                <a:solidFill>
                  <a:srgbClr val="CC00CC"/>
                </a:solidFill>
              </a:rPr>
              <a:t>Srivastava/Jeff Foster (Univ. of Maryland at College Park</a:t>
            </a:r>
            <a:r>
              <a:rPr lang="en-US" dirty="0" smtClean="0">
                <a:solidFill>
                  <a:srgbClr val="CC00CC"/>
                </a:solidFill>
              </a:rPr>
              <a:t>)</a:t>
            </a:r>
            <a:endParaRPr lang="en-US" dirty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2400" kern="0" dirty="0" smtClean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17" name="Double Bracket 16"/>
          <p:cNvSpPr/>
          <p:nvPr/>
        </p:nvSpPr>
        <p:spPr bwMode="auto">
          <a:xfrm>
            <a:off x="1431337" y="1918010"/>
            <a:ext cx="2601828" cy="1972462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78094" y="1860683"/>
            <a:ext cx="27654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Pre 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 I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I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:</a:t>
            </a:r>
            <a:r>
              <a:rPr lang="en-US" sz="2400" dirty="0" smtClean="0">
                <a:solidFill>
                  <a:schemeClr val="accent2"/>
                </a:solidFill>
              </a:rPr>
              <a:t> c 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 Post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I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Æ </a:t>
            </a:r>
            <a:r>
              <a:rPr lang="en-US" sz="2400" dirty="0" smtClean="0">
                <a:solidFill>
                  <a:schemeClr val="accent2"/>
                </a:solidFill>
              </a:rPr>
              <a:t>c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sz="2400" dirty="0" smtClean="0">
                <a:solidFill>
                  <a:schemeClr val="accent2"/>
                </a:solidFill>
              </a:rPr>
              <a:t> S 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 I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1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I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) </a:t>
            </a:r>
            <a:r>
              <a:rPr lang="en-US" sz="2400" dirty="0" smtClean="0">
                <a:solidFill>
                  <a:schemeClr val="accent2"/>
                </a:solidFill>
              </a:rPr>
              <a:t>r≥0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accent2"/>
                </a:solidFill>
              </a:rPr>
              <a:t>I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Æ </a:t>
            </a:r>
            <a:r>
              <a:rPr lang="en-US" sz="2400" dirty="0">
                <a:solidFill>
                  <a:schemeClr val="accent2"/>
                </a:solidFill>
              </a:rPr>
              <a:t>c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sz="2400" dirty="0">
                <a:solidFill>
                  <a:schemeClr val="accent2"/>
                </a:solidFill>
              </a:rPr>
              <a:t> S 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)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r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1</a:t>
            </a:r>
            <a:r>
              <a:rPr lang="en-US" sz="2400" dirty="0" smtClean="0">
                <a:solidFill>
                  <a:schemeClr val="accent2"/>
                </a:solidFill>
              </a:rPr>
              <a:t>&lt;r</a:t>
            </a:r>
            <a:endParaRPr lang="en-US" sz="2400" baseline="-25000" dirty="0">
              <a:solidFill>
                <a:schemeClr val="accent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20202" y="2565290"/>
            <a:ext cx="2231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9</a:t>
            </a:r>
            <a:r>
              <a:rPr lang="en-US" sz="2400" dirty="0" smtClean="0">
                <a:solidFill>
                  <a:schemeClr val="accent2"/>
                </a:solidFill>
              </a:rPr>
              <a:t>I,r,c,S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8</a:t>
            </a:r>
            <a:r>
              <a:rPr lang="en-US" sz="2400" dirty="0" smtClean="0">
                <a:solidFill>
                  <a:schemeClr val="accent2"/>
                </a:solidFill>
              </a:rPr>
              <a:t>y,y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1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20" name="Double Bracket 19"/>
          <p:cNvSpPr/>
          <p:nvPr/>
        </p:nvSpPr>
        <p:spPr bwMode="auto">
          <a:xfrm>
            <a:off x="6355746" y="1827213"/>
            <a:ext cx="2601828" cy="1972462"/>
          </a:xfrm>
          <a:prstGeom prst="bracketPair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9" grpId="0"/>
      <p:bldP spid="2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" y="304800"/>
            <a:ext cx="9033834" cy="609600"/>
          </a:xfrm>
        </p:spPr>
        <p:txBody>
          <a:bodyPr/>
          <a:lstStyle/>
          <a:p>
            <a:r>
              <a:rPr lang="en-US" sz="2600" dirty="0" smtClean="0"/>
              <a:t>Experiments: Program Verification vs. Program Synthesis</a:t>
            </a:r>
            <a:endParaRPr lang="en-US" sz="2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1566" y="1004100"/>
          <a:ext cx="7733476" cy="255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3443"/>
                <a:gridCol w="1697335"/>
                <a:gridCol w="1446028"/>
                <a:gridCol w="11766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Sorting Algorithms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(Verification Tool: PLDI 09)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Verification </a:t>
                      </a:r>
                    </a:p>
                    <a:p>
                      <a:r>
                        <a:rPr lang="en-US" sz="2000" dirty="0" smtClean="0"/>
                        <a:t>Time v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Synthesis</a:t>
                      </a:r>
                    </a:p>
                    <a:p>
                      <a:r>
                        <a:rPr lang="en-US" sz="2000" dirty="0" smtClean="0"/>
                        <a:t>Time 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Ratio s/v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Insertion Sort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2.5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5.4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2.1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Bubble Sort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1.3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3.2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2.4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Selection Sort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165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Quick Sort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1.7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160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94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Merge Sort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2.7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498766" y="3772368"/>
          <a:ext cx="7807414" cy="255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3443"/>
                <a:gridCol w="1725926"/>
                <a:gridCol w="1467168"/>
                <a:gridCol w="1200877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Arithmetic</a:t>
                      </a:r>
                      <a:r>
                        <a:rPr lang="en-US" sz="2000" baseline="0" dirty="0" smtClean="0"/>
                        <a:t> Algorithms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/>
                        <a:t>(Verification Tool: PLDI 08)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Verification </a:t>
                      </a:r>
                    </a:p>
                    <a:p>
                      <a:r>
                        <a:rPr lang="en-US" sz="2000" dirty="0" smtClean="0"/>
                        <a:t>Time v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Synthesis</a:t>
                      </a:r>
                    </a:p>
                    <a:p>
                      <a:r>
                        <a:rPr lang="en-US" sz="2000" dirty="0" smtClean="0"/>
                        <a:t>Time 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Ratio s/v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Swap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Sqrt</a:t>
                      </a:r>
                      <a:r>
                        <a:rPr lang="en-US" sz="1800" baseline="0" dirty="0" smtClean="0"/>
                        <a:t> (Binary Search)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1.8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Sqrt</a:t>
                      </a:r>
                      <a:r>
                        <a:rPr lang="en-US" sz="1800" baseline="0" dirty="0" smtClean="0"/>
                        <a:t> (Linear Tracking)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12.5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Strassen</a:t>
                      </a:r>
                      <a:r>
                        <a:rPr lang="en-US" sz="1800" dirty="0" smtClean="0"/>
                        <a:t> Multiplication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50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Breshenham</a:t>
                      </a:r>
                      <a:r>
                        <a:rPr lang="en-US" sz="1800" dirty="0" smtClean="0"/>
                        <a:t> Line Drawing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166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9658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58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1566" y="1004100"/>
          <a:ext cx="7733476" cy="255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3443"/>
                <a:gridCol w="1697335"/>
                <a:gridCol w="1446028"/>
                <a:gridCol w="11766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Dynamic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Prog</a:t>
                      </a:r>
                      <a:r>
                        <a:rPr lang="en-US" sz="2000" baseline="0" dirty="0" smtClean="0"/>
                        <a:t>.</a:t>
                      </a:r>
                      <a:r>
                        <a:rPr lang="en-US" sz="2000" dirty="0" smtClean="0"/>
                        <a:t> Algorithms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(Verification Tool: PLDI 09)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Verification </a:t>
                      </a:r>
                    </a:p>
                    <a:p>
                      <a:r>
                        <a:rPr lang="en-US" sz="2000" dirty="0" smtClean="0"/>
                        <a:t>Time v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Synthesis</a:t>
                      </a:r>
                    </a:p>
                    <a:p>
                      <a:r>
                        <a:rPr lang="en-US" sz="2000" dirty="0" smtClean="0"/>
                        <a:t>Time 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Ratio s/v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Fibonacci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5.9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15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Checkerboard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1.0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2.5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Longest Common Subsequence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28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Matrix Chain Multiply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6.9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13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Single-</a:t>
                      </a:r>
                      <a:r>
                        <a:rPr lang="en-US" sz="1800" dirty="0" err="1" smtClean="0"/>
                        <a:t>src</a:t>
                      </a:r>
                      <a:r>
                        <a:rPr lang="en-US" sz="1800" baseline="0" dirty="0" smtClean="0"/>
                        <a:t> Shortest Path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2.6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4068" y="304800"/>
            <a:ext cx="9033834" cy="609600"/>
          </a:xfrm>
        </p:spPr>
        <p:txBody>
          <a:bodyPr/>
          <a:lstStyle/>
          <a:p>
            <a:r>
              <a:rPr lang="en-US" sz="2600" dirty="0" smtClean="0"/>
              <a:t>Experiments: Program Verification vs. Program Synthesis</a:t>
            </a:r>
            <a:endParaRPr lang="en-US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7989" y="1143000"/>
            <a:ext cx="8564138" cy="5029200"/>
          </a:xfrm>
        </p:spPr>
        <p:txBody>
          <a:bodyPr/>
          <a:lstStyle/>
          <a:p>
            <a:r>
              <a:rPr lang="en-US" dirty="0" smtClean="0"/>
              <a:t>Constraint Generation</a:t>
            </a:r>
          </a:p>
          <a:p>
            <a:pPr lvl="1"/>
            <a:r>
              <a:rPr lang="en-US" dirty="0" smtClean="0"/>
              <a:t>Macro-level (Control-flow encoding)</a:t>
            </a:r>
          </a:p>
          <a:p>
            <a:pPr lvl="2"/>
            <a:r>
              <a:rPr lang="en-US" dirty="0" smtClean="0"/>
              <a:t>Invariant based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Path based</a:t>
            </a:r>
          </a:p>
          <a:p>
            <a:pPr lvl="2"/>
            <a:r>
              <a:rPr lang="en-US" dirty="0" smtClean="0"/>
              <a:t>Input based</a:t>
            </a:r>
          </a:p>
          <a:p>
            <a:pPr lvl="1"/>
            <a:r>
              <a:rPr lang="en-US" dirty="0" smtClean="0"/>
              <a:t>Micro-level (Operator encoding)</a:t>
            </a:r>
          </a:p>
          <a:p>
            <a:endParaRPr lang="en-US" dirty="0" smtClean="0"/>
          </a:p>
          <a:p>
            <a:r>
              <a:rPr lang="en-US" dirty="0" smtClean="0"/>
              <a:t>Constraint Solving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Reasoning Techniques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901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Path-based Constraint Generation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538935" y="1738820"/>
            <a:ext cx="39559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Pre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0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Æ :</a:t>
            </a:r>
            <a:r>
              <a:rPr lang="en-US" sz="2400" dirty="0" smtClean="0">
                <a:solidFill>
                  <a:schemeClr val="accent2"/>
                </a:solidFill>
              </a:rPr>
              <a:t>c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0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 Post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0</a:t>
            </a:r>
            <a:endParaRPr lang="en-US" sz="2400" dirty="0" smtClean="0">
              <a:solidFill>
                <a:schemeClr val="accent2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Pre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0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Æ </a:t>
            </a:r>
            <a:r>
              <a:rPr lang="en-US" sz="2400" dirty="0" smtClean="0">
                <a:solidFill>
                  <a:schemeClr val="accent2"/>
                </a:solidFill>
              </a:rPr>
              <a:t>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1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:</a:t>
            </a:r>
            <a:r>
              <a:rPr lang="en-US" sz="2400" dirty="0" smtClean="0">
                <a:solidFill>
                  <a:schemeClr val="accent2"/>
                </a:solidFill>
              </a:rPr>
              <a:t>c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1</a:t>
            </a:r>
            <a:r>
              <a:rPr lang="en-US" sz="2400" dirty="0" smtClean="0">
                <a:solidFill>
                  <a:schemeClr val="accent2"/>
                </a:solidFill>
              </a:rPr>
              <a:t> 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 Post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1</a:t>
            </a:r>
            <a:endParaRPr lang="en-US" sz="2400" dirty="0" smtClean="0">
              <a:solidFill>
                <a:schemeClr val="accent2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chemeClr val="accent2"/>
                </a:solidFill>
              </a:rPr>
              <a:t>Pre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0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Æ </a:t>
            </a:r>
            <a:r>
              <a:rPr lang="en-US" sz="2400" dirty="0" smtClean="0">
                <a:solidFill>
                  <a:schemeClr val="accent2"/>
                </a:solidFill>
              </a:rPr>
              <a:t>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2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:</a:t>
            </a:r>
            <a:r>
              <a:rPr lang="en-US" sz="2400" dirty="0" smtClean="0">
                <a:solidFill>
                  <a:schemeClr val="accent2"/>
                </a:solidFill>
              </a:rPr>
              <a:t>c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2</a:t>
            </a:r>
            <a:r>
              <a:rPr lang="en-US" sz="2400" dirty="0" smtClean="0">
                <a:solidFill>
                  <a:schemeClr val="accent2"/>
                </a:solidFill>
              </a:rPr>
              <a:t> 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)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Post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2</a:t>
            </a:r>
          </a:p>
          <a:p>
            <a:pPr>
              <a:spcBef>
                <a:spcPts val="0"/>
              </a:spcBef>
            </a:pPr>
            <a:r>
              <a:rPr lang="en-US" sz="2400" baseline="-25000" dirty="0">
                <a:solidFill>
                  <a:schemeClr val="accent2"/>
                </a:solidFill>
              </a:rPr>
              <a:t> 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                     </a:t>
            </a:r>
            <a:r>
              <a:rPr lang="en-US" sz="2400" dirty="0" smtClean="0">
                <a:solidFill>
                  <a:schemeClr val="accent2"/>
                </a:solidFill>
              </a:rPr>
              <a:t>:</a:t>
            </a:r>
            <a:endParaRPr lang="en-US" sz="2400" dirty="0">
              <a:solidFill>
                <a:schemeClr val="accent2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chemeClr val="accent2"/>
                </a:solidFill>
              </a:rPr>
              <a:t>Pre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0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Æ </a:t>
            </a:r>
            <a:r>
              <a:rPr lang="en-US" sz="2400" dirty="0" err="1" smtClean="0">
                <a:solidFill>
                  <a:schemeClr val="accent2"/>
                </a:solidFill>
              </a:rPr>
              <a:t>φ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n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:</a:t>
            </a:r>
            <a:r>
              <a:rPr lang="en-US" sz="2400" dirty="0" err="1" smtClean="0">
                <a:solidFill>
                  <a:schemeClr val="accent2"/>
                </a:solidFill>
              </a:rPr>
              <a:t>c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n</a:t>
            </a:r>
            <a:r>
              <a:rPr lang="en-US" sz="2400" dirty="0" smtClean="0">
                <a:solidFill>
                  <a:schemeClr val="accent2"/>
                </a:solidFill>
              </a:rPr>
              <a:t> 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)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Post</a:t>
            </a:r>
            <a:r>
              <a:rPr lang="en-US" sz="2400" baseline="-25000" dirty="0" err="1">
                <a:solidFill>
                  <a:schemeClr val="accent2"/>
                </a:solidFill>
              </a:rPr>
              <a:t>n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08346" y="2467271"/>
            <a:ext cx="2324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9</a:t>
            </a:r>
            <a:r>
              <a:rPr lang="en-US" sz="2400" dirty="0" smtClean="0">
                <a:solidFill>
                  <a:schemeClr val="accent2"/>
                </a:solidFill>
              </a:rPr>
              <a:t>c,S 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8</a:t>
            </a:r>
            <a:r>
              <a:rPr lang="en-US" sz="2400" dirty="0" smtClean="0">
                <a:solidFill>
                  <a:schemeClr val="accent2"/>
                </a:solidFill>
              </a:rPr>
              <a:t>y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0</a:t>
            </a:r>
            <a:r>
              <a:rPr lang="en-US" sz="2400" dirty="0" smtClean="0">
                <a:solidFill>
                  <a:schemeClr val="accent2"/>
                </a:solidFill>
              </a:rPr>
              <a:t>,…, </a:t>
            </a:r>
            <a:r>
              <a:rPr lang="en-US" sz="2400" dirty="0" err="1" smtClean="0">
                <a:solidFill>
                  <a:schemeClr val="accent2"/>
                </a:solidFill>
              </a:rPr>
              <a:t>y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n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 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2659567" y="1032431"/>
            <a:ext cx="3796988" cy="4627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&lt;Pre&gt; while c do S &lt;Post&gt;</a:t>
            </a:r>
          </a:p>
        </p:txBody>
      </p:sp>
      <p:sp>
        <p:nvSpPr>
          <p:cNvPr id="14" name="Content Placeholder 1"/>
          <p:cNvSpPr txBox="1">
            <a:spLocks/>
          </p:cNvSpPr>
          <p:nvPr/>
        </p:nvSpPr>
        <p:spPr bwMode="auto">
          <a:xfrm>
            <a:off x="546412" y="3940676"/>
            <a:ext cx="8344199" cy="859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/>
              <a:t>The </a:t>
            </a:r>
            <a:r>
              <a:rPr lang="en-US" sz="2400" kern="0" dirty="0" err="1"/>
              <a:t>i</a:t>
            </a:r>
            <a:r>
              <a:rPr lang="en-US" sz="2400" kern="0" baseline="30000" dirty="0" err="1"/>
              <a:t>th</a:t>
            </a:r>
            <a:r>
              <a:rPr lang="en-US" sz="2400" kern="0" dirty="0"/>
              <a:t> equation encodes that pre/post specification holds for all inputs that execute i loop iterations</a:t>
            </a:r>
            <a:r>
              <a:rPr lang="en-US" sz="2400" kern="0" dirty="0" smtClean="0"/>
              <a:t>.</a:t>
            </a:r>
            <a:endParaRPr lang="en-US" sz="2400" kern="0" dirty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2400" kern="0" dirty="0" smtClean="0">
              <a:latin typeface="+mn-lt"/>
            </a:endParaRPr>
          </a:p>
        </p:txBody>
      </p:sp>
      <p:sp>
        <p:nvSpPr>
          <p:cNvPr id="18" name="Double Bracket 17"/>
          <p:cNvSpPr/>
          <p:nvPr/>
        </p:nvSpPr>
        <p:spPr bwMode="auto">
          <a:xfrm>
            <a:off x="3438568" y="1668202"/>
            <a:ext cx="3827678" cy="2053706"/>
          </a:xfrm>
          <a:prstGeom prst="bracketPair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74016" y="5110782"/>
            <a:ext cx="8344199" cy="1620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latin typeface="+mn-lt"/>
              </a:rPr>
              <a:t>Notation: </a:t>
            </a:r>
            <a:r>
              <a:rPr lang="en-US" kern="0" dirty="0" smtClean="0"/>
              <a:t>c</a:t>
            </a:r>
            <a:r>
              <a:rPr lang="en-US" kern="0" baseline="-25000" dirty="0" smtClean="0"/>
              <a:t>i</a:t>
            </a:r>
            <a:r>
              <a:rPr lang="en-US" kern="0" dirty="0" smtClean="0"/>
              <a:t> denotes c[</a:t>
            </a:r>
            <a:r>
              <a:rPr lang="en-US" kern="0" dirty="0" err="1" smtClean="0"/>
              <a:t>y</a:t>
            </a:r>
            <a:r>
              <a:rPr lang="en-US" kern="0" baseline="-25000" dirty="0" err="1" smtClean="0"/>
              <a:t>i</a:t>
            </a:r>
            <a:r>
              <a:rPr lang="en-US" kern="0" dirty="0" smtClean="0"/>
              <a:t>/y], </a:t>
            </a:r>
            <a:r>
              <a:rPr lang="en-US" kern="0" dirty="0" err="1" smtClean="0"/>
              <a:t>Post</a:t>
            </a:r>
            <a:r>
              <a:rPr lang="en-US" kern="0" baseline="-25000" dirty="0" err="1" smtClean="0"/>
              <a:t>i</a:t>
            </a:r>
            <a:r>
              <a:rPr lang="en-US" kern="0" dirty="0" smtClean="0"/>
              <a:t> denotes Post[</a:t>
            </a:r>
            <a:r>
              <a:rPr lang="en-US" kern="0" dirty="0" err="1" smtClean="0"/>
              <a:t>y</a:t>
            </a:r>
            <a:r>
              <a:rPr lang="en-US" kern="0" baseline="-25000" dirty="0" err="1" smtClean="0"/>
              <a:t>i</a:t>
            </a:r>
            <a:r>
              <a:rPr lang="en-US" kern="0" dirty="0" smtClean="0"/>
              <a:t>/y]</a:t>
            </a:r>
            <a:endParaRPr lang="en-US" kern="0" dirty="0" smtClean="0">
              <a:latin typeface="+mn-lt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kern="0" dirty="0" smtClean="0">
                <a:latin typeface="+mn-lt"/>
              </a:rPr>
              <a:t>                S</a:t>
            </a:r>
            <a:r>
              <a:rPr lang="en-US" kern="0" baseline="-25000" dirty="0" smtClean="0">
                <a:latin typeface="+mn-lt"/>
              </a:rPr>
              <a:t>i</a:t>
            </a:r>
            <a:r>
              <a:rPr lang="en-US" kern="0" dirty="0" smtClean="0">
                <a:latin typeface="+mn-lt"/>
              </a:rPr>
              <a:t> denotes S[</a:t>
            </a:r>
            <a:r>
              <a:rPr lang="en-US" kern="0" dirty="0" err="1" smtClean="0">
                <a:latin typeface="+mn-lt"/>
              </a:rPr>
              <a:t>y</a:t>
            </a:r>
            <a:r>
              <a:rPr lang="en-US" kern="0" baseline="-25000" dirty="0" err="1" smtClean="0">
                <a:latin typeface="+mn-lt"/>
              </a:rPr>
              <a:t>i</a:t>
            </a:r>
            <a:r>
              <a:rPr lang="en-US" kern="0" dirty="0" smtClean="0">
                <a:latin typeface="+mn-lt"/>
              </a:rPr>
              <a:t>/y , y</a:t>
            </a:r>
            <a:r>
              <a:rPr lang="en-US" kern="0" baseline="-25000" dirty="0" smtClean="0">
                <a:latin typeface="+mn-lt"/>
              </a:rPr>
              <a:t>i+1</a:t>
            </a:r>
            <a:r>
              <a:rPr lang="en-US" kern="0" dirty="0" smtClean="0">
                <a:latin typeface="+mn-lt"/>
              </a:rPr>
              <a:t>/y</a:t>
            </a:r>
            <a:r>
              <a:rPr lang="en-US" kern="0" baseline="-25000" dirty="0" smtClean="0">
                <a:latin typeface="+mn-lt"/>
              </a:rPr>
              <a:t>1</a:t>
            </a:r>
            <a:r>
              <a:rPr lang="en-US" kern="0" dirty="0" smtClean="0">
                <a:latin typeface="+mn-lt"/>
              </a:rPr>
              <a:t>]</a:t>
            </a:r>
          </a:p>
          <a:p>
            <a:pPr>
              <a:buNone/>
            </a:pPr>
            <a:r>
              <a:rPr lang="en-US" dirty="0" smtClean="0">
                <a:solidFill>
                  <a:srgbClr val="CC00CC"/>
                </a:solidFill>
              </a:rPr>
              <a:t>[MSR </a:t>
            </a:r>
            <a:r>
              <a:rPr lang="en-US" dirty="0" err="1" smtClean="0">
                <a:solidFill>
                  <a:srgbClr val="CC00CC"/>
                </a:solidFill>
              </a:rPr>
              <a:t>Techreport</a:t>
            </a:r>
            <a:r>
              <a:rPr lang="en-US" dirty="0" smtClean="0">
                <a:solidFill>
                  <a:srgbClr val="CC00CC"/>
                </a:solidFill>
              </a:rPr>
              <a:t> </a:t>
            </a:r>
            <a:r>
              <a:rPr lang="en-US" dirty="0">
                <a:solidFill>
                  <a:srgbClr val="CC00CC"/>
                </a:solidFill>
              </a:rPr>
              <a:t>2010] Joint work with Saurabh Srivastava/Jeff Foster (Univ. of </a:t>
            </a:r>
            <a:r>
              <a:rPr lang="en-US" dirty="0" smtClean="0">
                <a:solidFill>
                  <a:srgbClr val="CC00CC"/>
                </a:solidFill>
              </a:rPr>
              <a:t>Maryland) and </a:t>
            </a:r>
            <a:r>
              <a:rPr lang="en-US" dirty="0" err="1" smtClean="0">
                <a:solidFill>
                  <a:srgbClr val="CC00CC"/>
                </a:solidFill>
              </a:rPr>
              <a:t>Swarat</a:t>
            </a:r>
            <a:r>
              <a:rPr lang="en-US" dirty="0" smtClean="0">
                <a:solidFill>
                  <a:srgbClr val="CC00CC"/>
                </a:solidFill>
              </a:rPr>
              <a:t> </a:t>
            </a:r>
            <a:r>
              <a:rPr lang="en-US" dirty="0" err="1" smtClean="0">
                <a:solidFill>
                  <a:srgbClr val="CC00CC"/>
                </a:solidFill>
              </a:rPr>
              <a:t>Chaudhuri</a:t>
            </a:r>
            <a:r>
              <a:rPr lang="en-US" dirty="0" smtClean="0">
                <a:solidFill>
                  <a:srgbClr val="CC00CC"/>
                </a:solidFill>
              </a:rPr>
              <a:t> (Penn State Univ.)</a:t>
            </a:r>
            <a:endParaRPr lang="en-US" dirty="0"/>
          </a:p>
          <a:p>
            <a:pPr lvl="0" eaLnBrk="0" hangingPunct="0">
              <a:spcBef>
                <a:spcPct val="20000"/>
              </a:spcBef>
              <a:defRPr/>
            </a:pPr>
            <a:endParaRPr lang="en-US" sz="2800" kern="0" dirty="0">
              <a:solidFill>
                <a:srgbClr val="009900"/>
              </a:solidFill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2400" kern="0" dirty="0" smtClean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Experiments: Program Inversion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1566" y="1468132"/>
          <a:ext cx="7733476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3443"/>
                <a:gridCol w="1697335"/>
                <a:gridCol w="1446028"/>
                <a:gridCol w="11766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Compressors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Iterations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Time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Run-length</a:t>
                      </a:r>
                      <a:r>
                        <a:rPr lang="en-US" sz="1800" baseline="0" dirty="0" smtClean="0"/>
                        <a:t> Encoding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26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LZ77</a:t>
                      </a:r>
                      <a:r>
                        <a:rPr lang="en-US" sz="1800" baseline="0" dirty="0" smtClean="0"/>
                        <a:t> Encoding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1810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LZW</a:t>
                      </a:r>
                      <a:r>
                        <a:rPr lang="en-US" sz="1800" baseline="0" dirty="0" smtClean="0"/>
                        <a:t> Encoding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150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520190" y="3643969"/>
          <a:ext cx="7733476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3443"/>
                <a:gridCol w="1697335"/>
                <a:gridCol w="1446028"/>
                <a:gridCol w="1176670"/>
              </a:tblGrid>
              <a:tr h="39578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Formatters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Iterations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Time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Base64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1376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UUEncode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34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Pkt</a:t>
                      </a:r>
                      <a:r>
                        <a:rPr lang="en-US" sz="1800" baseline="0" dirty="0" smtClean="0"/>
                        <a:t> Wrapper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132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XML</a:t>
                      </a:r>
                      <a:r>
                        <a:rPr lang="en-US" sz="1800" baseline="0" dirty="0" smtClean="0"/>
                        <a:t> Serialize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55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Experiments: Program Inversion</a:t>
            </a:r>
            <a:endParaRPr lang="en-US" dirty="0">
              <a:latin typeface="cmmi1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658943" y="1157027"/>
          <a:ext cx="7733476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3443"/>
                <a:gridCol w="1697335"/>
                <a:gridCol w="1446028"/>
                <a:gridCol w="1176670"/>
              </a:tblGrid>
              <a:tr h="39578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Graphics/Arithmetic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Iterations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Time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Vector</a:t>
                      </a:r>
                      <a:r>
                        <a:rPr lang="en-US" sz="1800" baseline="0" dirty="0" smtClean="0"/>
                        <a:t> Shift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Vector</a:t>
                      </a:r>
                      <a:r>
                        <a:rPr lang="en-US" sz="1800" baseline="0" dirty="0" smtClean="0"/>
                        <a:t> Scale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Vector</a:t>
                      </a:r>
                      <a:r>
                        <a:rPr lang="en-US" sz="1800" baseline="0" dirty="0" smtClean="0"/>
                        <a:t> Rotate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40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Dijkstra’s</a:t>
                      </a:r>
                      <a:r>
                        <a:rPr lang="en-US" sz="1800" dirty="0" smtClean="0"/>
                        <a:t> Permute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LU Decomposition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160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1 + ... + n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/>
        </p:nvGraphicFramePr>
        <p:xfrm>
          <a:off x="633917" y="4038982"/>
          <a:ext cx="7733476" cy="225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3443"/>
                <a:gridCol w="1697335"/>
                <a:gridCol w="1446028"/>
                <a:gridCol w="1176670"/>
              </a:tblGrid>
              <a:tr h="39578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TFTP</a:t>
                      </a:r>
                      <a:r>
                        <a:rPr lang="en-US" sz="2000" baseline="0" dirty="0" smtClean="0"/>
                        <a:t> Server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Iterations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Time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CMD</a:t>
                      </a:r>
                      <a:r>
                        <a:rPr lang="en-US" sz="1800" baseline="0" dirty="0" smtClean="0"/>
                        <a:t> Loop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22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File</a:t>
                      </a:r>
                      <a:r>
                        <a:rPr lang="en-US" sz="1800" baseline="0" dirty="0" smtClean="0"/>
                        <a:t> get-send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520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Ack</a:t>
                      </a:r>
                      <a:r>
                        <a:rPr lang="en-US" sz="1800" baseline="0" dirty="0" smtClean="0"/>
                        <a:t> get-send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Data</a:t>
                      </a:r>
                      <a:r>
                        <a:rPr lang="en-US" sz="1800" baseline="0" dirty="0" smtClean="0"/>
                        <a:t> get-send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442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Packet</a:t>
                      </a:r>
                      <a:r>
                        <a:rPr lang="en-US" sz="1800" baseline="0" dirty="0" smtClean="0"/>
                        <a:t> get-send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r>
                        <a:rPr lang="en-US" sz="1800" baseline="0" dirty="0" smtClean="0"/>
                        <a:t> 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7989" y="1143000"/>
            <a:ext cx="8564138" cy="5029200"/>
          </a:xfrm>
        </p:spPr>
        <p:txBody>
          <a:bodyPr/>
          <a:lstStyle/>
          <a:p>
            <a:r>
              <a:rPr lang="en-US" dirty="0" smtClean="0"/>
              <a:t>Constraint Generation</a:t>
            </a:r>
          </a:p>
          <a:p>
            <a:pPr lvl="1"/>
            <a:r>
              <a:rPr lang="en-US" dirty="0" smtClean="0"/>
              <a:t>Macro-level (Control-flow encoding)</a:t>
            </a:r>
          </a:p>
          <a:p>
            <a:pPr lvl="2"/>
            <a:r>
              <a:rPr lang="en-US" dirty="0" smtClean="0"/>
              <a:t>Invariant based</a:t>
            </a:r>
          </a:p>
          <a:p>
            <a:pPr lvl="2"/>
            <a:r>
              <a:rPr lang="en-US" dirty="0" smtClean="0"/>
              <a:t>Path based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Input based</a:t>
            </a:r>
          </a:p>
          <a:p>
            <a:pPr lvl="1"/>
            <a:r>
              <a:rPr lang="en-US" dirty="0" smtClean="0"/>
              <a:t>Micro-level (Operator encoding)</a:t>
            </a:r>
          </a:p>
          <a:p>
            <a:endParaRPr lang="en-US" dirty="0" smtClean="0"/>
          </a:p>
          <a:p>
            <a:r>
              <a:rPr lang="en-US" dirty="0" smtClean="0"/>
              <a:t>Constraint Solving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Reasoning Techniques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4135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Input-based Constraint Generation</a:t>
            </a:r>
            <a:endParaRPr lang="en-US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2659567" y="1109550"/>
            <a:ext cx="3796988" cy="4627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&lt;P&gt; while c do S &lt;</a:t>
            </a:r>
            <a:r>
              <a:rPr lang="en-US" sz="2400" kern="0" dirty="0">
                <a:solidFill>
                  <a:srgbClr val="008000"/>
                </a:solidFill>
                <a:latin typeface="+mn-lt"/>
              </a:rPr>
              <a:t>Q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79939" y="2202523"/>
            <a:ext cx="41844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chemeClr val="accent2"/>
                </a:solidFill>
              </a:rPr>
              <a:t>           (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:</a:t>
            </a:r>
            <a:r>
              <a:rPr lang="en-US" sz="2400" dirty="0" smtClean="0">
                <a:solidFill>
                  <a:schemeClr val="accent2"/>
                </a:solidFill>
              </a:rPr>
              <a:t>c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o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Æ </a:t>
            </a:r>
            <a:r>
              <a:rPr lang="en-US" sz="2400" dirty="0">
                <a:solidFill>
                  <a:schemeClr val="accent2"/>
                </a:solidFill>
              </a:rPr>
              <a:t>y</a:t>
            </a:r>
            <a:r>
              <a:rPr lang="en-US" sz="2400" baseline="-25000" dirty="0">
                <a:solidFill>
                  <a:schemeClr val="accent2"/>
                </a:solidFill>
              </a:rPr>
              <a:t>0</a:t>
            </a:r>
            <a:r>
              <a:rPr lang="en-US" sz="2400" dirty="0">
                <a:solidFill>
                  <a:schemeClr val="accent2"/>
                </a:solidFill>
              </a:rPr>
              <a:t>=P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Æ </a:t>
            </a:r>
            <a:r>
              <a:rPr lang="en-US" sz="2400" dirty="0" err="1" smtClean="0">
                <a:solidFill>
                  <a:schemeClr val="accent2"/>
                </a:solidFill>
              </a:rPr>
              <a:t>y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o</a:t>
            </a:r>
            <a:r>
              <a:rPr lang="en-US" sz="2400" dirty="0" smtClean="0">
                <a:solidFill>
                  <a:schemeClr val="accent2"/>
                </a:solidFill>
              </a:rPr>
              <a:t>=Q)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accent2"/>
                </a:solidFill>
                <a:latin typeface="cmsy10" pitchFamily="34" charset="0"/>
              </a:rPr>
              <a:t>_ </a:t>
            </a:r>
            <a:r>
              <a:rPr lang="en-US" sz="2400" dirty="0" smtClean="0">
                <a:solidFill>
                  <a:schemeClr val="accent2"/>
                </a:solidFill>
              </a:rPr>
              <a:t>(φ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1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:</a:t>
            </a:r>
            <a:r>
              <a:rPr lang="en-US" sz="2400" dirty="0" smtClean="0">
                <a:solidFill>
                  <a:schemeClr val="accent2"/>
                </a:solidFill>
              </a:rPr>
              <a:t>c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1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Æ </a:t>
            </a:r>
            <a:r>
              <a:rPr lang="en-US" sz="2400" dirty="0" smtClean="0">
                <a:solidFill>
                  <a:schemeClr val="accent2"/>
                </a:solidFill>
              </a:rPr>
              <a:t>y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0</a:t>
            </a:r>
            <a:r>
              <a:rPr lang="en-US" sz="2400" dirty="0" smtClean="0">
                <a:solidFill>
                  <a:schemeClr val="accent2"/>
                </a:solidFill>
              </a:rPr>
              <a:t>=P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Æ </a:t>
            </a:r>
            <a:r>
              <a:rPr lang="en-US" sz="2400" dirty="0" smtClean="0">
                <a:solidFill>
                  <a:schemeClr val="accent2"/>
                </a:solidFill>
              </a:rPr>
              <a:t>y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1</a:t>
            </a:r>
            <a:r>
              <a:rPr lang="en-US" sz="2400" dirty="0" smtClean="0">
                <a:solidFill>
                  <a:schemeClr val="accent2"/>
                </a:solidFill>
              </a:rPr>
              <a:t>=Q)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accent2"/>
                </a:solidFill>
                <a:latin typeface="cmsy10" pitchFamily="34" charset="0"/>
              </a:rPr>
              <a:t>_ </a:t>
            </a:r>
            <a:r>
              <a:rPr lang="en-US" sz="2400" dirty="0">
                <a:solidFill>
                  <a:schemeClr val="accent2"/>
                </a:solidFill>
              </a:rPr>
              <a:t>(</a:t>
            </a:r>
            <a:r>
              <a:rPr lang="en-US" sz="2400" dirty="0" smtClean="0">
                <a:solidFill>
                  <a:schemeClr val="accent2"/>
                </a:solidFill>
              </a:rPr>
              <a:t>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2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:</a:t>
            </a:r>
            <a:r>
              <a:rPr lang="en-US" sz="2400" dirty="0" smtClean="0">
                <a:solidFill>
                  <a:schemeClr val="accent2"/>
                </a:solidFill>
              </a:rPr>
              <a:t>c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2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Æ </a:t>
            </a:r>
            <a:r>
              <a:rPr lang="en-US" sz="2400" dirty="0">
                <a:solidFill>
                  <a:schemeClr val="accent2"/>
                </a:solidFill>
              </a:rPr>
              <a:t>y</a:t>
            </a:r>
            <a:r>
              <a:rPr lang="en-US" sz="2400" baseline="-25000" dirty="0">
                <a:solidFill>
                  <a:schemeClr val="accent2"/>
                </a:solidFill>
              </a:rPr>
              <a:t>0</a:t>
            </a:r>
            <a:r>
              <a:rPr lang="en-US" sz="2400" dirty="0">
                <a:solidFill>
                  <a:schemeClr val="accent2"/>
                </a:solidFill>
              </a:rPr>
              <a:t>=P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Æ </a:t>
            </a:r>
            <a:r>
              <a:rPr lang="en-US" sz="2400" dirty="0" smtClean="0">
                <a:solidFill>
                  <a:schemeClr val="accent2"/>
                </a:solidFill>
              </a:rPr>
              <a:t>y</a:t>
            </a:r>
            <a:r>
              <a:rPr lang="en-US" sz="2400" baseline="-25000" dirty="0">
                <a:solidFill>
                  <a:schemeClr val="accent2"/>
                </a:solidFill>
              </a:rPr>
              <a:t>2</a:t>
            </a:r>
            <a:r>
              <a:rPr lang="en-US" sz="2400" dirty="0" smtClean="0">
                <a:solidFill>
                  <a:schemeClr val="accent2"/>
                </a:solidFill>
              </a:rPr>
              <a:t>=Q</a:t>
            </a:r>
            <a:r>
              <a:rPr lang="en-US" sz="2400" dirty="0">
                <a:solidFill>
                  <a:schemeClr val="accent2"/>
                </a:solidFill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                    :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accent2"/>
                </a:solidFill>
                <a:latin typeface="cmsy10" pitchFamily="34" charset="0"/>
              </a:rPr>
              <a:t>_ </a:t>
            </a:r>
            <a:r>
              <a:rPr lang="en-US" sz="2400" dirty="0">
                <a:solidFill>
                  <a:schemeClr val="accent2"/>
                </a:solidFill>
              </a:rPr>
              <a:t>(</a:t>
            </a:r>
            <a:r>
              <a:rPr lang="en-US" sz="2400" dirty="0" err="1" smtClean="0">
                <a:solidFill>
                  <a:schemeClr val="accent2"/>
                </a:solidFill>
              </a:rPr>
              <a:t>φ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n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:</a:t>
            </a:r>
            <a:r>
              <a:rPr lang="en-US" sz="2400" dirty="0" err="1" smtClean="0">
                <a:solidFill>
                  <a:schemeClr val="accent2"/>
                </a:solidFill>
              </a:rPr>
              <a:t>c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n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Æ </a:t>
            </a:r>
            <a:r>
              <a:rPr lang="en-US" sz="2400" dirty="0">
                <a:solidFill>
                  <a:schemeClr val="accent2"/>
                </a:solidFill>
              </a:rPr>
              <a:t>y</a:t>
            </a:r>
            <a:r>
              <a:rPr lang="en-US" sz="2400" baseline="-25000" dirty="0">
                <a:solidFill>
                  <a:schemeClr val="accent2"/>
                </a:solidFill>
              </a:rPr>
              <a:t>0</a:t>
            </a:r>
            <a:r>
              <a:rPr lang="en-US" sz="2400" dirty="0">
                <a:solidFill>
                  <a:schemeClr val="accent2"/>
                </a:solidFill>
              </a:rPr>
              <a:t>=P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Æ </a:t>
            </a:r>
            <a:r>
              <a:rPr lang="en-US" sz="2400" dirty="0" err="1" smtClean="0">
                <a:solidFill>
                  <a:schemeClr val="accent2"/>
                </a:solidFill>
              </a:rPr>
              <a:t>y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n</a:t>
            </a:r>
            <a:r>
              <a:rPr lang="en-US" sz="2400" dirty="0" smtClean="0">
                <a:solidFill>
                  <a:schemeClr val="accent2"/>
                </a:solidFill>
              </a:rPr>
              <a:t>=Q</a:t>
            </a:r>
            <a:r>
              <a:rPr lang="en-US" sz="2400" dirty="0">
                <a:solidFill>
                  <a:schemeClr val="accent2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accent2"/>
                </a:solidFill>
                <a:latin typeface="cmsy10" pitchFamily="34" charset="0"/>
              </a:rPr>
              <a:t>_ </a:t>
            </a:r>
            <a:r>
              <a:rPr lang="en-US" sz="2400" dirty="0">
                <a:solidFill>
                  <a:schemeClr val="accent2"/>
                </a:solidFill>
              </a:rPr>
              <a:t>(</a:t>
            </a:r>
            <a:r>
              <a:rPr lang="en-US" sz="2400" dirty="0" err="1" smtClean="0">
                <a:solidFill>
                  <a:schemeClr val="accent2"/>
                </a:solidFill>
              </a:rPr>
              <a:t>φ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n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c</a:t>
            </a:r>
            <a:r>
              <a:rPr lang="en-US" sz="2400" baseline="-25000" dirty="0" err="1">
                <a:solidFill>
                  <a:schemeClr val="accent2"/>
                </a:solidFill>
              </a:rPr>
              <a:t>n</a:t>
            </a:r>
            <a:r>
              <a:rPr lang="en-US" sz="2400" dirty="0" smtClean="0">
                <a:solidFill>
                  <a:schemeClr val="accent2"/>
                </a:solidFill>
              </a:rPr>
              <a:t>)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8059" y="2930974"/>
            <a:ext cx="40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w</a:t>
            </a:r>
            <a:r>
              <a:rPr lang="en-US" sz="2400" dirty="0" smtClean="0">
                <a:solidFill>
                  <a:schemeClr val="accent2"/>
                </a:solidFill>
              </a:rPr>
              <a:t>here </a:t>
            </a:r>
            <a:r>
              <a:rPr lang="el-GR" sz="2400" dirty="0" smtClean="0">
                <a:solidFill>
                  <a:schemeClr val="accent2"/>
                </a:solidFill>
              </a:rPr>
              <a:t>Ψ</a:t>
            </a:r>
            <a:r>
              <a:rPr lang="en-US" sz="2400" dirty="0" smtClean="0">
                <a:solidFill>
                  <a:schemeClr val="accent2"/>
                </a:solidFill>
              </a:rPr>
              <a:t>(P,Q)   =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  9 </a:t>
            </a:r>
            <a:r>
              <a:rPr lang="en-US" sz="2400" dirty="0" smtClean="0">
                <a:solidFill>
                  <a:schemeClr val="accent2"/>
                </a:solidFill>
              </a:rPr>
              <a:t>y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0</a:t>
            </a:r>
            <a:r>
              <a:rPr lang="en-US" sz="2400" dirty="0" smtClean="0">
                <a:solidFill>
                  <a:schemeClr val="accent2"/>
                </a:solidFill>
              </a:rPr>
              <a:t>,…,</a:t>
            </a:r>
            <a:r>
              <a:rPr lang="en-US" sz="2400" dirty="0" err="1" smtClean="0">
                <a:solidFill>
                  <a:schemeClr val="accent2"/>
                </a:solidFill>
              </a:rPr>
              <a:t>y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n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 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2" name="Double Bracket 11"/>
          <p:cNvSpPr/>
          <p:nvPr/>
        </p:nvSpPr>
        <p:spPr bwMode="auto">
          <a:xfrm>
            <a:off x="4679571" y="2131905"/>
            <a:ext cx="4137889" cy="2538076"/>
          </a:xfrm>
          <a:prstGeom prst="bracketPair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6559" y="1665507"/>
            <a:ext cx="4723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9</a:t>
            </a:r>
            <a:r>
              <a:rPr lang="en-US" sz="2400" dirty="0" smtClean="0">
                <a:solidFill>
                  <a:schemeClr val="accent2"/>
                </a:solidFill>
              </a:rPr>
              <a:t>c,S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l-GR" sz="2400" dirty="0" smtClean="0">
                <a:solidFill>
                  <a:schemeClr val="accent2"/>
                </a:solidFill>
              </a:rPr>
              <a:t>Ψ</a:t>
            </a:r>
            <a:r>
              <a:rPr lang="en-US" sz="2400" dirty="0" smtClean="0">
                <a:solidFill>
                  <a:schemeClr val="accent2"/>
                </a:solidFill>
              </a:rPr>
              <a:t>(P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1</a:t>
            </a:r>
            <a:r>
              <a:rPr lang="en-US" sz="2400" dirty="0" smtClean="0">
                <a:solidFill>
                  <a:schemeClr val="accent2"/>
                </a:solidFill>
              </a:rPr>
              <a:t>,Q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1</a:t>
            </a:r>
            <a:r>
              <a:rPr lang="en-US" sz="2400" dirty="0" smtClean="0">
                <a:solidFill>
                  <a:schemeClr val="accent2"/>
                </a:solidFill>
              </a:rPr>
              <a:t>) 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Æ </a:t>
            </a:r>
            <a:r>
              <a:rPr lang="en-US" sz="2400" dirty="0" smtClean="0">
                <a:solidFill>
                  <a:schemeClr val="accent2"/>
                </a:solidFill>
              </a:rPr>
              <a:t>… </a:t>
            </a:r>
            <a:r>
              <a:rPr lang="en-US" sz="2400" dirty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</a:rPr>
              <a:t>Ψ</a:t>
            </a:r>
            <a:r>
              <a:rPr lang="en-US" sz="2400" dirty="0" smtClean="0">
                <a:solidFill>
                  <a:schemeClr val="accent2"/>
                </a:solidFill>
              </a:rPr>
              <a:t>(</a:t>
            </a:r>
            <a:r>
              <a:rPr lang="en-US" sz="2400" dirty="0" err="1" smtClean="0">
                <a:solidFill>
                  <a:schemeClr val="accent2"/>
                </a:solidFill>
              </a:rPr>
              <a:t>P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k</a:t>
            </a:r>
            <a:r>
              <a:rPr lang="en-US" sz="2400" dirty="0" err="1" smtClean="0">
                <a:solidFill>
                  <a:schemeClr val="accent2"/>
                </a:solidFill>
              </a:rPr>
              <a:t>,Q</a:t>
            </a:r>
            <a:r>
              <a:rPr lang="en-US" sz="2400" baseline="-25000" dirty="0" err="1">
                <a:solidFill>
                  <a:schemeClr val="accent2"/>
                </a:solidFill>
              </a:rPr>
              <a:t>k</a:t>
            </a:r>
            <a:r>
              <a:rPr lang="en-US" sz="2400" dirty="0" smtClean="0">
                <a:solidFill>
                  <a:schemeClr val="accent2"/>
                </a:solidFill>
              </a:rPr>
              <a:t>) </a:t>
            </a:r>
            <a:endParaRPr lang="en-US" sz="2400" dirty="0"/>
          </a:p>
        </p:txBody>
      </p:sp>
      <p:sp>
        <p:nvSpPr>
          <p:cNvPr id="15" name="Content Placeholder 1"/>
          <p:cNvSpPr txBox="1">
            <a:spLocks/>
          </p:cNvSpPr>
          <p:nvPr/>
        </p:nvSpPr>
        <p:spPr bwMode="auto">
          <a:xfrm>
            <a:off x="448438" y="4871430"/>
            <a:ext cx="8418005" cy="835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l-GR" sz="2400" dirty="0"/>
              <a:t>Ψ</a:t>
            </a:r>
            <a:r>
              <a:rPr lang="en-US" sz="2400" dirty="0" smtClean="0"/>
              <a:t>(P,Q) encodes that the program is consistent with input-output pair (P,Q) if it terminates within n iterations.</a:t>
            </a:r>
            <a:endParaRPr lang="en-US" sz="24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2400" kern="0" dirty="0" smtClean="0">
              <a:latin typeface="+mn-lt"/>
            </a:endParaRPr>
          </a:p>
        </p:txBody>
      </p:sp>
      <p:sp>
        <p:nvSpPr>
          <p:cNvPr id="19" name="Content Placeholder 1"/>
          <p:cNvSpPr txBox="1">
            <a:spLocks/>
          </p:cNvSpPr>
          <p:nvPr/>
        </p:nvSpPr>
        <p:spPr bwMode="auto">
          <a:xfrm>
            <a:off x="182197" y="6015348"/>
            <a:ext cx="8418005" cy="52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kern="0" dirty="0" smtClean="0"/>
              <a:t>Notation</a:t>
            </a:r>
            <a:r>
              <a:rPr lang="en-US" kern="0" dirty="0"/>
              <a:t>: </a:t>
            </a:r>
            <a:r>
              <a:rPr lang="en-US" kern="0" dirty="0" smtClean="0"/>
              <a:t>(</a:t>
            </a:r>
            <a:r>
              <a:rPr lang="en-US" kern="0" dirty="0" err="1"/>
              <a:t>P</a:t>
            </a:r>
            <a:r>
              <a:rPr lang="en-US" kern="0" baseline="-25000" dirty="0" err="1"/>
              <a:t>i</a:t>
            </a:r>
            <a:r>
              <a:rPr lang="en-US" kern="0" dirty="0" err="1"/>
              <a:t>,Q</a:t>
            </a:r>
            <a:r>
              <a:rPr lang="en-US" kern="0" baseline="-25000" dirty="0" err="1"/>
              <a:t>i</a:t>
            </a:r>
            <a:r>
              <a:rPr lang="en-US" kern="0" dirty="0"/>
              <a:t>) denotes an input-output example.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2400" kern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4853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5629" y="304800"/>
            <a:ext cx="8017525" cy="609600"/>
          </a:xfrm>
        </p:spPr>
        <p:txBody>
          <a:bodyPr/>
          <a:lstStyle/>
          <a:p>
            <a:r>
              <a:rPr lang="en-US" dirty="0" smtClean="0"/>
              <a:t>Choices for Macro-level Constraint Generation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653091"/>
              </p:ext>
            </p:extLst>
          </p:nvPr>
        </p:nvGraphicFramePr>
        <p:xfrm>
          <a:off x="165253" y="1145754"/>
          <a:ext cx="8813496" cy="4587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7614"/>
                <a:gridCol w="2324560"/>
                <a:gridCol w="2126255"/>
                <a:gridCol w="2655067"/>
              </a:tblGrid>
              <a:tr h="6469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Invariant-based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Path-based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Input-based</a:t>
                      </a:r>
                      <a:endParaRPr lang="en-US" dirty="0"/>
                    </a:p>
                  </a:txBody>
                  <a:tcPr/>
                </a:tc>
              </a:tr>
              <a:tr h="917466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Encoding</a:t>
                      </a:r>
                      <a:endParaRPr lang="en-US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Unknown</a:t>
                      </a:r>
                      <a:r>
                        <a:rPr lang="en-US" baseline="0" dirty="0" smtClean="0"/>
                        <a:t> program is such that it always satisfies given spec.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Given spec should be satisfied on certain paths.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Given spec should be satisfied</a:t>
                      </a:r>
                      <a:r>
                        <a:rPr lang="en-US" baseline="0" dirty="0" smtClean="0"/>
                        <a:t> on certain inputs.</a:t>
                      </a:r>
                      <a:endParaRPr lang="en-US" dirty="0"/>
                    </a:p>
                  </a:txBody>
                  <a:tcPr/>
                </a:tc>
              </a:tr>
              <a:tr h="367724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Coverage</a:t>
                      </a:r>
                      <a:endParaRPr lang="en-US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Full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9933"/>
                          </a:solidFill>
                        </a:rPr>
                        <a:t>Medium</a:t>
                      </a:r>
                      <a:endParaRPr lang="en-US" dirty="0">
                        <a:solidFill>
                          <a:srgbClr val="FF99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Least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49996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Constraint Size</a:t>
                      </a:r>
                      <a:endParaRPr lang="en-US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Smallest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9933"/>
                          </a:solidFill>
                        </a:rPr>
                        <a:t>Medium</a:t>
                      </a:r>
                      <a:endParaRPr lang="en-US" dirty="0">
                        <a:solidFill>
                          <a:srgbClr val="FF99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Largest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1860">
                <a:tc>
                  <a:txBody>
                    <a:bodyPr/>
                    <a:lstStyle/>
                    <a:p>
                      <a:r>
                        <a:rPr lang="en-US" sz="1700" b="1" dirty="0" smtClean="0">
                          <a:solidFill>
                            <a:srgbClr val="FFFFFF"/>
                          </a:solidFill>
                        </a:rPr>
                        <a:t>Sophistication</a:t>
                      </a:r>
                      <a:r>
                        <a:rPr lang="en-US" sz="1700" b="1" baseline="0" dirty="0" smtClean="0">
                          <a:solidFill>
                            <a:srgbClr val="FFFFFF"/>
                          </a:solidFill>
                        </a:rPr>
                        <a:t> of Constraints</a:t>
                      </a:r>
                      <a:endParaRPr lang="en-US" sz="17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Most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rgbClr val="FF9933"/>
                          </a:solidFill>
                        </a:rPr>
                        <a:t>Medium</a:t>
                      </a:r>
                      <a:endParaRPr lang="en-US" dirty="0">
                        <a:solidFill>
                          <a:srgbClr val="FF99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Least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74914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Verification Analog</a:t>
                      </a:r>
                      <a:endParaRPr lang="en-US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Formal Verification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Testing based on path coverage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Testing based on input-suite</a:t>
                      </a:r>
                      <a:endParaRPr lang="en-US" dirty="0"/>
                    </a:p>
                  </a:txBody>
                  <a:tcPr/>
                </a:tc>
              </a:tr>
              <a:tr h="64692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FF"/>
                          </a:solidFill>
                        </a:rPr>
                        <a:t>Synthesis</a:t>
                      </a:r>
                      <a:r>
                        <a:rPr lang="en-US" b="1" baseline="0" dirty="0" smtClean="0">
                          <a:solidFill>
                            <a:srgbClr val="FFFFFF"/>
                          </a:solidFill>
                        </a:rPr>
                        <a:t> Paradigm</a:t>
                      </a:r>
                      <a:endParaRPr lang="en-US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Deductive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Deductive + Inductive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Inductive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462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5689" y="1009188"/>
            <a:ext cx="8463774" cy="567039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Straight-line programs that use </a:t>
            </a:r>
          </a:p>
          <a:p>
            <a:pPr lvl="1"/>
            <a:r>
              <a:rPr lang="en-US" dirty="0" smtClean="0"/>
              <a:t>Arithmetic Operators: +,-,*,/</a:t>
            </a:r>
          </a:p>
          <a:p>
            <a:pPr lvl="1"/>
            <a:r>
              <a:rPr lang="en-US" dirty="0" smtClean="0"/>
              <a:t>Logical Operators: Bitwise and/or/not, Shift left/right</a:t>
            </a:r>
          </a:p>
          <a:p>
            <a:endParaRPr lang="en-US" sz="1000" dirty="0" smtClean="0"/>
          </a:p>
          <a:p>
            <a:endParaRPr lang="en-US" dirty="0" smtClean="0"/>
          </a:p>
          <a:p>
            <a:r>
              <a:rPr lang="en-US" dirty="0" smtClean="0"/>
              <a:t>Challenge: Combination of arithmetic + logical operators leads to unintuitive algorithms</a:t>
            </a:r>
          </a:p>
          <a:p>
            <a:endParaRPr lang="en-US" sz="1000" dirty="0" smtClean="0"/>
          </a:p>
          <a:p>
            <a:endParaRPr lang="en-US" dirty="0" smtClean="0"/>
          </a:p>
          <a:p>
            <a:r>
              <a:rPr lang="en-US" dirty="0" smtClean="0"/>
              <a:t>Application: Provides most-efficient way to accomplish a given task on a given architecture</a:t>
            </a:r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Bitvector</a:t>
            </a:r>
            <a:r>
              <a:rPr lang="en-US" dirty="0" smtClean="0"/>
              <a:t> Algorithms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3240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7989" y="1143000"/>
            <a:ext cx="8564138" cy="5029200"/>
          </a:xfrm>
        </p:spPr>
        <p:txBody>
          <a:bodyPr/>
          <a:lstStyle/>
          <a:p>
            <a:r>
              <a:rPr lang="en-US" dirty="0" smtClean="0"/>
              <a:t>Constraint Generation</a:t>
            </a:r>
          </a:p>
          <a:p>
            <a:pPr lvl="1"/>
            <a:r>
              <a:rPr lang="en-US" dirty="0" smtClean="0"/>
              <a:t>Macro-level</a:t>
            </a:r>
          </a:p>
          <a:p>
            <a:pPr lvl="2"/>
            <a:r>
              <a:rPr lang="en-US" dirty="0" smtClean="0"/>
              <a:t>Invariant based</a:t>
            </a:r>
          </a:p>
          <a:p>
            <a:pPr lvl="2"/>
            <a:r>
              <a:rPr lang="en-US" dirty="0" smtClean="0"/>
              <a:t>Path based</a:t>
            </a:r>
          </a:p>
          <a:p>
            <a:pPr lvl="2"/>
            <a:r>
              <a:rPr lang="en-US" dirty="0" smtClean="0"/>
              <a:t>Input based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Micro-level (Operator encoding)</a:t>
            </a:r>
          </a:p>
          <a:p>
            <a:endParaRPr lang="en-US" dirty="0" smtClean="0"/>
          </a:p>
          <a:p>
            <a:r>
              <a:rPr lang="en-US" dirty="0" smtClean="0"/>
              <a:t>Constraint Solving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Reasoning Techniques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7717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Let x = y op z, where op is some arithmetic operator</a:t>
            </a:r>
          </a:p>
          <a:p>
            <a:endParaRPr lang="en-US" sz="1000" dirty="0" smtClean="0"/>
          </a:p>
          <a:p>
            <a:r>
              <a:rPr lang="en-US" dirty="0" smtClean="0"/>
              <a:t>Precise Modeling</a:t>
            </a:r>
          </a:p>
          <a:p>
            <a:pPr lvl="1"/>
            <a:r>
              <a:rPr lang="en-US" dirty="0" smtClean="0"/>
              <a:t>x = y op z</a:t>
            </a:r>
          </a:p>
          <a:p>
            <a:pPr lvl="1"/>
            <a:r>
              <a:rPr lang="en-US" dirty="0" smtClean="0"/>
              <a:t>Can be encoded using SMT </a:t>
            </a:r>
          </a:p>
          <a:p>
            <a:endParaRPr lang="en-US" dirty="0" smtClean="0"/>
          </a:p>
          <a:p>
            <a:r>
              <a:rPr lang="en-US" dirty="0" smtClean="0"/>
              <a:t>Abstract/Approximate Modeling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 Generation: Micro-level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168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4610" y="1109547"/>
            <a:ext cx="8686800" cy="5029200"/>
          </a:xfrm>
        </p:spPr>
        <p:txBody>
          <a:bodyPr/>
          <a:lstStyle/>
          <a:p>
            <a:r>
              <a:rPr lang="en-US" dirty="0" smtClean="0"/>
              <a:t>Bit-vector modeling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F(x1,x2,y1,y2,z1,z2), </a:t>
            </a:r>
            <a:r>
              <a:rPr lang="en-US" dirty="0" smtClean="0"/>
              <a:t>where x1, x2 denote bits of x </a:t>
            </a:r>
          </a:p>
          <a:p>
            <a:pPr lvl="1"/>
            <a:r>
              <a:rPr lang="en-US" dirty="0" smtClean="0"/>
              <a:t>Allows encoding using SAT or small tables</a:t>
            </a:r>
          </a:p>
          <a:p>
            <a:r>
              <a:rPr lang="en-US" dirty="0" smtClean="0"/>
              <a:t>Arithmetic modulo small prime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x = y op z mod p</a:t>
            </a:r>
            <a:r>
              <a:rPr lang="en-US" dirty="0" smtClean="0"/>
              <a:t>. Allows encoding using small tables.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, x=</a:t>
            </a:r>
            <a:r>
              <a:rPr lang="en-US" dirty="0" err="1" smtClean="0"/>
              <a:t>y+z</a:t>
            </a:r>
            <a:r>
              <a:rPr lang="en-US" dirty="0" smtClean="0"/>
              <a:t> mod 3 is encoded as </a:t>
            </a:r>
            <a:r>
              <a:rPr lang="en-US" dirty="0" smtClean="0">
                <a:solidFill>
                  <a:schemeClr val="accent2"/>
                </a:solidFill>
              </a:rPr>
              <a:t>x=G(</a:t>
            </a:r>
            <a:r>
              <a:rPr lang="en-US" dirty="0" err="1" smtClean="0">
                <a:solidFill>
                  <a:schemeClr val="accent2"/>
                </a:solidFill>
              </a:rPr>
              <a:t>y,z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  <a:r>
              <a:rPr lang="en-US" dirty="0" smtClean="0"/>
              <a:t> where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800" dirty="0" smtClean="0"/>
          </a:p>
          <a:p>
            <a:r>
              <a:rPr lang="en-US" dirty="0" smtClean="0"/>
              <a:t>Finite precision modeling</a:t>
            </a:r>
          </a:p>
          <a:p>
            <a:pPr lvl="1"/>
            <a:r>
              <a:rPr lang="en-US" dirty="0" smtClean="0"/>
              <a:t>Represent x by finite bit integers (</a:t>
            </a:r>
            <a:r>
              <a:rPr lang="en-US" dirty="0" err="1" smtClean="0">
                <a:latin typeface="Comic Sans MS"/>
              </a:rPr>
              <a:t>x</a:t>
            </a:r>
            <a:r>
              <a:rPr lang="en-US" baseline="-25000" dirty="0" err="1" smtClean="0">
                <a:latin typeface="Comic Sans MS"/>
              </a:rPr>
              <a:t>m</a:t>
            </a:r>
            <a:r>
              <a:rPr lang="en-US" dirty="0" smtClean="0"/>
              <a:t>, </a:t>
            </a:r>
            <a:r>
              <a:rPr lang="en-US" dirty="0" err="1" smtClean="0">
                <a:latin typeface="Comic Sans MS"/>
              </a:rPr>
              <a:t>x</a:t>
            </a:r>
            <a:r>
              <a:rPr lang="en-US" baseline="-25000" dirty="0" err="1" smtClean="0">
                <a:latin typeface="Comic Sans MS"/>
              </a:rPr>
              <a:t>e</a:t>
            </a:r>
            <a:r>
              <a:rPr lang="en-US" dirty="0" smtClean="0"/>
              <a:t>) denoting </a:t>
            </a:r>
            <a:r>
              <a:rPr lang="en-US" dirty="0" err="1" smtClean="0">
                <a:latin typeface="Comic Sans MS"/>
              </a:rPr>
              <a:t>x</a:t>
            </a:r>
            <a:r>
              <a:rPr lang="en-US" baseline="-25000" dirty="0" err="1" smtClean="0">
                <a:latin typeface="Comic Sans MS"/>
              </a:rPr>
              <a:t>m</a:t>
            </a:r>
            <a:r>
              <a:rPr lang="en-US" dirty="0" smtClean="0">
                <a:latin typeface="Comic Sans MS"/>
              </a:rPr>
              <a:t>*10</a:t>
            </a:r>
            <a:r>
              <a:rPr lang="en-US" baseline="30000" dirty="0" smtClean="0">
                <a:latin typeface="Comic Sans MS"/>
              </a:rPr>
              <a:t>x</a:t>
            </a:r>
            <a:r>
              <a:rPr lang="en-US" baseline="15000" dirty="0" smtClean="0">
                <a:latin typeface="Comic Sans MS"/>
              </a:rPr>
              <a:t>e</a:t>
            </a:r>
          </a:p>
          <a:p>
            <a:pPr lvl="1"/>
            <a:r>
              <a:rPr lang="en-US" dirty="0" smtClean="0"/>
              <a:t>Relationship between </a:t>
            </a:r>
            <a:r>
              <a:rPr lang="en-US" dirty="0" err="1" smtClean="0">
                <a:latin typeface="Comic Sans MS"/>
              </a:rPr>
              <a:t>x</a:t>
            </a:r>
            <a:r>
              <a:rPr lang="en-US" baseline="-25000" dirty="0" err="1" smtClean="0">
                <a:latin typeface="Comic Sans MS"/>
              </a:rPr>
              <a:t>m</a:t>
            </a:r>
            <a:r>
              <a:rPr lang="en-US" dirty="0" smtClean="0"/>
              <a:t>, </a:t>
            </a:r>
            <a:r>
              <a:rPr lang="en-US" dirty="0" err="1" smtClean="0">
                <a:latin typeface="Comic Sans MS"/>
              </a:rPr>
              <a:t>x</a:t>
            </a:r>
            <a:r>
              <a:rPr lang="en-US" baseline="-25000" dirty="0" err="1" smtClean="0">
                <a:latin typeface="Comic Sans MS"/>
              </a:rPr>
              <a:t>e</a:t>
            </a:r>
            <a:r>
              <a:rPr lang="en-US" dirty="0" smtClean="0"/>
              <a:t>, </a:t>
            </a:r>
            <a:r>
              <a:rPr lang="en-US" dirty="0" err="1" smtClean="0">
                <a:latin typeface="Comic Sans MS"/>
              </a:rPr>
              <a:t>y</a:t>
            </a:r>
            <a:r>
              <a:rPr lang="en-US" baseline="-25000" dirty="0" err="1" smtClean="0">
                <a:latin typeface="Comic Sans MS"/>
              </a:rPr>
              <a:t>m</a:t>
            </a:r>
            <a:r>
              <a:rPr lang="en-US" dirty="0" smtClean="0"/>
              <a:t>, </a:t>
            </a:r>
            <a:r>
              <a:rPr lang="en-US" dirty="0" smtClean="0">
                <a:latin typeface="Comic Sans MS"/>
              </a:rPr>
              <a:t>y</a:t>
            </a:r>
            <a:r>
              <a:rPr lang="en-US" baseline="-25000" dirty="0" smtClean="0">
                <a:latin typeface="Comic Sans MS"/>
              </a:rPr>
              <a:t>e</a:t>
            </a:r>
            <a:r>
              <a:rPr lang="en-US" dirty="0" smtClean="0"/>
              <a:t>, </a:t>
            </a:r>
            <a:r>
              <a:rPr lang="en-US" dirty="0" err="1" smtClean="0">
                <a:latin typeface="Comic Sans MS"/>
              </a:rPr>
              <a:t>z</a:t>
            </a:r>
            <a:r>
              <a:rPr lang="en-US" baseline="-25000" dirty="0" err="1" smtClean="0">
                <a:latin typeface="Comic Sans MS"/>
              </a:rPr>
              <a:t>m</a:t>
            </a:r>
            <a:r>
              <a:rPr lang="en-US" dirty="0" smtClean="0"/>
              <a:t>, </a:t>
            </a:r>
            <a:r>
              <a:rPr lang="en-US" dirty="0" err="1" smtClean="0">
                <a:latin typeface="Comic Sans MS"/>
              </a:rPr>
              <a:t>z</a:t>
            </a:r>
            <a:r>
              <a:rPr lang="en-US" baseline="-25000" dirty="0" err="1" smtClean="0">
                <a:latin typeface="Comic Sans MS"/>
              </a:rPr>
              <a:t>e</a:t>
            </a:r>
            <a:r>
              <a:rPr lang="en-US" dirty="0" smtClean="0"/>
              <a:t> can be encoded using SAT or tables.</a:t>
            </a:r>
          </a:p>
          <a:p>
            <a:pPr lvl="1"/>
            <a:r>
              <a:rPr lang="en-US" dirty="0" smtClean="0"/>
              <a:t>Allows small unrolling of long running but converging loops. </a:t>
            </a:r>
          </a:p>
          <a:p>
            <a:pPr lvl="2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00349" y="304800"/>
            <a:ext cx="9277813" cy="609600"/>
          </a:xfrm>
        </p:spPr>
        <p:txBody>
          <a:bodyPr/>
          <a:lstStyle/>
          <a:p>
            <a:r>
              <a:rPr lang="en-US" sz="2600" dirty="0" smtClean="0"/>
              <a:t>Abstract/Approximate Modeling of Algebraic operators</a:t>
            </a:r>
            <a:endParaRPr lang="en-US" sz="2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965786" y="3233857"/>
          <a:ext cx="1921728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432"/>
                <a:gridCol w="480432"/>
                <a:gridCol w="480432"/>
                <a:gridCol w="480432"/>
              </a:tblGrid>
              <a:tr h="340484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0099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0499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9900"/>
                </a:solidFill>
              </a:rPr>
              <a:t>Constraints are of form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9</a:t>
            </a:r>
            <a:r>
              <a:rPr lang="en-US" dirty="0" smtClean="0">
                <a:solidFill>
                  <a:srgbClr val="009900"/>
                </a:solidFill>
              </a:rPr>
              <a:t>X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8</a:t>
            </a:r>
            <a:r>
              <a:rPr lang="en-US" dirty="0" smtClean="0">
                <a:solidFill>
                  <a:srgbClr val="009900"/>
                </a:solidFill>
              </a:rPr>
              <a:t>Y F(X,Y)</a:t>
            </a:r>
            <a:endParaRPr lang="en-US" sz="2400" dirty="0" smtClean="0">
              <a:solidFill>
                <a:srgbClr val="009900"/>
              </a:solidFill>
            </a:endParaRPr>
          </a:p>
          <a:p>
            <a:pPr>
              <a:buNone/>
            </a:pPr>
            <a:endParaRPr lang="en-US" dirty="0" smtClean="0"/>
          </a:p>
          <a:p>
            <a:r>
              <a:rPr lang="en-US" sz="2400" dirty="0" smtClean="0"/>
              <a:t>Sampling involves replacing Y by few concrete instances </a:t>
            </a:r>
            <a:r>
              <a:rPr lang="en-US" dirty="0" smtClean="0"/>
              <a:t>Y1, Y2, Y3 to yield</a:t>
            </a: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smtClean="0">
                <a:latin typeface="cmsy10"/>
              </a:rPr>
              <a:t>9</a:t>
            </a:r>
            <a:r>
              <a:rPr lang="en-US" dirty="0" smtClean="0"/>
              <a:t>X F(X,Y1)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F(X,Y2)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F(X,Y3)</a:t>
            </a:r>
          </a:p>
          <a:p>
            <a:endParaRPr lang="en-US" sz="2400" dirty="0" smtClean="0"/>
          </a:p>
          <a:p>
            <a:r>
              <a:rPr lang="en-US" dirty="0" smtClean="0"/>
              <a:t>Sampling can be done in various ways.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0261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8450" y="1143000"/>
            <a:ext cx="8759278" cy="50292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9900"/>
                </a:solidFill>
              </a:rPr>
              <a:t>Constraints are of form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9</a:t>
            </a:r>
            <a:r>
              <a:rPr lang="en-US" dirty="0" smtClean="0">
                <a:solidFill>
                  <a:srgbClr val="009900"/>
                </a:solidFill>
              </a:rPr>
              <a:t>X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8</a:t>
            </a:r>
            <a:r>
              <a:rPr lang="en-US" dirty="0" smtClean="0">
                <a:solidFill>
                  <a:srgbClr val="009900"/>
                </a:solidFill>
              </a:rPr>
              <a:t>Y F(X,Y)</a:t>
            </a:r>
            <a:endParaRPr lang="en-US" sz="2400" dirty="0" smtClean="0">
              <a:solidFill>
                <a:srgbClr val="009900"/>
              </a:solidFill>
            </a:endParaRPr>
          </a:p>
          <a:p>
            <a:r>
              <a:rPr lang="en-US" dirty="0" smtClean="0"/>
              <a:t>Counterexample-driven</a:t>
            </a:r>
          </a:p>
          <a:p>
            <a:pPr lvl="1"/>
            <a:r>
              <a:rPr lang="en-US" dirty="0" smtClean="0"/>
              <a:t>If verifier available</a:t>
            </a:r>
          </a:p>
          <a:p>
            <a:r>
              <a:rPr lang="en-US" sz="2400" dirty="0" smtClean="0"/>
              <a:t>Random</a:t>
            </a:r>
          </a:p>
          <a:p>
            <a:pPr lvl="1"/>
            <a:r>
              <a:rPr lang="en-US" dirty="0"/>
              <a:t>W</a:t>
            </a:r>
            <a:r>
              <a:rPr lang="en-US" sz="2200" dirty="0" smtClean="0"/>
              <a:t>hen F </a:t>
            </a:r>
            <a:r>
              <a:rPr lang="en-US" dirty="0" smtClean="0"/>
              <a:t>is</a:t>
            </a:r>
            <a:r>
              <a:rPr lang="en-US" sz="2200" dirty="0" smtClean="0"/>
              <a:t> equality of polynomials or free </a:t>
            </a:r>
            <a:r>
              <a:rPr lang="en-US" sz="2200" dirty="0" err="1" smtClean="0"/>
              <a:t>boolean</a:t>
            </a:r>
            <a:r>
              <a:rPr lang="en-US" sz="2200" dirty="0" smtClean="0"/>
              <a:t> graphs</a:t>
            </a:r>
          </a:p>
          <a:p>
            <a:r>
              <a:rPr lang="en-US" dirty="0" smtClean="0"/>
              <a:t>Basis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hen F is comparison machine or vector space computation.</a:t>
            </a:r>
          </a:p>
          <a:p>
            <a:r>
              <a:rPr lang="en-US" dirty="0" smtClean="0"/>
              <a:t>Biased [ICSE ‘10]</a:t>
            </a:r>
          </a:p>
          <a:p>
            <a:pPr lvl="1"/>
            <a:r>
              <a:rPr lang="en-US" sz="2200" dirty="0" smtClean="0"/>
              <a:t>E.g., when Y is a bit-vector</a:t>
            </a:r>
          </a:p>
          <a:p>
            <a:pPr lvl="1"/>
            <a:r>
              <a:rPr lang="en-US" dirty="0" smtClean="0"/>
              <a:t>Theorem: </a:t>
            </a:r>
            <a:r>
              <a:rPr lang="en-US" dirty="0" err="1" smtClean="0">
                <a:latin typeface="Comic Sans MS"/>
              </a:rPr>
              <a:t>i</a:t>
            </a:r>
            <a:r>
              <a:rPr lang="en-US" baseline="30000" dirty="0" err="1" smtClean="0">
                <a:latin typeface="Comic Sans MS"/>
              </a:rPr>
              <a:t>th</a:t>
            </a:r>
            <a:r>
              <a:rPr lang="en-US" dirty="0" smtClean="0"/>
              <a:t> output bit of several bit-vector functions depends on </a:t>
            </a:r>
            <a:r>
              <a:rPr lang="en-US" dirty="0" err="1" smtClean="0">
                <a:latin typeface="Comic Sans MS"/>
              </a:rPr>
              <a:t>i</a:t>
            </a:r>
            <a:r>
              <a:rPr lang="en-US" baseline="30000" dirty="0" err="1" smtClean="0">
                <a:latin typeface="Comic Sans MS"/>
              </a:rPr>
              <a:t>th</a:t>
            </a:r>
            <a:r>
              <a:rPr lang="en-US" dirty="0" smtClean="0"/>
              <a:t> bit of inputs and bits on right side of it.</a:t>
            </a:r>
          </a:p>
          <a:p>
            <a:pPr lvl="1"/>
            <a:r>
              <a:rPr lang="en-US" dirty="0" smtClean="0"/>
              <a:t>Hence, </a:t>
            </a:r>
            <a:r>
              <a:rPr lang="en-US" dirty="0" smtClean="0">
                <a:latin typeface="Comic Sans MS"/>
              </a:rPr>
              <a:t>r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>
                <a:latin typeface="Comic Sans MS"/>
              </a:rPr>
              <a:t>r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/>
              <a:t>00, </a:t>
            </a:r>
            <a:r>
              <a:rPr lang="en-US" dirty="0" smtClean="0">
                <a:latin typeface="Comic Sans MS"/>
              </a:rPr>
              <a:t>r</a:t>
            </a:r>
            <a:r>
              <a:rPr lang="en-US" baseline="-25000" dirty="0" smtClean="0">
                <a:latin typeface="Comic Sans MS"/>
              </a:rPr>
              <a:t>3</a:t>
            </a:r>
            <a:r>
              <a:rPr lang="en-US" dirty="0" smtClean="0">
                <a:latin typeface="Comic Sans MS"/>
              </a:rPr>
              <a:t>r</a:t>
            </a:r>
            <a:r>
              <a:rPr lang="en-US" baseline="-25000" dirty="0" smtClean="0">
                <a:latin typeface="Comic Sans MS"/>
              </a:rPr>
              <a:t>4</a:t>
            </a:r>
            <a:r>
              <a:rPr lang="en-US" dirty="0" smtClean="0"/>
              <a:t>01, </a:t>
            </a:r>
            <a:r>
              <a:rPr lang="en-US" dirty="0" smtClean="0">
                <a:latin typeface="Comic Sans MS"/>
              </a:rPr>
              <a:t>r</a:t>
            </a:r>
            <a:r>
              <a:rPr lang="en-US" baseline="-25000" dirty="0" smtClean="0">
                <a:latin typeface="Comic Sans MS"/>
              </a:rPr>
              <a:t>5</a:t>
            </a:r>
            <a:r>
              <a:rPr lang="en-US" dirty="0" smtClean="0">
                <a:latin typeface="Comic Sans MS"/>
              </a:rPr>
              <a:t>r</a:t>
            </a:r>
            <a:r>
              <a:rPr lang="en-US" baseline="-25000" dirty="0" smtClean="0">
                <a:latin typeface="Comic Sans MS"/>
              </a:rPr>
              <a:t>6</a:t>
            </a:r>
            <a:r>
              <a:rPr lang="en-US" dirty="0" smtClean="0">
                <a:latin typeface="Comic Sans MS"/>
              </a:rPr>
              <a:t>10, r</a:t>
            </a:r>
            <a:r>
              <a:rPr lang="en-US" baseline="-25000" dirty="0" smtClean="0">
                <a:latin typeface="Comic Sans MS"/>
              </a:rPr>
              <a:t>7</a:t>
            </a:r>
            <a:r>
              <a:rPr lang="en-US" dirty="0" smtClean="0">
                <a:latin typeface="Comic Sans MS"/>
              </a:rPr>
              <a:t>r</a:t>
            </a:r>
            <a:r>
              <a:rPr lang="en-US" baseline="-25000" dirty="0" smtClean="0">
                <a:latin typeface="Comic Sans MS"/>
              </a:rPr>
              <a:t>8</a:t>
            </a:r>
            <a:r>
              <a:rPr lang="en-US" dirty="0" smtClean="0">
                <a:latin typeface="Comic Sans MS"/>
              </a:rPr>
              <a:t>11 provide largest discriminatory power if 4 instances for Y can be chosen.</a:t>
            </a:r>
            <a:endParaRPr lang="en-US" sz="2200" dirty="0" smtClean="0"/>
          </a:p>
          <a:p>
            <a:pPr lvl="1">
              <a:lnSpc>
                <a:spcPct val="90000"/>
              </a:lnSpc>
              <a:buNone/>
            </a:pPr>
            <a:endParaRPr lang="en-US" sz="2400" dirty="0" smtClean="0">
              <a:latin typeface="cmsy10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Sampling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9908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7989" y="1143000"/>
            <a:ext cx="8564138" cy="5029200"/>
          </a:xfrm>
        </p:spPr>
        <p:txBody>
          <a:bodyPr/>
          <a:lstStyle/>
          <a:p>
            <a:r>
              <a:rPr lang="en-US" dirty="0" smtClean="0"/>
              <a:t>Constraint Generation</a:t>
            </a:r>
          </a:p>
          <a:p>
            <a:pPr lvl="1"/>
            <a:r>
              <a:rPr lang="en-US" dirty="0" smtClean="0"/>
              <a:t>Macro-level (Control-flow encoding)</a:t>
            </a:r>
          </a:p>
          <a:p>
            <a:pPr lvl="2"/>
            <a:r>
              <a:rPr lang="en-US" dirty="0" smtClean="0"/>
              <a:t>Invariant based</a:t>
            </a:r>
          </a:p>
          <a:p>
            <a:pPr lvl="2"/>
            <a:r>
              <a:rPr lang="en-US" dirty="0" smtClean="0"/>
              <a:t>Path based</a:t>
            </a:r>
          </a:p>
          <a:p>
            <a:pPr lvl="2"/>
            <a:r>
              <a:rPr lang="en-US" dirty="0" smtClean="0"/>
              <a:t>Input based</a:t>
            </a:r>
          </a:p>
          <a:p>
            <a:pPr lvl="1"/>
            <a:r>
              <a:rPr lang="en-US" dirty="0" smtClean="0"/>
              <a:t>Micro-level (Operator encoding)</a:t>
            </a:r>
          </a:p>
          <a:p>
            <a:pPr lvl="2"/>
            <a:r>
              <a:rPr lang="en-US" dirty="0" smtClean="0"/>
              <a:t>Precise or Approximate/Abstract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Constraint Solving 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Reasoning Techniques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0877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2420" y="1143000"/>
            <a:ext cx="8592015" cy="5029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Constraints are typically of form </a:t>
            </a:r>
            <a:r>
              <a:rPr lang="en-US" dirty="0" smtClean="0">
                <a:latin typeface="cmsy10"/>
              </a:rPr>
              <a:t>9</a:t>
            </a:r>
            <a:r>
              <a:rPr lang="en-US" dirty="0"/>
              <a:t>P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8</a:t>
            </a:r>
            <a:r>
              <a:rPr lang="en-US" dirty="0"/>
              <a:t>Y</a:t>
            </a:r>
            <a:r>
              <a:rPr lang="en-US" dirty="0" smtClean="0"/>
              <a:t> F(P,Y) with: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Second-order quantification over unknown program fragments/invariants P</a:t>
            </a:r>
          </a:p>
          <a:p>
            <a:pPr lvl="1"/>
            <a:r>
              <a:rPr lang="en-US" dirty="0" smtClean="0"/>
              <a:t>Can be reduced to first-order using templates.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Universal (</a:t>
            </a:r>
            <a:r>
              <a:rPr lang="en-US" dirty="0" smtClean="0">
                <a:solidFill>
                  <a:schemeClr val="accent2"/>
                </a:solidFill>
                <a:latin typeface="cmsy10"/>
              </a:rPr>
              <a:t>8</a:t>
            </a:r>
            <a:r>
              <a:rPr lang="en-US" dirty="0" smtClean="0">
                <a:solidFill>
                  <a:schemeClr val="accent2"/>
                </a:solidFill>
              </a:rPr>
              <a:t>) quantifiers over inputs Y</a:t>
            </a:r>
          </a:p>
          <a:p>
            <a:pPr lvl="1"/>
            <a:r>
              <a:rPr lang="en-US" dirty="0" smtClean="0"/>
              <a:t>Can be eliminated using a variety of techniques</a:t>
            </a:r>
          </a:p>
          <a:p>
            <a:pPr lvl="2"/>
            <a:r>
              <a:rPr lang="en-US" dirty="0" err="1" smtClean="0"/>
              <a:t>Farkas</a:t>
            </a:r>
            <a:r>
              <a:rPr lang="en-US" dirty="0" smtClean="0"/>
              <a:t> </a:t>
            </a:r>
            <a:r>
              <a:rPr lang="en-US" dirty="0"/>
              <a:t>Lemma </a:t>
            </a:r>
            <a:r>
              <a:rPr lang="en-US" dirty="0" smtClean="0"/>
              <a:t>[PLDI ‘08]</a:t>
            </a:r>
            <a:endParaRPr lang="en-US" dirty="0"/>
          </a:p>
          <a:p>
            <a:pPr lvl="3"/>
            <a:r>
              <a:rPr lang="en-US" dirty="0"/>
              <a:t>applies when F is an arithmetic formula</a:t>
            </a:r>
          </a:p>
          <a:p>
            <a:pPr lvl="2"/>
            <a:r>
              <a:rPr lang="en-US" dirty="0"/>
              <a:t>Cover Algorithms </a:t>
            </a:r>
            <a:r>
              <a:rPr lang="en-US" dirty="0" smtClean="0"/>
              <a:t>[PLDI ‘09]</a:t>
            </a:r>
            <a:endParaRPr lang="en-US" dirty="0"/>
          </a:p>
          <a:p>
            <a:pPr lvl="3"/>
            <a:r>
              <a:rPr lang="en-US" dirty="0"/>
              <a:t>applies when F is a formula over a given set of predicates</a:t>
            </a:r>
          </a:p>
          <a:p>
            <a:pPr lvl="2"/>
            <a:r>
              <a:rPr lang="en-US" dirty="0" smtClean="0"/>
              <a:t>Sampling </a:t>
            </a:r>
          </a:p>
          <a:p>
            <a:pPr lvl="3"/>
            <a:r>
              <a:rPr lang="en-US" dirty="0" smtClean="0"/>
              <a:t>general technique</a:t>
            </a:r>
          </a:p>
          <a:p>
            <a:pPr marL="0" indent="0">
              <a:buNone/>
            </a:pPr>
            <a:r>
              <a:rPr lang="en-US" dirty="0" smtClean="0"/>
              <a:t>First-order and existentially quantified constraints can be solved using off-the-shelf SAT/SMT solvers.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 Solving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2232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9900"/>
                </a:solidFill>
              </a:rPr>
              <a:t>Constraints are of form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9</a:t>
            </a:r>
            <a:r>
              <a:rPr lang="en-US" dirty="0" smtClean="0">
                <a:solidFill>
                  <a:srgbClr val="009900"/>
                </a:solidFill>
              </a:rPr>
              <a:t>X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8</a:t>
            </a:r>
            <a:r>
              <a:rPr lang="en-US" dirty="0" smtClean="0">
                <a:solidFill>
                  <a:srgbClr val="009900"/>
                </a:solidFill>
              </a:rPr>
              <a:t>Y F(X,Y)</a:t>
            </a:r>
            <a:endParaRPr lang="en-US" sz="2400" dirty="0" smtClean="0">
              <a:solidFill>
                <a:srgbClr val="00990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err="1" smtClean="0"/>
              <a:t>Farkas</a:t>
            </a:r>
            <a:r>
              <a:rPr lang="en-US" sz="2400" dirty="0" smtClean="0"/>
              <a:t> Lemma helps translate </a:t>
            </a:r>
            <a:r>
              <a:rPr lang="en-US" sz="2400" dirty="0" smtClean="0">
                <a:latin typeface="cmsy10" charset="0"/>
              </a:rPr>
              <a:t>8</a:t>
            </a:r>
            <a:r>
              <a:rPr lang="en-US" sz="2400" dirty="0" smtClean="0"/>
              <a:t> to </a:t>
            </a:r>
            <a:r>
              <a:rPr lang="en-US" sz="2400" dirty="0" smtClean="0">
                <a:latin typeface="cmsy10" charset="0"/>
              </a:rPr>
              <a:t>9</a:t>
            </a:r>
            <a:endParaRPr lang="en-US" sz="2400" dirty="0" smtClean="0"/>
          </a:p>
          <a:p>
            <a:pPr lvl="1">
              <a:lnSpc>
                <a:spcPct val="90000"/>
              </a:lnSpc>
              <a:buNone/>
            </a:pPr>
            <a:endParaRPr lang="en-US" sz="2400" dirty="0" smtClean="0">
              <a:latin typeface="cmsy10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sz="2400" dirty="0" smtClean="0">
                <a:latin typeface="cmsy10" charset="0"/>
              </a:rPr>
              <a:t>	  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8</a:t>
            </a:r>
            <a:r>
              <a:rPr lang="en-US" sz="2400" dirty="0" smtClean="0">
                <a:solidFill>
                  <a:schemeClr val="accent2"/>
                </a:solidFill>
              </a:rPr>
              <a:t>Y (</a:t>
            </a:r>
            <a:r>
              <a:rPr lang="en-US" sz="2400" dirty="0" smtClean="0">
                <a:solidFill>
                  <a:schemeClr val="accent2"/>
                </a:solidFill>
                <a:latin typeface="Comic Sans MS"/>
              </a:rPr>
              <a:t>e</a:t>
            </a:r>
            <a:r>
              <a:rPr lang="en-US" sz="2400" baseline="-25000" dirty="0" smtClean="0">
                <a:solidFill>
                  <a:schemeClr val="accent2"/>
                </a:solidFill>
                <a:latin typeface="Comic Sans MS"/>
              </a:rPr>
              <a:t>1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¸</a:t>
            </a:r>
            <a:r>
              <a:rPr lang="en-US" sz="2400" dirty="0" smtClean="0">
                <a:solidFill>
                  <a:schemeClr val="accent2"/>
                </a:solidFill>
              </a:rPr>
              <a:t>0 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Æ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Comic Sans MS"/>
              </a:rPr>
              <a:t>e</a:t>
            </a:r>
            <a:r>
              <a:rPr lang="en-US" sz="2400" baseline="-25000" dirty="0" smtClean="0">
                <a:solidFill>
                  <a:schemeClr val="accent2"/>
                </a:solidFill>
                <a:latin typeface="Comic Sans MS"/>
              </a:rPr>
              <a:t>2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¸</a:t>
            </a:r>
            <a:r>
              <a:rPr lang="en-US" sz="2400" dirty="0" smtClean="0">
                <a:solidFill>
                  <a:schemeClr val="accent2"/>
                </a:solidFill>
              </a:rPr>
              <a:t>0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 e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¸</a:t>
            </a:r>
            <a:r>
              <a:rPr lang="en-US" sz="2400" dirty="0" smtClean="0">
                <a:solidFill>
                  <a:schemeClr val="accent2"/>
                </a:solidFill>
              </a:rPr>
              <a:t>0) 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                      </a:t>
            </a:r>
            <a:r>
              <a:rPr lang="en-US" sz="2400" dirty="0" err="1" smtClean="0">
                <a:solidFill>
                  <a:schemeClr val="accent2"/>
                </a:solidFill>
              </a:rPr>
              <a:t>iff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	 9</a:t>
            </a:r>
            <a:r>
              <a:rPr lang="en-US" sz="2400" dirty="0" smtClean="0">
                <a:solidFill>
                  <a:schemeClr val="accent2"/>
                </a:solidFill>
                <a:latin typeface="Symbol" charset="2"/>
                <a:sym typeface="Symbol" charset="2"/>
              </a:rPr>
              <a:t></a:t>
            </a:r>
            <a:r>
              <a:rPr lang="en-US" sz="2400" baseline="-25000" dirty="0" smtClean="0">
                <a:solidFill>
                  <a:schemeClr val="accent2"/>
                </a:solidFill>
                <a:sym typeface="Symbol" charset="2"/>
              </a:rPr>
              <a:t>k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¸</a:t>
            </a:r>
            <a:r>
              <a:rPr lang="en-US" sz="2400" dirty="0" smtClean="0">
                <a:solidFill>
                  <a:schemeClr val="accent2"/>
                </a:solidFill>
              </a:rPr>
              <a:t>0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8</a:t>
            </a:r>
            <a:r>
              <a:rPr lang="en-US" sz="2400" dirty="0" smtClean="0">
                <a:solidFill>
                  <a:schemeClr val="accent2"/>
                </a:solidFill>
              </a:rPr>
              <a:t>Y (e </a:t>
            </a:r>
            <a:r>
              <a:rPr lang="en-US" sz="2400" dirty="0" smtClean="0">
                <a:solidFill>
                  <a:schemeClr val="accent2"/>
                </a:solidFill>
                <a:latin typeface="cmsy10" charset="0"/>
              </a:rPr>
              <a:t>´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Symbol" charset="2"/>
                <a:sym typeface="Symbol" charset="2"/>
              </a:rPr>
              <a:t></a:t>
            </a:r>
            <a:r>
              <a:rPr lang="en-US" sz="2400" dirty="0" smtClean="0">
                <a:solidFill>
                  <a:schemeClr val="accent2"/>
                </a:solidFill>
              </a:rPr>
              <a:t> +</a:t>
            </a:r>
            <a:r>
              <a:rPr lang="en-US" sz="2400" dirty="0" smtClean="0">
                <a:solidFill>
                  <a:schemeClr val="accent2"/>
                </a:solidFill>
                <a:latin typeface="Symbol" charset="2"/>
                <a:sym typeface="Symbol" charset="2"/>
              </a:rPr>
              <a:t></a:t>
            </a:r>
            <a:r>
              <a:rPr lang="en-US" sz="2400" baseline="-25000" dirty="0" smtClean="0">
                <a:solidFill>
                  <a:schemeClr val="accent2"/>
                </a:solidFill>
                <a:sym typeface="Symbol" charset="2"/>
              </a:rPr>
              <a:t>1</a:t>
            </a:r>
            <a:r>
              <a:rPr lang="en-US" sz="2400" dirty="0" smtClean="0">
                <a:solidFill>
                  <a:schemeClr val="accent2"/>
                </a:solidFill>
              </a:rPr>
              <a:t>e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1</a:t>
            </a:r>
            <a:r>
              <a:rPr lang="en-US" sz="2400" dirty="0" smtClean="0">
                <a:solidFill>
                  <a:schemeClr val="accent2"/>
                </a:solidFill>
              </a:rPr>
              <a:t>+</a:t>
            </a:r>
            <a:r>
              <a:rPr lang="en-US" sz="2400" dirty="0" smtClean="0">
                <a:solidFill>
                  <a:schemeClr val="accent2"/>
                </a:solidFill>
                <a:latin typeface="Symbol" charset="2"/>
                <a:sym typeface="Symbol" charset="2"/>
              </a:rPr>
              <a:t></a:t>
            </a:r>
            <a:r>
              <a:rPr lang="en-US" sz="2400" baseline="-25000" dirty="0" smtClean="0">
                <a:solidFill>
                  <a:schemeClr val="accent2"/>
                </a:solidFill>
                <a:sym typeface="Symbol" charset="2"/>
              </a:rPr>
              <a:t>2</a:t>
            </a:r>
            <a:r>
              <a:rPr lang="en-US" sz="2400" dirty="0" smtClean="0">
                <a:solidFill>
                  <a:schemeClr val="accent2"/>
                </a:solidFill>
              </a:rPr>
              <a:t>e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2</a:t>
            </a:r>
            <a:r>
              <a:rPr lang="en-US" sz="2400" dirty="0" smtClean="0">
                <a:solidFill>
                  <a:schemeClr val="accent2"/>
                </a:solidFill>
              </a:rPr>
              <a:t>)</a:t>
            </a:r>
          </a:p>
          <a:p>
            <a:pPr lvl="2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Y can now be eliminated by equating coefficients on both sides of the polynomial equality.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Farkas</a:t>
            </a:r>
            <a:r>
              <a:rPr lang="en-US" dirty="0" smtClean="0"/>
              <a:t> Lemma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276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Applications</a:t>
            </a:r>
          </a:p>
          <a:p>
            <a:endParaRPr lang="en-US" dirty="0"/>
          </a:p>
          <a:p>
            <a:r>
              <a:rPr lang="en-US" dirty="0" smtClean="0"/>
              <a:t>Dimension 1: User Intent</a:t>
            </a:r>
          </a:p>
          <a:p>
            <a:endParaRPr lang="en-US" dirty="0"/>
          </a:p>
          <a:p>
            <a:r>
              <a:rPr lang="en-US" dirty="0" smtClean="0"/>
              <a:t>Dimension 2: Search space</a:t>
            </a:r>
          </a:p>
          <a:p>
            <a:endParaRPr lang="en-US" dirty="0"/>
          </a:p>
          <a:p>
            <a:r>
              <a:rPr lang="en-US" dirty="0" smtClean="0"/>
              <a:t>Dimension 3: Search Technique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7776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1392" y="1143000"/>
            <a:ext cx="8325998" cy="5029200"/>
          </a:xfrm>
        </p:spPr>
        <p:txBody>
          <a:bodyPr/>
          <a:lstStyle/>
          <a:p>
            <a:r>
              <a:rPr lang="en-US" dirty="0" smtClean="0"/>
              <a:t>User Intent</a:t>
            </a:r>
          </a:p>
          <a:p>
            <a:pPr lvl="1"/>
            <a:r>
              <a:rPr lang="en-US" dirty="0" smtClean="0"/>
              <a:t>Human Computer Interaction</a:t>
            </a:r>
          </a:p>
          <a:p>
            <a:pPr lvl="1"/>
            <a:r>
              <a:rPr lang="en-US" dirty="0"/>
              <a:t>Natural Language Processing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Domain Expertise </a:t>
            </a:r>
            <a:r>
              <a:rPr lang="en-US" dirty="0"/>
              <a:t>(</a:t>
            </a:r>
            <a:r>
              <a:rPr lang="en-US" dirty="0" smtClean="0"/>
              <a:t>for Search Space)</a:t>
            </a:r>
          </a:p>
          <a:p>
            <a:pPr lvl="1"/>
            <a:r>
              <a:rPr lang="en-US" dirty="0"/>
              <a:t>Information Extraction (for text manipulation)</a:t>
            </a:r>
          </a:p>
          <a:p>
            <a:pPr lvl="1"/>
            <a:r>
              <a:rPr lang="en-US" dirty="0"/>
              <a:t>Graphics (for image manipulation)</a:t>
            </a:r>
          </a:p>
          <a:p>
            <a:pPr lvl="1"/>
            <a:r>
              <a:rPr lang="en-US" dirty="0" smtClean="0"/>
              <a:t>Mathematics/Physics (for teaching domains)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Search Techniques</a:t>
            </a:r>
          </a:p>
          <a:p>
            <a:pPr lvl="1"/>
            <a:r>
              <a:rPr lang="en-US" dirty="0" smtClean="0"/>
              <a:t>Logical Reasoning</a:t>
            </a:r>
          </a:p>
          <a:p>
            <a:pPr lvl="1"/>
            <a:r>
              <a:rPr lang="en-US" dirty="0" smtClean="0"/>
              <a:t>Machine Learning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Multi-disciplinary Effort Required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867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>
            <a:off x="2237679" y="3999561"/>
            <a:ext cx="2111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1 0 1 0 1 1 0 0 </a:t>
            </a:r>
            <a:endParaRPr lang="en-US" sz="2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62776"/>
          </a:xfrm>
        </p:spPr>
        <p:txBody>
          <a:bodyPr/>
          <a:lstStyle/>
          <a:p>
            <a:pPr>
              <a:buNone/>
            </a:pPr>
            <a:r>
              <a:rPr lang="en-US" sz="3000" dirty="0" smtClean="0">
                <a:solidFill>
                  <a:srgbClr val="C00000"/>
                </a:solidFill>
              </a:rPr>
              <a:t>Turn-off rightmost 1-bit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</a:t>
            </a:r>
            <a:r>
              <a:rPr lang="en-US" dirty="0" err="1" smtClean="0"/>
              <a:t>Bitvector</a:t>
            </a:r>
            <a:r>
              <a:rPr lang="en-US" dirty="0" smtClean="0"/>
              <a:t> Algorithms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85644" y="1906860"/>
            <a:ext cx="2219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1 0 1 0 1 1 0 0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193077" y="5705690"/>
            <a:ext cx="2211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1 0 1 0 1 0 0 0 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3512630" y="4059033"/>
            <a:ext cx="769439" cy="323165"/>
          </a:xfrm>
          <a:prstGeom prst="rect">
            <a:avLst/>
          </a:prstGeom>
          <a:noFill/>
          <a:ln w="2857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>
            <a:off x="3674325" y="4722524"/>
            <a:ext cx="457194" cy="5"/>
          </a:xfrm>
          <a:prstGeom prst="straightConnector1">
            <a:avLst/>
          </a:prstGeom>
          <a:noFill/>
          <a:ln w="28575" cap="flat" cmpd="sng" algn="ctr">
            <a:solidFill>
              <a:srgbClr val="0099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5675970" y="1918004"/>
            <a:ext cx="501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Z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259663" y="2561058"/>
            <a:ext cx="1497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Z &amp; (Z-1)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22819" y="4965978"/>
            <a:ext cx="2211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1 0 1 0 1 0 1 1 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5884125" y="3954944"/>
            <a:ext cx="501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Z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5590478" y="4921383"/>
            <a:ext cx="1089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Z-1</a:t>
            </a:r>
            <a:endParaRPr lang="en-US" sz="2400" dirty="0"/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1471958" y="5441780"/>
            <a:ext cx="3278458" cy="0"/>
          </a:xfrm>
          <a:prstGeom prst="line">
            <a:avLst/>
          </a:prstGeom>
          <a:noFill/>
          <a:ln w="381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2181929" y="2583357"/>
            <a:ext cx="2211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1 0 1 0 1 0 0 0 </a:t>
            </a:r>
            <a:endParaRPr lang="en-US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992455" y="4928824"/>
            <a:ext cx="42374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&amp;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077531" y="5701987"/>
            <a:ext cx="1497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Z &amp; (Z-1)</a:t>
            </a:r>
            <a:endParaRPr lang="en-US" sz="2400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3434575" y="1962615"/>
            <a:ext cx="267629" cy="323165"/>
          </a:xfrm>
          <a:prstGeom prst="rect">
            <a:avLst/>
          </a:prstGeom>
          <a:noFill/>
          <a:ln w="2857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 bwMode="auto">
          <a:xfrm rot="5400000">
            <a:off x="3445729" y="2464419"/>
            <a:ext cx="278778" cy="11150"/>
          </a:xfrm>
          <a:prstGeom prst="straightConnector1">
            <a:avLst/>
          </a:prstGeom>
          <a:noFill/>
          <a:ln w="28575" cap="flat" cmpd="sng" algn="ctr">
            <a:solidFill>
              <a:srgbClr val="0099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Rectangle 54"/>
          <p:cNvSpPr/>
          <p:nvPr/>
        </p:nvSpPr>
        <p:spPr bwMode="auto">
          <a:xfrm>
            <a:off x="3456878" y="3724505"/>
            <a:ext cx="914400" cy="2486722"/>
          </a:xfrm>
          <a:prstGeom prst="rect">
            <a:avLst/>
          </a:prstGeom>
          <a:noFill/>
          <a:ln w="127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3453163" y="2639112"/>
            <a:ext cx="267629" cy="323165"/>
          </a:xfrm>
          <a:prstGeom prst="rect">
            <a:avLst/>
          </a:prstGeom>
          <a:noFill/>
          <a:ln w="2857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3497762" y="5014321"/>
            <a:ext cx="769439" cy="323165"/>
          </a:xfrm>
          <a:prstGeom prst="rect">
            <a:avLst/>
          </a:prstGeom>
          <a:noFill/>
          <a:ln w="2857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189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5" grpId="0"/>
      <p:bldP spid="7" grpId="0"/>
      <p:bldP spid="8" grpId="0" animBg="1"/>
      <p:bldP spid="14" grpId="0"/>
      <p:bldP spid="15" grpId="0"/>
      <p:bldP spid="32" grpId="0"/>
      <p:bldP spid="35" grpId="0"/>
      <p:bldP spid="36" grpId="0"/>
      <p:bldP spid="50" grpId="0"/>
      <p:bldP spid="51" grpId="0"/>
      <p:bldP spid="52" grpId="0"/>
      <p:bldP spid="53" grpId="0" animBg="1"/>
      <p:bldP spid="55" grpId="0" animBg="1"/>
      <p:bldP spid="56" grpId="0" animBg="1"/>
      <p:bldP spid="5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763" y="1054864"/>
            <a:ext cx="9009051" cy="5029200"/>
          </a:xfrm>
        </p:spPr>
        <p:txBody>
          <a:bodyPr/>
          <a:lstStyle/>
          <a:p>
            <a:r>
              <a:rPr lang="en-US" dirty="0" smtClean="0"/>
              <a:t>How to combine various forms of user intent in a unified programming interface?</a:t>
            </a:r>
          </a:p>
          <a:p>
            <a:pPr lvl="1"/>
            <a:r>
              <a:rPr lang="en-US" dirty="0" smtClean="0"/>
              <a:t>logic, natural language, input/output example, partial program</a:t>
            </a:r>
          </a:p>
          <a:p>
            <a:endParaRPr lang="en-US" dirty="0" smtClean="0"/>
          </a:p>
          <a:p>
            <a:r>
              <a:rPr lang="en-US" dirty="0" smtClean="0"/>
              <a:t>How to ensure a modular architecture that allows reuse of domain knowledge and search techniques across different synthesis tools/applications?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How to combine power of different search techniques?</a:t>
            </a:r>
          </a:p>
          <a:p>
            <a:pPr lvl="1"/>
            <a:r>
              <a:rPr lang="en-US" dirty="0" smtClean="0"/>
              <a:t>Version space algebras</a:t>
            </a:r>
          </a:p>
          <a:p>
            <a:pPr lvl="1"/>
            <a:r>
              <a:rPr lang="en-US" dirty="0" smtClean="0"/>
              <a:t>Logical reasoning techniques</a:t>
            </a:r>
          </a:p>
          <a:p>
            <a:pPr lvl="1"/>
            <a:r>
              <a:rPr lang="en-US" dirty="0" smtClean="0"/>
              <a:t>Machine learning techniques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242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</a:t>
            </a:r>
            <a:r>
              <a:rPr lang="en-US" dirty="0" err="1" smtClean="0"/>
              <a:t>Bitvector</a:t>
            </a:r>
            <a:r>
              <a:rPr lang="en-US" dirty="0" smtClean="0"/>
              <a:t> Algorithms</a:t>
            </a:r>
            <a:endParaRPr lang="en-US" dirty="0"/>
          </a:p>
        </p:txBody>
      </p:sp>
      <p:sp>
        <p:nvSpPr>
          <p:cNvPr id="16" name="Content Placeholder 1"/>
          <p:cNvSpPr txBox="1">
            <a:spLocks/>
          </p:cNvSpPr>
          <p:nvPr/>
        </p:nvSpPr>
        <p:spPr bwMode="auto">
          <a:xfrm>
            <a:off x="245327" y="1250789"/>
            <a:ext cx="8430321" cy="46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Turn-off rightmost contiguous sequence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1-bits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27649" y="2126157"/>
            <a:ext cx="501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Z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5267097" y="2780362"/>
            <a:ext cx="3285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0" dirty="0" smtClean="0">
                <a:solidFill>
                  <a:schemeClr val="accent2"/>
                </a:solidFill>
                <a:latin typeface="Comic Sans MS"/>
              </a:rPr>
              <a:t>Z &amp; (1 + (Z | (Z-1)))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26170" y="2126164"/>
            <a:ext cx="2219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1 0 1 0 1 1 0 0 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2122455" y="2813812"/>
            <a:ext cx="2211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1 0 1 0 0 0 0 0 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3144645" y="2181919"/>
            <a:ext cx="479501" cy="323165"/>
          </a:xfrm>
          <a:prstGeom prst="rect">
            <a:avLst/>
          </a:prstGeom>
          <a:noFill/>
          <a:ln w="2857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rot="5400000">
            <a:off x="3274745" y="2694874"/>
            <a:ext cx="278778" cy="11150"/>
          </a:xfrm>
          <a:prstGeom prst="straightConnector1">
            <a:avLst/>
          </a:prstGeom>
          <a:noFill/>
          <a:ln w="28575" cap="flat" cmpd="sng" algn="ctr">
            <a:solidFill>
              <a:srgbClr val="0099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Content Placeholder 1"/>
          <p:cNvSpPr txBox="1">
            <a:spLocks/>
          </p:cNvSpPr>
          <p:nvPr/>
        </p:nvSpPr>
        <p:spPr bwMode="auto">
          <a:xfrm>
            <a:off x="221171" y="4012532"/>
            <a:ext cx="8766715" cy="90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800" kern="0" dirty="0" smtClean="0">
                <a:solidFill>
                  <a:srgbClr val="C00000"/>
                </a:solidFill>
                <a:latin typeface="+mn-lt"/>
              </a:rPr>
              <a:t>Ceil of average of two integers without overflowing</a:t>
            </a:r>
          </a:p>
          <a:p>
            <a:pPr marL="342900" lvl="0" indent="-342900" eaLnBrk="0" hangingPunct="0">
              <a:spcBef>
                <a:spcPct val="20000"/>
              </a:spcBef>
            </a:pPr>
            <a:r>
              <a:rPr lang="en-US" sz="2400" dirty="0" smtClean="0"/>
              <a:t>  			</a:t>
            </a:r>
            <a:r>
              <a:rPr lang="en-US" sz="2400" dirty="0" smtClean="0">
                <a:solidFill>
                  <a:schemeClr val="accent2"/>
                </a:solidFill>
              </a:rPr>
              <a:t>(Y|Z) – ((Y</a:t>
            </a:r>
            <a:r>
              <a:rPr lang="en-US" sz="2400" dirty="0" smtClean="0">
                <a:solidFill>
                  <a:schemeClr val="accent2"/>
                </a:solidFill>
                <a:latin typeface="cmsy10"/>
              </a:rPr>
              <a:t>©</a:t>
            </a:r>
            <a:r>
              <a:rPr lang="en-US" sz="2400" dirty="0" smtClean="0">
                <a:solidFill>
                  <a:schemeClr val="accent2"/>
                </a:solidFill>
              </a:rPr>
              <a:t>Z) &gt;&gt; 1)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163233" y="2869567"/>
            <a:ext cx="538973" cy="323165"/>
          </a:xfrm>
          <a:prstGeom prst="rect">
            <a:avLst/>
          </a:prstGeom>
          <a:noFill/>
          <a:ln w="2857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178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</a:t>
            </a:r>
            <a:r>
              <a:rPr lang="en-US" dirty="0" err="1" smtClean="0"/>
              <a:t>Bitvector</a:t>
            </a:r>
            <a:r>
              <a:rPr lang="en-US" dirty="0" smtClean="0"/>
              <a:t> Algorithms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859731" y="1002508"/>
            <a:ext cx="3236055" cy="51338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200" kern="0" dirty="0" smtClean="0">
                <a:solidFill>
                  <a:srgbClr val="C00000"/>
                </a:solidFill>
                <a:latin typeface="+mn-lt"/>
              </a:rPr>
              <a:t>P25: Higher order half 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200" kern="0" dirty="0" smtClean="0">
                <a:solidFill>
                  <a:srgbClr val="C00000"/>
                </a:solidFill>
                <a:latin typeface="+mn-lt"/>
              </a:rPr>
              <a:t>of product of x and y</a:t>
            </a:r>
            <a:endParaRPr lang="en-US" sz="2200" kern="0" dirty="0">
              <a:solidFill>
                <a:srgbClr val="C00000"/>
              </a:solidFill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1800" kern="0" dirty="0" smtClean="0">
                <a:latin typeface="Comic Sans MS"/>
              </a:rPr>
              <a:t>o1 := and(x,0xFFFF);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1800" kern="0" dirty="0" smtClean="0">
                <a:latin typeface="Comic Sans MS"/>
              </a:rPr>
              <a:t>o2 :</a:t>
            </a:r>
            <a:r>
              <a:rPr lang="en-US" sz="1800" kern="0" dirty="0" smtClean="0">
                <a:latin typeface="+mn-lt"/>
              </a:rPr>
              <a:t>= </a:t>
            </a:r>
            <a:r>
              <a:rPr lang="en-US" sz="1800" kern="0" dirty="0" err="1" smtClean="0">
                <a:latin typeface="+mn-lt"/>
              </a:rPr>
              <a:t>shr</a:t>
            </a:r>
            <a:r>
              <a:rPr lang="en-US" sz="1800" kern="0" dirty="0" smtClean="0">
                <a:latin typeface="+mn-lt"/>
              </a:rPr>
              <a:t>(x,16);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1800" kern="0" dirty="0" smtClean="0">
                <a:latin typeface="+mn-lt"/>
              </a:rPr>
              <a:t>o3 := and(y,0xFFFF);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1800" kern="0" dirty="0" smtClean="0">
                <a:latin typeface="+mn-lt"/>
              </a:rPr>
              <a:t>o4 := </a:t>
            </a:r>
            <a:r>
              <a:rPr lang="en-US" sz="1800" kern="0" dirty="0" err="1" smtClean="0">
                <a:latin typeface="+mn-lt"/>
              </a:rPr>
              <a:t>shr</a:t>
            </a:r>
            <a:r>
              <a:rPr lang="en-US" sz="1800" kern="0" dirty="0" smtClean="0">
                <a:latin typeface="+mn-lt"/>
              </a:rPr>
              <a:t>(y,16);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1800" kern="0" dirty="0" smtClean="0">
                <a:latin typeface="+mn-lt"/>
              </a:rPr>
              <a:t>o5 := </a:t>
            </a:r>
            <a:r>
              <a:rPr lang="en-US" sz="1800" kern="0" dirty="0" err="1" smtClean="0">
                <a:latin typeface="+mn-lt"/>
              </a:rPr>
              <a:t>mul</a:t>
            </a:r>
            <a:r>
              <a:rPr lang="en-US" sz="1800" kern="0" dirty="0" smtClean="0">
                <a:latin typeface="+mn-lt"/>
              </a:rPr>
              <a:t>(o1,o3);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1800" kern="0" dirty="0" smtClean="0">
                <a:latin typeface="+mn-lt"/>
              </a:rPr>
              <a:t>o6 := </a:t>
            </a:r>
            <a:r>
              <a:rPr lang="en-US" sz="1800" kern="0" dirty="0" err="1" smtClean="0">
                <a:latin typeface="+mn-lt"/>
              </a:rPr>
              <a:t>mul</a:t>
            </a:r>
            <a:r>
              <a:rPr lang="en-US" sz="1800" kern="0" dirty="0" smtClean="0">
                <a:latin typeface="+mn-lt"/>
              </a:rPr>
              <a:t>(o2,o3);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1800" kern="0" dirty="0" smtClean="0">
                <a:latin typeface="+mn-lt"/>
              </a:rPr>
              <a:t>o7 := </a:t>
            </a:r>
            <a:r>
              <a:rPr lang="en-US" sz="1800" kern="0" dirty="0" err="1" smtClean="0">
                <a:latin typeface="+mn-lt"/>
              </a:rPr>
              <a:t>mul</a:t>
            </a:r>
            <a:r>
              <a:rPr lang="en-US" sz="1800" kern="0" dirty="0" smtClean="0">
                <a:latin typeface="+mn-lt"/>
              </a:rPr>
              <a:t>(o1,o4);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o8 := </a:t>
            </a:r>
            <a:r>
              <a:rPr lang="en-US" sz="1800" dirty="0" err="1" smtClean="0"/>
              <a:t>mul</a:t>
            </a:r>
            <a:r>
              <a:rPr lang="en-US" sz="1800" dirty="0" smtClean="0"/>
              <a:t>(o2,o4);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o9 := </a:t>
            </a:r>
            <a:r>
              <a:rPr lang="en-US" sz="1800" dirty="0" err="1" smtClean="0"/>
              <a:t>shr</a:t>
            </a:r>
            <a:r>
              <a:rPr lang="en-US" sz="1800" dirty="0" smtClean="0"/>
              <a:t>(o5,16);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o10 := add(o6,o9);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o11 := and(o10,0xFFFF);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o12 := </a:t>
            </a:r>
            <a:r>
              <a:rPr lang="en-US" sz="1800" dirty="0" err="1" smtClean="0"/>
              <a:t>shr</a:t>
            </a:r>
            <a:r>
              <a:rPr lang="en-US" sz="1800" dirty="0" smtClean="0"/>
              <a:t>(o10,16);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o13 := add(o7,o11);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o14 := </a:t>
            </a:r>
            <a:r>
              <a:rPr lang="en-US" sz="1800" dirty="0" err="1" smtClean="0"/>
              <a:t>shr</a:t>
            </a:r>
            <a:r>
              <a:rPr lang="en-US" sz="1800" dirty="0" smtClean="0"/>
              <a:t>(o13,16);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o15 := add(o14,o12);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res := add(o15,o8);</a:t>
            </a:r>
            <a:endParaRPr lang="en-US" sz="1800" kern="0" dirty="0" smtClean="0"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endParaRPr lang="en-US" sz="2400" kern="0" dirty="0" smtClean="0"/>
          </a:p>
          <a:p>
            <a:pPr marL="342900" indent="-342900" eaLnBrk="0" hangingPunct="0">
              <a:spcBef>
                <a:spcPts val="0"/>
              </a:spcBef>
              <a:defRPr/>
            </a:pPr>
            <a:endParaRPr lang="en-US" sz="2400" kern="0" dirty="0" smtClean="0">
              <a:latin typeface="+mn-lt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858644" y="1103032"/>
            <a:ext cx="3122341" cy="4533434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US" sz="2200" kern="0" dirty="0" smtClean="0">
                <a:solidFill>
                  <a:srgbClr val="C00000"/>
                </a:solidFill>
                <a:latin typeface="+mn-lt"/>
              </a:rPr>
              <a:t>P24: Round up to next highest power of 2</a:t>
            </a:r>
            <a:endParaRPr lang="en-US" sz="2200" kern="0" dirty="0">
              <a:solidFill>
                <a:srgbClr val="C00000"/>
              </a:solidFill>
              <a:latin typeface="+mn-lt"/>
            </a:endParaRPr>
          </a:p>
          <a:p>
            <a:pPr>
              <a:spcBef>
                <a:spcPts val="0"/>
              </a:spcBef>
            </a:pPr>
            <a:r>
              <a:rPr lang="en-US" sz="1800" dirty="0" smtClean="0"/>
              <a:t>o1 := sub(x,1);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o2 := </a:t>
            </a:r>
            <a:r>
              <a:rPr lang="en-US" sz="1800" dirty="0" err="1" smtClean="0"/>
              <a:t>shr</a:t>
            </a:r>
            <a:r>
              <a:rPr lang="en-US" sz="1800" dirty="0" smtClean="0"/>
              <a:t>(o1,1);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o3 := or(o1,o2);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o4 := </a:t>
            </a:r>
            <a:r>
              <a:rPr lang="en-US" sz="1800" dirty="0" err="1" smtClean="0"/>
              <a:t>shr</a:t>
            </a:r>
            <a:r>
              <a:rPr lang="en-US" sz="1800" dirty="0" smtClean="0"/>
              <a:t>(o3,2);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o5 := or(o3,o4);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o6 := </a:t>
            </a:r>
            <a:r>
              <a:rPr lang="en-US" sz="1800" dirty="0" err="1" smtClean="0"/>
              <a:t>shr</a:t>
            </a:r>
            <a:r>
              <a:rPr lang="en-US" sz="1800" dirty="0" smtClean="0"/>
              <a:t>(o5,4);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o7 := or(o5,o6);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o8 := </a:t>
            </a:r>
            <a:r>
              <a:rPr lang="en-US" sz="1800" dirty="0" err="1" smtClean="0"/>
              <a:t>shr</a:t>
            </a:r>
            <a:r>
              <a:rPr lang="en-US" sz="1800" dirty="0" smtClean="0"/>
              <a:t>(o7,8);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o9 := or(o7,o8);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o10 := </a:t>
            </a:r>
            <a:r>
              <a:rPr lang="en-US" sz="1800" dirty="0" err="1" smtClean="0"/>
              <a:t>shr</a:t>
            </a:r>
            <a:r>
              <a:rPr lang="en-US" sz="1800" dirty="0" smtClean="0"/>
              <a:t>(o9,16);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o11 := or(o9,o10);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res := add(o10,1);</a:t>
            </a:r>
            <a:endParaRPr lang="en-US" sz="1800" kern="0" dirty="0" smtClean="0">
              <a:latin typeface="+mn-lt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endParaRPr lang="en-US" sz="2400" kern="0" dirty="0" smtClean="0"/>
          </a:p>
          <a:p>
            <a:pPr marL="342900" indent="-342900" eaLnBrk="0" hangingPunct="0">
              <a:spcBef>
                <a:spcPts val="0"/>
              </a:spcBef>
              <a:defRPr/>
            </a:pPr>
            <a:endParaRPr lang="en-US" sz="2400" kern="0" dirty="0" smtClean="0">
              <a:latin typeface="+mn-lt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85033" y="6180462"/>
            <a:ext cx="8827613" cy="721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dirty="0" smtClean="0">
                <a:solidFill>
                  <a:srgbClr val="CC00CC"/>
                </a:solidFill>
              </a:rPr>
              <a:t>[MSR </a:t>
            </a:r>
            <a:r>
              <a:rPr lang="en-US" dirty="0" err="1" smtClean="0">
                <a:solidFill>
                  <a:srgbClr val="CC00CC"/>
                </a:solidFill>
              </a:rPr>
              <a:t>Techreport</a:t>
            </a:r>
            <a:r>
              <a:rPr lang="en-US" dirty="0" smtClean="0">
                <a:solidFill>
                  <a:srgbClr val="CC00CC"/>
                </a:solidFill>
              </a:rPr>
              <a:t> 2010] Joint work with Susmit Jha (UC-Berkeley),     			   Ashish </a:t>
            </a:r>
            <a:r>
              <a:rPr lang="en-US" dirty="0" err="1" smtClean="0">
                <a:solidFill>
                  <a:srgbClr val="CC00CC"/>
                </a:solidFill>
              </a:rPr>
              <a:t>Tiwari</a:t>
            </a:r>
            <a:r>
              <a:rPr lang="en-US" dirty="0" smtClean="0">
                <a:solidFill>
                  <a:srgbClr val="CC00CC"/>
                </a:solidFill>
              </a:rPr>
              <a:t> (SRI) and </a:t>
            </a:r>
            <a:r>
              <a:rPr lang="en-US" dirty="0" err="1" smtClean="0">
                <a:solidFill>
                  <a:srgbClr val="CC00CC"/>
                </a:solidFill>
              </a:rPr>
              <a:t>Venkie</a:t>
            </a:r>
            <a:r>
              <a:rPr lang="en-US" dirty="0" smtClean="0">
                <a:solidFill>
                  <a:srgbClr val="CC00CC"/>
                </a:solidFill>
              </a:rPr>
              <a:t> (MSR Redmond)</a:t>
            </a:r>
            <a:endParaRPr lang="en-US" sz="2800" kern="0" dirty="0" smtClean="0">
              <a:solidFill>
                <a:srgbClr val="009900"/>
              </a:solidFill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2400" kern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89985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0634" y="1112855"/>
            <a:ext cx="8581287" cy="5478863"/>
          </a:xfrm>
        </p:spPr>
        <p:txBody>
          <a:bodyPr/>
          <a:lstStyle/>
          <a:p>
            <a:r>
              <a:rPr lang="en-US" dirty="0" smtClean="0"/>
              <a:t>General purpose programming assistance</a:t>
            </a:r>
          </a:p>
          <a:p>
            <a:pPr lvl="1"/>
            <a:r>
              <a:rPr lang="en-US" sz="2000" dirty="0" smtClean="0"/>
              <a:t>Program fragments from higher-order logic specifications</a:t>
            </a:r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ricky/mundane details after user provides higher-level insight</a:t>
            </a:r>
          </a:p>
          <a:p>
            <a:pPr lvl="1"/>
            <a:r>
              <a:rPr lang="en-US" sz="2000" dirty="0" smtClean="0"/>
              <a:t>Semi-automatic development with various forms of interactivity</a:t>
            </a:r>
          </a:p>
          <a:p>
            <a:pPr lvl="2"/>
            <a:r>
              <a:rPr lang="en-US" sz="1800" dirty="0" smtClean="0"/>
              <a:t>KIDS, Angelic Programming</a:t>
            </a:r>
          </a:p>
          <a:p>
            <a:pPr lvl="1"/>
            <a:r>
              <a:rPr lang="en-US" sz="2000" dirty="0" smtClean="0"/>
              <a:t>Automated debugging</a:t>
            </a:r>
            <a:endParaRPr lang="en-US" dirty="0"/>
          </a:p>
          <a:p>
            <a:r>
              <a:rPr lang="en-US" dirty="0" smtClean="0"/>
              <a:t>Synthesis </a:t>
            </a:r>
            <a:r>
              <a:rPr lang="en-US" dirty="0"/>
              <a:t>of program inverses</a:t>
            </a:r>
          </a:p>
          <a:p>
            <a:pPr lvl="1"/>
            <a:r>
              <a:rPr lang="en-US" dirty="0" smtClean="0"/>
              <a:t>compression/decompression, encryption/decryption</a:t>
            </a:r>
            <a:endParaRPr lang="en-US" dirty="0"/>
          </a:p>
          <a:p>
            <a:pPr lvl="1"/>
            <a:r>
              <a:rPr lang="en-US" dirty="0"/>
              <a:t>serialization/deserialization</a:t>
            </a:r>
          </a:p>
          <a:p>
            <a:pPr lvl="1"/>
            <a:r>
              <a:rPr lang="en-US" dirty="0"/>
              <a:t>insert/delete </a:t>
            </a:r>
            <a:r>
              <a:rPr lang="en-US" dirty="0" smtClean="0"/>
              <a:t>operations, transactional </a:t>
            </a:r>
            <a:r>
              <a:rPr lang="en-US" dirty="0"/>
              <a:t>memory rollback </a:t>
            </a:r>
          </a:p>
          <a:p>
            <a:r>
              <a:rPr lang="en-US" dirty="0" smtClean="0"/>
              <a:t>Program </a:t>
            </a:r>
            <a:r>
              <a:rPr lang="en-US" dirty="0"/>
              <a:t>understanding</a:t>
            </a:r>
          </a:p>
          <a:p>
            <a:pPr lvl="1"/>
            <a:r>
              <a:rPr lang="en-US" dirty="0"/>
              <a:t>Malware </a:t>
            </a:r>
            <a:r>
              <a:rPr lang="en-US" dirty="0" err="1"/>
              <a:t>deobfuscation</a:t>
            </a:r>
            <a:endParaRPr lang="en-US" dirty="0"/>
          </a:p>
          <a:p>
            <a:pPr lvl="1"/>
            <a:r>
              <a:rPr lang="en-US" dirty="0"/>
              <a:t>Reverse engineering binaries</a:t>
            </a:r>
          </a:p>
          <a:p>
            <a:pPr lvl="1"/>
            <a:r>
              <a:rPr lang="en-US" dirty="0"/>
              <a:t>Programs with missing documentation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Applications: Software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9409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54"/>
  <p:tag name="DEFAULTHEIGHT" val="200"/>
  <p:tag name="FIRSTSUMITG@PR10562AXNJXY5K9" val="3079"/>
  <p:tag name="FIRSTSUMITG@PWS13125SVWXY5K9" val="3113"/>
  <p:tag name="DEFAULTDISPLAYSOURCE" val="\documentclass{article}\pagestyle{empty}&#10;\begin{document}&#10;&#10;\end{document}&#10;"/>
  <p:tag name="EMBEDFONTS" val="1"/>
  <p:tag name="FIRSTSUMITG@YFGYMLOFUVWXY5M7" val="349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6.7|20.2|42.5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85818</TotalTime>
  <Words>3587</Words>
  <Application>Microsoft Office PowerPoint</Application>
  <PresentationFormat>On-screen Show (4:3)</PresentationFormat>
  <Paragraphs>1033</Paragraphs>
  <Slides>60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60</vt:i4>
      </vt:variant>
    </vt:vector>
  </HeadingPairs>
  <TitlesOfParts>
    <vt:vector size="72" baseType="lpstr">
      <vt:lpstr>Arial</vt:lpstr>
      <vt:lpstr>Wingdings</vt:lpstr>
      <vt:lpstr>cmsy10</vt:lpstr>
      <vt:lpstr>Times New Roman</vt:lpstr>
      <vt:lpstr>MT Extra</vt:lpstr>
      <vt:lpstr>Symbol</vt:lpstr>
      <vt:lpstr>Comic Sans MS</vt:lpstr>
      <vt:lpstr>Calibri</vt:lpstr>
      <vt:lpstr>cmmi10</vt:lpstr>
      <vt:lpstr>Default Design</vt:lpstr>
      <vt:lpstr>2_Default Design</vt:lpstr>
      <vt:lpstr>1_Default Design</vt:lpstr>
      <vt:lpstr>PowerPoint Presentation</vt:lpstr>
      <vt:lpstr>Automated Program Synthesis</vt:lpstr>
      <vt:lpstr>Outline</vt:lpstr>
      <vt:lpstr>Applications: Discovery of New Algorithms</vt:lpstr>
      <vt:lpstr>Bitvector Algorithms</vt:lpstr>
      <vt:lpstr>Examples of Bitvector Algorithms</vt:lpstr>
      <vt:lpstr>Examples of Bitvector Algorithms</vt:lpstr>
      <vt:lpstr>Examples of Bitvector Algorithms</vt:lpstr>
      <vt:lpstr>Applications: Software Development</vt:lpstr>
      <vt:lpstr>PowerPoint Presentation</vt:lpstr>
      <vt:lpstr>Applications: End-user Programming</vt:lpstr>
      <vt:lpstr>PowerPoint Presentation</vt:lpstr>
      <vt:lpstr>Applications: Automating Teaching</vt:lpstr>
      <vt:lpstr>Domain: 2D Geometric Constructions</vt:lpstr>
      <vt:lpstr>Examples of Geometric Constructions</vt:lpstr>
      <vt:lpstr>Teaching System Architecture</vt:lpstr>
      <vt:lpstr>Other Domains</vt:lpstr>
      <vt:lpstr>Applications: Automating Teaching</vt:lpstr>
      <vt:lpstr>Outline</vt:lpstr>
      <vt:lpstr>Dimension 1: User Intent</vt:lpstr>
      <vt:lpstr>Logical Specification: Example 1</vt:lpstr>
      <vt:lpstr>Logical Specification: Example 2</vt:lpstr>
      <vt:lpstr>Natural Language</vt:lpstr>
      <vt:lpstr>Input-Output Examples</vt:lpstr>
      <vt:lpstr>Interaction Model</vt:lpstr>
      <vt:lpstr>Example of a synthesizer driven interaction model</vt:lpstr>
      <vt:lpstr>Dialog: Interactive Synthesis</vt:lpstr>
      <vt:lpstr>Traces</vt:lpstr>
      <vt:lpstr>Programs</vt:lpstr>
      <vt:lpstr>Outline</vt:lpstr>
      <vt:lpstr>Dimension 2: Search Space</vt:lpstr>
      <vt:lpstr>Loop-free Programs</vt:lpstr>
      <vt:lpstr>Dimension 2: Search Space</vt:lpstr>
      <vt:lpstr>Outline</vt:lpstr>
      <vt:lpstr>Dimension 3: Search Technique</vt:lpstr>
      <vt:lpstr>Bitvector Algorithms: Exhaustive Search vs. Logical Reasoning</vt:lpstr>
      <vt:lpstr>Dimension 3: Search Technique</vt:lpstr>
      <vt:lpstr>Logical Reasoning Techniques</vt:lpstr>
      <vt:lpstr>Logical Reasoning Techniques</vt:lpstr>
      <vt:lpstr>Invariant-based Constraint Generation</vt:lpstr>
      <vt:lpstr>Experiments: Program Verification vs. Program Synthesis</vt:lpstr>
      <vt:lpstr>Experiments: Program Verification vs. Program Synthesis</vt:lpstr>
      <vt:lpstr>Logical Reasoning Techniques</vt:lpstr>
      <vt:lpstr>Path-based Constraint Generation</vt:lpstr>
      <vt:lpstr>Experiments: Program Inversion</vt:lpstr>
      <vt:lpstr>Experiments: Program Inversion</vt:lpstr>
      <vt:lpstr>Logical Reasoning Techniques</vt:lpstr>
      <vt:lpstr>Input-based Constraint Generation</vt:lpstr>
      <vt:lpstr>Choices for Macro-level Constraint Generation</vt:lpstr>
      <vt:lpstr>Logical Reasoning Techniques</vt:lpstr>
      <vt:lpstr>Constraint Generation: Micro-level</vt:lpstr>
      <vt:lpstr>Abstract/Approximate Modeling of Algebraic operators</vt:lpstr>
      <vt:lpstr>Sampling</vt:lpstr>
      <vt:lpstr>Some Sampling Methods</vt:lpstr>
      <vt:lpstr>Logical Reasoning Techniques</vt:lpstr>
      <vt:lpstr>Constraint Solving</vt:lpstr>
      <vt:lpstr>Farkas Lemma</vt:lpstr>
      <vt:lpstr>Outline</vt:lpstr>
      <vt:lpstr>Multi-disciplinary Effort Required</vt:lpstr>
      <vt:lpstr>Research 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sumitg</cp:lastModifiedBy>
  <cp:revision>5632</cp:revision>
  <dcterms:created xsi:type="dcterms:W3CDTF">1601-01-01T00:00:00Z</dcterms:created>
  <dcterms:modified xsi:type="dcterms:W3CDTF">2010-07-30T13:36:20Z</dcterms:modified>
</cp:coreProperties>
</file>