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8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 saveSubsetFonts="1">
  <p:sldMasterIdLst>
    <p:sldMasterId id="2147483648" r:id="rId1"/>
    <p:sldMasterId id="2147483751" r:id="rId2"/>
  </p:sldMasterIdLst>
  <p:notesMasterIdLst>
    <p:notesMasterId r:id="rId25"/>
  </p:notesMasterIdLst>
  <p:handoutMasterIdLst>
    <p:handoutMasterId r:id="rId26"/>
  </p:handoutMasterIdLst>
  <p:sldIdLst>
    <p:sldId id="976" r:id="rId3"/>
    <p:sldId id="1298" r:id="rId4"/>
    <p:sldId id="1249" r:id="rId5"/>
    <p:sldId id="1295" r:id="rId6"/>
    <p:sldId id="1319" r:id="rId7"/>
    <p:sldId id="1305" r:id="rId8"/>
    <p:sldId id="1279" r:id="rId9"/>
    <p:sldId id="1292" r:id="rId10"/>
    <p:sldId id="1314" r:id="rId11"/>
    <p:sldId id="1300" r:id="rId12"/>
    <p:sldId id="1276" r:id="rId13"/>
    <p:sldId id="1317" r:id="rId14"/>
    <p:sldId id="1301" r:id="rId15"/>
    <p:sldId id="1289" r:id="rId16"/>
    <p:sldId id="1290" r:id="rId17"/>
    <p:sldId id="1297" r:id="rId18"/>
    <p:sldId id="1315" r:id="rId19"/>
    <p:sldId id="1303" r:id="rId20"/>
    <p:sldId id="1316" r:id="rId21"/>
    <p:sldId id="1302" r:id="rId22"/>
    <p:sldId id="1318" r:id="rId23"/>
    <p:sldId id="1304" r:id="rId24"/>
  </p:sldIdLst>
  <p:sldSz cx="9144000" cy="6858000" type="screen4x3"/>
  <p:notesSz cx="7023100" cy="9309100"/>
  <p:embeddedFontLst>
    <p:embeddedFont>
      <p:font typeface="Calibri" pitchFamily="34" charset="0"/>
      <p:regular r:id="rId27"/>
      <p:bold r:id="rId28"/>
      <p:italic r:id="rId29"/>
      <p:boldItalic r:id="rId30"/>
    </p:embeddedFont>
    <p:embeddedFont>
      <p:font typeface="cmsy10" pitchFamily="34" charset="0"/>
      <p:regular r:id="rId31"/>
    </p:embeddedFont>
    <p:embeddedFont>
      <p:font typeface="cmmi10" pitchFamily="34" charset="0"/>
      <p:regular r:id="rId32"/>
    </p:embeddedFont>
    <p:embeddedFont>
      <p:font typeface="Comic Sans MS" pitchFamily="66" charset="0"/>
      <p:regular r:id="rId33"/>
      <p:bold r:id="rId34"/>
    </p:embeddedFont>
    <p:embeddedFont>
      <p:font typeface="MT Extra" pitchFamily="18" charset="2"/>
      <p:regular r:id="rId35"/>
    </p:embeddedFont>
  </p:embeddedFontLst>
  <p:custDataLst>
    <p:tags r:id="rId36"/>
  </p:custDataLst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00"/>
    <a:srgbClr val="FFFFCC"/>
    <a:srgbClr val="FFFF66"/>
    <a:srgbClr val="000000"/>
    <a:srgbClr val="CC6600"/>
    <a:srgbClr val="FF9900"/>
    <a:srgbClr val="FF5050"/>
    <a:srgbClr val="CC00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21757" autoAdjust="0"/>
    <p:restoredTop sz="74194" autoAdjust="0"/>
  </p:normalViewPr>
  <p:slideViewPr>
    <p:cSldViewPr snapToGrid="0">
      <p:cViewPr>
        <p:scale>
          <a:sx n="43" d="100"/>
          <a:sy n="43" d="100"/>
        </p:scale>
        <p:origin x="-2131" y="-221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285" y="-86"/>
      </p:cViewPr>
      <p:guideLst>
        <p:guide orient="horz" pos="2932"/>
        <p:guide pos="2212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font" Target="fonts/font8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7.fntdata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6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font" Target="fonts/font2.fntdata"/><Relationship Id="rId36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033" cy="464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6" tIns="46654" rIns="93306" bIns="46654" numCol="1" anchor="t" anchorCtr="0" compatLnSpc="1">
            <a:prstTxWarp prst="textNoShape">
              <a:avLst/>
            </a:prstTxWarp>
          </a:bodyPr>
          <a:lstStyle>
            <a:lvl1pPr defTabSz="933281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0068" y="0"/>
            <a:ext cx="3043032" cy="464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6" tIns="46654" rIns="93306" bIns="46654" numCol="1" anchor="t" anchorCtr="0" compatLnSpc="1">
            <a:prstTxWarp prst="textNoShape">
              <a:avLst/>
            </a:prstTxWarp>
          </a:bodyPr>
          <a:lstStyle>
            <a:lvl1pPr algn="r" defTabSz="933281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4584"/>
            <a:ext cx="3043033" cy="46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6" tIns="46654" rIns="93306" bIns="46654" numCol="1" anchor="b" anchorCtr="0" compatLnSpc="1">
            <a:prstTxWarp prst="textNoShape">
              <a:avLst/>
            </a:prstTxWarp>
          </a:bodyPr>
          <a:lstStyle>
            <a:lvl1pPr defTabSz="933281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0068" y="8844584"/>
            <a:ext cx="3043032" cy="46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6" tIns="46654" rIns="93306" bIns="46654" numCol="1" anchor="b" anchorCtr="0" compatLnSpc="1">
            <a:prstTxWarp prst="textNoShape">
              <a:avLst/>
            </a:prstTxWarp>
          </a:bodyPr>
          <a:lstStyle>
            <a:lvl1pPr algn="r" defTabSz="933281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C804160D-1AB6-4612-B7C0-444BA323A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685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033" cy="464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6" tIns="46654" rIns="93306" bIns="46654" numCol="1" anchor="t" anchorCtr="0" compatLnSpc="1">
            <a:prstTxWarp prst="textNoShape">
              <a:avLst/>
            </a:prstTxWarp>
          </a:bodyPr>
          <a:lstStyle>
            <a:lvl1pPr defTabSz="933281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0068" y="0"/>
            <a:ext cx="3043032" cy="464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6" tIns="46654" rIns="93306" bIns="46654" numCol="1" anchor="t" anchorCtr="0" compatLnSpc="1">
            <a:prstTxWarp prst="textNoShape">
              <a:avLst/>
            </a:prstTxWarp>
          </a:bodyPr>
          <a:lstStyle>
            <a:lvl1pPr algn="r" defTabSz="933281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7036" y="4421511"/>
            <a:ext cx="5149028" cy="418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6" tIns="46654" rIns="93306" bIns="466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0068" y="8844584"/>
            <a:ext cx="3043032" cy="46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6" tIns="46654" rIns="93306" bIns="46654" numCol="1" anchor="b" anchorCtr="0" compatLnSpc="1">
            <a:prstTxWarp prst="textNoShape">
              <a:avLst/>
            </a:prstTxWarp>
          </a:bodyPr>
          <a:lstStyle>
            <a:lvl1pPr algn="r" defTabSz="933281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/15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65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6499C-1D18-4228-A5AB-E405494E3CB5}" type="slidenum">
              <a:rPr lang="en-US" smtClean="0">
                <a:solidFill>
                  <a:prstClr val="black"/>
                </a:solidFill>
              </a:rPr>
              <a:pPr/>
              <a:t>0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12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88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14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1951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15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3010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19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860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109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2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530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A3DC4-276E-4A7A-B53F-4B6BEA581CB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63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6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58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7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196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9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259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10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2099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11</a:t>
            </a:fld>
            <a:r>
              <a:rPr lang="en-US" smtClean="0"/>
              <a:t>/15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455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5597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E645-D355-4FDE-B443-868FCDFF59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3/30/2009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5597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E645-D355-4FDE-B443-868FCDFF59F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3/30/2009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661B-1E0D-4001-BF89-AF1DFB53F9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0D9DFD6-4969-45EA-B86D-E0000C936B8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914400"/>
            <a:ext cx="8369300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3/30/2009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0D9DFD6-4969-45EA-B86D-E0000C936B8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914400"/>
            <a:ext cx="8369300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gif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s_masthead_ltr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6053409"/>
            <a:ext cx="2605342" cy="804591"/>
          </a:xfrm>
          <a:prstGeom prst="rect">
            <a:avLst/>
          </a:prstGeom>
        </p:spPr>
      </p:pic>
      <p:pic>
        <p:nvPicPr>
          <p:cNvPr id="10" name="Picture 9" descr="risemai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60785" y="6049108"/>
            <a:ext cx="6415876" cy="808892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5170" y="846245"/>
            <a:ext cx="9071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3200" dirty="0" smtClean="0">
                <a:solidFill>
                  <a:srgbClr val="3333CC"/>
                </a:solidFill>
              </a:rPr>
              <a:t>Automating String Processing in Spreadsheets  </a:t>
            </a:r>
          </a:p>
          <a:p>
            <a:pPr algn="ctr">
              <a:spcBef>
                <a:spcPts val="0"/>
              </a:spcBef>
            </a:pPr>
            <a:r>
              <a:rPr lang="en-US" sz="3200" dirty="0" smtClean="0">
                <a:solidFill>
                  <a:srgbClr val="3333CC"/>
                </a:solidFill>
              </a:rPr>
              <a:t>using Input-Output Examples</a:t>
            </a:r>
          </a:p>
          <a:p>
            <a:pPr algn="ctr">
              <a:spcBef>
                <a:spcPts val="0"/>
              </a:spcBef>
            </a:pPr>
            <a:endParaRPr lang="en-US" sz="800" dirty="0" smtClean="0">
              <a:solidFill>
                <a:srgbClr val="3333CC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05510" y="2850983"/>
            <a:ext cx="8880231" cy="136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8000"/>
                </a:solidFill>
                <a:latin typeface="Comic Sans MS"/>
              </a:rPr>
              <a:t>Sumit Gulwani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8000"/>
                </a:solidFill>
                <a:latin typeface="Comic Sans MS"/>
              </a:rPr>
              <a:t>(sumitg@microsoft.com)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8000"/>
                </a:solidFill>
                <a:latin typeface="Comic Sans MS"/>
              </a:rPr>
              <a:t>Microsoft Research, Redmond</a:t>
            </a: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252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3419" y="2848699"/>
            <a:ext cx="8757145" cy="2831123"/>
          </a:xfrm>
        </p:spPr>
        <p:txBody>
          <a:bodyPr/>
          <a:lstStyle/>
          <a:p>
            <a:r>
              <a:rPr lang="en-US" dirty="0" smtClean="0"/>
              <a:t>Reduction requires computing </a:t>
            </a:r>
            <a:r>
              <a:rPr lang="en-US" i="1" dirty="0" smtClean="0"/>
              <a:t>all</a:t>
            </a:r>
            <a:r>
              <a:rPr lang="en-US" dirty="0" smtClean="0"/>
              <a:t> solutions for each of the sub-problems:</a:t>
            </a:r>
          </a:p>
          <a:p>
            <a:pPr lvl="1"/>
            <a:r>
              <a:rPr lang="en-US" dirty="0" smtClean="0"/>
              <a:t>This also allows to rank various solutions and select the highest ranked solution at the top-level.</a:t>
            </a:r>
          </a:p>
          <a:p>
            <a:pPr lvl="1"/>
            <a:r>
              <a:rPr lang="en-US" dirty="0" smtClean="0"/>
              <a:t>A challenge here is to efficiently represent, compute, and manipulate huge number of such solutions.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 will show three applications of this idea in the talk.</a:t>
            </a:r>
          </a:p>
          <a:p>
            <a:pPr lvl="1"/>
            <a:r>
              <a:rPr lang="en-US" dirty="0" smtClean="0"/>
              <a:t>Read the paper for more tricks!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Synthesis Idea: Divide and Conquer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539256" y="1529862"/>
            <a:ext cx="8335111" cy="914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dirty="0" smtClean="0"/>
              <a:t>Reduce the problem of synthesizing expressions into sub-problems of synthesizing sub-expressions.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9821059"/>
      </p:ext>
    </p:extLst>
  </p:cSld>
  <p:clrMapOvr>
    <a:masterClrMapping/>
  </p:clrMapOvr>
  <p:transition advTm="1125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Synthesizing Guarded Expression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0336" y="1037490"/>
            <a:ext cx="9179174" cy="50292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Goal:</a:t>
            </a:r>
            <a:r>
              <a:rPr lang="en-US" dirty="0" smtClean="0">
                <a:solidFill>
                  <a:srgbClr val="C00000"/>
                </a:solidFill>
              </a:rPr>
              <a:t> Given </a:t>
            </a:r>
            <a:r>
              <a:rPr lang="en-US" dirty="0">
                <a:solidFill>
                  <a:srgbClr val="C00000"/>
                </a:solidFill>
              </a:rPr>
              <a:t>input-output pairs: (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), 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), 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), 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), find P </a:t>
            </a:r>
            <a:r>
              <a:rPr lang="en-US" dirty="0">
                <a:solidFill>
                  <a:srgbClr val="C00000"/>
                </a:solidFill>
              </a:rPr>
              <a:t>such </a:t>
            </a:r>
            <a:r>
              <a:rPr lang="en-US" dirty="0" smtClean="0">
                <a:solidFill>
                  <a:srgbClr val="C00000"/>
                </a:solidFill>
              </a:rPr>
              <a:t>that 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P(i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)=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P(i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)=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P(i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)=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P(i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)=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4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.</a:t>
            </a:r>
            <a:endParaRPr lang="en-US" baseline="-25000" dirty="0">
              <a:solidFill>
                <a:srgbClr val="C00000"/>
              </a:solidFill>
              <a:latin typeface="Comic Sans MS"/>
            </a:endParaRP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u="sng" dirty="0" smtClean="0"/>
          </a:p>
          <a:p>
            <a:pPr marL="0" indent="0">
              <a:buNone/>
            </a:pPr>
            <a:endParaRPr lang="en-US" sz="1000" u="sng" dirty="0"/>
          </a:p>
          <a:p>
            <a:pPr marL="0" indent="0">
              <a:buNone/>
            </a:pPr>
            <a:endParaRPr lang="en-US" sz="1000" u="sng" dirty="0" smtClean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Algorithm: 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smtClean="0">
                <a:solidFill>
                  <a:srgbClr val="008000"/>
                </a:solidFill>
              </a:rPr>
              <a:t>Learn set </a:t>
            </a:r>
            <a:r>
              <a:rPr lang="en-US" dirty="0">
                <a:solidFill>
                  <a:srgbClr val="008000"/>
                </a:solidFill>
                <a:latin typeface="Comic Sans MS"/>
              </a:rPr>
              <a:t>S</a:t>
            </a:r>
            <a:r>
              <a:rPr lang="en-US" baseline="-25000" dirty="0" smtClean="0">
                <a:solidFill>
                  <a:srgbClr val="008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 of string expressions </a:t>
            </a:r>
            <a:r>
              <a:rPr lang="en-US" dirty="0" err="1" smtClean="0">
                <a:solidFill>
                  <a:srgbClr val="008000"/>
                </a:solidFill>
              </a:rPr>
              <a:t>s.t.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msy10"/>
              </a:rPr>
              <a:t>8</a:t>
            </a:r>
            <a:r>
              <a:rPr lang="en-US" dirty="0" smtClean="0">
                <a:solidFill>
                  <a:srgbClr val="008000"/>
                </a:solidFill>
              </a:rPr>
              <a:t>e in</a:t>
            </a:r>
            <a:r>
              <a:rPr lang="en-US" dirty="0" smtClean="0">
                <a:solidFill>
                  <a:srgbClr val="008000"/>
                </a:solidFill>
                <a:latin typeface="cmsy10"/>
              </a:rPr>
              <a:t> </a:t>
            </a:r>
            <a:r>
              <a:rPr lang="en-US" dirty="0">
                <a:solidFill>
                  <a:srgbClr val="008000"/>
                </a:solidFill>
                <a:latin typeface="Comic Sans MS"/>
              </a:rPr>
              <a:t>S</a:t>
            </a:r>
            <a:r>
              <a:rPr lang="en-US" baseline="-25000" dirty="0" smtClean="0">
                <a:solidFill>
                  <a:srgbClr val="008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, [</a:t>
            </a:r>
            <a:r>
              <a:rPr lang="en-US" dirty="0" smtClean="0">
                <a:solidFill>
                  <a:srgbClr val="008000"/>
                </a:solidFill>
                <a:latin typeface="Comic Sans MS"/>
              </a:rPr>
              <a:t>[e]] i</a:t>
            </a:r>
            <a:r>
              <a:rPr lang="en-US" baseline="-25000" dirty="0" smtClean="0">
                <a:solidFill>
                  <a:srgbClr val="008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 = </a:t>
            </a:r>
            <a:r>
              <a:rPr lang="en-US" dirty="0" smtClean="0">
                <a:solidFill>
                  <a:srgbClr val="008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008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. </a:t>
            </a:r>
            <a:r>
              <a:rPr lang="en-US" dirty="0" smtClean="0"/>
              <a:t>Similarly compute </a:t>
            </a:r>
            <a:r>
              <a:rPr lang="en-US" dirty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/>
              <a:t>, </a:t>
            </a:r>
            <a:r>
              <a:rPr lang="en-US" dirty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3</a:t>
            </a:r>
            <a:r>
              <a:rPr lang="en-US" dirty="0" smtClean="0"/>
              <a:t>, </a:t>
            </a:r>
            <a:r>
              <a:rPr lang="en-US" dirty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4</a:t>
            </a:r>
            <a:r>
              <a:rPr lang="en-US" dirty="0" smtClean="0"/>
              <a:t>. </a:t>
            </a:r>
            <a:r>
              <a:rPr lang="en-US" dirty="0"/>
              <a:t>Let </a:t>
            </a:r>
            <a:r>
              <a:rPr lang="en-US" dirty="0" smtClean="0"/>
              <a:t>S = S</a:t>
            </a:r>
            <a:r>
              <a:rPr lang="en-US" baseline="-25000" dirty="0" smtClean="0"/>
              <a:t>1 </a:t>
            </a:r>
            <a:r>
              <a:rPr lang="en-US" dirty="0" smtClean="0">
                <a:latin typeface="cmsy10" pitchFamily="34" charset="0"/>
              </a:rPr>
              <a:t>Å</a:t>
            </a:r>
            <a:r>
              <a:rPr lang="en-US" dirty="0" smtClean="0"/>
              <a:t>S</a:t>
            </a:r>
            <a:r>
              <a:rPr lang="en-US" baseline="-25000" dirty="0" smtClean="0"/>
              <a:t>2 </a:t>
            </a:r>
            <a:r>
              <a:rPr lang="en-US" dirty="0" smtClean="0">
                <a:latin typeface="cmsy10" pitchFamily="34" charset="0"/>
              </a:rPr>
              <a:t>Å</a:t>
            </a:r>
            <a:r>
              <a:rPr lang="en-US" dirty="0" smtClean="0"/>
              <a:t>S</a:t>
            </a:r>
            <a:r>
              <a:rPr lang="en-US" baseline="-25000" dirty="0" smtClean="0"/>
              <a:t>3 </a:t>
            </a:r>
            <a:r>
              <a:rPr lang="en-US" dirty="0" smtClean="0">
                <a:latin typeface="cmsy10" pitchFamily="34" charset="0"/>
              </a:rPr>
              <a:t>Å</a:t>
            </a:r>
            <a:r>
              <a:rPr lang="en-US" dirty="0" smtClean="0"/>
              <a:t>S</a:t>
            </a:r>
            <a:r>
              <a:rPr lang="en-US" baseline="-25000" dirty="0" smtClean="0"/>
              <a:t>4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sz="500" dirty="0" smtClean="0"/>
          </a:p>
          <a:p>
            <a:pPr marL="0" indent="0">
              <a:buNone/>
            </a:pPr>
            <a:r>
              <a:rPr lang="en-US" dirty="0" smtClean="0"/>
              <a:t>2(a) If S ≠ </a:t>
            </a:r>
            <a:r>
              <a:rPr lang="en-US" dirty="0" smtClean="0">
                <a:latin typeface="cmsy10"/>
              </a:rPr>
              <a:t>;</a:t>
            </a:r>
            <a:r>
              <a:rPr lang="en-US" dirty="0" smtClean="0"/>
              <a:t> then result is </a:t>
            </a:r>
            <a:r>
              <a:rPr lang="en-US" dirty="0" smtClean="0">
                <a:solidFill>
                  <a:schemeClr val="accent2"/>
                </a:solidFill>
              </a:rPr>
              <a:t>Switch((</a:t>
            </a:r>
            <a:r>
              <a:rPr lang="en-US" dirty="0" err="1" smtClean="0">
                <a:solidFill>
                  <a:schemeClr val="accent2"/>
                </a:solidFill>
              </a:rPr>
              <a:t>true,S</a:t>
            </a:r>
            <a:r>
              <a:rPr lang="en-US" dirty="0" smtClean="0">
                <a:solidFill>
                  <a:schemeClr val="accent2"/>
                </a:solidFill>
              </a:rPr>
              <a:t>))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63769" y="2092567"/>
            <a:ext cx="8440616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eaLnBrk="0" hangingPunct="0">
              <a:spcBef>
                <a:spcPct val="20000"/>
              </a:spcBef>
            </a:pPr>
            <a:r>
              <a:rPr lang="en-US" sz="2400" kern="0" dirty="0" smtClean="0">
                <a:solidFill>
                  <a:srgbClr val="000000"/>
                </a:solidFill>
                <a:latin typeface="Comic Sans MS"/>
              </a:rPr>
              <a:t>Application </a:t>
            </a:r>
            <a:r>
              <a:rPr lang="en-US" sz="2400" kern="0" dirty="0">
                <a:solidFill>
                  <a:srgbClr val="000000"/>
                </a:solidFill>
                <a:latin typeface="Comic Sans MS"/>
              </a:rPr>
              <a:t>#1: We reduce the problem of learning </a:t>
            </a:r>
            <a:r>
              <a:rPr lang="en-US" sz="2400" kern="0" dirty="0" smtClean="0">
                <a:solidFill>
                  <a:srgbClr val="000000"/>
                </a:solidFill>
                <a:latin typeface="Comic Sans MS"/>
              </a:rPr>
              <a:t>guarded </a:t>
            </a:r>
            <a:r>
              <a:rPr lang="en-US" sz="2400" kern="0" dirty="0">
                <a:solidFill>
                  <a:srgbClr val="000000"/>
                </a:solidFill>
                <a:latin typeface="Comic Sans MS"/>
              </a:rPr>
              <a:t>expression P to the problem of learning </a:t>
            </a:r>
            <a:r>
              <a:rPr lang="en-US" sz="2400" kern="0" dirty="0" smtClean="0">
                <a:solidFill>
                  <a:srgbClr val="000000"/>
                </a:solidFill>
                <a:latin typeface="Comic Sans MS"/>
              </a:rPr>
              <a:t>string </a:t>
            </a:r>
            <a:r>
              <a:rPr lang="en-US" sz="2400" kern="0" dirty="0">
                <a:solidFill>
                  <a:srgbClr val="000000"/>
                </a:solidFill>
                <a:latin typeface="Comic Sans MS"/>
              </a:rPr>
              <a:t>expressions for each input-output pair</a:t>
            </a:r>
            <a:r>
              <a:rPr lang="en-US" sz="2400" kern="0" dirty="0" smtClean="0">
                <a:solidFill>
                  <a:srgbClr val="000000"/>
                </a:solidFill>
                <a:latin typeface="Comic Sans MS"/>
              </a:rPr>
              <a:t>.</a:t>
            </a:r>
            <a:endParaRPr lang="en-US" sz="2400" kern="0" dirty="0">
              <a:solidFill>
                <a:srgbClr val="000000"/>
              </a:solidFill>
              <a:latin typeface="Comic Sans M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7479036"/>
      </p:ext>
    </p:extLst>
  </p:cSld>
  <p:clrMapOvr>
    <a:masterClrMapping/>
  </p:clrMapOvr>
  <p:transition advTm="443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922" y="691162"/>
            <a:ext cx="8596313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1004" y="304800"/>
            <a:ext cx="8645776" cy="609600"/>
          </a:xfrm>
        </p:spPr>
        <p:txBody>
          <a:bodyPr/>
          <a:lstStyle/>
          <a:p>
            <a:r>
              <a:rPr lang="en-US" dirty="0" smtClean="0"/>
              <a:t>Example: Various choices for a String </a:t>
            </a:r>
            <a:r>
              <a:rPr lang="en-US" dirty="0"/>
              <a:t>E</a:t>
            </a:r>
            <a:r>
              <a:rPr lang="en-US" dirty="0" smtClean="0"/>
              <a:t>xpression</a:t>
            </a:r>
            <a:endParaRPr lang="en-US" dirty="0"/>
          </a:p>
        </p:txBody>
      </p:sp>
      <p:sp>
        <p:nvSpPr>
          <p:cNvPr id="7" name="Left Brace 6"/>
          <p:cNvSpPr/>
          <p:nvPr/>
        </p:nvSpPr>
        <p:spPr>
          <a:xfrm rot="16200000" flipV="1">
            <a:off x="2555630" y="1475370"/>
            <a:ext cx="457200" cy="167640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 rot="16200000" flipV="1">
            <a:off x="5161692" y="1457227"/>
            <a:ext cx="464776" cy="163830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16200000" flipV="1">
            <a:off x="7788330" y="1230888"/>
            <a:ext cx="460903" cy="2087105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 rot="16200000" flipV="1">
            <a:off x="6359743" y="1979814"/>
            <a:ext cx="460902" cy="589255"/>
          </a:xfrm>
          <a:prstGeom prst="lef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 rot="16200000" flipV="1">
            <a:off x="3961701" y="1983686"/>
            <a:ext cx="460902" cy="589255"/>
          </a:xfrm>
          <a:prstGeom prst="lef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486" y="4753223"/>
            <a:ext cx="8113713" cy="199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Left Brace 15"/>
          <p:cNvSpPr/>
          <p:nvPr/>
        </p:nvSpPr>
        <p:spPr>
          <a:xfrm rot="5400000">
            <a:off x="2602428" y="4136270"/>
            <a:ext cx="457200" cy="167640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eft Brace 16"/>
          <p:cNvSpPr/>
          <p:nvPr/>
        </p:nvSpPr>
        <p:spPr>
          <a:xfrm rot="5400000">
            <a:off x="3818643" y="4658445"/>
            <a:ext cx="460902" cy="589255"/>
          </a:xfrm>
          <a:prstGeom prst="lef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18" name="Left Brace 17"/>
          <p:cNvSpPr/>
          <p:nvPr/>
        </p:nvSpPr>
        <p:spPr>
          <a:xfrm rot="5400000">
            <a:off x="5029200" y="4132400"/>
            <a:ext cx="457200" cy="1676400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e 18"/>
          <p:cNvSpPr/>
          <p:nvPr/>
        </p:nvSpPr>
        <p:spPr>
          <a:xfrm rot="5400000">
            <a:off x="7714764" y="3830486"/>
            <a:ext cx="453328" cy="2252743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07195" y="1283700"/>
            <a:ext cx="158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Input</a:t>
            </a:r>
            <a:endParaRPr lang="en-US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5246923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Output</a:t>
            </a:r>
            <a:endParaRPr lang="en-US" sz="4000" dirty="0"/>
          </a:p>
        </p:txBody>
      </p:sp>
      <p:sp>
        <p:nvSpPr>
          <p:cNvPr id="22" name="Down Arrow 21"/>
          <p:cNvSpPr/>
          <p:nvPr/>
        </p:nvSpPr>
        <p:spPr>
          <a:xfrm>
            <a:off x="585662" y="2254144"/>
            <a:ext cx="533400" cy="2842533"/>
          </a:xfrm>
          <a:prstGeom prst="downArrow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362200" y="2434256"/>
            <a:ext cx="0" cy="2448476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7562851" y="2342069"/>
            <a:ext cx="14286" cy="2499079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823004" y="2383823"/>
            <a:ext cx="0" cy="2444308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Left Brace 36"/>
          <p:cNvSpPr/>
          <p:nvPr/>
        </p:nvSpPr>
        <p:spPr>
          <a:xfrm rot="16200000" flipV="1">
            <a:off x="3842917" y="5740182"/>
            <a:ext cx="469456" cy="617349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836578" y="6237694"/>
            <a:ext cx="1548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Constant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368472" y="6271865"/>
            <a:ext cx="15200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Constant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41" name="Left Brace 40"/>
          <p:cNvSpPr/>
          <p:nvPr/>
        </p:nvSpPr>
        <p:spPr>
          <a:xfrm rot="16200000" flipV="1">
            <a:off x="6222701" y="5740183"/>
            <a:ext cx="469456" cy="617349"/>
          </a:xfrm>
          <a:prstGeom prst="leftBrac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3961246" y="2359654"/>
            <a:ext cx="123018" cy="2486062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4192152" y="2306813"/>
            <a:ext cx="2211068" cy="2534335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Left Brace 46"/>
          <p:cNvSpPr/>
          <p:nvPr/>
        </p:nvSpPr>
        <p:spPr>
          <a:xfrm rot="16200000" flipV="1">
            <a:off x="2589510" y="5316435"/>
            <a:ext cx="457200" cy="1676400"/>
          </a:xfrm>
          <a:prstGeom prst="leftBrace">
            <a:avLst/>
          </a:prstGeom>
          <a:ln w="19050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946030" y="6302570"/>
            <a:ext cx="144971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CC"/>
                </a:solidFill>
              </a:rPr>
              <a:t>Constant</a:t>
            </a:r>
            <a:endParaRPr lang="en-US" sz="2400" dirty="0">
              <a:solidFill>
                <a:srgbClr val="CC00CC"/>
              </a:solidFill>
            </a:endParaRPr>
          </a:p>
        </p:txBody>
      </p:sp>
      <p:sp>
        <p:nvSpPr>
          <p:cNvPr id="51" name="Left Brace 50"/>
          <p:cNvSpPr/>
          <p:nvPr/>
        </p:nvSpPr>
        <p:spPr>
          <a:xfrm rot="16200000" flipV="1">
            <a:off x="6122930" y="648990"/>
            <a:ext cx="714402" cy="5164404"/>
          </a:xfrm>
          <a:prstGeom prst="leftBrac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Left Brace 53"/>
          <p:cNvSpPr/>
          <p:nvPr/>
        </p:nvSpPr>
        <p:spPr>
          <a:xfrm rot="5400000">
            <a:off x="6177729" y="1418174"/>
            <a:ext cx="494825" cy="5390827"/>
          </a:xfrm>
          <a:prstGeom prst="leftBrace">
            <a:avLst/>
          </a:prstGeom>
          <a:ln w="1905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7142735" y="3266361"/>
            <a:ext cx="0" cy="758079"/>
          </a:xfrm>
          <a:prstGeom prst="straightConnector1">
            <a:avLst/>
          </a:prstGeom>
          <a:ln w="19050">
            <a:solidFill>
              <a:srgbClr val="FF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Left Brace 37"/>
          <p:cNvSpPr/>
          <p:nvPr/>
        </p:nvSpPr>
        <p:spPr>
          <a:xfrm rot="5400000">
            <a:off x="4425483" y="4402698"/>
            <a:ext cx="460902" cy="589255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44" name="Left Brace 43"/>
          <p:cNvSpPr/>
          <p:nvPr/>
        </p:nvSpPr>
        <p:spPr>
          <a:xfrm rot="16200000" flipV="1">
            <a:off x="6881937" y="2295478"/>
            <a:ext cx="460902" cy="589255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4950562" y="2590105"/>
            <a:ext cx="1867198" cy="210722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821467073"/>
      </p:ext>
    </p:extLst>
  </p:cSld>
  <p:clrMapOvr>
    <a:masterClrMapping/>
  </p:clrMapOvr>
  <p:transition advTm="757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6" grpId="0" animBg="1"/>
      <p:bldP spid="17" grpId="0" animBg="1"/>
      <p:bldP spid="18" grpId="0" animBg="1"/>
      <p:bldP spid="19" grpId="0" animBg="1"/>
      <p:bldP spid="37" grpId="0" animBg="1"/>
      <p:bldP spid="39" grpId="0"/>
      <p:bldP spid="40" grpId="0"/>
      <p:bldP spid="41" grpId="0" animBg="1"/>
      <p:bldP spid="47" grpId="0" animBg="1"/>
      <p:bldP spid="48" grpId="0"/>
      <p:bldP spid="51" grpId="0" animBg="1"/>
      <p:bldP spid="54" grpId="0" animBg="1"/>
      <p:bldP spid="38" grpId="0" animBg="1"/>
      <p:bldP spid="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8939" y="1143000"/>
            <a:ext cx="8387862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Number of all possible string expressions (that can construct a given output string </a:t>
            </a:r>
            <a:r>
              <a:rPr lang="en-US" dirty="0" smtClean="0">
                <a:latin typeface="Comic Sans MS"/>
              </a:rPr>
              <a:t>o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/>
              <a:t> from a given input string </a:t>
            </a:r>
            <a:r>
              <a:rPr lang="en-US" dirty="0" smtClean="0">
                <a:latin typeface="Comic Sans MS"/>
              </a:rPr>
              <a:t>i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/>
              <a:t>) is </a:t>
            </a:r>
            <a:r>
              <a:rPr lang="en-US" dirty="0" smtClean="0">
                <a:solidFill>
                  <a:srgbClr val="009900"/>
                </a:solidFill>
              </a:rPr>
              <a:t>exponential</a:t>
            </a:r>
            <a:r>
              <a:rPr lang="en-US" dirty="0" smtClean="0"/>
              <a:t> in size of output string.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# of substrings is just </a:t>
            </a:r>
            <a:r>
              <a:rPr lang="en-US" dirty="0">
                <a:solidFill>
                  <a:srgbClr val="009900"/>
                </a:solidFill>
              </a:rPr>
              <a:t>quadratic</a:t>
            </a:r>
            <a:r>
              <a:rPr lang="en-US" dirty="0"/>
              <a:t> in size of output string!</a:t>
            </a:r>
          </a:p>
          <a:p>
            <a:pPr lvl="1"/>
            <a:r>
              <a:rPr lang="en-US" dirty="0" smtClean="0"/>
              <a:t>We use a DAG based data-structure, and it supports efficient intersection operation!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Synthesizing String Expressions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697528" y="2930775"/>
            <a:ext cx="7772400" cy="12543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dirty="0" smtClean="0"/>
              <a:t>Application #2: To represent/learn all string expressions, it suffices to represent/learn all base expressions for each substring of the output. </a:t>
            </a:r>
          </a:p>
        </p:txBody>
      </p:sp>
    </p:spTree>
    <p:extLst>
      <p:ext uri="{BB962C8B-B14F-4D97-AF65-F5344CB8AC3E}">
        <p14:creationId xmlns:p14="http://schemas.microsoft.com/office/powerpoint/2010/main" val="2490576908"/>
      </p:ext>
    </p:extLst>
  </p:cSld>
  <p:clrMapOvr>
    <a:masterClrMapping/>
  </p:clrMapOvr>
  <p:transition advTm="54229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037490"/>
            <a:ext cx="8071338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Various ways to extract “706” from “425-706-7709”: </a:t>
            </a:r>
          </a:p>
          <a:p>
            <a:pPr marL="0" indent="0">
              <a:buNone/>
            </a:pPr>
            <a:endParaRPr lang="en-US" sz="20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Chars after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hyphen and before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hyphen.</a:t>
            </a:r>
          </a:p>
          <a:p>
            <a:pPr marL="0" lvl="1" indent="0">
              <a:buNone/>
            </a:pPr>
            <a:r>
              <a:rPr lang="en-US" sz="2400" dirty="0" smtClean="0">
                <a:solidFill>
                  <a:schemeClr val="accent2"/>
                </a:solidFill>
                <a:latin typeface="Comic Sans MS"/>
              </a:rPr>
              <a:t>     </a:t>
            </a:r>
            <a:r>
              <a:rPr lang="en-US" sz="2400" dirty="0" err="1" smtClean="0">
                <a:solidFill>
                  <a:schemeClr val="accent2"/>
                </a:solidFill>
                <a:latin typeface="Comic Sans MS"/>
              </a:rPr>
              <a:t>Substr</a:t>
            </a:r>
            <a:r>
              <a:rPr lang="en-US" sz="2400" dirty="0" smtClean="0">
                <a:solidFill>
                  <a:schemeClr val="accent2"/>
                </a:solidFill>
                <a:latin typeface="Comic Sans MS"/>
              </a:rPr>
              <a:t>(v</a:t>
            </a:r>
            <a:r>
              <a:rPr lang="en-US" sz="2400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, </a:t>
            </a:r>
            <a:r>
              <a:rPr lang="en-US" sz="2400" dirty="0" err="1" smtClean="0">
                <a:solidFill>
                  <a:schemeClr val="accent2"/>
                </a:solidFill>
              </a:rPr>
              <a:t>Pos</a:t>
            </a:r>
            <a:r>
              <a:rPr lang="en-US" sz="2400" dirty="0" smtClean="0">
                <a:solidFill>
                  <a:schemeClr val="accent2"/>
                </a:solidFill>
              </a:rPr>
              <a:t>(HyphenTok,</a:t>
            </a:r>
            <a:r>
              <a:rPr lang="en-US" sz="2400" dirty="0" smtClean="0">
                <a:solidFill>
                  <a:schemeClr val="accent2"/>
                </a:solidFill>
                <a:latin typeface="cmmi10"/>
              </a:rPr>
              <a:t>²</a:t>
            </a:r>
            <a:r>
              <a:rPr lang="en-US" sz="2400" dirty="0" smtClean="0">
                <a:solidFill>
                  <a:schemeClr val="accent2"/>
                </a:solidFill>
              </a:rPr>
              <a:t>,1), </a:t>
            </a:r>
            <a:r>
              <a:rPr lang="en-US" sz="2400" dirty="0" err="1" smtClean="0">
                <a:solidFill>
                  <a:schemeClr val="accent2"/>
                </a:solidFill>
              </a:rPr>
              <a:t>Pos</a:t>
            </a:r>
            <a:r>
              <a:rPr lang="en-US" sz="2400" dirty="0" smtClean="0">
                <a:solidFill>
                  <a:schemeClr val="accent2"/>
                </a:solidFill>
              </a:rPr>
              <a:t>(</a:t>
            </a:r>
            <a:r>
              <a:rPr lang="en-US" sz="2400" dirty="0" smtClean="0">
                <a:solidFill>
                  <a:schemeClr val="accent2"/>
                </a:solidFill>
                <a:latin typeface="cmmi10"/>
              </a:rPr>
              <a:t>²</a:t>
            </a:r>
            <a:r>
              <a:rPr lang="en-US" sz="2400" dirty="0" smtClean="0">
                <a:solidFill>
                  <a:schemeClr val="accent2"/>
                </a:solidFill>
              </a:rPr>
              <a:t>,HyphenTok,2))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Chars from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number and up to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number.</a:t>
            </a:r>
          </a:p>
          <a:p>
            <a:pPr marL="0" lvl="1" indent="0"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    </a:t>
            </a:r>
            <a:r>
              <a:rPr lang="en-US" sz="2400" dirty="0" err="1" smtClean="0">
                <a:solidFill>
                  <a:schemeClr val="accent2"/>
                </a:solidFill>
              </a:rPr>
              <a:t>Substr</a:t>
            </a:r>
            <a:r>
              <a:rPr lang="en-US" sz="2400" dirty="0" smtClean="0">
                <a:solidFill>
                  <a:schemeClr val="accent2"/>
                </a:solidFill>
              </a:rPr>
              <a:t>(v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, </a:t>
            </a:r>
            <a:r>
              <a:rPr lang="en-US" sz="2400" dirty="0" err="1" smtClean="0">
                <a:solidFill>
                  <a:schemeClr val="accent2"/>
                </a:solidFill>
              </a:rPr>
              <a:t>Pos</a:t>
            </a:r>
            <a:r>
              <a:rPr lang="en-US" sz="2400" dirty="0" smtClean="0">
                <a:solidFill>
                  <a:schemeClr val="accent2"/>
                </a:solidFill>
              </a:rPr>
              <a:t>(</a:t>
            </a:r>
            <a:r>
              <a:rPr lang="en-US" sz="2400" dirty="0" smtClean="0">
                <a:solidFill>
                  <a:schemeClr val="accent2"/>
                </a:solidFill>
                <a:latin typeface="cmmi10"/>
              </a:rPr>
              <a:t>²</a:t>
            </a:r>
            <a:r>
              <a:rPr lang="en-US" sz="2400" dirty="0" smtClean="0">
                <a:solidFill>
                  <a:schemeClr val="accent2"/>
                </a:solidFill>
              </a:rPr>
              <a:t>,NumTok,2), </a:t>
            </a:r>
            <a:r>
              <a:rPr lang="en-US" sz="2400" dirty="0" err="1" smtClean="0">
                <a:solidFill>
                  <a:schemeClr val="accent2"/>
                </a:solidFill>
              </a:rPr>
              <a:t>Pos</a:t>
            </a:r>
            <a:r>
              <a:rPr lang="en-US" sz="2400" dirty="0" smtClean="0">
                <a:solidFill>
                  <a:schemeClr val="accent2"/>
                </a:solidFill>
              </a:rPr>
              <a:t>(NumTok,</a:t>
            </a:r>
            <a:r>
              <a:rPr lang="en-US" sz="2400" dirty="0" smtClean="0">
                <a:solidFill>
                  <a:schemeClr val="accent2"/>
                </a:solidFill>
                <a:latin typeface="cmmi10"/>
              </a:rPr>
              <a:t>²</a:t>
            </a:r>
            <a:r>
              <a:rPr lang="en-US" sz="2400" dirty="0" smtClean="0">
                <a:solidFill>
                  <a:schemeClr val="accent2"/>
                </a:solidFill>
              </a:rPr>
              <a:t>,2))</a:t>
            </a:r>
            <a:endParaRPr lang="en-US" sz="24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14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/>
              <a:t>Chars from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number and before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hyphen.</a:t>
            </a:r>
          </a:p>
          <a:p>
            <a:pPr marL="0" lvl="1" indent="0">
              <a:buNone/>
            </a:pPr>
            <a:r>
              <a:rPr lang="en-US" sz="2400" dirty="0" smtClean="0">
                <a:solidFill>
                  <a:schemeClr val="accent2"/>
                </a:solidFill>
              </a:rPr>
              <a:t>    </a:t>
            </a:r>
            <a:r>
              <a:rPr lang="en-US" sz="2400" dirty="0" err="1" smtClean="0">
                <a:solidFill>
                  <a:schemeClr val="accent2"/>
                </a:solidFill>
              </a:rPr>
              <a:t>Substr</a:t>
            </a:r>
            <a:r>
              <a:rPr lang="en-US" sz="2400" dirty="0" smtClean="0">
                <a:solidFill>
                  <a:schemeClr val="accent2"/>
                </a:solidFill>
              </a:rPr>
              <a:t>(v</a:t>
            </a:r>
            <a:r>
              <a:rPr lang="en-US" sz="2400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, </a:t>
            </a:r>
            <a:r>
              <a:rPr lang="en-US" sz="2400" dirty="0" err="1" smtClean="0">
                <a:solidFill>
                  <a:schemeClr val="accent2"/>
                </a:solidFill>
              </a:rPr>
              <a:t>Pos</a:t>
            </a:r>
            <a:r>
              <a:rPr lang="en-US" sz="2400" dirty="0" smtClean="0">
                <a:solidFill>
                  <a:schemeClr val="accent2"/>
                </a:solidFill>
              </a:rPr>
              <a:t>(</a:t>
            </a:r>
            <a:r>
              <a:rPr lang="en-US" sz="2400" dirty="0" smtClean="0">
                <a:solidFill>
                  <a:schemeClr val="accent2"/>
                </a:solidFill>
                <a:latin typeface="cmmi10"/>
              </a:rPr>
              <a:t>²</a:t>
            </a:r>
            <a:r>
              <a:rPr lang="en-US" sz="2400" dirty="0" smtClean="0">
                <a:solidFill>
                  <a:schemeClr val="accent2"/>
                </a:solidFill>
              </a:rPr>
              <a:t>,NumTok,2), </a:t>
            </a:r>
            <a:r>
              <a:rPr lang="en-US" sz="2400" dirty="0" err="1" smtClean="0">
                <a:solidFill>
                  <a:schemeClr val="accent2"/>
                </a:solidFill>
              </a:rPr>
              <a:t>Pos</a:t>
            </a:r>
            <a:r>
              <a:rPr lang="en-US" sz="2400" dirty="0" smtClean="0">
                <a:solidFill>
                  <a:schemeClr val="accent2"/>
                </a:solidFill>
              </a:rPr>
              <a:t>(</a:t>
            </a:r>
            <a:r>
              <a:rPr lang="en-US" sz="2400" dirty="0" smtClean="0">
                <a:solidFill>
                  <a:schemeClr val="accent2"/>
                </a:solidFill>
                <a:latin typeface="cmmi10"/>
              </a:rPr>
              <a:t>²</a:t>
            </a:r>
            <a:r>
              <a:rPr lang="en-US" sz="2400" dirty="0" smtClean="0">
                <a:solidFill>
                  <a:schemeClr val="accent2"/>
                </a:solidFill>
              </a:rPr>
              <a:t>,HyphenTok,2))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Chars from 1</a:t>
            </a:r>
            <a:r>
              <a:rPr lang="en-US" baseline="30000" dirty="0" smtClean="0"/>
              <a:t>st</a:t>
            </a:r>
            <a:r>
              <a:rPr lang="en-US" dirty="0" smtClean="0"/>
              <a:t> hyphen and up to 2</a:t>
            </a:r>
            <a:r>
              <a:rPr lang="en-US" baseline="30000" dirty="0" smtClean="0"/>
              <a:t>nd</a:t>
            </a:r>
            <a:r>
              <a:rPr lang="en-US" dirty="0" smtClean="0"/>
              <a:t> number.</a:t>
            </a:r>
            <a:endParaRPr lang="en-US" dirty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8000"/>
                </a:solidFill>
              </a:rPr>
              <a:t>    </a:t>
            </a:r>
            <a:r>
              <a:rPr lang="en-US" dirty="0" err="1" smtClean="0">
                <a:solidFill>
                  <a:schemeClr val="accent2"/>
                </a:solidFill>
              </a:rPr>
              <a:t>Substr</a:t>
            </a:r>
            <a:r>
              <a:rPr lang="en-US" dirty="0" smtClean="0">
                <a:solidFill>
                  <a:schemeClr val="accent2"/>
                </a:solidFill>
              </a:rPr>
              <a:t>(v</a:t>
            </a:r>
            <a:r>
              <a:rPr lang="en-US" baseline="-25000" dirty="0" smtClean="0">
                <a:solidFill>
                  <a:schemeClr val="accent2"/>
                </a:solidFill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 </a:t>
            </a:r>
            <a:r>
              <a:rPr lang="en-US" dirty="0" err="1" smtClean="0">
                <a:solidFill>
                  <a:schemeClr val="accent2"/>
                </a:solidFill>
              </a:rPr>
              <a:t>Pos</a:t>
            </a:r>
            <a:r>
              <a:rPr lang="en-US" dirty="0" smtClean="0">
                <a:solidFill>
                  <a:schemeClr val="accent2"/>
                </a:solidFill>
              </a:rPr>
              <a:t>(HyphenTok,</a:t>
            </a:r>
            <a:r>
              <a:rPr lang="en-US" dirty="0" smtClean="0">
                <a:solidFill>
                  <a:schemeClr val="accent2"/>
                </a:solidFill>
                <a:latin typeface="cmmi10"/>
              </a:rPr>
              <a:t>²</a:t>
            </a:r>
            <a:r>
              <a:rPr lang="en-US" dirty="0" smtClean="0">
                <a:solidFill>
                  <a:schemeClr val="accent2"/>
                </a:solidFill>
              </a:rPr>
              <a:t>,1), </a:t>
            </a:r>
            <a:r>
              <a:rPr lang="en-US" dirty="0" err="1" smtClean="0">
                <a:solidFill>
                  <a:schemeClr val="accent2"/>
                </a:solidFill>
              </a:rPr>
              <a:t>Pos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dirty="0" smtClean="0">
                <a:solidFill>
                  <a:schemeClr val="accent2"/>
                </a:solidFill>
                <a:latin typeface="cmmi10"/>
              </a:rPr>
              <a:t>²</a:t>
            </a:r>
            <a:r>
              <a:rPr lang="en-US" dirty="0" smtClean="0">
                <a:solidFill>
                  <a:schemeClr val="accent2"/>
                </a:solidFill>
              </a:rPr>
              <a:t>,HyphenTok,2))</a:t>
            </a:r>
            <a:r>
              <a:rPr lang="en-US" b="1" dirty="0" smtClean="0">
                <a:latin typeface="+mj-lt"/>
              </a:rPr>
              <a:t>      </a:t>
            </a:r>
          </a:p>
          <a:p>
            <a:pPr marL="0" indent="0">
              <a:buNone/>
            </a:pPr>
            <a:r>
              <a:rPr lang="en-US" b="1" dirty="0" smtClean="0">
                <a:latin typeface="MT Extra"/>
                <a:sym typeface="MT Extra"/>
              </a:rPr>
              <a:t></a:t>
            </a:r>
            <a:endParaRPr lang="en-US" b="1" dirty="0" smtClean="0">
              <a:latin typeface="MT Extra"/>
            </a:endParaRP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6" y="304800"/>
            <a:ext cx="9249519" cy="609600"/>
          </a:xfrm>
        </p:spPr>
        <p:txBody>
          <a:bodyPr/>
          <a:lstStyle/>
          <a:p>
            <a:r>
              <a:rPr lang="en-US" dirty="0" smtClean="0"/>
              <a:t>Example: Various choices for a </a:t>
            </a:r>
            <a:r>
              <a:rPr lang="en-US" dirty="0" err="1" smtClean="0"/>
              <a:t>SubStr</a:t>
            </a:r>
            <a:r>
              <a:rPr lang="en-US" dirty="0" smtClean="0"/>
              <a:t> Expression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113301"/>
      </p:ext>
    </p:extLst>
  </p:cSld>
  <p:clrMapOvr>
    <a:masterClrMapping/>
  </p:clrMapOvr>
  <p:transition advTm="3343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43000"/>
            <a:ext cx="8053754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number of </a:t>
            </a:r>
            <a:r>
              <a:rPr lang="en-US" dirty="0" err="1" smtClean="0">
                <a:latin typeface="Comic Sans MS"/>
              </a:rPr>
              <a:t>SubStr</a:t>
            </a:r>
            <a:r>
              <a:rPr lang="en-US" dirty="0" smtClean="0">
                <a:latin typeface="Comic Sans MS"/>
              </a:rPr>
              <a:t>(v,p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/>
              <a:t>,</a:t>
            </a:r>
            <a:r>
              <a:rPr lang="en-US" dirty="0" smtClean="0">
                <a:latin typeface="Comic Sans MS"/>
              </a:rPr>
              <a:t>p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/>
              <a:t>) expressions that can extract a given substring w from a given string v can be large!</a:t>
            </a:r>
            <a:endParaRPr lang="en-US" dirty="0" smtClean="0">
              <a:solidFill>
                <a:srgbClr val="008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pPr lvl="1"/>
            <a:r>
              <a:rPr lang="en-US" dirty="0" smtClean="0"/>
              <a:t>This allows for representing and computing </a:t>
            </a:r>
            <a:r>
              <a:rPr lang="en-US" dirty="0" smtClean="0">
                <a:latin typeface="Comic Sans MS"/>
              </a:rPr>
              <a:t>O(n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/>
              </a:rPr>
              <a:t>*n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/>
              <a:t>) choices for </a:t>
            </a:r>
            <a:r>
              <a:rPr lang="en-US" dirty="0" err="1" smtClean="0"/>
              <a:t>SubStr</a:t>
            </a:r>
            <a:r>
              <a:rPr lang="en-US" dirty="0" smtClean="0"/>
              <a:t> using size/time </a:t>
            </a:r>
            <a:r>
              <a:rPr lang="en-US" dirty="0" smtClean="0">
                <a:latin typeface="Comic Sans MS"/>
              </a:rPr>
              <a:t>O(n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/>
              </a:rPr>
              <a:t>+n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/>
              <a:t>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3420" y="304800"/>
            <a:ext cx="8845062" cy="609600"/>
          </a:xfrm>
        </p:spPr>
        <p:txBody>
          <a:bodyPr/>
          <a:lstStyle/>
          <a:p>
            <a:r>
              <a:rPr lang="en-US" dirty="0" smtClean="0"/>
              <a:t>Synthesizing </a:t>
            </a:r>
            <a:r>
              <a:rPr lang="en-US" dirty="0" err="1" smtClean="0"/>
              <a:t>SubStr</a:t>
            </a:r>
            <a:r>
              <a:rPr lang="en-US" dirty="0" smtClean="0"/>
              <a:t> Expressions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574432" y="2614248"/>
            <a:ext cx="7772400" cy="127195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dirty="0" smtClean="0"/>
              <a:t>Application #3: To represent/learn all </a:t>
            </a:r>
            <a:r>
              <a:rPr lang="en-US" dirty="0" err="1" smtClean="0"/>
              <a:t>SubStr</a:t>
            </a:r>
            <a:r>
              <a:rPr lang="en-US" dirty="0" smtClean="0"/>
              <a:t> expressions, we can independently represent/learn all choices for each of the two index expressions.  </a:t>
            </a:r>
          </a:p>
        </p:txBody>
      </p:sp>
    </p:spTree>
    <p:extLst>
      <p:ext uri="{BB962C8B-B14F-4D97-AF65-F5344CB8AC3E}">
        <p14:creationId xmlns:p14="http://schemas.microsoft.com/office/powerpoint/2010/main" val="1822997885"/>
      </p:ext>
    </p:extLst>
  </p:cSld>
  <p:clrMapOvr>
    <a:masterClrMapping/>
  </p:clrMapOvr>
  <p:transition advTm="51599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Synthesizing Guarded Expression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166" y="1037490"/>
            <a:ext cx="9126416" cy="50292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Goal</a:t>
            </a:r>
            <a:r>
              <a:rPr lang="en-US" u="sng" dirty="0"/>
              <a:t>: </a:t>
            </a:r>
            <a:r>
              <a:rPr lang="en-US" dirty="0">
                <a:solidFill>
                  <a:srgbClr val="C00000"/>
                </a:solidFill>
              </a:rPr>
              <a:t>Given input-output pairs: (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), 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), 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), 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i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,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), find P </a:t>
            </a:r>
            <a:r>
              <a:rPr lang="en-US" dirty="0">
                <a:solidFill>
                  <a:srgbClr val="C00000"/>
                </a:solidFill>
              </a:rPr>
              <a:t>such </a:t>
            </a:r>
            <a:r>
              <a:rPr lang="en-US" dirty="0" smtClean="0">
                <a:solidFill>
                  <a:srgbClr val="C00000"/>
                </a:solidFill>
              </a:rPr>
              <a:t>that 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P(i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)=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P(i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)=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P(i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)=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3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P(i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4</a:t>
            </a:r>
            <a:r>
              <a:rPr lang="en-US" dirty="0" smtClean="0">
                <a:solidFill>
                  <a:srgbClr val="C00000"/>
                </a:solidFill>
              </a:rPr>
              <a:t>)=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4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.</a:t>
            </a:r>
            <a:endParaRPr lang="en-US" baseline="-25000" dirty="0">
              <a:solidFill>
                <a:srgbClr val="C00000"/>
              </a:solidFill>
              <a:latin typeface="Comic Sans MS"/>
            </a:endParaRP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u="sng" dirty="0" smtClean="0"/>
              <a:t>Algorithm: </a:t>
            </a:r>
          </a:p>
          <a:p>
            <a:pPr marL="457200" indent="-457200">
              <a:buAutoNum type="arabicPeriod"/>
            </a:pPr>
            <a:r>
              <a:rPr lang="en-US" dirty="0" smtClean="0">
                <a:solidFill>
                  <a:srgbClr val="008000"/>
                </a:solidFill>
              </a:rPr>
              <a:t>Learn set </a:t>
            </a:r>
            <a:r>
              <a:rPr lang="en-US" dirty="0">
                <a:solidFill>
                  <a:srgbClr val="008000"/>
                </a:solidFill>
                <a:latin typeface="Comic Sans MS"/>
              </a:rPr>
              <a:t>S</a:t>
            </a:r>
            <a:r>
              <a:rPr lang="en-US" baseline="-25000" dirty="0" smtClean="0">
                <a:solidFill>
                  <a:srgbClr val="008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 of string expressions </a:t>
            </a:r>
            <a:r>
              <a:rPr lang="en-US" dirty="0" err="1" smtClean="0">
                <a:solidFill>
                  <a:srgbClr val="008000"/>
                </a:solidFill>
              </a:rPr>
              <a:t>s.t.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msy10"/>
              </a:rPr>
              <a:t>8</a:t>
            </a:r>
            <a:r>
              <a:rPr lang="en-US" dirty="0" smtClean="0">
                <a:solidFill>
                  <a:srgbClr val="008000"/>
                </a:solidFill>
              </a:rPr>
              <a:t>e in</a:t>
            </a:r>
            <a:r>
              <a:rPr lang="en-US" dirty="0" smtClean="0">
                <a:solidFill>
                  <a:srgbClr val="008000"/>
                </a:solidFill>
                <a:latin typeface="cmsy10"/>
              </a:rPr>
              <a:t> </a:t>
            </a:r>
            <a:r>
              <a:rPr lang="en-US" dirty="0">
                <a:solidFill>
                  <a:srgbClr val="008000"/>
                </a:solidFill>
                <a:latin typeface="Comic Sans MS"/>
              </a:rPr>
              <a:t>S</a:t>
            </a:r>
            <a:r>
              <a:rPr lang="en-US" baseline="-25000" dirty="0" smtClean="0">
                <a:solidFill>
                  <a:srgbClr val="008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, </a:t>
            </a:r>
            <a:r>
              <a:rPr lang="en-US" dirty="0" smtClean="0">
                <a:solidFill>
                  <a:srgbClr val="008000"/>
                </a:solidFill>
                <a:latin typeface="Comic Sans MS"/>
              </a:rPr>
              <a:t>[[e]] i</a:t>
            </a:r>
            <a:r>
              <a:rPr lang="en-US" baseline="-25000" dirty="0" smtClean="0">
                <a:solidFill>
                  <a:srgbClr val="008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 = </a:t>
            </a:r>
            <a:r>
              <a:rPr lang="en-US" dirty="0" smtClean="0">
                <a:solidFill>
                  <a:srgbClr val="008000"/>
                </a:solidFill>
                <a:latin typeface="Comic Sans MS"/>
              </a:rPr>
              <a:t>o</a:t>
            </a:r>
            <a:r>
              <a:rPr lang="en-US" baseline="-25000" dirty="0" smtClean="0">
                <a:solidFill>
                  <a:srgbClr val="008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. </a:t>
            </a:r>
            <a:r>
              <a:rPr lang="en-US" dirty="0" smtClean="0"/>
              <a:t>Similarly compute </a:t>
            </a:r>
            <a:r>
              <a:rPr lang="en-US" dirty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/>
              <a:t>, </a:t>
            </a:r>
            <a:r>
              <a:rPr lang="en-US" dirty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3</a:t>
            </a:r>
            <a:r>
              <a:rPr lang="en-US" dirty="0" smtClean="0"/>
              <a:t>, </a:t>
            </a:r>
            <a:r>
              <a:rPr lang="en-US" dirty="0" smtClean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4</a:t>
            </a:r>
            <a:r>
              <a:rPr lang="en-US" dirty="0" smtClean="0"/>
              <a:t>. Let S = </a:t>
            </a:r>
            <a:r>
              <a:rPr lang="en-US" dirty="0" smtClean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1 </a:t>
            </a:r>
            <a:r>
              <a:rPr lang="en-US" dirty="0" smtClean="0">
                <a:latin typeface="cmsy10" pitchFamily="34" charset="0"/>
              </a:rPr>
              <a:t>Å</a:t>
            </a:r>
            <a:r>
              <a:rPr lang="en-US" dirty="0" smtClean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2 </a:t>
            </a:r>
            <a:r>
              <a:rPr lang="en-US" dirty="0" smtClean="0">
                <a:latin typeface="cmsy10" pitchFamily="34" charset="0"/>
              </a:rPr>
              <a:t>Å</a:t>
            </a:r>
            <a:r>
              <a:rPr lang="en-US" dirty="0" smtClean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3 </a:t>
            </a:r>
            <a:r>
              <a:rPr lang="en-US" dirty="0" smtClean="0">
                <a:latin typeface="cmsy10" pitchFamily="34" charset="0"/>
              </a:rPr>
              <a:t>Å</a:t>
            </a:r>
            <a:r>
              <a:rPr lang="en-US" dirty="0" smtClean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4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2(a). If S ≠ </a:t>
            </a:r>
            <a:r>
              <a:rPr lang="en-US" dirty="0" smtClean="0">
                <a:latin typeface="cmsy10"/>
              </a:rPr>
              <a:t>;</a:t>
            </a:r>
            <a:r>
              <a:rPr lang="en-US" dirty="0" smtClean="0"/>
              <a:t> then result is </a:t>
            </a:r>
            <a:r>
              <a:rPr lang="en-US" dirty="0" smtClean="0">
                <a:solidFill>
                  <a:schemeClr val="accent2"/>
                </a:solidFill>
              </a:rPr>
              <a:t>Switch((</a:t>
            </a:r>
            <a:r>
              <a:rPr lang="en-US" dirty="0" err="1" smtClean="0">
                <a:solidFill>
                  <a:schemeClr val="accent2"/>
                </a:solidFill>
              </a:rPr>
              <a:t>true,S</a:t>
            </a:r>
            <a:r>
              <a:rPr lang="en-US" dirty="0" smtClean="0">
                <a:solidFill>
                  <a:schemeClr val="accent2"/>
                </a:solidFill>
              </a:rPr>
              <a:t>))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2(b). Else find a smallest partition, say {</a:t>
            </a:r>
            <a:r>
              <a:rPr lang="en-US" dirty="0" smtClean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/>
              <a:t>,</a:t>
            </a:r>
            <a:r>
              <a:rPr lang="en-US" dirty="0" smtClean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/>
              <a:t>}, {</a:t>
            </a:r>
            <a:r>
              <a:rPr lang="en-US" dirty="0" smtClean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3</a:t>
            </a:r>
            <a:r>
              <a:rPr lang="en-US" dirty="0" smtClean="0"/>
              <a:t>,</a:t>
            </a:r>
            <a:r>
              <a:rPr lang="en-US" dirty="0" smtClean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4</a:t>
            </a:r>
            <a:r>
              <a:rPr lang="en-US" dirty="0" smtClean="0"/>
              <a:t>}, </a:t>
            </a:r>
            <a:r>
              <a:rPr lang="en-US" dirty="0" err="1" smtClean="0"/>
              <a:t>s.t.</a:t>
            </a:r>
            <a:r>
              <a:rPr lang="en-US" dirty="0" smtClean="0"/>
              <a:t> 	</a:t>
            </a:r>
            <a:r>
              <a:rPr lang="en-US" dirty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/>
              <a:t> </a:t>
            </a:r>
            <a:r>
              <a:rPr lang="en-US" dirty="0" smtClean="0">
                <a:latin typeface="cmsy10" pitchFamily="34" charset="0"/>
              </a:rPr>
              <a:t>Å</a:t>
            </a:r>
            <a:r>
              <a:rPr lang="en-US" dirty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/>
              <a:t> ≠ </a:t>
            </a:r>
            <a:r>
              <a:rPr lang="en-US" dirty="0">
                <a:latin typeface="cmsy10"/>
              </a:rPr>
              <a:t>;</a:t>
            </a:r>
            <a:r>
              <a:rPr lang="en-US" dirty="0"/>
              <a:t> </a:t>
            </a:r>
            <a:r>
              <a:rPr lang="en-US" dirty="0" smtClean="0"/>
              <a:t> and </a:t>
            </a:r>
            <a:r>
              <a:rPr lang="en-US" dirty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3</a:t>
            </a:r>
            <a:r>
              <a:rPr lang="en-US" dirty="0" smtClean="0"/>
              <a:t> </a:t>
            </a:r>
            <a:r>
              <a:rPr lang="en-US" dirty="0" smtClean="0">
                <a:latin typeface="cmsy10" pitchFamily="34" charset="0"/>
              </a:rPr>
              <a:t>Å</a:t>
            </a:r>
            <a:r>
              <a:rPr lang="en-US" dirty="0">
                <a:latin typeface="Comic Sans MS"/>
              </a:rPr>
              <a:t>S</a:t>
            </a:r>
            <a:r>
              <a:rPr lang="en-US" baseline="-25000" dirty="0" smtClean="0">
                <a:latin typeface="Comic Sans MS"/>
              </a:rPr>
              <a:t>4</a:t>
            </a:r>
            <a:r>
              <a:rPr lang="en-US" dirty="0" smtClean="0"/>
              <a:t> </a:t>
            </a:r>
            <a:r>
              <a:rPr lang="en-US" dirty="0"/>
              <a:t>≠ </a:t>
            </a:r>
            <a:r>
              <a:rPr lang="en-US" dirty="0" smtClean="0">
                <a:latin typeface="cmsy10"/>
              </a:rPr>
              <a:t>;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endParaRPr lang="en-US" sz="500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 smtClean="0">
                <a:solidFill>
                  <a:srgbClr val="008000"/>
                </a:solidFill>
              </a:rPr>
              <a:t>. Learn </a:t>
            </a:r>
            <a:r>
              <a:rPr lang="en-US" dirty="0" err="1" smtClean="0">
                <a:solidFill>
                  <a:srgbClr val="008000"/>
                </a:solidFill>
              </a:rPr>
              <a:t>boolean</a:t>
            </a:r>
            <a:r>
              <a:rPr lang="en-US" dirty="0" smtClean="0">
                <a:solidFill>
                  <a:srgbClr val="008000"/>
                </a:solidFill>
              </a:rPr>
              <a:t> formulas </a:t>
            </a:r>
            <a:r>
              <a:rPr lang="en-US" dirty="0" smtClean="0">
                <a:solidFill>
                  <a:srgbClr val="008000"/>
                </a:solidFill>
                <a:latin typeface="Comic Sans MS"/>
              </a:rPr>
              <a:t>b</a:t>
            </a:r>
            <a:r>
              <a:rPr lang="en-US" baseline="-25000" dirty="0" smtClean="0">
                <a:solidFill>
                  <a:srgbClr val="008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, </a:t>
            </a:r>
            <a:r>
              <a:rPr lang="en-US" dirty="0" smtClean="0">
                <a:solidFill>
                  <a:srgbClr val="008000"/>
                </a:solidFill>
                <a:latin typeface="Comic Sans MS"/>
              </a:rPr>
              <a:t>b</a:t>
            </a:r>
            <a:r>
              <a:rPr lang="en-US" baseline="-25000" dirty="0" smtClean="0">
                <a:solidFill>
                  <a:srgbClr val="008000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s.t.</a:t>
            </a:r>
            <a:endParaRPr lang="en-US" dirty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8000"/>
                </a:solidFill>
                <a:latin typeface="Comic Sans MS"/>
              </a:rPr>
              <a:t>b</a:t>
            </a:r>
            <a:r>
              <a:rPr lang="en-US" baseline="-25000" dirty="0" smtClean="0">
                <a:solidFill>
                  <a:srgbClr val="008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 maps </a:t>
            </a:r>
            <a:r>
              <a:rPr lang="en-US" dirty="0" smtClean="0">
                <a:solidFill>
                  <a:srgbClr val="008000"/>
                </a:solidFill>
                <a:latin typeface="Comic Sans MS"/>
              </a:rPr>
              <a:t>i</a:t>
            </a:r>
            <a:r>
              <a:rPr lang="en-US" baseline="-25000" dirty="0" smtClean="0">
                <a:solidFill>
                  <a:srgbClr val="008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, </a:t>
            </a:r>
            <a:r>
              <a:rPr lang="en-US" dirty="0" smtClean="0">
                <a:solidFill>
                  <a:srgbClr val="008000"/>
                </a:solidFill>
                <a:latin typeface="Comic Sans MS"/>
              </a:rPr>
              <a:t>i</a:t>
            </a:r>
            <a:r>
              <a:rPr lang="en-US" baseline="-25000" dirty="0">
                <a:solidFill>
                  <a:srgbClr val="008000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rgbClr val="008000"/>
                </a:solidFill>
              </a:rPr>
              <a:t> to true and </a:t>
            </a:r>
            <a:r>
              <a:rPr lang="en-US" dirty="0" smtClean="0">
                <a:solidFill>
                  <a:srgbClr val="008000"/>
                </a:solidFill>
                <a:latin typeface="Comic Sans MS"/>
              </a:rPr>
              <a:t>i</a:t>
            </a:r>
            <a:r>
              <a:rPr lang="en-US" baseline="-25000" dirty="0">
                <a:solidFill>
                  <a:srgbClr val="008000"/>
                </a:solidFill>
                <a:latin typeface="Comic Sans MS"/>
              </a:rPr>
              <a:t>3</a:t>
            </a:r>
            <a:r>
              <a:rPr lang="en-US" dirty="0" smtClean="0">
                <a:solidFill>
                  <a:srgbClr val="008000"/>
                </a:solidFill>
              </a:rPr>
              <a:t>, </a:t>
            </a:r>
            <a:r>
              <a:rPr lang="en-US" dirty="0" smtClean="0">
                <a:solidFill>
                  <a:srgbClr val="008000"/>
                </a:solidFill>
                <a:latin typeface="Comic Sans MS"/>
              </a:rPr>
              <a:t>i</a:t>
            </a:r>
            <a:r>
              <a:rPr lang="en-US" baseline="-25000" dirty="0" smtClean="0">
                <a:solidFill>
                  <a:srgbClr val="008000"/>
                </a:solidFill>
                <a:latin typeface="Comic Sans MS"/>
              </a:rPr>
              <a:t>4</a:t>
            </a:r>
            <a:r>
              <a:rPr lang="en-US" dirty="0" smtClean="0">
                <a:solidFill>
                  <a:srgbClr val="008000"/>
                </a:solidFill>
              </a:rPr>
              <a:t> to false.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8000"/>
                </a:solidFill>
                <a:latin typeface="Comic Sans MS"/>
              </a:rPr>
              <a:t>b</a:t>
            </a:r>
            <a:r>
              <a:rPr lang="en-US" baseline="-25000" dirty="0" smtClean="0">
                <a:solidFill>
                  <a:srgbClr val="008000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>
                <a:solidFill>
                  <a:srgbClr val="008000"/>
                </a:solidFill>
              </a:rPr>
              <a:t>maps </a:t>
            </a:r>
            <a:r>
              <a:rPr lang="en-US" dirty="0" smtClean="0">
                <a:solidFill>
                  <a:srgbClr val="008000"/>
                </a:solidFill>
                <a:latin typeface="Comic Sans MS"/>
              </a:rPr>
              <a:t>i</a:t>
            </a:r>
            <a:r>
              <a:rPr lang="en-US" baseline="-25000" dirty="0">
                <a:solidFill>
                  <a:srgbClr val="008000"/>
                </a:solidFill>
                <a:latin typeface="Comic Sans MS"/>
              </a:rPr>
              <a:t>3</a:t>
            </a:r>
            <a:r>
              <a:rPr lang="en-US" dirty="0" smtClean="0">
                <a:solidFill>
                  <a:srgbClr val="008000"/>
                </a:solidFill>
              </a:rPr>
              <a:t>, </a:t>
            </a:r>
            <a:r>
              <a:rPr lang="en-US" dirty="0" smtClean="0">
                <a:solidFill>
                  <a:srgbClr val="008000"/>
                </a:solidFill>
                <a:latin typeface="Comic Sans MS"/>
              </a:rPr>
              <a:t>i</a:t>
            </a:r>
            <a:r>
              <a:rPr lang="en-US" baseline="-25000" dirty="0" smtClean="0">
                <a:solidFill>
                  <a:srgbClr val="008000"/>
                </a:solidFill>
                <a:latin typeface="Comic Sans MS"/>
              </a:rPr>
              <a:t>4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>
                <a:solidFill>
                  <a:srgbClr val="008000"/>
                </a:solidFill>
              </a:rPr>
              <a:t>to true and </a:t>
            </a:r>
            <a:r>
              <a:rPr lang="en-US" dirty="0" smtClean="0">
                <a:solidFill>
                  <a:srgbClr val="008000"/>
                </a:solidFill>
                <a:latin typeface="Comic Sans MS"/>
              </a:rPr>
              <a:t>i</a:t>
            </a:r>
            <a:r>
              <a:rPr lang="en-US" baseline="-25000" dirty="0" smtClean="0">
                <a:solidFill>
                  <a:srgbClr val="008000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, </a:t>
            </a:r>
            <a:r>
              <a:rPr lang="en-US" dirty="0" smtClean="0">
                <a:solidFill>
                  <a:srgbClr val="008000"/>
                </a:solidFill>
                <a:latin typeface="Comic Sans MS"/>
              </a:rPr>
              <a:t>i</a:t>
            </a:r>
            <a:r>
              <a:rPr lang="en-US" baseline="-25000" dirty="0">
                <a:solidFill>
                  <a:srgbClr val="008000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>
                <a:solidFill>
                  <a:srgbClr val="008000"/>
                </a:solidFill>
              </a:rPr>
              <a:t>to false</a:t>
            </a:r>
            <a:r>
              <a:rPr lang="en-US" dirty="0" smtClean="0">
                <a:solidFill>
                  <a:srgbClr val="008000"/>
                </a:solidFill>
              </a:rPr>
              <a:t>.</a:t>
            </a:r>
            <a:endParaRPr lang="en-US" dirty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4. Result is: </a:t>
            </a:r>
            <a:r>
              <a:rPr lang="en-US" sz="2400" dirty="0" smtClean="0">
                <a:solidFill>
                  <a:schemeClr val="accent2"/>
                </a:solidFill>
              </a:rPr>
              <a:t>Switch((</a:t>
            </a:r>
            <a:r>
              <a:rPr lang="en-US" sz="2400" dirty="0" smtClean="0">
                <a:solidFill>
                  <a:schemeClr val="accent2"/>
                </a:solidFill>
                <a:latin typeface="Comic Sans MS"/>
              </a:rPr>
              <a:t>b</a:t>
            </a:r>
            <a:r>
              <a:rPr lang="en-US" sz="2400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S</a:t>
            </a:r>
            <a:r>
              <a:rPr lang="en-US" sz="2400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 pitchFamily="34" charset="0"/>
              </a:rPr>
              <a:t>Å</a:t>
            </a:r>
            <a:r>
              <a:rPr lang="en-US" dirty="0">
                <a:solidFill>
                  <a:schemeClr val="accent2"/>
                </a:solidFill>
                <a:latin typeface="Comic Sans MS"/>
              </a:rPr>
              <a:t>S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sz="2400" dirty="0" smtClean="0">
                <a:solidFill>
                  <a:schemeClr val="accent2"/>
                </a:solidFill>
                <a:latin typeface="Comic Sans MS"/>
              </a:rPr>
              <a:t>), (b</a:t>
            </a:r>
            <a:r>
              <a:rPr lang="en-US" sz="2400" baseline="-25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sz="2400" dirty="0" smtClean="0">
                <a:solidFill>
                  <a:schemeClr val="accent2"/>
                </a:solidFill>
                <a:latin typeface="Comic Sans MS"/>
              </a:rPr>
              <a:t>,S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3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cmsy10" pitchFamily="34" charset="0"/>
              </a:rPr>
              <a:t>Å</a:t>
            </a:r>
            <a:r>
              <a:rPr lang="en-US" dirty="0">
                <a:solidFill>
                  <a:schemeClr val="accent2"/>
                </a:solidFill>
                <a:latin typeface="Comic Sans MS"/>
              </a:rPr>
              <a:t>S</a:t>
            </a:r>
            <a:r>
              <a:rPr lang="en-US" sz="2400" baseline="-25000" dirty="0" smtClean="0">
                <a:solidFill>
                  <a:schemeClr val="accent2"/>
                </a:solidFill>
                <a:latin typeface="Comic Sans MS"/>
              </a:rPr>
              <a:t>4</a:t>
            </a:r>
            <a:r>
              <a:rPr lang="en-US" sz="2400" dirty="0" smtClean="0">
                <a:solidFill>
                  <a:schemeClr val="accent2"/>
                </a:solidFill>
                <a:latin typeface="Comic Sans MS"/>
              </a:rPr>
              <a:t>))</a:t>
            </a:r>
            <a:endParaRPr lang="en-US" sz="2400" baseline="-25000" dirty="0">
              <a:solidFill>
                <a:schemeClr val="accent2"/>
              </a:solidFill>
              <a:latin typeface="Comic Sans M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8840120"/>
      </p:ext>
    </p:extLst>
  </p:cSld>
  <p:clrMapOvr>
    <a:masterClrMapping/>
  </p:clrMapOvr>
  <p:transition advTm="4717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Language of String </a:t>
            </a:r>
            <a:r>
              <a:rPr lang="en-US" dirty="0"/>
              <a:t>P</a:t>
            </a:r>
            <a:r>
              <a:rPr lang="en-US" dirty="0" smtClean="0"/>
              <a:t>rograms</a:t>
            </a:r>
          </a:p>
          <a:p>
            <a:pPr marL="0" indent="0">
              <a:buNone/>
            </a:pPr>
            <a:endParaRPr lang="en-US" sz="3400" dirty="0" smtClean="0"/>
          </a:p>
          <a:p>
            <a:r>
              <a:rPr lang="en-US" dirty="0" smtClean="0"/>
              <a:t>Synthesis Algorithm</a:t>
            </a:r>
          </a:p>
          <a:p>
            <a:pPr marL="0" indent="0">
              <a:buNone/>
            </a:pPr>
            <a:endParaRPr lang="en-US" sz="34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Ranking Strategy</a:t>
            </a:r>
          </a:p>
          <a:p>
            <a:endParaRPr lang="en-US" sz="3400" dirty="0" smtClean="0"/>
          </a:p>
          <a:p>
            <a:r>
              <a:rPr lang="en-US" dirty="0" smtClean="0"/>
              <a:t>Limitations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078770"/>
      </p:ext>
    </p:extLst>
  </p:cSld>
  <p:clrMapOvr>
    <a:masterClrMapping/>
  </p:clrMapOvr>
  <p:transition advTm="2552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Prefer shorter programs.</a:t>
            </a:r>
          </a:p>
          <a:p>
            <a:pPr lvl="1"/>
            <a:r>
              <a:rPr lang="en-US" dirty="0" smtClean="0"/>
              <a:t>Fewer number of conditionals.</a:t>
            </a:r>
          </a:p>
          <a:p>
            <a:pPr lvl="1"/>
            <a:r>
              <a:rPr lang="en-US" dirty="0" smtClean="0"/>
              <a:t>Shorter string expression, regular expressions.</a:t>
            </a:r>
          </a:p>
          <a:p>
            <a:pPr lvl="1"/>
            <a:endParaRPr lang="en-US" dirty="0"/>
          </a:p>
          <a:p>
            <a:r>
              <a:rPr lang="en-US" dirty="0" smtClean="0"/>
              <a:t>Prefer programs with less number of constants.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Strategy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948619"/>
      </p:ext>
    </p:extLst>
  </p:cSld>
  <p:clrMapOvr>
    <a:masterClrMapping/>
  </p:clrMapOvr>
  <p:transition advTm="36319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Language of String </a:t>
            </a:r>
            <a:r>
              <a:rPr lang="en-US" dirty="0"/>
              <a:t>P</a:t>
            </a:r>
            <a:r>
              <a:rPr lang="en-US" dirty="0" smtClean="0"/>
              <a:t>rograms</a:t>
            </a:r>
          </a:p>
          <a:p>
            <a:pPr marL="0" indent="0">
              <a:buNone/>
            </a:pPr>
            <a:endParaRPr lang="en-US" sz="3400" dirty="0" smtClean="0"/>
          </a:p>
          <a:p>
            <a:r>
              <a:rPr lang="en-US" dirty="0" smtClean="0"/>
              <a:t>Synthesis Algorithm</a:t>
            </a:r>
          </a:p>
          <a:p>
            <a:pPr marL="0" indent="0">
              <a:buNone/>
            </a:pPr>
            <a:endParaRPr lang="en-US" sz="3400" dirty="0" smtClean="0"/>
          </a:p>
          <a:p>
            <a:r>
              <a:rPr lang="en-US" dirty="0" smtClean="0"/>
              <a:t>Ranking Strategy</a:t>
            </a:r>
          </a:p>
          <a:p>
            <a:endParaRPr lang="en-US" sz="34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Limitations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376353"/>
      </p:ext>
    </p:extLst>
  </p:cSld>
  <p:clrMapOvr>
    <a:masterClrMapping/>
  </p:clrMapOvr>
  <p:transition advTm="995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Automated Program Synthesis</a:t>
            </a:r>
            <a:endParaRPr lang="en-US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155625" y="1149327"/>
            <a:ext cx="9392822" cy="3659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 smtClean="0"/>
              <a:t>Deserves </a:t>
            </a:r>
            <a:r>
              <a:rPr lang="en-US" dirty="0"/>
              <a:t>r</a:t>
            </a:r>
            <a:r>
              <a:rPr lang="en-US" dirty="0" smtClean="0"/>
              <a:t>enewed interest today!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2300" dirty="0"/>
              <a:t>N</a:t>
            </a:r>
            <a:r>
              <a:rPr lang="en-US" sz="2300" dirty="0" smtClean="0"/>
              <a:t>atural goal given that computing has become accessible, but </a:t>
            </a:r>
            <a:r>
              <a:rPr lang="en-US" dirty="0" smtClean="0"/>
              <a:t>most people are not expert programmers.</a:t>
            </a:r>
          </a:p>
          <a:p>
            <a:pPr lvl="1"/>
            <a:endParaRPr lang="en-US" sz="1400" dirty="0" smtClean="0"/>
          </a:p>
          <a:p>
            <a:r>
              <a:rPr lang="en-US" dirty="0" smtClean="0"/>
              <a:t>Enabling technology is now available</a:t>
            </a:r>
          </a:p>
          <a:p>
            <a:pPr lvl="1"/>
            <a:r>
              <a:rPr lang="en-US" dirty="0"/>
              <a:t>Better </a:t>
            </a:r>
            <a:r>
              <a:rPr lang="en-US" dirty="0" smtClean="0"/>
              <a:t>search techniques</a:t>
            </a:r>
          </a:p>
          <a:p>
            <a:pPr lvl="2"/>
            <a:r>
              <a:rPr lang="en-US" dirty="0" smtClean="0"/>
              <a:t>AI style search techniques.</a:t>
            </a:r>
          </a:p>
          <a:p>
            <a:pPr lvl="2"/>
            <a:r>
              <a:rPr lang="en-US" dirty="0" smtClean="0"/>
              <a:t>logical reasoning based techniques </a:t>
            </a:r>
            <a:r>
              <a:rPr lang="en-US" dirty="0"/>
              <a:t>(SAT/SMT solvers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Faster machines (good application for multi-cores)</a:t>
            </a:r>
          </a:p>
          <a:p>
            <a:endParaRPr lang="en-US" sz="1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State of the art: We can synthesize 10-20 lines of code.</a:t>
            </a:r>
          </a:p>
          <a:p>
            <a:pPr lvl="1"/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2134204"/>
      </p:ext>
    </p:extLst>
  </p:cSld>
  <p:clrMapOvr>
    <a:masterClrMapping/>
  </p:clrMapOvr>
  <p:transition advTm="511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paper: </a:t>
            </a:r>
            <a:r>
              <a:rPr lang="en-US" dirty="0" smtClean="0">
                <a:solidFill>
                  <a:srgbClr val="FF0000"/>
                </a:solidFill>
              </a:rPr>
              <a:t>Syntactic</a:t>
            </a:r>
            <a:r>
              <a:rPr lang="en-US" dirty="0" smtClean="0"/>
              <a:t> Manipulation of </a:t>
            </a:r>
            <a:r>
              <a:rPr lang="en-US" dirty="0" smtClean="0">
                <a:solidFill>
                  <a:srgbClr val="FF0000"/>
                </a:solidFill>
              </a:rPr>
              <a:t>strings</a:t>
            </a:r>
          </a:p>
          <a:p>
            <a:endParaRPr lang="en-US" dirty="0"/>
          </a:p>
          <a:p>
            <a:r>
              <a:rPr lang="en-US" dirty="0" smtClean="0"/>
              <a:t>Extension 1: </a:t>
            </a:r>
            <a:r>
              <a:rPr lang="en-US" dirty="0" smtClean="0">
                <a:solidFill>
                  <a:srgbClr val="008000"/>
                </a:solidFill>
              </a:rPr>
              <a:t>Semantic</a:t>
            </a:r>
            <a:r>
              <a:rPr lang="en-US" dirty="0" smtClean="0"/>
              <a:t> Manipulation of strings</a:t>
            </a:r>
          </a:p>
          <a:p>
            <a:pPr lvl="1"/>
            <a:r>
              <a:rPr lang="en-US" dirty="0" smtClean="0"/>
              <a:t>Joint work with intern Rishabh Singh (MIT)</a:t>
            </a:r>
          </a:p>
          <a:p>
            <a:pPr lvl="1"/>
            <a:endParaRPr lang="en-US" dirty="0"/>
          </a:p>
          <a:p>
            <a:r>
              <a:rPr lang="en-US" dirty="0" smtClean="0"/>
              <a:t>Extension 2: Layout Manipulation of </a:t>
            </a:r>
            <a:r>
              <a:rPr lang="en-US" dirty="0" smtClean="0">
                <a:solidFill>
                  <a:schemeClr val="accent2"/>
                </a:solidFill>
              </a:rPr>
              <a:t>tables</a:t>
            </a:r>
          </a:p>
          <a:p>
            <a:pPr lvl="1"/>
            <a:r>
              <a:rPr lang="en-US" dirty="0" smtClean="0"/>
              <a:t>Joint work with intern Bill Harris (UW-Madison)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and Follow-up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616050"/>
      </p:ext>
    </p:extLst>
  </p:cSld>
  <p:clrMapOvr>
    <a:masterClrMapping/>
  </p:clrMapOvr>
  <p:transition advTm="32636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22441" y="2778373"/>
            <a:ext cx="1688123" cy="545123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/>
              <a:t>Demo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197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153" y="1002320"/>
            <a:ext cx="9284693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Problem</a:t>
            </a:r>
            <a:r>
              <a:rPr lang="en-US" dirty="0" smtClean="0"/>
              <a:t>: End-user Programming</a:t>
            </a:r>
          </a:p>
          <a:p>
            <a:pPr marL="0" indent="0">
              <a:buNone/>
            </a:pPr>
            <a:endParaRPr lang="en-US" sz="2100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Solution</a:t>
            </a:r>
            <a:r>
              <a:rPr lang="en-US" dirty="0" smtClean="0"/>
              <a:t>: Program Synthesis with </a:t>
            </a:r>
            <a:r>
              <a:rPr lang="en-US" dirty="0" smtClean="0">
                <a:solidFill>
                  <a:srgbClr val="008000"/>
                </a:solidFill>
              </a:rPr>
              <a:t>inter-disciplinary</a:t>
            </a:r>
            <a:r>
              <a:rPr lang="en-US" dirty="0" smtClean="0"/>
              <a:t> inspirations</a:t>
            </a:r>
            <a:endParaRPr lang="en-US" sz="1000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Programming Languages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Design of an </a:t>
            </a:r>
            <a:r>
              <a:rPr lang="en-US" dirty="0" smtClean="0">
                <a:solidFill>
                  <a:srgbClr val="CC6600"/>
                </a:solidFill>
              </a:rPr>
              <a:t>expressive</a:t>
            </a:r>
            <a:r>
              <a:rPr lang="en-US" dirty="0" smtClean="0"/>
              <a:t> language that can </a:t>
            </a:r>
            <a:r>
              <a:rPr lang="en-US" dirty="0" smtClean="0">
                <a:solidFill>
                  <a:srgbClr val="CC6600"/>
                </a:solidFill>
              </a:rPr>
              <a:t>succinctly</a:t>
            </a:r>
            <a:r>
              <a:rPr lang="en-US" dirty="0" smtClean="0"/>
              <a:t> 	represent string computations and is </a:t>
            </a:r>
            <a:r>
              <a:rPr lang="en-US" dirty="0" smtClean="0">
                <a:solidFill>
                  <a:srgbClr val="CC6600"/>
                </a:solidFill>
              </a:rPr>
              <a:t>amenable to learning</a:t>
            </a:r>
            <a:r>
              <a:rPr lang="en-US" dirty="0" smtClean="0"/>
              <a:t>.</a:t>
            </a:r>
            <a:endParaRPr lang="en-US" sz="1000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Machine Learning </a:t>
            </a:r>
          </a:p>
          <a:p>
            <a:pPr lvl="1"/>
            <a:r>
              <a:rPr lang="en-US" dirty="0" smtClean="0"/>
              <a:t>Version space algebra for learning straight-line code.</a:t>
            </a:r>
          </a:p>
          <a:p>
            <a:pPr lvl="1"/>
            <a:r>
              <a:rPr lang="en-US" dirty="0" smtClean="0"/>
              <a:t>Boolean classification technique for learning control flow.</a:t>
            </a:r>
            <a:endParaRPr lang="en-US" sz="1000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HCI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Input-output based interaction model</a:t>
            </a:r>
          </a:p>
          <a:p>
            <a:pPr lvl="1"/>
            <a:r>
              <a:rPr lang="en-US" dirty="0" smtClean="0"/>
              <a:t>Several usability features: Ranking scheme, Feedback to user, 			                  Quick Convergence, Noise tolerance.</a:t>
            </a:r>
          </a:p>
          <a:p>
            <a:pPr marL="0" indent="0">
              <a:buNone/>
            </a:pPr>
            <a:endParaRPr lang="en-US" sz="1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7233684"/>
      </p:ext>
    </p:extLst>
  </p:cSld>
  <p:clrMapOvr>
    <a:masterClrMapping/>
  </p:clrMapOvr>
  <p:transition advTm="6087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759" y="1053959"/>
            <a:ext cx="9377460" cy="5452351"/>
          </a:xfrm>
        </p:spPr>
        <p:txBody>
          <a:bodyPr/>
          <a:lstStyle/>
          <a:p>
            <a:pPr marL="57150" indent="0">
              <a:buNone/>
            </a:pPr>
            <a:r>
              <a:rPr lang="en-US" dirty="0" smtClean="0"/>
              <a:t>Our techniques can synthesize </a:t>
            </a:r>
            <a:r>
              <a:rPr lang="en-US" dirty="0"/>
              <a:t>a wide variety of </a:t>
            </a:r>
            <a:r>
              <a:rPr lang="en-US" dirty="0" smtClean="0"/>
              <a:t>algorithms/programs from logic and examples.</a:t>
            </a:r>
          </a:p>
          <a:p>
            <a:pPr marL="57150" indent="0">
              <a:buNone/>
            </a:pPr>
            <a:endParaRPr lang="en-US" sz="1000" dirty="0" smtClean="0">
              <a:solidFill>
                <a:schemeClr val="accent6"/>
              </a:solidFill>
            </a:endParaRPr>
          </a:p>
          <a:p>
            <a:r>
              <a:rPr lang="en-US" dirty="0" smtClean="0">
                <a:solidFill>
                  <a:schemeClr val="accent6"/>
                </a:solidFill>
              </a:rPr>
              <a:t>Undergraduate book algorithms </a:t>
            </a:r>
            <a:r>
              <a:rPr lang="en-US" dirty="0" smtClean="0">
                <a:solidFill>
                  <a:srgbClr val="009900"/>
                </a:solidFill>
              </a:rPr>
              <a:t>(e.g., sorting</a:t>
            </a:r>
            <a:r>
              <a:rPr lang="en-US" dirty="0">
                <a:solidFill>
                  <a:srgbClr val="009900"/>
                </a:solidFill>
              </a:rPr>
              <a:t>, </a:t>
            </a:r>
            <a:r>
              <a:rPr lang="en-US" dirty="0" smtClean="0">
                <a:solidFill>
                  <a:srgbClr val="009900"/>
                </a:solidFill>
              </a:rPr>
              <a:t>dynamic </a:t>
            </a:r>
            <a:r>
              <a:rPr lang="en-US" dirty="0" err="1">
                <a:solidFill>
                  <a:srgbClr val="009900"/>
                </a:solidFill>
              </a:rPr>
              <a:t>p</a:t>
            </a:r>
            <a:r>
              <a:rPr lang="en-US" dirty="0" err="1" smtClean="0">
                <a:solidFill>
                  <a:srgbClr val="009900"/>
                </a:solidFill>
              </a:rPr>
              <a:t>rog</a:t>
            </a:r>
            <a:r>
              <a:rPr lang="en-US" dirty="0" smtClean="0">
                <a:solidFill>
                  <a:srgbClr val="00990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[Srivastava/Gulwani/Foster, POPL 2010]</a:t>
            </a:r>
          </a:p>
          <a:p>
            <a:endParaRPr lang="en-US" sz="500" dirty="0" smtClean="0">
              <a:solidFill>
                <a:schemeClr val="accent6"/>
              </a:solidFill>
            </a:endParaRPr>
          </a:p>
          <a:p>
            <a:endParaRPr lang="en-US" sz="500" dirty="0" smtClean="0">
              <a:solidFill>
                <a:schemeClr val="accent6"/>
              </a:solidFill>
            </a:endParaRPr>
          </a:p>
          <a:p>
            <a:r>
              <a:rPr lang="en-US" dirty="0">
                <a:solidFill>
                  <a:schemeClr val="accent6"/>
                </a:solidFill>
              </a:rPr>
              <a:t>Program Inverses </a:t>
            </a:r>
            <a:r>
              <a:rPr lang="en-US" dirty="0">
                <a:solidFill>
                  <a:srgbClr val="009900"/>
                </a:solidFill>
              </a:rPr>
              <a:t>(</a:t>
            </a:r>
            <a:r>
              <a:rPr lang="en-US" dirty="0" err="1">
                <a:solidFill>
                  <a:srgbClr val="009900"/>
                </a:solidFill>
              </a:rPr>
              <a:t>e.g</a:t>
            </a:r>
            <a:r>
              <a:rPr lang="en-US" dirty="0">
                <a:solidFill>
                  <a:srgbClr val="009900"/>
                </a:solidFill>
              </a:rPr>
              <a:t>, </a:t>
            </a:r>
            <a:r>
              <a:rPr lang="en-US" dirty="0" err="1">
                <a:solidFill>
                  <a:srgbClr val="009900"/>
                </a:solidFill>
              </a:rPr>
              <a:t>deserializers</a:t>
            </a:r>
            <a:r>
              <a:rPr lang="en-US" dirty="0">
                <a:solidFill>
                  <a:srgbClr val="009900"/>
                </a:solidFill>
              </a:rPr>
              <a:t> from </a:t>
            </a:r>
            <a:r>
              <a:rPr lang="en-US" dirty="0" err="1">
                <a:solidFill>
                  <a:srgbClr val="009900"/>
                </a:solidFill>
              </a:rPr>
              <a:t>serializers</a:t>
            </a:r>
            <a:r>
              <a:rPr lang="en-US" dirty="0">
                <a:solidFill>
                  <a:srgbClr val="009900"/>
                </a:solidFill>
              </a:rPr>
              <a:t>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[Srivastava/Gulwani/Chaudhuri/Foster, MSR-TR-2010-34</a:t>
            </a:r>
            <a:r>
              <a:rPr lang="en-US" dirty="0" smtClean="0">
                <a:solidFill>
                  <a:srgbClr val="FF6600"/>
                </a:solidFill>
              </a:rPr>
              <a:t>]</a:t>
            </a:r>
            <a:endParaRPr lang="en-US" dirty="0" smtClean="0">
              <a:solidFill>
                <a:schemeClr val="accent6"/>
              </a:solidFill>
            </a:endParaRPr>
          </a:p>
          <a:p>
            <a:endParaRPr lang="en-US" sz="1000" dirty="0" smtClean="0">
              <a:solidFill>
                <a:schemeClr val="accent6"/>
              </a:solidFill>
            </a:endParaRPr>
          </a:p>
          <a:p>
            <a:r>
              <a:rPr lang="en-US" dirty="0" smtClean="0">
                <a:solidFill>
                  <a:schemeClr val="accent6"/>
                </a:solidFill>
              </a:rPr>
              <a:t>Graph </a:t>
            </a:r>
            <a:r>
              <a:rPr lang="en-US" dirty="0">
                <a:solidFill>
                  <a:schemeClr val="accent6"/>
                </a:solidFill>
              </a:rPr>
              <a:t>Algorithms </a:t>
            </a:r>
            <a:r>
              <a:rPr lang="en-US" dirty="0">
                <a:solidFill>
                  <a:srgbClr val="009900"/>
                </a:solidFill>
              </a:rPr>
              <a:t>(e.g., </a:t>
            </a:r>
            <a:r>
              <a:rPr lang="en-US" dirty="0" smtClean="0">
                <a:solidFill>
                  <a:srgbClr val="009900"/>
                </a:solidFill>
              </a:rPr>
              <a:t>bi-</a:t>
            </a:r>
            <a:r>
              <a:rPr lang="en-US" dirty="0" err="1" smtClean="0">
                <a:solidFill>
                  <a:srgbClr val="009900"/>
                </a:solidFill>
              </a:rPr>
              <a:t>partiteness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>
                <a:solidFill>
                  <a:srgbClr val="009900"/>
                </a:solidFill>
              </a:rPr>
              <a:t>check)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[</a:t>
            </a:r>
            <a:r>
              <a:rPr lang="en-US" dirty="0" smtClean="0">
                <a:solidFill>
                  <a:srgbClr val="FF6600"/>
                </a:solidFill>
              </a:rPr>
              <a:t>Itzhaky/Gulwani/</a:t>
            </a:r>
            <a:r>
              <a:rPr lang="en-US" dirty="0" err="1" smtClean="0">
                <a:solidFill>
                  <a:srgbClr val="FF6600"/>
                </a:solidFill>
              </a:rPr>
              <a:t>Immerman</a:t>
            </a:r>
            <a:r>
              <a:rPr lang="en-US" dirty="0" smtClean="0">
                <a:solidFill>
                  <a:srgbClr val="FF6600"/>
                </a:solidFill>
              </a:rPr>
              <a:t>/Sagiv, OOPSLA 2010]</a:t>
            </a:r>
          </a:p>
          <a:p>
            <a:endParaRPr lang="en-US" sz="500" dirty="0" smtClean="0">
              <a:solidFill>
                <a:schemeClr val="accent6"/>
              </a:solidFill>
            </a:endParaRPr>
          </a:p>
          <a:p>
            <a:endParaRPr lang="en-US" sz="1000" dirty="0" smtClean="0">
              <a:solidFill>
                <a:schemeClr val="accent6"/>
              </a:solidFill>
            </a:endParaRPr>
          </a:p>
          <a:p>
            <a:r>
              <a:rPr lang="en-US" dirty="0" smtClean="0">
                <a:solidFill>
                  <a:schemeClr val="accent6"/>
                </a:solidFill>
              </a:rPr>
              <a:t>Bit-vector </a:t>
            </a:r>
            <a:r>
              <a:rPr lang="en-US" dirty="0">
                <a:solidFill>
                  <a:schemeClr val="accent6"/>
                </a:solidFill>
              </a:rPr>
              <a:t>algorithms </a:t>
            </a:r>
            <a:r>
              <a:rPr lang="en-US" dirty="0">
                <a:solidFill>
                  <a:srgbClr val="009900"/>
                </a:solidFill>
              </a:rPr>
              <a:t>(e.g., turn-off rightmost one bit)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[Jha/Gulwani/</a:t>
            </a:r>
            <a:r>
              <a:rPr lang="en-US" dirty="0" err="1">
                <a:solidFill>
                  <a:srgbClr val="FF6600"/>
                </a:solidFill>
              </a:rPr>
              <a:t>Seshia</a:t>
            </a:r>
            <a:r>
              <a:rPr lang="en-US" dirty="0">
                <a:solidFill>
                  <a:srgbClr val="FF6600"/>
                </a:solidFill>
              </a:rPr>
              <a:t>/</a:t>
            </a:r>
            <a:r>
              <a:rPr lang="en-US" dirty="0" err="1">
                <a:solidFill>
                  <a:srgbClr val="FF6600"/>
                </a:solidFill>
              </a:rPr>
              <a:t>Tiwari</a:t>
            </a:r>
            <a:r>
              <a:rPr lang="en-US" dirty="0">
                <a:solidFill>
                  <a:srgbClr val="FF6600"/>
                </a:solidFill>
              </a:rPr>
              <a:t>, ICSE 2010]</a:t>
            </a:r>
          </a:p>
          <a:p>
            <a:pPr lvl="1"/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Success in Program Synthesis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411929"/>
      </p:ext>
    </p:extLst>
  </p:cSld>
  <p:clrMapOvr>
    <a:masterClrMapping/>
  </p:clrMapOvr>
  <p:transition advTm="2289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2804552" y="1864000"/>
            <a:ext cx="5314879" cy="2556829"/>
          </a:xfrm>
          <a:prstGeom prst="triangle">
            <a:avLst/>
          </a:prstGeom>
          <a:ln w="28575">
            <a:solidFill>
              <a:srgbClr val="FF99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9" name="Text Box 16"/>
          <p:cNvSpPr txBox="1"/>
          <p:nvPr/>
        </p:nvSpPr>
        <p:spPr>
          <a:xfrm>
            <a:off x="4408641" y="3785047"/>
            <a:ext cx="2112207" cy="64680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</a:pPr>
            <a:r>
              <a:rPr lang="en-US" sz="2800" dirty="0" smtClean="0">
                <a:effectLst/>
                <a:ea typeface="Calibri"/>
                <a:cs typeface="Times New Roman"/>
              </a:rPr>
              <a:t>End-Users</a:t>
            </a:r>
            <a:endParaRPr lang="en-US" sz="2800" dirty="0">
              <a:effectLst/>
              <a:ea typeface="Calibri"/>
              <a:cs typeface="Times New Roman"/>
            </a:endParaRPr>
          </a:p>
        </p:txBody>
      </p:sp>
      <p:sp>
        <p:nvSpPr>
          <p:cNvPr id="10" name="Text Box 10"/>
          <p:cNvSpPr txBox="1"/>
          <p:nvPr/>
        </p:nvSpPr>
        <p:spPr>
          <a:xfrm>
            <a:off x="4939372" y="2391000"/>
            <a:ext cx="954652" cy="594092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</a:pPr>
            <a:r>
              <a:rPr lang="en-US" sz="1300" dirty="0" smtClean="0">
                <a:ea typeface="Calibri"/>
                <a:cs typeface="Times New Roman"/>
              </a:rPr>
              <a:t>Algorithm </a:t>
            </a:r>
          </a:p>
          <a:p>
            <a:pPr marL="0" marR="0">
              <a:spcBef>
                <a:spcPts val="0"/>
              </a:spcBef>
            </a:pPr>
            <a:r>
              <a:rPr lang="en-US" sz="1300" dirty="0" smtClean="0">
                <a:ea typeface="Calibri"/>
                <a:cs typeface="Times New Roman"/>
              </a:rPr>
              <a:t>Designers</a:t>
            </a:r>
            <a:endParaRPr lang="en-US" sz="1300" dirty="0">
              <a:effectLst/>
              <a:ea typeface="Calibri"/>
              <a:cs typeface="Times New Roman"/>
            </a:endParaRPr>
          </a:p>
        </p:txBody>
      </p:sp>
      <p:sp>
        <p:nvSpPr>
          <p:cNvPr id="11" name="Text Box 10"/>
          <p:cNvSpPr txBox="1"/>
          <p:nvPr/>
        </p:nvSpPr>
        <p:spPr>
          <a:xfrm>
            <a:off x="4202502" y="3100345"/>
            <a:ext cx="2491161" cy="562927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 smtClean="0">
                <a:ea typeface="Calibri"/>
                <a:cs typeface="Times New Roman"/>
              </a:rPr>
              <a:t>Software Developers</a:t>
            </a:r>
            <a:endParaRPr lang="en-US" sz="1800" dirty="0">
              <a:effectLst/>
              <a:ea typeface="Calibri"/>
              <a:cs typeface="Times New Roman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408641" y="2901272"/>
            <a:ext cx="2112207" cy="0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04552" y="4420829"/>
            <a:ext cx="5314879" cy="0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598768" y="3663272"/>
            <a:ext cx="3733800" cy="0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15"/>
          <p:cNvSpPr txBox="1"/>
          <p:nvPr/>
        </p:nvSpPr>
        <p:spPr>
          <a:xfrm>
            <a:off x="1123720" y="3494705"/>
            <a:ext cx="1477780" cy="68069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0070C0"/>
                </a:solidFill>
                <a:ea typeface="Calibri"/>
                <a:cs typeface="Times New Roman"/>
              </a:rPr>
              <a:t>Most Useful Target</a:t>
            </a:r>
            <a:endParaRPr lang="en-US" sz="1600" b="1" dirty="0">
              <a:solidFill>
                <a:srgbClr val="0070C0"/>
              </a:solidFill>
              <a:effectLst/>
              <a:ea typeface="Calibri"/>
              <a:cs typeface="Times New Roman"/>
            </a:endParaRPr>
          </a:p>
        </p:txBody>
      </p:sp>
      <p:cxnSp>
        <p:nvCxnSpPr>
          <p:cNvPr id="49" name="Straight Arrow Connector 48"/>
          <p:cNvCxnSpPr>
            <a:stCxn id="41" idx="3"/>
          </p:cNvCxnSpPr>
          <p:nvPr/>
        </p:nvCxnSpPr>
        <p:spPr>
          <a:xfrm>
            <a:off x="2601500" y="3835050"/>
            <a:ext cx="51627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le 3"/>
          <p:cNvSpPr txBox="1">
            <a:spLocks/>
          </p:cNvSpPr>
          <p:nvPr/>
        </p:nvSpPr>
        <p:spPr bwMode="auto">
          <a:xfrm>
            <a:off x="355065" y="304800"/>
            <a:ext cx="8458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r>
              <a:rPr lang="en-US" dirty="0" smtClean="0"/>
              <a:t>Potential Consumers of Synthesis Technology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69730" y="4958845"/>
            <a:ext cx="4485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Pyramid of Technology Users</a:t>
            </a:r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3102819"/>
      </p:ext>
    </p:extLst>
  </p:cSld>
  <p:clrMapOvr>
    <a:masterClrMapping/>
  </p:clrMapOvr>
  <p:transition advTm="519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22441" y="2778373"/>
            <a:ext cx="1688123" cy="545123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/>
              <a:t>Demo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658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Language of String </a:t>
            </a:r>
            <a:r>
              <a:rPr lang="en-US" dirty="0">
                <a:solidFill>
                  <a:schemeClr val="accent2"/>
                </a:solidFill>
              </a:rPr>
              <a:t>P</a:t>
            </a:r>
            <a:r>
              <a:rPr lang="en-US" dirty="0" smtClean="0">
                <a:solidFill>
                  <a:schemeClr val="accent2"/>
                </a:solidFill>
              </a:rPr>
              <a:t>rograms</a:t>
            </a:r>
          </a:p>
          <a:p>
            <a:pPr marL="0" indent="0">
              <a:buNone/>
            </a:pPr>
            <a:endParaRPr lang="en-US" sz="3400" dirty="0" smtClean="0"/>
          </a:p>
          <a:p>
            <a:r>
              <a:rPr lang="en-US" dirty="0" smtClean="0"/>
              <a:t>Synthesis Algorithm</a:t>
            </a:r>
          </a:p>
          <a:p>
            <a:pPr marL="0" indent="0">
              <a:buNone/>
            </a:pPr>
            <a:endParaRPr lang="en-US" sz="3400" dirty="0" smtClean="0"/>
          </a:p>
          <a:p>
            <a:r>
              <a:rPr lang="en-US" dirty="0" smtClean="0"/>
              <a:t>Ranking Strategy</a:t>
            </a:r>
          </a:p>
          <a:p>
            <a:endParaRPr lang="en-US" sz="3400" dirty="0" smtClean="0"/>
          </a:p>
          <a:p>
            <a:r>
              <a:rPr lang="en-US" dirty="0" smtClean="0"/>
              <a:t>Limitations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3650"/>
      </p:ext>
    </p:extLst>
  </p:cSld>
  <p:clrMapOvr>
    <a:masterClrMapping/>
  </p:clrMapOvr>
  <p:transition advTm="3205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9269" y="1143000"/>
            <a:ext cx="8634054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Guarded Expression G  := </a:t>
            </a:r>
            <a:r>
              <a:rPr lang="en-US" dirty="0">
                <a:solidFill>
                  <a:schemeClr val="accent2"/>
                </a:solidFill>
              </a:rPr>
              <a:t>Switch((b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,e</a:t>
            </a:r>
            <a:r>
              <a:rPr lang="en-US" baseline="-25000" dirty="0">
                <a:solidFill>
                  <a:schemeClr val="accent2"/>
                </a:solidFill>
              </a:rPr>
              <a:t>1</a:t>
            </a:r>
            <a:r>
              <a:rPr lang="en-US" dirty="0">
                <a:solidFill>
                  <a:schemeClr val="accent2"/>
                </a:solidFill>
              </a:rPr>
              <a:t>), …, (</a:t>
            </a:r>
            <a:r>
              <a:rPr lang="en-US" dirty="0" err="1">
                <a:solidFill>
                  <a:schemeClr val="accent2"/>
                </a:solidFill>
              </a:rPr>
              <a:t>b</a:t>
            </a:r>
            <a:r>
              <a:rPr lang="en-US" baseline="-25000" dirty="0" err="1">
                <a:solidFill>
                  <a:schemeClr val="accent2"/>
                </a:solidFill>
              </a:rPr>
              <a:t>n</a:t>
            </a:r>
            <a:r>
              <a:rPr lang="en-US" dirty="0" err="1">
                <a:solidFill>
                  <a:schemeClr val="accent2"/>
                </a:solidFill>
              </a:rPr>
              <a:t>,e</a:t>
            </a:r>
            <a:r>
              <a:rPr lang="en-US" baseline="-25000" dirty="0" err="1">
                <a:solidFill>
                  <a:schemeClr val="accent2"/>
                </a:solidFill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))</a:t>
            </a:r>
            <a:endParaRPr lang="en-US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String Expression e </a:t>
            </a:r>
            <a:r>
              <a:rPr lang="en-US" dirty="0"/>
              <a:t> </a:t>
            </a:r>
            <a:r>
              <a:rPr lang="en-US" dirty="0" smtClean="0"/>
              <a:t>:=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Concatenate(f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 …, </a:t>
            </a:r>
            <a:r>
              <a:rPr lang="en-US" dirty="0" err="1" smtClean="0">
                <a:solidFill>
                  <a:schemeClr val="accent2"/>
                </a:solidFill>
                <a:latin typeface="Comic Sans MS"/>
              </a:rPr>
              <a:t>f</a:t>
            </a:r>
            <a:r>
              <a:rPr lang="en-US" baseline="-25000" dirty="0" err="1" smtClean="0">
                <a:solidFill>
                  <a:schemeClr val="accent2"/>
                </a:solidFill>
                <a:latin typeface="Comic Sans MS"/>
              </a:rPr>
              <a:t>n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Base Expression f  :=  </a:t>
            </a:r>
            <a:r>
              <a:rPr lang="en-US" dirty="0" smtClean="0">
                <a:solidFill>
                  <a:schemeClr val="accent2"/>
                </a:solidFill>
              </a:rPr>
              <a:t>s </a:t>
            </a:r>
            <a:r>
              <a:rPr lang="en-US" dirty="0" smtClean="0"/>
              <a:t>  // Constant String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                              | </a:t>
            </a:r>
            <a:r>
              <a:rPr lang="en-US" dirty="0" err="1" smtClean="0">
                <a:solidFill>
                  <a:schemeClr val="accent2"/>
                </a:solidFill>
              </a:rPr>
              <a:t>SubStr</a:t>
            </a:r>
            <a:r>
              <a:rPr lang="en-US" dirty="0" smtClean="0">
                <a:solidFill>
                  <a:schemeClr val="accent2"/>
                </a:solidFill>
              </a:rPr>
              <a:t>(v</a:t>
            </a:r>
            <a:r>
              <a:rPr lang="en-US" baseline="-25000" dirty="0" smtClean="0">
                <a:solidFill>
                  <a:schemeClr val="accent2"/>
                </a:solidFill>
              </a:rPr>
              <a:t>i</a:t>
            </a:r>
            <a:r>
              <a:rPr lang="en-US" dirty="0" smtClean="0">
                <a:solidFill>
                  <a:schemeClr val="accent2"/>
                </a:solidFill>
              </a:rPr>
              <a:t>, p</a:t>
            </a:r>
            <a:r>
              <a:rPr lang="en-US" baseline="-25000" dirty="0" smtClean="0">
                <a:solidFill>
                  <a:schemeClr val="accent2"/>
                </a:solidFill>
              </a:rPr>
              <a:t>1</a:t>
            </a:r>
            <a:r>
              <a:rPr lang="en-US" dirty="0" smtClean="0">
                <a:solidFill>
                  <a:schemeClr val="accent2"/>
                </a:solidFill>
              </a:rPr>
              <a:t>, p</a:t>
            </a:r>
            <a:r>
              <a:rPr lang="en-US" baseline="-25000" dirty="0" smtClean="0">
                <a:solidFill>
                  <a:schemeClr val="accent2"/>
                </a:solidFill>
              </a:rPr>
              <a:t>2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Index Expression p  := </a:t>
            </a:r>
            <a:r>
              <a:rPr lang="en-US" dirty="0" smtClean="0">
                <a:solidFill>
                  <a:schemeClr val="accent2"/>
                </a:solidFill>
              </a:rPr>
              <a:t>k</a:t>
            </a:r>
            <a:r>
              <a:rPr lang="en-US" dirty="0" smtClean="0"/>
              <a:t>  // Constant Integer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  <a:latin typeface="Comic Sans MS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                                | </a:t>
            </a:r>
            <a:r>
              <a:rPr lang="en-US" dirty="0" err="1" smtClean="0">
                <a:solidFill>
                  <a:schemeClr val="accent2"/>
                </a:solidFill>
                <a:latin typeface="Comic Sans MS"/>
              </a:rPr>
              <a:t>Pos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(r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, r</a:t>
            </a:r>
            <a:r>
              <a:rPr lang="en-US" baseline="-25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dirty="0" smtClean="0">
                <a:solidFill>
                  <a:schemeClr val="accent2"/>
                </a:solidFill>
                <a:latin typeface="Comic Sans MS"/>
              </a:rPr>
              <a:t>, k</a:t>
            </a:r>
            <a:r>
              <a:rPr lang="en-US" dirty="0" smtClean="0">
                <a:solidFill>
                  <a:schemeClr val="accent2"/>
                </a:solidFill>
              </a:rPr>
              <a:t>) </a:t>
            </a:r>
            <a:r>
              <a:rPr lang="en-US" dirty="0" smtClean="0">
                <a:latin typeface="Comic Sans MS"/>
              </a:rPr>
              <a:t>// </a:t>
            </a:r>
            <a:r>
              <a:rPr lang="en-US" dirty="0" err="1" smtClean="0">
                <a:latin typeface="Comic Sans MS"/>
              </a:rPr>
              <a:t>k</a:t>
            </a:r>
            <a:r>
              <a:rPr lang="en-US" baseline="30000" dirty="0" err="1" smtClean="0">
                <a:latin typeface="Comic Sans MS"/>
              </a:rPr>
              <a:t>th</a:t>
            </a:r>
            <a:r>
              <a:rPr lang="en-US" dirty="0" smtClean="0"/>
              <a:t> position in string 		                                       whose left/right side 					         matches with </a:t>
            </a:r>
            <a:r>
              <a:rPr lang="en-US" dirty="0" smtClean="0">
                <a:latin typeface="Comic Sans MS"/>
              </a:rPr>
              <a:t>r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/>
              <a:t>/</a:t>
            </a:r>
            <a:r>
              <a:rPr lang="en-US" dirty="0" smtClean="0">
                <a:latin typeface="Comic Sans MS"/>
              </a:rPr>
              <a:t>r</a:t>
            </a:r>
            <a:r>
              <a:rPr lang="en-US" baseline="-25000" dirty="0" smtClean="0">
                <a:latin typeface="Comic Sans MS"/>
              </a:rPr>
              <a:t>2</a:t>
            </a:r>
          </a:p>
          <a:p>
            <a:pPr marL="0" indent="0">
              <a:buNone/>
            </a:pPr>
            <a:endParaRPr lang="en-US" baseline="-25000" dirty="0" smtClean="0">
              <a:latin typeface="Comic Sans MS"/>
            </a:endParaRPr>
          </a:p>
          <a:p>
            <a:pPr marL="0" indent="0">
              <a:buNone/>
            </a:pPr>
            <a:endParaRPr lang="en-US" sz="1500" dirty="0" smtClean="0"/>
          </a:p>
          <a:p>
            <a:pPr marL="0" indent="0">
              <a:buNone/>
            </a:pPr>
            <a:r>
              <a:rPr lang="en-US" dirty="0" smtClean="0"/>
              <a:t>Notation</a:t>
            </a:r>
            <a:r>
              <a:rPr lang="en-US" dirty="0"/>
              <a:t>: </a:t>
            </a:r>
            <a:r>
              <a:rPr lang="en-US" dirty="0">
                <a:solidFill>
                  <a:schemeClr val="accent2"/>
                </a:solidFill>
              </a:rPr>
              <a:t>SubStr2(</a:t>
            </a:r>
            <a:r>
              <a:rPr lang="en-US" dirty="0" err="1">
                <a:solidFill>
                  <a:schemeClr val="accent2"/>
                </a:solidFill>
              </a:rPr>
              <a:t>v</a:t>
            </a:r>
            <a:r>
              <a:rPr lang="en-US" baseline="-25000" dirty="0" err="1">
                <a:solidFill>
                  <a:schemeClr val="accent2"/>
                </a:solidFill>
              </a:rPr>
              <a:t>i</a:t>
            </a:r>
            <a:r>
              <a:rPr lang="en-US" dirty="0" err="1">
                <a:solidFill>
                  <a:schemeClr val="accent2"/>
                </a:solidFill>
              </a:rPr>
              <a:t>,r,k</a:t>
            </a:r>
            <a:r>
              <a:rPr lang="en-US" dirty="0">
                <a:solidFill>
                  <a:schemeClr val="accent2"/>
                </a:solidFill>
              </a:rPr>
              <a:t>)</a:t>
            </a:r>
            <a:r>
              <a:rPr lang="en-US" dirty="0"/>
              <a:t> </a:t>
            </a:r>
            <a:r>
              <a:rPr lang="en-US" dirty="0">
                <a:latin typeface="cmsy10"/>
              </a:rPr>
              <a:t>´</a:t>
            </a:r>
            <a:r>
              <a:rPr lang="en-US" dirty="0"/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SubsStr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dirty="0" err="1" smtClean="0">
                <a:solidFill>
                  <a:schemeClr val="accent2"/>
                </a:solidFill>
              </a:rPr>
              <a:t>v</a:t>
            </a:r>
            <a:r>
              <a:rPr lang="en-US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dirty="0" err="1" smtClean="0">
                <a:solidFill>
                  <a:schemeClr val="accent2"/>
                </a:solidFill>
              </a:rPr>
              <a:t>,Pos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dirty="0" smtClean="0">
                <a:solidFill>
                  <a:schemeClr val="accent2"/>
                </a:solidFill>
                <a:latin typeface="cmmi10"/>
              </a:rPr>
              <a:t>²</a:t>
            </a:r>
            <a:r>
              <a:rPr lang="en-US" dirty="0" smtClean="0">
                <a:solidFill>
                  <a:schemeClr val="accent2"/>
                </a:solidFill>
              </a:rPr>
              <a:t>,r,k</a:t>
            </a:r>
            <a:r>
              <a:rPr lang="en-US" dirty="0">
                <a:solidFill>
                  <a:schemeClr val="accent2"/>
                </a:solidFill>
              </a:rPr>
              <a:t>),</a:t>
            </a:r>
            <a:r>
              <a:rPr lang="en-US" dirty="0" err="1">
                <a:solidFill>
                  <a:schemeClr val="accent2"/>
                </a:solidFill>
              </a:rPr>
              <a:t>Pos</a:t>
            </a:r>
            <a:r>
              <a:rPr lang="en-US" dirty="0">
                <a:solidFill>
                  <a:schemeClr val="accent2"/>
                </a:solidFill>
              </a:rPr>
              <a:t>(r,</a:t>
            </a:r>
            <a:r>
              <a:rPr lang="en-US" dirty="0">
                <a:solidFill>
                  <a:schemeClr val="accent2"/>
                </a:solidFill>
                <a:latin typeface="cmmi10"/>
              </a:rPr>
              <a:t>²</a:t>
            </a:r>
            <a:r>
              <a:rPr lang="en-US" dirty="0">
                <a:solidFill>
                  <a:schemeClr val="accent2"/>
                </a:solidFill>
              </a:rPr>
              <a:t>,k))</a:t>
            </a:r>
          </a:p>
          <a:p>
            <a:pPr lvl="1"/>
            <a:r>
              <a:rPr lang="en-US" dirty="0" smtClean="0"/>
              <a:t>Denotes </a:t>
            </a:r>
            <a:r>
              <a:rPr lang="en-US" dirty="0" err="1"/>
              <a:t>k</a:t>
            </a:r>
            <a:r>
              <a:rPr lang="en-US" baseline="30000" dirty="0" err="1"/>
              <a:t>th</a:t>
            </a:r>
            <a:r>
              <a:rPr lang="en-US" dirty="0"/>
              <a:t> occurrence of </a:t>
            </a:r>
            <a:r>
              <a:rPr lang="en-US" dirty="0" smtClean="0"/>
              <a:t>regular expression </a:t>
            </a:r>
            <a:r>
              <a:rPr lang="en-US" dirty="0"/>
              <a:t>r in v</a:t>
            </a:r>
            <a:r>
              <a:rPr lang="en-US" baseline="-25000" dirty="0"/>
              <a:t>i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for Constructing Output Strings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3977971"/>
      </p:ext>
    </p:extLst>
  </p:cSld>
  <p:clrMapOvr>
    <a:masterClrMapping/>
  </p:clrMapOvr>
  <p:transition advTm="106656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2562" y="4130116"/>
            <a:ext cx="891541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accent2"/>
                </a:solidFill>
              </a:rPr>
              <a:t>S</a:t>
            </a:r>
            <a:r>
              <a:rPr lang="en-US" sz="2400" dirty="0" smtClean="0">
                <a:solidFill>
                  <a:schemeClr val="accent2"/>
                </a:solidFill>
              </a:rPr>
              <a:t>witch</a:t>
            </a:r>
            <a:r>
              <a:rPr lang="en-US" sz="2400" dirty="0">
                <a:solidFill>
                  <a:schemeClr val="accent2"/>
                </a:solidFill>
              </a:rPr>
              <a:t>((</a:t>
            </a:r>
            <a:r>
              <a:rPr lang="en-US" sz="2400" dirty="0" smtClean="0">
                <a:solidFill>
                  <a:schemeClr val="accent2"/>
                </a:solidFill>
                <a:latin typeface="Comic Sans MS"/>
              </a:rPr>
              <a:t>b</a:t>
            </a:r>
            <a:r>
              <a:rPr lang="en-US" sz="2400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  <a:latin typeface="Comic Sans MS"/>
              </a:rPr>
              <a:t>, e</a:t>
            </a:r>
            <a:r>
              <a:rPr lang="en-US" sz="2400" baseline="-25000" dirty="0" smtClean="0">
                <a:solidFill>
                  <a:schemeClr val="accent2"/>
                </a:solidFill>
                <a:latin typeface="Comic Sans MS"/>
              </a:rPr>
              <a:t>1</a:t>
            </a:r>
            <a:r>
              <a:rPr lang="en-US" sz="2400" dirty="0" smtClean="0">
                <a:solidFill>
                  <a:schemeClr val="accent2"/>
                </a:solidFill>
              </a:rPr>
              <a:t>), </a:t>
            </a:r>
            <a:r>
              <a:rPr lang="en-US" sz="2400" dirty="0">
                <a:solidFill>
                  <a:schemeClr val="accent2"/>
                </a:solidFill>
              </a:rPr>
              <a:t>(</a:t>
            </a:r>
            <a:r>
              <a:rPr lang="en-US" sz="2400" dirty="0" smtClean="0">
                <a:solidFill>
                  <a:schemeClr val="accent2"/>
                </a:solidFill>
                <a:latin typeface="Comic Sans MS"/>
              </a:rPr>
              <a:t>b</a:t>
            </a:r>
            <a:r>
              <a:rPr lang="en-US" sz="2400" baseline="-25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sz="2400" dirty="0" smtClean="0">
                <a:solidFill>
                  <a:schemeClr val="accent2"/>
                </a:solidFill>
                <a:latin typeface="Comic Sans MS"/>
              </a:rPr>
              <a:t>, e</a:t>
            </a:r>
            <a:r>
              <a:rPr lang="en-US" sz="2400" baseline="-25000" dirty="0" smtClean="0">
                <a:solidFill>
                  <a:schemeClr val="accent2"/>
                </a:solidFill>
                <a:latin typeface="Comic Sans MS"/>
              </a:rPr>
              <a:t>2</a:t>
            </a:r>
            <a:r>
              <a:rPr lang="en-US" sz="2400" dirty="0" smtClean="0">
                <a:solidFill>
                  <a:schemeClr val="accent2"/>
                </a:solidFill>
              </a:rPr>
              <a:t>))</a:t>
            </a:r>
            <a:r>
              <a:rPr lang="en-US" sz="2400" dirty="0" smtClean="0"/>
              <a:t>, where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>
                <a:latin typeface="Comic Sans MS"/>
              </a:rPr>
              <a:t>b</a:t>
            </a:r>
            <a:r>
              <a:rPr lang="en-US" sz="2400" baseline="-25000" dirty="0" smtClean="0">
                <a:latin typeface="Comic Sans MS"/>
              </a:rPr>
              <a:t>1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´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omic Sans MS"/>
              </a:rPr>
              <a:t>Match(v</a:t>
            </a:r>
            <a:r>
              <a:rPr lang="en-US" sz="2400" baseline="-25000" dirty="0" smtClean="0">
                <a:latin typeface="Comic Sans MS"/>
              </a:rPr>
              <a:t>1</a:t>
            </a:r>
            <a:r>
              <a:rPr lang="en-US" sz="2400" dirty="0" smtClean="0"/>
              <a:t>,NumTok,3</a:t>
            </a:r>
            <a:r>
              <a:rPr lang="en-US" sz="2400" dirty="0"/>
              <a:t>), </a:t>
            </a:r>
            <a:r>
              <a:rPr lang="en-US" sz="2400" dirty="0" smtClean="0"/>
              <a:t>     </a:t>
            </a:r>
            <a:r>
              <a:rPr lang="en-US" sz="2400" dirty="0" smtClean="0">
                <a:latin typeface="Comic Sans MS"/>
              </a:rPr>
              <a:t>b</a:t>
            </a:r>
            <a:r>
              <a:rPr lang="en-US" sz="2400" baseline="-25000" dirty="0" smtClean="0">
                <a:latin typeface="Comic Sans MS"/>
              </a:rPr>
              <a:t>2 </a:t>
            </a:r>
            <a:r>
              <a:rPr lang="en-US" sz="2400" dirty="0" smtClean="0">
                <a:latin typeface="cmsy10"/>
              </a:rPr>
              <a:t>´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:</a:t>
            </a:r>
            <a:r>
              <a:rPr lang="en-US" sz="2400" dirty="0" smtClean="0">
                <a:latin typeface="Comic Sans MS"/>
              </a:rPr>
              <a:t>Match(v</a:t>
            </a:r>
            <a:r>
              <a:rPr lang="en-US" sz="2400" baseline="-25000" dirty="0" smtClean="0">
                <a:latin typeface="Comic Sans MS"/>
              </a:rPr>
              <a:t>1</a:t>
            </a:r>
            <a:r>
              <a:rPr lang="en-US" sz="2400" dirty="0" smtClean="0"/>
              <a:t>,NumTok,3</a:t>
            </a:r>
            <a:r>
              <a:rPr lang="en-US" sz="2400" dirty="0"/>
              <a:t>),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Comic Sans MS"/>
              </a:rPr>
              <a:t>e</a:t>
            </a:r>
            <a:r>
              <a:rPr lang="en-US" sz="2400" baseline="-25000" dirty="0" smtClean="0">
                <a:latin typeface="Comic Sans MS"/>
              </a:rPr>
              <a:t>1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´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omic Sans MS"/>
              </a:rPr>
              <a:t>Concatenate(SubStr2(v</a:t>
            </a:r>
            <a:r>
              <a:rPr lang="en-US" sz="2400" baseline="-25000" dirty="0" smtClean="0">
                <a:latin typeface="Comic Sans MS"/>
              </a:rPr>
              <a:t>1</a:t>
            </a:r>
            <a:r>
              <a:rPr lang="en-US" sz="2400" dirty="0" smtClean="0"/>
              <a:t>,NumTok,1), </a:t>
            </a:r>
            <a:r>
              <a:rPr lang="en-US" sz="2400" dirty="0" err="1"/>
              <a:t>ConstStr</a:t>
            </a:r>
            <a:r>
              <a:rPr lang="en-US" sz="2400" dirty="0" smtClean="0"/>
              <a:t>(“-”),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>
                <a:latin typeface="Comic Sans MS"/>
              </a:rPr>
              <a:t>		        SubStr2(v</a:t>
            </a:r>
            <a:r>
              <a:rPr lang="en-US" sz="2400" baseline="-25000" dirty="0" smtClean="0">
                <a:latin typeface="Comic Sans MS"/>
              </a:rPr>
              <a:t>1</a:t>
            </a:r>
            <a:r>
              <a:rPr lang="en-US" sz="2400" dirty="0" smtClean="0"/>
              <a:t>,NumTok,2), </a:t>
            </a:r>
            <a:r>
              <a:rPr lang="en-US" sz="2400" dirty="0" err="1" smtClean="0"/>
              <a:t>ConstStr</a:t>
            </a:r>
            <a:r>
              <a:rPr lang="en-US" sz="2400" dirty="0" smtClean="0"/>
              <a:t>(“-”),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>
                <a:latin typeface="Comic Sans MS"/>
              </a:rPr>
              <a:t>		        SubStr2(v</a:t>
            </a:r>
            <a:r>
              <a:rPr lang="en-US" sz="2400" baseline="-25000" dirty="0" smtClean="0">
                <a:latin typeface="Comic Sans MS"/>
              </a:rPr>
              <a:t>1</a:t>
            </a:r>
            <a:r>
              <a:rPr lang="en-US" sz="2400" dirty="0" smtClean="0"/>
              <a:t>,NumTok,3</a:t>
            </a:r>
            <a:r>
              <a:rPr lang="en-US" sz="2400" dirty="0"/>
              <a:t>))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Comic Sans MS"/>
              </a:rPr>
              <a:t>e</a:t>
            </a:r>
            <a:r>
              <a:rPr lang="en-US" sz="2400" baseline="-25000" dirty="0" smtClean="0">
                <a:latin typeface="Comic Sans MS"/>
              </a:rPr>
              <a:t>2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msy10"/>
              </a:rPr>
              <a:t>´</a:t>
            </a:r>
            <a:r>
              <a:rPr lang="en-US" sz="2400" dirty="0" smtClean="0"/>
              <a:t> Concatenate(</a:t>
            </a:r>
            <a:r>
              <a:rPr lang="en-US" sz="2400" dirty="0" err="1" smtClean="0"/>
              <a:t>ConstStr</a:t>
            </a:r>
            <a:r>
              <a:rPr lang="en-US" sz="2400" dirty="0"/>
              <a:t>(“425-</a:t>
            </a:r>
            <a:r>
              <a:rPr lang="en-US" sz="2400" dirty="0" smtClean="0"/>
              <a:t>”),</a:t>
            </a:r>
            <a:r>
              <a:rPr lang="en-US" sz="2400" dirty="0" smtClean="0">
                <a:latin typeface="Comic Sans MS"/>
              </a:rPr>
              <a:t>SubStr2(v</a:t>
            </a:r>
            <a:r>
              <a:rPr lang="en-US" sz="2400" baseline="-25000" dirty="0" smtClean="0">
                <a:latin typeface="Comic Sans MS"/>
              </a:rPr>
              <a:t>1</a:t>
            </a:r>
            <a:r>
              <a:rPr lang="en-US" sz="2400" dirty="0" smtClean="0"/>
              <a:t>,NumTok,1),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	                   </a:t>
            </a:r>
            <a:r>
              <a:rPr lang="en-US" sz="2400" dirty="0" err="1" smtClean="0"/>
              <a:t>ConstStr</a:t>
            </a:r>
            <a:r>
              <a:rPr lang="en-US" sz="2400" dirty="0" smtClean="0"/>
              <a:t>(“-”),</a:t>
            </a:r>
            <a:r>
              <a:rPr lang="en-US" sz="2400" dirty="0" smtClean="0">
                <a:latin typeface="Comic Sans MS"/>
              </a:rPr>
              <a:t>SubStr2(v</a:t>
            </a:r>
            <a:r>
              <a:rPr lang="en-US" sz="2400" baseline="-25000" dirty="0" smtClean="0">
                <a:latin typeface="Comic Sans MS"/>
              </a:rPr>
              <a:t>1</a:t>
            </a:r>
            <a:r>
              <a:rPr lang="en-US" sz="2400" dirty="0" smtClean="0"/>
              <a:t>,NumTok,2</a:t>
            </a:r>
            <a:r>
              <a:rPr lang="en-US" sz="2400" dirty="0"/>
              <a:t>))</a:t>
            </a:r>
            <a:endParaRPr lang="pt-BR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19807" y="949564"/>
            <a:ext cx="6778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Format phone numbers</a:t>
            </a:r>
            <a:endParaRPr 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552310"/>
              </p:ext>
            </p:extLst>
          </p:nvPr>
        </p:nvGraphicFramePr>
        <p:xfrm>
          <a:off x="272562" y="1555265"/>
          <a:ext cx="7060223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9869"/>
                <a:gridCol w="37103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Input v</a:t>
                      </a:r>
                      <a:r>
                        <a:rPr lang="en-US" sz="2400" baseline="-25000" dirty="0" smtClean="0"/>
                        <a:t>1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Output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(425)-706-7709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425-706-7709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510.220.5586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510-220-5586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235 7654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425-235-7654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745-8139</a:t>
                      </a:r>
                      <a:endParaRPr lang="en-US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425-745-8139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86252"/>
      </p:ext>
    </p:extLst>
  </p:cSld>
  <p:clrMapOvr>
    <a:masterClrMapping/>
  </p:clrMapOvr>
  <p:transition advTm="632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Language of String </a:t>
            </a:r>
            <a:r>
              <a:rPr lang="en-US" dirty="0"/>
              <a:t>P</a:t>
            </a:r>
            <a:r>
              <a:rPr lang="en-US" dirty="0" smtClean="0"/>
              <a:t>rograms</a:t>
            </a:r>
          </a:p>
          <a:p>
            <a:pPr marL="0" indent="0">
              <a:buNone/>
            </a:pPr>
            <a:endParaRPr lang="en-US" sz="3400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Synthesis Algorithm</a:t>
            </a:r>
          </a:p>
          <a:p>
            <a:pPr marL="0" indent="0">
              <a:buNone/>
            </a:pPr>
            <a:endParaRPr lang="en-US" sz="3400" dirty="0" smtClean="0"/>
          </a:p>
          <a:p>
            <a:r>
              <a:rPr lang="en-US" dirty="0" smtClean="0"/>
              <a:t>Ranking Strategy</a:t>
            </a:r>
          </a:p>
          <a:p>
            <a:endParaRPr lang="en-US" sz="3400" dirty="0" smtClean="0"/>
          </a:p>
          <a:p>
            <a:r>
              <a:rPr lang="en-US" dirty="0" smtClean="0"/>
              <a:t>Limitations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078770"/>
      </p:ext>
    </p:extLst>
  </p:cSld>
  <p:clrMapOvr>
    <a:masterClrMapping/>
  </p:clrMapOvr>
  <p:transition advTm="1965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54"/>
  <p:tag name="DEFAULTHEIGHT" val="200"/>
  <p:tag name="FIRSTSUMITG@PR10562AXNJXY5K9" val="3079"/>
  <p:tag name="FIRSTSUMITG@PWS13125SVWXY5K9" val="3113"/>
  <p:tag name="FIRSTSUMITG@YFGYMLOFUVWXY5M7" val="3493"/>
  <p:tag name="FIRSTSUMITG@OMKLSHNFUVWYY57I" val="4026"/>
  <p:tag name="DEFAULTDISPLAYSOURCE" val="\documentclass{article}\pagestyle{empty}&#10;\begin{document}&#10;&#10;\end{document}&#10;"/>
  <p:tag name="EMBEDFONTS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6.7|20.2|4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4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5|3|1.8|1.4|1|13.3|2.7|1.8|3.6|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6|8.9|14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9.3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93137</TotalTime>
  <Words>1015</Words>
  <Application>Microsoft Office PowerPoint</Application>
  <PresentationFormat>On-screen Show (4:3)</PresentationFormat>
  <Paragraphs>247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cmsy10</vt:lpstr>
      <vt:lpstr>cmmi10</vt:lpstr>
      <vt:lpstr>Times New Roman</vt:lpstr>
      <vt:lpstr>Wingdings</vt:lpstr>
      <vt:lpstr>Comic Sans MS</vt:lpstr>
      <vt:lpstr>MT Extra</vt:lpstr>
      <vt:lpstr>Default Design</vt:lpstr>
      <vt:lpstr>2_Default Design</vt:lpstr>
      <vt:lpstr>PowerPoint Presentation</vt:lpstr>
      <vt:lpstr>Automated Program Synthesis</vt:lpstr>
      <vt:lpstr>Recent Success in Program Synthesis</vt:lpstr>
      <vt:lpstr>PowerPoint Presentation</vt:lpstr>
      <vt:lpstr>PowerPoint Presentation</vt:lpstr>
      <vt:lpstr>Outline</vt:lpstr>
      <vt:lpstr>Language for Constructing Output Strings</vt:lpstr>
      <vt:lpstr>Example</vt:lpstr>
      <vt:lpstr>Outline</vt:lpstr>
      <vt:lpstr>Key Synthesis Idea: Divide and Conquer</vt:lpstr>
      <vt:lpstr>Synthesizing Guarded Expression</vt:lpstr>
      <vt:lpstr>Example: Various choices for a String Expression</vt:lpstr>
      <vt:lpstr>Synthesizing String Expressions</vt:lpstr>
      <vt:lpstr>Example: Various choices for a SubStr Expression</vt:lpstr>
      <vt:lpstr>Synthesizing SubStr Expressions</vt:lpstr>
      <vt:lpstr>Back to Synthesizing Guarded Expression</vt:lpstr>
      <vt:lpstr>Outline</vt:lpstr>
      <vt:lpstr>Ranking Strategy</vt:lpstr>
      <vt:lpstr>Outline</vt:lpstr>
      <vt:lpstr>Limitations and Follow-up Work</vt:lpstr>
      <vt:lpstr>PowerPoint Presentation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sumitg</cp:lastModifiedBy>
  <cp:revision>6096</cp:revision>
  <cp:lastPrinted>2011-01-25T02:43:07Z</cp:lastPrinted>
  <dcterms:created xsi:type="dcterms:W3CDTF">1601-01-01T00:00:00Z</dcterms:created>
  <dcterms:modified xsi:type="dcterms:W3CDTF">2011-01-29T04:38:21Z</dcterms:modified>
</cp:coreProperties>
</file>