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7" r:id="rId3"/>
    <p:sldId id="290" r:id="rId4"/>
    <p:sldId id="260" r:id="rId5"/>
    <p:sldId id="298" r:id="rId6"/>
    <p:sldId id="299" r:id="rId7"/>
    <p:sldId id="300" r:id="rId8"/>
    <p:sldId id="317" r:id="rId9"/>
    <p:sldId id="274" r:id="rId10"/>
    <p:sldId id="289" r:id="rId11"/>
    <p:sldId id="296" r:id="rId12"/>
    <p:sldId id="311" r:id="rId13"/>
    <p:sldId id="320" r:id="rId14"/>
    <p:sldId id="319" r:id="rId15"/>
    <p:sldId id="278" r:id="rId16"/>
    <p:sldId id="314" r:id="rId17"/>
    <p:sldId id="313" r:id="rId18"/>
    <p:sldId id="305" r:id="rId19"/>
    <p:sldId id="318" r:id="rId20"/>
    <p:sldId id="301" r:id="rId21"/>
    <p:sldId id="302" r:id="rId22"/>
    <p:sldId id="262" r:id="rId23"/>
    <p:sldId id="26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3E82C0"/>
    <a:srgbClr val="E0FB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12" y="-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3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11" Type="http://schemas.openxmlformats.org/officeDocument/2006/relationships/slide" Target="slides/slide10.xml"/><Relationship Id="rId29" Type="http://schemas.openxmlformats.org/officeDocument/2006/relationships/viewProps" Target="view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Sheet1!$B$28</c:f>
              <c:strCache>
                <c:ptCount val="1"/>
                <c:pt idx="0">
                  <c:v>Verification</c:v>
                </c:pt>
              </c:strCache>
            </c:strRef>
          </c:tx>
          <c:cat>
            <c:strRef>
              <c:f>Sheet1!$A$29:$A$47</c:f>
              <c:strCache>
                <c:ptCount val="19"/>
                <c:pt idx="0">
                  <c:v>Swap Two</c:v>
                </c:pt>
                <c:pt idx="1">
                  <c:v>Strassen's</c:v>
                </c:pt>
                <c:pt idx="2">
                  <c:v>Sqrt (linear)</c:v>
                </c:pt>
                <c:pt idx="3">
                  <c:v>Sqrt (binary)</c:v>
                </c:pt>
                <c:pt idx="4">
                  <c:v>Bresenham's</c:v>
                </c:pt>
                <c:pt idx="6">
                  <c:v>Bubble Sort</c:v>
                </c:pt>
                <c:pt idx="7">
                  <c:v>Insertion Sort</c:v>
                </c:pt>
                <c:pt idx="8">
                  <c:v>Selection Sort</c:v>
                </c:pt>
                <c:pt idx="9">
                  <c:v>Merge Sort</c:v>
                </c:pt>
                <c:pt idx="10">
                  <c:v>Quick Sort</c:v>
                </c:pt>
                <c:pt idx="12">
                  <c:v>Fibonacci</c:v>
                </c:pt>
                <c:pt idx="13">
                  <c:v>Checkboard</c:v>
                </c:pt>
                <c:pt idx="14">
                  <c:v>LCS</c:v>
                </c:pt>
                <c:pt idx="15">
                  <c:v>Matrix Chain</c:v>
                </c:pt>
                <c:pt idx="16">
                  <c:v>SS Shortest Path</c:v>
                </c:pt>
                <c:pt idx="17">
                  <c:v>All Shortest Path</c:v>
                </c:pt>
                <c:pt idx="18">
                  <c:v>All Shortest Path</c:v>
                </c:pt>
              </c:strCache>
            </c:strRef>
          </c:cat>
          <c:val>
            <c:numRef>
              <c:f>Sheet1!$B$29:$B$47</c:f>
              <c:numCache>
                <c:formatCode>General</c:formatCode>
                <c:ptCount val="19"/>
                <c:pt idx="0">
                  <c:v>110.0</c:v>
                </c:pt>
                <c:pt idx="1">
                  <c:v>110.0</c:v>
                </c:pt>
                <c:pt idx="2">
                  <c:v>840.0</c:v>
                </c:pt>
                <c:pt idx="3">
                  <c:v>630.0</c:v>
                </c:pt>
                <c:pt idx="4">
                  <c:v>166540.0</c:v>
                </c:pt>
                <c:pt idx="6">
                  <c:v>1270.0</c:v>
                </c:pt>
                <c:pt idx="7">
                  <c:v>2490.0</c:v>
                </c:pt>
                <c:pt idx="8">
                  <c:v>23770.0</c:v>
                </c:pt>
                <c:pt idx="9">
                  <c:v>18860.0</c:v>
                </c:pt>
                <c:pt idx="10">
                  <c:v>1740.0</c:v>
                </c:pt>
                <c:pt idx="12">
                  <c:v>370.0</c:v>
                </c:pt>
                <c:pt idx="13">
                  <c:v>390.0</c:v>
                </c:pt>
                <c:pt idx="14">
                  <c:v>530.0</c:v>
                </c:pt>
                <c:pt idx="15">
                  <c:v>6850.0</c:v>
                </c:pt>
                <c:pt idx="16">
                  <c:v>46580.0</c:v>
                </c:pt>
                <c:pt idx="17">
                  <c:v>112280.0</c:v>
                </c:pt>
                <c:pt idx="18">
                  <c:v>112280.0</c:v>
                </c:pt>
              </c:numCache>
            </c:numRef>
          </c:val>
        </c:ser>
        <c:ser>
          <c:idx val="1"/>
          <c:order val="1"/>
          <c:tx>
            <c:strRef>
              <c:f>Sheet1!$C$28</c:f>
              <c:strCache>
                <c:ptCount val="1"/>
                <c:pt idx="0">
                  <c:v>Synthesis</c:v>
                </c:pt>
              </c:strCache>
            </c:strRef>
          </c:tx>
          <c:cat>
            <c:strRef>
              <c:f>Sheet1!$A$29:$A$47</c:f>
              <c:strCache>
                <c:ptCount val="19"/>
                <c:pt idx="0">
                  <c:v>Swap Two</c:v>
                </c:pt>
                <c:pt idx="1">
                  <c:v>Strassen's</c:v>
                </c:pt>
                <c:pt idx="2">
                  <c:v>Sqrt (linear)</c:v>
                </c:pt>
                <c:pt idx="3">
                  <c:v>Sqrt (binary)</c:v>
                </c:pt>
                <c:pt idx="4">
                  <c:v>Bresenham's</c:v>
                </c:pt>
                <c:pt idx="6">
                  <c:v>Bubble Sort</c:v>
                </c:pt>
                <c:pt idx="7">
                  <c:v>Insertion Sort</c:v>
                </c:pt>
                <c:pt idx="8">
                  <c:v>Selection Sort</c:v>
                </c:pt>
                <c:pt idx="9">
                  <c:v>Merge Sort</c:v>
                </c:pt>
                <c:pt idx="10">
                  <c:v>Quick Sort</c:v>
                </c:pt>
                <c:pt idx="12">
                  <c:v>Fibonacci</c:v>
                </c:pt>
                <c:pt idx="13">
                  <c:v>Checkboard</c:v>
                </c:pt>
                <c:pt idx="14">
                  <c:v>LCS</c:v>
                </c:pt>
                <c:pt idx="15">
                  <c:v>Matrix Chain</c:v>
                </c:pt>
                <c:pt idx="16">
                  <c:v>SS Shortest Path</c:v>
                </c:pt>
                <c:pt idx="17">
                  <c:v>All Shortest Path</c:v>
                </c:pt>
                <c:pt idx="18">
                  <c:v>All Shortest Path</c:v>
                </c:pt>
              </c:strCache>
            </c:strRef>
          </c:cat>
          <c:val>
            <c:numRef>
              <c:f>Sheet1!$C$29:$C$47</c:f>
              <c:numCache>
                <c:formatCode>General</c:formatCode>
                <c:ptCount val="19"/>
                <c:pt idx="0">
                  <c:v>120.0</c:v>
                </c:pt>
                <c:pt idx="1">
                  <c:v>4980.0</c:v>
                </c:pt>
                <c:pt idx="2">
                  <c:v>9960.0</c:v>
                </c:pt>
                <c:pt idx="3">
                  <c:v>1830.0</c:v>
                </c:pt>
                <c:pt idx="4">
                  <c:v>9.65852E6</c:v>
                </c:pt>
                <c:pt idx="6">
                  <c:v>3190.0</c:v>
                </c:pt>
                <c:pt idx="7">
                  <c:v>5410.0</c:v>
                </c:pt>
                <c:pt idx="8">
                  <c:v>164570.0</c:v>
                </c:pt>
                <c:pt idx="9">
                  <c:v>50000.0</c:v>
                </c:pt>
                <c:pt idx="10">
                  <c:v>160570.0</c:v>
                </c:pt>
                <c:pt idx="12">
                  <c:v>5900.0</c:v>
                </c:pt>
                <c:pt idx="13">
                  <c:v>960.0</c:v>
                </c:pt>
                <c:pt idx="14">
                  <c:v>14230.0</c:v>
                </c:pt>
                <c:pt idx="15">
                  <c:v>88350.0</c:v>
                </c:pt>
                <c:pt idx="16">
                  <c:v>124010.0</c:v>
                </c:pt>
                <c:pt idx="17">
                  <c:v>226710.0</c:v>
                </c:pt>
                <c:pt idx="18">
                  <c:v>750110.0</c:v>
                </c:pt>
              </c:numCache>
            </c:numRef>
          </c:val>
        </c:ser>
        <c:axId val="615013688"/>
        <c:axId val="614734840"/>
      </c:barChart>
      <c:catAx>
        <c:axId val="615013688"/>
        <c:scaling>
          <c:orientation val="minMax"/>
        </c:scaling>
        <c:axPos val="b"/>
        <c:tickLblPos val="nextTo"/>
        <c:crossAx val="614734840"/>
        <c:crosses val="autoZero"/>
        <c:auto val="1"/>
        <c:lblAlgn val="ctr"/>
        <c:lblOffset val="100"/>
      </c:catAx>
      <c:valAx>
        <c:axId val="614734840"/>
        <c:scaling>
          <c:logBase val="10.0"/>
          <c:orientation val="minMax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  <a:alpha val="17000"/>
                </a:prstClr>
              </a:solidFill>
            </a:ln>
          </c:spPr>
        </c:majorGridlines>
        <c:numFmt formatCode="#,##0" sourceLinked="0"/>
        <c:tickLblPos val="nextTo"/>
        <c:crossAx val="615013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0857635851074"/>
          <c:y val="0.622458588709296"/>
          <c:w val="0.0975991542723826"/>
          <c:h val="0.0943966564331313"/>
        </c:manualLayout>
      </c:layout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0.21222</cdr:x>
      <cdr:y>0.86259</cdr:y>
    </cdr:from>
    <cdr:to>
      <cdr:x>0.30883</cdr:x>
      <cdr:y>0.92774</cdr:y>
    </cdr:to>
    <cdr:sp macro="" textlink="">
      <cdr:nvSpPr>
        <cdr:cNvPr id="2" name="TextBox 1"/>
        <cdr:cNvSpPr txBox="1"/>
      </cdr:nvSpPr>
      <cdr:spPr>
        <a:xfrm xmlns:a="http://schemas.openxmlformats.org/drawingml/2006/main" rot="18900000">
          <a:off x="1746504" y="4197096"/>
          <a:ext cx="795018" cy="317025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000" dirty="0" smtClean="0"/>
            <a:t>Discrete</a:t>
          </a:r>
          <a:r>
            <a:rPr lang="en-US" sz="1100" dirty="0" smtClean="0"/>
            <a:t> line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FAAC5-D0FC-A84E-A70B-C33BA019A6F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EDBBE-AD33-164D-9B99-E38AE5EF51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158FB-3691-844B-AFFB-22974A84D3D2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08035-0E36-3749-8FCE-665A2F109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the </a:t>
            </a:r>
            <a:r>
              <a:rPr lang="en-US" dirty="0" err="1" smtClean="0"/>
              <a:t>postcondition</a:t>
            </a:r>
            <a:r>
              <a:rPr lang="en-US" dirty="0" smtClean="0"/>
              <a:t> located where it 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the user specifies the scaffold for the program, then we can use a linear arithmetic solver to solve for the program.</a:t>
            </a:r>
            <a:endParaRPr lang="en-US" dirty="0" smtClean="0"/>
          </a:p>
          <a:p>
            <a:r>
              <a:rPr lang="en-US" dirty="0" smtClean="0"/>
              <a:t>we</a:t>
            </a:r>
            <a:r>
              <a:rPr lang="en-US" baseline="0" dirty="0" smtClean="0"/>
              <a:t> get not only the program but also its proof of correctness. A</a:t>
            </a:r>
            <a:r>
              <a:rPr lang="en-US" dirty="0" smtClean="0"/>
              <a:t>nd because we do this we are able to cooperative prune</a:t>
            </a:r>
            <a:r>
              <a:rPr lang="en-US" baseline="0" dirty="0" smtClean="0"/>
              <a:t> out the space for both the program and invariants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27724"/>
            <a:ext cx="8229600" cy="977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9D4F8-82B4-6F42-8D97-CAB6316BF969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450670" y="1310914"/>
            <a:ext cx="8255463" cy="10242"/>
          </a:xfrm>
          <a:custGeom>
            <a:avLst/>
            <a:gdLst>
              <a:gd name="connsiteX0" fmla="*/ 0 w 8255463"/>
              <a:gd name="connsiteY0" fmla="*/ 0 h 10242"/>
              <a:gd name="connsiteX1" fmla="*/ 8255463 w 8255463"/>
              <a:gd name="connsiteY1" fmla="*/ 10242 h 10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255463" h="10242">
                <a:moveTo>
                  <a:pt x="0" y="0"/>
                </a:moveTo>
                <a:lnTo>
                  <a:pt x="8255463" y="1024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rgbClr val="17375E"/>
          </a:solidFill>
          <a:latin typeface="Comic Sans MS"/>
          <a:ea typeface="+mj-ea"/>
          <a:cs typeface="Comic Sans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9337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Program Verification to Program Synthesis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19392"/>
            <a:ext cx="6400800" cy="243176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Saurabh Srivastava </a:t>
            </a:r>
            <a:r>
              <a:rPr lang="en-US" sz="2000" dirty="0" smtClean="0">
                <a:solidFill>
                  <a:schemeClr val="tx1"/>
                </a:solidFill>
              </a:rPr>
              <a:t>*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Sumit Gulwani </a:t>
            </a:r>
            <a:r>
              <a:rPr lang="en-US" sz="2000" baseline="30000" dirty="0" smtClean="0">
                <a:solidFill>
                  <a:schemeClr val="tx1"/>
                </a:solidFill>
                <a:latin typeface="ＭＳ ゴシック"/>
                <a:ea typeface="ＭＳ ゴシック"/>
                <a:cs typeface="ＭＳ ゴシック"/>
              </a:rPr>
              <a:t>♯</a:t>
            </a:r>
            <a:endParaRPr lang="en-US" sz="2000" baseline="30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Jeffrey S. Foster *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* University of Maryland, College Park</a:t>
            </a:r>
          </a:p>
          <a:p>
            <a:r>
              <a:rPr lang="en-US" sz="1800" baseline="30000" dirty="0" smtClean="0">
                <a:solidFill>
                  <a:schemeClr val="tx1"/>
                </a:solidFill>
                <a:latin typeface="ＭＳ ゴシック"/>
                <a:ea typeface="ＭＳ ゴシック"/>
                <a:cs typeface="ＭＳ ゴシック"/>
              </a:rPr>
              <a:t>♯ </a:t>
            </a:r>
            <a:r>
              <a:rPr lang="en-US" sz="1800" dirty="0" smtClean="0">
                <a:solidFill>
                  <a:schemeClr val="tx1"/>
                </a:solidFill>
              </a:rPr>
              <a:t>Microsoft Research, Redmond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45056" y="5860420"/>
            <a:ext cx="823896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5056" y="3298388"/>
            <a:ext cx="823896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505815" y="2298700"/>
            <a:ext cx="2071554" cy="3073766"/>
            <a:chOff x="1048615" y="2298700"/>
            <a:chExt cx="2071554" cy="3073766"/>
          </a:xfrm>
        </p:grpSpPr>
        <p:sp>
          <p:nvSpPr>
            <p:cNvPr id="10" name="Rectangle 9"/>
            <p:cNvSpPr/>
            <p:nvPr/>
          </p:nvSpPr>
          <p:spPr>
            <a:xfrm>
              <a:off x="1048615" y="3064142"/>
              <a:ext cx="2071554" cy="23083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endParaRPr lang="en-US" dirty="0" smtClean="0">
                <a:solidFill>
                  <a:srgbClr val="000000"/>
                </a:solidFill>
              </a:endParaRPr>
            </a:p>
            <a:p>
              <a:r>
                <a:rPr lang="en-US" dirty="0" smtClean="0">
                  <a:solidFill>
                    <a:srgbClr val="000000"/>
                  </a:solidFill>
                </a:rPr>
                <a:t>   </a:t>
              </a:r>
              <a:r>
                <a:rPr lang="en-US" dirty="0" err="1" smtClean="0">
                  <a:solidFill>
                    <a:srgbClr val="000000"/>
                  </a:solidFill>
                </a:rPr>
                <a:t>S</a:t>
              </a:r>
              <a:r>
                <a:rPr lang="en-US" baseline="-25000" dirty="0" err="1" smtClean="0">
                  <a:solidFill>
                    <a:srgbClr val="000000"/>
                  </a:solidFill>
                </a:rPr>
                <a:t>init</a:t>
              </a:r>
              <a:endParaRPr lang="en-US" dirty="0" smtClean="0">
                <a:solidFill>
                  <a:srgbClr val="000000"/>
                </a:solidFill>
              </a:endParaRPr>
            </a:p>
            <a:p>
              <a:r>
                <a:rPr lang="en-US" dirty="0" smtClean="0">
                  <a:solidFill>
                    <a:srgbClr val="000000"/>
                  </a:solidFill>
                </a:rPr>
                <a:t>   while ( </a:t>
              </a:r>
              <a:r>
                <a:rPr lang="en-US" dirty="0" err="1" smtClean="0"/>
                <a:t>G</a:t>
              </a:r>
              <a:r>
                <a:rPr lang="en-US" baseline="-25000" dirty="0" err="1" smtClean="0"/>
                <a:t>loop</a:t>
              </a:r>
              <a:r>
                <a:rPr lang="en-US" dirty="0" smtClean="0">
                  <a:solidFill>
                    <a:srgbClr val="000000"/>
                  </a:solidFill>
                </a:rPr>
                <a:t> ) {</a:t>
              </a:r>
            </a:p>
            <a:p>
              <a:r>
                <a:rPr lang="en-US" dirty="0" smtClean="0">
                  <a:solidFill>
                    <a:srgbClr val="000000"/>
                  </a:solidFill>
                </a:rPr>
                <a:t>      output (</a:t>
              </a:r>
              <a:r>
                <a:rPr lang="en-US" dirty="0" err="1" smtClean="0">
                  <a:solidFill>
                    <a:srgbClr val="000000"/>
                  </a:solidFill>
                </a:rPr>
                <a:t>x,y</a:t>
              </a:r>
              <a:r>
                <a:rPr lang="en-US" dirty="0" smtClean="0">
                  <a:solidFill>
                    <a:srgbClr val="000000"/>
                  </a:solidFill>
                </a:rPr>
                <a:t>)</a:t>
              </a:r>
            </a:p>
            <a:p>
              <a:r>
                <a:rPr lang="en-US" dirty="0" smtClean="0">
                  <a:solidFill>
                    <a:srgbClr val="000000"/>
                  </a:solidFill>
                </a:rPr>
                <a:t>      []G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cond1 </a:t>
              </a:r>
              <a:r>
                <a:rPr lang="en-US" dirty="0" smtClean="0">
                  <a:solidFill>
                    <a:srgbClr val="000000"/>
                  </a:solidFill>
                </a:rPr>
                <a:t>→ S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body1</a:t>
              </a:r>
            </a:p>
            <a:p>
              <a:r>
                <a:rPr lang="en-US" dirty="0" smtClean="0">
                  <a:solidFill>
                    <a:srgbClr val="000000"/>
                  </a:solidFill>
                </a:rPr>
                <a:t>      []G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cond2 </a:t>
              </a:r>
              <a:r>
                <a:rPr lang="en-US" dirty="0" smtClean="0">
                  <a:solidFill>
                    <a:srgbClr val="000000"/>
                  </a:solidFill>
                </a:rPr>
                <a:t>→ S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body2</a:t>
              </a:r>
              <a:r>
                <a:rPr lang="en-US" dirty="0" smtClean="0">
                  <a:solidFill>
                    <a:srgbClr val="000000"/>
                  </a:solidFill>
                </a:rPr>
                <a:t>      </a:t>
              </a:r>
            </a:p>
            <a:p>
              <a:r>
                <a:rPr lang="en-US" dirty="0" smtClean="0">
                  <a:solidFill>
                    <a:srgbClr val="000000"/>
                  </a:solidFill>
                </a:rPr>
                <a:t>   }</a:t>
              </a:r>
            </a:p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095499" y="2298700"/>
              <a:ext cx="45719" cy="765442"/>
            </a:xfrm>
            <a:custGeom>
              <a:avLst/>
              <a:gdLst>
                <a:gd name="connsiteX0" fmla="*/ 0 w 0"/>
                <a:gd name="connsiteY0" fmla="*/ 0 h 990600"/>
                <a:gd name="connsiteX1" fmla="*/ 0 w 0"/>
                <a:gd name="connsiteY1" fmla="*/ 99060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0"/>
                  </a:moveTo>
                  <a:lnTo>
                    <a:pt x="0" y="990600"/>
                  </a:lnTo>
                </a:path>
              </a:pathLst>
            </a:cu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70100" y="2438400"/>
              <a:ext cx="945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expand</a:t>
              </a:r>
              <a:endParaRPr lang="en-US" dirty="0">
                <a:latin typeface="Comic Sans MS"/>
                <a:cs typeface="Comic Sans MS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508455" y="3064142"/>
            <a:ext cx="2071554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/>
                <a:cs typeface="Comic Sans MS"/>
              </a:rPr>
              <a:t>0&lt;Y≤X 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err="1" smtClean="0">
                <a:solidFill>
                  <a:srgbClr val="000000"/>
                </a:solidFill>
              </a:rPr>
              <a:t>S</a:t>
            </a:r>
            <a:r>
              <a:rPr lang="en-US" baseline="-25000" dirty="0" err="1" smtClean="0">
                <a:solidFill>
                  <a:srgbClr val="000000"/>
                </a:solidFill>
              </a:rPr>
              <a:t>init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while (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loop</a:t>
            </a:r>
            <a:r>
              <a:rPr lang="en-US" dirty="0" smtClean="0">
                <a:solidFill>
                  <a:srgbClr val="000000"/>
                </a:solidFill>
              </a:rPr>
              <a:t> ) {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</a:t>
            </a:r>
            <a:r>
              <a:rPr lang="en-US" sz="1600" dirty="0" smtClean="0">
                <a:solidFill>
                  <a:srgbClr val="595959"/>
                </a:solidFill>
                <a:latin typeface="Comic Sans MS"/>
                <a:cs typeface="Comic Sans MS"/>
              </a:rPr>
              <a:t>|</a:t>
            </a:r>
            <a:r>
              <a:rPr lang="en-US" sz="1600" dirty="0" err="1" smtClean="0">
                <a:solidFill>
                  <a:srgbClr val="595959"/>
                </a:solidFill>
                <a:latin typeface="Comic Sans MS"/>
                <a:cs typeface="Comic Sans MS"/>
              </a:rPr>
              <a:t>y-(Y/X)x</a:t>
            </a:r>
            <a:r>
              <a:rPr lang="en-US" sz="1600" dirty="0" smtClean="0">
                <a:solidFill>
                  <a:srgbClr val="595959"/>
                </a:solidFill>
                <a:latin typeface="Comic Sans MS"/>
                <a:cs typeface="Comic Sans MS"/>
              </a:rPr>
              <a:t>| ≤ 1/2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[]G</a:t>
            </a:r>
            <a:r>
              <a:rPr lang="en-US" baseline="-25000" dirty="0" smtClean="0">
                <a:solidFill>
                  <a:srgbClr val="000000"/>
                </a:solidFill>
              </a:rPr>
              <a:t>cond1 </a:t>
            </a:r>
            <a:r>
              <a:rPr lang="en-US" dirty="0" smtClean="0">
                <a:solidFill>
                  <a:srgbClr val="000000"/>
                </a:solidFill>
              </a:rPr>
              <a:t>→ S</a:t>
            </a:r>
            <a:r>
              <a:rPr lang="en-US" baseline="-25000" dirty="0" smtClean="0">
                <a:solidFill>
                  <a:srgbClr val="000000"/>
                </a:solidFill>
              </a:rPr>
              <a:t>body1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[]G</a:t>
            </a:r>
            <a:r>
              <a:rPr lang="en-US" baseline="-25000" dirty="0" smtClean="0">
                <a:solidFill>
                  <a:srgbClr val="000000"/>
                </a:solidFill>
              </a:rPr>
              <a:t>cond2 </a:t>
            </a:r>
            <a:r>
              <a:rPr lang="en-US" dirty="0" smtClean="0">
                <a:solidFill>
                  <a:srgbClr val="000000"/>
                </a:solidFill>
              </a:rPr>
              <a:t>→ S</a:t>
            </a:r>
            <a:r>
              <a:rPr lang="en-US" baseline="-25000" dirty="0" smtClean="0">
                <a:solidFill>
                  <a:srgbClr val="000000"/>
                </a:solidFill>
              </a:rPr>
              <a:t>body2</a:t>
            </a:r>
            <a:r>
              <a:rPr lang="en-US" dirty="0" smtClean="0">
                <a:solidFill>
                  <a:srgbClr val="000000"/>
                </a:solidFill>
              </a:rPr>
              <a:t>     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}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Synthesis Task</a:t>
            </a:r>
            <a:endParaRPr lang="en-US" sz="4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4662354" y="4183063"/>
            <a:ext cx="3285811" cy="1277253"/>
            <a:chOff x="4662354" y="4183063"/>
            <a:chExt cx="3285811" cy="1277253"/>
          </a:xfrm>
        </p:grpSpPr>
        <p:sp>
          <p:nvSpPr>
            <p:cNvPr id="6" name="Rectangle 5"/>
            <p:cNvSpPr/>
            <p:nvPr/>
          </p:nvSpPr>
          <p:spPr>
            <a:xfrm>
              <a:off x="4662354" y="4183063"/>
              <a:ext cx="3285811" cy="76944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tIns="137160" bIns="13716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Generate values for </a:t>
              </a:r>
            </a:p>
            <a:p>
              <a:pPr algn="ctr"/>
              <a:r>
                <a:rPr lang="en-US" sz="1600" u="sng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unknown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 S</a:t>
              </a:r>
              <a:r>
                <a:rPr lang="en-US" sz="1600" baseline="-250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init/body1/body2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,</a:t>
              </a:r>
              <a:r>
                <a:rPr lang="en-US" sz="1600" baseline="-250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dirty="0" err="1" smtClean="0">
                  <a:solidFill>
                    <a:srgbClr val="000000"/>
                  </a:solidFill>
                  <a:latin typeface="Comic Sans MS"/>
                  <a:cs typeface="Comic Sans MS"/>
                </a:rPr>
                <a:t>G</a:t>
              </a:r>
              <a:r>
                <a:rPr lang="en-US" sz="1600" baseline="-25000" dirty="0" err="1" smtClean="0">
                  <a:solidFill>
                    <a:srgbClr val="000000"/>
                  </a:solidFill>
                  <a:latin typeface="Comic Sans MS"/>
                  <a:cs typeface="Comic Sans MS"/>
                </a:rPr>
                <a:t>loop/cond</a:t>
              </a:r>
              <a:endParaRPr lang="en-US" sz="1600" dirty="0" smtClean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662354" y="5121762"/>
              <a:ext cx="3285811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Generate proof (invariants)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147191" y="1797774"/>
            <a:ext cx="80810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/>
                <a:ea typeface="Wingdings"/>
                <a:cs typeface="Comic Sans MS"/>
              </a:rPr>
              <a:t>*</a:t>
            </a:r>
            <a:r>
              <a:rPr lang="en-US" dirty="0" smtClean="0">
                <a:solidFill>
                  <a:srgbClr val="000000"/>
                </a:solidFill>
                <a:latin typeface="Comic Sans MS"/>
                <a:ea typeface="Zapf Dingbats"/>
                <a:cs typeface="Comic Sans MS"/>
              </a:rPr>
              <a:t>;</a:t>
            </a:r>
            <a:r>
              <a:rPr lang="en-US" sz="2400" dirty="0" err="1" smtClean="0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(*)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505371" y="3064142"/>
            <a:ext cx="2071554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/>
                <a:cs typeface="Comic Sans MS"/>
              </a:rPr>
              <a:t>0&lt;Y≤X 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err="1" smtClean="0">
                <a:solidFill>
                  <a:srgbClr val="000000"/>
                </a:solidFill>
              </a:rPr>
              <a:t>S</a:t>
            </a:r>
            <a:r>
              <a:rPr lang="en-US" baseline="-25000" dirty="0" err="1" smtClean="0">
                <a:solidFill>
                  <a:srgbClr val="000000"/>
                </a:solidFill>
              </a:rPr>
              <a:t>init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while (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loop</a:t>
            </a:r>
            <a:r>
              <a:rPr lang="en-US" dirty="0" smtClean="0">
                <a:solidFill>
                  <a:srgbClr val="000000"/>
                </a:solidFill>
              </a:rPr>
              <a:t> ) {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</a:t>
            </a:r>
            <a:r>
              <a:rPr lang="en-US" sz="1600" dirty="0" smtClean="0">
                <a:solidFill>
                  <a:srgbClr val="595959"/>
                </a:solidFill>
                <a:latin typeface="Comic Sans MS"/>
                <a:cs typeface="Comic Sans MS"/>
              </a:rPr>
              <a:t>|</a:t>
            </a:r>
            <a:r>
              <a:rPr lang="en-US" sz="1600" dirty="0" err="1" smtClean="0">
                <a:solidFill>
                  <a:srgbClr val="595959"/>
                </a:solidFill>
                <a:latin typeface="Comic Sans MS"/>
                <a:cs typeface="Comic Sans MS"/>
              </a:rPr>
              <a:t>y-(Y/X)x</a:t>
            </a:r>
            <a:r>
              <a:rPr lang="en-US" sz="1600" dirty="0" smtClean="0">
                <a:solidFill>
                  <a:srgbClr val="595959"/>
                </a:solidFill>
                <a:latin typeface="Comic Sans MS"/>
                <a:cs typeface="Comic Sans MS"/>
              </a:rPr>
              <a:t>| ≤ 1/2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[]G</a:t>
            </a:r>
            <a:r>
              <a:rPr lang="en-US" baseline="-25000" dirty="0" smtClean="0">
                <a:solidFill>
                  <a:srgbClr val="000000"/>
                </a:solidFill>
              </a:rPr>
              <a:t>cond1 </a:t>
            </a:r>
            <a:r>
              <a:rPr lang="en-US" dirty="0" smtClean="0">
                <a:solidFill>
                  <a:srgbClr val="000000"/>
                </a:solidFill>
              </a:rPr>
              <a:t>→ S</a:t>
            </a:r>
            <a:r>
              <a:rPr lang="en-US" baseline="-25000" dirty="0" smtClean="0">
                <a:solidFill>
                  <a:srgbClr val="000000"/>
                </a:solidFill>
              </a:rPr>
              <a:t>body1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[]G</a:t>
            </a:r>
            <a:r>
              <a:rPr lang="en-US" baseline="-25000" dirty="0" smtClean="0">
                <a:solidFill>
                  <a:srgbClr val="000000"/>
                </a:solidFill>
              </a:rPr>
              <a:t>cond2 </a:t>
            </a:r>
            <a:r>
              <a:rPr lang="en-US" dirty="0" smtClean="0">
                <a:solidFill>
                  <a:srgbClr val="000000"/>
                </a:solidFill>
              </a:rPr>
              <a:t>→ S</a:t>
            </a:r>
            <a:r>
              <a:rPr lang="en-US" baseline="-25000" dirty="0" smtClean="0">
                <a:solidFill>
                  <a:srgbClr val="000000"/>
                </a:solidFill>
              </a:rPr>
              <a:t>body2</a:t>
            </a:r>
            <a:r>
              <a:rPr lang="en-US" dirty="0" smtClean="0">
                <a:solidFill>
                  <a:srgbClr val="000000"/>
                </a:solidFill>
              </a:rPr>
              <a:t>     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}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4873948" y="1600786"/>
            <a:ext cx="3948389" cy="2145714"/>
            <a:chOff x="4492948" y="1854786"/>
            <a:chExt cx="3948389" cy="2145714"/>
          </a:xfrm>
        </p:grpSpPr>
        <p:sp>
          <p:nvSpPr>
            <p:cNvPr id="28" name="Rounded Rectangle 27"/>
            <p:cNvSpPr/>
            <p:nvPr/>
          </p:nvSpPr>
          <p:spPr>
            <a:xfrm>
              <a:off x="4492948" y="2384602"/>
              <a:ext cx="3948389" cy="1615898"/>
            </a:xfrm>
            <a:prstGeom prst="roundRect">
              <a:avLst>
                <a:gd name="adj" fmla="val 7434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33593" y="1854786"/>
              <a:ext cx="1421407" cy="52322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12000"/>
                  </a:schemeClr>
                </a:gs>
                <a:gs pos="35000">
                  <a:schemeClr val="accent1">
                    <a:tint val="37000"/>
                    <a:satMod val="300000"/>
                    <a:alpha val="12000"/>
                  </a:schemeClr>
                </a:gs>
                <a:gs pos="100000">
                  <a:schemeClr val="accent1">
                    <a:tint val="15000"/>
                    <a:satMod val="350000"/>
                    <a:alpha val="12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Verification condition (VC)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VC - Safety Constraints</a:t>
            </a:r>
            <a:endParaRPr lang="en-US" dirty="0"/>
          </a:p>
        </p:txBody>
      </p:sp>
      <p:grpSp>
        <p:nvGrpSpPr>
          <p:cNvPr id="4" name="Group 21"/>
          <p:cNvGrpSpPr/>
          <p:nvPr/>
        </p:nvGrpSpPr>
        <p:grpSpPr>
          <a:xfrm>
            <a:off x="952056" y="3232482"/>
            <a:ext cx="2767582" cy="1860485"/>
            <a:chOff x="-84138" y="2661478"/>
            <a:chExt cx="2767582" cy="1860485"/>
          </a:xfrm>
        </p:grpSpPr>
        <p:sp>
          <p:nvSpPr>
            <p:cNvPr id="11" name="Freeform 10"/>
            <p:cNvSpPr/>
            <p:nvPr/>
          </p:nvSpPr>
          <p:spPr>
            <a:xfrm>
              <a:off x="381000" y="2661478"/>
              <a:ext cx="303696" cy="452783"/>
            </a:xfrm>
            <a:custGeom>
              <a:avLst/>
              <a:gdLst>
                <a:gd name="connsiteX0" fmla="*/ 71783 w 303696"/>
                <a:gd name="connsiteY0" fmla="*/ 0 h 452783"/>
                <a:gd name="connsiteX1" fmla="*/ 38652 w 303696"/>
                <a:gd name="connsiteY1" fmla="*/ 375479 h 452783"/>
                <a:gd name="connsiteX2" fmla="*/ 303696 w 303696"/>
                <a:gd name="connsiteY2" fmla="*/ 452783 h 452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3696" h="452783">
                  <a:moveTo>
                    <a:pt x="71783" y="0"/>
                  </a:moveTo>
                  <a:cubicBezTo>
                    <a:pt x="35891" y="150007"/>
                    <a:pt x="0" y="300015"/>
                    <a:pt x="38652" y="375479"/>
                  </a:cubicBezTo>
                  <a:cubicBezTo>
                    <a:pt x="77304" y="450943"/>
                    <a:pt x="303696" y="452783"/>
                    <a:pt x="303696" y="452783"/>
                  </a:cubicBez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  <a:effectLst>
              <a:outerShdw blurRad="40000" dist="20000" dir="5400000" rotWithShape="0">
                <a:schemeClr val="tx1">
                  <a:lumMod val="50000"/>
                  <a:lumOff val="50000"/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347304" y="2979899"/>
              <a:ext cx="992073" cy="355231"/>
            </a:xfrm>
            <a:custGeom>
              <a:avLst/>
              <a:gdLst>
                <a:gd name="connsiteX0" fmla="*/ 0 w 992073"/>
                <a:gd name="connsiteY0" fmla="*/ 79144 h 355231"/>
                <a:gd name="connsiteX1" fmla="*/ 839305 w 992073"/>
                <a:gd name="connsiteY1" fmla="*/ 46014 h 355231"/>
                <a:gd name="connsiteX2" fmla="*/ 916609 w 992073"/>
                <a:gd name="connsiteY2" fmla="*/ 355231 h 355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2073" h="355231">
                  <a:moveTo>
                    <a:pt x="0" y="79144"/>
                  </a:moveTo>
                  <a:cubicBezTo>
                    <a:pt x="343268" y="39572"/>
                    <a:pt x="686537" y="0"/>
                    <a:pt x="839305" y="46014"/>
                  </a:cubicBezTo>
                  <a:cubicBezTo>
                    <a:pt x="992073" y="92028"/>
                    <a:pt x="916609" y="355231"/>
                    <a:pt x="916609" y="355231"/>
                  </a:cubicBezTo>
                </a:path>
              </a:pathLst>
            </a:custGeom>
            <a:ln>
              <a:solidFill>
                <a:srgbClr val="7F7F7F"/>
              </a:solidFill>
              <a:tailEnd type="arrow"/>
            </a:ln>
            <a:effectLst>
              <a:outerShdw blurRad="40000" dist="20000" dir="5400000" rotWithShape="0">
                <a:schemeClr val="tx1">
                  <a:lumMod val="50000"/>
                  <a:lumOff val="50000"/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314742" y="3279912"/>
              <a:ext cx="557696" cy="1077650"/>
            </a:xfrm>
            <a:custGeom>
              <a:avLst/>
              <a:gdLst>
                <a:gd name="connsiteX0" fmla="*/ 668131 w 668131"/>
                <a:gd name="connsiteY0" fmla="*/ 77304 h 1836899"/>
                <a:gd name="connsiteX1" fmla="*/ 414131 w 668131"/>
                <a:gd name="connsiteY1" fmla="*/ 474870 h 1836899"/>
                <a:gd name="connsiteX2" fmla="*/ 480392 w 668131"/>
                <a:gd name="connsiteY2" fmla="*/ 1546087 h 1836899"/>
                <a:gd name="connsiteX3" fmla="*/ 71783 w 668131"/>
                <a:gd name="connsiteY3" fmla="*/ 1634435 h 1836899"/>
                <a:gd name="connsiteX4" fmla="*/ 49696 w 668131"/>
                <a:gd name="connsiteY4" fmla="*/ 331304 h 1836899"/>
                <a:gd name="connsiteX5" fmla="*/ 358913 w 668131"/>
                <a:gd name="connsiteY5" fmla="*/ 0 h 1836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8131" h="1836899">
                  <a:moveTo>
                    <a:pt x="668131" y="77304"/>
                  </a:moveTo>
                  <a:cubicBezTo>
                    <a:pt x="556776" y="153688"/>
                    <a:pt x="445421" y="230073"/>
                    <a:pt x="414131" y="474870"/>
                  </a:cubicBezTo>
                  <a:cubicBezTo>
                    <a:pt x="382841" y="719667"/>
                    <a:pt x="537450" y="1352826"/>
                    <a:pt x="480392" y="1546087"/>
                  </a:cubicBezTo>
                  <a:cubicBezTo>
                    <a:pt x="423334" y="1739348"/>
                    <a:pt x="143566" y="1836899"/>
                    <a:pt x="71783" y="1634435"/>
                  </a:cubicBezTo>
                  <a:cubicBezTo>
                    <a:pt x="0" y="1431971"/>
                    <a:pt x="1841" y="603710"/>
                    <a:pt x="49696" y="331304"/>
                  </a:cubicBezTo>
                  <a:cubicBezTo>
                    <a:pt x="97551" y="58898"/>
                    <a:pt x="358913" y="0"/>
                    <a:pt x="358913" y="0"/>
                  </a:cubicBezTo>
                </a:path>
              </a:pathLst>
            </a:custGeom>
            <a:ln>
              <a:solidFill>
                <a:srgbClr val="7F7F7F"/>
              </a:solidFill>
              <a:tailEnd type="arrow"/>
            </a:ln>
            <a:effectLst>
              <a:outerShdw blurRad="40000" dist="20000" dir="5400000" rotWithShape="0">
                <a:schemeClr val="tx1">
                  <a:lumMod val="50000"/>
                  <a:lumOff val="50000"/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-1928" y="2983316"/>
              <a:ext cx="58889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entry</a:t>
              </a:r>
              <a:endParaRPr lang="en-US" sz="14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30501" y="2764597"/>
              <a:ext cx="6529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output</a:t>
              </a:r>
              <a:endParaRPr lang="en-US" sz="14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-84138" y="4244964"/>
              <a:ext cx="68469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induct</a:t>
              </a:r>
              <a:endParaRPr lang="en-US" sz="1400" dirty="0"/>
            </a:p>
          </p:txBody>
        </p:sp>
      </p:grpSp>
      <p:grpSp>
        <p:nvGrpSpPr>
          <p:cNvPr id="6" name="Group 28"/>
          <p:cNvGrpSpPr/>
          <p:nvPr/>
        </p:nvGrpSpPr>
        <p:grpSpPr>
          <a:xfrm>
            <a:off x="4051621" y="2205883"/>
            <a:ext cx="870350" cy="1244711"/>
            <a:chOff x="2918547" y="3167033"/>
            <a:chExt cx="870350" cy="1244711"/>
          </a:xfrm>
        </p:grpSpPr>
        <p:sp>
          <p:nvSpPr>
            <p:cNvPr id="24" name="Rectangle 23"/>
            <p:cNvSpPr/>
            <p:nvPr/>
          </p:nvSpPr>
          <p:spPr>
            <a:xfrm>
              <a:off x="2948703" y="4073190"/>
              <a:ext cx="84019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induct: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21039" y="3167033"/>
              <a:ext cx="7678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entry: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18547" y="3522861"/>
              <a:ext cx="8703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output:</a:t>
              </a:r>
              <a:endParaRPr lang="en-US" sz="1600" dirty="0"/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1" name="Rectangle 30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S</a:t>
              </a:r>
              <a:r>
                <a:rPr lang="en-US" baseline="-25000" dirty="0" err="1" smtClean="0"/>
                <a:t>init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G</a:t>
              </a:r>
              <a:r>
                <a:rPr lang="en-US" baseline="-25000" dirty="0" err="1" smtClean="0"/>
                <a:t>loop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 smtClean="0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 smtClean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cond1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S</a:t>
              </a:r>
              <a:r>
                <a:rPr lang="en-US" baseline="-25000" dirty="0" smtClean="0"/>
                <a:t>body1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cond2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S</a:t>
              </a:r>
              <a:r>
                <a:rPr lang="en-US" baseline="-25000" dirty="0" smtClean="0"/>
                <a:t>body2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2134394" y="3524960"/>
            <a:ext cx="274320" cy="274320"/>
            <a:chOff x="1098200" y="2953956"/>
            <a:chExt cx="274320" cy="274320"/>
          </a:xfrm>
        </p:grpSpPr>
        <p:sp>
          <p:nvSpPr>
            <p:cNvPr id="5" name="Rectangle 4"/>
            <p:cNvSpPr/>
            <p:nvPr/>
          </p:nvSpPr>
          <p:spPr>
            <a:xfrm>
              <a:off x="1098200" y="2953956"/>
              <a:ext cx="274320" cy="274320"/>
            </a:xfrm>
            <a:prstGeom prst="rect">
              <a:avLst/>
            </a:prstGeom>
            <a:ln w="19050" cap="flat" cmpd="sng" algn="ctr">
              <a:noFill/>
              <a:prstDash val="sysDash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endParaRPr lang="en-US" dirty="0"/>
            </a:p>
          </p:txBody>
        </p:sp>
        <p:sp>
          <p:nvSpPr>
            <p:cNvPr id="35" name="Frame 34"/>
            <p:cNvSpPr/>
            <p:nvPr/>
          </p:nvSpPr>
          <p:spPr>
            <a:xfrm>
              <a:off x="1153766" y="3009844"/>
              <a:ext cx="147988" cy="186680"/>
            </a:xfrm>
            <a:prstGeom prst="fram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2"/>
          <p:cNvGrpSpPr/>
          <p:nvPr/>
        </p:nvGrpSpPr>
        <p:grpSpPr>
          <a:xfrm>
            <a:off x="3505296" y="4071034"/>
            <a:ext cx="5575204" cy="2322576"/>
            <a:chOff x="3505296" y="4325034"/>
            <a:chExt cx="5575204" cy="2322576"/>
          </a:xfrm>
        </p:grpSpPr>
        <p:sp>
          <p:nvSpPr>
            <p:cNvPr id="86" name="Rounded Rectangle 85"/>
            <p:cNvSpPr/>
            <p:nvPr/>
          </p:nvSpPr>
          <p:spPr>
            <a:xfrm>
              <a:off x="3776137" y="4325034"/>
              <a:ext cx="5304363" cy="2322576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 rot="16200000">
              <a:off x="2808285" y="5342583"/>
              <a:ext cx="17017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4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</a:t>
              </a:r>
              <a:endParaRPr lang="en-US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4" name="Group 51"/>
          <p:cNvGrpSpPr/>
          <p:nvPr/>
        </p:nvGrpSpPr>
        <p:grpSpPr>
          <a:xfrm>
            <a:off x="1258629" y="2770251"/>
            <a:ext cx="1967171" cy="3160649"/>
            <a:chOff x="1967671" y="865251"/>
            <a:chExt cx="1814771" cy="3160649"/>
          </a:xfrm>
        </p:grpSpPr>
        <p:sp>
          <p:nvSpPr>
            <p:cNvPr id="53" name="Rounded Rectangle 52"/>
            <p:cNvSpPr/>
            <p:nvPr/>
          </p:nvSpPr>
          <p:spPr>
            <a:xfrm>
              <a:off x="1967671" y="1206501"/>
              <a:ext cx="1814771" cy="2819399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378575" y="865251"/>
              <a:ext cx="1022867" cy="33855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verifier</a:t>
              </a:r>
              <a:endParaRPr lang="en-US" sz="16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4873948" y="1600786"/>
            <a:ext cx="3948389" cy="2145714"/>
            <a:chOff x="4492948" y="1854786"/>
            <a:chExt cx="3948389" cy="2145714"/>
          </a:xfrm>
        </p:grpSpPr>
        <p:sp>
          <p:nvSpPr>
            <p:cNvPr id="28" name="Rounded Rectangle 27"/>
            <p:cNvSpPr/>
            <p:nvPr/>
          </p:nvSpPr>
          <p:spPr>
            <a:xfrm>
              <a:off x="4492948" y="2384602"/>
              <a:ext cx="3948389" cy="1615898"/>
            </a:xfrm>
            <a:prstGeom prst="roundRect">
              <a:avLst>
                <a:gd name="adj" fmla="val 7434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33593" y="1854786"/>
              <a:ext cx="1421407" cy="52322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12000"/>
                  </a:schemeClr>
                </a:gs>
                <a:gs pos="35000">
                  <a:schemeClr val="accent1">
                    <a:tint val="37000"/>
                    <a:satMod val="300000"/>
                    <a:alpha val="12000"/>
                  </a:schemeClr>
                </a:gs>
                <a:gs pos="100000">
                  <a:schemeClr val="accent1">
                    <a:tint val="15000"/>
                    <a:satMod val="350000"/>
                    <a:alpha val="12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Verification condition (VC)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Fixed point solutions, i.e., invariants</a:t>
            </a:r>
            <a:endParaRPr lang="en-US" dirty="0"/>
          </a:p>
        </p:txBody>
      </p:sp>
      <p:sp>
        <p:nvSpPr>
          <p:cNvPr id="60" name="Rounded Rectangle 59"/>
          <p:cNvSpPr/>
          <p:nvPr/>
        </p:nvSpPr>
        <p:spPr>
          <a:xfrm>
            <a:off x="5014388" y="3325882"/>
            <a:ext cx="2312094" cy="3252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8"/>
          <p:cNvGrpSpPr/>
          <p:nvPr/>
        </p:nvGrpSpPr>
        <p:grpSpPr>
          <a:xfrm>
            <a:off x="4051621" y="2205883"/>
            <a:ext cx="870350" cy="1244711"/>
            <a:chOff x="2918547" y="3167033"/>
            <a:chExt cx="870350" cy="1244711"/>
          </a:xfrm>
        </p:grpSpPr>
        <p:sp>
          <p:nvSpPr>
            <p:cNvPr id="24" name="Rectangle 23"/>
            <p:cNvSpPr/>
            <p:nvPr/>
          </p:nvSpPr>
          <p:spPr>
            <a:xfrm>
              <a:off x="2948703" y="4073190"/>
              <a:ext cx="84019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induct: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21039" y="3167033"/>
              <a:ext cx="7678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entry: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18547" y="3522861"/>
              <a:ext cx="8703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output:</a:t>
              </a:r>
              <a:endParaRPr lang="en-US" sz="1600" dirty="0"/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1" name="Rectangle 30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S</a:t>
              </a:r>
              <a:r>
                <a:rPr lang="en-US" baseline="-25000" dirty="0" err="1" smtClean="0"/>
                <a:t>init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G</a:t>
              </a:r>
              <a:r>
                <a:rPr lang="en-US" baseline="-25000" dirty="0" err="1" smtClean="0"/>
                <a:t>loop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 smtClean="0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 smtClean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cond1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S</a:t>
              </a:r>
              <a:r>
                <a:rPr lang="en-US" baseline="-25000" dirty="0" smtClean="0"/>
                <a:t>body1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cond2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S</a:t>
              </a:r>
              <a:r>
                <a:rPr lang="en-US" baseline="-25000" dirty="0" smtClean="0"/>
                <a:t>body2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-76200" y="3796270"/>
            <a:ext cx="1892300" cy="1340256"/>
            <a:chOff x="228600" y="2754870"/>
            <a:chExt cx="1892300" cy="1340256"/>
          </a:xfrm>
        </p:grpSpPr>
        <p:sp>
          <p:nvSpPr>
            <p:cNvPr id="45" name="Freeform 44"/>
            <p:cNvSpPr/>
            <p:nvPr/>
          </p:nvSpPr>
          <p:spPr>
            <a:xfrm>
              <a:off x="1358900" y="3429000"/>
              <a:ext cx="762000" cy="0"/>
            </a:xfrm>
            <a:custGeom>
              <a:avLst/>
              <a:gdLst>
                <a:gd name="connsiteX0" fmla="*/ 762000 w 762000"/>
                <a:gd name="connsiteY0" fmla="*/ 0 h 0"/>
                <a:gd name="connsiteX1" fmla="*/ 0 w 7620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2000">
                  <a:moveTo>
                    <a:pt x="762000" y="0"/>
                  </a:moveTo>
                  <a:lnTo>
                    <a:pt x="0" y="0"/>
                  </a:lnTo>
                </a:path>
              </a:pathLst>
            </a:custGeom>
            <a:ln w="57150" cap="flat" cmpd="sng" algn="ctr">
              <a:solidFill>
                <a:schemeClr val="accent1">
                  <a:alpha val="98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8600" y="2899946"/>
              <a:ext cx="1258629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err="1" smtClean="0">
                  <a:solidFill>
                    <a:srgbClr val="008000"/>
                  </a:solidFill>
                  <a:latin typeface="Comic Sans MS"/>
                  <a:cs typeface="Comic Sans MS"/>
                </a:rPr>
                <a:t>k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, i.e., i</a:t>
              </a:r>
              <a:r>
                <a:rPr lang="en-US" sz="1600" dirty="0" smtClean="0">
                  <a:latin typeface="Comic Sans MS"/>
                  <a:cs typeface="Comic Sans MS"/>
                </a:rPr>
                <a:t>nvariant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endParaRPr lang="en-US" sz="1600" dirty="0" smtClean="0">
                <a:latin typeface="Comic Sans MS"/>
                <a:cs typeface="Comic Sans M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 rot="16200000">
              <a:off x="1184072" y="3255721"/>
              <a:ext cx="1340256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SAT solver</a:t>
              </a:r>
            </a:p>
          </p:txBody>
        </p:sp>
      </p:grpSp>
      <p:grpSp>
        <p:nvGrpSpPr>
          <p:cNvPr id="9" name="Group 93"/>
          <p:cNvGrpSpPr/>
          <p:nvPr/>
        </p:nvGrpSpPr>
        <p:grpSpPr>
          <a:xfrm>
            <a:off x="1829317" y="4253470"/>
            <a:ext cx="2842171" cy="1941154"/>
            <a:chOff x="1842017" y="4507469"/>
            <a:chExt cx="2443914" cy="2071131"/>
          </a:xfrm>
        </p:grpSpPr>
        <p:sp>
          <p:nvSpPr>
            <p:cNvPr id="51" name="TextBox 50"/>
            <p:cNvSpPr txBox="1"/>
            <p:nvPr/>
          </p:nvSpPr>
          <p:spPr>
            <a:xfrm>
              <a:off x="1842017" y="4507469"/>
              <a:ext cx="717033" cy="4925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Comic Sans MS"/>
                  <a:cs typeface="Comic Sans MS"/>
                </a:rPr>
                <a:t>boolean</a:t>
              </a:r>
              <a:r>
                <a:rPr lang="en-US" sz="1200" dirty="0" smtClean="0">
                  <a:latin typeface="Comic Sans MS"/>
                  <a:cs typeface="Comic Sans MS"/>
                </a:rPr>
                <a:t> clauses</a:t>
              </a:r>
              <a:endParaRPr lang="en-US" sz="1200" dirty="0">
                <a:latin typeface="Comic Sans MS"/>
                <a:cs typeface="Comic Sans MS"/>
              </a:endParaRPr>
            </a:p>
          </p:txBody>
        </p:sp>
        <p:sp>
          <p:nvSpPr>
            <p:cNvPr id="85" name="Freeform 84"/>
            <p:cNvSpPr/>
            <p:nvPr/>
          </p:nvSpPr>
          <p:spPr>
            <a:xfrm>
              <a:off x="2063750" y="5054600"/>
              <a:ext cx="2222181" cy="1524000"/>
            </a:xfrm>
            <a:custGeom>
              <a:avLst/>
              <a:gdLst>
                <a:gd name="connsiteX0" fmla="*/ 2038350 w 2038350"/>
                <a:gd name="connsiteY0" fmla="*/ 1524000 h 1524000"/>
                <a:gd name="connsiteX1" fmla="*/ 323850 w 2038350"/>
                <a:gd name="connsiteY1" fmla="*/ 1244600 h 1524000"/>
                <a:gd name="connsiteX2" fmla="*/ 95250 w 2038350"/>
                <a:gd name="connsiteY2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8350" h="1524000">
                  <a:moveTo>
                    <a:pt x="2038350" y="1524000"/>
                  </a:moveTo>
                  <a:cubicBezTo>
                    <a:pt x="1343025" y="1511300"/>
                    <a:pt x="647700" y="1498600"/>
                    <a:pt x="323850" y="1244600"/>
                  </a:cubicBezTo>
                  <a:cubicBezTo>
                    <a:pt x="0" y="990600"/>
                    <a:pt x="95250" y="0"/>
                    <a:pt x="95250" y="0"/>
                  </a:cubicBez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4"/>
          <p:cNvGrpSpPr/>
          <p:nvPr/>
        </p:nvGrpSpPr>
        <p:grpSpPr>
          <a:xfrm>
            <a:off x="2663196" y="2170598"/>
            <a:ext cx="1112941" cy="3633302"/>
            <a:chOff x="2578100" y="2424598"/>
            <a:chExt cx="1198038" cy="3633302"/>
          </a:xfrm>
        </p:grpSpPr>
        <p:sp>
          <p:nvSpPr>
            <p:cNvPr id="91" name="Freeform 90"/>
            <p:cNvSpPr/>
            <p:nvPr/>
          </p:nvSpPr>
          <p:spPr>
            <a:xfrm>
              <a:off x="2578100" y="3196166"/>
              <a:ext cx="1033272" cy="1576405"/>
            </a:xfrm>
            <a:custGeom>
              <a:avLst/>
              <a:gdLst>
                <a:gd name="connsiteX0" fmla="*/ 977900 w 977900"/>
                <a:gd name="connsiteY0" fmla="*/ 4233 h 1449916"/>
                <a:gd name="connsiteX1" fmla="*/ 635000 w 977900"/>
                <a:gd name="connsiteY1" fmla="*/ 207433 h 1449916"/>
                <a:gd name="connsiteX2" fmla="*/ 787400 w 977900"/>
                <a:gd name="connsiteY2" fmla="*/ 1248833 h 1449916"/>
                <a:gd name="connsiteX3" fmla="*/ 0 w 977900"/>
                <a:gd name="connsiteY3" fmla="*/ 1413933 h 144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900" h="1449916">
                  <a:moveTo>
                    <a:pt x="977900" y="4233"/>
                  </a:moveTo>
                  <a:cubicBezTo>
                    <a:pt x="822325" y="2116"/>
                    <a:pt x="666750" y="0"/>
                    <a:pt x="635000" y="207433"/>
                  </a:cubicBezTo>
                  <a:cubicBezTo>
                    <a:pt x="603250" y="414866"/>
                    <a:pt x="893233" y="1047750"/>
                    <a:pt x="787400" y="1248833"/>
                  </a:cubicBezTo>
                  <a:cubicBezTo>
                    <a:pt x="681567" y="1449916"/>
                    <a:pt x="0" y="1413933"/>
                    <a:pt x="0" y="1413933"/>
                  </a:cubicBezTo>
                </a:path>
              </a:pathLst>
            </a:cu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1589130" y="4587744"/>
              <a:ext cx="2575872" cy="364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Domain specific reducer</a:t>
              </a:r>
            </a:p>
          </p:txBody>
        </p:sp>
        <p:sp>
          <p:nvSpPr>
            <p:cNvPr id="90" name="Left Brace 89"/>
            <p:cNvSpPr/>
            <p:nvPr/>
          </p:nvSpPr>
          <p:spPr>
            <a:xfrm>
              <a:off x="3594196" y="2424598"/>
              <a:ext cx="181942" cy="1554737"/>
            </a:xfrm>
            <a:prstGeom prst="leftBrace">
              <a:avLst>
                <a:gd name="adj1" fmla="val 43294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0"/>
          <p:cNvGrpSpPr/>
          <p:nvPr/>
        </p:nvGrpSpPr>
        <p:grpSpPr>
          <a:xfrm>
            <a:off x="-150587" y="5953323"/>
            <a:ext cx="3376387" cy="579854"/>
            <a:chOff x="-150587" y="6207323"/>
            <a:chExt cx="3112219" cy="579854"/>
          </a:xfrm>
        </p:grpSpPr>
        <p:sp>
          <p:nvSpPr>
            <p:cNvPr id="99" name="Rectangle 98"/>
            <p:cNvSpPr/>
            <p:nvPr/>
          </p:nvSpPr>
          <p:spPr>
            <a:xfrm>
              <a:off x="-82549" y="6207323"/>
              <a:ext cx="255904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 [PLDI’08]</a:t>
              </a:r>
              <a:endParaRPr lang="en-US" sz="16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-150587" y="6448623"/>
              <a:ext cx="311221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predicate abstraction [PLDI’09]</a:t>
              </a:r>
              <a:endParaRPr lang="en-US" sz="16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12" name="Group 60"/>
          <p:cNvGrpSpPr/>
          <p:nvPr/>
        </p:nvGrpSpPr>
        <p:grpSpPr>
          <a:xfrm>
            <a:off x="4711700" y="5073026"/>
            <a:ext cx="3505200" cy="1137274"/>
            <a:chOff x="4470400" y="5073026"/>
            <a:chExt cx="3505200" cy="1137274"/>
          </a:xfrm>
        </p:grpSpPr>
        <p:grpSp>
          <p:nvGrpSpPr>
            <p:cNvPr id="13" name="Group 91"/>
            <p:cNvGrpSpPr/>
            <p:nvPr/>
          </p:nvGrpSpPr>
          <p:grpSpPr>
            <a:xfrm>
              <a:off x="4470400" y="5073026"/>
              <a:ext cx="3505200" cy="1137274"/>
              <a:chOff x="4470400" y="5517526"/>
              <a:chExt cx="3505200" cy="1137274"/>
            </a:xfrm>
          </p:grpSpPr>
          <p:grpSp>
            <p:nvGrpSpPr>
              <p:cNvPr id="14" name="Group 33"/>
              <p:cNvGrpSpPr/>
              <p:nvPr/>
            </p:nvGrpSpPr>
            <p:grpSpPr>
              <a:xfrm>
                <a:off x="4470400" y="6316246"/>
                <a:ext cx="3505200" cy="338554"/>
                <a:chOff x="598787" y="6113463"/>
                <a:chExt cx="3505200" cy="338554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598787" y="6113463"/>
                  <a:ext cx="12192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∃</a:t>
                  </a:r>
                  <a:r>
                    <a:rPr lang="en-US" sz="16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i</a:t>
                  </a:r>
                  <a:r>
                    <a:rPr lang="en-US" sz="1600" baseline="-250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:</a:t>
                  </a:r>
                  <a:endParaRPr lang="en-US" sz="11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817987" y="6113463"/>
                  <a:ext cx="22860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  <a:latin typeface="Comic Sans MS"/>
                      <a:cs typeface="Comic Sans MS"/>
                    </a:rPr>
                    <a:t>integer SAT instance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3" name="Freeform 82"/>
              <p:cNvSpPr/>
              <p:nvPr/>
            </p:nvSpPr>
            <p:spPr>
              <a:xfrm flipH="1">
                <a:off x="5211145" y="5517526"/>
                <a:ext cx="45719" cy="730874"/>
              </a:xfrm>
              <a:custGeom>
                <a:avLst/>
                <a:gdLst>
                  <a:gd name="connsiteX0" fmla="*/ 0 w 0"/>
                  <a:gd name="connsiteY0" fmla="*/ 0 h 254000"/>
                  <a:gd name="connsiteX1" fmla="*/ 0 w 0"/>
                  <a:gd name="connsiteY1" fmla="*/ 254000 h 2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254000">
                    <a:moveTo>
                      <a:pt x="0" y="0"/>
                    </a:moveTo>
                    <a:lnTo>
                      <a:pt x="0" y="254000"/>
                    </a:lnTo>
                  </a:path>
                </a:pathLst>
              </a:custGeom>
              <a:ln>
                <a:headEnd type="non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5335169" y="5354191"/>
              <a:ext cx="2567642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Linear arithmetic tricks</a:t>
              </a:r>
            </a:p>
          </p:txBody>
        </p:sp>
      </p:grpSp>
      <p:grpSp>
        <p:nvGrpSpPr>
          <p:cNvPr id="15" name="Group 59"/>
          <p:cNvGrpSpPr/>
          <p:nvPr/>
        </p:nvGrpSpPr>
        <p:grpSpPr>
          <a:xfrm>
            <a:off x="3842470" y="3655997"/>
            <a:ext cx="5174530" cy="1529038"/>
            <a:chOff x="3842470" y="3655997"/>
            <a:chExt cx="5174530" cy="1529038"/>
          </a:xfrm>
        </p:grpSpPr>
        <p:sp>
          <p:nvSpPr>
            <p:cNvPr id="55" name="Rectangle 54"/>
            <p:cNvSpPr/>
            <p:nvPr/>
          </p:nvSpPr>
          <p:spPr>
            <a:xfrm>
              <a:off x="3842470" y="4600259"/>
              <a:ext cx="5174530" cy="5847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latin typeface="Comic Sans MS"/>
                  <a:cs typeface="Comic Sans MS"/>
                </a:rPr>
                <a:t>y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 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g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1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x+g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y+g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≥0  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  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 err="1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’=s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x+s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y+s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3 </a:t>
              </a:r>
              <a:r>
                <a:rPr lang="en-US" sz="1600" b="1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 err="1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’=…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x’+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y’+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endParaRPr lang="en-US" sz="1600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067378" y="4014855"/>
              <a:ext cx="3746421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Assume a form for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,</a:t>
              </a:r>
              <a:r>
                <a:rPr lang="en-US" sz="1600" dirty="0" smtClean="0"/>
                <a:t> </a:t>
              </a:r>
              <a:r>
                <a:rPr lang="en-US" sz="1600" dirty="0" smtClean="0">
                  <a:latin typeface="Comic Sans MS"/>
                  <a:cs typeface="Comic Sans MS"/>
                </a:rPr>
                <a:t>e.g., </a:t>
              </a:r>
            </a:p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latin typeface="Comic Sans MS"/>
                  <a:cs typeface="Comic Sans MS"/>
                </a:rPr>
                <a:t>y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 smtClean="0">
                  <a:latin typeface="Comic Sans MS"/>
                  <a:cs typeface="Comic Sans MS"/>
                </a:rPr>
                <a:t>  for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 </a:t>
              </a:r>
              <a:r>
                <a:rPr lang="en-US" sz="1600" dirty="0" smtClean="0">
                  <a:latin typeface="Comic Sans MS"/>
                  <a:cs typeface="Comic Sans MS"/>
                </a:rPr>
                <a:t>(given the domains)</a:t>
              </a:r>
            </a:p>
          </p:txBody>
        </p:sp>
        <p:sp>
          <p:nvSpPr>
            <p:cNvPr id="59" name="Freeform 58"/>
            <p:cNvSpPr/>
            <p:nvPr/>
          </p:nvSpPr>
          <p:spPr>
            <a:xfrm flipH="1">
              <a:off x="5067299" y="3655997"/>
              <a:ext cx="45719" cy="884251"/>
            </a:xfrm>
            <a:custGeom>
              <a:avLst/>
              <a:gdLst>
                <a:gd name="connsiteX0" fmla="*/ 0 w 0"/>
                <a:gd name="connsiteY0" fmla="*/ 0 h 254000"/>
                <a:gd name="connsiteX1" fmla="*/ 0 w 0"/>
                <a:gd name="connsiteY1" fmla="*/ 254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54000">
                  <a:moveTo>
                    <a:pt x="0" y="0"/>
                  </a:moveTo>
                  <a:lnTo>
                    <a:pt x="0" y="254000"/>
                  </a:ln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03469" y="4562159"/>
            <a:ext cx="2576930" cy="369332"/>
            <a:chOff x="5703469" y="4562159"/>
            <a:chExt cx="2576930" cy="369332"/>
          </a:xfrm>
        </p:grpSpPr>
        <p:sp>
          <p:nvSpPr>
            <p:cNvPr id="48" name="Rectangle 47"/>
            <p:cNvSpPr/>
            <p:nvPr/>
          </p:nvSpPr>
          <p:spPr>
            <a:xfrm>
              <a:off x="5703469" y="4562159"/>
              <a:ext cx="7149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G</a:t>
              </a:r>
              <a:r>
                <a:rPr lang="en-US" baseline="-25000" dirty="0" smtClean="0"/>
                <a:t>cond2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595596" y="4562159"/>
              <a:ext cx="6848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body2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2"/>
          <p:cNvGrpSpPr/>
          <p:nvPr/>
        </p:nvGrpSpPr>
        <p:grpSpPr>
          <a:xfrm>
            <a:off x="3505296" y="4071034"/>
            <a:ext cx="5575204" cy="2322576"/>
            <a:chOff x="3505296" y="4325034"/>
            <a:chExt cx="5575204" cy="2322576"/>
          </a:xfrm>
        </p:grpSpPr>
        <p:sp>
          <p:nvSpPr>
            <p:cNvPr id="86" name="Rounded Rectangle 85"/>
            <p:cNvSpPr/>
            <p:nvPr/>
          </p:nvSpPr>
          <p:spPr>
            <a:xfrm>
              <a:off x="3776137" y="4325034"/>
              <a:ext cx="5304363" cy="2322576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 rot="16200000">
              <a:off x="2808285" y="5342583"/>
              <a:ext cx="17017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4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</a:t>
              </a:r>
              <a:endParaRPr lang="en-US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4" name="Group 51"/>
          <p:cNvGrpSpPr/>
          <p:nvPr/>
        </p:nvGrpSpPr>
        <p:grpSpPr>
          <a:xfrm>
            <a:off x="1258629" y="2770251"/>
            <a:ext cx="1967171" cy="3160649"/>
            <a:chOff x="1967671" y="865251"/>
            <a:chExt cx="1814771" cy="3160649"/>
          </a:xfrm>
        </p:grpSpPr>
        <p:sp>
          <p:nvSpPr>
            <p:cNvPr id="53" name="Rounded Rectangle 52"/>
            <p:cNvSpPr/>
            <p:nvPr/>
          </p:nvSpPr>
          <p:spPr>
            <a:xfrm>
              <a:off x="1967671" y="1206501"/>
              <a:ext cx="1814771" cy="2819399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378575" y="865251"/>
              <a:ext cx="1022867" cy="33855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verifier</a:t>
              </a:r>
              <a:endParaRPr lang="en-US" sz="16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4873948" y="1600786"/>
            <a:ext cx="3948389" cy="2145714"/>
            <a:chOff x="4492948" y="1854786"/>
            <a:chExt cx="3948389" cy="2145714"/>
          </a:xfrm>
        </p:grpSpPr>
        <p:sp>
          <p:nvSpPr>
            <p:cNvPr id="28" name="Rounded Rectangle 27"/>
            <p:cNvSpPr/>
            <p:nvPr/>
          </p:nvSpPr>
          <p:spPr>
            <a:xfrm>
              <a:off x="4492948" y="2384602"/>
              <a:ext cx="3948389" cy="1615898"/>
            </a:xfrm>
            <a:prstGeom prst="roundRect">
              <a:avLst>
                <a:gd name="adj" fmla="val 7434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33593" y="1854786"/>
              <a:ext cx="1421407" cy="52322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12000"/>
                  </a:schemeClr>
                </a:gs>
                <a:gs pos="35000">
                  <a:schemeClr val="accent1">
                    <a:tint val="37000"/>
                    <a:satMod val="300000"/>
                    <a:alpha val="12000"/>
                  </a:schemeClr>
                </a:gs>
                <a:gs pos="100000">
                  <a:schemeClr val="accent1">
                    <a:tint val="15000"/>
                    <a:satMod val="350000"/>
                    <a:alpha val="12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Verification condition (VC)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Fixed point solutions, i.e., invariants</a:t>
            </a:r>
            <a:endParaRPr lang="en-US" dirty="0"/>
          </a:p>
        </p:txBody>
      </p:sp>
      <p:sp>
        <p:nvSpPr>
          <p:cNvPr id="60" name="Rounded Rectangle 59"/>
          <p:cNvSpPr/>
          <p:nvPr/>
        </p:nvSpPr>
        <p:spPr>
          <a:xfrm>
            <a:off x="5014388" y="3325882"/>
            <a:ext cx="2312094" cy="3252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8"/>
          <p:cNvGrpSpPr/>
          <p:nvPr/>
        </p:nvGrpSpPr>
        <p:grpSpPr>
          <a:xfrm>
            <a:off x="4051621" y="2205883"/>
            <a:ext cx="870350" cy="1244711"/>
            <a:chOff x="2918547" y="3167033"/>
            <a:chExt cx="870350" cy="1244711"/>
          </a:xfrm>
        </p:grpSpPr>
        <p:sp>
          <p:nvSpPr>
            <p:cNvPr id="24" name="Rectangle 23"/>
            <p:cNvSpPr/>
            <p:nvPr/>
          </p:nvSpPr>
          <p:spPr>
            <a:xfrm>
              <a:off x="2948703" y="4073190"/>
              <a:ext cx="84019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induct: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21039" y="3167033"/>
              <a:ext cx="7678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entry: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18547" y="3522861"/>
              <a:ext cx="8703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output:</a:t>
              </a:r>
              <a:endParaRPr lang="en-US" sz="1600" dirty="0"/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1" name="Rectangle 30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S</a:t>
              </a:r>
              <a:r>
                <a:rPr lang="en-US" baseline="-25000" dirty="0" err="1" smtClean="0"/>
                <a:t>init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G</a:t>
              </a:r>
              <a:r>
                <a:rPr lang="en-US" baseline="-25000" dirty="0" err="1" smtClean="0"/>
                <a:t>loop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 smtClean="0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 smtClean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cond1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S</a:t>
              </a:r>
              <a:r>
                <a:rPr lang="en-US" baseline="-25000" dirty="0" smtClean="0"/>
                <a:t>body1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cond2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S</a:t>
              </a:r>
              <a:r>
                <a:rPr lang="en-US" baseline="-25000" dirty="0" smtClean="0"/>
                <a:t>body2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-76200" y="3796270"/>
            <a:ext cx="1892300" cy="1340256"/>
            <a:chOff x="228600" y="2754870"/>
            <a:chExt cx="1892300" cy="1340256"/>
          </a:xfrm>
        </p:grpSpPr>
        <p:sp>
          <p:nvSpPr>
            <p:cNvPr id="45" name="Freeform 44"/>
            <p:cNvSpPr/>
            <p:nvPr/>
          </p:nvSpPr>
          <p:spPr>
            <a:xfrm>
              <a:off x="1358900" y="3429000"/>
              <a:ext cx="762000" cy="0"/>
            </a:xfrm>
            <a:custGeom>
              <a:avLst/>
              <a:gdLst>
                <a:gd name="connsiteX0" fmla="*/ 762000 w 762000"/>
                <a:gd name="connsiteY0" fmla="*/ 0 h 0"/>
                <a:gd name="connsiteX1" fmla="*/ 0 w 7620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2000">
                  <a:moveTo>
                    <a:pt x="762000" y="0"/>
                  </a:moveTo>
                  <a:lnTo>
                    <a:pt x="0" y="0"/>
                  </a:lnTo>
                </a:path>
              </a:pathLst>
            </a:custGeom>
            <a:ln w="57150" cap="flat" cmpd="sng" algn="ctr">
              <a:solidFill>
                <a:schemeClr val="accent1">
                  <a:alpha val="98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8600" y="2899946"/>
              <a:ext cx="1258629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err="1" smtClean="0">
                  <a:solidFill>
                    <a:srgbClr val="008000"/>
                  </a:solidFill>
                  <a:latin typeface="Comic Sans MS"/>
                  <a:cs typeface="Comic Sans MS"/>
                </a:rPr>
                <a:t>k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, i.e., i</a:t>
              </a:r>
              <a:r>
                <a:rPr lang="en-US" sz="1600" dirty="0" smtClean="0">
                  <a:latin typeface="Comic Sans MS"/>
                  <a:cs typeface="Comic Sans MS"/>
                </a:rPr>
                <a:t>nvariant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endParaRPr lang="en-US" sz="1600" dirty="0" smtClean="0">
                <a:latin typeface="Comic Sans MS"/>
                <a:cs typeface="Comic Sans M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 rot="16200000">
              <a:off x="1184072" y="3255721"/>
              <a:ext cx="1340256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SAT solver</a:t>
              </a:r>
            </a:p>
          </p:txBody>
        </p:sp>
      </p:grpSp>
      <p:grpSp>
        <p:nvGrpSpPr>
          <p:cNvPr id="9" name="Group 93"/>
          <p:cNvGrpSpPr/>
          <p:nvPr/>
        </p:nvGrpSpPr>
        <p:grpSpPr>
          <a:xfrm>
            <a:off x="1829317" y="4253470"/>
            <a:ext cx="2842171" cy="1941154"/>
            <a:chOff x="1842017" y="4507469"/>
            <a:chExt cx="2443914" cy="2071131"/>
          </a:xfrm>
        </p:grpSpPr>
        <p:sp>
          <p:nvSpPr>
            <p:cNvPr id="51" name="TextBox 50"/>
            <p:cNvSpPr txBox="1"/>
            <p:nvPr/>
          </p:nvSpPr>
          <p:spPr>
            <a:xfrm>
              <a:off x="1842017" y="4507469"/>
              <a:ext cx="717033" cy="4925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Comic Sans MS"/>
                  <a:cs typeface="Comic Sans MS"/>
                </a:rPr>
                <a:t>boolean</a:t>
              </a:r>
              <a:r>
                <a:rPr lang="en-US" sz="1200" dirty="0" smtClean="0">
                  <a:latin typeface="Comic Sans MS"/>
                  <a:cs typeface="Comic Sans MS"/>
                </a:rPr>
                <a:t> clauses</a:t>
              </a:r>
              <a:endParaRPr lang="en-US" sz="1200" dirty="0">
                <a:latin typeface="Comic Sans MS"/>
                <a:cs typeface="Comic Sans MS"/>
              </a:endParaRPr>
            </a:p>
          </p:txBody>
        </p:sp>
        <p:sp>
          <p:nvSpPr>
            <p:cNvPr id="85" name="Freeform 84"/>
            <p:cNvSpPr/>
            <p:nvPr/>
          </p:nvSpPr>
          <p:spPr>
            <a:xfrm>
              <a:off x="2063750" y="5054600"/>
              <a:ext cx="2222181" cy="1524000"/>
            </a:xfrm>
            <a:custGeom>
              <a:avLst/>
              <a:gdLst>
                <a:gd name="connsiteX0" fmla="*/ 2038350 w 2038350"/>
                <a:gd name="connsiteY0" fmla="*/ 1524000 h 1524000"/>
                <a:gd name="connsiteX1" fmla="*/ 323850 w 2038350"/>
                <a:gd name="connsiteY1" fmla="*/ 1244600 h 1524000"/>
                <a:gd name="connsiteX2" fmla="*/ 95250 w 2038350"/>
                <a:gd name="connsiteY2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8350" h="1524000">
                  <a:moveTo>
                    <a:pt x="2038350" y="1524000"/>
                  </a:moveTo>
                  <a:cubicBezTo>
                    <a:pt x="1343025" y="1511300"/>
                    <a:pt x="647700" y="1498600"/>
                    <a:pt x="323850" y="1244600"/>
                  </a:cubicBezTo>
                  <a:cubicBezTo>
                    <a:pt x="0" y="990600"/>
                    <a:pt x="95250" y="0"/>
                    <a:pt x="95250" y="0"/>
                  </a:cubicBez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4"/>
          <p:cNvGrpSpPr/>
          <p:nvPr/>
        </p:nvGrpSpPr>
        <p:grpSpPr>
          <a:xfrm>
            <a:off x="2663196" y="2170598"/>
            <a:ext cx="1112941" cy="3633302"/>
            <a:chOff x="2578100" y="2424598"/>
            <a:chExt cx="1198038" cy="3633302"/>
          </a:xfrm>
        </p:grpSpPr>
        <p:sp>
          <p:nvSpPr>
            <p:cNvPr id="91" name="Freeform 90"/>
            <p:cNvSpPr/>
            <p:nvPr/>
          </p:nvSpPr>
          <p:spPr>
            <a:xfrm>
              <a:off x="2578100" y="3196166"/>
              <a:ext cx="1033272" cy="1576405"/>
            </a:xfrm>
            <a:custGeom>
              <a:avLst/>
              <a:gdLst>
                <a:gd name="connsiteX0" fmla="*/ 977900 w 977900"/>
                <a:gd name="connsiteY0" fmla="*/ 4233 h 1449916"/>
                <a:gd name="connsiteX1" fmla="*/ 635000 w 977900"/>
                <a:gd name="connsiteY1" fmla="*/ 207433 h 1449916"/>
                <a:gd name="connsiteX2" fmla="*/ 787400 w 977900"/>
                <a:gd name="connsiteY2" fmla="*/ 1248833 h 1449916"/>
                <a:gd name="connsiteX3" fmla="*/ 0 w 977900"/>
                <a:gd name="connsiteY3" fmla="*/ 1413933 h 144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900" h="1449916">
                  <a:moveTo>
                    <a:pt x="977900" y="4233"/>
                  </a:moveTo>
                  <a:cubicBezTo>
                    <a:pt x="822325" y="2116"/>
                    <a:pt x="666750" y="0"/>
                    <a:pt x="635000" y="207433"/>
                  </a:cubicBezTo>
                  <a:cubicBezTo>
                    <a:pt x="603250" y="414866"/>
                    <a:pt x="893233" y="1047750"/>
                    <a:pt x="787400" y="1248833"/>
                  </a:cubicBezTo>
                  <a:cubicBezTo>
                    <a:pt x="681567" y="1449916"/>
                    <a:pt x="0" y="1413933"/>
                    <a:pt x="0" y="1413933"/>
                  </a:cubicBezTo>
                </a:path>
              </a:pathLst>
            </a:cu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1589130" y="4587744"/>
              <a:ext cx="2575872" cy="364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Domain specific reducer</a:t>
              </a:r>
            </a:p>
          </p:txBody>
        </p:sp>
        <p:sp>
          <p:nvSpPr>
            <p:cNvPr id="90" name="Left Brace 89"/>
            <p:cNvSpPr/>
            <p:nvPr/>
          </p:nvSpPr>
          <p:spPr>
            <a:xfrm>
              <a:off x="3594196" y="2424598"/>
              <a:ext cx="181942" cy="1554737"/>
            </a:xfrm>
            <a:prstGeom prst="leftBrace">
              <a:avLst>
                <a:gd name="adj1" fmla="val 43294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0"/>
          <p:cNvGrpSpPr/>
          <p:nvPr/>
        </p:nvGrpSpPr>
        <p:grpSpPr>
          <a:xfrm>
            <a:off x="-150587" y="5953323"/>
            <a:ext cx="3376387" cy="579854"/>
            <a:chOff x="-150587" y="6207323"/>
            <a:chExt cx="3112219" cy="579854"/>
          </a:xfrm>
        </p:grpSpPr>
        <p:sp>
          <p:nvSpPr>
            <p:cNvPr id="99" name="Rectangle 98"/>
            <p:cNvSpPr/>
            <p:nvPr/>
          </p:nvSpPr>
          <p:spPr>
            <a:xfrm>
              <a:off x="-82549" y="6207323"/>
              <a:ext cx="255904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 [PLDI’08]</a:t>
              </a:r>
              <a:endParaRPr lang="en-US" sz="16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-150587" y="6448623"/>
              <a:ext cx="311221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predicate abstraction [PLDI’09]</a:t>
              </a:r>
              <a:endParaRPr lang="en-US" sz="16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12" name="Group 60"/>
          <p:cNvGrpSpPr/>
          <p:nvPr/>
        </p:nvGrpSpPr>
        <p:grpSpPr>
          <a:xfrm>
            <a:off x="4711700" y="5073026"/>
            <a:ext cx="3505200" cy="1137274"/>
            <a:chOff x="4470400" y="5073026"/>
            <a:chExt cx="3505200" cy="1137274"/>
          </a:xfrm>
        </p:grpSpPr>
        <p:grpSp>
          <p:nvGrpSpPr>
            <p:cNvPr id="13" name="Group 91"/>
            <p:cNvGrpSpPr/>
            <p:nvPr/>
          </p:nvGrpSpPr>
          <p:grpSpPr>
            <a:xfrm>
              <a:off x="4470400" y="5073026"/>
              <a:ext cx="3505200" cy="1137274"/>
              <a:chOff x="4470400" y="5517526"/>
              <a:chExt cx="3505200" cy="1137274"/>
            </a:xfrm>
          </p:grpSpPr>
          <p:grpSp>
            <p:nvGrpSpPr>
              <p:cNvPr id="14" name="Group 33"/>
              <p:cNvGrpSpPr/>
              <p:nvPr/>
            </p:nvGrpSpPr>
            <p:grpSpPr>
              <a:xfrm>
                <a:off x="4470400" y="6316246"/>
                <a:ext cx="3505200" cy="338554"/>
                <a:chOff x="598787" y="6113463"/>
                <a:chExt cx="3505200" cy="338554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598787" y="6113463"/>
                  <a:ext cx="12192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∃</a:t>
                  </a:r>
                  <a:r>
                    <a:rPr lang="en-US" sz="16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i</a:t>
                  </a:r>
                  <a:r>
                    <a:rPr lang="en-US" sz="1600" baseline="-250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:</a:t>
                  </a:r>
                  <a:endParaRPr lang="en-US" sz="11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817987" y="6113463"/>
                  <a:ext cx="22860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  <a:latin typeface="Comic Sans MS"/>
                      <a:cs typeface="Comic Sans MS"/>
                    </a:rPr>
                    <a:t>integer SAT instance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3" name="Freeform 82"/>
              <p:cNvSpPr/>
              <p:nvPr/>
            </p:nvSpPr>
            <p:spPr>
              <a:xfrm flipH="1">
                <a:off x="5211145" y="5517526"/>
                <a:ext cx="45719" cy="730874"/>
              </a:xfrm>
              <a:custGeom>
                <a:avLst/>
                <a:gdLst>
                  <a:gd name="connsiteX0" fmla="*/ 0 w 0"/>
                  <a:gd name="connsiteY0" fmla="*/ 0 h 254000"/>
                  <a:gd name="connsiteX1" fmla="*/ 0 w 0"/>
                  <a:gd name="connsiteY1" fmla="*/ 254000 h 2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254000">
                    <a:moveTo>
                      <a:pt x="0" y="0"/>
                    </a:moveTo>
                    <a:lnTo>
                      <a:pt x="0" y="254000"/>
                    </a:lnTo>
                  </a:path>
                </a:pathLst>
              </a:custGeom>
              <a:ln>
                <a:headEnd type="non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5335169" y="5354191"/>
              <a:ext cx="2567642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Linear arithmetic tricks</a:t>
              </a:r>
            </a:p>
          </p:txBody>
        </p:sp>
      </p:grpSp>
      <p:grpSp>
        <p:nvGrpSpPr>
          <p:cNvPr id="15" name="Group 59"/>
          <p:cNvGrpSpPr/>
          <p:nvPr/>
        </p:nvGrpSpPr>
        <p:grpSpPr>
          <a:xfrm>
            <a:off x="3842470" y="3655997"/>
            <a:ext cx="5174530" cy="1529038"/>
            <a:chOff x="3842470" y="3655997"/>
            <a:chExt cx="5174530" cy="1529038"/>
          </a:xfrm>
        </p:grpSpPr>
        <p:sp>
          <p:nvSpPr>
            <p:cNvPr id="55" name="Rectangle 54"/>
            <p:cNvSpPr/>
            <p:nvPr/>
          </p:nvSpPr>
          <p:spPr>
            <a:xfrm>
              <a:off x="3842470" y="4600259"/>
              <a:ext cx="5174530" cy="5847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latin typeface="Comic Sans MS"/>
                  <a:cs typeface="Comic Sans MS"/>
                </a:rPr>
                <a:t>y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 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g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1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x+g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y+g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≥0  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  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 err="1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’=s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x+s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y+s</a:t>
              </a:r>
              <a:r>
                <a:rPr lang="en-US" sz="1600" baseline="-250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3 </a:t>
              </a:r>
              <a:r>
                <a:rPr lang="en-US" sz="1600" b="1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 err="1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’=…</a:t>
              </a:r>
              <a:r>
                <a:rPr lang="en-US" sz="1600" dirty="0" smtClean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x’+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y’+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endParaRPr lang="en-US" sz="1600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067378" y="4014855"/>
              <a:ext cx="3746421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Assume a form for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,</a:t>
              </a:r>
              <a:r>
                <a:rPr lang="en-US" sz="1600" dirty="0" smtClean="0"/>
                <a:t> </a:t>
              </a:r>
              <a:r>
                <a:rPr lang="en-US" sz="1600" dirty="0" smtClean="0">
                  <a:latin typeface="Comic Sans MS"/>
                  <a:cs typeface="Comic Sans MS"/>
                </a:rPr>
                <a:t>e.g., </a:t>
              </a:r>
            </a:p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latin typeface="Comic Sans MS"/>
                  <a:cs typeface="Comic Sans MS"/>
                </a:rPr>
                <a:t>y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 smtClean="0">
                  <a:latin typeface="Comic Sans MS"/>
                  <a:cs typeface="Comic Sans MS"/>
                </a:rPr>
                <a:t>  for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 </a:t>
              </a:r>
              <a:r>
                <a:rPr lang="en-US" sz="1600" dirty="0" smtClean="0">
                  <a:latin typeface="Comic Sans MS"/>
                  <a:cs typeface="Comic Sans MS"/>
                </a:rPr>
                <a:t>(given the domains)</a:t>
              </a:r>
            </a:p>
          </p:txBody>
        </p:sp>
        <p:sp>
          <p:nvSpPr>
            <p:cNvPr id="59" name="Freeform 58"/>
            <p:cNvSpPr/>
            <p:nvPr/>
          </p:nvSpPr>
          <p:spPr>
            <a:xfrm flipH="1">
              <a:off x="5067299" y="3655997"/>
              <a:ext cx="45719" cy="884251"/>
            </a:xfrm>
            <a:custGeom>
              <a:avLst/>
              <a:gdLst>
                <a:gd name="connsiteX0" fmla="*/ 0 w 0"/>
                <a:gd name="connsiteY0" fmla="*/ 0 h 254000"/>
                <a:gd name="connsiteX1" fmla="*/ 0 w 0"/>
                <a:gd name="connsiteY1" fmla="*/ 254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54000">
                  <a:moveTo>
                    <a:pt x="0" y="0"/>
                  </a:moveTo>
                  <a:lnTo>
                    <a:pt x="0" y="254000"/>
                  </a:ln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55"/>
          <p:cNvGrpSpPr/>
          <p:nvPr/>
        </p:nvGrpSpPr>
        <p:grpSpPr>
          <a:xfrm>
            <a:off x="5703469" y="4562159"/>
            <a:ext cx="2576930" cy="369332"/>
            <a:chOff x="5703469" y="4562159"/>
            <a:chExt cx="2576930" cy="369332"/>
          </a:xfrm>
        </p:grpSpPr>
        <p:sp>
          <p:nvSpPr>
            <p:cNvPr id="48" name="Rectangle 47"/>
            <p:cNvSpPr/>
            <p:nvPr/>
          </p:nvSpPr>
          <p:spPr>
            <a:xfrm>
              <a:off x="5703469" y="4562159"/>
              <a:ext cx="7149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G</a:t>
              </a:r>
              <a:r>
                <a:rPr lang="en-US" baseline="-25000" dirty="0" smtClean="0"/>
                <a:t>cond2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595596" y="4562159"/>
              <a:ext cx="6848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body2</a:t>
              </a:r>
              <a:endParaRPr lang="en-US" dirty="0"/>
            </a:p>
          </p:txBody>
        </p:sp>
      </p:grpSp>
      <p:sp>
        <p:nvSpPr>
          <p:cNvPr id="61" name="Oval 60"/>
          <p:cNvSpPr/>
          <p:nvPr/>
        </p:nvSpPr>
        <p:spPr>
          <a:xfrm>
            <a:off x="5245156" y="4625659"/>
            <a:ext cx="1463040" cy="345938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926580" y="4625659"/>
            <a:ext cx="2103120" cy="345938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2"/>
          <p:cNvGrpSpPr/>
          <p:nvPr/>
        </p:nvGrpSpPr>
        <p:grpSpPr>
          <a:xfrm>
            <a:off x="3505296" y="4071034"/>
            <a:ext cx="5575204" cy="2322576"/>
            <a:chOff x="3505296" y="4325034"/>
            <a:chExt cx="5575204" cy="2322576"/>
          </a:xfrm>
        </p:grpSpPr>
        <p:sp>
          <p:nvSpPr>
            <p:cNvPr id="86" name="Rounded Rectangle 85"/>
            <p:cNvSpPr/>
            <p:nvPr/>
          </p:nvSpPr>
          <p:spPr>
            <a:xfrm>
              <a:off x="3776137" y="4325034"/>
              <a:ext cx="5304363" cy="2322576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 rot="16200000">
              <a:off x="2808285" y="5342583"/>
              <a:ext cx="17017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4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</a:t>
              </a:r>
              <a:endParaRPr lang="en-US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4" name="Group 51"/>
          <p:cNvGrpSpPr/>
          <p:nvPr/>
        </p:nvGrpSpPr>
        <p:grpSpPr>
          <a:xfrm>
            <a:off x="1258629" y="2770251"/>
            <a:ext cx="1967171" cy="3160649"/>
            <a:chOff x="1967671" y="865251"/>
            <a:chExt cx="1814771" cy="3160649"/>
          </a:xfrm>
        </p:grpSpPr>
        <p:sp>
          <p:nvSpPr>
            <p:cNvPr id="53" name="Rounded Rectangle 52"/>
            <p:cNvSpPr/>
            <p:nvPr/>
          </p:nvSpPr>
          <p:spPr>
            <a:xfrm>
              <a:off x="1967671" y="1206501"/>
              <a:ext cx="1814771" cy="2819399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378575" y="865251"/>
              <a:ext cx="1022867" cy="33855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verifier</a:t>
              </a:r>
              <a:endParaRPr lang="en-US" sz="16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4873948" y="1600786"/>
            <a:ext cx="3948389" cy="2145714"/>
            <a:chOff x="4492948" y="1854786"/>
            <a:chExt cx="3948389" cy="2145714"/>
          </a:xfrm>
        </p:grpSpPr>
        <p:sp>
          <p:nvSpPr>
            <p:cNvPr id="28" name="Rounded Rectangle 27"/>
            <p:cNvSpPr/>
            <p:nvPr/>
          </p:nvSpPr>
          <p:spPr>
            <a:xfrm>
              <a:off x="4492948" y="2384602"/>
              <a:ext cx="3948389" cy="1615898"/>
            </a:xfrm>
            <a:prstGeom prst="roundRect">
              <a:avLst>
                <a:gd name="adj" fmla="val 7434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33593" y="1854786"/>
              <a:ext cx="1421407" cy="52322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12000"/>
                  </a:schemeClr>
                </a:gs>
                <a:gs pos="35000">
                  <a:schemeClr val="accent1">
                    <a:tint val="37000"/>
                    <a:satMod val="300000"/>
                    <a:alpha val="12000"/>
                  </a:schemeClr>
                </a:gs>
                <a:gs pos="100000">
                  <a:schemeClr val="accent1">
                    <a:tint val="15000"/>
                    <a:satMod val="350000"/>
                    <a:alpha val="12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Verification condition (VC)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Unknown statements and guards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5014388" y="3325882"/>
            <a:ext cx="2312094" cy="3252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8"/>
          <p:cNvGrpSpPr/>
          <p:nvPr/>
        </p:nvGrpSpPr>
        <p:grpSpPr>
          <a:xfrm>
            <a:off x="4051621" y="2205883"/>
            <a:ext cx="870350" cy="1244711"/>
            <a:chOff x="2918547" y="3167033"/>
            <a:chExt cx="870350" cy="1244711"/>
          </a:xfrm>
        </p:grpSpPr>
        <p:sp>
          <p:nvSpPr>
            <p:cNvPr id="24" name="Rectangle 23"/>
            <p:cNvSpPr/>
            <p:nvPr/>
          </p:nvSpPr>
          <p:spPr>
            <a:xfrm>
              <a:off x="2948703" y="4073190"/>
              <a:ext cx="84019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induct: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21039" y="3167033"/>
              <a:ext cx="7678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entry: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18547" y="3522861"/>
              <a:ext cx="8703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output:</a:t>
              </a:r>
              <a:endParaRPr lang="en-US" sz="1600" dirty="0"/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1" name="Rectangle 30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S</a:t>
              </a:r>
              <a:r>
                <a:rPr lang="en-US" baseline="-25000" dirty="0" err="1" smtClean="0"/>
                <a:t>init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G</a:t>
              </a:r>
              <a:r>
                <a:rPr lang="en-US" baseline="-25000" dirty="0" err="1" smtClean="0"/>
                <a:t>loop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 smtClean="0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 smtClean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cond1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S</a:t>
              </a:r>
              <a:r>
                <a:rPr lang="en-US" baseline="-25000" dirty="0" smtClean="0"/>
                <a:t>body1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cond2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S</a:t>
              </a:r>
              <a:r>
                <a:rPr lang="en-US" baseline="-25000" dirty="0" smtClean="0"/>
                <a:t>body2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-76200" y="3796270"/>
            <a:ext cx="1892300" cy="1340256"/>
            <a:chOff x="228600" y="2754870"/>
            <a:chExt cx="1892300" cy="1340256"/>
          </a:xfrm>
        </p:grpSpPr>
        <p:sp>
          <p:nvSpPr>
            <p:cNvPr id="45" name="Freeform 44"/>
            <p:cNvSpPr/>
            <p:nvPr/>
          </p:nvSpPr>
          <p:spPr>
            <a:xfrm>
              <a:off x="1358900" y="3429000"/>
              <a:ext cx="762000" cy="0"/>
            </a:xfrm>
            <a:custGeom>
              <a:avLst/>
              <a:gdLst>
                <a:gd name="connsiteX0" fmla="*/ 762000 w 762000"/>
                <a:gd name="connsiteY0" fmla="*/ 0 h 0"/>
                <a:gd name="connsiteX1" fmla="*/ 0 w 7620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2000">
                  <a:moveTo>
                    <a:pt x="762000" y="0"/>
                  </a:moveTo>
                  <a:lnTo>
                    <a:pt x="0" y="0"/>
                  </a:lnTo>
                </a:path>
              </a:pathLst>
            </a:custGeom>
            <a:ln w="57150" cap="flat" cmpd="sng" algn="ctr">
              <a:solidFill>
                <a:schemeClr val="accent1">
                  <a:alpha val="98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8600" y="2899946"/>
              <a:ext cx="1258629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err="1" smtClean="0">
                  <a:solidFill>
                    <a:srgbClr val="008000"/>
                  </a:solidFill>
                  <a:latin typeface="Comic Sans MS"/>
                  <a:cs typeface="Comic Sans MS"/>
                </a:rPr>
                <a:t>k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, i.e., i</a:t>
              </a:r>
              <a:r>
                <a:rPr lang="en-US" sz="1600" dirty="0" smtClean="0">
                  <a:latin typeface="Comic Sans MS"/>
                  <a:cs typeface="Comic Sans MS"/>
                </a:rPr>
                <a:t>nvariant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endParaRPr lang="en-US" sz="1600" dirty="0" smtClean="0">
                <a:latin typeface="Comic Sans MS"/>
                <a:cs typeface="Comic Sans M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 rot="16200000">
              <a:off x="1184072" y="3255721"/>
              <a:ext cx="1340256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SAT solver</a:t>
              </a:r>
            </a:p>
          </p:txBody>
        </p:sp>
      </p:grpSp>
      <p:grpSp>
        <p:nvGrpSpPr>
          <p:cNvPr id="9" name="Group 93"/>
          <p:cNvGrpSpPr/>
          <p:nvPr/>
        </p:nvGrpSpPr>
        <p:grpSpPr>
          <a:xfrm>
            <a:off x="1829317" y="4253470"/>
            <a:ext cx="2842171" cy="1941154"/>
            <a:chOff x="1842017" y="4507469"/>
            <a:chExt cx="2443914" cy="2071131"/>
          </a:xfrm>
        </p:grpSpPr>
        <p:sp>
          <p:nvSpPr>
            <p:cNvPr id="51" name="TextBox 50"/>
            <p:cNvSpPr txBox="1"/>
            <p:nvPr/>
          </p:nvSpPr>
          <p:spPr>
            <a:xfrm>
              <a:off x="1842017" y="4507469"/>
              <a:ext cx="717033" cy="4925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Comic Sans MS"/>
                  <a:cs typeface="Comic Sans MS"/>
                </a:rPr>
                <a:t>boolean</a:t>
              </a:r>
              <a:r>
                <a:rPr lang="en-US" sz="1200" dirty="0" smtClean="0">
                  <a:latin typeface="Comic Sans MS"/>
                  <a:cs typeface="Comic Sans MS"/>
                </a:rPr>
                <a:t> clauses</a:t>
              </a:r>
              <a:endParaRPr lang="en-US" sz="1200" dirty="0">
                <a:latin typeface="Comic Sans MS"/>
                <a:cs typeface="Comic Sans MS"/>
              </a:endParaRPr>
            </a:p>
          </p:txBody>
        </p:sp>
        <p:sp>
          <p:nvSpPr>
            <p:cNvPr id="85" name="Freeform 84"/>
            <p:cNvSpPr/>
            <p:nvPr/>
          </p:nvSpPr>
          <p:spPr>
            <a:xfrm>
              <a:off x="2063750" y="5054600"/>
              <a:ext cx="2222181" cy="1524000"/>
            </a:xfrm>
            <a:custGeom>
              <a:avLst/>
              <a:gdLst>
                <a:gd name="connsiteX0" fmla="*/ 2038350 w 2038350"/>
                <a:gd name="connsiteY0" fmla="*/ 1524000 h 1524000"/>
                <a:gd name="connsiteX1" fmla="*/ 323850 w 2038350"/>
                <a:gd name="connsiteY1" fmla="*/ 1244600 h 1524000"/>
                <a:gd name="connsiteX2" fmla="*/ 95250 w 2038350"/>
                <a:gd name="connsiteY2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8350" h="1524000">
                  <a:moveTo>
                    <a:pt x="2038350" y="1524000"/>
                  </a:moveTo>
                  <a:cubicBezTo>
                    <a:pt x="1343025" y="1511300"/>
                    <a:pt x="647700" y="1498600"/>
                    <a:pt x="323850" y="1244600"/>
                  </a:cubicBezTo>
                  <a:cubicBezTo>
                    <a:pt x="0" y="990600"/>
                    <a:pt x="95250" y="0"/>
                    <a:pt x="95250" y="0"/>
                  </a:cubicBez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4"/>
          <p:cNvGrpSpPr/>
          <p:nvPr/>
        </p:nvGrpSpPr>
        <p:grpSpPr>
          <a:xfrm>
            <a:off x="2663196" y="2170598"/>
            <a:ext cx="1112941" cy="3633302"/>
            <a:chOff x="2578100" y="2424598"/>
            <a:chExt cx="1198038" cy="3633302"/>
          </a:xfrm>
        </p:grpSpPr>
        <p:sp>
          <p:nvSpPr>
            <p:cNvPr id="91" name="Freeform 90"/>
            <p:cNvSpPr/>
            <p:nvPr/>
          </p:nvSpPr>
          <p:spPr>
            <a:xfrm>
              <a:off x="2578100" y="3196166"/>
              <a:ext cx="1033272" cy="1576405"/>
            </a:xfrm>
            <a:custGeom>
              <a:avLst/>
              <a:gdLst>
                <a:gd name="connsiteX0" fmla="*/ 977900 w 977900"/>
                <a:gd name="connsiteY0" fmla="*/ 4233 h 1449916"/>
                <a:gd name="connsiteX1" fmla="*/ 635000 w 977900"/>
                <a:gd name="connsiteY1" fmla="*/ 207433 h 1449916"/>
                <a:gd name="connsiteX2" fmla="*/ 787400 w 977900"/>
                <a:gd name="connsiteY2" fmla="*/ 1248833 h 1449916"/>
                <a:gd name="connsiteX3" fmla="*/ 0 w 977900"/>
                <a:gd name="connsiteY3" fmla="*/ 1413933 h 144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900" h="1449916">
                  <a:moveTo>
                    <a:pt x="977900" y="4233"/>
                  </a:moveTo>
                  <a:cubicBezTo>
                    <a:pt x="822325" y="2116"/>
                    <a:pt x="666750" y="0"/>
                    <a:pt x="635000" y="207433"/>
                  </a:cubicBezTo>
                  <a:cubicBezTo>
                    <a:pt x="603250" y="414866"/>
                    <a:pt x="893233" y="1047750"/>
                    <a:pt x="787400" y="1248833"/>
                  </a:cubicBezTo>
                  <a:cubicBezTo>
                    <a:pt x="681567" y="1449916"/>
                    <a:pt x="0" y="1413933"/>
                    <a:pt x="0" y="1413933"/>
                  </a:cubicBezTo>
                </a:path>
              </a:pathLst>
            </a:cu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1589130" y="4587744"/>
              <a:ext cx="2575872" cy="364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Domain specific reducer</a:t>
              </a:r>
            </a:p>
          </p:txBody>
        </p:sp>
        <p:sp>
          <p:nvSpPr>
            <p:cNvPr id="90" name="Left Brace 89"/>
            <p:cNvSpPr/>
            <p:nvPr/>
          </p:nvSpPr>
          <p:spPr>
            <a:xfrm>
              <a:off x="3594196" y="2424598"/>
              <a:ext cx="181942" cy="1554737"/>
            </a:xfrm>
            <a:prstGeom prst="leftBrace">
              <a:avLst>
                <a:gd name="adj1" fmla="val 43294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0"/>
          <p:cNvGrpSpPr/>
          <p:nvPr/>
        </p:nvGrpSpPr>
        <p:grpSpPr>
          <a:xfrm>
            <a:off x="-150587" y="5953323"/>
            <a:ext cx="3389086" cy="579854"/>
            <a:chOff x="-150587" y="6207323"/>
            <a:chExt cx="3112219" cy="579854"/>
          </a:xfrm>
        </p:grpSpPr>
        <p:sp>
          <p:nvSpPr>
            <p:cNvPr id="99" name="Rectangle 98"/>
            <p:cNvSpPr/>
            <p:nvPr/>
          </p:nvSpPr>
          <p:spPr>
            <a:xfrm>
              <a:off x="-82549" y="6207323"/>
              <a:ext cx="255904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 [PLDI’08]</a:t>
              </a:r>
              <a:endParaRPr lang="en-US" sz="16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-150587" y="6448623"/>
              <a:ext cx="311221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predicate abstraction [PLDI’09]</a:t>
              </a:r>
              <a:endParaRPr lang="en-US" sz="16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12" name="Group 60"/>
          <p:cNvGrpSpPr/>
          <p:nvPr/>
        </p:nvGrpSpPr>
        <p:grpSpPr>
          <a:xfrm>
            <a:off x="4711700" y="5073026"/>
            <a:ext cx="3505200" cy="1137274"/>
            <a:chOff x="4470400" y="5073026"/>
            <a:chExt cx="3505200" cy="1137274"/>
          </a:xfrm>
        </p:grpSpPr>
        <p:grpSp>
          <p:nvGrpSpPr>
            <p:cNvPr id="13" name="Group 91"/>
            <p:cNvGrpSpPr/>
            <p:nvPr/>
          </p:nvGrpSpPr>
          <p:grpSpPr>
            <a:xfrm>
              <a:off x="4470400" y="5073026"/>
              <a:ext cx="3505200" cy="1137274"/>
              <a:chOff x="4470400" y="5517526"/>
              <a:chExt cx="3505200" cy="1137274"/>
            </a:xfrm>
          </p:grpSpPr>
          <p:grpSp>
            <p:nvGrpSpPr>
              <p:cNvPr id="14" name="Group 33"/>
              <p:cNvGrpSpPr/>
              <p:nvPr/>
            </p:nvGrpSpPr>
            <p:grpSpPr>
              <a:xfrm>
                <a:off x="4470400" y="6316246"/>
                <a:ext cx="3505200" cy="338554"/>
                <a:chOff x="598787" y="6113463"/>
                <a:chExt cx="3505200" cy="338554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598787" y="6113463"/>
                  <a:ext cx="12192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∃</a:t>
                  </a:r>
                  <a:r>
                    <a:rPr lang="en-US" sz="16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i</a:t>
                  </a:r>
                  <a:r>
                    <a:rPr lang="en-US" sz="1600" baseline="-250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,g</a:t>
                  </a:r>
                  <a:r>
                    <a:rPr lang="en-US" sz="1600" baseline="-250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,s</a:t>
                  </a:r>
                  <a:r>
                    <a:rPr lang="en-US" sz="1600" baseline="-25000" dirty="0" err="1" smtClean="0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:</a:t>
                  </a:r>
                  <a:endParaRPr lang="en-US" sz="11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817987" y="6113463"/>
                  <a:ext cx="22860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  <a:latin typeface="Comic Sans MS"/>
                      <a:cs typeface="Comic Sans MS"/>
                    </a:rPr>
                    <a:t>integer SAT instance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3" name="Freeform 82"/>
              <p:cNvSpPr/>
              <p:nvPr/>
            </p:nvSpPr>
            <p:spPr>
              <a:xfrm flipH="1">
                <a:off x="5211145" y="5517526"/>
                <a:ext cx="45719" cy="730874"/>
              </a:xfrm>
              <a:custGeom>
                <a:avLst/>
                <a:gdLst>
                  <a:gd name="connsiteX0" fmla="*/ 0 w 0"/>
                  <a:gd name="connsiteY0" fmla="*/ 0 h 254000"/>
                  <a:gd name="connsiteX1" fmla="*/ 0 w 0"/>
                  <a:gd name="connsiteY1" fmla="*/ 254000 h 2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254000">
                    <a:moveTo>
                      <a:pt x="0" y="0"/>
                    </a:moveTo>
                    <a:lnTo>
                      <a:pt x="0" y="254000"/>
                    </a:lnTo>
                  </a:path>
                </a:pathLst>
              </a:custGeom>
              <a:ln>
                <a:headEnd type="non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5359400" y="5354191"/>
              <a:ext cx="2510437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Linear arithmetic tricks</a:t>
              </a:r>
            </a:p>
          </p:txBody>
        </p:sp>
      </p:grpSp>
      <p:grpSp>
        <p:nvGrpSpPr>
          <p:cNvPr id="15" name="Group 59"/>
          <p:cNvGrpSpPr/>
          <p:nvPr/>
        </p:nvGrpSpPr>
        <p:grpSpPr>
          <a:xfrm>
            <a:off x="3842470" y="3655997"/>
            <a:ext cx="5174530" cy="1529038"/>
            <a:chOff x="3842470" y="3655997"/>
            <a:chExt cx="5174530" cy="1529038"/>
          </a:xfrm>
        </p:grpSpPr>
        <p:sp>
          <p:nvSpPr>
            <p:cNvPr id="55" name="Rectangle 54"/>
            <p:cNvSpPr/>
            <p:nvPr/>
          </p:nvSpPr>
          <p:spPr>
            <a:xfrm>
              <a:off x="3842470" y="4600259"/>
              <a:ext cx="5174530" cy="5847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latin typeface="Comic Sans MS"/>
                  <a:cs typeface="Comic Sans MS"/>
                </a:rPr>
                <a:t>y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 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ea typeface="ＭＳ ゴシック"/>
                  <a:cs typeface="Comic Sans MS"/>
                </a:rPr>
                <a:t>g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ea typeface="ＭＳ ゴシック"/>
                  <a:cs typeface="Comic Sans MS"/>
                </a:rPr>
                <a:t>1</a:t>
              </a:r>
              <a:r>
                <a:rPr lang="en-US" sz="1600" dirty="0" smtClean="0">
                  <a:latin typeface="Comic Sans MS"/>
                  <a:cs typeface="Comic Sans MS"/>
                </a:rPr>
                <a:t>x+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g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latin typeface="Comic Sans MS"/>
                  <a:cs typeface="Comic Sans MS"/>
                </a:rPr>
                <a:t>y+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g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latin typeface="Comic Sans MS"/>
                  <a:cs typeface="Comic Sans MS"/>
                </a:rPr>
                <a:t>0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 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  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 err="1" smtClean="0">
                  <a:latin typeface="Comic Sans MS"/>
                  <a:cs typeface="Comic Sans MS"/>
                </a:rPr>
                <a:t>x</a:t>
              </a:r>
              <a:r>
                <a:rPr lang="en-US" sz="1600" dirty="0" smtClean="0">
                  <a:latin typeface="Comic Sans MS"/>
                  <a:cs typeface="Comic Sans MS"/>
                </a:rPr>
                <a:t>’=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s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latin typeface="Comic Sans MS"/>
                  <a:cs typeface="Comic Sans MS"/>
                </a:rPr>
                <a:t>x+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s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latin typeface="Comic Sans MS"/>
                  <a:cs typeface="Comic Sans MS"/>
                </a:rPr>
                <a:t>y+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s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 err="1" smtClean="0">
                  <a:latin typeface="Comic Sans MS"/>
                  <a:cs typeface="Comic Sans MS"/>
                </a:rPr>
                <a:t>y</a:t>
              </a:r>
              <a:r>
                <a:rPr lang="en-US" sz="1600" dirty="0" smtClean="0">
                  <a:latin typeface="Comic Sans MS"/>
                  <a:cs typeface="Comic Sans MS"/>
                </a:rPr>
                <a:t>’=</a:t>
              </a:r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…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x’+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y’+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endParaRPr lang="en-US" sz="1600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067378" y="4014856"/>
              <a:ext cx="3746421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Assume a form for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I,</a:t>
              </a:r>
              <a:r>
                <a:rPr lang="en-US" sz="1600" dirty="0" smtClean="0"/>
                <a:t> G</a:t>
              </a:r>
              <a:r>
                <a:rPr lang="en-US" sz="1600" baseline="-25000" dirty="0" smtClean="0"/>
                <a:t>cond2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,</a:t>
              </a:r>
              <a:r>
                <a:rPr lang="en-US" sz="1600" dirty="0" smtClean="0"/>
                <a:t>S</a:t>
              </a:r>
              <a:r>
                <a:rPr lang="en-US" sz="1600" baseline="-25000" dirty="0" smtClean="0"/>
                <a:t>body2</a:t>
              </a:r>
              <a:r>
                <a:rPr lang="en-US" sz="1600" dirty="0" smtClean="0">
                  <a:latin typeface="Comic Sans MS"/>
                  <a:cs typeface="Comic Sans MS"/>
                </a:rPr>
                <a:t>,</a:t>
              </a:r>
              <a:r>
                <a:rPr lang="en-US" sz="1600" dirty="0" smtClean="0"/>
                <a:t> </a:t>
              </a:r>
              <a:r>
                <a:rPr lang="en-US" sz="1600" dirty="0" smtClean="0">
                  <a:latin typeface="Comic Sans MS"/>
                  <a:cs typeface="Comic Sans MS"/>
                </a:rPr>
                <a:t>e.g., </a:t>
              </a:r>
            </a:p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latin typeface="Comic Sans MS"/>
                  <a:cs typeface="Comic Sans MS"/>
                </a:rPr>
                <a:t>y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 smtClean="0">
                  <a:latin typeface="Comic Sans MS"/>
                  <a:cs typeface="Comic Sans MS"/>
                </a:rPr>
                <a:t>  for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 </a:t>
              </a:r>
              <a:r>
                <a:rPr lang="en-US" sz="1600" dirty="0" smtClean="0">
                  <a:latin typeface="Comic Sans MS"/>
                  <a:cs typeface="Comic Sans MS"/>
                </a:rPr>
                <a:t>(given the domains)</a:t>
              </a:r>
            </a:p>
          </p:txBody>
        </p:sp>
        <p:sp>
          <p:nvSpPr>
            <p:cNvPr id="59" name="Freeform 58"/>
            <p:cNvSpPr/>
            <p:nvPr/>
          </p:nvSpPr>
          <p:spPr>
            <a:xfrm flipH="1">
              <a:off x="5067299" y="3655997"/>
              <a:ext cx="45719" cy="884251"/>
            </a:xfrm>
            <a:custGeom>
              <a:avLst/>
              <a:gdLst>
                <a:gd name="connsiteX0" fmla="*/ 0 w 0"/>
                <a:gd name="connsiteY0" fmla="*/ 0 h 254000"/>
                <a:gd name="connsiteX1" fmla="*/ 0 w 0"/>
                <a:gd name="connsiteY1" fmla="*/ 254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54000">
                  <a:moveTo>
                    <a:pt x="0" y="0"/>
                  </a:moveTo>
                  <a:lnTo>
                    <a:pt x="0" y="254000"/>
                  </a:ln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-76200" y="4698880"/>
            <a:ext cx="1309937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g</a:t>
            </a:r>
            <a:r>
              <a:rPr lang="en-US" sz="1600" baseline="-25000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k</a:t>
            </a:r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 and </a:t>
            </a:r>
            <a:r>
              <a:rPr lang="en-US" sz="1600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s</a:t>
            </a:r>
            <a:r>
              <a:rPr lang="en-US" sz="1600" baseline="-25000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k</a:t>
            </a:r>
            <a:endParaRPr lang="en-US" sz="1600" dirty="0" smtClean="0">
              <a:latin typeface="Comic Sans MS"/>
              <a:cs typeface="Comic Sans MS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245156" y="4625659"/>
            <a:ext cx="1463040" cy="345938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926580" y="4625659"/>
            <a:ext cx="2103120" cy="345938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25399" y="4635381"/>
            <a:ext cx="1131629" cy="526546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509124" y="1492320"/>
            <a:ext cx="2729375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Synthesize statements and guards!</a:t>
            </a:r>
            <a:endParaRPr lang="en-US" sz="20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-26041" y="5096135"/>
            <a:ext cx="1271101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guards/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statements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2" grpId="0" animBg="1"/>
      <p:bldP spid="63" grpId="0"/>
      <p:bldP spid="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Statements unknown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633804" y="4994762"/>
            <a:ext cx="2695361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Infer 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I </a:t>
            </a:r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and 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S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init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body1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body2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3" name="Group 31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3" name="Rectangle 32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err="1" smtClean="0">
                  <a:solidFill>
                    <a:srgbClr val="008000"/>
                  </a:solidFill>
                </a:rPr>
                <a:t>init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G</a:t>
              </a:r>
              <a:r>
                <a:rPr lang="en-US" baseline="-25000" dirty="0" err="1" smtClean="0"/>
                <a:t>loop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 smtClean="0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 smtClean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cond1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body1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cond2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body2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oup 31"/>
          <p:cNvGrpSpPr/>
          <p:nvPr/>
        </p:nvGrpSpPr>
        <p:grpSpPr>
          <a:xfrm>
            <a:off x="863600" y="1758737"/>
            <a:ext cx="3774883" cy="1737300"/>
            <a:chOff x="2917487" y="3012431"/>
            <a:chExt cx="3774883" cy="1737300"/>
          </a:xfrm>
        </p:grpSpPr>
        <p:sp>
          <p:nvSpPr>
            <p:cNvPr id="12" name="Rectangle 11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err="1" smtClean="0">
                  <a:solidFill>
                    <a:srgbClr val="008000"/>
                  </a:solidFill>
                </a:rPr>
                <a:t>init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/>
                <a:t>G</a:t>
              </a:r>
              <a:r>
                <a:rPr lang="en-US" baseline="-25000" dirty="0" err="1" smtClean="0"/>
                <a:t>loop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 smtClean="0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 smtClean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cond1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body1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9174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/>
                <a:t>G</a:t>
              </a:r>
              <a:r>
                <a:rPr lang="en-US" baseline="-25000" dirty="0" smtClean="0"/>
                <a:t>cond2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body2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27030" y="1408623"/>
            <a:ext cx="2594854" cy="1773520"/>
            <a:chOff x="246030" y="1662623"/>
            <a:chExt cx="2594854" cy="1773520"/>
          </a:xfrm>
        </p:grpSpPr>
        <p:sp>
          <p:nvSpPr>
            <p:cNvPr id="16" name="Rectangle 15"/>
            <p:cNvSpPr/>
            <p:nvPr/>
          </p:nvSpPr>
          <p:spPr>
            <a:xfrm rot="19748663">
              <a:off x="1736627" y="2125217"/>
              <a:ext cx="513150" cy="16927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shade val="95000"/>
                  <a:satMod val="10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91440" tIns="0" rIns="91440" bIns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false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 rot="19748663">
              <a:off x="2327734" y="2135674"/>
              <a:ext cx="513150" cy="16927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shade val="95000"/>
                  <a:satMod val="10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91440" tIns="0" rIns="91440" bIns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false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 rot="19748663">
              <a:off x="1156782" y="2489050"/>
              <a:ext cx="513150" cy="16927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shade val="95000"/>
                  <a:satMod val="10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91440" tIns="0" rIns="91440" bIns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false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 rot="19748663">
              <a:off x="416047" y="2849005"/>
              <a:ext cx="513150" cy="16927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shade val="95000"/>
                  <a:satMod val="10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91440" tIns="0" rIns="91440" bIns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false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rot="19748663">
              <a:off x="307260" y="3205563"/>
              <a:ext cx="513150" cy="16927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shade val="95000"/>
                  <a:satMod val="10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91440" tIns="0" rIns="91440" bIns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false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19748663">
              <a:off x="1600587" y="3266866"/>
              <a:ext cx="513150" cy="16927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shade val="95000"/>
                  <a:satMod val="10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91440" tIns="0" rIns="91440" bIns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false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9748663">
              <a:off x="2327732" y="3266865"/>
              <a:ext cx="513150" cy="16927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shade val="95000"/>
                  <a:satMod val="10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91440" tIns="0" rIns="91440" bIns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false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 rot="19748663">
              <a:off x="2312338" y="2888696"/>
              <a:ext cx="513150" cy="16927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shade val="95000"/>
                  <a:satMod val="10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91440" tIns="0" rIns="91440" bIns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false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 rot="19748663">
              <a:off x="1587621" y="2856387"/>
              <a:ext cx="513150" cy="16927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shade val="95000"/>
                  <a:satMod val="10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91440" tIns="0" rIns="91440" bIns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false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46030" y="1662623"/>
              <a:ext cx="1430997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Trivial </a:t>
              </a:r>
              <a:r>
                <a:rPr lang="en-US" dirty="0" err="1" smtClean="0">
                  <a:solidFill>
                    <a:srgbClr val="000000"/>
                  </a:solidFill>
                  <a:latin typeface="Comic Sans MS"/>
                  <a:cs typeface="Comic Sans MS"/>
                </a:rPr>
                <a:t>soln</a:t>
              </a:r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: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4582297" y="1510675"/>
            <a:ext cx="14545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Statements 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unknown: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4048125" y="2587702"/>
            <a:ext cx="952500" cy="430887"/>
            <a:chOff x="3667125" y="2841702"/>
            <a:chExt cx="952500" cy="430887"/>
          </a:xfrm>
        </p:grpSpPr>
        <p:sp>
          <p:nvSpPr>
            <p:cNvPr id="28" name="Freeform 27"/>
            <p:cNvSpPr/>
            <p:nvPr/>
          </p:nvSpPr>
          <p:spPr>
            <a:xfrm>
              <a:off x="3667125" y="2928938"/>
              <a:ext cx="952500" cy="309562"/>
            </a:xfrm>
            <a:custGeom>
              <a:avLst/>
              <a:gdLst>
                <a:gd name="connsiteX0" fmla="*/ 952500 w 952500"/>
                <a:gd name="connsiteY0" fmla="*/ 309562 h 309562"/>
                <a:gd name="connsiteX1" fmla="*/ 0 w 952500"/>
                <a:gd name="connsiteY1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00" h="309562">
                  <a:moveTo>
                    <a:pt x="952500" y="309562"/>
                  </a:moveTo>
                  <a:lnTo>
                    <a:pt x="0" y="0"/>
                  </a:lnTo>
                </a:path>
              </a:pathLst>
            </a:custGeom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857226" y="2841702"/>
              <a:ext cx="57982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Ask </a:t>
              </a:r>
            </a:p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solver</a:t>
              </a:r>
              <a:endParaRPr lang="en-US" sz="11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099269" y="3251200"/>
            <a:ext cx="6498630" cy="1502258"/>
            <a:chOff x="1718269" y="3251200"/>
            <a:chExt cx="6498630" cy="1502258"/>
          </a:xfrm>
        </p:grpSpPr>
        <p:sp>
          <p:nvSpPr>
            <p:cNvPr id="50" name="Freeform 49"/>
            <p:cNvSpPr/>
            <p:nvPr/>
          </p:nvSpPr>
          <p:spPr>
            <a:xfrm>
              <a:off x="1775883" y="3251200"/>
              <a:ext cx="2783417" cy="1193800"/>
            </a:xfrm>
            <a:custGeom>
              <a:avLst/>
              <a:gdLst>
                <a:gd name="connsiteX0" fmla="*/ 179917 w 2783417"/>
                <a:gd name="connsiteY0" fmla="*/ 0 h 848783"/>
                <a:gd name="connsiteX1" fmla="*/ 433917 w 2783417"/>
                <a:gd name="connsiteY1" fmla="*/ 711200 h 848783"/>
                <a:gd name="connsiteX2" fmla="*/ 2783417 w 2783417"/>
                <a:gd name="connsiteY2" fmla="*/ 825500 h 848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3417" h="848783">
                  <a:moveTo>
                    <a:pt x="179917" y="0"/>
                  </a:moveTo>
                  <a:cubicBezTo>
                    <a:pt x="89958" y="286808"/>
                    <a:pt x="0" y="573617"/>
                    <a:pt x="433917" y="711200"/>
                  </a:cubicBezTo>
                  <a:cubicBezTo>
                    <a:pt x="867834" y="848783"/>
                    <a:pt x="2783417" y="825500"/>
                    <a:pt x="2783417" y="825500"/>
                  </a:cubicBezTo>
                </a:path>
              </a:pathLst>
            </a:cu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718269" y="3701426"/>
              <a:ext cx="6498630" cy="1052032"/>
              <a:chOff x="1718269" y="3701426"/>
              <a:chExt cx="6498630" cy="1052032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4691852" y="4076350"/>
                <a:ext cx="3525047" cy="677108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L="91440" indent="-91440"/>
                <a:r>
                  <a:rPr lang="en-US" sz="14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Issue: </a:t>
                </a:r>
                <a:r>
                  <a:rPr lang="en-US" sz="1400" u="sng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Well-formedness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 not ensured</a:t>
                </a:r>
              </a:p>
              <a:p>
                <a:pPr marL="91440" indent="182880">
                  <a:buFont typeface="Arial"/>
                  <a:buChar char="•"/>
                </a:pPr>
                <a:r>
                  <a:rPr lang="en-US" sz="12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Statements</a:t>
                </a:r>
              </a:p>
              <a:p>
                <a:pPr marL="91440" indent="182880">
                  <a:buFont typeface="Arial"/>
                  <a:buChar char="•"/>
                </a:pPr>
                <a:r>
                  <a:rPr lang="en-US" sz="12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Conditional Guards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718269" y="3701426"/>
                <a:ext cx="2330628" cy="83099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But transitions, i.e., S</a:t>
                </a:r>
                <a:r>
                  <a:rPr lang="en-US" sz="1600" baseline="-250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init</a:t>
                </a:r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,S</a:t>
                </a:r>
                <a:r>
                  <a:rPr lang="en-US" sz="1600" baseline="-250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body1</a:t>
                </a:r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,S</a:t>
                </a:r>
                <a:r>
                  <a:rPr lang="en-US" sz="1600" baseline="-250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body2</a:t>
                </a:r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, cannot imply false</a:t>
                </a: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2" name="Rectangle 41"/>
          <p:cNvSpPr/>
          <p:nvPr/>
        </p:nvSpPr>
        <p:spPr>
          <a:xfrm>
            <a:off x="739067" y="4794720"/>
            <a:ext cx="3998033" cy="147732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Remember, </a:t>
            </a:r>
          </a:p>
          <a:p>
            <a:pPr marL="182880" indent="-18288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statement unknowns: transition</a:t>
            </a:r>
          </a:p>
          <a:p>
            <a:pPr marL="640080" lvl="1" indent="-182880">
              <a:buFont typeface="Arial"/>
              <a:buChar char="•"/>
            </a:pPr>
            <a:r>
              <a:rPr lang="en-US" sz="1600" dirty="0" smtClean="0"/>
              <a:t> </a:t>
            </a:r>
            <a:r>
              <a:rPr lang="en-US" sz="2000" b="1" dirty="0" smtClean="0"/>
              <a:t>⋀</a:t>
            </a:r>
            <a:r>
              <a:rPr lang="en-US" sz="2000" baseline="-25000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dirty="0" smtClean="0"/>
              <a:t>(</a:t>
            </a:r>
            <a:r>
              <a:rPr lang="en-US" sz="1600" dirty="0" smtClean="0">
                <a:latin typeface="Comic Sans MS"/>
                <a:cs typeface="Comic Sans MS"/>
              </a:rPr>
              <a:t>output </a:t>
            </a:r>
            <a:r>
              <a:rPr lang="en-US" sz="1600" dirty="0" err="1" smtClean="0">
                <a:latin typeface="Comic Sans MS"/>
                <a:cs typeface="Comic Sans MS"/>
              </a:rPr>
              <a:t>var</a:t>
            </a:r>
            <a:r>
              <a:rPr lang="en-US" sz="1600" baseline="-25000" dirty="0" err="1" smtClean="0">
                <a:latin typeface="Comic Sans MS"/>
                <a:cs typeface="Comic Sans MS"/>
              </a:rPr>
              <a:t>i</a:t>
            </a:r>
            <a:r>
              <a:rPr lang="en-US" sz="1600" dirty="0" smtClean="0">
                <a:latin typeface="Comic Sans MS"/>
                <a:cs typeface="Comic Sans MS"/>
              </a:rPr>
              <a:t> = </a:t>
            </a:r>
            <a:r>
              <a:rPr lang="en-US" sz="1600" dirty="0" err="1" smtClean="0">
                <a:latin typeface="Comic Sans MS"/>
                <a:cs typeface="Comic Sans MS"/>
              </a:rPr>
              <a:t>fn(input</a:t>
            </a:r>
            <a:r>
              <a:rPr lang="en-US" sz="1600" dirty="0" smtClean="0">
                <a:latin typeface="Comic Sans MS"/>
                <a:cs typeface="Comic Sans MS"/>
              </a:rPr>
              <a:t> </a:t>
            </a:r>
            <a:r>
              <a:rPr lang="en-US" sz="1600" dirty="0" err="1" smtClean="0">
                <a:latin typeface="Comic Sans MS"/>
                <a:cs typeface="Comic Sans MS"/>
              </a:rPr>
              <a:t>vars</a:t>
            </a:r>
            <a:r>
              <a:rPr lang="en-US" sz="1600" dirty="0" smtClean="0">
                <a:latin typeface="Comic Sans MS"/>
                <a:cs typeface="Comic Sans MS"/>
              </a:rPr>
              <a:t>)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  <a:endParaRPr lang="en-US" sz="1600" dirty="0" smtClean="0">
              <a:latin typeface="Comic Sans MS"/>
              <a:cs typeface="Comic Sans MS"/>
            </a:endParaRPr>
          </a:p>
          <a:p>
            <a:pPr marL="640080" lvl="1" indent="-182880">
              <a:buFont typeface="Arial"/>
              <a:buChar char="•"/>
            </a:pPr>
            <a:r>
              <a:rPr lang="en-US" sz="1600" dirty="0" smtClean="0">
                <a:latin typeface="Comic Sans MS"/>
                <a:cs typeface="Comic Sans MS"/>
              </a:rPr>
              <a:t>E.g., </a:t>
            </a:r>
            <a:r>
              <a:rPr lang="en-US" sz="1600" dirty="0" err="1" smtClean="0"/>
              <a:t>v</a:t>
            </a:r>
            <a:r>
              <a:rPr lang="en-US" sz="1600" dirty="0" smtClean="0"/>
              <a:t>’ = </a:t>
            </a:r>
            <a:r>
              <a:rPr lang="en-US" sz="1600" dirty="0" err="1" smtClean="0"/>
              <a:t>v</a:t>
            </a:r>
            <a:r>
              <a:rPr lang="en-US" sz="1600" dirty="0" smtClean="0"/>
              <a:t> + 2Y </a:t>
            </a:r>
            <a:r>
              <a:rPr lang="en-US" sz="1600" b="1" dirty="0" smtClean="0"/>
              <a:t>⋀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’ = </a:t>
            </a:r>
            <a:r>
              <a:rPr lang="en-US" sz="1600" dirty="0" err="1" smtClean="0"/>
              <a:t>x</a:t>
            </a:r>
            <a:r>
              <a:rPr lang="en-US" sz="1600" dirty="0" smtClean="0"/>
              <a:t> + 1</a:t>
            </a:r>
            <a:endParaRPr lang="en-US" sz="1600" dirty="0" smtClean="0">
              <a:latin typeface="Comic Sans MS"/>
              <a:cs typeface="Comic Sans MS"/>
            </a:endParaRPr>
          </a:p>
          <a:p>
            <a:pPr marL="182880" indent="-18288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Can never imply false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5633804" y="4994762"/>
            <a:ext cx="2695361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Infer 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I </a:t>
            </a:r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and 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S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init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body1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body2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,G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loop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,G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cond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Constraints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3" name="Rectangle 32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err="1" smtClean="0">
                  <a:solidFill>
                    <a:srgbClr val="008000"/>
                  </a:solidFill>
                </a:rPr>
                <a:t>init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>
                  <a:solidFill>
                    <a:srgbClr val="008000"/>
                  </a:solidFill>
                </a:rPr>
                <a:t>G</a:t>
              </a:r>
              <a:r>
                <a:rPr lang="en-US" baseline="-25000" dirty="0" err="1" smtClean="0">
                  <a:solidFill>
                    <a:srgbClr val="008000"/>
                  </a:solidFill>
                </a:rPr>
                <a:t>loop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 smtClean="0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 smtClean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G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cond1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body1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G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cond2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body2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520700" y="4419600"/>
            <a:ext cx="42418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Well-</a:t>
            </a:r>
            <a:r>
              <a:rPr lang="en-US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formedness</a:t>
            </a:r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 constraints:</a:t>
            </a:r>
          </a:p>
          <a:p>
            <a:pPr marL="91440" indent="-18288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Statement unknowns are not false</a:t>
            </a:r>
          </a:p>
          <a:p>
            <a:pPr marL="91440" lvl="0" indent="-18288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Conditional guards form tautologies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20700" y="2231819"/>
            <a:ext cx="3759200" cy="14157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Outputs reachable/termination constraints:</a:t>
            </a:r>
          </a:p>
          <a:p>
            <a:pPr marL="91440" indent="-182880"/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Exists ranking function </a:t>
            </a:r>
            <a:r>
              <a:rPr lang="en-US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r</a:t>
            </a:r>
            <a:endParaRPr lang="en-US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91440" indent="-18288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r bounded from below</a:t>
            </a:r>
          </a:p>
          <a:p>
            <a:pPr marL="91440" indent="-18288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r decreases in each iteration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72853" y="2255262"/>
            <a:ext cx="3525047" cy="1369964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Safety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72853" y="3689158"/>
            <a:ext cx="3525047" cy="31759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Termination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72853" y="4076351"/>
            <a:ext cx="3525047" cy="6771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Well-formedness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72852" y="3698971"/>
            <a:ext cx="3525047" cy="3077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" indent="-91440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Issue: </a:t>
            </a:r>
            <a:r>
              <a:rPr lang="en-US" sz="1400" u="sng" dirty="0" smtClean="0">
                <a:solidFill>
                  <a:srgbClr val="000000"/>
                </a:solidFill>
                <a:latin typeface="Comic Sans MS"/>
                <a:cs typeface="Comic Sans MS"/>
              </a:rPr>
              <a:t>Termination</a:t>
            </a:r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 constraints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2852" y="4076350"/>
            <a:ext cx="3525047" cy="67710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" indent="-91440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Issue: </a:t>
            </a:r>
            <a:r>
              <a:rPr lang="en-US" sz="1400" u="sng" dirty="0" smtClean="0">
                <a:solidFill>
                  <a:srgbClr val="000000"/>
                </a:solidFill>
                <a:latin typeface="Comic Sans MS"/>
                <a:cs typeface="Comic Sans MS"/>
              </a:rPr>
              <a:t>Well-formedness</a:t>
            </a:r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 not ensured</a:t>
            </a:r>
          </a:p>
          <a:p>
            <a:pPr marL="91440" indent="182880">
              <a:buFont typeface="Arial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omic Sans MS"/>
                <a:cs typeface="Comic Sans MS"/>
              </a:rPr>
              <a:t>Statements</a:t>
            </a:r>
          </a:p>
          <a:p>
            <a:pPr marL="91440" indent="182880">
              <a:buFont typeface="Arial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omic Sans MS"/>
                <a:cs typeface="Comic Sans MS"/>
              </a:rPr>
              <a:t>Conditional Guards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076700" y="3505200"/>
            <a:ext cx="927100" cy="342900"/>
          </a:xfrm>
          <a:custGeom>
            <a:avLst/>
            <a:gdLst>
              <a:gd name="connsiteX0" fmla="*/ 927100 w 927100"/>
              <a:gd name="connsiteY0" fmla="*/ 342900 h 342900"/>
              <a:gd name="connsiteX1" fmla="*/ 0 w 927100"/>
              <a:gd name="connsiteY1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7100" h="342900">
                <a:moveTo>
                  <a:pt x="927100" y="342900"/>
                </a:move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102100" y="4419600"/>
            <a:ext cx="901700" cy="228600"/>
          </a:xfrm>
          <a:custGeom>
            <a:avLst/>
            <a:gdLst>
              <a:gd name="connsiteX0" fmla="*/ 901700 w 901700"/>
              <a:gd name="connsiteY0" fmla="*/ 0 h 228600"/>
              <a:gd name="connsiteX1" fmla="*/ 0 w 901700"/>
              <a:gd name="connsiteY1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1700" h="228600">
                <a:moveTo>
                  <a:pt x="901700" y="0"/>
                </a:moveTo>
                <a:lnTo>
                  <a:pt x="0" y="228600"/>
                </a:ln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8" grpId="0" animBg="1"/>
      <p:bldP spid="22" grpId="0" animBg="1"/>
      <p:bldP spid="21" grpId="0" animBg="1"/>
      <p:bldP spid="23" grpId="0" animBg="1"/>
      <p:bldP spid="28" grpId="0" animBg="1"/>
      <p:bldP spid="52" grpId="0" animBg="1"/>
      <p:bldP spid="29" grpId="0" animBg="1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5633804" y="4994762"/>
            <a:ext cx="2695361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Infer 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I </a:t>
            </a:r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and 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S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init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body1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body2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,G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loop</a:t>
            </a:r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,G</a:t>
            </a:r>
            <a:r>
              <a:rPr lang="en-US" sz="1600" baseline="-25000" dirty="0" smtClean="0">
                <a:solidFill>
                  <a:srgbClr val="008000"/>
                </a:solidFill>
                <a:latin typeface="Comic Sans MS"/>
                <a:cs typeface="Comic Sans MS"/>
              </a:rPr>
              <a:t>cond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Constraints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3" name="Rectangle 32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err="1" smtClean="0">
                  <a:solidFill>
                    <a:srgbClr val="008000"/>
                  </a:solidFill>
                </a:rPr>
                <a:t>init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 smtClean="0">
                  <a:solidFill>
                    <a:srgbClr val="008000"/>
                  </a:solidFill>
                </a:rPr>
                <a:t>G</a:t>
              </a:r>
              <a:r>
                <a:rPr lang="en-US" baseline="-25000" dirty="0" err="1" smtClean="0">
                  <a:solidFill>
                    <a:srgbClr val="008000"/>
                  </a:solidFill>
                </a:rPr>
                <a:t>loop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 smtClean="0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 smtClean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 smtClean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G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cond1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body1</a:t>
              </a:r>
              <a:r>
                <a:rPr lang="en-US" baseline="-25000" dirty="0" smtClean="0"/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 smtClean="0"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G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cond2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 smtClean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smtClean="0">
                  <a:solidFill>
                    <a:srgbClr val="008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body2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⇒ </a:t>
              </a:r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 smtClean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5022054" y="5738816"/>
            <a:ext cx="3307110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Solving synthesis conditions </a:t>
            </a:r>
            <a:r>
              <a:rPr lang="en-US" sz="1600" u="sng" dirty="0" smtClean="0">
                <a:solidFill>
                  <a:srgbClr val="000000"/>
                </a:solidFill>
                <a:latin typeface="Comic Sans MS"/>
                <a:cs typeface="Comic Sans MS"/>
              </a:rPr>
              <a:t>does</a:t>
            </a:r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 yield valid programs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4" name="Group 50"/>
          <p:cNvGrpSpPr/>
          <p:nvPr/>
        </p:nvGrpSpPr>
        <p:grpSpPr>
          <a:xfrm>
            <a:off x="4954426" y="1577682"/>
            <a:ext cx="3757774" cy="3277380"/>
            <a:chOff x="1835446" y="2712810"/>
            <a:chExt cx="3757774" cy="3277380"/>
          </a:xfrm>
        </p:grpSpPr>
        <p:sp>
          <p:nvSpPr>
            <p:cNvPr id="25" name="Rounded Rectangle 24"/>
            <p:cNvSpPr/>
            <p:nvPr/>
          </p:nvSpPr>
          <p:spPr>
            <a:xfrm>
              <a:off x="1835446" y="3297586"/>
              <a:ext cx="3757774" cy="2692604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57106" y="2712810"/>
              <a:ext cx="1171014" cy="58477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Synthesis</a:t>
              </a:r>
            </a:p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Conditions</a:t>
              </a:r>
              <a:endParaRPr lang="en-US" sz="16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072853" y="2255262"/>
            <a:ext cx="3525047" cy="1369964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Safety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72853" y="3689158"/>
            <a:ext cx="3525047" cy="31759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Termination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72853" y="4076351"/>
            <a:ext cx="3525047" cy="6771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Well-formedness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35661" y="2162458"/>
            <a:ext cx="4314287" cy="3374326"/>
            <a:chOff x="297239" y="2423952"/>
            <a:chExt cx="4314287" cy="3374326"/>
          </a:xfrm>
        </p:grpSpPr>
        <p:grpSp>
          <p:nvGrpSpPr>
            <p:cNvPr id="31" name="Group 48"/>
            <p:cNvGrpSpPr/>
            <p:nvPr/>
          </p:nvGrpSpPr>
          <p:grpSpPr>
            <a:xfrm>
              <a:off x="413725" y="2435341"/>
              <a:ext cx="1685334" cy="1022020"/>
              <a:chOff x="274025" y="2435341"/>
              <a:chExt cx="1685334" cy="102202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274025" y="2435341"/>
                <a:ext cx="1685334" cy="276999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User input: Program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56" name="Freeform 55"/>
              <p:cNvSpPr/>
              <p:nvPr/>
            </p:nvSpPr>
            <p:spPr>
              <a:xfrm>
                <a:off x="1116692" y="2748993"/>
                <a:ext cx="0" cy="708368"/>
              </a:xfrm>
              <a:custGeom>
                <a:avLst/>
                <a:gdLst>
                  <a:gd name="connsiteX0" fmla="*/ 0 w 0"/>
                  <a:gd name="connsiteY0" fmla="*/ 0 h 999067"/>
                  <a:gd name="connsiteX1" fmla="*/ 0 w 0"/>
                  <a:gd name="connsiteY1" fmla="*/ 999067 h 99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999067">
                    <a:moveTo>
                      <a:pt x="0" y="0"/>
                    </a:moveTo>
                    <a:lnTo>
                      <a:pt x="0" y="999067"/>
                    </a:lnTo>
                  </a:path>
                </a:pathLst>
              </a:cu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83702" y="2954239"/>
                <a:ext cx="665980" cy="276999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err="1" smtClean="0">
                    <a:latin typeface="Comic Sans MS"/>
                    <a:cs typeface="Comic Sans MS"/>
                  </a:rPr>
                  <a:t>VCGen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</p:grpSp>
        <p:grpSp>
          <p:nvGrpSpPr>
            <p:cNvPr id="32" name="Group 49"/>
            <p:cNvGrpSpPr/>
            <p:nvPr/>
          </p:nvGrpSpPr>
          <p:grpSpPr>
            <a:xfrm>
              <a:off x="2612942" y="2423952"/>
              <a:ext cx="1722846" cy="1022019"/>
              <a:chOff x="2612942" y="2423952"/>
              <a:chExt cx="1722846" cy="102201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2612942" y="2423952"/>
                <a:ext cx="1722846" cy="2769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User input: </a:t>
                </a:r>
                <a:r>
                  <a:rPr lang="en-US" sz="1200" u="sng" dirty="0" smtClean="0">
                    <a:latin typeface="Comic Sans MS"/>
                    <a:cs typeface="Comic Sans MS"/>
                  </a:rPr>
                  <a:t>Scaffold</a:t>
                </a:r>
                <a:endParaRPr lang="en-US" sz="1200" u="sng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3474365" y="2737603"/>
                <a:ext cx="0" cy="708368"/>
              </a:xfrm>
              <a:custGeom>
                <a:avLst/>
                <a:gdLst>
                  <a:gd name="connsiteX0" fmla="*/ 0 w 0"/>
                  <a:gd name="connsiteY0" fmla="*/ 0 h 999067"/>
                  <a:gd name="connsiteX1" fmla="*/ 0 w 0"/>
                  <a:gd name="connsiteY1" fmla="*/ 999067 h 99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999067">
                    <a:moveTo>
                      <a:pt x="0" y="0"/>
                    </a:moveTo>
                    <a:lnTo>
                      <a:pt x="0" y="999067"/>
                    </a:lnTo>
                  </a:path>
                </a:pathLst>
              </a:cu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142754" y="2954239"/>
                <a:ext cx="663223" cy="27699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err="1" smtClean="0">
                    <a:latin typeface="Comic Sans MS"/>
                    <a:cs typeface="Comic Sans MS"/>
                  </a:rPr>
                  <a:t>SCGen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</p:grpSp>
        <p:grpSp>
          <p:nvGrpSpPr>
            <p:cNvPr id="37" name="Group 47"/>
            <p:cNvGrpSpPr/>
            <p:nvPr/>
          </p:nvGrpSpPr>
          <p:grpSpPr>
            <a:xfrm>
              <a:off x="297239" y="3502859"/>
              <a:ext cx="1918306" cy="2186953"/>
              <a:chOff x="157539" y="3502859"/>
              <a:chExt cx="1918306" cy="2186953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157539" y="3502859"/>
                <a:ext cx="1918306" cy="276999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Verification Conditions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00208" y="4575743"/>
                <a:ext cx="1432968" cy="461665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Verified Program + Proof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1116692" y="3831356"/>
                <a:ext cx="0" cy="708368"/>
              </a:xfrm>
              <a:custGeom>
                <a:avLst/>
                <a:gdLst>
                  <a:gd name="connsiteX0" fmla="*/ 0 w 0"/>
                  <a:gd name="connsiteY0" fmla="*/ 0 h 999067"/>
                  <a:gd name="connsiteX1" fmla="*/ 0 w 0"/>
                  <a:gd name="connsiteY1" fmla="*/ 999067 h 99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999067">
                    <a:moveTo>
                      <a:pt x="0" y="0"/>
                    </a:moveTo>
                    <a:lnTo>
                      <a:pt x="0" y="999067"/>
                    </a:lnTo>
                  </a:path>
                </a:pathLst>
              </a:cu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25008" y="4015501"/>
                <a:ext cx="1383369" cy="276999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Fixed-pt Solver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67279" y="5228147"/>
                <a:ext cx="16988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Verification</a:t>
                </a:r>
              </a:p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(Invariant inference)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</p:grpSp>
        <p:grpSp>
          <p:nvGrpSpPr>
            <p:cNvPr id="38" name="Group 46"/>
            <p:cNvGrpSpPr/>
            <p:nvPr/>
          </p:nvGrpSpPr>
          <p:grpSpPr>
            <a:xfrm>
              <a:off x="2337205" y="3819967"/>
              <a:ext cx="2274321" cy="1978311"/>
              <a:chOff x="2337205" y="3819967"/>
              <a:chExt cx="2274321" cy="1978311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2612943" y="4564352"/>
                <a:ext cx="1722845" cy="46166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Synthesized Program+ Proof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3474365" y="3819967"/>
                <a:ext cx="0" cy="708368"/>
              </a:xfrm>
              <a:custGeom>
                <a:avLst/>
                <a:gdLst>
                  <a:gd name="connsiteX0" fmla="*/ 0 w 0"/>
                  <a:gd name="connsiteY0" fmla="*/ 0 h 999067"/>
                  <a:gd name="connsiteX1" fmla="*/ 0 w 0"/>
                  <a:gd name="connsiteY1" fmla="*/ 999067 h 99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999067">
                    <a:moveTo>
                      <a:pt x="0" y="0"/>
                    </a:moveTo>
                    <a:lnTo>
                      <a:pt x="0" y="999067"/>
                    </a:lnTo>
                  </a:path>
                </a:pathLst>
              </a:cu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782634" y="3981235"/>
                <a:ext cx="1383462" cy="27699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Fixed-pt Solver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337205" y="5151947"/>
                <a:ext cx="22743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Synthesis</a:t>
                </a:r>
              </a:p>
              <a:p>
                <a:pPr algn="ctr"/>
                <a:r>
                  <a:rPr lang="en-US" sz="1200" dirty="0" smtClean="0">
                    <a:latin typeface="Comic Sans MS"/>
                    <a:cs typeface="Comic Sans MS"/>
                  </a:rPr>
                  <a:t>(Invariant + Program inference)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2612943" y="3502856"/>
              <a:ext cx="1722845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omic Sans MS"/>
                  <a:cs typeface="Comic Sans MS"/>
                </a:rPr>
                <a:t>Synthesis Conditions</a:t>
              </a:r>
              <a:endParaRPr lang="en-US" sz="1200" dirty="0">
                <a:latin typeface="Comic Sans MS"/>
                <a:cs typeface="Comic Sans MS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/>
          <p:cNvGrpSpPr/>
          <p:nvPr/>
        </p:nvGrpSpPr>
        <p:grpSpPr>
          <a:xfrm>
            <a:off x="3850205" y="3161393"/>
            <a:ext cx="1348002" cy="523220"/>
            <a:chOff x="3850205" y="3161393"/>
            <a:chExt cx="1348002" cy="523220"/>
          </a:xfrm>
        </p:grpSpPr>
        <p:sp>
          <p:nvSpPr>
            <p:cNvPr id="92" name="TextBox 91"/>
            <p:cNvSpPr txBox="1"/>
            <p:nvPr/>
          </p:nvSpPr>
          <p:spPr>
            <a:xfrm>
              <a:off x="4059112" y="3161393"/>
              <a:ext cx="1139095" cy="52322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Synthesis Conditions</a:t>
              </a:r>
              <a:endParaRPr lang="en-US" sz="1400" dirty="0">
                <a:latin typeface="Comic Sans MS"/>
                <a:cs typeface="Comic Sans MS"/>
              </a:endParaRPr>
            </a:p>
          </p:txBody>
        </p:sp>
        <p:sp>
          <p:nvSpPr>
            <p:cNvPr id="95" name="Freeform 94"/>
            <p:cNvSpPr/>
            <p:nvPr/>
          </p:nvSpPr>
          <p:spPr>
            <a:xfrm rot="16200000">
              <a:off x="3974296" y="3267811"/>
              <a:ext cx="64004" cy="312186"/>
            </a:xfrm>
            <a:custGeom>
              <a:avLst/>
              <a:gdLst>
                <a:gd name="connsiteX0" fmla="*/ 0 w 0"/>
                <a:gd name="connsiteY0" fmla="*/ 0 h 999067"/>
                <a:gd name="connsiteX1" fmla="*/ 0 w 0"/>
                <a:gd name="connsiteY1" fmla="*/ 999067 h 999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9067">
                  <a:moveTo>
                    <a:pt x="0" y="0"/>
                  </a:moveTo>
                  <a:lnTo>
                    <a:pt x="0" y="999067"/>
                  </a:lnTo>
                </a:path>
              </a:pathLst>
            </a:cu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3" name="Group 94"/>
          <p:cNvGrpSpPr/>
          <p:nvPr/>
        </p:nvGrpSpPr>
        <p:grpSpPr>
          <a:xfrm>
            <a:off x="1721146" y="1675687"/>
            <a:ext cx="2217960" cy="4729257"/>
            <a:chOff x="1873546" y="1675687"/>
            <a:chExt cx="2217960" cy="4729257"/>
          </a:xfrm>
        </p:grpSpPr>
        <p:sp>
          <p:nvSpPr>
            <p:cNvPr id="94" name="Rounded Rectangle 93"/>
            <p:cNvSpPr/>
            <p:nvPr/>
          </p:nvSpPr>
          <p:spPr>
            <a:xfrm>
              <a:off x="1873546" y="1675687"/>
              <a:ext cx="2217960" cy="4390703"/>
            </a:xfrm>
            <a:prstGeom prst="roundRect">
              <a:avLst>
                <a:gd name="adj" fmla="val 9223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318656" y="6066390"/>
              <a:ext cx="1240644" cy="33855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User Input</a:t>
              </a:r>
              <a:endParaRPr lang="en-US" sz="16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4" name="Group 91"/>
          <p:cNvGrpSpPr/>
          <p:nvPr/>
        </p:nvGrpSpPr>
        <p:grpSpPr>
          <a:xfrm>
            <a:off x="1421220" y="1779660"/>
            <a:ext cx="2632186" cy="4184877"/>
            <a:chOff x="1573620" y="1779660"/>
            <a:chExt cx="2632186" cy="4184877"/>
          </a:xfrm>
        </p:grpSpPr>
        <p:grpSp>
          <p:nvGrpSpPr>
            <p:cNvPr id="5" name="Group 88"/>
            <p:cNvGrpSpPr/>
            <p:nvPr/>
          </p:nvGrpSpPr>
          <p:grpSpPr>
            <a:xfrm>
              <a:off x="1573620" y="1779660"/>
              <a:ext cx="2472480" cy="2807989"/>
              <a:chOff x="1573620" y="1779660"/>
              <a:chExt cx="2472480" cy="2807989"/>
            </a:xfrm>
          </p:grpSpPr>
          <p:grpSp>
            <p:nvGrpSpPr>
              <p:cNvPr id="9" name="Group 81"/>
              <p:cNvGrpSpPr/>
              <p:nvPr/>
            </p:nvGrpSpPr>
            <p:grpSpPr>
              <a:xfrm>
                <a:off x="1573620" y="1779660"/>
                <a:ext cx="2472480" cy="2807989"/>
                <a:chOff x="1573620" y="1961072"/>
                <a:chExt cx="2472480" cy="2807989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1954370" y="4399729"/>
                  <a:ext cx="199153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linear arithmetic</a:t>
                  </a:r>
                  <a:endParaRPr lang="en-US" baseline="30000" dirty="0" smtClean="0">
                    <a:solidFill>
                      <a:srgbClr val="000000"/>
                    </a:solidFill>
                    <a:latin typeface="Comic Sans MS"/>
                    <a:cs typeface="Comic Sans MS"/>
                  </a:endParaRP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1581626" y="3448582"/>
                  <a:ext cx="246447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aseline="-25000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 </a:t>
                  </a:r>
                  <a:r>
                    <a:rPr lang="en-US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:   one extra variable</a:t>
                  </a:r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1573620" y="3014783"/>
                  <a:ext cx="113001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aseline="-25000" dirty="0" smtClean="0">
                      <a:solidFill>
                        <a:srgbClr val="000000"/>
                      </a:solidFill>
                      <a:latin typeface="Comic Sans MS"/>
                      <a:ea typeface="Wingdings"/>
                      <a:cs typeface="Comic Sans MS"/>
                    </a:rPr>
                    <a:t> </a:t>
                  </a:r>
                  <a:r>
                    <a:rPr lang="en-US" dirty="0" smtClean="0">
                      <a:solidFill>
                        <a:srgbClr val="000000"/>
                      </a:solidFill>
                      <a:latin typeface="Comic Sans MS"/>
                      <a:ea typeface="Wingdings"/>
                      <a:cs typeface="Comic Sans MS"/>
                    </a:rPr>
                    <a:t>:   *</a:t>
                  </a:r>
                  <a:r>
                    <a:rPr lang="en-US" dirty="0" smtClean="0">
                      <a:solidFill>
                        <a:srgbClr val="000000"/>
                      </a:solidFill>
                      <a:latin typeface="Comic Sans MS"/>
                      <a:ea typeface="Zapf Dingbats"/>
                      <a:cs typeface="Comic Sans MS"/>
                    </a:rPr>
                    <a:t>;</a:t>
                  </a:r>
                  <a:r>
                    <a:rPr lang="en-US" sz="2400" dirty="0" err="1" smtClean="0">
                      <a:solidFill>
                        <a:prstClr val="black"/>
                      </a:solidFill>
                      <a:latin typeface="Wingdings"/>
                      <a:ea typeface="Wingdings"/>
                      <a:cs typeface="Wingdings"/>
                    </a:rPr>
                    <a:t></a:t>
                  </a:r>
                  <a:r>
                    <a:rPr lang="en-US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(*) </a:t>
                  </a:r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1622765" y="2320459"/>
                  <a:ext cx="21483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:    2|y-(Y/X)x| ≤ 1</a:t>
                  </a:r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621251" y="1961072"/>
                  <a:ext cx="116018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>
                      <a:latin typeface="Comic Sans MS"/>
                      <a:cs typeface="Comic Sans MS"/>
                    </a:rPr>
                    <a:t>:    0&lt;Y≤X</a:t>
                  </a:r>
                  <a:endParaRPr lang="en-US" dirty="0"/>
                </a:p>
              </p:txBody>
            </p:sp>
          </p:grpSp>
          <p:sp>
            <p:nvSpPr>
              <p:cNvPr id="88" name="Rectangle 87"/>
              <p:cNvSpPr/>
              <p:nvPr/>
            </p:nvSpPr>
            <p:spPr>
              <a:xfrm>
                <a:off x="1635930" y="4211216"/>
                <a:ext cx="2536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:</a:t>
                </a:r>
                <a:endParaRPr lang="en-US" dirty="0"/>
              </a:p>
            </p:txBody>
          </p:sp>
        </p:grpSp>
        <p:sp>
          <p:nvSpPr>
            <p:cNvPr id="90" name="Rectangle 89"/>
            <p:cNvSpPr/>
            <p:nvPr/>
          </p:nvSpPr>
          <p:spPr>
            <a:xfrm>
              <a:off x="1632822" y="5300778"/>
              <a:ext cx="2536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:</a:t>
              </a:r>
              <a:endParaRPr lang="en-US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925344" y="5041207"/>
              <a:ext cx="228046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constraint-based</a:t>
              </a:r>
            </a:p>
            <a:p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</a:t>
              </a:r>
              <a:r>
                <a:rPr lang="en-US" baseline="300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+</a:t>
              </a:r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 </a:t>
              </a:r>
            </a:p>
            <a:p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verifier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95"/>
          <p:cNvGrpSpPr/>
          <p:nvPr/>
        </p:nvGrpSpPr>
        <p:grpSpPr>
          <a:xfrm>
            <a:off x="6068118" y="1410074"/>
            <a:ext cx="2999682" cy="5228143"/>
            <a:chOff x="1962446" y="1804395"/>
            <a:chExt cx="2217960" cy="2161514"/>
          </a:xfrm>
        </p:grpSpPr>
        <p:sp>
          <p:nvSpPr>
            <p:cNvPr id="97" name="TextBox 96"/>
            <p:cNvSpPr txBox="1"/>
            <p:nvPr/>
          </p:nvSpPr>
          <p:spPr>
            <a:xfrm>
              <a:off x="2283553" y="3825938"/>
              <a:ext cx="1539308" cy="13997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Program and Proof</a:t>
              </a:r>
              <a:endParaRPr lang="en-US" sz="16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1962446" y="1804395"/>
              <a:ext cx="2217960" cy="2017814"/>
            </a:xfrm>
            <a:prstGeom prst="roundRect">
              <a:avLst>
                <a:gd name="adj" fmla="val 5740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312891" y="5736190"/>
            <a:ext cx="1076036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21000"/>
                </a:schemeClr>
              </a:gs>
              <a:gs pos="35000">
                <a:schemeClr val="accent1">
                  <a:tint val="37000"/>
                  <a:satMod val="300000"/>
                  <a:alpha val="21000"/>
                </a:schemeClr>
              </a:gs>
              <a:gs pos="100000">
                <a:schemeClr val="accent1">
                  <a:tint val="15000"/>
                  <a:satMod val="350000"/>
                  <a:alpha val="21000"/>
                </a:schemeClr>
              </a:gs>
            </a:gsLst>
            <a:lin ang="16200000" scaled="1"/>
            <a:tileRect/>
          </a:gradFill>
          <a:effectLst>
            <a:outerShdw blurRad="40005" dist="12700" dir="5400000" rotWithShape="0">
              <a:srgbClr val="000000">
                <a:alpha val="27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Solution </a:t>
            </a:r>
          </a:p>
          <a:p>
            <a:pPr algn="ctr"/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strategy</a:t>
            </a:r>
          </a:p>
          <a:p>
            <a:pPr algn="ctr"/>
            <a:r>
              <a:rPr lang="en-US" sz="1600" dirty="0" smtClean="0">
                <a:solidFill>
                  <a:srgbClr val="008000"/>
                </a:solidFill>
                <a:latin typeface="Comic Sans MS"/>
                <a:cs typeface="Comic Sans MS"/>
              </a:rPr>
              <a:t>(verifier)</a:t>
            </a:r>
            <a:endParaRPr lang="en-US" sz="16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Discrete Line Drawing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00541" y="1613272"/>
            <a:ext cx="833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Monotype Corsiva"/>
                <a:ea typeface="+mj-ea"/>
                <a:cs typeface="Monotype Corsiva"/>
              </a:rPr>
              <a:t>F</a:t>
            </a:r>
            <a:r>
              <a:rPr lang="en-US" sz="2800" baseline="-25000" dirty="0" err="1" smtClean="0">
                <a:latin typeface="Comic Sans MS"/>
                <a:cs typeface="Comic Sans MS"/>
              </a:rPr>
              <a:t>pre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00537" y="1985159"/>
            <a:ext cx="1097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Monotype Corsiva"/>
                <a:cs typeface="Monotype Corsiva"/>
              </a:rPr>
              <a:t>F</a:t>
            </a:r>
            <a:r>
              <a:rPr lang="en-US" sz="2800" baseline="-25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87867" y="2743950"/>
            <a:ext cx="963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sz="2800" baseline="-25000" dirty="0" smtClean="0">
                <a:solidFill>
                  <a:prstClr val="black"/>
                </a:solidFill>
                <a:latin typeface="Comic Sans MS"/>
                <a:ea typeface="Wingdings"/>
                <a:cs typeface="Comic Sans MS"/>
              </a:rPr>
              <a:t>loop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83608" y="3142360"/>
            <a:ext cx="1114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Monotype Corsiva"/>
                <a:ea typeface="+mj-ea"/>
                <a:cs typeface="Monotype Corsiva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Comic Sans MS"/>
                <a:ea typeface="+mj-ea"/>
                <a:cs typeface="Comic Sans MS"/>
              </a:rPr>
              <a:t> stack</a:t>
            </a:r>
            <a:endParaRPr lang="en-US" sz="14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04800" y="3827744"/>
            <a:ext cx="875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Monotype Corsiva"/>
                <a:cs typeface="Monotype Corsiva"/>
              </a:rPr>
              <a:t>D</a:t>
            </a:r>
            <a:r>
              <a:rPr lang="en-US" sz="2800" baseline="-25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exp</a:t>
            </a:r>
            <a:endParaRPr lang="en-US" dirty="0" smtClean="0">
              <a:solidFill>
                <a:srgbClr val="008000"/>
              </a:solidFill>
            </a:endParaRPr>
          </a:p>
        </p:txBody>
      </p:sp>
      <p:grpSp>
        <p:nvGrpSpPr>
          <p:cNvPr id="34" name="Group 74"/>
          <p:cNvGrpSpPr/>
          <p:nvPr/>
        </p:nvGrpSpPr>
        <p:grpSpPr>
          <a:xfrm>
            <a:off x="6195118" y="1524373"/>
            <a:ext cx="2743200" cy="4672664"/>
            <a:chOff x="4617262" y="1740854"/>
            <a:chExt cx="2743200" cy="4672663"/>
          </a:xfrm>
        </p:grpSpPr>
        <p:sp>
          <p:nvSpPr>
            <p:cNvPr id="48" name="TextBox 47"/>
            <p:cNvSpPr txBox="1"/>
            <p:nvPr/>
          </p:nvSpPr>
          <p:spPr>
            <a:xfrm>
              <a:off x="4617262" y="1740854"/>
              <a:ext cx="2743200" cy="283154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Program:</a:t>
              </a:r>
              <a:endParaRPr lang="en-US" sz="1600" dirty="0" smtClean="0"/>
            </a:p>
            <a:p>
              <a:r>
                <a:rPr lang="en-US" dirty="0" err="1" smtClean="0"/>
                <a:t>v</a:t>
              </a:r>
              <a:r>
                <a:rPr lang="en-US" dirty="0" smtClean="0"/>
                <a:t> := 2Y-X; </a:t>
              </a:r>
              <a:r>
                <a:rPr lang="en-US" dirty="0" err="1" smtClean="0"/>
                <a:t>y</a:t>
              </a:r>
              <a:r>
                <a:rPr lang="en-US" dirty="0" smtClean="0"/>
                <a:t> := 0;  </a:t>
              </a:r>
              <a:r>
                <a:rPr lang="en-US" dirty="0" err="1" smtClean="0"/>
                <a:t>x</a:t>
              </a:r>
              <a:r>
                <a:rPr lang="en-US" dirty="0" smtClean="0"/>
                <a:t> := 0;</a:t>
              </a:r>
            </a:p>
            <a:p>
              <a:r>
                <a:rPr lang="en-US" dirty="0" smtClean="0"/>
                <a:t>while ( </a:t>
              </a:r>
              <a:r>
                <a:rPr lang="en-US" dirty="0" err="1" smtClean="0"/>
                <a:t>x≤X</a:t>
              </a:r>
              <a:r>
                <a:rPr lang="en-US" dirty="0" smtClean="0"/>
                <a:t> ) {</a:t>
              </a:r>
            </a:p>
            <a:p>
              <a:r>
                <a:rPr lang="en-US" dirty="0" smtClean="0"/>
                <a:t>   print (</a:t>
              </a:r>
              <a:r>
                <a:rPr lang="en-US" dirty="0" err="1" smtClean="0"/>
                <a:t>x,y</a:t>
              </a:r>
              <a:r>
                <a:rPr lang="en-US" dirty="0" smtClean="0"/>
                <a:t>)</a:t>
              </a:r>
            </a:p>
            <a:p>
              <a:r>
                <a:rPr lang="en-US" dirty="0" smtClean="0"/>
                <a:t>   if ( </a:t>
              </a:r>
              <a:r>
                <a:rPr lang="en-US" dirty="0" err="1" smtClean="0"/>
                <a:t>v</a:t>
              </a:r>
              <a:r>
                <a:rPr lang="en-US" dirty="0" smtClean="0"/>
                <a:t>&lt;0 ) {</a:t>
              </a:r>
            </a:p>
            <a:p>
              <a:r>
                <a:rPr lang="en-US" dirty="0" smtClean="0"/>
                <a:t>       </a:t>
              </a:r>
              <a:r>
                <a:rPr lang="en-US" dirty="0" err="1" smtClean="0"/>
                <a:t>v</a:t>
              </a:r>
              <a:r>
                <a:rPr lang="en-US" dirty="0" smtClean="0"/>
                <a:t> := </a:t>
              </a:r>
              <a:r>
                <a:rPr lang="en-US" dirty="0" err="1" smtClean="0"/>
                <a:t>v</a:t>
              </a:r>
              <a:r>
                <a:rPr lang="en-US" dirty="0" smtClean="0"/>
                <a:t> + 2Y; </a:t>
              </a:r>
              <a:r>
                <a:rPr lang="en-US" dirty="0" err="1" smtClean="0"/>
                <a:t>x</a:t>
              </a:r>
              <a:r>
                <a:rPr lang="en-US" dirty="0" smtClean="0"/>
                <a:t>++;</a:t>
              </a:r>
            </a:p>
            <a:p>
              <a:r>
                <a:rPr lang="en-US" dirty="0" smtClean="0"/>
                <a:t>   } else {</a:t>
              </a:r>
            </a:p>
            <a:p>
              <a:r>
                <a:rPr lang="en-US" dirty="0" smtClean="0"/>
                <a:t>       </a:t>
              </a:r>
              <a:r>
                <a:rPr lang="en-US" dirty="0" err="1" smtClean="0"/>
                <a:t>v</a:t>
              </a:r>
              <a:r>
                <a:rPr lang="en-US" dirty="0" smtClean="0"/>
                <a:t> := </a:t>
              </a:r>
              <a:r>
                <a:rPr lang="en-US" dirty="0" err="1" smtClean="0"/>
                <a:t>v</a:t>
              </a:r>
              <a:r>
                <a:rPr lang="en-US" dirty="0" smtClean="0"/>
                <a:t> + 2(Y-X); </a:t>
              </a:r>
              <a:r>
                <a:rPr lang="en-US" dirty="0" err="1" smtClean="0"/>
                <a:t>y</a:t>
              </a:r>
              <a:r>
                <a:rPr lang="en-US" dirty="0" smtClean="0"/>
                <a:t>++; </a:t>
              </a:r>
              <a:r>
                <a:rPr lang="en-US" dirty="0" err="1" smtClean="0"/>
                <a:t>x</a:t>
              </a:r>
              <a:r>
                <a:rPr lang="en-US" dirty="0" smtClean="0"/>
                <a:t>++;</a:t>
              </a:r>
            </a:p>
            <a:p>
              <a:r>
                <a:rPr lang="en-US" dirty="0" smtClean="0"/>
                <a:t>   }</a:t>
              </a:r>
            </a:p>
            <a:p>
              <a:r>
                <a:rPr lang="en-US" dirty="0" smtClean="0"/>
                <a:t>}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945831" y="4664359"/>
              <a:ext cx="2036936" cy="107721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Invariant: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0&lt;Y≤X</a:t>
              </a:r>
            </a:p>
            <a:p>
              <a:r>
                <a:rPr lang="en-US" sz="1600" dirty="0" err="1" smtClean="0">
                  <a:solidFill>
                    <a:schemeClr val="tx1"/>
                  </a:solidFill>
                  <a:latin typeface="Comic Sans MS"/>
                  <a:cs typeface="Comic Sans MS"/>
                </a:rPr>
                <a:t>v</a:t>
              </a:r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 = 2(x+1)Y-(2y+1)X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2(Y-X) ≤ </a:t>
              </a:r>
              <a:r>
                <a:rPr lang="en-US" sz="1600" dirty="0" err="1" smtClean="0">
                  <a:solidFill>
                    <a:schemeClr val="tx1"/>
                  </a:solidFill>
                  <a:latin typeface="Comic Sans MS"/>
                  <a:cs typeface="Comic Sans MS"/>
                </a:rPr>
                <a:t>v</a:t>
              </a:r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 ≤ 2Y</a:t>
              </a:r>
              <a:endParaRPr lang="en-US" sz="1600" dirty="0">
                <a:solidFill>
                  <a:schemeClr val="tx1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027441" y="5828741"/>
              <a:ext cx="1826542" cy="5847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Ranking function:</a:t>
              </a:r>
            </a:p>
            <a:p>
              <a:r>
                <a:rPr lang="en-US" sz="16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X-</a:t>
              </a:r>
              <a:r>
                <a:rPr lang="en-US" sz="1600" dirty="0" err="1" smtClean="0">
                  <a:solidFill>
                    <a:srgbClr val="000000"/>
                  </a:solidFill>
                  <a:latin typeface="Comic Sans MS"/>
                  <a:cs typeface="Comic Sans MS"/>
                </a:rPr>
                <a:t>x</a:t>
              </a:r>
              <a:endParaRPr lang="en-US" sz="16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322567" y="4226661"/>
            <a:ext cx="8574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prstClr val="black"/>
                </a:solidFill>
                <a:latin typeface="Monotype Corsiva"/>
                <a:cs typeface="Monotype Corsiva"/>
              </a:rPr>
              <a:t>D</a:t>
            </a:r>
            <a:r>
              <a:rPr lang="en-US" sz="2800" baseline="-25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grd</a:t>
            </a:r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32957" y="5111447"/>
            <a:ext cx="8394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Monotype Corsiva"/>
                <a:cs typeface="Monotype Corsiva"/>
              </a:rPr>
              <a:t>D</a:t>
            </a:r>
            <a:r>
              <a:rPr lang="en-US" sz="2800" baseline="-25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prf</a:t>
            </a:r>
            <a:endParaRPr lang="en-US" dirty="0"/>
          </a:p>
        </p:txBody>
      </p:sp>
      <p:grpSp>
        <p:nvGrpSpPr>
          <p:cNvPr id="47" name="Group 77"/>
          <p:cNvGrpSpPr/>
          <p:nvPr/>
        </p:nvGrpSpPr>
        <p:grpSpPr>
          <a:xfrm>
            <a:off x="179179" y="1323278"/>
            <a:ext cx="1327801" cy="3717930"/>
            <a:chOff x="0" y="1077785"/>
            <a:chExt cx="1335024" cy="4024225"/>
          </a:xfrm>
          <a:solidFill>
            <a:schemeClr val="accent1">
              <a:alpha val="8000"/>
            </a:schemeClr>
          </a:solidFill>
        </p:grpSpPr>
        <p:sp>
          <p:nvSpPr>
            <p:cNvPr id="82" name="Rounded Rectangle 81"/>
            <p:cNvSpPr/>
            <p:nvPr/>
          </p:nvSpPr>
          <p:spPr>
            <a:xfrm>
              <a:off x="0" y="1417638"/>
              <a:ext cx="1335024" cy="3684372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16636" y="1077785"/>
              <a:ext cx="919374" cy="33650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16000"/>
                  </a:schemeClr>
                </a:gs>
                <a:gs pos="35000">
                  <a:schemeClr val="accent1">
                    <a:tint val="37000"/>
                    <a:satMod val="300000"/>
                    <a:alpha val="16000"/>
                  </a:schemeClr>
                </a:gs>
                <a:gs pos="100000">
                  <a:schemeClr val="accent1">
                    <a:tint val="15000"/>
                    <a:satMod val="350000"/>
                    <a:alpha val="16000"/>
                  </a:schemeClr>
                </a:gs>
              </a:gsLst>
              <a:lin ang="16200000" scaled="1"/>
              <a:tileRect/>
            </a:grad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Scaffold</a:t>
              </a:r>
              <a:endParaRPr lang="en-US" sz="14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84" name="Rounded Rectangle 83"/>
          <p:cNvSpPr/>
          <p:nvPr/>
        </p:nvSpPr>
        <p:spPr>
          <a:xfrm>
            <a:off x="179179" y="5193429"/>
            <a:ext cx="1327801" cy="542761"/>
          </a:xfrm>
          <a:prstGeom prst="roundRect">
            <a:avLst/>
          </a:prstGeom>
          <a:solidFill>
            <a:schemeClr val="accent1">
              <a:alpha val="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6" name="Group 95"/>
          <p:cNvGrpSpPr/>
          <p:nvPr/>
        </p:nvGrpSpPr>
        <p:grpSpPr>
          <a:xfrm>
            <a:off x="4633965" y="3654781"/>
            <a:ext cx="1534051" cy="584776"/>
            <a:chOff x="4633965" y="3959581"/>
            <a:chExt cx="1534051" cy="584776"/>
          </a:xfrm>
        </p:grpSpPr>
        <p:sp>
          <p:nvSpPr>
            <p:cNvPr id="87" name="TextBox 86"/>
            <p:cNvSpPr txBox="1"/>
            <p:nvPr/>
          </p:nvSpPr>
          <p:spPr>
            <a:xfrm>
              <a:off x="4633965" y="3959581"/>
              <a:ext cx="1360435" cy="5847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dirty="0" smtClean="0">
                  <a:latin typeface="Comic Sans MS"/>
                  <a:cs typeface="Comic Sans MS"/>
                </a:rPr>
                <a:t> </a:t>
              </a:r>
              <a:r>
                <a:rPr lang="en-US" sz="1400" dirty="0" smtClean="0">
                  <a:latin typeface="Comic Sans MS"/>
                  <a:cs typeface="Comic Sans MS"/>
                </a:rPr>
                <a:t>Constraint-based verifier</a:t>
              </a:r>
              <a:endParaRPr lang="en-US" sz="1400" dirty="0">
                <a:latin typeface="Comic Sans MS"/>
                <a:cs typeface="Comic Sans MS"/>
              </a:endParaRPr>
            </a:p>
          </p:txBody>
        </p:sp>
        <p:sp>
          <p:nvSpPr>
            <p:cNvPr id="86" name="Freeform 85"/>
            <p:cNvSpPr/>
            <p:nvPr/>
          </p:nvSpPr>
          <p:spPr>
            <a:xfrm rot="16200000" flipH="1">
              <a:off x="6007997" y="4116305"/>
              <a:ext cx="45719" cy="274319"/>
            </a:xfrm>
            <a:custGeom>
              <a:avLst/>
              <a:gdLst>
                <a:gd name="connsiteX0" fmla="*/ 0 w 0"/>
                <a:gd name="connsiteY0" fmla="*/ 0 h 999067"/>
                <a:gd name="connsiteX1" fmla="*/ 0 w 0"/>
                <a:gd name="connsiteY1" fmla="*/ 999067 h 999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9067">
                  <a:moveTo>
                    <a:pt x="0" y="0"/>
                  </a:moveTo>
                  <a:lnTo>
                    <a:pt x="0" y="999067"/>
                  </a:lnTo>
                </a:path>
              </a:pathLst>
            </a:cu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2552700"/>
            <a:ext cx="6540500" cy="35734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Input: </a:t>
            </a:r>
            <a:r>
              <a:rPr lang="en-US" dirty="0" smtClean="0">
                <a:solidFill>
                  <a:srgbClr val="008000"/>
                </a:solidFill>
              </a:rPr>
              <a:t>Scaffold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Approach: </a:t>
            </a:r>
            <a:r>
              <a:rPr lang="en-US" dirty="0" smtClean="0">
                <a:solidFill>
                  <a:srgbClr val="008000"/>
                </a:solidFill>
              </a:rPr>
              <a:t>Synthesis conditions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257300" y="4724400"/>
            <a:ext cx="266700" cy="1905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Goal: Automatically generate program</a:t>
            </a:r>
          </a:p>
          <a:p>
            <a:endParaRPr lang="en-US" dirty="0" smtClean="0"/>
          </a:p>
          <a:p>
            <a:r>
              <a:rPr lang="en-US" dirty="0" smtClean="0"/>
              <a:t>Important benefits of program synthesis</a:t>
            </a:r>
          </a:p>
          <a:p>
            <a:pPr lvl="1"/>
            <a:r>
              <a:rPr lang="en-US" dirty="0" smtClean="0"/>
              <a:t>Reduced programmer burden</a:t>
            </a:r>
          </a:p>
          <a:p>
            <a:pPr lvl="1"/>
            <a:r>
              <a:rPr lang="en-US" dirty="0" smtClean="0"/>
              <a:t>Potential to generate novel algorithms</a:t>
            </a:r>
          </a:p>
          <a:p>
            <a:pPr marL="342900" lvl="1" indent="-342900">
              <a:buFont typeface="Arial"/>
              <a:buChar char="•"/>
            </a:pPr>
            <a:endParaRPr lang="en-US" sz="2800" dirty="0" smtClean="0"/>
          </a:p>
          <a:p>
            <a:pPr marL="342900" lvl="1" indent="-342900">
              <a:buFont typeface="Arial"/>
              <a:buChar char="•"/>
            </a:pPr>
            <a:r>
              <a:rPr lang="en-US" sz="2800" dirty="0" smtClean="0"/>
              <a:t>Objective: Automatic program synthesis, given</a:t>
            </a:r>
            <a:endParaRPr lang="en-US" dirty="0" smtClean="0"/>
          </a:p>
          <a:p>
            <a:pPr lvl="1"/>
            <a:r>
              <a:rPr lang="en-US" dirty="0" smtClean="0"/>
              <a:t>Pre/post condition (functional specification)</a:t>
            </a:r>
          </a:p>
          <a:p>
            <a:pPr lvl="1"/>
            <a:r>
              <a:rPr lang="en-US" dirty="0" smtClean="0"/>
              <a:t>Some hints about the form of the program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Ideally: program is automatically proved correct</a:t>
            </a:r>
          </a:p>
          <a:p>
            <a:pPr lvl="1"/>
            <a:r>
              <a:rPr lang="en-US" dirty="0" smtClean="0"/>
              <a:t>Synthesized programs can be complicated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9310" y="4330700"/>
            <a:ext cx="11890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  <a:latin typeface="Comic Sans MS"/>
                <a:cs typeface="Comic Sans MS"/>
              </a:rPr>
              <a:t>scaffold</a:t>
            </a:r>
            <a:endParaRPr lang="en-US" sz="1400" dirty="0"/>
          </a:p>
        </p:txBody>
      </p:sp>
      <p:sp>
        <p:nvSpPr>
          <p:cNvPr id="5" name="Right Brace 4"/>
          <p:cNvSpPr/>
          <p:nvPr/>
        </p:nvSpPr>
        <p:spPr>
          <a:xfrm>
            <a:off x="7226300" y="4254500"/>
            <a:ext cx="127000" cy="622300"/>
          </a:xfrm>
          <a:prstGeom prst="rightBrac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Experiments: Linear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LIA verifier from previous work [PLDI’08]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Benchmarks</a:t>
            </a:r>
          </a:p>
          <a:p>
            <a:pPr lvl="1"/>
            <a:r>
              <a:rPr lang="en-US" dirty="0" err="1" smtClean="0"/>
              <a:t>Strassen’s</a:t>
            </a:r>
            <a:r>
              <a:rPr lang="en-US" dirty="0" smtClean="0"/>
              <a:t> 2x2 matrix multiplication</a:t>
            </a:r>
          </a:p>
          <a:p>
            <a:pPr lvl="2"/>
            <a:r>
              <a:rPr lang="en-US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 smtClean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 smtClean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 smtClean="0">
                <a:solidFill>
                  <a:srgbClr val="3E82C0"/>
                </a:solidFill>
              </a:rPr>
              <a:t>*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 smtClean="0">
                <a:solidFill>
                  <a:prstClr val="black"/>
                </a:solidFill>
              </a:rPr>
              <a:t> </a:t>
            </a:r>
            <a:r>
              <a:rPr lang="en-US" baseline="-25000" dirty="0" smtClean="0">
                <a:solidFill>
                  <a:srgbClr val="000000"/>
                </a:solidFill>
              </a:rPr>
              <a:t>stack</a:t>
            </a:r>
            <a:r>
              <a:rPr lang="en-US" sz="2054" dirty="0" smtClean="0">
                <a:solidFill>
                  <a:srgbClr val="000000"/>
                </a:solidFill>
              </a:rPr>
              <a:t> = 7 </a:t>
            </a:r>
            <a:r>
              <a:rPr lang="en-US" sz="2054" dirty="0" smtClean="0"/>
              <a:t>--- for holding the seven intermediate results</a:t>
            </a:r>
            <a:endParaRPr lang="en-US" dirty="0" smtClean="0"/>
          </a:p>
          <a:p>
            <a:pPr lvl="1"/>
            <a:r>
              <a:rPr lang="en-US" dirty="0" smtClean="0"/>
              <a:t>Swapping two integers without a temporary</a:t>
            </a:r>
          </a:p>
          <a:p>
            <a:pPr lvl="2"/>
            <a:r>
              <a:rPr lang="en-US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 smtClean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 smtClean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 smtClean="0">
                <a:solidFill>
                  <a:srgbClr val="3E82C0"/>
                </a:solidFill>
              </a:rPr>
              <a:t>*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 smtClean="0">
                <a:solidFill>
                  <a:prstClr val="black"/>
                </a:solidFill>
              </a:rPr>
              <a:t> </a:t>
            </a:r>
            <a:r>
              <a:rPr lang="en-US" baseline="-25000" dirty="0" smtClean="0">
                <a:solidFill>
                  <a:srgbClr val="000000"/>
                </a:solidFill>
              </a:rPr>
              <a:t>stack</a:t>
            </a:r>
            <a:r>
              <a:rPr lang="en-US" sz="2054" dirty="0" smtClean="0">
                <a:solidFill>
                  <a:srgbClr val="000000"/>
                </a:solidFill>
              </a:rPr>
              <a:t> = 0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/>
              <a:t>Computing the integral square root</a:t>
            </a:r>
          </a:p>
          <a:p>
            <a:pPr lvl="2"/>
            <a:r>
              <a:rPr lang="en-US" dirty="0" smtClean="0"/>
              <a:t>Linear search</a:t>
            </a:r>
          </a:p>
          <a:p>
            <a:pPr lvl="3"/>
            <a:r>
              <a:rPr lang="en-US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 smtClean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 smtClean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 smtClean="0">
                <a:solidFill>
                  <a:srgbClr val="3E82C0"/>
                </a:solidFill>
              </a:rPr>
              <a:t>*;</a:t>
            </a:r>
            <a:r>
              <a:rPr lang="en-US" dirty="0" err="1" smtClean="0">
                <a:solidFill>
                  <a:srgbClr val="3E82C0"/>
                </a:solidFill>
                <a:latin typeface="Wingdings" charset="2"/>
                <a:cs typeface="Wingdings" charset="2"/>
              </a:rPr>
              <a:t></a:t>
            </a:r>
            <a:r>
              <a:rPr lang="en-US" dirty="0" smtClean="0">
                <a:solidFill>
                  <a:srgbClr val="3E82C0"/>
                </a:solidFill>
              </a:rPr>
              <a:t>(*)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00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 smtClean="0">
                <a:solidFill>
                  <a:srgbClr val="000000"/>
                </a:solidFill>
              </a:rPr>
              <a:t> stack</a:t>
            </a:r>
            <a:r>
              <a:rPr lang="en-US" sz="1854" dirty="0" smtClean="0">
                <a:solidFill>
                  <a:srgbClr val="000000"/>
                </a:solidFill>
              </a:rPr>
              <a:t> = 1</a:t>
            </a:r>
            <a:endParaRPr lang="en-US" dirty="0" smtClean="0">
              <a:solidFill>
                <a:srgbClr val="000000"/>
              </a:solidFill>
            </a:endParaRPr>
          </a:p>
          <a:p>
            <a:pPr lvl="2"/>
            <a:r>
              <a:rPr lang="en-US" dirty="0" smtClean="0"/>
              <a:t>Binary search</a:t>
            </a:r>
          </a:p>
          <a:p>
            <a:pPr lvl="3"/>
            <a:r>
              <a:rPr lang="en-US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 smtClean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 smtClean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 smtClean="0">
                <a:solidFill>
                  <a:srgbClr val="3E82C0"/>
                </a:solidFill>
              </a:rPr>
              <a:t>*;</a:t>
            </a:r>
            <a:r>
              <a:rPr lang="en-US" dirty="0" err="1" smtClean="0">
                <a:solidFill>
                  <a:srgbClr val="3E82C0"/>
                </a:solidFill>
                <a:latin typeface="Wingdings" charset="2"/>
                <a:cs typeface="Wingdings" charset="2"/>
              </a:rPr>
              <a:t></a:t>
            </a:r>
            <a:r>
              <a:rPr lang="en-US" dirty="0" smtClean="0">
                <a:solidFill>
                  <a:srgbClr val="3E82C0"/>
                </a:solidFill>
              </a:rPr>
              <a:t>(*)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00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 smtClean="0">
                <a:solidFill>
                  <a:srgbClr val="000000"/>
                </a:solidFill>
              </a:rPr>
              <a:t> stack</a:t>
            </a:r>
            <a:r>
              <a:rPr lang="en-US" sz="1854" dirty="0" smtClean="0">
                <a:solidFill>
                  <a:srgbClr val="000000"/>
                </a:solidFill>
              </a:rPr>
              <a:t> = 2</a:t>
            </a:r>
          </a:p>
          <a:p>
            <a:pPr lvl="1"/>
            <a:r>
              <a:rPr lang="en-US" dirty="0" smtClean="0"/>
              <a:t>Discrete line drawing</a:t>
            </a:r>
          </a:p>
          <a:p>
            <a:pPr lvl="2"/>
            <a:r>
              <a:rPr lang="en-US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 smtClean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 smtClean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 smtClean="0">
                <a:solidFill>
                  <a:srgbClr val="3E82C0"/>
                </a:solidFill>
              </a:rPr>
              <a:t>*;</a:t>
            </a:r>
            <a:r>
              <a:rPr lang="en-US" dirty="0" err="1" smtClean="0">
                <a:solidFill>
                  <a:srgbClr val="3E82C0"/>
                </a:solidFill>
                <a:latin typeface="Wingdings" charset="2"/>
                <a:cs typeface="Wingdings" charset="2"/>
              </a:rPr>
              <a:t></a:t>
            </a:r>
            <a:r>
              <a:rPr lang="en-US" dirty="0" smtClean="0">
                <a:solidFill>
                  <a:srgbClr val="3E82C0"/>
                </a:solidFill>
              </a:rPr>
              <a:t>(*)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 smtClean="0">
                <a:solidFill>
                  <a:prstClr val="black"/>
                </a:solidFill>
              </a:rPr>
              <a:t> </a:t>
            </a:r>
            <a:r>
              <a:rPr lang="en-US" baseline="-25000" dirty="0" smtClean="0">
                <a:solidFill>
                  <a:srgbClr val="000000"/>
                </a:solidFill>
              </a:rPr>
              <a:t>stack</a:t>
            </a:r>
            <a:r>
              <a:rPr lang="en-US" sz="2054" dirty="0" smtClean="0">
                <a:solidFill>
                  <a:srgbClr val="000000"/>
                </a:solidFill>
              </a:rPr>
              <a:t> = 1</a:t>
            </a:r>
            <a:endParaRPr lang="en-US" dirty="0" smtClean="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70781" y="4509568"/>
            <a:ext cx="536928" cy="1165915"/>
            <a:chOff x="8458200" y="2647950"/>
            <a:chExt cx="536928" cy="1165915"/>
          </a:xfrm>
        </p:grpSpPr>
        <p:grpSp>
          <p:nvGrpSpPr>
            <p:cNvPr id="5" name="Group 34"/>
            <p:cNvGrpSpPr/>
            <p:nvPr/>
          </p:nvGrpSpPr>
          <p:grpSpPr>
            <a:xfrm>
              <a:off x="8458200" y="2772832"/>
              <a:ext cx="536928" cy="1041033"/>
              <a:chOff x="8458200" y="2772832"/>
              <a:chExt cx="536928" cy="1041033"/>
            </a:xfrm>
          </p:grpSpPr>
          <p:sp>
            <p:nvSpPr>
              <p:cNvPr id="7" name="Diamond 6"/>
              <p:cNvSpPr/>
              <p:nvPr/>
            </p:nvSpPr>
            <p:spPr>
              <a:xfrm>
                <a:off x="8458200" y="3083984"/>
                <a:ext cx="366183" cy="192616"/>
              </a:xfrm>
              <a:prstGeom prst="diamond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58200" y="2772832"/>
                <a:ext cx="366183" cy="18556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62433" y="3403956"/>
                <a:ext cx="366183" cy="27481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25"/>
              <p:cNvGrpSpPr/>
              <p:nvPr/>
            </p:nvGrpSpPr>
            <p:grpSpPr>
              <a:xfrm>
                <a:off x="8498393" y="3429354"/>
                <a:ext cx="289982" cy="224016"/>
                <a:chOff x="7876822" y="3661833"/>
                <a:chExt cx="381000" cy="232834"/>
              </a:xfrm>
            </p:grpSpPr>
            <p:sp>
              <p:nvSpPr>
                <p:cNvPr id="15" name="Freeform 14"/>
                <p:cNvSpPr/>
                <p:nvPr/>
              </p:nvSpPr>
              <p:spPr>
                <a:xfrm>
                  <a:off x="7876822" y="3661833"/>
                  <a:ext cx="162278" cy="228600"/>
                </a:xfrm>
                <a:custGeom>
                  <a:avLst/>
                  <a:gdLst>
                    <a:gd name="connsiteX0" fmla="*/ 153811 w 162278"/>
                    <a:gd name="connsiteY0" fmla="*/ 0 h 228600"/>
                    <a:gd name="connsiteX1" fmla="*/ 1411 w 162278"/>
                    <a:gd name="connsiteY1" fmla="*/ 114300 h 228600"/>
                    <a:gd name="connsiteX2" fmla="*/ 162278 w 162278"/>
                    <a:gd name="connsiteY2" fmla="*/ 228600 h 228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2278" h="228600">
                      <a:moveTo>
                        <a:pt x="153811" y="0"/>
                      </a:moveTo>
                      <a:cubicBezTo>
                        <a:pt x="76905" y="38100"/>
                        <a:pt x="0" y="76200"/>
                        <a:pt x="1411" y="114300"/>
                      </a:cubicBezTo>
                      <a:cubicBezTo>
                        <a:pt x="2822" y="152400"/>
                        <a:pt x="162278" y="228600"/>
                        <a:pt x="162278" y="228600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 15"/>
                <p:cNvSpPr/>
                <p:nvPr/>
              </p:nvSpPr>
              <p:spPr>
                <a:xfrm>
                  <a:off x="8034867" y="3661833"/>
                  <a:ext cx="131938" cy="110067"/>
                </a:xfrm>
                <a:custGeom>
                  <a:avLst/>
                  <a:gdLst>
                    <a:gd name="connsiteX0" fmla="*/ 0 w 131938"/>
                    <a:gd name="connsiteY0" fmla="*/ 0 h 110067"/>
                    <a:gd name="connsiteX1" fmla="*/ 122766 w 131938"/>
                    <a:gd name="connsiteY1" fmla="*/ 55034 h 110067"/>
                    <a:gd name="connsiteX2" fmla="*/ 55033 w 131938"/>
                    <a:gd name="connsiteY2" fmla="*/ 110067 h 1100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1938" h="110067">
                      <a:moveTo>
                        <a:pt x="0" y="0"/>
                      </a:moveTo>
                      <a:cubicBezTo>
                        <a:pt x="56797" y="18345"/>
                        <a:pt x="113594" y="36690"/>
                        <a:pt x="122766" y="55034"/>
                      </a:cubicBezTo>
                      <a:cubicBezTo>
                        <a:pt x="131938" y="73378"/>
                        <a:pt x="55033" y="110067"/>
                        <a:pt x="55033" y="110067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 16"/>
                <p:cNvSpPr/>
                <p:nvPr/>
              </p:nvSpPr>
              <p:spPr>
                <a:xfrm>
                  <a:off x="8030633" y="3674533"/>
                  <a:ext cx="160867" cy="220134"/>
                </a:xfrm>
                <a:custGeom>
                  <a:avLst/>
                  <a:gdLst>
                    <a:gd name="connsiteX0" fmla="*/ 0 w 160867"/>
                    <a:gd name="connsiteY0" fmla="*/ 0 h 220134"/>
                    <a:gd name="connsiteX1" fmla="*/ 46567 w 160867"/>
                    <a:gd name="connsiteY1" fmla="*/ 105834 h 220134"/>
                    <a:gd name="connsiteX2" fmla="*/ 156634 w 160867"/>
                    <a:gd name="connsiteY2" fmla="*/ 152400 h 220134"/>
                    <a:gd name="connsiteX3" fmla="*/ 21167 w 160867"/>
                    <a:gd name="connsiteY3" fmla="*/ 220134 h 2201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0867" h="220134">
                      <a:moveTo>
                        <a:pt x="0" y="0"/>
                      </a:moveTo>
                      <a:cubicBezTo>
                        <a:pt x="10230" y="40217"/>
                        <a:pt x="20461" y="80434"/>
                        <a:pt x="46567" y="105834"/>
                      </a:cubicBezTo>
                      <a:cubicBezTo>
                        <a:pt x="72673" y="131234"/>
                        <a:pt x="160867" y="133350"/>
                        <a:pt x="156634" y="152400"/>
                      </a:cubicBezTo>
                      <a:cubicBezTo>
                        <a:pt x="152401" y="171450"/>
                        <a:pt x="21167" y="220134"/>
                        <a:pt x="21167" y="220134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 17"/>
                <p:cNvSpPr/>
                <p:nvPr/>
              </p:nvSpPr>
              <p:spPr>
                <a:xfrm>
                  <a:off x="8166100" y="3712633"/>
                  <a:ext cx="91722" cy="131234"/>
                </a:xfrm>
                <a:custGeom>
                  <a:avLst/>
                  <a:gdLst>
                    <a:gd name="connsiteX0" fmla="*/ 0 w 91722"/>
                    <a:gd name="connsiteY0" fmla="*/ 0 h 131234"/>
                    <a:gd name="connsiteX1" fmla="*/ 88900 w 91722"/>
                    <a:gd name="connsiteY1" fmla="*/ 55034 h 131234"/>
                    <a:gd name="connsiteX2" fmla="*/ 16933 w 91722"/>
                    <a:gd name="connsiteY2" fmla="*/ 131234 h 1312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1722" h="131234">
                      <a:moveTo>
                        <a:pt x="0" y="0"/>
                      </a:moveTo>
                      <a:cubicBezTo>
                        <a:pt x="43039" y="16581"/>
                        <a:pt x="86078" y="33162"/>
                        <a:pt x="88900" y="55034"/>
                      </a:cubicBezTo>
                      <a:cubicBezTo>
                        <a:pt x="91722" y="76906"/>
                        <a:pt x="16933" y="131234"/>
                        <a:pt x="16933" y="131234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" name="Freeform 10"/>
              <p:cNvSpPr/>
              <p:nvPr/>
            </p:nvSpPr>
            <p:spPr>
              <a:xfrm>
                <a:off x="8640233" y="280670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8640245" y="295910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8640257" y="3272354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8636000" y="3009193"/>
                <a:ext cx="359128" cy="804672"/>
              </a:xfrm>
              <a:custGeom>
                <a:avLst/>
                <a:gdLst>
                  <a:gd name="connsiteX0" fmla="*/ 0 w 359128"/>
                  <a:gd name="connsiteY0" fmla="*/ 686505 h 825499"/>
                  <a:gd name="connsiteX1" fmla="*/ 80433 w 359128"/>
                  <a:gd name="connsiteY1" fmla="*/ 821971 h 825499"/>
                  <a:gd name="connsiteX2" fmla="*/ 296333 w 359128"/>
                  <a:gd name="connsiteY2" fmla="*/ 707671 h 825499"/>
                  <a:gd name="connsiteX3" fmla="*/ 317500 w 359128"/>
                  <a:gd name="connsiteY3" fmla="*/ 115005 h 825499"/>
                  <a:gd name="connsiteX4" fmla="*/ 46567 w 359128"/>
                  <a:gd name="connsiteY4" fmla="*/ 17638 h 825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9128" h="825499">
                    <a:moveTo>
                      <a:pt x="0" y="686505"/>
                    </a:moveTo>
                    <a:cubicBezTo>
                      <a:pt x="15522" y="752474"/>
                      <a:pt x="31044" y="818443"/>
                      <a:pt x="80433" y="821971"/>
                    </a:cubicBezTo>
                    <a:cubicBezTo>
                      <a:pt x="129822" y="825499"/>
                      <a:pt x="256822" y="825499"/>
                      <a:pt x="296333" y="707671"/>
                    </a:cubicBezTo>
                    <a:cubicBezTo>
                      <a:pt x="335844" y="589843"/>
                      <a:pt x="359128" y="230011"/>
                      <a:pt x="317500" y="115005"/>
                    </a:cubicBezTo>
                    <a:cubicBezTo>
                      <a:pt x="275872" y="0"/>
                      <a:pt x="46567" y="17638"/>
                      <a:pt x="46567" y="17638"/>
                    </a:cubicBez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Freeform 5"/>
            <p:cNvSpPr/>
            <p:nvPr/>
          </p:nvSpPr>
          <p:spPr>
            <a:xfrm>
              <a:off x="8640233" y="2647950"/>
              <a:ext cx="0" cy="114300"/>
            </a:xfrm>
            <a:custGeom>
              <a:avLst/>
              <a:gdLst>
                <a:gd name="connsiteX0" fmla="*/ 0 w 0"/>
                <a:gd name="connsiteY0" fmla="*/ 0 h 114300"/>
                <a:gd name="connsiteX1" fmla="*/ 0 w 0"/>
                <a:gd name="connsiteY1" fmla="*/ 11430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14300">
                  <a:moveTo>
                    <a:pt x="0" y="0"/>
                  </a:moveTo>
                  <a:lnTo>
                    <a:pt x="0" y="114300"/>
                  </a:ln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55600" y="3132143"/>
            <a:ext cx="366183" cy="420624"/>
            <a:chOff x="8458200" y="2647950"/>
            <a:chExt cx="366183" cy="425450"/>
          </a:xfrm>
        </p:grpSpPr>
        <p:grpSp>
          <p:nvGrpSpPr>
            <p:cNvPr id="20" name="Group 34"/>
            <p:cNvGrpSpPr/>
            <p:nvPr/>
          </p:nvGrpSpPr>
          <p:grpSpPr>
            <a:xfrm>
              <a:off x="8458200" y="2772832"/>
              <a:ext cx="366183" cy="300568"/>
              <a:chOff x="8458200" y="2772832"/>
              <a:chExt cx="366183" cy="30056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8458200" y="2772832"/>
                <a:ext cx="366183" cy="18556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8640233" y="280670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640245" y="295910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Freeform 20"/>
            <p:cNvSpPr/>
            <p:nvPr/>
          </p:nvSpPr>
          <p:spPr>
            <a:xfrm>
              <a:off x="8640233" y="2647950"/>
              <a:ext cx="0" cy="114300"/>
            </a:xfrm>
            <a:custGeom>
              <a:avLst/>
              <a:gdLst>
                <a:gd name="connsiteX0" fmla="*/ 0 w 0"/>
                <a:gd name="connsiteY0" fmla="*/ 0 h 114300"/>
                <a:gd name="connsiteX1" fmla="*/ 0 w 0"/>
                <a:gd name="connsiteY1" fmla="*/ 11430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14300">
                  <a:moveTo>
                    <a:pt x="0" y="0"/>
                  </a:moveTo>
                  <a:lnTo>
                    <a:pt x="0" y="114300"/>
                  </a:ln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Experiments: Predicate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Predicate abstraction verifier from previous work [PLDI’09]</a:t>
            </a:r>
          </a:p>
          <a:p>
            <a:pPr lvl="2"/>
            <a:endParaRPr lang="en-US" sz="1600" dirty="0" smtClean="0"/>
          </a:p>
          <a:p>
            <a:r>
              <a:rPr lang="en-US" sz="2400" dirty="0" smtClean="0"/>
              <a:t>Benchmarks: Sorting</a:t>
            </a:r>
          </a:p>
          <a:p>
            <a:pPr lvl="1"/>
            <a:r>
              <a:rPr lang="en-US" sz="1800" dirty="0" smtClean="0"/>
              <a:t>Requires quantified specification and invariants</a:t>
            </a:r>
          </a:p>
          <a:p>
            <a:pPr lvl="1"/>
            <a:r>
              <a:rPr lang="en-US" sz="1800" dirty="0" smtClean="0"/>
              <a:t>E.g., All major sorting programs</a:t>
            </a:r>
          </a:p>
          <a:p>
            <a:pPr lvl="2"/>
            <a:r>
              <a:rPr lang="en-US" sz="1600" dirty="0" smtClean="0"/>
              <a:t>Specification: </a:t>
            </a:r>
            <a:r>
              <a:rPr lang="en-US" sz="1600" dirty="0" err="1" smtClean="0"/>
              <a:t>sortedness</a:t>
            </a:r>
            <a:endParaRPr lang="en-US" sz="1600" dirty="0" smtClean="0"/>
          </a:p>
          <a:p>
            <a:pPr lvl="2"/>
            <a:r>
              <a:rPr lang="en-US" sz="1600" dirty="0" smtClean="0"/>
              <a:t>Vary resource constraints</a:t>
            </a:r>
          </a:p>
          <a:p>
            <a:pPr lvl="3"/>
            <a:r>
              <a:rPr lang="en-US" sz="1514" dirty="0" smtClean="0"/>
              <a:t>Nested loop, 0 extra variables: bubble sort, insertion sort</a:t>
            </a:r>
          </a:p>
          <a:p>
            <a:pPr lvl="3"/>
            <a:r>
              <a:rPr lang="en-US" sz="1514" dirty="0" smtClean="0"/>
              <a:t>Nested loop, 1 extra variable: selection sort</a:t>
            </a:r>
          </a:p>
          <a:p>
            <a:pPr lvl="3"/>
            <a:r>
              <a:rPr lang="en-US" sz="1514" dirty="0" smtClean="0"/>
              <a:t>Recursive, 0 extra variables: merge sort</a:t>
            </a:r>
          </a:p>
          <a:p>
            <a:pPr lvl="3"/>
            <a:r>
              <a:rPr lang="en-US" sz="1514" dirty="0" smtClean="0"/>
              <a:t>Recursive, 1 extra variable: quick sort </a:t>
            </a:r>
            <a:endParaRPr lang="en-US" sz="1600" dirty="0" smtClean="0"/>
          </a:p>
          <a:p>
            <a:pPr lvl="2"/>
            <a:endParaRPr lang="en-US" sz="1600" dirty="0" smtClean="0"/>
          </a:p>
          <a:p>
            <a:r>
              <a:rPr lang="en-US" sz="2400" dirty="0" smtClean="0"/>
              <a:t>Benchmarks: Dynamic Programming</a:t>
            </a:r>
          </a:p>
          <a:p>
            <a:pPr lvl="1"/>
            <a:r>
              <a:rPr lang="en-US" sz="1800" dirty="0" smtClean="0"/>
              <a:t>Iterative program from its recursive specification</a:t>
            </a:r>
          </a:p>
          <a:p>
            <a:pPr lvl="1"/>
            <a:r>
              <a:rPr lang="en-US" sz="1800" dirty="0" smtClean="0"/>
              <a:t>E.g., Fibonacci</a:t>
            </a:r>
          </a:p>
          <a:p>
            <a:pPr lvl="2"/>
            <a:r>
              <a:rPr lang="en-US" sz="1600" dirty="0" smtClean="0"/>
              <a:t>Specification f(0)=1, f(1)=1, ∀</a:t>
            </a:r>
            <a:r>
              <a:rPr lang="en-US" sz="1600" dirty="0" err="1" smtClean="0"/>
              <a:t>k</a:t>
            </a:r>
            <a:r>
              <a:rPr lang="en-US" sz="1600" dirty="0" smtClean="0"/>
              <a:t>&gt;2: </a:t>
            </a:r>
            <a:r>
              <a:rPr lang="en-US" sz="1600" dirty="0" err="1" smtClean="0"/>
              <a:t>f(k</a:t>
            </a:r>
            <a:r>
              <a:rPr lang="en-US" sz="1600" dirty="0" smtClean="0"/>
              <a:t>)=f(k-1)+f(k-2)</a:t>
            </a:r>
          </a:p>
          <a:p>
            <a:pPr lvl="2"/>
            <a:r>
              <a:rPr lang="en-US" sz="1600" dirty="0" smtClean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sz="1600" baseline="-25000" dirty="0" smtClean="0">
                <a:solidFill>
                  <a:prstClr val="black"/>
                </a:solidFill>
                <a:ea typeface="Wingdings"/>
              </a:rPr>
              <a:t>loop</a:t>
            </a:r>
            <a:r>
              <a:rPr lang="en-US" sz="1600" dirty="0" smtClean="0">
                <a:solidFill>
                  <a:prstClr val="black"/>
                </a:solidFill>
                <a:ea typeface="Wingdings"/>
              </a:rPr>
              <a:t> = </a:t>
            </a:r>
            <a:r>
              <a:rPr lang="en-US" sz="1600" dirty="0" smtClean="0"/>
              <a:t>*;</a:t>
            </a:r>
            <a:r>
              <a:rPr lang="en-US" sz="1600" dirty="0" err="1" smtClean="0">
                <a:latin typeface="Wingdings" charset="2"/>
                <a:cs typeface="Wingdings" charset="2"/>
              </a:rPr>
              <a:t></a:t>
            </a:r>
            <a:r>
              <a:rPr lang="en-US" sz="1600" dirty="0" smtClean="0"/>
              <a:t>(*) and </a:t>
            </a:r>
            <a:r>
              <a:rPr lang="en-US" sz="1600" dirty="0" smtClean="0">
                <a:latin typeface="Monotype Corsiva"/>
                <a:cs typeface="Monotype Corsiva"/>
              </a:rPr>
              <a:t>R</a:t>
            </a:r>
            <a:r>
              <a:rPr lang="en-US" sz="1600" baseline="-25000" dirty="0" smtClean="0"/>
              <a:t> stack</a:t>
            </a:r>
            <a:r>
              <a:rPr lang="en-US" sz="1600" dirty="0" smtClean="0"/>
              <a:t> = 2</a:t>
            </a:r>
          </a:p>
          <a:p>
            <a:pPr lvl="2"/>
            <a:r>
              <a:rPr lang="en-US" sz="1600" dirty="0" smtClean="0"/>
              <a:t>Generated program maintains sliding window (of size 2) and computes </a:t>
            </a:r>
            <a:r>
              <a:rPr lang="en-US" sz="1600" dirty="0" err="1" smtClean="0"/>
              <a:t>f(n</a:t>
            </a:r>
            <a:r>
              <a:rPr lang="en-US" sz="1600" dirty="0" smtClean="0"/>
              <a:t>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2937715" y="1591361"/>
            <a:ext cx="2268573" cy="377029"/>
            <a:chOff x="5493689" y="1097467"/>
            <a:chExt cx="2268573" cy="377029"/>
          </a:xfrm>
        </p:grpSpPr>
        <p:sp>
          <p:nvSpPr>
            <p:cNvPr id="39" name="TextBox 38"/>
            <p:cNvSpPr txBox="1"/>
            <p:nvPr/>
          </p:nvSpPr>
          <p:spPr>
            <a:xfrm rot="10800000">
              <a:off x="5493689" y="1097467"/>
              <a:ext cx="2268572" cy="377027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93692" y="1135942"/>
              <a:ext cx="226857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 smtClean="0">
                  <a:solidFill>
                    <a:prstClr val="black"/>
                  </a:solidFill>
                </a:rPr>
                <a:t>1 around 10,000 seconds</a:t>
              </a:r>
              <a:endParaRPr lang="en-US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283535" y="2102109"/>
            <a:ext cx="7751155" cy="1047249"/>
            <a:chOff x="1279239" y="3176598"/>
            <a:chExt cx="7751155" cy="1047249"/>
          </a:xfrm>
        </p:grpSpPr>
        <p:sp>
          <p:nvSpPr>
            <p:cNvPr id="36" name="TextBox 35"/>
            <p:cNvSpPr txBox="1"/>
            <p:nvPr/>
          </p:nvSpPr>
          <p:spPr>
            <a:xfrm rot="10800000">
              <a:off x="7713658" y="3196164"/>
              <a:ext cx="1256711" cy="552510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sz="11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673908" y="3176598"/>
              <a:ext cx="1356486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600" dirty="0" smtClean="0">
                  <a:solidFill>
                    <a:prstClr val="black"/>
                  </a:solidFill>
                </a:rPr>
                <a:t>8 under 1000 seconds</a:t>
              </a:r>
              <a:endParaRPr 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flipV="1">
              <a:off x="1279239" y="3208863"/>
              <a:ext cx="6437004" cy="1014984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279239" y="3176598"/>
            <a:ext cx="7755451" cy="1122188"/>
            <a:chOff x="1279239" y="3176598"/>
            <a:chExt cx="7755451" cy="1122188"/>
          </a:xfrm>
        </p:grpSpPr>
        <p:sp>
          <p:nvSpPr>
            <p:cNvPr id="27" name="Rectangle 26"/>
            <p:cNvSpPr/>
            <p:nvPr/>
          </p:nvSpPr>
          <p:spPr>
            <a:xfrm flipV="1">
              <a:off x="1279239" y="3208864"/>
              <a:ext cx="6437004" cy="1089922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TextBox 12"/>
            <p:cNvSpPr txBox="1"/>
            <p:nvPr/>
          </p:nvSpPr>
          <p:spPr>
            <a:xfrm rot="10800000">
              <a:off x="7716240" y="3195792"/>
              <a:ext cx="1258425" cy="565581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73908" y="3176598"/>
              <a:ext cx="1360782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600" dirty="0" smtClean="0">
                  <a:solidFill>
                    <a:prstClr val="black"/>
                  </a:solidFill>
                </a:rPr>
                <a:t>8 under 10 seconds</a:t>
              </a:r>
              <a:endParaRPr lang="en-US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Experiments: Synthesis times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40268" y="1451995"/>
          <a:ext cx="8229600" cy="4865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936214" y="1451995"/>
            <a:ext cx="271118" cy="395249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2065" y="4120301"/>
            <a:ext cx="347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0.1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670948" y="4698174"/>
            <a:ext cx="4120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0.01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641339" y="5215337"/>
            <a:ext cx="4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0.001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218151" y="3292665"/>
            <a:ext cx="1349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seconds (log scale)</a:t>
            </a:r>
            <a:endParaRPr lang="en-US" sz="12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66414" y="6135545"/>
            <a:ext cx="6398039" cy="477229"/>
            <a:chOff x="1266414" y="6135545"/>
            <a:chExt cx="6398039" cy="477229"/>
          </a:xfrm>
        </p:grpSpPr>
        <p:sp>
          <p:nvSpPr>
            <p:cNvPr id="14" name="Rectangle 13"/>
            <p:cNvSpPr/>
            <p:nvPr/>
          </p:nvSpPr>
          <p:spPr>
            <a:xfrm>
              <a:off x="4148547" y="6304997"/>
              <a:ext cx="270536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Predicate abstraction verifier</a:t>
              </a:r>
              <a:endParaRPr lang="en-US" sz="105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488664" y="6304997"/>
              <a:ext cx="121507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LIA verifier</a:t>
              </a:r>
              <a:endParaRPr lang="en-US" sz="1050" dirty="0"/>
            </a:p>
          </p:txBody>
        </p:sp>
        <p:sp>
          <p:nvSpPr>
            <p:cNvPr id="16" name="Left Brace 15"/>
            <p:cNvSpPr/>
            <p:nvPr/>
          </p:nvSpPr>
          <p:spPr>
            <a:xfrm rot="16200000">
              <a:off x="1983581" y="5418378"/>
              <a:ext cx="169451" cy="1603786"/>
            </a:xfrm>
            <a:prstGeom prst="leftBrace">
              <a:avLst>
                <a:gd name="adj1" fmla="val 27070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eft Brace 16"/>
            <p:cNvSpPr/>
            <p:nvPr/>
          </p:nvSpPr>
          <p:spPr>
            <a:xfrm rot="16200000">
              <a:off x="5371308" y="4011854"/>
              <a:ext cx="169451" cy="4416838"/>
            </a:xfrm>
            <a:prstGeom prst="leftBrace">
              <a:avLst>
                <a:gd name="adj1" fmla="val 27070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844678" y="5622228"/>
            <a:ext cx="2136970" cy="333956"/>
            <a:chOff x="2844678" y="5622228"/>
            <a:chExt cx="2136970" cy="333956"/>
          </a:xfrm>
        </p:grpSpPr>
        <p:sp>
          <p:nvSpPr>
            <p:cNvPr id="19" name="TextBox 18"/>
            <p:cNvSpPr txBox="1"/>
            <p:nvPr/>
          </p:nvSpPr>
          <p:spPr>
            <a:xfrm rot="18900000">
              <a:off x="2844678" y="5622228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Sorting </a:t>
              </a:r>
              <a:r>
                <a:rPr lang="en-US" sz="1000" dirty="0" err="1" smtClean="0"/>
                <a:t>Prg</a:t>
              </a:r>
              <a:r>
                <a:rPr lang="en-US" sz="1000" dirty="0" smtClean="0"/>
                <a:t> 1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 rot="18900000">
              <a:off x="3174864" y="5630706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Sorting </a:t>
              </a:r>
              <a:r>
                <a:rPr lang="en-US" sz="1000" dirty="0" err="1" smtClean="0"/>
                <a:t>Prg</a:t>
              </a:r>
              <a:r>
                <a:rPr lang="en-US" sz="1000" dirty="0" smtClean="0"/>
                <a:t> 2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8900000">
              <a:off x="3513516" y="5639184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Sorting </a:t>
              </a:r>
              <a:r>
                <a:rPr lang="en-US" sz="1000" dirty="0" err="1" smtClean="0"/>
                <a:t>Prg</a:t>
              </a:r>
              <a:r>
                <a:rPr lang="en-US" sz="1000" dirty="0" smtClean="0"/>
                <a:t> 3</a:t>
              </a:r>
              <a:endParaRPr lang="en-US" sz="1100" dirty="0"/>
            </a:p>
          </p:txBody>
        </p:sp>
        <p:sp>
          <p:nvSpPr>
            <p:cNvPr id="22" name="TextBox 21"/>
            <p:cNvSpPr txBox="1"/>
            <p:nvPr/>
          </p:nvSpPr>
          <p:spPr>
            <a:xfrm rot="18900000">
              <a:off x="3847935" y="5634963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Sorting </a:t>
              </a:r>
              <a:r>
                <a:rPr lang="en-US" sz="1000" dirty="0" err="1" smtClean="0"/>
                <a:t>Prg</a:t>
              </a:r>
              <a:r>
                <a:rPr lang="en-US" sz="1000" dirty="0" smtClean="0"/>
                <a:t> 4</a:t>
              </a:r>
              <a:endParaRPr lang="en-US" sz="1100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8900000">
              <a:off x="4186587" y="5630742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Sorting </a:t>
              </a:r>
              <a:r>
                <a:rPr lang="en-US" sz="1000" dirty="0" err="1" smtClean="0"/>
                <a:t>Prg</a:t>
              </a:r>
              <a:r>
                <a:rPr lang="en-US" sz="1000" dirty="0" smtClean="0"/>
                <a:t> 5</a:t>
              </a:r>
              <a:endParaRPr lang="en-US" sz="1100" dirty="0"/>
            </a:p>
          </p:txBody>
        </p:sp>
      </p:grpSp>
      <p:sp>
        <p:nvSpPr>
          <p:cNvPr id="28" name="TextBox 27"/>
          <p:cNvSpPr txBox="1"/>
          <p:nvPr/>
        </p:nvSpPr>
        <p:spPr>
          <a:xfrm rot="18900000">
            <a:off x="6408919" y="5712657"/>
            <a:ext cx="865940" cy="21685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All pairs SP (loop)</a:t>
            </a:r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 rot="18900000">
            <a:off x="6734543" y="5715858"/>
            <a:ext cx="865940" cy="21685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All pairs SP (body)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Summary: Proof-theoretic synthesis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33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Proof-theoretic synthesis</a:t>
            </a:r>
          </a:p>
          <a:p>
            <a:pPr lvl="1"/>
            <a:r>
              <a:rPr lang="en-US" dirty="0" smtClean="0"/>
              <a:t>Synthesize programs and proof simultaneously</a:t>
            </a:r>
          </a:p>
          <a:p>
            <a:pPr lvl="1"/>
            <a:r>
              <a:rPr lang="en-US" dirty="0" smtClean="0"/>
              <a:t>Treat synthesis as </a:t>
            </a:r>
            <a:r>
              <a:rPr lang="en-US" dirty="0" smtClean="0">
                <a:solidFill>
                  <a:srgbClr val="008000"/>
                </a:solidFill>
              </a:rPr>
              <a:t>generalized verification</a:t>
            </a:r>
          </a:p>
          <a:p>
            <a:pPr lvl="2"/>
            <a:r>
              <a:rPr lang="en-US" dirty="0" smtClean="0"/>
              <a:t>Principled approach to solving for programs using verification</a:t>
            </a:r>
          </a:p>
          <a:p>
            <a:endParaRPr lang="en-US" dirty="0" smtClean="0"/>
          </a:p>
          <a:p>
            <a:r>
              <a:rPr lang="en-US" dirty="0" smtClean="0"/>
              <a:t>User input: </a:t>
            </a:r>
            <a:r>
              <a:rPr lang="en-US" dirty="0" smtClean="0">
                <a:solidFill>
                  <a:srgbClr val="008000"/>
                </a:solidFill>
              </a:rPr>
              <a:t>scaffold</a:t>
            </a:r>
          </a:p>
          <a:p>
            <a:pPr lvl="1"/>
            <a:r>
              <a:rPr lang="en-US" dirty="0" smtClean="0"/>
              <a:t>Functional specification</a:t>
            </a:r>
          </a:p>
          <a:p>
            <a:pPr lvl="1"/>
            <a:r>
              <a:rPr lang="en-US" dirty="0" smtClean="0"/>
              <a:t>Space of desired program</a:t>
            </a:r>
          </a:p>
          <a:p>
            <a:pPr lvl="2"/>
            <a:r>
              <a:rPr lang="en-US" dirty="0" smtClean="0"/>
              <a:t>Domains of guards and statements</a:t>
            </a:r>
          </a:p>
          <a:p>
            <a:pPr lvl="2"/>
            <a:r>
              <a:rPr lang="en-US" dirty="0" smtClean="0"/>
              <a:t>Resource constraints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Approach: One-shot synthesis, i.e., no iteration</a:t>
            </a:r>
          </a:p>
          <a:p>
            <a:pPr lvl="1"/>
            <a:r>
              <a:rPr lang="en-US" dirty="0" smtClean="0"/>
              <a:t>Constraints, </a:t>
            </a:r>
            <a:r>
              <a:rPr lang="en-US" dirty="0" smtClean="0">
                <a:solidFill>
                  <a:srgbClr val="008000"/>
                </a:solidFill>
              </a:rPr>
              <a:t>synthesis conditions</a:t>
            </a:r>
            <a:r>
              <a:rPr lang="en-US" dirty="0" smtClean="0"/>
              <a:t>, encode the desired program</a:t>
            </a:r>
          </a:p>
          <a:p>
            <a:pPr lvl="2"/>
            <a:r>
              <a:rPr lang="en-US" dirty="0" smtClean="0"/>
              <a:t>Safety, termination, and well-formedness</a:t>
            </a:r>
          </a:p>
          <a:p>
            <a:pPr lvl="1"/>
            <a:r>
              <a:rPr lang="en-US" dirty="0" smtClean="0"/>
              <a:t>Solve using existing constraint-based verifiers</a:t>
            </a:r>
          </a:p>
          <a:p>
            <a:pPr lvl="1"/>
            <a:r>
              <a:rPr lang="en-US" dirty="0" smtClean="0"/>
              <a:t>Possible to synthesize wide variety of programs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Proof-theoretic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5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Our approach: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Synthesize program and proof simultaneously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Benefits:</a:t>
            </a:r>
          </a:p>
          <a:p>
            <a:r>
              <a:rPr lang="en-US" dirty="0" smtClean="0"/>
              <a:t>Pruning invalid proofs prunes invalid programs</a:t>
            </a:r>
          </a:p>
          <a:p>
            <a:pPr lvl="1"/>
            <a:r>
              <a:rPr lang="en-US" dirty="0" smtClean="0"/>
              <a:t>E.g., A program that manipulates a ordered list</a:t>
            </a:r>
          </a:p>
          <a:p>
            <a:pPr lvl="2"/>
            <a:r>
              <a:rPr lang="en-US" dirty="0" smtClean="0"/>
              <a:t>Ordered list invariant has to hold, preventing any program that would violate it</a:t>
            </a:r>
          </a:p>
          <a:p>
            <a:r>
              <a:rPr lang="en-US" dirty="0" smtClean="0"/>
              <a:t>View synthesis as </a:t>
            </a:r>
            <a:r>
              <a:rPr lang="en-US" dirty="0" smtClean="0">
                <a:solidFill>
                  <a:srgbClr val="008000"/>
                </a:solidFill>
              </a:rPr>
              <a:t>generalized verification</a:t>
            </a:r>
          </a:p>
          <a:p>
            <a:pPr lvl="1"/>
            <a:r>
              <a:rPr lang="en-US" dirty="0" smtClean="0"/>
              <a:t>Reuse existing verification tools and technology</a:t>
            </a:r>
          </a:p>
          <a:p>
            <a:r>
              <a:rPr lang="en-US" dirty="0" smtClean="0"/>
              <a:t>Tool synthesizes: linear arithmetic programs, sorting, dynamic programming programs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Line Drawing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39206" y="1904740"/>
            <a:ext cx="6891265" cy="42853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06094" y="1886067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094662" y="1889075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580238" y="1889075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068806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570066" y="1889075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058634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44210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32778" y="1895091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549722" y="1889075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038290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523866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12434" y="1895091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513694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120531" y="2334241"/>
            <a:ext cx="6928617" cy="0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123524" y="2822772"/>
            <a:ext cx="6906948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 flipV="1">
            <a:off x="1123523" y="3281252"/>
            <a:ext cx="6906949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126516" y="3815502"/>
            <a:ext cx="6903956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142200" y="4298018"/>
            <a:ext cx="6888272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145191" y="4786550"/>
            <a:ext cx="6885281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145192" y="5290748"/>
            <a:ext cx="6885280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012435" y="2334241"/>
            <a:ext cx="501260" cy="4885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flipV="1">
            <a:off x="1148183" y="5733562"/>
            <a:ext cx="6882289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7"/>
          <p:cNvGrpSpPr/>
          <p:nvPr/>
        </p:nvGrpSpPr>
        <p:grpSpPr>
          <a:xfrm>
            <a:off x="1126514" y="2334241"/>
            <a:ext cx="6387180" cy="3855853"/>
            <a:chOff x="1126514" y="2334241"/>
            <a:chExt cx="6387180" cy="3855853"/>
          </a:xfrm>
        </p:grpSpPr>
        <p:sp>
          <p:nvSpPr>
            <p:cNvPr id="33" name="Rectangle 32"/>
            <p:cNvSpPr/>
            <p:nvPr/>
          </p:nvSpPr>
          <p:spPr>
            <a:xfrm>
              <a:off x="1606094" y="5290749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097174" y="5290743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580238" y="4786551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126514" y="5779281"/>
              <a:ext cx="479579" cy="41081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068806" y="4786551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570066" y="4298019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058634" y="3809487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544210" y="3809487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061154" y="3320955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549722" y="3320955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35298" y="2822773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523866" y="2822773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025126" y="2334241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1126514" y="5779281"/>
            <a:ext cx="479579" cy="4108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371600" y="2568777"/>
            <a:ext cx="5892800" cy="3429000"/>
          </a:xfrm>
          <a:custGeom>
            <a:avLst/>
            <a:gdLst>
              <a:gd name="connsiteX0" fmla="*/ 0 w 5882788"/>
              <a:gd name="connsiteY0" fmla="*/ 3342633 h 3342633"/>
              <a:gd name="connsiteX1" fmla="*/ 5882788 w 5882788"/>
              <a:gd name="connsiteY1" fmla="*/ 0 h 3342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82788" h="3342633">
                <a:moveTo>
                  <a:pt x="0" y="3342633"/>
                </a:moveTo>
                <a:lnTo>
                  <a:pt x="5882788" y="0"/>
                </a:lnTo>
              </a:path>
            </a:pathLst>
          </a:custGeom>
          <a:ln w="190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423349" y="5858944"/>
            <a:ext cx="985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(0,0)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264400" y="2072631"/>
            <a:ext cx="10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(X,Y)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49722" y="5217439"/>
            <a:ext cx="1921545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|</a:t>
            </a:r>
            <a:r>
              <a:rPr lang="en-US" dirty="0" err="1" smtClean="0">
                <a:solidFill>
                  <a:srgbClr val="E0FBB9"/>
                </a:solidFill>
                <a:latin typeface="Comic Sans MS"/>
                <a:cs typeface="Comic Sans MS"/>
              </a:rPr>
              <a:t>y</a:t>
            </a:r>
            <a:r>
              <a:rPr lang="en-US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-(Y/X)</a:t>
            </a:r>
            <a:r>
              <a:rPr lang="en-US" dirty="0" err="1" smtClean="0">
                <a:solidFill>
                  <a:srgbClr val="E0FBB9"/>
                </a:solidFill>
                <a:latin typeface="Comic Sans MS"/>
                <a:cs typeface="Comic Sans M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| ≤ 1/2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84718" y="4786551"/>
            <a:ext cx="1836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E0FBB9"/>
                </a:solidFill>
                <a:latin typeface="Comic Sans MS"/>
                <a:cs typeface="Comic Sans MS"/>
              </a:rPr>
              <a:t>Output values</a:t>
            </a:r>
            <a:endParaRPr lang="en-US" sz="2000" dirty="0">
              <a:solidFill>
                <a:srgbClr val="E0FBB9"/>
              </a:solidFill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43577" y="1904740"/>
            <a:ext cx="850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Input</a:t>
            </a:r>
            <a:endParaRPr lang="en-US" sz="2000" dirty="0">
              <a:latin typeface="Comic Sans MS"/>
              <a:cs typeface="Comic Sans MS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1021028" y="2822773"/>
            <a:ext cx="6733253" cy="3328892"/>
            <a:chOff x="1021028" y="2822773"/>
            <a:chExt cx="6733253" cy="3328892"/>
          </a:xfrm>
        </p:grpSpPr>
        <p:sp>
          <p:nvSpPr>
            <p:cNvPr id="48" name="TextBox 47"/>
            <p:cNvSpPr txBox="1"/>
            <p:nvPr/>
          </p:nvSpPr>
          <p:spPr>
            <a:xfrm>
              <a:off x="1021028" y="5432882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(0,0)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750350" y="5843888"/>
              <a:ext cx="5275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(1,1)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68727" y="5843443"/>
              <a:ext cx="556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(2,1)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672161" y="5329254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(3,2)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77552" y="5329254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(4,2)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722466" y="4786551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(5,3)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162306" y="4375767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(6,4)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697933" y="4375767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(7,4)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42847" y="3815503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(8,5)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704392" y="3815503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(9,5)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129003" y="3326971"/>
              <a:ext cx="6658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(10,6)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690548" y="3326971"/>
              <a:ext cx="6371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(11,6)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088426" y="2822773"/>
              <a:ext cx="6658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E0FBB9"/>
                  </a:solidFill>
                  <a:latin typeface="Comic Sans MS"/>
                  <a:cs typeface="Comic Sans MS"/>
                </a:rPr>
                <a:t>(12,7)</a:t>
              </a:r>
              <a:endParaRPr lang="en-US" sz="1400" dirty="0">
                <a:solidFill>
                  <a:srgbClr val="E0FBB9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8030471" y="2568777"/>
            <a:ext cx="815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0&lt;Y≤X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52445" y="5740659"/>
            <a:ext cx="394696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Using only linear operations: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Bresenham’s</a:t>
            </a:r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 line drawing algorithm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1" grpId="0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Scaffold(1): Functional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Precondition </a:t>
            </a:r>
            <a:r>
              <a:rPr lang="en-US" sz="3200" dirty="0" err="1" smtClean="0">
                <a:solidFill>
                  <a:srgbClr val="008000"/>
                </a:solidFill>
                <a:latin typeface="Monotype Corsiva"/>
                <a:cs typeface="Monotype Corsiva"/>
              </a:rPr>
              <a:t>F</a:t>
            </a:r>
            <a:r>
              <a:rPr lang="en-US" sz="3200" baseline="-25000" dirty="0" err="1" smtClean="0">
                <a:solidFill>
                  <a:srgbClr val="008000"/>
                </a:solidFill>
              </a:rPr>
              <a:t>pre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/>
              <a:t>Formal specification of possible valid inputs</a:t>
            </a:r>
          </a:p>
          <a:p>
            <a:pPr lvl="1"/>
            <a:r>
              <a:rPr lang="en-US" dirty="0" smtClean="0"/>
              <a:t>E.g., </a:t>
            </a:r>
            <a:r>
              <a:rPr lang="en-US" dirty="0" smtClean="0">
                <a:solidFill>
                  <a:srgbClr val="008000"/>
                </a:solidFill>
              </a:rPr>
              <a:t>0&lt;Y≤X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Output </a:t>
            </a:r>
            <a:r>
              <a:rPr lang="en-US" dirty="0" err="1" smtClean="0"/>
              <a:t>Postcondition</a:t>
            </a:r>
            <a:r>
              <a:rPr lang="en-US" dirty="0" smtClean="0"/>
              <a:t> </a:t>
            </a:r>
            <a:r>
              <a:rPr lang="en-US" sz="3200" dirty="0" err="1" smtClean="0">
                <a:solidFill>
                  <a:srgbClr val="008000"/>
                </a:solidFill>
                <a:latin typeface="Monotype Corsiva"/>
                <a:cs typeface="Monotype Corsiva"/>
              </a:rPr>
              <a:t>F</a:t>
            </a:r>
            <a:r>
              <a:rPr lang="en-US" sz="3200" baseline="-25000" dirty="0" err="1" smtClean="0">
                <a:solidFill>
                  <a:srgbClr val="008000"/>
                </a:solidFill>
              </a:rPr>
              <a:t>post</a:t>
            </a:r>
            <a:endParaRPr lang="en-US" sz="3200" baseline="-25000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Formal specification that outputs need to meet</a:t>
            </a:r>
            <a:endParaRPr lang="en-US" dirty="0" smtClean="0"/>
          </a:p>
          <a:p>
            <a:pPr lvl="1"/>
            <a:r>
              <a:rPr lang="en-US" dirty="0" smtClean="0"/>
              <a:t>E.g., </a:t>
            </a:r>
            <a:r>
              <a:rPr lang="en-US" dirty="0" smtClean="0">
                <a:solidFill>
                  <a:srgbClr val="008000"/>
                </a:solidFill>
              </a:rPr>
              <a:t>|y-(Y/X)x| ≤ 1/2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Hints about the form of the desired program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alpha val="0"/>
                </a:schemeClr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Looping structure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Monotype Corsiva"/>
                <a:ea typeface="+mn-ea"/>
                <a:cs typeface="Monotype Corsiva"/>
              </a:rPr>
              <a:t>R 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Wingdings"/>
                <a:cs typeface="Comic Sans MS"/>
              </a:rPr>
              <a:t>loop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alpha val="0"/>
                </a:schemeClr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Acyclic fragments (*), loops (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Wingdings"/>
                <a:ea typeface="Wingdings"/>
                <a:cs typeface="Wingdings"/>
              </a:rPr>
              <a:t>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), sequencing (;)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Grammar: L ::= * |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Wingdings"/>
                <a:ea typeface="Wingdings"/>
                <a:cs typeface="Wingdings"/>
              </a:rPr>
              <a:t>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(L) | L;L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E.g.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Monotype Corsiva"/>
                <a:ea typeface="+mn-ea"/>
                <a:cs typeface="Monotype Corsiva"/>
              </a:rPr>
              <a:t>R 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Wingdings"/>
                <a:cs typeface="Comic Sans MS"/>
              </a:rPr>
              <a:t>loop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Wingdings"/>
                <a:cs typeface="Comic Sans MS"/>
              </a:rPr>
              <a:t> = *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Wingdings"/>
                <a:ea typeface="Wingdings"/>
                <a:cs typeface="Wingdings"/>
              </a:rPr>
              <a:t>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(*)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Acyclic fragment followed by a loop with an acyclic fragment inside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Stack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Monotype Corsiva"/>
                <a:ea typeface="+mn-ea"/>
                <a:cs typeface="Monotype Corsiva"/>
              </a:rPr>
              <a:t>R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stack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Maximum number of local variables permitted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E.g.,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Monotype Corsiva"/>
                <a:ea typeface="+mn-ea"/>
                <a:cs typeface="Monotype Corsiva"/>
              </a:rPr>
              <a:t>R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stack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= 1 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Only one extra local variable is available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Hints about the form of the desired program</a:t>
            </a:r>
          </a:p>
          <a:p>
            <a:endParaRPr lang="en-US" dirty="0" smtClean="0"/>
          </a:p>
          <a:p>
            <a:r>
              <a:rPr lang="en-US" dirty="0" smtClean="0"/>
              <a:t>Looping structure </a:t>
            </a:r>
            <a:r>
              <a:rPr lang="en-US" sz="3200" dirty="0" smtClean="0">
                <a:solidFill>
                  <a:srgbClr val="008000"/>
                </a:solidFill>
                <a:latin typeface="Monotype Corsiva"/>
                <a:cs typeface="Monotype Corsiva"/>
              </a:rPr>
              <a:t>R </a:t>
            </a:r>
            <a:r>
              <a:rPr lang="en-US" sz="3200" baseline="-25000" dirty="0" smtClean="0">
                <a:solidFill>
                  <a:srgbClr val="008000"/>
                </a:solidFill>
                <a:ea typeface="Wingdings"/>
              </a:rPr>
              <a:t>loop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/>
              <a:t>Acyclic fragments (*), loops (</a:t>
            </a:r>
            <a:r>
              <a:rPr lang="en-US" dirty="0" err="1" smtClean="0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 smtClean="0"/>
              <a:t>), sequencing (;)</a:t>
            </a:r>
          </a:p>
          <a:p>
            <a:pPr lvl="1"/>
            <a:r>
              <a:rPr lang="en-US" dirty="0" smtClean="0"/>
              <a:t>Grammar: </a:t>
            </a:r>
            <a:r>
              <a:rPr lang="en-US" dirty="0" smtClean="0">
                <a:solidFill>
                  <a:srgbClr val="008000"/>
                </a:solidFill>
              </a:rPr>
              <a:t>L ::= * | </a:t>
            </a:r>
            <a:r>
              <a:rPr lang="en-US" dirty="0" smtClean="0">
                <a:solidFill>
                  <a:srgbClr val="008000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 smtClean="0">
                <a:solidFill>
                  <a:srgbClr val="008000"/>
                </a:solidFill>
              </a:rPr>
              <a:t>(L) | L;L</a:t>
            </a:r>
          </a:p>
          <a:p>
            <a:pPr lvl="1"/>
            <a:r>
              <a:rPr lang="en-US" dirty="0" smtClean="0">
                <a:solidFill>
                  <a:schemeClr val="accent1">
                    <a:alpha val="0"/>
                  </a:schemeClr>
                </a:solidFill>
              </a:rPr>
              <a:t>E.g., </a:t>
            </a:r>
            <a:r>
              <a:rPr lang="en-US" dirty="0" smtClean="0">
                <a:solidFill>
                  <a:srgbClr val="3E82C0">
                    <a:alpha val="0"/>
                  </a:srgbClr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 smtClean="0">
                <a:solidFill>
                  <a:srgbClr val="3E82C0">
                    <a:alpha val="0"/>
                  </a:srgbClr>
                </a:solidFill>
                <a:ea typeface="Wingdings"/>
              </a:rPr>
              <a:t>loop</a:t>
            </a:r>
            <a:r>
              <a:rPr lang="en-US" dirty="0" smtClean="0">
                <a:solidFill>
                  <a:srgbClr val="3E82C0">
                    <a:alpha val="0"/>
                  </a:srgbClr>
                </a:solidFill>
                <a:ea typeface="Wingdings"/>
              </a:rPr>
              <a:t> = *</a:t>
            </a:r>
            <a:r>
              <a:rPr lang="en-US" dirty="0" smtClean="0">
                <a:solidFill>
                  <a:srgbClr val="3E82C0">
                    <a:alpha val="0"/>
                  </a:srgbClr>
                </a:solidFill>
              </a:rPr>
              <a:t>;</a:t>
            </a:r>
            <a:r>
              <a:rPr lang="en-US" dirty="0" err="1" smtClean="0">
                <a:solidFill>
                  <a:srgbClr val="3E82C0">
                    <a:alpha val="0"/>
                  </a:srgbClr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 smtClean="0">
                <a:solidFill>
                  <a:srgbClr val="3E82C0">
                    <a:alpha val="0"/>
                  </a:srgbClr>
                </a:solidFill>
              </a:rPr>
              <a:t>(*)</a:t>
            </a:r>
          </a:p>
          <a:p>
            <a:pPr lvl="2"/>
            <a:r>
              <a:rPr lang="en-US" dirty="0" smtClean="0">
                <a:solidFill>
                  <a:schemeClr val="accent1">
                    <a:alpha val="0"/>
                  </a:schemeClr>
                </a:solidFill>
              </a:rPr>
              <a:t>Acyclic fragment followed by a loop with an acyclic fragment inside</a:t>
            </a:r>
          </a:p>
          <a:p>
            <a:endParaRPr lang="en-US" dirty="0" smtClean="0"/>
          </a:p>
          <a:p>
            <a:r>
              <a:rPr lang="en-US" dirty="0" smtClean="0"/>
              <a:t>Stack </a:t>
            </a:r>
            <a:r>
              <a:rPr lang="en-US" sz="3200" dirty="0" smtClean="0">
                <a:solidFill>
                  <a:srgbClr val="008000"/>
                </a:solidFill>
                <a:latin typeface="Monotype Corsiva"/>
                <a:cs typeface="Monotype Corsiva"/>
              </a:rPr>
              <a:t>R</a:t>
            </a:r>
            <a:r>
              <a:rPr lang="en-US" sz="3200" baseline="-25000" dirty="0" smtClean="0">
                <a:solidFill>
                  <a:srgbClr val="008000"/>
                </a:solidFill>
              </a:rPr>
              <a:t> stack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/>
              <a:t>Maximum number of local variables permitted</a:t>
            </a:r>
          </a:p>
          <a:p>
            <a:pPr lvl="1"/>
            <a:r>
              <a:rPr lang="en-US" dirty="0" smtClean="0">
                <a:solidFill>
                  <a:schemeClr val="accent1">
                    <a:alpha val="0"/>
                  </a:schemeClr>
                </a:solidFill>
              </a:rPr>
              <a:t>E.g., </a:t>
            </a:r>
            <a:r>
              <a:rPr lang="en-US" dirty="0" smtClean="0">
                <a:solidFill>
                  <a:schemeClr val="accent1">
                    <a:alpha val="0"/>
                  </a:schemeClr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 smtClean="0">
                <a:solidFill>
                  <a:schemeClr val="accent1">
                    <a:alpha val="0"/>
                  </a:schemeClr>
                </a:solidFill>
              </a:rPr>
              <a:t> stack</a:t>
            </a:r>
            <a:r>
              <a:rPr lang="en-US" dirty="0" smtClean="0">
                <a:solidFill>
                  <a:schemeClr val="accent1">
                    <a:alpha val="0"/>
                  </a:schemeClr>
                </a:solidFill>
              </a:rPr>
              <a:t> = 1 </a:t>
            </a:r>
          </a:p>
          <a:p>
            <a:pPr lvl="2"/>
            <a:r>
              <a:rPr lang="en-US" dirty="0" smtClean="0">
                <a:solidFill>
                  <a:schemeClr val="accent1">
                    <a:alpha val="0"/>
                  </a:schemeClr>
                </a:solidFill>
              </a:rPr>
              <a:t>Only one extra local variable is available</a:t>
            </a:r>
            <a:endParaRPr lang="en-US" dirty="0">
              <a:solidFill>
                <a:schemeClr val="accent1">
                  <a:alpha val="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Scaffold(2): Resource Constraints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7917371" y="2863790"/>
            <a:ext cx="493204" cy="1079974"/>
            <a:chOff x="7917371" y="2711390"/>
            <a:chExt cx="493204" cy="1079974"/>
          </a:xfrm>
        </p:grpSpPr>
        <p:sp>
          <p:nvSpPr>
            <p:cNvPr id="38" name="Rectangle 37"/>
            <p:cNvSpPr/>
            <p:nvPr/>
          </p:nvSpPr>
          <p:spPr>
            <a:xfrm>
              <a:off x="7926638" y="2959885"/>
              <a:ext cx="30201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err="1" smtClean="0">
                  <a:solidFill>
                    <a:srgbClr val="3E82C0"/>
                  </a:solidFill>
                  <a:latin typeface="Wingdings"/>
                  <a:ea typeface="Wingdings"/>
                  <a:cs typeface="Wingdings"/>
                </a:rPr>
                <a:t></a:t>
              </a:r>
              <a:endParaRPr lang="en-US" sz="1600" dirty="0">
                <a:solidFill>
                  <a:srgbClr val="3E82C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917371" y="2711390"/>
              <a:ext cx="32054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3E82C0"/>
                  </a:solidFill>
                  <a:latin typeface="Comic Sans MS"/>
                  <a:ea typeface="Wingdings"/>
                  <a:cs typeface="Comic Sans MS"/>
                </a:rPr>
                <a:t>*</a:t>
              </a:r>
              <a:endParaRPr lang="en-US" dirty="0">
                <a:solidFill>
                  <a:srgbClr val="3E82C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917371" y="3391254"/>
              <a:ext cx="32054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3E82C0"/>
                  </a:solidFill>
                  <a:latin typeface="Comic Sans MS"/>
                  <a:ea typeface="Wingdings"/>
                  <a:cs typeface="Comic Sans MS"/>
                </a:rPr>
                <a:t>*</a:t>
              </a:r>
              <a:endParaRPr lang="en-US" dirty="0">
                <a:solidFill>
                  <a:srgbClr val="3E82C0"/>
                </a:solidFill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8181975" y="2863850"/>
              <a:ext cx="228600" cy="0"/>
            </a:xfrm>
            <a:custGeom>
              <a:avLst/>
              <a:gdLst>
                <a:gd name="connsiteX0" fmla="*/ 0 w 260350"/>
                <a:gd name="connsiteY0" fmla="*/ 0 h 0"/>
                <a:gd name="connsiteX1" fmla="*/ 260350 w 260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0350">
                  <a:moveTo>
                    <a:pt x="0" y="0"/>
                  </a:moveTo>
                  <a:lnTo>
                    <a:pt x="260350" y="0"/>
                  </a:lnTo>
                </a:path>
              </a:pathLst>
            </a:cu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8181975" y="3175000"/>
              <a:ext cx="228600" cy="0"/>
            </a:xfrm>
            <a:custGeom>
              <a:avLst/>
              <a:gdLst>
                <a:gd name="connsiteX0" fmla="*/ 0 w 260350"/>
                <a:gd name="connsiteY0" fmla="*/ 0 h 0"/>
                <a:gd name="connsiteX1" fmla="*/ 260350 w 260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0350">
                  <a:moveTo>
                    <a:pt x="0" y="0"/>
                  </a:moveTo>
                  <a:lnTo>
                    <a:pt x="260350" y="0"/>
                  </a:lnTo>
                </a:path>
              </a:pathLst>
            </a:cu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8181975" y="3543300"/>
              <a:ext cx="228600" cy="0"/>
            </a:xfrm>
            <a:custGeom>
              <a:avLst/>
              <a:gdLst>
                <a:gd name="connsiteX0" fmla="*/ 0 w 260350"/>
                <a:gd name="connsiteY0" fmla="*/ 0 h 0"/>
                <a:gd name="connsiteX1" fmla="*/ 260350 w 260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0350">
                  <a:moveTo>
                    <a:pt x="0" y="0"/>
                  </a:moveTo>
                  <a:lnTo>
                    <a:pt x="260350" y="0"/>
                  </a:lnTo>
                </a:path>
              </a:pathLst>
            </a:cu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8458200" y="2715690"/>
            <a:ext cx="536928" cy="1250575"/>
            <a:chOff x="8458200" y="2715690"/>
            <a:chExt cx="536928" cy="1250575"/>
          </a:xfrm>
        </p:grpSpPr>
        <p:grpSp>
          <p:nvGrpSpPr>
            <p:cNvPr id="37" name="Group 36"/>
            <p:cNvGrpSpPr/>
            <p:nvPr/>
          </p:nvGrpSpPr>
          <p:grpSpPr>
            <a:xfrm>
              <a:off x="8458200" y="2715690"/>
              <a:ext cx="536928" cy="1250575"/>
              <a:chOff x="8458200" y="2563290"/>
              <a:chExt cx="536928" cy="1250575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8458200" y="2959100"/>
                <a:ext cx="536928" cy="854765"/>
                <a:chOff x="8458200" y="2959100"/>
                <a:chExt cx="536928" cy="854765"/>
              </a:xfrm>
            </p:grpSpPr>
            <p:sp>
              <p:nvSpPr>
                <p:cNvPr id="19" name="Diamond 18"/>
                <p:cNvSpPr/>
                <p:nvPr/>
              </p:nvSpPr>
              <p:spPr>
                <a:xfrm>
                  <a:off x="8458200" y="3083984"/>
                  <a:ext cx="366183" cy="192616"/>
                </a:xfrm>
                <a:prstGeom prst="diamond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8462433" y="3403956"/>
                  <a:ext cx="366183" cy="274815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" name="Group 25"/>
                <p:cNvGrpSpPr/>
                <p:nvPr/>
              </p:nvGrpSpPr>
              <p:grpSpPr>
                <a:xfrm>
                  <a:off x="8498412" y="3429354"/>
                  <a:ext cx="289983" cy="224016"/>
                  <a:chOff x="7876822" y="3661833"/>
                  <a:chExt cx="381000" cy="232834"/>
                </a:xfrm>
              </p:grpSpPr>
              <p:sp>
                <p:nvSpPr>
                  <p:cNvPr id="22" name="Freeform 21"/>
                  <p:cNvSpPr/>
                  <p:nvPr/>
                </p:nvSpPr>
                <p:spPr>
                  <a:xfrm>
                    <a:off x="7876822" y="3661833"/>
                    <a:ext cx="162278" cy="228600"/>
                  </a:xfrm>
                  <a:custGeom>
                    <a:avLst/>
                    <a:gdLst>
                      <a:gd name="connsiteX0" fmla="*/ 153811 w 162278"/>
                      <a:gd name="connsiteY0" fmla="*/ 0 h 228600"/>
                      <a:gd name="connsiteX1" fmla="*/ 1411 w 162278"/>
                      <a:gd name="connsiteY1" fmla="*/ 114300 h 228600"/>
                      <a:gd name="connsiteX2" fmla="*/ 162278 w 162278"/>
                      <a:gd name="connsiteY2" fmla="*/ 228600 h 228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62278" h="228600">
                        <a:moveTo>
                          <a:pt x="153811" y="0"/>
                        </a:moveTo>
                        <a:cubicBezTo>
                          <a:pt x="76905" y="38100"/>
                          <a:pt x="0" y="76200"/>
                          <a:pt x="1411" y="114300"/>
                        </a:cubicBezTo>
                        <a:cubicBezTo>
                          <a:pt x="2822" y="152400"/>
                          <a:pt x="162278" y="228600"/>
                          <a:pt x="162278" y="228600"/>
                        </a:cubicBezTo>
                      </a:path>
                    </a:pathLst>
                  </a:custGeom>
                  <a:ln>
                    <a:tailEnd type="triangle" w="sm" len="sm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Freeform 22"/>
                  <p:cNvSpPr/>
                  <p:nvPr/>
                </p:nvSpPr>
                <p:spPr>
                  <a:xfrm>
                    <a:off x="8034867" y="3661833"/>
                    <a:ext cx="131938" cy="110067"/>
                  </a:xfrm>
                  <a:custGeom>
                    <a:avLst/>
                    <a:gdLst>
                      <a:gd name="connsiteX0" fmla="*/ 0 w 131938"/>
                      <a:gd name="connsiteY0" fmla="*/ 0 h 110067"/>
                      <a:gd name="connsiteX1" fmla="*/ 122766 w 131938"/>
                      <a:gd name="connsiteY1" fmla="*/ 55034 h 110067"/>
                      <a:gd name="connsiteX2" fmla="*/ 55033 w 131938"/>
                      <a:gd name="connsiteY2" fmla="*/ 110067 h 1100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1938" h="110067">
                        <a:moveTo>
                          <a:pt x="0" y="0"/>
                        </a:moveTo>
                        <a:cubicBezTo>
                          <a:pt x="56797" y="18345"/>
                          <a:pt x="113594" y="36690"/>
                          <a:pt x="122766" y="55034"/>
                        </a:cubicBezTo>
                        <a:cubicBezTo>
                          <a:pt x="131938" y="73378"/>
                          <a:pt x="55033" y="110067"/>
                          <a:pt x="55033" y="110067"/>
                        </a:cubicBezTo>
                      </a:path>
                    </a:pathLst>
                  </a:custGeom>
                  <a:ln>
                    <a:tailEnd type="triangle" w="sm" len="sm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Freeform 23"/>
                  <p:cNvSpPr/>
                  <p:nvPr/>
                </p:nvSpPr>
                <p:spPr>
                  <a:xfrm>
                    <a:off x="8030633" y="3674533"/>
                    <a:ext cx="160867" cy="220134"/>
                  </a:xfrm>
                  <a:custGeom>
                    <a:avLst/>
                    <a:gdLst>
                      <a:gd name="connsiteX0" fmla="*/ 0 w 160867"/>
                      <a:gd name="connsiteY0" fmla="*/ 0 h 220134"/>
                      <a:gd name="connsiteX1" fmla="*/ 46567 w 160867"/>
                      <a:gd name="connsiteY1" fmla="*/ 105834 h 220134"/>
                      <a:gd name="connsiteX2" fmla="*/ 156634 w 160867"/>
                      <a:gd name="connsiteY2" fmla="*/ 152400 h 220134"/>
                      <a:gd name="connsiteX3" fmla="*/ 21167 w 160867"/>
                      <a:gd name="connsiteY3" fmla="*/ 220134 h 2201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60867" h="220134">
                        <a:moveTo>
                          <a:pt x="0" y="0"/>
                        </a:moveTo>
                        <a:cubicBezTo>
                          <a:pt x="10230" y="40217"/>
                          <a:pt x="20461" y="80434"/>
                          <a:pt x="46567" y="105834"/>
                        </a:cubicBezTo>
                        <a:cubicBezTo>
                          <a:pt x="72673" y="131234"/>
                          <a:pt x="160867" y="133350"/>
                          <a:pt x="156634" y="152400"/>
                        </a:cubicBezTo>
                        <a:cubicBezTo>
                          <a:pt x="152401" y="171450"/>
                          <a:pt x="21167" y="220134"/>
                          <a:pt x="21167" y="220134"/>
                        </a:cubicBezTo>
                      </a:path>
                    </a:pathLst>
                  </a:custGeom>
                  <a:ln>
                    <a:tailEnd type="triangle" w="sm" len="sm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Freeform 24"/>
                  <p:cNvSpPr/>
                  <p:nvPr/>
                </p:nvSpPr>
                <p:spPr>
                  <a:xfrm>
                    <a:off x="8166100" y="3712633"/>
                    <a:ext cx="91722" cy="131234"/>
                  </a:xfrm>
                  <a:custGeom>
                    <a:avLst/>
                    <a:gdLst>
                      <a:gd name="connsiteX0" fmla="*/ 0 w 91722"/>
                      <a:gd name="connsiteY0" fmla="*/ 0 h 131234"/>
                      <a:gd name="connsiteX1" fmla="*/ 88900 w 91722"/>
                      <a:gd name="connsiteY1" fmla="*/ 55034 h 131234"/>
                      <a:gd name="connsiteX2" fmla="*/ 16933 w 91722"/>
                      <a:gd name="connsiteY2" fmla="*/ 131234 h 1312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91722" h="131234">
                        <a:moveTo>
                          <a:pt x="0" y="0"/>
                        </a:moveTo>
                        <a:cubicBezTo>
                          <a:pt x="43039" y="16581"/>
                          <a:pt x="86078" y="33162"/>
                          <a:pt x="88900" y="55034"/>
                        </a:cubicBezTo>
                        <a:cubicBezTo>
                          <a:pt x="91722" y="76906"/>
                          <a:pt x="16933" y="131234"/>
                          <a:pt x="16933" y="131234"/>
                        </a:cubicBezTo>
                      </a:path>
                    </a:pathLst>
                  </a:custGeom>
                  <a:ln>
                    <a:tailEnd type="triangle" w="sm" len="sm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9" name="Freeform 28"/>
                <p:cNvSpPr/>
                <p:nvPr/>
              </p:nvSpPr>
              <p:spPr>
                <a:xfrm>
                  <a:off x="8640245" y="2959100"/>
                  <a:ext cx="0" cy="114300"/>
                </a:xfrm>
                <a:custGeom>
                  <a:avLst/>
                  <a:gdLst>
                    <a:gd name="connsiteX0" fmla="*/ 0 w 0"/>
                    <a:gd name="connsiteY0" fmla="*/ 0 h 114300"/>
                    <a:gd name="connsiteX1" fmla="*/ 0 w 0"/>
                    <a:gd name="connsiteY1" fmla="*/ 114300 h 114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14300">
                      <a:moveTo>
                        <a:pt x="0" y="0"/>
                      </a:moveTo>
                      <a:lnTo>
                        <a:pt x="0" y="114300"/>
                      </a:ln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Freeform 29"/>
                <p:cNvSpPr/>
                <p:nvPr/>
              </p:nvSpPr>
              <p:spPr>
                <a:xfrm>
                  <a:off x="8640257" y="3272354"/>
                  <a:ext cx="0" cy="114300"/>
                </a:xfrm>
                <a:custGeom>
                  <a:avLst/>
                  <a:gdLst>
                    <a:gd name="connsiteX0" fmla="*/ 0 w 0"/>
                    <a:gd name="connsiteY0" fmla="*/ 0 h 114300"/>
                    <a:gd name="connsiteX1" fmla="*/ 0 w 0"/>
                    <a:gd name="connsiteY1" fmla="*/ 114300 h 114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14300">
                      <a:moveTo>
                        <a:pt x="0" y="0"/>
                      </a:moveTo>
                      <a:lnTo>
                        <a:pt x="0" y="114300"/>
                      </a:ln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Freeform 33"/>
                <p:cNvSpPr/>
                <p:nvPr/>
              </p:nvSpPr>
              <p:spPr>
                <a:xfrm>
                  <a:off x="8636000" y="3009193"/>
                  <a:ext cx="359128" cy="804672"/>
                </a:xfrm>
                <a:custGeom>
                  <a:avLst/>
                  <a:gdLst>
                    <a:gd name="connsiteX0" fmla="*/ 0 w 359128"/>
                    <a:gd name="connsiteY0" fmla="*/ 686505 h 825499"/>
                    <a:gd name="connsiteX1" fmla="*/ 80433 w 359128"/>
                    <a:gd name="connsiteY1" fmla="*/ 821971 h 825499"/>
                    <a:gd name="connsiteX2" fmla="*/ 296333 w 359128"/>
                    <a:gd name="connsiteY2" fmla="*/ 707671 h 825499"/>
                    <a:gd name="connsiteX3" fmla="*/ 317500 w 359128"/>
                    <a:gd name="connsiteY3" fmla="*/ 115005 h 825499"/>
                    <a:gd name="connsiteX4" fmla="*/ 46567 w 359128"/>
                    <a:gd name="connsiteY4" fmla="*/ 17638 h 8254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9128" h="825499">
                      <a:moveTo>
                        <a:pt x="0" y="686505"/>
                      </a:moveTo>
                      <a:cubicBezTo>
                        <a:pt x="15522" y="752474"/>
                        <a:pt x="31044" y="818443"/>
                        <a:pt x="80433" y="821971"/>
                      </a:cubicBezTo>
                      <a:cubicBezTo>
                        <a:pt x="129822" y="825499"/>
                        <a:pt x="256822" y="825499"/>
                        <a:pt x="296333" y="707671"/>
                      </a:cubicBezTo>
                      <a:cubicBezTo>
                        <a:pt x="335844" y="589843"/>
                        <a:pt x="359128" y="230011"/>
                        <a:pt x="317500" y="115005"/>
                      </a:cubicBezTo>
                      <a:cubicBezTo>
                        <a:pt x="275872" y="0"/>
                        <a:pt x="46567" y="17638"/>
                        <a:pt x="46567" y="17638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" name="Freeform 35"/>
              <p:cNvSpPr/>
              <p:nvPr/>
            </p:nvSpPr>
            <p:spPr>
              <a:xfrm>
                <a:off x="8640233" y="256329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8462433" y="2832279"/>
              <a:ext cx="366183" cy="2748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8498412" y="2857677"/>
              <a:ext cx="123511" cy="219942"/>
            </a:xfrm>
            <a:custGeom>
              <a:avLst/>
              <a:gdLst>
                <a:gd name="connsiteX0" fmla="*/ 153811 w 162278"/>
                <a:gd name="connsiteY0" fmla="*/ 0 h 228600"/>
                <a:gd name="connsiteX1" fmla="*/ 1411 w 162278"/>
                <a:gd name="connsiteY1" fmla="*/ 114300 h 228600"/>
                <a:gd name="connsiteX2" fmla="*/ 162278 w 162278"/>
                <a:gd name="connsiteY2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278" h="228600">
                  <a:moveTo>
                    <a:pt x="153811" y="0"/>
                  </a:moveTo>
                  <a:cubicBezTo>
                    <a:pt x="76905" y="38100"/>
                    <a:pt x="0" y="76200"/>
                    <a:pt x="1411" y="114300"/>
                  </a:cubicBezTo>
                  <a:cubicBezTo>
                    <a:pt x="2822" y="152400"/>
                    <a:pt x="162278" y="228600"/>
                    <a:pt x="162278" y="228600"/>
                  </a:cubicBez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8618702" y="2857677"/>
              <a:ext cx="100419" cy="105898"/>
            </a:xfrm>
            <a:custGeom>
              <a:avLst/>
              <a:gdLst>
                <a:gd name="connsiteX0" fmla="*/ 0 w 131938"/>
                <a:gd name="connsiteY0" fmla="*/ 0 h 110067"/>
                <a:gd name="connsiteX1" fmla="*/ 122766 w 131938"/>
                <a:gd name="connsiteY1" fmla="*/ 55034 h 110067"/>
                <a:gd name="connsiteX2" fmla="*/ 55033 w 131938"/>
                <a:gd name="connsiteY2" fmla="*/ 110067 h 110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938" h="110067">
                  <a:moveTo>
                    <a:pt x="0" y="0"/>
                  </a:moveTo>
                  <a:cubicBezTo>
                    <a:pt x="56797" y="18345"/>
                    <a:pt x="113594" y="36690"/>
                    <a:pt x="122766" y="55034"/>
                  </a:cubicBezTo>
                  <a:cubicBezTo>
                    <a:pt x="131938" y="73378"/>
                    <a:pt x="55033" y="110067"/>
                    <a:pt x="55033" y="110067"/>
                  </a:cubicBez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8615479" y="2869896"/>
              <a:ext cx="122438" cy="211797"/>
            </a:xfrm>
            <a:custGeom>
              <a:avLst/>
              <a:gdLst>
                <a:gd name="connsiteX0" fmla="*/ 0 w 160867"/>
                <a:gd name="connsiteY0" fmla="*/ 0 h 220134"/>
                <a:gd name="connsiteX1" fmla="*/ 46567 w 160867"/>
                <a:gd name="connsiteY1" fmla="*/ 105834 h 220134"/>
                <a:gd name="connsiteX2" fmla="*/ 156634 w 160867"/>
                <a:gd name="connsiteY2" fmla="*/ 152400 h 220134"/>
                <a:gd name="connsiteX3" fmla="*/ 21167 w 160867"/>
                <a:gd name="connsiteY3" fmla="*/ 220134 h 220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867" h="220134">
                  <a:moveTo>
                    <a:pt x="0" y="0"/>
                  </a:moveTo>
                  <a:cubicBezTo>
                    <a:pt x="10230" y="40217"/>
                    <a:pt x="20461" y="80434"/>
                    <a:pt x="46567" y="105834"/>
                  </a:cubicBezTo>
                  <a:cubicBezTo>
                    <a:pt x="72673" y="131234"/>
                    <a:pt x="160867" y="133350"/>
                    <a:pt x="156634" y="152400"/>
                  </a:cubicBezTo>
                  <a:cubicBezTo>
                    <a:pt x="152401" y="171450"/>
                    <a:pt x="21167" y="220134"/>
                    <a:pt x="21167" y="220134"/>
                  </a:cubicBez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8718584" y="2906553"/>
              <a:ext cx="69811" cy="126264"/>
            </a:xfrm>
            <a:custGeom>
              <a:avLst/>
              <a:gdLst>
                <a:gd name="connsiteX0" fmla="*/ 0 w 91722"/>
                <a:gd name="connsiteY0" fmla="*/ 0 h 131234"/>
                <a:gd name="connsiteX1" fmla="*/ 88900 w 91722"/>
                <a:gd name="connsiteY1" fmla="*/ 55034 h 131234"/>
                <a:gd name="connsiteX2" fmla="*/ 16933 w 91722"/>
                <a:gd name="connsiteY2" fmla="*/ 131234 h 131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722" h="131234">
                  <a:moveTo>
                    <a:pt x="0" y="0"/>
                  </a:moveTo>
                  <a:cubicBezTo>
                    <a:pt x="43039" y="16581"/>
                    <a:pt x="86078" y="33162"/>
                    <a:pt x="88900" y="55034"/>
                  </a:cubicBezTo>
                  <a:cubicBezTo>
                    <a:pt x="91722" y="76906"/>
                    <a:pt x="16933" y="131234"/>
                    <a:pt x="16933" y="131234"/>
                  </a:cubicBez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Scaffold(3): Domains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Domains for program elements</a:t>
            </a:r>
          </a:p>
          <a:p>
            <a:pPr lvl="1"/>
            <a:r>
              <a:rPr lang="en-US" dirty="0" smtClean="0"/>
              <a:t>Expressions </a:t>
            </a:r>
            <a:r>
              <a:rPr lang="en-US" sz="2800" dirty="0" err="1" smtClean="0">
                <a:solidFill>
                  <a:srgbClr val="008000"/>
                </a:solidFill>
                <a:latin typeface="Monotype Corsiva"/>
                <a:cs typeface="Monotype Corsiva"/>
              </a:rPr>
              <a:t>D</a:t>
            </a:r>
            <a:r>
              <a:rPr lang="en-US" sz="2800" baseline="-25000" dirty="0" err="1" smtClean="0">
                <a:solidFill>
                  <a:srgbClr val="008000"/>
                </a:solidFill>
              </a:rPr>
              <a:t>exp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/>
              <a:t>Guards </a:t>
            </a:r>
            <a:r>
              <a:rPr lang="en-US" sz="2800" dirty="0" err="1" smtClean="0">
                <a:solidFill>
                  <a:srgbClr val="008000"/>
                </a:solidFill>
                <a:latin typeface="Monotype Corsiva"/>
                <a:cs typeface="Monotype Corsiva"/>
              </a:rPr>
              <a:t>D</a:t>
            </a:r>
            <a:r>
              <a:rPr lang="en-US" sz="2800" baseline="-25000" dirty="0" err="1" smtClean="0">
                <a:solidFill>
                  <a:srgbClr val="008000"/>
                </a:solidFill>
              </a:rPr>
              <a:t>grd</a:t>
            </a:r>
            <a:endParaRPr lang="en-US" baseline="-25000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E.g.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linear or quadratic expression over program variables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predicates with </a:t>
            </a:r>
            <a:r>
              <a:rPr lang="en-US" smtClean="0">
                <a:solidFill>
                  <a:srgbClr val="000000"/>
                </a:solidFill>
              </a:rPr>
              <a:t>array lookups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Domain for invariants </a:t>
            </a:r>
            <a:r>
              <a:rPr lang="en-US" sz="3200" dirty="0" err="1" smtClean="0">
                <a:solidFill>
                  <a:srgbClr val="008000"/>
                </a:solidFill>
                <a:latin typeface="Monotype Corsiva"/>
                <a:cs typeface="Monotype Corsiva"/>
              </a:rPr>
              <a:t>D</a:t>
            </a:r>
            <a:r>
              <a:rPr lang="en-US" sz="3200" baseline="-25000" dirty="0" err="1" smtClean="0">
                <a:solidFill>
                  <a:srgbClr val="008000"/>
                </a:solidFill>
              </a:rPr>
              <a:t>prf</a:t>
            </a:r>
            <a:endParaRPr lang="en-US" sz="3200" baseline="-25000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/>
              <a:t>Choice of solver</a:t>
            </a:r>
          </a:p>
          <a:p>
            <a:pPr lvl="1"/>
            <a:r>
              <a:rPr lang="en-US" dirty="0" smtClean="0"/>
              <a:t>E.g., linear arithmetic</a:t>
            </a:r>
          </a:p>
          <a:p>
            <a:pPr lvl="2"/>
            <a:r>
              <a:rPr lang="en-US" dirty="0" smtClean="0"/>
              <a:t>Invariant form:  </a:t>
            </a:r>
            <a:r>
              <a:rPr lang="en-US" sz="2800" b="1" dirty="0" smtClean="0"/>
              <a:t>⋀</a:t>
            </a:r>
            <a:r>
              <a:rPr lang="en-US" baseline="-25000" dirty="0" err="1" smtClean="0"/>
              <a:t>i</a:t>
            </a:r>
            <a:r>
              <a:rPr lang="en-US" b="1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err="1" smtClean="0"/>
              <a:t>x+b</a:t>
            </a:r>
            <a:r>
              <a:rPr lang="en-US" baseline="-25000" dirty="0" err="1" smtClean="0"/>
              <a:t>i</a:t>
            </a:r>
            <a:r>
              <a:rPr lang="en-US" dirty="0" err="1" smtClean="0"/>
              <a:t>y+c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olidFill>
                  <a:prstClr val="black"/>
                </a:solidFill>
              </a:rPr>
              <a:t>≥ </a:t>
            </a:r>
            <a:r>
              <a:rPr lang="en-US" dirty="0" smtClean="0"/>
              <a:t>0</a:t>
            </a:r>
          </a:p>
          <a:p>
            <a:pPr lvl="2"/>
            <a:r>
              <a:rPr lang="en-US" dirty="0" smtClean="0"/>
              <a:t>Linear arithmetic fixed-point computation tool, i.e., verifier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2552700"/>
            <a:ext cx="6540500" cy="35734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Input: </a:t>
            </a:r>
            <a:r>
              <a:rPr lang="en-US" dirty="0" smtClean="0">
                <a:solidFill>
                  <a:srgbClr val="008000"/>
                </a:solidFill>
              </a:rPr>
              <a:t>Scaffold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Approach: </a:t>
            </a:r>
            <a:r>
              <a:rPr lang="en-US" dirty="0" smtClean="0">
                <a:solidFill>
                  <a:srgbClr val="008000"/>
                </a:solidFill>
              </a:rPr>
              <a:t>Synthesis conditions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257300" y="3721100"/>
            <a:ext cx="266700" cy="1905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Basic Blocks as Transitions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271490" y="3203561"/>
            <a:ext cx="161485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err="1" smtClean="0"/>
              <a:t>v</a:t>
            </a:r>
            <a:r>
              <a:rPr lang="en-US" dirty="0" smtClean="0"/>
              <a:t> := </a:t>
            </a:r>
            <a:r>
              <a:rPr lang="en-US" dirty="0" err="1" smtClean="0"/>
              <a:t>v</a:t>
            </a:r>
            <a:r>
              <a:rPr lang="en-US" dirty="0" smtClean="0"/>
              <a:t> + 2Y; </a:t>
            </a:r>
            <a:r>
              <a:rPr lang="en-US" dirty="0" err="1" smtClean="0"/>
              <a:t>x</a:t>
            </a:r>
            <a:r>
              <a:rPr lang="en-US" dirty="0" smtClean="0"/>
              <a:t>++;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841818" y="2520826"/>
            <a:ext cx="429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Basic Block as input-&gt;output transition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74002" y="3018895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inputs: </a:t>
            </a:r>
            <a:r>
              <a:rPr lang="en-US" dirty="0" err="1" smtClean="0">
                <a:latin typeface="Calibri"/>
                <a:cs typeface="Calibri"/>
              </a:rPr>
              <a:t>v,x,Y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118787" y="3344918"/>
            <a:ext cx="1492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outputs: </a:t>
            </a:r>
            <a:r>
              <a:rPr lang="en-US" dirty="0" err="1" smtClean="0">
                <a:latin typeface="Calibri"/>
                <a:cs typeface="Calibri"/>
              </a:rPr>
              <a:t>v’,x</a:t>
            </a:r>
            <a:r>
              <a:rPr lang="en-US" dirty="0" smtClean="0">
                <a:latin typeface="Calibri"/>
                <a:cs typeface="Calibri"/>
              </a:rPr>
              <a:t>’</a:t>
            </a:r>
            <a:endParaRPr lang="en-US" dirty="0">
              <a:latin typeface="Calibri"/>
              <a:cs typeface="Calibri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782567" y="3793753"/>
            <a:ext cx="4798734" cy="1087127"/>
            <a:chOff x="3986220" y="3490547"/>
            <a:chExt cx="4798734" cy="1087127"/>
          </a:xfrm>
        </p:grpSpPr>
        <p:sp>
          <p:nvSpPr>
            <p:cNvPr id="53" name="Rectangle 52"/>
            <p:cNvSpPr/>
            <p:nvPr/>
          </p:nvSpPr>
          <p:spPr>
            <a:xfrm>
              <a:off x="4626255" y="4208342"/>
              <a:ext cx="69979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S</a:t>
              </a:r>
              <a:r>
                <a:rPr lang="en-US" baseline="-25000" dirty="0" err="1" smtClean="0"/>
                <a:t>body</a:t>
              </a:r>
              <a:r>
                <a:rPr lang="en-US" baseline="-25000" dirty="0" smtClean="0"/>
                <a:t> </a:t>
              </a:r>
              <a:r>
                <a:rPr lang="en-US" dirty="0" smtClean="0"/>
                <a:t>: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475422" y="4205277"/>
              <a:ext cx="2226203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dirty="0" err="1" smtClean="0"/>
                <a:t>v</a:t>
              </a:r>
              <a:r>
                <a:rPr lang="en-US" dirty="0" smtClean="0"/>
                <a:t>’ = </a:t>
              </a:r>
              <a:r>
                <a:rPr lang="en-US" dirty="0" err="1" smtClean="0"/>
                <a:t>v</a:t>
              </a:r>
              <a:r>
                <a:rPr lang="en-US" dirty="0" smtClean="0"/>
                <a:t> + 2Y </a:t>
              </a:r>
              <a:r>
                <a:rPr lang="en-US" sz="1600" b="1" dirty="0" smtClean="0"/>
                <a:t>⋀</a:t>
              </a:r>
              <a:r>
                <a:rPr lang="en-US" dirty="0" smtClean="0"/>
                <a:t> </a:t>
              </a:r>
              <a:r>
                <a:rPr lang="en-US" dirty="0" err="1" smtClean="0"/>
                <a:t>x</a:t>
              </a:r>
              <a:r>
                <a:rPr lang="en-US" dirty="0" smtClean="0"/>
                <a:t>’ = </a:t>
              </a:r>
              <a:r>
                <a:rPr lang="en-US" dirty="0" err="1" smtClean="0"/>
                <a:t>x</a:t>
              </a:r>
              <a:r>
                <a:rPr lang="en-US" dirty="0" smtClean="0"/>
                <a:t> + 1;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986220" y="3490547"/>
              <a:ext cx="47987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transition : </a:t>
              </a:r>
              <a:r>
                <a:rPr lang="en-US" sz="2400" b="1" dirty="0" smtClean="0"/>
                <a:t>⋀</a:t>
              </a:r>
              <a:r>
                <a:rPr lang="en-US" sz="2400" baseline="-25000" dirty="0" err="1" smtClean="0"/>
                <a:t>i</a:t>
              </a:r>
              <a:r>
                <a:rPr lang="en-US" sz="2400" b="1" dirty="0" smtClean="0"/>
                <a:t> </a:t>
              </a:r>
              <a:r>
                <a:rPr lang="en-US" sz="2400" dirty="0" smtClean="0"/>
                <a:t>(</a:t>
              </a:r>
              <a:r>
                <a:rPr lang="en-US" dirty="0" smtClean="0">
                  <a:latin typeface="Comic Sans MS"/>
                  <a:cs typeface="Comic Sans MS"/>
                </a:rPr>
                <a:t>output </a:t>
              </a:r>
              <a:r>
                <a:rPr lang="en-US" dirty="0" err="1" smtClean="0">
                  <a:latin typeface="Comic Sans MS"/>
                  <a:cs typeface="Comic Sans MS"/>
                </a:rPr>
                <a:t>var</a:t>
              </a:r>
              <a:r>
                <a:rPr lang="en-US" baseline="-25000" dirty="0" err="1" smtClean="0">
                  <a:latin typeface="Comic Sans MS"/>
                  <a:cs typeface="Comic Sans MS"/>
                </a:rPr>
                <a:t>i</a:t>
              </a:r>
              <a:r>
                <a:rPr lang="en-US" dirty="0" smtClean="0">
                  <a:latin typeface="Comic Sans MS"/>
                  <a:cs typeface="Comic Sans MS"/>
                </a:rPr>
                <a:t> = </a:t>
              </a:r>
              <a:r>
                <a:rPr lang="en-US" dirty="0" err="1" smtClean="0">
                  <a:latin typeface="Comic Sans MS"/>
                  <a:cs typeface="Comic Sans MS"/>
                </a:rPr>
                <a:t>fn(input</a:t>
              </a:r>
              <a:r>
                <a:rPr lang="en-US" dirty="0" smtClean="0">
                  <a:latin typeface="Comic Sans MS"/>
                  <a:cs typeface="Comic Sans MS"/>
                </a:rPr>
                <a:t> </a:t>
              </a:r>
              <a:r>
                <a:rPr lang="en-US" dirty="0" err="1" smtClean="0">
                  <a:latin typeface="Comic Sans MS"/>
                  <a:cs typeface="Comic Sans MS"/>
                </a:rPr>
                <a:t>vars</a:t>
              </a:r>
              <a:r>
                <a:rPr lang="en-US" dirty="0" smtClean="0">
                  <a:latin typeface="Comic Sans MS"/>
                  <a:cs typeface="Comic Sans MS"/>
                </a:rPr>
                <a:t>)</a:t>
              </a:r>
              <a:r>
                <a:rPr lang="en-US" sz="2400" dirty="0" smtClean="0">
                  <a:latin typeface="Comic Sans MS"/>
                  <a:cs typeface="Comic Sans MS"/>
                </a:rPr>
                <a:t>)</a:t>
              </a:r>
              <a:endParaRPr lang="en-US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457200" y="1929146"/>
            <a:ext cx="3086100" cy="19697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Task: </a:t>
            </a:r>
          </a:p>
          <a:p>
            <a:pPr marL="182880" indent="-18288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Model statements in a manner that a solver can reason about</a:t>
            </a:r>
          </a:p>
          <a:p>
            <a:pPr marL="182880" indent="-182880">
              <a:buFont typeface="Arial"/>
              <a:buChar char="•"/>
            </a:pPr>
            <a:endParaRPr lang="en-US" sz="1000" dirty="0" smtClean="0">
              <a:latin typeface="Comic Sans MS"/>
              <a:cs typeface="Comic Sans MS"/>
            </a:endParaRPr>
          </a:p>
          <a:p>
            <a:pPr marL="182880" indent="-18288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State update and ordering problematic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10381</TotalTime>
  <Words>2477</Words>
  <Application>Microsoft Macintosh PowerPoint</Application>
  <PresentationFormat>On-screen Show (4:3)</PresentationFormat>
  <Paragraphs>440</Paragraphs>
  <Slides>23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From Program Verification to Program Synthesis</vt:lpstr>
      <vt:lpstr>Program Synthesis</vt:lpstr>
      <vt:lpstr>Proof-theoretic synthesis</vt:lpstr>
      <vt:lpstr>Discrete Line Drawing</vt:lpstr>
      <vt:lpstr>Scaffold(1): Functional Specification</vt:lpstr>
      <vt:lpstr>Scaffold(2): Resource Constraints</vt:lpstr>
      <vt:lpstr>Scaffold(3): Domains</vt:lpstr>
      <vt:lpstr>Outline</vt:lpstr>
      <vt:lpstr>Modeling Basic Blocks as Transitions</vt:lpstr>
      <vt:lpstr>Synthesis Task</vt:lpstr>
      <vt:lpstr>VC - Safety Constraints</vt:lpstr>
      <vt:lpstr>Fixed point solutions, i.e., invariants</vt:lpstr>
      <vt:lpstr>Fixed point solutions, i.e., invariants</vt:lpstr>
      <vt:lpstr>Unknown statements and guards</vt:lpstr>
      <vt:lpstr>Statements unknown</vt:lpstr>
      <vt:lpstr>Additional Constraints</vt:lpstr>
      <vt:lpstr>Additional Constraints</vt:lpstr>
      <vt:lpstr>Example: Discrete Line Drawing</vt:lpstr>
      <vt:lpstr>Outline</vt:lpstr>
      <vt:lpstr>Experiments: Linear Arithmetic</vt:lpstr>
      <vt:lpstr>Experiments: Predicate Abstraction</vt:lpstr>
      <vt:lpstr>Experiments: Synthesis times</vt:lpstr>
      <vt:lpstr>Summary: Proof-theoretic synthesis</vt:lpstr>
    </vt:vector>
  </TitlesOfParts>
  <Company>University of Maryland, College Park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Program Verification to Program Synthesis</dc:title>
  <dc:creator>Saurabh Srivastava</dc:creator>
  <cp:lastModifiedBy>Saurabh Srivastava</cp:lastModifiedBy>
  <cp:revision>143</cp:revision>
  <cp:lastPrinted>2010-01-06T22:14:22Z</cp:lastPrinted>
  <dcterms:created xsi:type="dcterms:W3CDTF">2010-02-14T02:05:07Z</dcterms:created>
  <dcterms:modified xsi:type="dcterms:W3CDTF">2010-02-14T02:06:33Z</dcterms:modified>
</cp:coreProperties>
</file>