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ppt/notesSlides/notesSlide3.xml" ContentType="application/vnd.openxmlformats-officedocument.presentationml.notesSlide+xml"/>
  <Override PartName="/docProps/core.xml" ContentType="application/vnd.openxmlformats-package.core-properties+xml"/>
  <Override PartName="/ppt/slides/slide9.xml" ContentType="application/vnd.openxmlformats-officedocument.presentationml.slide+xml"/>
  <Default Extension="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sldIdLst>
    <p:sldId id="256" r:id="rId2"/>
    <p:sldId id="277" r:id="rId3"/>
    <p:sldId id="275" r:id="rId4"/>
    <p:sldId id="306" r:id="rId5"/>
    <p:sldId id="281" r:id="rId6"/>
    <p:sldId id="282" r:id="rId7"/>
    <p:sldId id="324" r:id="rId8"/>
    <p:sldId id="283" r:id="rId9"/>
    <p:sldId id="284" r:id="rId10"/>
    <p:sldId id="285" r:id="rId11"/>
    <p:sldId id="286" r:id="rId12"/>
    <p:sldId id="327" r:id="rId13"/>
    <p:sldId id="287" r:id="rId14"/>
    <p:sldId id="266" r:id="rId15"/>
    <p:sldId id="309" r:id="rId16"/>
    <p:sldId id="326" r:id="rId17"/>
    <p:sldId id="32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1E9C9"/>
    <a:srgbClr val="95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82396" autoAdjust="0"/>
  </p:normalViewPr>
  <p:slideViewPr>
    <p:cSldViewPr snapToObjects="1">
      <p:cViewPr varScale="1">
        <p:scale>
          <a:sx n="79" d="100"/>
          <a:sy n="79" d="100"/>
        </p:scale>
        <p:origin x="-117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interSettings" Target="printerSettings/printerSettings1.bin"/><Relationship Id="rId4" Type="http://schemas.openxmlformats.org/officeDocument/2006/relationships/slide" Target="slides/slide3.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24"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notesMaster" Target="notesMasters/notesMaster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799F1-2ABD-9C4E-8DFA-11F5BBBC106E}" type="datetimeFigureOut">
              <a:rPr lang="en-US" smtClean="0"/>
              <a:pPr/>
              <a:t>1/21/10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2DBE56-3C47-3B46-BE83-DC7D8776CF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2DBE56-3C47-3B46-BE83-DC7D8776CFB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Thank</a:t>
            </a:r>
            <a:r>
              <a:rPr lang="en-US" baseline="0" dirty="0" smtClean="0"/>
              <a:t> you, i</a:t>
            </a:r>
            <a:r>
              <a:rPr lang="en-US" dirty="0" smtClean="0"/>
              <a:t>t’s a pleasure to be here. I</a:t>
            </a:r>
            <a:r>
              <a:rPr lang="en-US" baseline="0" dirty="0" smtClean="0"/>
              <a:t> am here today to tell you about a program analysis to determine whether a program represents a continuous function. An application of the analysis is in reasoning about uncertain computation. We live in an era where computations often operate on uncertain data, in uncertain environments. The sensors that your </a:t>
            </a:r>
            <a:r>
              <a:rPr lang="en-US" baseline="0" dirty="0" err="1" smtClean="0"/>
              <a:t>Prius</a:t>
            </a:r>
            <a:r>
              <a:rPr lang="en-US" baseline="0" dirty="0" smtClean="0"/>
              <a:t> uses to shift gear can have small errors, the traffic data that your </a:t>
            </a:r>
            <a:r>
              <a:rPr lang="en-US" baseline="0" dirty="0" err="1" smtClean="0"/>
              <a:t>Iphone</a:t>
            </a:r>
            <a:r>
              <a:rPr lang="en-US" baseline="0" dirty="0" smtClean="0"/>
              <a:t> downloads from a satellite can be slightly stale. In which case, how do we verify that programs handle this uncertainty correctly?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One property here is robustness.</a:t>
            </a:r>
            <a:endParaRPr lang="en-US" dirty="0"/>
          </a:p>
        </p:txBody>
      </p:sp>
      <p:sp>
        <p:nvSpPr>
          <p:cNvPr id="4" name="Slide Number Placeholder 3"/>
          <p:cNvSpPr>
            <a:spLocks noGrp="1"/>
          </p:cNvSpPr>
          <p:nvPr>
            <p:ph type="sldNum" sz="quarter" idx="10"/>
          </p:nvPr>
        </p:nvSpPr>
        <p:spPr/>
        <p:txBody>
          <a:bodyPr/>
          <a:lstStyle/>
          <a:p>
            <a:fld id="{072DBE56-3C47-3B46-BE83-DC7D8776CFB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2DBE56-3C47-3B46-BE83-DC7D8776CFBC}"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Slide">
    <p:bg>
      <p:bgPr>
        <a:solidFill>
          <a:schemeClr val="tx2">
            <a:lumMod val="60000"/>
            <a:lumOff val="40000"/>
            <a:alpha val="49000"/>
          </a:schemeClr>
        </a:solidFill>
        <a:effectLst/>
      </p:bgPr>
    </p:bg>
    <p:spTree>
      <p:nvGrpSpPr>
        <p:cNvPr id="1" name=""/>
        <p:cNvGrpSpPr/>
        <p:nvPr/>
      </p:nvGrpSpPr>
      <p:grpSpPr>
        <a:xfrm>
          <a:off x="0" y="0"/>
          <a:ext cx="0" cy="0"/>
          <a:chOff x="0" y="0"/>
          <a:chExt cx="0" cy="0"/>
        </a:xfrm>
      </p:grpSpPr>
      <p:pic>
        <p:nvPicPr>
          <p:cNvPr id="12" name="Picture 11" descr="cauchy-nocaption.jpg"/>
          <p:cNvPicPr>
            <a:picLocks noChangeAspect="1"/>
          </p:cNvPicPr>
          <p:nvPr userDrawn="1"/>
        </p:nvPicPr>
        <p:blipFill>
          <a:blip r:embed="rId2"/>
          <a:stretch>
            <a:fillRect/>
          </a:stretch>
        </p:blipFill>
        <p:spPr>
          <a:xfrm>
            <a:off x="0" y="546652"/>
            <a:ext cx="9144000" cy="5764696"/>
          </a:xfrm>
          <a:prstGeom prst="rect">
            <a:avLst/>
          </a:prstGeom>
        </p:spPr>
      </p:pic>
      <p:sp>
        <p:nvSpPr>
          <p:cNvPr id="4" name="Date Placeholder 3"/>
          <p:cNvSpPr>
            <a:spLocks noGrp="1"/>
          </p:cNvSpPr>
          <p:nvPr>
            <p:ph type="dt" sz="half" idx="10"/>
          </p:nvPr>
        </p:nvSpPr>
        <p:spPr/>
        <p:txBody>
          <a:bodyPr/>
          <a:lstStyle/>
          <a:p>
            <a:fld id="{A1A6CB4E-C0BA-664E-AE42-8686D34D32D0}" type="datetimeFigureOut">
              <a:rPr lang="en-US" smtClean="0"/>
              <a:pPr/>
              <a:t>1/21/10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14AF9-C0A3-D948-905C-91873489708A}" type="slidenum">
              <a:rPr lang="en-US" smtClean="0"/>
              <a:pPr/>
              <a:t>‹#›</a:t>
            </a:fld>
            <a:endParaRPr lang="en-US"/>
          </a:p>
        </p:txBody>
      </p:sp>
      <p:sp>
        <p:nvSpPr>
          <p:cNvPr id="7" name="TextBox 6"/>
          <p:cNvSpPr txBox="1"/>
          <p:nvPr userDrawn="1"/>
        </p:nvSpPr>
        <p:spPr>
          <a:xfrm>
            <a:off x="533400" y="4660106"/>
            <a:ext cx="4114800" cy="1477328"/>
          </a:xfrm>
          <a:prstGeom prst="rect">
            <a:avLst/>
          </a:prstGeom>
          <a:noFill/>
        </p:spPr>
        <p:txBody>
          <a:bodyPr wrap="square" rtlCol="0">
            <a:spAutoFit/>
          </a:bodyPr>
          <a:lstStyle/>
          <a:p>
            <a:pPr algn="r"/>
            <a:r>
              <a:rPr lang="en-US" sz="2800" dirty="0" smtClean="0">
                <a:solidFill>
                  <a:schemeClr val="tx1">
                    <a:lumMod val="85000"/>
                    <a:lumOff val="15000"/>
                  </a:schemeClr>
                </a:solidFill>
                <a:latin typeface="Gill Sans MT"/>
                <a:cs typeface="Gill Sans MT"/>
              </a:rPr>
              <a:t>Swarat Chaudhuri</a:t>
            </a:r>
          </a:p>
          <a:p>
            <a:pPr algn="r">
              <a:spcAft>
                <a:spcPts val="1200"/>
              </a:spcAft>
            </a:pPr>
            <a:r>
              <a:rPr lang="en-US" sz="2800" dirty="0" smtClean="0">
                <a:solidFill>
                  <a:schemeClr val="tx1">
                    <a:lumMod val="85000"/>
                    <a:lumOff val="15000"/>
                  </a:schemeClr>
                </a:solidFill>
                <a:latin typeface="Gill Sans MT"/>
                <a:cs typeface="Gill Sans MT"/>
              </a:rPr>
              <a:t>Roberto </a:t>
            </a:r>
            <a:r>
              <a:rPr lang="en-US" sz="2800" dirty="0" err="1" smtClean="0">
                <a:solidFill>
                  <a:schemeClr val="tx1">
                    <a:lumMod val="85000"/>
                    <a:lumOff val="15000"/>
                  </a:schemeClr>
                </a:solidFill>
                <a:latin typeface="Gill Sans MT"/>
                <a:cs typeface="Gill Sans MT"/>
              </a:rPr>
              <a:t>Lublinerman</a:t>
            </a:r>
            <a:endParaRPr lang="en-US" sz="2800" dirty="0" smtClean="0">
              <a:solidFill>
                <a:schemeClr val="tx1">
                  <a:lumMod val="85000"/>
                  <a:lumOff val="15000"/>
                </a:schemeClr>
              </a:solidFill>
              <a:latin typeface="Gill Sans MT"/>
              <a:cs typeface="Gill Sans MT"/>
            </a:endParaRPr>
          </a:p>
          <a:p>
            <a:pPr algn="r"/>
            <a:r>
              <a:rPr lang="en-US" sz="2400" dirty="0" smtClean="0">
                <a:solidFill>
                  <a:schemeClr val="tx2">
                    <a:lumMod val="75000"/>
                  </a:schemeClr>
                </a:solidFill>
                <a:latin typeface="Gill Sans MT"/>
                <a:cs typeface="Gill Sans MT"/>
              </a:rPr>
              <a:t>Pennsylvania State</a:t>
            </a:r>
            <a:r>
              <a:rPr lang="en-US" sz="2400" baseline="0" dirty="0" smtClean="0">
                <a:solidFill>
                  <a:schemeClr val="tx2">
                    <a:lumMod val="75000"/>
                  </a:schemeClr>
                </a:solidFill>
                <a:latin typeface="Gill Sans MT"/>
                <a:cs typeface="Gill Sans MT"/>
              </a:rPr>
              <a:t> </a:t>
            </a:r>
            <a:r>
              <a:rPr lang="en-US" sz="2400" dirty="0" smtClean="0">
                <a:solidFill>
                  <a:schemeClr val="tx2">
                    <a:lumMod val="75000"/>
                  </a:schemeClr>
                </a:solidFill>
                <a:latin typeface="Gill Sans MT"/>
                <a:cs typeface="Gill Sans MT"/>
              </a:rPr>
              <a:t>University</a:t>
            </a:r>
            <a:endParaRPr lang="en-US" sz="2400" dirty="0">
              <a:solidFill>
                <a:schemeClr val="tx2">
                  <a:lumMod val="75000"/>
                </a:schemeClr>
              </a:solidFill>
              <a:latin typeface="Gill Sans MT"/>
              <a:cs typeface="Gill Sans MT"/>
            </a:endParaRPr>
          </a:p>
        </p:txBody>
      </p:sp>
      <p:sp>
        <p:nvSpPr>
          <p:cNvPr id="8" name="TextBox 7"/>
          <p:cNvSpPr txBox="1"/>
          <p:nvPr userDrawn="1"/>
        </p:nvSpPr>
        <p:spPr>
          <a:xfrm>
            <a:off x="4191000" y="4660106"/>
            <a:ext cx="4114800" cy="1046440"/>
          </a:xfrm>
          <a:prstGeom prst="rect">
            <a:avLst/>
          </a:prstGeom>
          <a:noFill/>
        </p:spPr>
        <p:txBody>
          <a:bodyPr wrap="square" rtlCol="0">
            <a:spAutoFit/>
          </a:bodyPr>
          <a:lstStyle/>
          <a:p>
            <a:pPr algn="r">
              <a:spcAft>
                <a:spcPts val="1200"/>
              </a:spcAft>
            </a:pPr>
            <a:r>
              <a:rPr lang="en-US" sz="2800" dirty="0" err="1" smtClean="0">
                <a:solidFill>
                  <a:schemeClr val="tx1">
                    <a:lumMod val="85000"/>
                    <a:lumOff val="15000"/>
                  </a:schemeClr>
                </a:solidFill>
                <a:latin typeface="Gill Sans MT"/>
                <a:cs typeface="Gill Sans MT"/>
              </a:rPr>
              <a:t>Sumit</a:t>
            </a:r>
            <a:r>
              <a:rPr lang="en-US" sz="2800" dirty="0" smtClean="0">
                <a:solidFill>
                  <a:schemeClr val="tx1">
                    <a:lumMod val="85000"/>
                    <a:lumOff val="15000"/>
                  </a:schemeClr>
                </a:solidFill>
                <a:latin typeface="Gill Sans MT"/>
                <a:cs typeface="Gill Sans MT"/>
              </a:rPr>
              <a:t> </a:t>
            </a:r>
            <a:r>
              <a:rPr lang="en-US" sz="2800" dirty="0" err="1" smtClean="0">
                <a:solidFill>
                  <a:schemeClr val="tx1">
                    <a:lumMod val="85000"/>
                    <a:lumOff val="15000"/>
                  </a:schemeClr>
                </a:solidFill>
                <a:latin typeface="Gill Sans MT"/>
                <a:cs typeface="Gill Sans MT"/>
              </a:rPr>
              <a:t>Gulwani</a:t>
            </a:r>
            <a:endParaRPr lang="en-US" sz="2800" dirty="0" smtClean="0">
              <a:solidFill>
                <a:schemeClr val="tx1">
                  <a:lumMod val="85000"/>
                  <a:lumOff val="15000"/>
                </a:schemeClr>
              </a:solidFill>
              <a:latin typeface="Gill Sans MT"/>
              <a:cs typeface="Gill Sans MT"/>
            </a:endParaRPr>
          </a:p>
          <a:p>
            <a:pPr algn="r"/>
            <a:r>
              <a:rPr lang="en-US" sz="2400" dirty="0" smtClean="0">
                <a:solidFill>
                  <a:srgbClr val="17375E"/>
                </a:solidFill>
                <a:latin typeface="Gill Sans MT"/>
                <a:cs typeface="Gill Sans MT"/>
              </a:rPr>
              <a:t>Microsoft Research</a:t>
            </a:r>
            <a:endParaRPr lang="en-US" sz="2400" dirty="0">
              <a:solidFill>
                <a:srgbClr val="17375E"/>
              </a:solidFill>
              <a:latin typeface="Gill Sans MT"/>
              <a:cs typeface="Gill Sans M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6CB4E-C0BA-664E-AE42-8686D34D32D0}" type="datetimeFigureOut">
              <a:rPr lang="en-US" smtClean="0"/>
              <a:pPr/>
              <a:t>1/21/10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6CB4E-C0BA-664E-AE42-8686D34D32D0}" type="datetimeFigureOut">
              <a:rPr lang="en-US" smtClean="0"/>
              <a:pPr/>
              <a:t>1/21/10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6CB4E-C0BA-664E-AE42-8686D34D32D0}" type="datetimeFigureOut">
              <a:rPr lang="en-US" smtClean="0"/>
              <a:pPr/>
              <a:t>1/21/10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A6CB4E-C0BA-664E-AE42-8686D34D32D0}" type="datetimeFigureOut">
              <a:rPr lang="en-US" smtClean="0"/>
              <a:pPr/>
              <a:t>1/21/10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A6CB4E-C0BA-664E-AE42-8686D34D32D0}" type="datetimeFigureOut">
              <a:rPr lang="en-US" smtClean="0"/>
              <a:pPr/>
              <a:t>1/21/10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A6CB4E-C0BA-664E-AE42-8686D34D32D0}" type="datetimeFigureOut">
              <a:rPr lang="en-US" smtClean="0"/>
              <a:pPr/>
              <a:t>1/21/10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A6CB4E-C0BA-664E-AE42-8686D34D32D0}" type="datetimeFigureOut">
              <a:rPr lang="en-US" smtClean="0"/>
              <a:pPr/>
              <a:t>1/21/10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6CB4E-C0BA-664E-AE42-8686D34D32D0}" type="datetimeFigureOut">
              <a:rPr lang="en-US" smtClean="0"/>
              <a:pPr/>
              <a:t>1/21/10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A6CB4E-C0BA-664E-AE42-8686D34D32D0}" type="datetimeFigureOut">
              <a:rPr lang="en-US" smtClean="0"/>
              <a:pPr/>
              <a:t>1/21/10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A6CB4E-C0BA-664E-AE42-8686D34D32D0}" type="datetimeFigureOut">
              <a:rPr lang="en-US" smtClean="0"/>
              <a:pPr/>
              <a:t>1/21/10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14AF9-C0A3-D948-905C-9187348970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6CB4E-C0BA-664E-AE42-8686D34D32D0}" type="datetimeFigureOut">
              <a:rPr lang="en-US" smtClean="0"/>
              <a:pPr/>
              <a:t>1/21/10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14AF9-C0A3-D948-905C-9187348970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8.png"/><Relationship Id="rId5"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 Id="rId5" Type="http://schemas.openxmlformats.org/officeDocument/2006/relationships/image" Target="../media/image4.jpeg"/></Relationships>
</file>

<file path=ppt/slides/_rels/slide3.xml.rels><?xml version="1.0" encoding="UTF-8" standalone="yes"?>
<Relationships xmlns="http://schemas.openxmlformats.org/package/2006/relationships"><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 Id="rId5" Type="http://schemas.openxmlformats.org/officeDocument/2006/relationships/image" Target="../media/image8.png"/></Relationships>
</file>

<file path=ppt/slides/_rels/slide4.xml.rels><?xml version="1.0" encoding="UTF-8" standalone="yes"?>
<Relationships xmlns="http://schemas.openxmlformats.org/package/2006/relationships"><Relationship Id="rId6" Type="http://schemas.openxmlformats.org/officeDocument/2006/relationships/image" Target="../media/image9.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 Id="rId5"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581400" y="742950"/>
            <a:ext cx="3886200" cy="1085850"/>
          </a:xfrm>
        </p:spPr>
        <p:txBody>
          <a:bodyPr/>
          <a:lstStyle/>
          <a:p>
            <a:r>
              <a:rPr lang="en-US" dirty="0" smtClean="0">
                <a:solidFill>
                  <a:srgbClr val="950000"/>
                </a:solidFill>
                <a:latin typeface="Engravers MT"/>
                <a:cs typeface="Engravers MT"/>
              </a:rPr>
              <a:t>CAUCHY</a:t>
            </a:r>
            <a:endParaRPr lang="en-US" dirty="0">
              <a:solidFill>
                <a:srgbClr val="950000"/>
              </a:solidFill>
              <a:latin typeface="Engravers MT"/>
              <a:cs typeface="Engravers MT"/>
            </a:endParaRPr>
          </a:p>
        </p:txBody>
      </p:sp>
      <p:sp>
        <p:nvSpPr>
          <p:cNvPr id="3" name="Subtitle 2"/>
          <p:cNvSpPr>
            <a:spLocks noGrp="1"/>
          </p:cNvSpPr>
          <p:nvPr>
            <p:ph type="subTitle" idx="4294967295"/>
          </p:nvPr>
        </p:nvSpPr>
        <p:spPr>
          <a:xfrm>
            <a:off x="3581400" y="1828800"/>
            <a:ext cx="5029200" cy="1981200"/>
          </a:xfrm>
        </p:spPr>
        <p:txBody>
          <a:bodyPr>
            <a:normAutofit/>
          </a:bodyPr>
          <a:lstStyle/>
          <a:p>
            <a:pPr>
              <a:buNone/>
            </a:pPr>
            <a:r>
              <a:rPr lang="en-US" dirty="0" smtClean="0"/>
              <a:t>    </a:t>
            </a:r>
            <a:r>
              <a:rPr lang="en-US" sz="3800" dirty="0" smtClean="0">
                <a:solidFill>
                  <a:srgbClr val="950000"/>
                </a:solidFill>
                <a:cs typeface="Engravers MT"/>
              </a:rPr>
              <a:t>Continuity analysis of programs</a:t>
            </a:r>
            <a:endParaRPr lang="en-US" sz="3800" dirty="0">
              <a:solidFill>
                <a:srgbClr val="950000"/>
              </a:solidFill>
              <a:cs typeface="Engravers M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20" name="Straight Arrow Connector 19"/>
          <p:cNvCxnSpPr/>
          <p:nvPr/>
        </p:nvCxnSpPr>
        <p:spPr>
          <a:xfrm>
            <a:off x="4919637" y="2552896"/>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100167" y="2554012"/>
            <a:ext cx="1457156" cy="738664"/>
          </a:xfrm>
          <a:prstGeom prst="rect">
            <a:avLst/>
          </a:prstGeom>
          <a:noFill/>
        </p:spPr>
        <p:txBody>
          <a:bodyPr wrap="none" rtlCol="0">
            <a:spAutoFit/>
          </a:bodyPr>
          <a:lstStyle/>
          <a:p>
            <a:pPr algn="ctr"/>
            <a:r>
              <a:rPr lang="en-US" sz="2100" dirty="0" smtClean="0"/>
              <a:t>u</a:t>
            </a:r>
            <a:r>
              <a:rPr lang="en-US" sz="2100" baseline="-25000" dirty="0" smtClean="0"/>
              <a:t>2</a:t>
            </a:r>
          </a:p>
          <a:p>
            <a:pPr algn="ctr"/>
            <a:r>
              <a:rPr lang="en-US" sz="2100" dirty="0" smtClean="0"/>
              <a:t>d[u</a:t>
            </a:r>
            <a:r>
              <a:rPr lang="en-US" sz="2100" baseline="-25000" dirty="0" smtClean="0"/>
              <a:t>2</a:t>
            </a:r>
            <a:r>
              <a:rPr lang="en-US" sz="2100" dirty="0" smtClean="0"/>
              <a:t>] = 2.00</a:t>
            </a:r>
            <a:endParaRPr lang="en-US" sz="2100" dirty="0"/>
          </a:p>
        </p:txBody>
      </p:sp>
      <p:sp>
        <p:nvSpPr>
          <p:cNvPr id="24" name="TextBox 23"/>
          <p:cNvSpPr txBox="1"/>
          <p:nvPr/>
        </p:nvSpPr>
        <p:spPr>
          <a:xfrm>
            <a:off x="2466622" y="2552896"/>
            <a:ext cx="1457156" cy="738664"/>
          </a:xfrm>
          <a:prstGeom prst="rect">
            <a:avLst/>
          </a:prstGeom>
          <a:noFill/>
        </p:spPr>
        <p:txBody>
          <a:bodyPr wrap="none" rtlCol="0">
            <a:spAutoFit/>
          </a:bodyPr>
          <a:lstStyle/>
          <a:p>
            <a:pPr algn="ctr"/>
            <a:r>
              <a:rPr lang="en-US" sz="2100" dirty="0" smtClean="0"/>
              <a:t>u</a:t>
            </a:r>
            <a:r>
              <a:rPr lang="en-US" sz="2100" baseline="-25000" dirty="0" smtClean="0"/>
              <a:t>1</a:t>
            </a:r>
          </a:p>
          <a:p>
            <a:pPr algn="ctr"/>
            <a:r>
              <a:rPr lang="en-US" sz="2100" dirty="0" smtClean="0"/>
              <a:t>d[u</a:t>
            </a:r>
            <a:r>
              <a:rPr lang="en-US" sz="2100" baseline="-25000" dirty="0" smtClean="0"/>
              <a:t>1</a:t>
            </a:r>
            <a:r>
              <a:rPr lang="en-US" sz="2100" dirty="0" smtClean="0"/>
              <a:t>] = 2.00</a:t>
            </a:r>
            <a:endParaRPr lang="en-US" sz="2100" dirty="0"/>
          </a:p>
        </p:txBody>
      </p:sp>
      <p:sp>
        <p:nvSpPr>
          <p:cNvPr id="5" name="Rectangle 4"/>
          <p:cNvSpPr/>
          <p:nvPr/>
        </p:nvSpPr>
        <p:spPr>
          <a:xfrm>
            <a:off x="1600200" y="1070341"/>
            <a:ext cx="6477000" cy="1063259"/>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868362"/>
          </a:xfrm>
        </p:spPr>
        <p:txBody>
          <a:bodyPr>
            <a:normAutofit/>
          </a:bodyPr>
          <a:lstStyle/>
          <a:p>
            <a:r>
              <a:rPr lang="en-US" dirty="0" smtClean="0"/>
              <a:t>Key idea: Induction over epochs</a:t>
            </a:r>
            <a:endParaRPr lang="en-US" dirty="0"/>
          </a:p>
        </p:txBody>
      </p:sp>
      <p:sp>
        <p:nvSpPr>
          <p:cNvPr id="4" name="Content Placeholder 2"/>
          <p:cNvSpPr txBox="1">
            <a:spLocks/>
          </p:cNvSpPr>
          <p:nvPr/>
        </p:nvSpPr>
        <p:spPr bwMode="auto">
          <a:xfrm>
            <a:off x="1250221" y="1070341"/>
            <a:ext cx="7893779" cy="1291859"/>
          </a:xfrm>
          <a:prstGeom prst="rect">
            <a:avLst/>
          </a:prstGeom>
          <a:noFill/>
          <a:ln w="9525">
            <a:noFill/>
            <a:miter lim="800000"/>
            <a:headEnd/>
            <a:tailEnd/>
          </a:ln>
        </p:spPr>
        <p:txBody>
          <a:bodyPr/>
          <a:lstStyle/>
          <a:p>
            <a:pPr marL="800100" lvl="1" indent="-342900" eaLnBrk="0" hangingPunct="0">
              <a:spcBef>
                <a:spcPts val="0"/>
              </a:spcBef>
              <a:spcAft>
                <a:spcPts val="600"/>
              </a:spcAft>
              <a:defRPr/>
            </a:pPr>
            <a:r>
              <a:rPr lang="en-US" sz="2000" b="1" kern="0" dirty="0" smtClean="0">
                <a:latin typeface="Arial"/>
                <a:cs typeface="Arial"/>
              </a:rPr>
              <a:t>while</a:t>
            </a:r>
            <a:r>
              <a:rPr lang="en-US" sz="2000" kern="0" dirty="0" smtClean="0">
                <a:latin typeface="Arial"/>
                <a:cs typeface="Arial"/>
              </a:rPr>
              <a:t> </a:t>
            </a:r>
            <a:r>
              <a:rPr lang="en-US" sz="2000" kern="0" dirty="0" err="1" smtClean="0">
                <a:latin typeface="Arial"/>
                <a:cs typeface="Arial"/>
              </a:rPr>
              <a:t>Worklist</a:t>
            </a:r>
            <a:r>
              <a:rPr lang="en-US" sz="2000" kern="0" dirty="0" smtClean="0">
                <a:latin typeface="Arial"/>
                <a:cs typeface="Arial"/>
              </a:rPr>
              <a:t> is not empty {</a:t>
            </a:r>
          </a:p>
          <a:p>
            <a:pPr marL="800100" lvl="1" indent="-342900" eaLnBrk="0" hangingPunct="0">
              <a:spcBef>
                <a:spcPts val="0"/>
              </a:spcBef>
              <a:spcAft>
                <a:spcPts val="600"/>
              </a:spcAft>
              <a:defRPr/>
            </a:pPr>
            <a:r>
              <a:rPr lang="en-US" sz="2000" kern="0" dirty="0" smtClean="0">
                <a:latin typeface="Arial"/>
                <a:cs typeface="Arial"/>
              </a:rPr>
              <a:t>      </a:t>
            </a:r>
            <a:r>
              <a:rPr lang="en-US" sz="2000" kern="0" dirty="0" smtClean="0">
                <a:solidFill>
                  <a:srgbClr val="FF0000"/>
                </a:solidFill>
                <a:latin typeface="Arial"/>
                <a:cs typeface="Arial"/>
              </a:rPr>
              <a:t>Remove node </a:t>
            </a:r>
            <a:r>
              <a:rPr lang="en-US" sz="2000" kern="0" dirty="0" err="1" smtClean="0">
                <a:solidFill>
                  <a:srgbClr val="FF0000"/>
                </a:solidFill>
                <a:latin typeface="Arial"/>
                <a:cs typeface="Arial"/>
              </a:rPr>
              <a:t>w</a:t>
            </a:r>
            <a:r>
              <a:rPr lang="en-US" sz="2000" kern="0" dirty="0" smtClean="0">
                <a:solidFill>
                  <a:srgbClr val="FF0000"/>
                </a:solidFill>
                <a:latin typeface="Arial"/>
                <a:cs typeface="Arial"/>
              </a:rPr>
              <a:t> from </a:t>
            </a:r>
            <a:r>
              <a:rPr lang="en-US" sz="2000" kern="0" dirty="0" err="1" smtClean="0">
                <a:solidFill>
                  <a:srgbClr val="FF0000"/>
                </a:solidFill>
                <a:latin typeface="Arial"/>
                <a:cs typeface="Arial"/>
              </a:rPr>
              <a:t>Worklist</a:t>
            </a:r>
            <a:r>
              <a:rPr lang="en-US" sz="2000" kern="0" dirty="0" smtClean="0">
                <a:solidFill>
                  <a:srgbClr val="FF0000"/>
                </a:solidFill>
                <a:latin typeface="Arial"/>
                <a:cs typeface="Arial"/>
              </a:rPr>
              <a:t> </a:t>
            </a:r>
            <a:r>
              <a:rPr lang="en-US" sz="2000" kern="0" dirty="0" err="1" smtClean="0">
                <a:solidFill>
                  <a:srgbClr val="FF0000"/>
                </a:solidFill>
                <a:latin typeface="Arial"/>
                <a:cs typeface="Arial"/>
              </a:rPr>
              <a:t>s.t</a:t>
            </a:r>
            <a:r>
              <a:rPr lang="en-US" sz="2000" kern="0" dirty="0" smtClean="0">
                <a:solidFill>
                  <a:srgbClr val="FF0000"/>
                </a:solidFill>
                <a:latin typeface="Arial"/>
                <a:cs typeface="Arial"/>
              </a:rPr>
              <a:t>. d[w] is minimal; </a:t>
            </a:r>
          </a:p>
          <a:p>
            <a:pPr marL="800100" lvl="1" indent="-342900" eaLnBrk="0" hangingPunct="0">
              <a:spcBef>
                <a:spcPts val="0"/>
              </a:spcBef>
              <a:spcAft>
                <a:spcPts val="600"/>
              </a:spcAft>
              <a:defRPr/>
            </a:pPr>
            <a:r>
              <a:rPr lang="en-US" sz="2000" kern="0" dirty="0" smtClean="0">
                <a:latin typeface="Arial"/>
                <a:cs typeface="Arial"/>
              </a:rPr>
              <a:t> </a:t>
            </a:r>
          </a:p>
        </p:txBody>
      </p:sp>
      <p:sp>
        <p:nvSpPr>
          <p:cNvPr id="9" name="Content Placeholder 1"/>
          <p:cNvSpPr>
            <a:spLocks noGrp="1"/>
          </p:cNvSpPr>
          <p:nvPr>
            <p:ph idx="1"/>
          </p:nvPr>
        </p:nvSpPr>
        <p:spPr>
          <a:xfrm>
            <a:off x="804837" y="4572000"/>
            <a:ext cx="8229600" cy="1447800"/>
          </a:xfrm>
        </p:spPr>
        <p:txBody>
          <a:bodyPr>
            <a:noAutofit/>
          </a:bodyPr>
          <a:lstStyle/>
          <a:p>
            <a:r>
              <a:rPr lang="en-US" sz="2400" dirty="0" smtClean="0"/>
              <a:t>To be reordered, iterations must be approximately tied on selection criterion. Epoch = cluster of such iterations.</a:t>
            </a:r>
          </a:p>
          <a:p>
            <a:r>
              <a:rPr lang="en-US" sz="2400" dirty="0" smtClean="0"/>
              <a:t>Prove that iterations within epochs are </a:t>
            </a:r>
            <a:r>
              <a:rPr lang="en-US" sz="2400" i="1" dirty="0" smtClean="0"/>
              <a:t>commutative. </a:t>
            </a:r>
          </a:p>
          <a:p>
            <a:r>
              <a:rPr lang="en-US" sz="2400" dirty="0" smtClean="0"/>
              <a:t>Proof can be discharged using an SMT-solver.</a:t>
            </a:r>
          </a:p>
        </p:txBody>
      </p:sp>
      <p:sp>
        <p:nvSpPr>
          <p:cNvPr id="17" name="Oval 16"/>
          <p:cNvSpPr/>
          <p:nvPr/>
        </p:nvSpPr>
        <p:spPr>
          <a:xfrm>
            <a:off x="6305852" y="2507175"/>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4828197" y="2510525"/>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3350542" y="2507175"/>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5956582" y="2554012"/>
            <a:ext cx="1457156" cy="738664"/>
          </a:xfrm>
          <a:prstGeom prst="rect">
            <a:avLst/>
          </a:prstGeom>
          <a:noFill/>
        </p:spPr>
        <p:txBody>
          <a:bodyPr wrap="none" rtlCol="0">
            <a:spAutoFit/>
          </a:bodyPr>
          <a:lstStyle/>
          <a:p>
            <a:pPr algn="ctr"/>
            <a:r>
              <a:rPr lang="en-US" sz="2100" dirty="0" smtClean="0"/>
              <a:t>u</a:t>
            </a:r>
            <a:r>
              <a:rPr lang="en-US" sz="2100" baseline="-25000" dirty="0" smtClean="0"/>
              <a:t>3</a:t>
            </a:r>
          </a:p>
          <a:p>
            <a:pPr algn="ctr"/>
            <a:r>
              <a:rPr lang="en-US" sz="2100" dirty="0" smtClean="0"/>
              <a:t>d[u</a:t>
            </a:r>
            <a:r>
              <a:rPr lang="en-US" sz="2100" baseline="-25000" dirty="0" smtClean="0"/>
              <a:t>2</a:t>
            </a:r>
            <a:r>
              <a:rPr lang="en-US" sz="2100" dirty="0" smtClean="0"/>
              <a:t>] = 4.00</a:t>
            </a:r>
            <a:endParaRPr lang="en-US" sz="2100" dirty="0"/>
          </a:p>
        </p:txBody>
      </p:sp>
      <p:cxnSp>
        <p:nvCxnSpPr>
          <p:cNvPr id="13" name="Straight Arrow Connector 12"/>
          <p:cNvCxnSpPr/>
          <p:nvPr/>
        </p:nvCxnSpPr>
        <p:spPr>
          <a:xfrm>
            <a:off x="3441982" y="2555129"/>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4919637" y="3505903"/>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100167" y="3507019"/>
            <a:ext cx="1457156" cy="738664"/>
          </a:xfrm>
          <a:prstGeom prst="rect">
            <a:avLst/>
          </a:prstGeom>
          <a:noFill/>
          <a:effectLst/>
        </p:spPr>
        <p:txBody>
          <a:bodyPr wrap="none" rtlCol="0">
            <a:spAutoFit/>
          </a:bodyPr>
          <a:lstStyle/>
          <a:p>
            <a:pPr algn="ctr"/>
            <a:r>
              <a:rPr lang="en-US" sz="2100" dirty="0" smtClean="0"/>
              <a:t>u</a:t>
            </a:r>
            <a:r>
              <a:rPr lang="en-US" sz="2100" baseline="-25000" dirty="0" smtClean="0"/>
              <a:t>1</a:t>
            </a:r>
          </a:p>
          <a:p>
            <a:pPr algn="ctr"/>
            <a:r>
              <a:rPr lang="en-US" sz="2100" dirty="0" smtClean="0"/>
              <a:t>d[u</a:t>
            </a:r>
            <a:r>
              <a:rPr lang="en-US" sz="2100" baseline="-25000" dirty="0" smtClean="0"/>
              <a:t>2</a:t>
            </a:r>
            <a:r>
              <a:rPr lang="en-US" sz="2100" dirty="0" smtClean="0"/>
              <a:t>] = 2.01</a:t>
            </a:r>
            <a:endParaRPr lang="en-US" sz="2100" dirty="0"/>
          </a:p>
        </p:txBody>
      </p:sp>
      <p:sp>
        <p:nvSpPr>
          <p:cNvPr id="23" name="TextBox 22"/>
          <p:cNvSpPr txBox="1"/>
          <p:nvPr/>
        </p:nvSpPr>
        <p:spPr>
          <a:xfrm>
            <a:off x="2314222" y="3505903"/>
            <a:ext cx="1457156" cy="738664"/>
          </a:xfrm>
          <a:prstGeom prst="rect">
            <a:avLst/>
          </a:prstGeom>
          <a:noFill/>
        </p:spPr>
        <p:txBody>
          <a:bodyPr wrap="none" rtlCol="0">
            <a:spAutoFit/>
          </a:bodyPr>
          <a:lstStyle/>
          <a:p>
            <a:pPr algn="ctr"/>
            <a:r>
              <a:rPr lang="en-US" sz="2100" dirty="0" smtClean="0"/>
              <a:t>u</a:t>
            </a:r>
            <a:r>
              <a:rPr lang="en-US" sz="2100" baseline="-25000" dirty="0" smtClean="0"/>
              <a:t>2</a:t>
            </a:r>
          </a:p>
          <a:p>
            <a:pPr algn="ctr"/>
            <a:r>
              <a:rPr lang="en-US" sz="2100" dirty="0" smtClean="0"/>
              <a:t>d[u</a:t>
            </a:r>
            <a:r>
              <a:rPr lang="en-US" sz="2100" baseline="-25000" dirty="0" smtClean="0"/>
              <a:t>1</a:t>
            </a:r>
            <a:r>
              <a:rPr lang="en-US" sz="2100" dirty="0" smtClean="0"/>
              <a:t>] = 2.00</a:t>
            </a:r>
            <a:endParaRPr lang="en-US" sz="2100" dirty="0"/>
          </a:p>
        </p:txBody>
      </p:sp>
      <p:sp>
        <p:nvSpPr>
          <p:cNvPr id="25" name="Oval 24"/>
          <p:cNvSpPr/>
          <p:nvPr/>
        </p:nvSpPr>
        <p:spPr>
          <a:xfrm>
            <a:off x="6305852" y="3460182"/>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4828197" y="3463532"/>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3350542" y="3460182"/>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956582" y="3460182"/>
            <a:ext cx="1457156" cy="738664"/>
          </a:xfrm>
          <a:prstGeom prst="rect">
            <a:avLst/>
          </a:prstGeom>
          <a:noFill/>
          <a:effectLst/>
        </p:spPr>
        <p:txBody>
          <a:bodyPr wrap="none" rtlCol="0">
            <a:spAutoFit/>
          </a:bodyPr>
          <a:lstStyle/>
          <a:p>
            <a:pPr algn="ctr"/>
            <a:r>
              <a:rPr lang="en-US" sz="2100" dirty="0" smtClean="0"/>
              <a:t>u</a:t>
            </a:r>
            <a:r>
              <a:rPr lang="en-US" sz="2100" baseline="-25000" dirty="0" smtClean="0"/>
              <a:t>3</a:t>
            </a:r>
          </a:p>
          <a:p>
            <a:pPr algn="ctr"/>
            <a:r>
              <a:rPr lang="en-US" sz="2100" dirty="0" smtClean="0"/>
              <a:t>d[u</a:t>
            </a:r>
            <a:r>
              <a:rPr lang="en-US" sz="2100" baseline="-25000" dirty="0" smtClean="0"/>
              <a:t>2</a:t>
            </a:r>
            <a:r>
              <a:rPr lang="en-US" sz="2100" dirty="0" smtClean="0"/>
              <a:t>] = 4.02</a:t>
            </a:r>
            <a:endParaRPr lang="en-US" sz="2100" dirty="0"/>
          </a:p>
        </p:txBody>
      </p:sp>
      <p:cxnSp>
        <p:nvCxnSpPr>
          <p:cNvPr id="31" name="Straight Arrow Connector 30"/>
          <p:cNvCxnSpPr/>
          <p:nvPr/>
        </p:nvCxnSpPr>
        <p:spPr>
          <a:xfrm>
            <a:off x="3441982" y="3508136"/>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1957211" y="2551780"/>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1957211" y="3505903"/>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20" name="Straight Arrow Connector 19"/>
          <p:cNvCxnSpPr/>
          <p:nvPr/>
        </p:nvCxnSpPr>
        <p:spPr>
          <a:xfrm>
            <a:off x="4550723" y="2944652"/>
            <a:ext cx="1386215" cy="1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731253" y="2945768"/>
            <a:ext cx="1457156" cy="738664"/>
          </a:xfrm>
          <a:prstGeom prst="rect">
            <a:avLst/>
          </a:prstGeom>
          <a:noFill/>
        </p:spPr>
        <p:txBody>
          <a:bodyPr wrap="none" rtlCol="0">
            <a:spAutoFit/>
          </a:bodyPr>
          <a:lstStyle/>
          <a:p>
            <a:pPr algn="ctr"/>
            <a:r>
              <a:rPr lang="en-US" sz="2100" dirty="0" smtClean="0"/>
              <a:t>u</a:t>
            </a:r>
            <a:r>
              <a:rPr lang="en-US" sz="2100" baseline="-25000" dirty="0" smtClean="0"/>
              <a:t>2</a:t>
            </a:r>
          </a:p>
          <a:p>
            <a:pPr algn="ctr"/>
            <a:r>
              <a:rPr lang="en-US" sz="2100" dirty="0" smtClean="0"/>
              <a:t>d[u</a:t>
            </a:r>
            <a:r>
              <a:rPr lang="en-US" sz="2100" baseline="-25000" dirty="0" smtClean="0"/>
              <a:t>2</a:t>
            </a:r>
            <a:r>
              <a:rPr lang="en-US" sz="2100" dirty="0" smtClean="0"/>
              <a:t>] = 2.00</a:t>
            </a:r>
            <a:endParaRPr lang="en-US" sz="2100" dirty="0"/>
          </a:p>
        </p:txBody>
      </p:sp>
      <p:sp>
        <p:nvSpPr>
          <p:cNvPr id="24" name="TextBox 23"/>
          <p:cNvSpPr txBox="1"/>
          <p:nvPr/>
        </p:nvSpPr>
        <p:spPr>
          <a:xfrm>
            <a:off x="2097708" y="2944652"/>
            <a:ext cx="1457156" cy="738664"/>
          </a:xfrm>
          <a:prstGeom prst="rect">
            <a:avLst/>
          </a:prstGeom>
          <a:noFill/>
        </p:spPr>
        <p:txBody>
          <a:bodyPr wrap="none" rtlCol="0">
            <a:spAutoFit/>
          </a:bodyPr>
          <a:lstStyle/>
          <a:p>
            <a:pPr algn="ctr"/>
            <a:r>
              <a:rPr lang="en-US" sz="2100" dirty="0" smtClean="0"/>
              <a:t>u</a:t>
            </a:r>
            <a:r>
              <a:rPr lang="en-US" sz="2100" baseline="-25000" dirty="0" smtClean="0"/>
              <a:t>1</a:t>
            </a:r>
          </a:p>
          <a:p>
            <a:pPr algn="ctr"/>
            <a:r>
              <a:rPr lang="en-US" sz="2100" dirty="0" smtClean="0"/>
              <a:t>d[u</a:t>
            </a:r>
            <a:r>
              <a:rPr lang="en-US" sz="2100" baseline="-25000" dirty="0" smtClean="0"/>
              <a:t>1</a:t>
            </a:r>
            <a:r>
              <a:rPr lang="en-US" sz="2100" dirty="0" smtClean="0"/>
              <a:t>] = 2.00</a:t>
            </a:r>
            <a:endParaRPr lang="en-US" sz="2100" dirty="0"/>
          </a:p>
        </p:txBody>
      </p:sp>
      <p:sp>
        <p:nvSpPr>
          <p:cNvPr id="5" name="Rectangle 4"/>
          <p:cNvSpPr/>
          <p:nvPr/>
        </p:nvSpPr>
        <p:spPr>
          <a:xfrm>
            <a:off x="1231286" y="1264386"/>
            <a:ext cx="6477000" cy="1063259"/>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5923" y="0"/>
            <a:ext cx="8229600" cy="868362"/>
          </a:xfrm>
        </p:spPr>
        <p:txBody>
          <a:bodyPr>
            <a:normAutofit/>
          </a:bodyPr>
          <a:lstStyle/>
          <a:p>
            <a:r>
              <a:rPr lang="en-US" dirty="0" smtClean="0"/>
              <a:t>Key idea: Induction over epochs</a:t>
            </a:r>
            <a:endParaRPr lang="en-US" dirty="0"/>
          </a:p>
        </p:txBody>
      </p:sp>
      <p:sp>
        <p:nvSpPr>
          <p:cNvPr id="4" name="Content Placeholder 2"/>
          <p:cNvSpPr txBox="1">
            <a:spLocks/>
          </p:cNvSpPr>
          <p:nvPr/>
        </p:nvSpPr>
        <p:spPr bwMode="auto">
          <a:xfrm>
            <a:off x="881307" y="1264386"/>
            <a:ext cx="7893779" cy="1291859"/>
          </a:xfrm>
          <a:prstGeom prst="rect">
            <a:avLst/>
          </a:prstGeom>
          <a:noFill/>
          <a:ln w="9525">
            <a:noFill/>
            <a:miter lim="800000"/>
            <a:headEnd/>
            <a:tailEnd/>
          </a:ln>
        </p:spPr>
        <p:txBody>
          <a:bodyPr/>
          <a:lstStyle/>
          <a:p>
            <a:pPr marL="800100" lvl="1" indent="-342900" eaLnBrk="0" hangingPunct="0">
              <a:spcBef>
                <a:spcPts val="0"/>
              </a:spcBef>
              <a:spcAft>
                <a:spcPts val="600"/>
              </a:spcAft>
              <a:defRPr/>
            </a:pPr>
            <a:r>
              <a:rPr lang="en-US" sz="2000" b="1" kern="0" dirty="0" smtClean="0">
                <a:latin typeface="Arial"/>
                <a:cs typeface="Arial"/>
              </a:rPr>
              <a:t>while</a:t>
            </a:r>
            <a:r>
              <a:rPr lang="en-US" sz="2000" kern="0" dirty="0" smtClean="0">
                <a:latin typeface="Arial"/>
                <a:cs typeface="Arial"/>
              </a:rPr>
              <a:t> </a:t>
            </a:r>
            <a:r>
              <a:rPr lang="en-US" sz="2000" kern="0" dirty="0" err="1" smtClean="0">
                <a:latin typeface="Arial"/>
                <a:cs typeface="Arial"/>
              </a:rPr>
              <a:t>Worklist</a:t>
            </a:r>
            <a:r>
              <a:rPr lang="en-US" sz="2000" kern="0" dirty="0" smtClean="0">
                <a:latin typeface="Arial"/>
                <a:cs typeface="Arial"/>
              </a:rPr>
              <a:t> is not empty {</a:t>
            </a:r>
          </a:p>
          <a:p>
            <a:pPr marL="800100" lvl="1" indent="-342900" eaLnBrk="0" hangingPunct="0">
              <a:spcBef>
                <a:spcPts val="0"/>
              </a:spcBef>
              <a:spcAft>
                <a:spcPts val="600"/>
              </a:spcAft>
              <a:defRPr/>
            </a:pPr>
            <a:r>
              <a:rPr lang="en-US" sz="2000" kern="0" dirty="0" smtClean="0">
                <a:latin typeface="Arial"/>
                <a:cs typeface="Arial"/>
              </a:rPr>
              <a:t>      </a:t>
            </a:r>
            <a:r>
              <a:rPr lang="en-US" sz="2000" kern="0" dirty="0" smtClean="0">
                <a:solidFill>
                  <a:srgbClr val="FF0000"/>
                </a:solidFill>
                <a:latin typeface="Arial"/>
                <a:cs typeface="Arial"/>
              </a:rPr>
              <a:t>Remove node </a:t>
            </a:r>
            <a:r>
              <a:rPr lang="en-US" sz="2000" kern="0" dirty="0" err="1" smtClean="0">
                <a:solidFill>
                  <a:srgbClr val="FF0000"/>
                </a:solidFill>
                <a:latin typeface="Arial"/>
                <a:cs typeface="Arial"/>
              </a:rPr>
              <a:t>w</a:t>
            </a:r>
            <a:r>
              <a:rPr lang="en-US" sz="2000" kern="0" dirty="0" smtClean="0">
                <a:solidFill>
                  <a:srgbClr val="FF0000"/>
                </a:solidFill>
                <a:latin typeface="Arial"/>
                <a:cs typeface="Arial"/>
              </a:rPr>
              <a:t> from </a:t>
            </a:r>
            <a:r>
              <a:rPr lang="en-US" sz="2000" kern="0" dirty="0" err="1" smtClean="0">
                <a:solidFill>
                  <a:srgbClr val="FF0000"/>
                </a:solidFill>
                <a:latin typeface="Arial"/>
                <a:cs typeface="Arial"/>
              </a:rPr>
              <a:t>Worklist</a:t>
            </a:r>
            <a:r>
              <a:rPr lang="en-US" sz="2000" kern="0" dirty="0" smtClean="0">
                <a:solidFill>
                  <a:srgbClr val="FF0000"/>
                </a:solidFill>
                <a:latin typeface="Arial"/>
                <a:cs typeface="Arial"/>
              </a:rPr>
              <a:t> </a:t>
            </a:r>
            <a:r>
              <a:rPr lang="en-US" sz="2000" kern="0" dirty="0" err="1" smtClean="0">
                <a:solidFill>
                  <a:srgbClr val="FF0000"/>
                </a:solidFill>
                <a:latin typeface="Arial"/>
                <a:cs typeface="Arial"/>
              </a:rPr>
              <a:t>s.t</a:t>
            </a:r>
            <a:r>
              <a:rPr lang="en-US" sz="2000" kern="0" dirty="0" smtClean="0">
                <a:solidFill>
                  <a:srgbClr val="FF0000"/>
                </a:solidFill>
                <a:latin typeface="Arial"/>
                <a:cs typeface="Arial"/>
              </a:rPr>
              <a:t>. d[w] is minimal; </a:t>
            </a:r>
          </a:p>
          <a:p>
            <a:pPr marL="800100" lvl="1" indent="-342900" eaLnBrk="0" hangingPunct="0">
              <a:spcBef>
                <a:spcPts val="0"/>
              </a:spcBef>
              <a:spcAft>
                <a:spcPts val="600"/>
              </a:spcAft>
              <a:defRPr/>
            </a:pPr>
            <a:r>
              <a:rPr lang="en-US" sz="2000" kern="0" dirty="0" smtClean="0">
                <a:latin typeface="Arial"/>
                <a:cs typeface="Arial"/>
              </a:rPr>
              <a:t> </a:t>
            </a:r>
          </a:p>
        </p:txBody>
      </p:sp>
      <p:sp>
        <p:nvSpPr>
          <p:cNvPr id="9" name="Content Placeholder 1"/>
          <p:cNvSpPr>
            <a:spLocks noGrp="1"/>
          </p:cNvSpPr>
          <p:nvPr>
            <p:ph idx="1"/>
          </p:nvPr>
        </p:nvSpPr>
        <p:spPr>
          <a:xfrm>
            <a:off x="2228377" y="5257800"/>
            <a:ext cx="5186216" cy="990600"/>
          </a:xfrm>
        </p:spPr>
        <p:txBody>
          <a:bodyPr>
            <a:noAutofit/>
          </a:bodyPr>
          <a:lstStyle/>
          <a:p>
            <a:pPr>
              <a:buNone/>
            </a:pPr>
            <a:r>
              <a:rPr lang="en-US" sz="2800" dirty="0" smtClean="0"/>
              <a:t>Now do induction over epochs.</a:t>
            </a:r>
          </a:p>
        </p:txBody>
      </p:sp>
      <p:sp>
        <p:nvSpPr>
          <p:cNvPr id="17" name="Oval 16"/>
          <p:cNvSpPr/>
          <p:nvPr/>
        </p:nvSpPr>
        <p:spPr>
          <a:xfrm>
            <a:off x="5936938" y="2898931"/>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4459283" y="2902281"/>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2981628" y="2898931"/>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5299800" y="2902281"/>
            <a:ext cx="1457156" cy="738664"/>
          </a:xfrm>
          <a:prstGeom prst="rect">
            <a:avLst/>
          </a:prstGeom>
          <a:noFill/>
        </p:spPr>
        <p:txBody>
          <a:bodyPr wrap="none" rtlCol="0">
            <a:spAutoFit/>
          </a:bodyPr>
          <a:lstStyle/>
          <a:p>
            <a:pPr algn="ctr"/>
            <a:r>
              <a:rPr lang="en-US" sz="2100" dirty="0" smtClean="0"/>
              <a:t>u</a:t>
            </a:r>
            <a:r>
              <a:rPr lang="en-US" sz="2100" baseline="-25000" dirty="0" smtClean="0"/>
              <a:t>3</a:t>
            </a:r>
          </a:p>
          <a:p>
            <a:pPr algn="ctr"/>
            <a:r>
              <a:rPr lang="en-US" sz="2100" dirty="0" smtClean="0"/>
              <a:t>d[u</a:t>
            </a:r>
            <a:r>
              <a:rPr lang="en-US" sz="2100" baseline="-25000" dirty="0" smtClean="0"/>
              <a:t>2</a:t>
            </a:r>
            <a:r>
              <a:rPr lang="en-US" sz="2100" dirty="0" smtClean="0"/>
              <a:t>] = 4.00</a:t>
            </a:r>
            <a:endParaRPr lang="en-US" sz="2100" dirty="0"/>
          </a:p>
        </p:txBody>
      </p:sp>
      <p:cxnSp>
        <p:nvCxnSpPr>
          <p:cNvPr id="13" name="Straight Arrow Connector 12"/>
          <p:cNvCxnSpPr/>
          <p:nvPr/>
        </p:nvCxnSpPr>
        <p:spPr>
          <a:xfrm>
            <a:off x="3073068" y="2946885"/>
            <a:ext cx="1386215" cy="1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4420054" y="4090904"/>
            <a:ext cx="1386215" cy="1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3600584" y="4092020"/>
            <a:ext cx="1457156" cy="738664"/>
          </a:xfrm>
          <a:prstGeom prst="rect">
            <a:avLst/>
          </a:prstGeom>
          <a:noFill/>
        </p:spPr>
        <p:txBody>
          <a:bodyPr wrap="none" rtlCol="0">
            <a:spAutoFit/>
          </a:bodyPr>
          <a:lstStyle/>
          <a:p>
            <a:pPr algn="ctr"/>
            <a:r>
              <a:rPr lang="en-US" sz="2100" dirty="0" smtClean="0"/>
              <a:t>u</a:t>
            </a:r>
            <a:r>
              <a:rPr lang="en-US" sz="2100" baseline="-25000" dirty="0" smtClean="0"/>
              <a:t>1</a:t>
            </a:r>
          </a:p>
          <a:p>
            <a:pPr algn="ctr"/>
            <a:r>
              <a:rPr lang="en-US" sz="2100" dirty="0" smtClean="0"/>
              <a:t>d[u</a:t>
            </a:r>
            <a:r>
              <a:rPr lang="en-US" sz="2100" baseline="-25000" dirty="0" smtClean="0"/>
              <a:t>2</a:t>
            </a:r>
            <a:r>
              <a:rPr lang="en-US" sz="2100" dirty="0" smtClean="0"/>
              <a:t>] = 2.01</a:t>
            </a:r>
            <a:endParaRPr lang="en-US" sz="2100" dirty="0"/>
          </a:p>
        </p:txBody>
      </p:sp>
      <p:sp>
        <p:nvSpPr>
          <p:cNvPr id="23" name="TextBox 22"/>
          <p:cNvSpPr txBox="1"/>
          <p:nvPr/>
        </p:nvSpPr>
        <p:spPr>
          <a:xfrm>
            <a:off x="1814639" y="4090904"/>
            <a:ext cx="1457156" cy="738664"/>
          </a:xfrm>
          <a:prstGeom prst="rect">
            <a:avLst/>
          </a:prstGeom>
          <a:noFill/>
        </p:spPr>
        <p:txBody>
          <a:bodyPr wrap="none" rtlCol="0">
            <a:spAutoFit/>
          </a:bodyPr>
          <a:lstStyle/>
          <a:p>
            <a:pPr algn="ctr"/>
            <a:r>
              <a:rPr lang="en-US" sz="2100" dirty="0" smtClean="0"/>
              <a:t>u</a:t>
            </a:r>
            <a:r>
              <a:rPr lang="en-US" sz="2100" baseline="-25000" dirty="0" smtClean="0"/>
              <a:t>2</a:t>
            </a:r>
          </a:p>
          <a:p>
            <a:pPr algn="ctr"/>
            <a:r>
              <a:rPr lang="en-US" sz="2100" dirty="0" smtClean="0"/>
              <a:t>d[u</a:t>
            </a:r>
            <a:r>
              <a:rPr lang="en-US" sz="2100" baseline="-25000" dirty="0" smtClean="0"/>
              <a:t>1</a:t>
            </a:r>
            <a:r>
              <a:rPr lang="en-US" sz="2100" dirty="0" smtClean="0"/>
              <a:t>] = 2.00</a:t>
            </a:r>
            <a:endParaRPr lang="en-US" sz="2100" dirty="0"/>
          </a:p>
        </p:txBody>
      </p:sp>
      <p:sp>
        <p:nvSpPr>
          <p:cNvPr id="25" name="Oval 24"/>
          <p:cNvSpPr/>
          <p:nvPr/>
        </p:nvSpPr>
        <p:spPr>
          <a:xfrm>
            <a:off x="5806269" y="4045183"/>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4328614" y="4048533"/>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2850959" y="4045183"/>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299800" y="4090904"/>
            <a:ext cx="1457156" cy="738664"/>
          </a:xfrm>
          <a:prstGeom prst="rect">
            <a:avLst/>
          </a:prstGeom>
          <a:noFill/>
        </p:spPr>
        <p:txBody>
          <a:bodyPr wrap="none" rtlCol="0">
            <a:spAutoFit/>
          </a:bodyPr>
          <a:lstStyle/>
          <a:p>
            <a:pPr algn="ctr"/>
            <a:r>
              <a:rPr lang="en-US" sz="2100" dirty="0" smtClean="0"/>
              <a:t>u</a:t>
            </a:r>
            <a:r>
              <a:rPr lang="en-US" sz="2100" baseline="-25000" dirty="0" smtClean="0"/>
              <a:t>3</a:t>
            </a:r>
          </a:p>
          <a:p>
            <a:pPr algn="ctr"/>
            <a:r>
              <a:rPr lang="en-US" sz="2100" dirty="0" smtClean="0"/>
              <a:t>d[u</a:t>
            </a:r>
            <a:r>
              <a:rPr lang="en-US" sz="2100" baseline="-25000" dirty="0" smtClean="0"/>
              <a:t>2</a:t>
            </a:r>
            <a:r>
              <a:rPr lang="en-US" sz="2100" dirty="0" smtClean="0"/>
              <a:t>] = 4.02</a:t>
            </a:r>
            <a:endParaRPr lang="en-US" sz="2100" dirty="0"/>
          </a:p>
        </p:txBody>
      </p:sp>
      <p:cxnSp>
        <p:nvCxnSpPr>
          <p:cNvPr id="31" name="Straight Arrow Connector 30"/>
          <p:cNvCxnSpPr/>
          <p:nvPr/>
        </p:nvCxnSpPr>
        <p:spPr>
          <a:xfrm>
            <a:off x="2942399" y="4093137"/>
            <a:ext cx="1386215" cy="1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1588297" y="2943536"/>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1457628" y="4090904"/>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4" name="Right Arrow 33"/>
          <p:cNvSpPr/>
          <p:nvPr/>
        </p:nvSpPr>
        <p:spPr>
          <a:xfrm>
            <a:off x="3073068" y="2701220"/>
            <a:ext cx="2863870"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2942399" y="3802867"/>
            <a:ext cx="2863870"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a:off x="6028378" y="2946885"/>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897709" y="4094253"/>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418104" y="3840784"/>
            <a:ext cx="1039524" cy="415498"/>
          </a:xfrm>
          <a:prstGeom prst="rect">
            <a:avLst/>
          </a:prstGeom>
          <a:noFill/>
        </p:spPr>
        <p:txBody>
          <a:bodyPr wrap="none" rtlCol="0">
            <a:spAutoFit/>
          </a:bodyPr>
          <a:lstStyle/>
          <a:p>
            <a:pPr algn="ctr"/>
            <a:r>
              <a:rPr lang="en-US" sz="2100" dirty="0" smtClean="0"/>
              <a:t>Original</a:t>
            </a:r>
            <a:endParaRPr lang="en-US" sz="2100" dirty="0"/>
          </a:p>
        </p:txBody>
      </p:sp>
      <p:sp>
        <p:nvSpPr>
          <p:cNvPr id="39" name="TextBox 38"/>
          <p:cNvSpPr txBox="1"/>
          <p:nvPr/>
        </p:nvSpPr>
        <p:spPr>
          <a:xfrm>
            <a:off x="299456" y="2777455"/>
            <a:ext cx="1288841" cy="415498"/>
          </a:xfrm>
          <a:prstGeom prst="rect">
            <a:avLst/>
          </a:prstGeom>
          <a:noFill/>
        </p:spPr>
        <p:txBody>
          <a:bodyPr wrap="none" rtlCol="0">
            <a:spAutoFit/>
          </a:bodyPr>
          <a:lstStyle/>
          <a:p>
            <a:pPr algn="ctr"/>
            <a:r>
              <a:rPr lang="en-US" sz="2100" dirty="0" smtClean="0"/>
              <a:t>Perturbed</a:t>
            </a:r>
            <a:endParaRPr lang="en-US" sz="2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But often, simple induction is enough</a:t>
            </a:r>
            <a:endParaRPr lang="en-US" dirty="0"/>
          </a:p>
        </p:txBody>
      </p:sp>
      <p:sp>
        <p:nvSpPr>
          <p:cNvPr id="4" name="Rectangle 3"/>
          <p:cNvSpPr/>
          <p:nvPr/>
        </p:nvSpPr>
        <p:spPr>
          <a:xfrm>
            <a:off x="1080807" y="1793557"/>
            <a:ext cx="7117772" cy="2442865"/>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1066800" y="2026004"/>
            <a:ext cx="7893779" cy="1524000"/>
          </a:xfrm>
          <a:prstGeom prst="rect">
            <a:avLst/>
          </a:prstGeom>
          <a:noFill/>
          <a:ln w="9525">
            <a:noFill/>
            <a:miter lim="800000"/>
            <a:headEnd/>
            <a:tailEnd/>
          </a:ln>
        </p:spPr>
        <p:txBody>
          <a:bodyPr/>
          <a:lstStyle/>
          <a:p>
            <a:pPr marL="800100" lvl="1" indent="-342900" eaLnBrk="0" hangingPunct="0">
              <a:spcBef>
                <a:spcPts val="0"/>
              </a:spcBef>
              <a:spcAft>
                <a:spcPts val="600"/>
              </a:spcAft>
              <a:defRPr/>
            </a:pPr>
            <a:r>
              <a:rPr lang="en-US" sz="2400" b="1" kern="0" dirty="0" smtClean="0">
                <a:latin typeface="Arial"/>
                <a:cs typeface="Arial"/>
              </a:rPr>
              <a:t>for</a:t>
            </a:r>
            <a:r>
              <a:rPr lang="en-US" sz="2400" kern="0" dirty="0" smtClean="0">
                <a:latin typeface="Arial"/>
                <a:cs typeface="Arial"/>
              </a:rPr>
              <a:t> </a:t>
            </a:r>
            <a:r>
              <a:rPr lang="en-US" sz="2400" kern="0" dirty="0" err="1" smtClean="0">
                <a:latin typeface="Arial"/>
                <a:cs typeface="Arial"/>
              </a:rPr>
              <a:t>k</a:t>
            </a:r>
            <a:r>
              <a:rPr lang="en-US" sz="2400" kern="0" dirty="0" smtClean="0">
                <a:latin typeface="Arial"/>
                <a:cs typeface="Arial"/>
              </a:rPr>
              <a:t> := 1 </a:t>
            </a:r>
            <a:r>
              <a:rPr lang="en-US" sz="2400" b="1" kern="0" dirty="0" smtClean="0">
                <a:latin typeface="Arial"/>
                <a:cs typeface="Arial"/>
              </a:rPr>
              <a:t>to</a:t>
            </a:r>
            <a:r>
              <a:rPr lang="en-US" sz="2400" kern="0" dirty="0" smtClean="0">
                <a:latin typeface="Arial"/>
                <a:cs typeface="Arial"/>
              </a:rPr>
              <a:t> N </a:t>
            </a:r>
            <a:endParaRPr lang="en-US" sz="2400" kern="0" dirty="0" smtClean="0">
              <a:solidFill>
                <a:srgbClr val="FF0000"/>
              </a:solidFill>
              <a:latin typeface="Arial"/>
              <a:cs typeface="Arial"/>
            </a:endParaRPr>
          </a:p>
          <a:p>
            <a:pPr marL="800100" lvl="1" indent="-342900" eaLnBrk="0" hangingPunct="0">
              <a:spcBef>
                <a:spcPts val="0"/>
              </a:spcBef>
              <a:spcAft>
                <a:spcPts val="600"/>
              </a:spcAft>
              <a:defRPr/>
            </a:pPr>
            <a:r>
              <a:rPr lang="en-US" sz="2400" kern="0" dirty="0" smtClean="0">
                <a:latin typeface="Arial"/>
                <a:cs typeface="Arial"/>
              </a:rPr>
              <a:t>   	  </a:t>
            </a:r>
            <a:r>
              <a:rPr lang="en-US" sz="2400" b="1" kern="0" dirty="0" smtClean="0">
                <a:latin typeface="Arial"/>
                <a:cs typeface="Arial"/>
              </a:rPr>
              <a:t>for</a:t>
            </a:r>
            <a:r>
              <a:rPr lang="en-US" sz="2400" kern="0" dirty="0" smtClean="0">
                <a:latin typeface="Arial"/>
                <a:cs typeface="Arial"/>
              </a:rPr>
              <a:t> i, </a:t>
            </a:r>
            <a:r>
              <a:rPr lang="en-US" sz="2400" kern="0" dirty="0" err="1" smtClean="0">
                <a:latin typeface="Arial"/>
                <a:cs typeface="Arial"/>
              </a:rPr>
              <a:t>j</a:t>
            </a:r>
            <a:r>
              <a:rPr lang="en-US" sz="2400" kern="0" dirty="0" smtClean="0">
                <a:latin typeface="Arial"/>
                <a:cs typeface="Arial"/>
              </a:rPr>
              <a:t> := 1 </a:t>
            </a:r>
            <a:r>
              <a:rPr lang="en-US" sz="2400" b="1" kern="0" dirty="0" smtClean="0">
                <a:latin typeface="Arial"/>
                <a:cs typeface="Arial"/>
              </a:rPr>
              <a:t>to </a:t>
            </a:r>
            <a:r>
              <a:rPr lang="en-US" sz="2400" kern="0" dirty="0" smtClean="0">
                <a:latin typeface="Arial"/>
                <a:cs typeface="Arial"/>
              </a:rPr>
              <a:t>N: </a:t>
            </a:r>
          </a:p>
          <a:p>
            <a:pPr marL="800100" lvl="1" indent="-342900" eaLnBrk="0" hangingPunct="0">
              <a:spcBef>
                <a:spcPts val="0"/>
              </a:spcBef>
              <a:spcAft>
                <a:spcPts val="600"/>
              </a:spcAft>
              <a:defRPr/>
            </a:pPr>
            <a:r>
              <a:rPr lang="en-US" sz="2400" kern="0" dirty="0" smtClean="0">
                <a:latin typeface="Arial"/>
                <a:cs typeface="Arial"/>
              </a:rPr>
              <a:t>           </a:t>
            </a:r>
            <a:r>
              <a:rPr lang="en-US" sz="2400" b="1" kern="0" dirty="0" smtClean="0">
                <a:latin typeface="Arial"/>
                <a:cs typeface="Arial"/>
              </a:rPr>
              <a:t>if</a:t>
            </a:r>
            <a:r>
              <a:rPr lang="en-US" sz="2400" kern="0" dirty="0" smtClean="0">
                <a:latin typeface="Arial"/>
                <a:cs typeface="Arial"/>
              </a:rPr>
              <a:t> </a:t>
            </a:r>
            <a:r>
              <a:rPr lang="en-US" sz="2400" kern="0" dirty="0" err="1" smtClean="0">
                <a:latin typeface="Arial"/>
                <a:cs typeface="Arial"/>
              </a:rPr>
              <a:t>G[i</a:t>
            </a:r>
            <a:r>
              <a:rPr lang="en-US" sz="2400" kern="0" dirty="0" smtClean="0">
                <a:latin typeface="Arial"/>
                <a:cs typeface="Arial"/>
              </a:rPr>
              <a:t>, </a:t>
            </a:r>
            <a:r>
              <a:rPr lang="en-US" sz="2400" kern="0" dirty="0" err="1" smtClean="0">
                <a:latin typeface="Arial"/>
                <a:cs typeface="Arial"/>
              </a:rPr>
              <a:t>j</a:t>
            </a:r>
            <a:r>
              <a:rPr lang="en-US" sz="2400" kern="0" dirty="0" smtClean="0">
                <a:latin typeface="Arial"/>
                <a:cs typeface="Arial"/>
              </a:rPr>
              <a:t>] &gt; </a:t>
            </a:r>
            <a:r>
              <a:rPr lang="en-US" sz="2400" kern="0" dirty="0" err="1" smtClean="0">
                <a:latin typeface="Arial"/>
                <a:cs typeface="Arial"/>
              </a:rPr>
              <a:t>G[i</a:t>
            </a:r>
            <a:r>
              <a:rPr lang="en-US" sz="2400" kern="0" dirty="0" smtClean="0">
                <a:latin typeface="Arial"/>
                <a:cs typeface="Arial"/>
              </a:rPr>
              <a:t>, </a:t>
            </a:r>
            <a:r>
              <a:rPr lang="en-US" sz="2400" kern="0" dirty="0" err="1" smtClean="0">
                <a:latin typeface="Arial"/>
                <a:cs typeface="Arial"/>
              </a:rPr>
              <a:t>k</a:t>
            </a:r>
            <a:r>
              <a:rPr lang="en-US" sz="2400" kern="0" dirty="0" smtClean="0">
                <a:latin typeface="Arial"/>
                <a:cs typeface="Arial"/>
              </a:rPr>
              <a:t>] + G [</a:t>
            </a:r>
            <a:r>
              <a:rPr lang="en-US" sz="2400" kern="0" dirty="0" err="1" smtClean="0">
                <a:latin typeface="Arial"/>
                <a:cs typeface="Arial"/>
              </a:rPr>
              <a:t>k</a:t>
            </a:r>
            <a:r>
              <a:rPr lang="en-US" sz="2400" kern="0" dirty="0" smtClean="0">
                <a:latin typeface="Arial"/>
                <a:cs typeface="Arial"/>
              </a:rPr>
              <a:t>, </a:t>
            </a:r>
            <a:r>
              <a:rPr lang="en-US" sz="2400" kern="0" dirty="0" err="1" smtClean="0">
                <a:latin typeface="Arial"/>
                <a:cs typeface="Arial"/>
              </a:rPr>
              <a:t>j</a:t>
            </a:r>
            <a:r>
              <a:rPr lang="en-US" sz="2400" kern="0" dirty="0" smtClean="0">
                <a:latin typeface="Arial"/>
                <a:cs typeface="Arial"/>
              </a:rPr>
              <a:t>]</a:t>
            </a:r>
          </a:p>
          <a:p>
            <a:pPr marL="800100" lvl="1" indent="-342900" eaLnBrk="0" hangingPunct="0">
              <a:spcBef>
                <a:spcPts val="0"/>
              </a:spcBef>
              <a:spcAft>
                <a:spcPts val="600"/>
              </a:spcAft>
              <a:defRPr/>
            </a:pPr>
            <a:r>
              <a:rPr lang="en-US" sz="2400" kern="0" dirty="0" smtClean="0">
                <a:latin typeface="Arial"/>
                <a:cs typeface="Arial"/>
              </a:rPr>
              <a:t>                </a:t>
            </a:r>
            <a:r>
              <a:rPr lang="en-US" sz="2400" kern="0" dirty="0" err="1" smtClean="0">
                <a:latin typeface="Arial"/>
                <a:cs typeface="Arial"/>
              </a:rPr>
              <a:t>G[i</a:t>
            </a:r>
            <a:r>
              <a:rPr lang="en-US" sz="2400" kern="0" dirty="0" smtClean="0">
                <a:latin typeface="Arial"/>
                <a:cs typeface="Arial"/>
              </a:rPr>
              <a:t>, </a:t>
            </a:r>
            <a:r>
              <a:rPr lang="en-US" sz="2400" kern="0" dirty="0" err="1" smtClean="0">
                <a:latin typeface="Arial"/>
                <a:cs typeface="Arial"/>
              </a:rPr>
              <a:t>j</a:t>
            </a:r>
            <a:r>
              <a:rPr lang="en-US" sz="2400" kern="0" dirty="0" smtClean="0">
                <a:latin typeface="Arial"/>
                <a:cs typeface="Arial"/>
              </a:rPr>
              <a:t>] := </a:t>
            </a:r>
            <a:r>
              <a:rPr lang="en-US" sz="2400" kern="0" dirty="0" err="1" smtClean="0">
                <a:latin typeface="Arial"/>
                <a:cs typeface="Arial"/>
              </a:rPr>
              <a:t>G[i</a:t>
            </a:r>
            <a:r>
              <a:rPr lang="en-US" sz="2400" kern="0" dirty="0" smtClean="0">
                <a:latin typeface="Arial"/>
                <a:cs typeface="Arial"/>
              </a:rPr>
              <a:t>, </a:t>
            </a:r>
            <a:r>
              <a:rPr lang="en-US" sz="2400" kern="0" dirty="0" err="1" smtClean="0">
                <a:latin typeface="Arial"/>
                <a:cs typeface="Arial"/>
              </a:rPr>
              <a:t>k</a:t>
            </a:r>
            <a:r>
              <a:rPr lang="en-US" sz="2400" kern="0" dirty="0" smtClean="0">
                <a:latin typeface="Arial"/>
                <a:cs typeface="Arial"/>
              </a:rPr>
              <a:t>] + </a:t>
            </a:r>
            <a:r>
              <a:rPr lang="en-US" sz="2400" kern="0" dirty="0" err="1" smtClean="0">
                <a:latin typeface="Arial"/>
                <a:cs typeface="Arial"/>
              </a:rPr>
              <a:t>G[k</a:t>
            </a:r>
            <a:r>
              <a:rPr lang="en-US" sz="2400" kern="0" dirty="0" smtClean="0">
                <a:latin typeface="Arial"/>
                <a:cs typeface="Arial"/>
              </a:rPr>
              <a:t>. </a:t>
            </a:r>
            <a:r>
              <a:rPr lang="en-US" sz="2400" kern="0" dirty="0" err="1" smtClean="0">
                <a:latin typeface="Arial"/>
                <a:cs typeface="Arial"/>
              </a:rPr>
              <a:t>j</a:t>
            </a:r>
            <a:r>
              <a:rPr lang="en-US" sz="2400" kern="0" dirty="0" smtClean="0">
                <a:latin typeface="Arial"/>
                <a:cs typeface="Arial"/>
              </a:rPr>
              <a:t>];   </a:t>
            </a:r>
          </a:p>
        </p:txBody>
      </p:sp>
      <p:sp>
        <p:nvSpPr>
          <p:cNvPr id="7" name="Rectangle 6"/>
          <p:cNvSpPr/>
          <p:nvPr/>
        </p:nvSpPr>
        <p:spPr>
          <a:xfrm>
            <a:off x="1566021" y="4482643"/>
            <a:ext cx="6400800" cy="492443"/>
          </a:xfrm>
          <a:prstGeom prst="rect">
            <a:avLst/>
          </a:prstGeom>
        </p:spPr>
        <p:txBody>
          <a:bodyPr wrap="square">
            <a:spAutoFit/>
          </a:bodyPr>
          <a:lstStyle/>
          <a:p>
            <a:r>
              <a:rPr lang="en-US" sz="2600" dirty="0" smtClean="0">
                <a:solidFill>
                  <a:srgbClr val="008000"/>
                </a:solidFill>
              </a:rPr>
              <a:t>Floyd-</a:t>
            </a:r>
            <a:r>
              <a:rPr lang="en-US" sz="2600" dirty="0" err="1" smtClean="0">
                <a:solidFill>
                  <a:srgbClr val="008000"/>
                </a:solidFill>
              </a:rPr>
              <a:t>Warshall</a:t>
            </a:r>
            <a:r>
              <a:rPr lang="en-US" sz="2600" dirty="0" smtClean="0">
                <a:solidFill>
                  <a:srgbClr val="008000"/>
                </a:solidFill>
              </a:rPr>
              <a:t> shortest path algorithm</a:t>
            </a:r>
            <a:endParaRPr lang="en-US" sz="2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rmAutofit/>
          </a:bodyPr>
          <a:lstStyle/>
          <a:p>
            <a:r>
              <a:rPr lang="en-US" dirty="0" smtClean="0"/>
              <a:t>Challenge #3: Early or late termination </a:t>
            </a:r>
            <a:endParaRPr lang="en-US" dirty="0"/>
          </a:p>
        </p:txBody>
      </p:sp>
      <p:sp>
        <p:nvSpPr>
          <p:cNvPr id="7" name="Content Placeholder 1"/>
          <p:cNvSpPr>
            <a:spLocks noGrp="1"/>
          </p:cNvSpPr>
          <p:nvPr>
            <p:ph idx="1"/>
          </p:nvPr>
        </p:nvSpPr>
        <p:spPr>
          <a:xfrm>
            <a:off x="574964" y="3872106"/>
            <a:ext cx="8111836" cy="2743199"/>
          </a:xfrm>
        </p:spPr>
        <p:txBody>
          <a:bodyPr>
            <a:normAutofit lnSpcReduction="10000"/>
          </a:bodyPr>
          <a:lstStyle/>
          <a:p>
            <a:pPr>
              <a:buNone/>
            </a:pPr>
            <a:endParaRPr lang="en-US" sz="2595" u="sng" dirty="0" smtClean="0"/>
          </a:p>
          <a:p>
            <a:r>
              <a:rPr lang="en-US" sz="2595" dirty="0" smtClean="0"/>
              <a:t>Key Idea: Prove </a:t>
            </a:r>
            <a:r>
              <a:rPr lang="en-US" sz="2595" dirty="0" err="1" smtClean="0"/>
              <a:t>idempotence</a:t>
            </a:r>
            <a:r>
              <a:rPr lang="en-US" sz="2595" dirty="0" smtClean="0"/>
              <a:t> under conditions when guard can flip.</a:t>
            </a:r>
          </a:p>
          <a:p>
            <a:r>
              <a:rPr lang="en-US" sz="2595" dirty="0" smtClean="0"/>
              <a:t>Example: </a:t>
            </a:r>
          </a:p>
          <a:p>
            <a:pPr>
              <a:buNone/>
            </a:pPr>
            <a:r>
              <a:rPr lang="en-US" sz="2595" b="1" dirty="0" smtClean="0"/>
              <a:t>			while</a:t>
            </a:r>
            <a:r>
              <a:rPr lang="en-US" sz="2595" dirty="0" smtClean="0"/>
              <a:t> (</a:t>
            </a:r>
            <a:r>
              <a:rPr lang="en-US" sz="2595" dirty="0" err="1" smtClean="0"/>
              <a:t>z</a:t>
            </a:r>
            <a:r>
              <a:rPr lang="en-US" sz="2595" dirty="0" smtClean="0"/>
              <a:t> &gt; 0)    {    </a:t>
            </a:r>
            <a:r>
              <a:rPr lang="en-US" sz="2595" dirty="0" err="1" smtClean="0"/>
              <a:t>x</a:t>
            </a:r>
            <a:r>
              <a:rPr lang="en-US" sz="2595" dirty="0" smtClean="0"/>
              <a:t>  := </a:t>
            </a:r>
            <a:r>
              <a:rPr lang="en-US" sz="2595" dirty="0" err="1" smtClean="0"/>
              <a:t>x</a:t>
            </a:r>
            <a:r>
              <a:rPr lang="en-US" sz="2595" dirty="0" smtClean="0"/>
              <a:t> + </a:t>
            </a:r>
            <a:r>
              <a:rPr lang="en-US" sz="2595" dirty="0" err="1" smtClean="0"/>
              <a:t>z</a:t>
            </a:r>
            <a:r>
              <a:rPr lang="en-US" sz="2595" dirty="0" smtClean="0"/>
              <a:t>;      </a:t>
            </a:r>
            <a:r>
              <a:rPr lang="en-US" sz="2595" dirty="0" err="1" smtClean="0"/>
              <a:t>z</a:t>
            </a:r>
            <a:r>
              <a:rPr lang="en-US" sz="2595" dirty="0" smtClean="0"/>
              <a:t> := </a:t>
            </a:r>
            <a:r>
              <a:rPr lang="en-US" sz="2595" dirty="0" err="1" smtClean="0"/>
              <a:t>z</a:t>
            </a:r>
            <a:r>
              <a:rPr lang="en-US" sz="2595" dirty="0" smtClean="0"/>
              <a:t> * </a:t>
            </a:r>
            <a:r>
              <a:rPr lang="en-US" sz="2595" dirty="0" err="1" smtClean="0"/>
              <a:t>w</a:t>
            </a:r>
            <a:r>
              <a:rPr lang="en-US" sz="2595" dirty="0" smtClean="0"/>
              <a:t>;    }</a:t>
            </a:r>
          </a:p>
          <a:p>
            <a:pPr>
              <a:buNone/>
            </a:pPr>
            <a:r>
              <a:rPr lang="en-US" sz="2595" dirty="0" smtClean="0"/>
              <a:t>	If </a:t>
            </a:r>
            <a:r>
              <a:rPr lang="en-US" sz="2595" dirty="0" err="1" smtClean="0"/>
              <a:t>z</a:t>
            </a:r>
            <a:r>
              <a:rPr lang="en-US" sz="2595" dirty="0" smtClean="0"/>
              <a:t> = 0, then loop body is idempotent.  </a:t>
            </a:r>
          </a:p>
          <a:p>
            <a:pPr>
              <a:buNone/>
            </a:pPr>
            <a:endParaRPr lang="en-US" sz="2400" dirty="0"/>
          </a:p>
        </p:txBody>
      </p:sp>
      <p:sp>
        <p:nvSpPr>
          <p:cNvPr id="13" name="Rectangle 12"/>
          <p:cNvSpPr/>
          <p:nvPr/>
        </p:nvSpPr>
        <p:spPr>
          <a:xfrm>
            <a:off x="2145280" y="1388506"/>
            <a:ext cx="1219200"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2145281" y="1388506"/>
            <a:ext cx="1447801" cy="461665"/>
          </a:xfrm>
          <a:prstGeom prst="rect">
            <a:avLst/>
          </a:prstGeom>
          <a:noFill/>
        </p:spPr>
        <p:txBody>
          <a:bodyPr wrap="square" rtlCol="0">
            <a:spAutoFit/>
          </a:bodyPr>
          <a:lstStyle/>
          <a:p>
            <a:r>
              <a:rPr lang="en-US" sz="2400" b="1" dirty="0" smtClean="0"/>
              <a:t>while</a:t>
            </a:r>
            <a:r>
              <a:rPr lang="en-US" sz="2400" dirty="0" smtClean="0"/>
              <a:t>  </a:t>
            </a:r>
            <a:r>
              <a:rPr lang="en-US" sz="2400" dirty="0" err="1" smtClean="0"/>
              <a:t>b</a:t>
            </a:r>
            <a:endParaRPr lang="en-US" sz="2400" dirty="0"/>
          </a:p>
        </p:txBody>
      </p:sp>
      <p:sp>
        <p:nvSpPr>
          <p:cNvPr id="17" name="Rectangle 16"/>
          <p:cNvSpPr/>
          <p:nvPr/>
        </p:nvSpPr>
        <p:spPr>
          <a:xfrm>
            <a:off x="2158260" y="2419439"/>
            <a:ext cx="1219200"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2386861" y="2455305"/>
            <a:ext cx="838200" cy="461665"/>
          </a:xfrm>
          <a:prstGeom prst="rect">
            <a:avLst/>
          </a:prstGeom>
          <a:noFill/>
        </p:spPr>
        <p:txBody>
          <a:bodyPr wrap="square" rtlCol="0">
            <a:spAutoFit/>
          </a:bodyPr>
          <a:lstStyle/>
          <a:p>
            <a:r>
              <a:rPr lang="en-US" sz="2400" b="1" dirty="0" smtClean="0"/>
              <a:t>  </a:t>
            </a:r>
            <a:r>
              <a:rPr lang="en-US" sz="2400" dirty="0" smtClean="0"/>
              <a:t>P</a:t>
            </a:r>
            <a:endParaRPr lang="en-US" sz="2400" dirty="0"/>
          </a:p>
        </p:txBody>
      </p:sp>
      <p:cxnSp>
        <p:nvCxnSpPr>
          <p:cNvPr id="28" name="Straight Arrow Connector 27"/>
          <p:cNvCxnSpPr>
            <a:stCxn id="13" idx="2"/>
            <a:endCxn id="17" idx="0"/>
          </p:cNvCxnSpPr>
          <p:nvPr/>
        </p:nvCxnSpPr>
        <p:spPr>
          <a:xfrm rot="16200000" flipH="1">
            <a:off x="2512604" y="2164182"/>
            <a:ext cx="497533" cy="129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6" name="Oval 35"/>
          <p:cNvSpPr/>
          <p:nvPr/>
        </p:nvSpPr>
        <p:spPr>
          <a:xfrm>
            <a:off x="7803260" y="3829735"/>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4847950" y="3220937"/>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3370295" y="3217587"/>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Arrow Connector 39"/>
          <p:cNvCxnSpPr/>
          <p:nvPr/>
        </p:nvCxnSpPr>
        <p:spPr>
          <a:xfrm>
            <a:off x="3461735" y="3265541"/>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4939390" y="3873222"/>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4" name="Oval 43"/>
          <p:cNvSpPr/>
          <p:nvPr/>
        </p:nvSpPr>
        <p:spPr>
          <a:xfrm>
            <a:off x="6325605" y="3827501"/>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4847950" y="3830851"/>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3370295" y="3827501"/>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a:off x="3461735" y="3875455"/>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1976964" y="3262192"/>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1976964" y="3873222"/>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a:off x="6417045" y="3872106"/>
            <a:ext cx="1386215" cy="111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65" name="Curved Connector 64"/>
          <p:cNvCxnSpPr>
            <a:stCxn id="17" idx="1"/>
            <a:endCxn id="14" idx="1"/>
          </p:cNvCxnSpPr>
          <p:nvPr/>
        </p:nvCxnSpPr>
        <p:spPr>
          <a:xfrm rot="10800000">
            <a:off x="2145282" y="1619339"/>
            <a:ext cx="12979" cy="1066800"/>
          </a:xfrm>
          <a:prstGeom prst="curvedConnector3">
            <a:avLst>
              <a:gd name="adj1" fmla="val 3909169"/>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686823" y="3623102"/>
            <a:ext cx="1039524" cy="415498"/>
          </a:xfrm>
          <a:prstGeom prst="rect">
            <a:avLst/>
          </a:prstGeom>
          <a:noFill/>
        </p:spPr>
        <p:txBody>
          <a:bodyPr wrap="none" rtlCol="0">
            <a:spAutoFit/>
          </a:bodyPr>
          <a:lstStyle/>
          <a:p>
            <a:pPr algn="ctr"/>
            <a:r>
              <a:rPr lang="en-US" sz="2100" dirty="0" smtClean="0"/>
              <a:t>Original</a:t>
            </a:r>
            <a:endParaRPr lang="en-US" sz="2100" dirty="0"/>
          </a:p>
        </p:txBody>
      </p:sp>
      <p:sp>
        <p:nvSpPr>
          <p:cNvPr id="68" name="TextBox 67"/>
          <p:cNvSpPr txBox="1"/>
          <p:nvPr/>
        </p:nvSpPr>
        <p:spPr>
          <a:xfrm>
            <a:off x="686823" y="3013188"/>
            <a:ext cx="1288841" cy="415498"/>
          </a:xfrm>
          <a:prstGeom prst="rect">
            <a:avLst/>
          </a:prstGeom>
          <a:noFill/>
        </p:spPr>
        <p:txBody>
          <a:bodyPr wrap="none" rtlCol="0">
            <a:spAutoFit/>
          </a:bodyPr>
          <a:lstStyle/>
          <a:p>
            <a:pPr algn="ctr"/>
            <a:r>
              <a:rPr lang="en-US" sz="2100" dirty="0" smtClean="0"/>
              <a:t>Perturbed</a:t>
            </a:r>
            <a:endParaRPr lang="en-US" sz="2100" dirty="0"/>
          </a:p>
        </p:txBody>
      </p:sp>
      <p:pic>
        <p:nvPicPr>
          <p:cNvPr id="69" name="Picture 68" descr="latex-image-1.png"/>
          <p:cNvPicPr>
            <a:picLocks noChangeAspect="1"/>
          </p:cNvPicPr>
          <p:nvPr/>
        </p:nvPicPr>
        <p:blipFill>
          <a:blip r:embed="rId2"/>
          <a:stretch>
            <a:fillRect/>
          </a:stretch>
        </p:blipFill>
        <p:spPr>
          <a:xfrm>
            <a:off x="4593355" y="1619339"/>
            <a:ext cx="3467100" cy="330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437" y="1143000"/>
            <a:ext cx="8229600" cy="5029200"/>
          </a:xfrm>
        </p:spPr>
        <p:txBody>
          <a:bodyPr>
            <a:normAutofit fontScale="92500" lnSpcReduction="10000"/>
          </a:bodyPr>
          <a:lstStyle/>
          <a:p>
            <a:r>
              <a:rPr lang="en-US" sz="2800" dirty="0" smtClean="0"/>
              <a:t>Soundness with respect to            definition.  (Tricky!) </a:t>
            </a:r>
          </a:p>
          <a:p>
            <a:r>
              <a:rPr lang="en-US" sz="2800" dirty="0" smtClean="0"/>
              <a:t>Proof rules discharged using Z3 SMT solver.</a:t>
            </a:r>
          </a:p>
          <a:p>
            <a:r>
              <a:rPr lang="en-US" sz="2800" dirty="0" smtClean="0"/>
              <a:t>Able to prove 11 of the 13 continuous algorithms targeted:</a:t>
            </a:r>
          </a:p>
          <a:p>
            <a:pPr lvl="1"/>
            <a:r>
              <a:rPr lang="en-US" sz="2400" dirty="0" smtClean="0"/>
              <a:t>Sorting  (Merge sort, Bubble sort, Insertion sort, Selection sort).</a:t>
            </a:r>
          </a:p>
          <a:p>
            <a:pPr lvl="1"/>
            <a:r>
              <a:rPr lang="en-US" sz="2400" dirty="0" smtClean="0"/>
              <a:t>Minimum Spanning Tree (Prim’s and </a:t>
            </a:r>
            <a:r>
              <a:rPr lang="en-US" sz="2400" dirty="0" err="1" smtClean="0"/>
              <a:t>Kruskal’s</a:t>
            </a:r>
            <a:r>
              <a:rPr lang="en-US" sz="2400" dirty="0" smtClean="0"/>
              <a:t>)</a:t>
            </a:r>
          </a:p>
          <a:p>
            <a:pPr lvl="1"/>
            <a:r>
              <a:rPr lang="en-US" sz="2400" dirty="0" smtClean="0"/>
              <a:t>Shortest Paths (Floyd-</a:t>
            </a:r>
            <a:r>
              <a:rPr lang="en-US" sz="2400" dirty="0" err="1" smtClean="0"/>
              <a:t>Warshall</a:t>
            </a:r>
            <a:r>
              <a:rPr lang="en-US" sz="2400" dirty="0" smtClean="0"/>
              <a:t>, Bellman-Ford, </a:t>
            </a:r>
            <a:r>
              <a:rPr lang="en-US" sz="2400" dirty="0" err="1" smtClean="0"/>
              <a:t>Dijkstra</a:t>
            </a:r>
            <a:r>
              <a:rPr lang="en-US" sz="2400" dirty="0" smtClean="0"/>
              <a:t>)</a:t>
            </a:r>
          </a:p>
          <a:p>
            <a:pPr lvl="1"/>
            <a:r>
              <a:rPr lang="en-US" sz="2400" dirty="0" smtClean="0"/>
              <a:t>Knapsack (Fractional and integer)</a:t>
            </a:r>
          </a:p>
          <a:p>
            <a:r>
              <a:rPr lang="en-US" sz="2811" dirty="0" smtClean="0"/>
              <a:t>Epoch induction needed in 5/13 cases. </a:t>
            </a:r>
          </a:p>
          <a:p>
            <a:r>
              <a:rPr lang="en-US" sz="2811" dirty="0" smtClean="0"/>
              <a:t>Early termination check needed in 3/13 cases.</a:t>
            </a:r>
          </a:p>
          <a:p>
            <a:r>
              <a:rPr lang="en-US" sz="2800" dirty="0" smtClean="0"/>
              <a:t>Current work exploring “real” applications (embedded medical devices and GPS apps).</a:t>
            </a:r>
            <a:r>
              <a:rPr lang="en-US" sz="2811" dirty="0" smtClean="0"/>
              <a:t> </a:t>
            </a:r>
          </a:p>
        </p:txBody>
      </p:sp>
      <p:sp>
        <p:nvSpPr>
          <p:cNvPr id="4" name="Title 3"/>
          <p:cNvSpPr>
            <a:spLocks noGrp="1"/>
          </p:cNvSpPr>
          <p:nvPr>
            <p:ph type="title"/>
          </p:nvPr>
        </p:nvSpPr>
        <p:spPr>
          <a:xfrm>
            <a:off x="457200" y="0"/>
            <a:ext cx="8229600" cy="868362"/>
          </a:xfrm>
        </p:spPr>
        <p:txBody>
          <a:bodyPr/>
          <a:lstStyle/>
          <a:p>
            <a:r>
              <a:rPr lang="en-US" dirty="0" smtClean="0"/>
              <a:t>Results</a:t>
            </a:r>
            <a:endParaRPr lang="en-US" dirty="0"/>
          </a:p>
        </p:txBody>
      </p:sp>
      <p:pic>
        <p:nvPicPr>
          <p:cNvPr id="5" name="Picture 4" descr="latex-image-1.png"/>
          <p:cNvPicPr>
            <a:picLocks noChangeAspect="1"/>
          </p:cNvPicPr>
          <p:nvPr/>
        </p:nvPicPr>
        <p:blipFill>
          <a:blip r:embed="rId2"/>
          <a:stretch>
            <a:fillRect/>
          </a:stretch>
        </p:blipFill>
        <p:spPr>
          <a:xfrm>
            <a:off x="4562473" y="1143000"/>
            <a:ext cx="619125" cy="389164"/>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Ongoing work: discrete derivatives of programs</a:t>
            </a:r>
            <a:endParaRPr lang="en-US" dirty="0"/>
          </a:p>
        </p:txBody>
      </p:sp>
      <p:sp>
        <p:nvSpPr>
          <p:cNvPr id="3" name="Content Placeholder 2"/>
          <p:cNvSpPr>
            <a:spLocks noGrp="1"/>
          </p:cNvSpPr>
          <p:nvPr>
            <p:ph idx="1"/>
          </p:nvPr>
        </p:nvSpPr>
        <p:spPr>
          <a:xfrm>
            <a:off x="228600" y="1447799"/>
            <a:ext cx="6118511" cy="5181601"/>
          </a:xfrm>
        </p:spPr>
        <p:txBody>
          <a:bodyPr>
            <a:normAutofit/>
          </a:bodyPr>
          <a:lstStyle/>
          <a:p>
            <a:r>
              <a:rPr lang="en-US" sz="2600" dirty="0" smtClean="0"/>
              <a:t>Instead of infinitesimal changes to real variables, consider unit changes to finite-precision variables.</a:t>
            </a:r>
          </a:p>
          <a:p>
            <a:r>
              <a:rPr lang="en-US" sz="2600" dirty="0" smtClean="0"/>
              <a:t>More natural in the quantitative setting. </a:t>
            </a:r>
          </a:p>
          <a:p>
            <a:r>
              <a:rPr lang="en-US" sz="2600" dirty="0" smtClean="0"/>
              <a:t>Changes the game somewhat:</a:t>
            </a:r>
          </a:p>
          <a:p>
            <a:pPr lvl="1"/>
            <a:r>
              <a:rPr lang="en-US" sz="2600" dirty="0" smtClean="0"/>
              <a:t>E.g., Addition is not continuous. </a:t>
            </a:r>
          </a:p>
          <a:p>
            <a:r>
              <a:rPr lang="en-US" sz="2600" dirty="0" smtClean="0"/>
              <a:t>But most of the rules/insights still apply. </a:t>
            </a:r>
          </a:p>
          <a:p>
            <a:r>
              <a:rPr lang="en-US" sz="2600" dirty="0" smtClean="0">
                <a:solidFill>
                  <a:srgbClr val="008000"/>
                </a:solidFill>
              </a:rPr>
              <a:t>Goal: </a:t>
            </a:r>
            <a:r>
              <a:rPr lang="en-US" sz="2600" dirty="0" smtClean="0"/>
              <a:t>Mechanically generate </a:t>
            </a:r>
            <a:r>
              <a:rPr lang="en-US" sz="2600" i="1" dirty="0" smtClean="0"/>
              <a:t>discrete derivatives</a:t>
            </a:r>
            <a:r>
              <a:rPr lang="en-US" sz="2600" dirty="0" smtClean="0"/>
              <a:t> of programs:</a:t>
            </a:r>
          </a:p>
          <a:p>
            <a:pPr lvl="1"/>
            <a:r>
              <a:rPr lang="en-US" sz="2600" dirty="0" smtClean="0"/>
              <a:t>E.g., Discrete derivative of </a:t>
            </a:r>
            <a:r>
              <a:rPr lang="en-US" sz="2600" dirty="0" err="1" smtClean="0"/>
              <a:t>Dijkstra’s</a:t>
            </a:r>
            <a:r>
              <a:rPr lang="en-US" sz="2600" dirty="0" smtClean="0"/>
              <a:t> algorithm in  </a:t>
            </a:r>
            <a:r>
              <a:rPr lang="en-US" sz="2600" dirty="0" err="1" smtClean="0"/>
              <a:t>O(n</a:t>
            </a:r>
            <a:r>
              <a:rPr lang="en-US" sz="2600" dirty="0" smtClean="0"/>
              <a:t>).</a:t>
            </a:r>
          </a:p>
        </p:txBody>
      </p:sp>
      <p:sp>
        <p:nvSpPr>
          <p:cNvPr id="5" name="Rectangle 4"/>
          <p:cNvSpPr/>
          <p:nvPr/>
        </p:nvSpPr>
        <p:spPr>
          <a:xfrm>
            <a:off x="7129490" y="2820036"/>
            <a:ext cx="990600" cy="1280483"/>
          </a:xfrm>
          <a:prstGeom prst="rect">
            <a:avLst/>
          </a:prstGeom>
          <a:solidFill>
            <a:schemeClr val="accent6">
              <a:lumMod val="20000"/>
              <a:lumOff val="80000"/>
            </a:schemeClr>
          </a:solidFill>
          <a:ln>
            <a:solidFill>
              <a:schemeClr val="accent6">
                <a:lumMod val="20000"/>
                <a:lumOff val="80000"/>
                <a:alpha val="1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8177391" y="3112428"/>
            <a:ext cx="403075" cy="584776"/>
          </a:xfrm>
          <a:prstGeom prst="rect">
            <a:avLst/>
          </a:prstGeom>
          <a:noFill/>
        </p:spPr>
        <p:txBody>
          <a:bodyPr wrap="none" rtlCol="0">
            <a:spAutoFit/>
          </a:bodyPr>
          <a:lstStyle/>
          <a:p>
            <a:r>
              <a:rPr lang="en-US" sz="3200" b="1" dirty="0" smtClean="0"/>
              <a:t>P</a:t>
            </a:r>
            <a:endParaRPr lang="en-US" sz="3200" b="1" dirty="0"/>
          </a:p>
        </p:txBody>
      </p:sp>
      <p:cxnSp>
        <p:nvCxnSpPr>
          <p:cNvPr id="7" name="Straight Arrow Connector 6"/>
          <p:cNvCxnSpPr/>
          <p:nvPr/>
        </p:nvCxnSpPr>
        <p:spPr>
          <a:xfrm rot="16200000" flipH="1">
            <a:off x="6598799" y="2030507"/>
            <a:ext cx="1320220" cy="2588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rot="5400000">
            <a:off x="7294843" y="1995586"/>
            <a:ext cx="1321017" cy="3294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9" name="Picture 8" descr="latex-image-1.png"/>
          <p:cNvPicPr>
            <a:picLocks noChangeAspect="1"/>
          </p:cNvPicPr>
          <p:nvPr/>
        </p:nvPicPr>
        <p:blipFill>
          <a:blip r:embed="rId2"/>
          <a:stretch>
            <a:fillRect/>
          </a:stretch>
        </p:blipFill>
        <p:spPr>
          <a:xfrm>
            <a:off x="6862790" y="1028700"/>
            <a:ext cx="266700" cy="228600"/>
          </a:xfrm>
          <a:prstGeom prst="rect">
            <a:avLst/>
          </a:prstGeom>
        </p:spPr>
      </p:pic>
      <p:pic>
        <p:nvPicPr>
          <p:cNvPr id="12" name="Picture 11" descr="latex-image-1.png"/>
          <p:cNvPicPr>
            <a:picLocks noChangeAspect="1"/>
          </p:cNvPicPr>
          <p:nvPr/>
        </p:nvPicPr>
        <p:blipFill>
          <a:blip r:embed="rId3"/>
          <a:stretch>
            <a:fillRect/>
          </a:stretch>
        </p:blipFill>
        <p:spPr>
          <a:xfrm>
            <a:off x="6347111" y="5467332"/>
            <a:ext cx="730537" cy="375141"/>
          </a:xfrm>
          <a:prstGeom prst="rect">
            <a:avLst/>
          </a:prstGeom>
        </p:spPr>
      </p:pic>
      <p:cxnSp>
        <p:nvCxnSpPr>
          <p:cNvPr id="13" name="Straight Arrow Connector 12"/>
          <p:cNvCxnSpPr/>
          <p:nvPr/>
        </p:nvCxnSpPr>
        <p:spPr>
          <a:xfrm rot="5400000">
            <a:off x="6595569" y="4582600"/>
            <a:ext cx="1274843" cy="3106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16200000" flipH="1">
            <a:off x="7346975" y="4544947"/>
            <a:ext cx="1274845" cy="3859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rot="16200000" flipH="1">
            <a:off x="6748488" y="3460674"/>
            <a:ext cx="1279685" cy="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rot="5400000">
            <a:off x="7151560" y="3460676"/>
            <a:ext cx="127968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9" name="Picture 18" descr="latex-image-1.png"/>
          <p:cNvPicPr>
            <a:picLocks noChangeAspect="1"/>
          </p:cNvPicPr>
          <p:nvPr/>
        </p:nvPicPr>
        <p:blipFill>
          <a:blip r:embed="rId4"/>
          <a:stretch>
            <a:fillRect/>
          </a:stretch>
        </p:blipFill>
        <p:spPr>
          <a:xfrm>
            <a:off x="7831166" y="1003300"/>
            <a:ext cx="749300" cy="279400"/>
          </a:xfrm>
          <a:prstGeom prst="rect">
            <a:avLst/>
          </a:prstGeom>
        </p:spPr>
      </p:pic>
      <p:pic>
        <p:nvPicPr>
          <p:cNvPr id="20" name="Picture 19" descr="latex-image-1.png"/>
          <p:cNvPicPr>
            <a:picLocks noChangeAspect="1"/>
          </p:cNvPicPr>
          <p:nvPr/>
        </p:nvPicPr>
        <p:blipFill>
          <a:blip r:embed="rId5"/>
          <a:stretch>
            <a:fillRect/>
          </a:stretch>
        </p:blipFill>
        <p:spPr>
          <a:xfrm>
            <a:off x="7275694" y="5486873"/>
            <a:ext cx="1803400" cy="3556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Cauchy challenge</a:t>
            </a:r>
            <a:endParaRPr lang="en-US" dirty="0"/>
          </a:p>
        </p:txBody>
      </p:sp>
      <p:pic>
        <p:nvPicPr>
          <p:cNvPr id="4" name="Content Placeholder 3" descr="cauchy-nocaption.jpg"/>
          <p:cNvPicPr>
            <a:picLocks noGrp="1" noChangeAspect="1"/>
          </p:cNvPicPr>
          <p:nvPr>
            <p:ph idx="1"/>
          </p:nvPr>
        </p:nvPicPr>
        <p:blipFill>
          <a:blip r:embed="rId3"/>
          <a:srcRect l="-4560" r="-4560"/>
          <a:stretch>
            <a:fillRect/>
          </a:stretch>
        </p:blipFill>
        <p:spPr>
          <a:xfrm>
            <a:off x="2714037" y="2468810"/>
            <a:ext cx="3738029" cy="2159606"/>
          </a:xfrm>
        </p:spPr>
      </p:pic>
      <p:sp>
        <p:nvSpPr>
          <p:cNvPr id="5" name="Title 1"/>
          <p:cNvSpPr txBox="1">
            <a:spLocks/>
          </p:cNvSpPr>
          <p:nvPr/>
        </p:nvSpPr>
        <p:spPr>
          <a:xfrm>
            <a:off x="3276600" y="2463496"/>
            <a:ext cx="2667000" cy="685800"/>
          </a:xfrm>
          <a:prstGeom prst="rect">
            <a:avLst/>
          </a:prstGeom>
        </p:spPr>
        <p:txBody>
          <a:bodyPr vert="horz" lIns="91440" tIns="45720" rIns="91440" bIns="45720" rtlCol="0" anchor="ctr">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950000"/>
                </a:solidFill>
                <a:effectLst/>
                <a:uLnTx/>
                <a:uFillTx/>
                <a:latin typeface="Engravers MT"/>
                <a:ea typeface="+mj-ea"/>
                <a:cs typeface="Engravers MT"/>
              </a:rPr>
              <a:t>Cauchy</a:t>
            </a:r>
            <a:endParaRPr kumimoji="0" lang="en-US" sz="3600" b="0" i="0" u="none" strike="noStrike" kern="1200" cap="none" spc="0" normalizeH="0" baseline="0" noProof="0" dirty="0">
              <a:ln>
                <a:noFill/>
              </a:ln>
              <a:solidFill>
                <a:srgbClr val="950000"/>
              </a:solidFill>
              <a:effectLst/>
              <a:uLnTx/>
              <a:uFillTx/>
              <a:latin typeface="Engravers MT"/>
              <a:ea typeface="+mj-ea"/>
              <a:cs typeface="Engravers MT"/>
            </a:endParaRPr>
          </a:p>
        </p:txBody>
      </p:sp>
      <p:sp>
        <p:nvSpPr>
          <p:cNvPr id="6" name="Title 1"/>
          <p:cNvSpPr txBox="1">
            <a:spLocks/>
          </p:cNvSpPr>
          <p:nvPr/>
        </p:nvSpPr>
        <p:spPr>
          <a:xfrm>
            <a:off x="914400" y="1143000"/>
            <a:ext cx="7772400" cy="1182568"/>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2800" dirty="0" smtClean="0">
                <a:solidFill>
                  <a:srgbClr val="950000"/>
                </a:solidFill>
                <a:ea typeface="+mj-ea"/>
                <a:cs typeface="Engravers MT"/>
              </a:rPr>
              <a:t>Develop an analytical calculus of computation</a:t>
            </a:r>
          </a:p>
        </p:txBody>
      </p:sp>
      <p:sp>
        <p:nvSpPr>
          <p:cNvPr id="7" name="Title 1"/>
          <p:cNvSpPr txBox="1">
            <a:spLocks/>
          </p:cNvSpPr>
          <p:nvPr/>
        </p:nvSpPr>
        <p:spPr>
          <a:xfrm>
            <a:off x="-1" y="3334484"/>
            <a:ext cx="2438400" cy="794787"/>
          </a:xfrm>
          <a:prstGeom prst="rect">
            <a:avLst/>
          </a:prstGeom>
        </p:spPr>
        <p:txBody>
          <a:bodyPr vert="horz" lIns="91440" tIns="45720" rIns="91440" bIns="45720" rtlCol="0" anchor="ctr">
            <a:normAutofit/>
          </a:body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US" sz="2200" dirty="0" smtClean="0">
                <a:solidFill>
                  <a:srgbClr val="000090"/>
                </a:solidFill>
                <a:ea typeface="+mj-ea"/>
                <a:cs typeface="Engravers MT"/>
              </a:rPr>
              <a:t>Limits of programs</a:t>
            </a:r>
            <a:endParaRPr kumimoji="0" lang="en-US" sz="2200" b="0" i="0" u="none" strike="noStrike" kern="1200" cap="none" spc="0" normalizeH="0" baseline="0" noProof="0" dirty="0">
              <a:ln>
                <a:noFill/>
              </a:ln>
              <a:solidFill>
                <a:srgbClr val="000090"/>
              </a:solidFill>
              <a:effectLst/>
              <a:uLnTx/>
              <a:uFillTx/>
              <a:ea typeface="+mj-ea"/>
              <a:cs typeface="Engravers MT"/>
            </a:endParaRPr>
          </a:p>
        </p:txBody>
      </p:sp>
      <p:sp>
        <p:nvSpPr>
          <p:cNvPr id="8" name="Title 1"/>
          <p:cNvSpPr txBox="1">
            <a:spLocks/>
          </p:cNvSpPr>
          <p:nvPr/>
        </p:nvSpPr>
        <p:spPr>
          <a:xfrm>
            <a:off x="-228600" y="3951040"/>
            <a:ext cx="2667000" cy="1068268"/>
          </a:xfrm>
          <a:prstGeom prst="rect">
            <a:avLst/>
          </a:prstGeom>
        </p:spPr>
        <p:txBody>
          <a:bodyPr vert="horz" lIns="91440" tIns="45720" rIns="91440" bIns="45720" rtlCol="0" anchor="ctr">
            <a:normAutofit/>
          </a:body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US" sz="2200" noProof="0" dirty="0" smtClean="0">
                <a:solidFill>
                  <a:srgbClr val="000090"/>
                </a:solidFill>
                <a:ea typeface="+mj-ea"/>
                <a:cs typeface="Engravers MT"/>
              </a:rPr>
              <a:t>Hybrid representations </a:t>
            </a:r>
            <a:endParaRPr kumimoji="0" lang="en-US" sz="2200" b="0" i="0" u="none" strike="noStrike" kern="1200" cap="none" spc="0" normalizeH="0" baseline="0" noProof="0" dirty="0">
              <a:ln>
                <a:noFill/>
              </a:ln>
              <a:solidFill>
                <a:srgbClr val="000090"/>
              </a:solidFill>
              <a:effectLst/>
              <a:uLnTx/>
              <a:uFillTx/>
              <a:ea typeface="+mj-ea"/>
              <a:cs typeface="Engravers MT"/>
            </a:endParaRPr>
          </a:p>
        </p:txBody>
      </p:sp>
      <p:sp>
        <p:nvSpPr>
          <p:cNvPr id="9" name="Title 1"/>
          <p:cNvSpPr txBox="1">
            <a:spLocks/>
          </p:cNvSpPr>
          <p:nvPr/>
        </p:nvSpPr>
        <p:spPr>
          <a:xfrm>
            <a:off x="-1" y="2325568"/>
            <a:ext cx="2438400" cy="1008916"/>
          </a:xfrm>
          <a:prstGeom prst="rect">
            <a:avLst/>
          </a:prstGeom>
        </p:spPr>
        <p:txBody>
          <a:bodyPr vert="horz" lIns="91440" tIns="45720" rIns="91440" bIns="45720" rtlCol="0" anchor="ctr">
            <a:normAutofit/>
          </a:bodyPr>
          <a:lstStyle/>
          <a:p>
            <a:pPr marL="0" marR="0" lvl="0" indent="0" algn="r" defTabSz="4572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008000"/>
                </a:solidFill>
                <a:effectLst/>
                <a:uLnTx/>
                <a:uFillTx/>
                <a:ea typeface="+mj-ea"/>
                <a:cs typeface="Engravers MT"/>
              </a:rPr>
              <a:t>Continuity </a:t>
            </a:r>
            <a:br>
              <a:rPr kumimoji="0" lang="en-US" sz="2800" i="0" u="none" strike="noStrike" kern="1200" cap="none" spc="0" normalizeH="0" baseline="0" noProof="0" dirty="0" smtClean="0">
                <a:ln>
                  <a:noFill/>
                </a:ln>
                <a:solidFill>
                  <a:srgbClr val="008000"/>
                </a:solidFill>
                <a:effectLst/>
                <a:uLnTx/>
                <a:uFillTx/>
                <a:ea typeface="+mj-ea"/>
                <a:cs typeface="Engravers MT"/>
              </a:rPr>
            </a:br>
            <a:r>
              <a:rPr kumimoji="0" lang="en-US" sz="2800" i="0" u="none" strike="noStrike" kern="1200" cap="none" spc="0" normalizeH="0" baseline="0" noProof="0" dirty="0" smtClean="0">
                <a:ln>
                  <a:noFill/>
                </a:ln>
                <a:solidFill>
                  <a:srgbClr val="008000"/>
                </a:solidFill>
                <a:effectLst/>
                <a:uLnTx/>
                <a:uFillTx/>
                <a:ea typeface="+mj-ea"/>
                <a:cs typeface="Engravers MT"/>
              </a:rPr>
              <a:t>analysis</a:t>
            </a:r>
            <a:endParaRPr kumimoji="0" lang="en-US" sz="2800" i="0" u="none" strike="noStrike" kern="1200" cap="none" spc="0" normalizeH="0" baseline="0" noProof="0" dirty="0">
              <a:ln>
                <a:noFill/>
              </a:ln>
              <a:solidFill>
                <a:srgbClr val="008000"/>
              </a:solidFill>
              <a:effectLst/>
              <a:uLnTx/>
              <a:uFillTx/>
              <a:ea typeface="+mj-ea"/>
              <a:cs typeface="Engravers MT"/>
            </a:endParaRPr>
          </a:p>
        </p:txBody>
      </p:sp>
      <p:sp>
        <p:nvSpPr>
          <p:cNvPr id="10" name="Title 1"/>
          <p:cNvSpPr txBox="1">
            <a:spLocks/>
          </p:cNvSpPr>
          <p:nvPr/>
        </p:nvSpPr>
        <p:spPr>
          <a:xfrm>
            <a:off x="6452066" y="3156986"/>
            <a:ext cx="2819400" cy="1328188"/>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2200" dirty="0" smtClean="0">
                <a:solidFill>
                  <a:srgbClr val="000090"/>
                </a:solidFill>
                <a:ea typeface="+mj-ea"/>
                <a:cs typeface="Engravers MT"/>
              </a:rPr>
              <a:t>Analytic approximations of</a:t>
            </a:r>
            <a:br>
              <a:rPr lang="en-US" sz="2200" dirty="0" smtClean="0">
                <a:solidFill>
                  <a:srgbClr val="000090"/>
                </a:solidFill>
                <a:ea typeface="+mj-ea"/>
                <a:cs typeface="Engravers MT"/>
              </a:rPr>
            </a:br>
            <a:r>
              <a:rPr lang="en-US" sz="2200" dirty="0" smtClean="0">
                <a:solidFill>
                  <a:srgbClr val="000090"/>
                </a:solidFill>
                <a:ea typeface="+mj-ea"/>
                <a:cs typeface="Engravers MT"/>
              </a:rPr>
              <a:t>programs</a:t>
            </a:r>
          </a:p>
          <a:p>
            <a:pPr marL="0" marR="0" lvl="0" indent="0" defTabSz="457200" rtl="0" eaLnBrk="1" fontAlgn="auto" latinLnBrk="0" hangingPunct="1">
              <a:lnSpc>
                <a:spcPct val="100000"/>
              </a:lnSpc>
              <a:spcBef>
                <a:spcPct val="0"/>
              </a:spcBef>
              <a:spcAft>
                <a:spcPts val="0"/>
              </a:spcAft>
              <a:buClrTx/>
              <a:buSzTx/>
              <a:buFontTx/>
              <a:buNone/>
              <a:tabLst/>
              <a:defRPr/>
            </a:pPr>
            <a:endParaRPr kumimoji="0" lang="en-US" sz="2200" b="0" i="0" u="none" strike="noStrike" kern="1200" cap="none" spc="0" normalizeH="0" baseline="0" noProof="0" dirty="0">
              <a:ln>
                <a:noFill/>
              </a:ln>
              <a:solidFill>
                <a:srgbClr val="000090"/>
              </a:solidFill>
              <a:effectLst/>
              <a:uLnTx/>
              <a:uFillTx/>
              <a:ea typeface="+mj-ea"/>
              <a:cs typeface="Engravers MT"/>
            </a:endParaRPr>
          </a:p>
        </p:txBody>
      </p:sp>
      <p:sp>
        <p:nvSpPr>
          <p:cNvPr id="11" name="Title 1"/>
          <p:cNvSpPr txBox="1">
            <a:spLocks/>
          </p:cNvSpPr>
          <p:nvPr/>
        </p:nvSpPr>
        <p:spPr>
          <a:xfrm>
            <a:off x="6452066" y="1905452"/>
            <a:ext cx="2895600" cy="1251534"/>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2200" b="0" i="0" u="none" strike="noStrike" kern="1200" cap="none" spc="0" normalizeH="0" baseline="0" noProof="0" dirty="0" smtClean="0">
                <a:ln>
                  <a:noFill/>
                </a:ln>
                <a:solidFill>
                  <a:srgbClr val="000090"/>
                </a:solidFill>
                <a:effectLst/>
                <a:uLnTx/>
                <a:uFillTx/>
                <a:ea typeface="+mj-ea"/>
                <a:cs typeface="Engravers MT"/>
              </a:rPr>
              <a:t>(Discrete)</a:t>
            </a:r>
            <a:r>
              <a:rPr kumimoji="0" lang="en-US" sz="2200" b="0" i="0" u="none" strike="noStrike" kern="1200" cap="none" spc="0" normalizeH="0" noProof="0" dirty="0" smtClean="0">
                <a:ln>
                  <a:noFill/>
                </a:ln>
                <a:solidFill>
                  <a:srgbClr val="000090"/>
                </a:solidFill>
                <a:effectLst/>
                <a:uLnTx/>
                <a:uFillTx/>
                <a:ea typeface="+mj-ea"/>
                <a:cs typeface="Engravers MT"/>
              </a:rPr>
              <a:t> </a:t>
            </a:r>
            <a:r>
              <a:rPr lang="en-US" sz="2200" dirty="0" err="1" smtClean="0">
                <a:solidFill>
                  <a:srgbClr val="000090"/>
                </a:solidFill>
                <a:ea typeface="+mj-ea"/>
                <a:cs typeface="Engravers MT"/>
              </a:rPr>
              <a:t>d</a:t>
            </a:r>
            <a:r>
              <a:rPr kumimoji="0" lang="en-US" sz="2200" b="0" i="0" u="none" strike="noStrike" kern="1200" cap="none" spc="0" normalizeH="0" baseline="0" noProof="0" dirty="0" err="1" smtClean="0">
                <a:ln>
                  <a:noFill/>
                </a:ln>
                <a:solidFill>
                  <a:srgbClr val="000090"/>
                </a:solidFill>
                <a:effectLst/>
                <a:uLnTx/>
                <a:uFillTx/>
                <a:ea typeface="+mj-ea"/>
                <a:cs typeface="Engravers MT"/>
              </a:rPr>
              <a:t>erivatives</a:t>
            </a:r>
            <a:r>
              <a:rPr kumimoji="0" lang="en-US" sz="2200" b="0" i="0" u="none" strike="noStrike" kern="1200" cap="none" spc="0" normalizeH="0" baseline="0" noProof="0" dirty="0" smtClean="0">
                <a:ln>
                  <a:noFill/>
                </a:ln>
                <a:solidFill>
                  <a:srgbClr val="000090"/>
                </a:solidFill>
                <a:effectLst/>
                <a:uLnTx/>
                <a:uFillTx/>
                <a:ea typeface="+mj-ea"/>
                <a:cs typeface="Engravers MT"/>
              </a:rPr>
              <a:t> </a:t>
            </a:r>
            <a:br>
              <a:rPr kumimoji="0" lang="en-US" sz="2200" b="0" i="0" u="none" strike="noStrike" kern="1200" cap="none" spc="0" normalizeH="0" baseline="0" noProof="0" dirty="0" smtClean="0">
                <a:ln>
                  <a:noFill/>
                </a:ln>
                <a:solidFill>
                  <a:srgbClr val="000090"/>
                </a:solidFill>
                <a:effectLst/>
                <a:uLnTx/>
                <a:uFillTx/>
                <a:ea typeface="+mj-ea"/>
                <a:cs typeface="Engravers MT"/>
              </a:rPr>
            </a:br>
            <a:r>
              <a:rPr kumimoji="0" lang="en-US" sz="2200" b="0" i="0" u="none" strike="noStrike" kern="1200" cap="none" spc="0" normalizeH="0" baseline="0" noProof="0" dirty="0" smtClean="0">
                <a:ln>
                  <a:noFill/>
                </a:ln>
                <a:solidFill>
                  <a:srgbClr val="000090"/>
                </a:solidFill>
                <a:effectLst/>
                <a:uLnTx/>
                <a:uFillTx/>
                <a:ea typeface="+mj-ea"/>
                <a:cs typeface="Engravers MT"/>
              </a:rPr>
              <a:t>of programs</a:t>
            </a:r>
            <a:endParaRPr kumimoji="0" lang="en-US" sz="2200" b="0" i="0" u="none" strike="noStrike" kern="1200" cap="none" spc="0" normalizeH="0" baseline="0" noProof="0" dirty="0">
              <a:ln>
                <a:noFill/>
              </a:ln>
              <a:solidFill>
                <a:srgbClr val="000090"/>
              </a:solidFill>
              <a:effectLst/>
              <a:uLnTx/>
              <a:uFillTx/>
              <a:ea typeface="+mj-ea"/>
              <a:cs typeface="Engravers MT"/>
            </a:endParaRPr>
          </a:p>
        </p:txBody>
      </p:sp>
      <p:sp>
        <p:nvSpPr>
          <p:cNvPr id="12" name="Title 1"/>
          <p:cNvSpPr txBox="1">
            <a:spLocks/>
          </p:cNvSpPr>
          <p:nvPr/>
        </p:nvSpPr>
        <p:spPr>
          <a:xfrm>
            <a:off x="914400" y="5257800"/>
            <a:ext cx="7772400" cy="9906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2600" dirty="0" smtClean="0">
                <a:solidFill>
                  <a:srgbClr val="950000"/>
                </a:solidFill>
                <a:ea typeface="+mj-ea"/>
                <a:cs typeface="Engravers MT"/>
              </a:rPr>
              <a:t>Applications in cyber-physical systems, approximate computation. Also, pedagogical value.</a:t>
            </a:r>
            <a:endParaRPr kumimoji="0" lang="en-US" sz="2600" b="0" i="0" u="none" strike="noStrike" kern="1200" cap="none" spc="0" normalizeH="0" baseline="0" noProof="0" dirty="0">
              <a:ln>
                <a:noFill/>
              </a:ln>
              <a:solidFill>
                <a:srgbClr val="950000"/>
              </a:solidFill>
              <a:effectLst/>
              <a:uLnTx/>
              <a:uFillTx/>
              <a:ea typeface="+mj-ea"/>
              <a:cs typeface="Engravers MT"/>
            </a:endParaRPr>
          </a:p>
        </p:txBody>
      </p:sp>
      <p:sp>
        <p:nvSpPr>
          <p:cNvPr id="13" name="Title 1"/>
          <p:cNvSpPr txBox="1">
            <a:spLocks/>
          </p:cNvSpPr>
          <p:nvPr/>
        </p:nvSpPr>
        <p:spPr>
          <a:xfrm>
            <a:off x="6452066" y="4225254"/>
            <a:ext cx="2819400" cy="1328188"/>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2200" dirty="0" smtClean="0">
                <a:solidFill>
                  <a:srgbClr val="000090"/>
                </a:solidFill>
                <a:ea typeface="+mj-ea"/>
                <a:cs typeface="Engravers MT"/>
              </a:rPr>
              <a:t>Fourier analysis of programs </a:t>
            </a:r>
          </a:p>
          <a:p>
            <a:pPr marL="0" marR="0" lvl="0" indent="0" defTabSz="457200" rtl="0" eaLnBrk="1" fontAlgn="auto" latinLnBrk="0" hangingPunct="1">
              <a:lnSpc>
                <a:spcPct val="100000"/>
              </a:lnSpc>
              <a:spcBef>
                <a:spcPct val="0"/>
              </a:spcBef>
              <a:spcAft>
                <a:spcPts val="0"/>
              </a:spcAft>
              <a:buClrTx/>
              <a:buSzTx/>
              <a:buFontTx/>
              <a:buNone/>
              <a:tabLst/>
              <a:defRPr/>
            </a:pPr>
            <a:endParaRPr kumimoji="0" lang="en-US" sz="2200" b="0" i="0" u="none" strike="noStrike" kern="1200" cap="none" spc="0" normalizeH="0" baseline="0" noProof="0" dirty="0">
              <a:ln>
                <a:noFill/>
              </a:ln>
              <a:solidFill>
                <a:srgbClr val="000090"/>
              </a:solidFill>
              <a:effectLst/>
              <a:uLnTx/>
              <a:uFillTx/>
              <a:ea typeface="+mj-ea"/>
              <a:cs typeface="Engravers M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Conclusion</a:t>
            </a:r>
            <a:endParaRPr lang="en-US" dirty="0"/>
          </a:p>
        </p:txBody>
      </p:sp>
      <p:sp>
        <p:nvSpPr>
          <p:cNvPr id="3" name="Content Placeholder 2"/>
          <p:cNvSpPr>
            <a:spLocks noGrp="1"/>
          </p:cNvSpPr>
          <p:nvPr>
            <p:ph idx="1"/>
          </p:nvPr>
        </p:nvSpPr>
        <p:spPr>
          <a:xfrm>
            <a:off x="457200" y="1676400"/>
            <a:ext cx="8229600" cy="4495800"/>
          </a:xfrm>
        </p:spPr>
        <p:txBody>
          <a:bodyPr>
            <a:normAutofit/>
          </a:bodyPr>
          <a:lstStyle/>
          <a:p>
            <a:r>
              <a:rPr lang="en-US" sz="3000" dirty="0" smtClean="0"/>
              <a:t>Robustness is an important correctness property for programs operating under uncertainty.</a:t>
            </a:r>
          </a:p>
          <a:p>
            <a:r>
              <a:rPr lang="en-US" sz="3000" dirty="0" smtClean="0"/>
              <a:t>Continuity is one, but by no means the only, robustness property.</a:t>
            </a:r>
          </a:p>
          <a:p>
            <a:r>
              <a:rPr lang="en-US" sz="3000" dirty="0" smtClean="0"/>
              <a:t>This paper offers one, but by no means the only, continuity analysis. </a:t>
            </a:r>
          </a:p>
          <a:p>
            <a:r>
              <a:rPr lang="en-US" sz="3000" dirty="0" smtClean="0"/>
              <a:t>First step towards an analytical calculus of computation.</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sensorerror.jpg"/>
          <p:cNvPicPr>
            <a:picLocks noChangeAspect="1"/>
          </p:cNvPicPr>
          <p:nvPr/>
        </p:nvPicPr>
        <p:blipFill>
          <a:blip r:embed="rId3"/>
          <a:stretch>
            <a:fillRect/>
          </a:stretch>
        </p:blipFill>
        <p:spPr>
          <a:xfrm>
            <a:off x="6003200" y="3733800"/>
            <a:ext cx="2683600" cy="2012701"/>
          </a:xfrm>
          <a:prstGeom prst="rect">
            <a:avLst/>
          </a:prstGeom>
        </p:spPr>
      </p:pic>
      <p:pic>
        <p:nvPicPr>
          <p:cNvPr id="4" name="Content Placeholder 8" descr="phone.jpg"/>
          <p:cNvPicPr>
            <a:picLocks noChangeAspect="1"/>
          </p:cNvPicPr>
          <p:nvPr/>
        </p:nvPicPr>
        <p:blipFill>
          <a:blip r:embed="rId4"/>
          <a:srcRect l="-25027" r="-25027"/>
          <a:stretch>
            <a:fillRect/>
          </a:stretch>
        </p:blipFill>
        <p:spPr>
          <a:xfrm>
            <a:off x="1524000" y="1370342"/>
            <a:ext cx="3200400" cy="1848997"/>
          </a:xfrm>
          <a:prstGeom prst="rect">
            <a:avLst/>
          </a:prstGeom>
        </p:spPr>
      </p:pic>
      <p:sp>
        <p:nvSpPr>
          <p:cNvPr id="2" name="Title 1"/>
          <p:cNvSpPr>
            <a:spLocks noGrp="1"/>
          </p:cNvSpPr>
          <p:nvPr>
            <p:ph type="title"/>
          </p:nvPr>
        </p:nvSpPr>
        <p:spPr/>
        <p:txBody>
          <a:bodyPr/>
          <a:lstStyle/>
          <a:p>
            <a:r>
              <a:rPr lang="en-US" dirty="0" smtClean="0"/>
              <a:t>Uncertainty and robustness </a:t>
            </a:r>
            <a:endParaRPr lang="en-US" dirty="0"/>
          </a:p>
        </p:txBody>
      </p:sp>
      <p:sp>
        <p:nvSpPr>
          <p:cNvPr id="3" name="Content Placeholder 2"/>
          <p:cNvSpPr>
            <a:spLocks noGrp="1"/>
          </p:cNvSpPr>
          <p:nvPr>
            <p:ph idx="1"/>
          </p:nvPr>
        </p:nvSpPr>
        <p:spPr>
          <a:xfrm>
            <a:off x="457200" y="3219338"/>
            <a:ext cx="5546000" cy="3410061"/>
          </a:xfrm>
        </p:spPr>
        <p:txBody>
          <a:bodyPr>
            <a:normAutofit fontScale="92500"/>
          </a:bodyPr>
          <a:lstStyle/>
          <a:p>
            <a:r>
              <a:rPr lang="en-US" sz="2400" dirty="0" smtClean="0">
                <a:solidFill>
                  <a:srgbClr val="000090"/>
                </a:solidFill>
              </a:rPr>
              <a:t>Trends:</a:t>
            </a:r>
            <a:r>
              <a:rPr lang="en-US" sz="2400" dirty="0" smtClean="0"/>
              <a:t> cyber-physical systems, integration of computation and science, …</a:t>
            </a:r>
          </a:p>
          <a:p>
            <a:r>
              <a:rPr lang="en-US" sz="2400" dirty="0" smtClean="0">
                <a:solidFill>
                  <a:srgbClr val="000090"/>
                </a:solidFill>
              </a:rPr>
              <a:t>Uncertainty: </a:t>
            </a:r>
            <a:r>
              <a:rPr lang="en-US" sz="2400" dirty="0" smtClean="0"/>
              <a:t>stale satellite data, erroneous sensor measurements, …</a:t>
            </a:r>
          </a:p>
          <a:p>
            <a:r>
              <a:rPr lang="en-US" sz="2400" dirty="0" smtClean="0"/>
              <a:t>Does your program handle uncertainty robustly? </a:t>
            </a:r>
          </a:p>
          <a:p>
            <a:pPr lvl="1"/>
            <a:r>
              <a:rPr lang="en-US" sz="2378" dirty="0" smtClean="0"/>
              <a:t>Correctness in settings without uncertainty does not imply correctness in uncertain environments.</a:t>
            </a:r>
          </a:p>
          <a:p>
            <a:endParaRPr lang="en-US" dirty="0"/>
          </a:p>
        </p:txBody>
      </p:sp>
      <p:pic>
        <p:nvPicPr>
          <p:cNvPr id="6" name="Picture 5" descr="satellite.jpg"/>
          <p:cNvPicPr>
            <a:picLocks noChangeAspect="1"/>
          </p:cNvPicPr>
          <p:nvPr/>
        </p:nvPicPr>
        <p:blipFill>
          <a:blip r:embed="rId5"/>
          <a:stretch>
            <a:fillRect/>
          </a:stretch>
        </p:blipFill>
        <p:spPr>
          <a:xfrm>
            <a:off x="6324600" y="1427602"/>
            <a:ext cx="1989526" cy="179173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Robustness analysis of programs </a:t>
            </a:r>
            <a:endParaRPr lang="en-US" dirty="0"/>
          </a:p>
        </p:txBody>
      </p:sp>
      <p:sp>
        <p:nvSpPr>
          <p:cNvPr id="3" name="Content Placeholder 2"/>
          <p:cNvSpPr>
            <a:spLocks noGrp="1"/>
          </p:cNvSpPr>
          <p:nvPr>
            <p:ph idx="1"/>
          </p:nvPr>
        </p:nvSpPr>
        <p:spPr>
          <a:xfrm>
            <a:off x="260063" y="1345118"/>
            <a:ext cx="6331237" cy="5182954"/>
          </a:xfrm>
        </p:spPr>
        <p:txBody>
          <a:bodyPr>
            <a:normAutofit lnSpcReduction="10000"/>
          </a:bodyPr>
          <a:lstStyle/>
          <a:p>
            <a:r>
              <a:rPr lang="en-US" sz="2595" dirty="0" smtClean="0">
                <a:solidFill>
                  <a:srgbClr val="000090"/>
                </a:solidFill>
              </a:rPr>
              <a:t>Robustness:</a:t>
            </a:r>
            <a:r>
              <a:rPr lang="en-US" sz="2595" dirty="0" smtClean="0"/>
              <a:t> small perturbations to a program’s  operating conditions do not change its behavior significantly.</a:t>
            </a:r>
          </a:p>
          <a:p>
            <a:pPr lvl="1"/>
            <a:r>
              <a:rPr lang="en-US" sz="2595" dirty="0" smtClean="0">
                <a:solidFill>
                  <a:schemeClr val="tx2"/>
                </a:solidFill>
              </a:rPr>
              <a:t>Continuity:</a:t>
            </a:r>
          </a:p>
          <a:p>
            <a:pPr lvl="1">
              <a:buNone/>
            </a:pPr>
            <a:r>
              <a:rPr lang="en-US" sz="2595" dirty="0" smtClean="0">
                <a:solidFill>
                  <a:schemeClr val="tx2"/>
                </a:solidFill>
              </a:rPr>
              <a:t>	Infinitesimal changes to inputs only cause infinitesimal changes to outputs.</a:t>
            </a:r>
          </a:p>
          <a:p>
            <a:pPr lvl="1"/>
            <a:r>
              <a:rPr lang="en-US" sz="2595" dirty="0" smtClean="0"/>
              <a:t>Discrete continuity:</a:t>
            </a:r>
          </a:p>
          <a:p>
            <a:pPr lvl="1">
              <a:buNone/>
            </a:pPr>
            <a:r>
              <a:rPr lang="en-US" sz="2595" dirty="0" smtClean="0"/>
              <a:t>	Similar, except for non-infinitesimal</a:t>
            </a:r>
            <a:br>
              <a:rPr lang="en-US" sz="2595" dirty="0" smtClean="0"/>
            </a:br>
            <a:r>
              <a:rPr lang="en-US" sz="2595" dirty="0" smtClean="0"/>
              <a:t>changes to discrete numbers.</a:t>
            </a:r>
          </a:p>
          <a:p>
            <a:pPr lvl="1"/>
            <a:r>
              <a:rPr lang="en-US" sz="2595" dirty="0" smtClean="0"/>
              <a:t>Derivative has low complexity. </a:t>
            </a:r>
          </a:p>
          <a:p>
            <a:pPr lvl="1"/>
            <a:r>
              <a:rPr lang="en-US" sz="2595" dirty="0" smtClean="0"/>
              <a:t>Asymptotic stability</a:t>
            </a:r>
          </a:p>
          <a:p>
            <a:r>
              <a:rPr lang="en-US" sz="2595" dirty="0" smtClean="0"/>
              <a:t>Verify these!</a:t>
            </a:r>
          </a:p>
          <a:p>
            <a:pPr>
              <a:buNone/>
            </a:pPr>
            <a:endParaRPr lang="en-US" dirty="0" smtClean="0"/>
          </a:p>
        </p:txBody>
      </p:sp>
      <p:sp>
        <p:nvSpPr>
          <p:cNvPr id="4" name="Rectangle 3"/>
          <p:cNvSpPr/>
          <p:nvPr/>
        </p:nvSpPr>
        <p:spPr>
          <a:xfrm>
            <a:off x="6840278" y="3167886"/>
            <a:ext cx="990600" cy="1280483"/>
          </a:xfrm>
          <a:prstGeom prst="rect">
            <a:avLst/>
          </a:prstGeom>
          <a:solidFill>
            <a:schemeClr val="accent6">
              <a:lumMod val="20000"/>
              <a:lumOff val="80000"/>
            </a:schemeClr>
          </a:solidFill>
          <a:ln>
            <a:solidFill>
              <a:schemeClr val="accent6">
                <a:lumMod val="20000"/>
                <a:lumOff val="80000"/>
                <a:alpha val="1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888179" y="3460278"/>
            <a:ext cx="403075" cy="584776"/>
          </a:xfrm>
          <a:prstGeom prst="rect">
            <a:avLst/>
          </a:prstGeom>
          <a:noFill/>
        </p:spPr>
        <p:txBody>
          <a:bodyPr wrap="none" rtlCol="0">
            <a:spAutoFit/>
          </a:bodyPr>
          <a:lstStyle/>
          <a:p>
            <a:r>
              <a:rPr lang="en-US" sz="3200" b="1" dirty="0" smtClean="0"/>
              <a:t>P</a:t>
            </a:r>
            <a:endParaRPr lang="en-US" sz="3200" b="1" dirty="0"/>
          </a:p>
        </p:txBody>
      </p:sp>
      <p:cxnSp>
        <p:nvCxnSpPr>
          <p:cNvPr id="8" name="Straight Arrow Connector 7"/>
          <p:cNvCxnSpPr/>
          <p:nvPr/>
        </p:nvCxnSpPr>
        <p:spPr>
          <a:xfrm rot="16200000" flipH="1">
            <a:off x="6219241" y="2288011"/>
            <a:ext cx="1320225" cy="439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rot="5400000">
            <a:off x="7005631" y="2343436"/>
            <a:ext cx="1321017" cy="3294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6" name="Picture 15" descr="latex-image-1.png"/>
          <p:cNvPicPr>
            <a:picLocks noChangeAspect="1"/>
          </p:cNvPicPr>
          <p:nvPr/>
        </p:nvPicPr>
        <p:blipFill>
          <a:blip r:embed="rId2"/>
          <a:stretch>
            <a:fillRect/>
          </a:stretch>
        </p:blipFill>
        <p:spPr>
          <a:xfrm>
            <a:off x="6392891" y="1390466"/>
            <a:ext cx="266700" cy="228600"/>
          </a:xfrm>
          <a:prstGeom prst="rect">
            <a:avLst/>
          </a:prstGeom>
        </p:spPr>
      </p:pic>
      <p:pic>
        <p:nvPicPr>
          <p:cNvPr id="17" name="Picture 16" descr="latex-image-1.png"/>
          <p:cNvPicPr>
            <a:picLocks noChangeAspect="1"/>
          </p:cNvPicPr>
          <p:nvPr/>
        </p:nvPicPr>
        <p:blipFill>
          <a:blip r:embed="rId3"/>
          <a:stretch>
            <a:fillRect/>
          </a:stretch>
        </p:blipFill>
        <p:spPr>
          <a:xfrm>
            <a:off x="7624790" y="1289137"/>
            <a:ext cx="863601" cy="326483"/>
          </a:xfrm>
          <a:prstGeom prst="rect">
            <a:avLst/>
          </a:prstGeom>
        </p:spPr>
      </p:pic>
      <p:pic>
        <p:nvPicPr>
          <p:cNvPr id="18" name="Picture 17" descr="latex-image-1.png"/>
          <p:cNvPicPr>
            <a:picLocks noChangeAspect="1"/>
          </p:cNvPicPr>
          <p:nvPr/>
        </p:nvPicPr>
        <p:blipFill>
          <a:blip r:embed="rId4"/>
          <a:stretch>
            <a:fillRect/>
          </a:stretch>
        </p:blipFill>
        <p:spPr>
          <a:xfrm>
            <a:off x="7099118" y="5799269"/>
            <a:ext cx="1389273" cy="391054"/>
          </a:xfrm>
          <a:prstGeom prst="rect">
            <a:avLst/>
          </a:prstGeom>
        </p:spPr>
      </p:pic>
      <p:pic>
        <p:nvPicPr>
          <p:cNvPr id="19" name="Picture 18" descr="latex-image-1.png"/>
          <p:cNvPicPr>
            <a:picLocks noChangeAspect="1"/>
          </p:cNvPicPr>
          <p:nvPr/>
        </p:nvPicPr>
        <p:blipFill>
          <a:blip r:embed="rId5"/>
          <a:stretch>
            <a:fillRect/>
          </a:stretch>
        </p:blipFill>
        <p:spPr>
          <a:xfrm>
            <a:off x="5929054" y="5815182"/>
            <a:ext cx="730537" cy="375141"/>
          </a:xfrm>
          <a:prstGeom prst="rect">
            <a:avLst/>
          </a:prstGeom>
        </p:spPr>
      </p:pic>
      <p:cxnSp>
        <p:nvCxnSpPr>
          <p:cNvPr id="22" name="Straight Arrow Connector 21"/>
          <p:cNvCxnSpPr/>
          <p:nvPr/>
        </p:nvCxnSpPr>
        <p:spPr>
          <a:xfrm rot="5400000">
            <a:off x="6133048" y="4757143"/>
            <a:ext cx="1274843" cy="6572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rot="16200000" flipH="1">
            <a:off x="7236213" y="4714348"/>
            <a:ext cx="1321018" cy="7890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rot="16200000" flipH="1">
            <a:off x="6459276" y="3808524"/>
            <a:ext cx="1279685" cy="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rot="5400000">
            <a:off x="6862348" y="3808526"/>
            <a:ext cx="127968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step: Continuity analysis of programs</a:t>
            </a:r>
            <a:endParaRPr lang="en-US" dirty="0"/>
          </a:p>
        </p:txBody>
      </p:sp>
      <p:sp>
        <p:nvSpPr>
          <p:cNvPr id="3" name="Content Placeholder 2"/>
          <p:cNvSpPr>
            <a:spLocks noGrp="1"/>
          </p:cNvSpPr>
          <p:nvPr>
            <p:ph idx="1"/>
          </p:nvPr>
        </p:nvSpPr>
        <p:spPr>
          <a:xfrm>
            <a:off x="457200" y="1289136"/>
            <a:ext cx="5600700" cy="5568863"/>
          </a:xfrm>
        </p:spPr>
        <p:txBody>
          <a:bodyPr>
            <a:normAutofit fontScale="85000" lnSpcReduction="10000"/>
          </a:bodyPr>
          <a:lstStyle/>
          <a:p>
            <a:r>
              <a:rPr lang="en-US" sz="2811" dirty="0" smtClean="0"/>
              <a:t>Continuity of mathematical functions:</a:t>
            </a:r>
          </a:p>
          <a:p>
            <a:pPr lvl="1"/>
            <a:r>
              <a:rPr lang="en-US" sz="2811" dirty="0" smtClean="0"/>
              <a:t>            definition.</a:t>
            </a:r>
          </a:p>
          <a:p>
            <a:pPr lvl="1"/>
            <a:r>
              <a:rPr lang="en-US" sz="2811" dirty="0" smtClean="0"/>
              <a:t>Equivalently, infinitesimal changes in inputs only cause infinitesimal changes in outputs.</a:t>
            </a:r>
          </a:p>
          <a:p>
            <a:r>
              <a:rPr lang="en-US" sz="2811" dirty="0" smtClean="0"/>
              <a:t>Continuity of programs </a:t>
            </a:r>
          </a:p>
          <a:p>
            <a:pPr lvl="1"/>
            <a:r>
              <a:rPr lang="en-US" sz="2811" dirty="0" smtClean="0"/>
              <a:t>Associate metric spaces with types, lift it into a metric over states. </a:t>
            </a:r>
          </a:p>
          <a:p>
            <a:pPr lvl="1"/>
            <a:r>
              <a:rPr lang="en-US" sz="2811" dirty="0" smtClean="0"/>
              <a:t>Same question. Do infinitesimal changes in program inputs only cause infinitesimal changes to outputs?</a:t>
            </a:r>
          </a:p>
          <a:p>
            <a:pPr lvl="1">
              <a:buNone/>
            </a:pPr>
            <a:endParaRPr lang="en-US" sz="2811" dirty="0" smtClean="0"/>
          </a:p>
          <a:p>
            <a:pPr>
              <a:buNone/>
            </a:pPr>
            <a:r>
              <a:rPr lang="en-US" sz="3294" dirty="0" smtClean="0">
                <a:solidFill>
                  <a:srgbClr val="008000"/>
                </a:solidFill>
              </a:rPr>
              <a:t>This paper: </a:t>
            </a:r>
            <a:r>
              <a:rPr lang="en-US" sz="3294" dirty="0" smtClean="0"/>
              <a:t>structural analysis of continuity.</a:t>
            </a:r>
          </a:p>
          <a:p>
            <a:pPr>
              <a:buNone/>
            </a:pPr>
            <a:endParaRPr lang="en-US" dirty="0" smtClean="0"/>
          </a:p>
        </p:txBody>
      </p:sp>
      <p:sp>
        <p:nvSpPr>
          <p:cNvPr id="4" name="Rectangle 3"/>
          <p:cNvSpPr/>
          <p:nvPr/>
        </p:nvSpPr>
        <p:spPr>
          <a:xfrm>
            <a:off x="6840278" y="3167886"/>
            <a:ext cx="990600" cy="1280483"/>
          </a:xfrm>
          <a:prstGeom prst="rect">
            <a:avLst/>
          </a:prstGeom>
          <a:solidFill>
            <a:schemeClr val="accent6">
              <a:lumMod val="20000"/>
              <a:lumOff val="80000"/>
            </a:schemeClr>
          </a:solidFill>
          <a:ln>
            <a:solidFill>
              <a:schemeClr val="accent6">
                <a:lumMod val="20000"/>
                <a:lumOff val="80000"/>
                <a:alpha val="1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888179" y="3460278"/>
            <a:ext cx="403075" cy="584776"/>
          </a:xfrm>
          <a:prstGeom prst="rect">
            <a:avLst/>
          </a:prstGeom>
          <a:noFill/>
        </p:spPr>
        <p:txBody>
          <a:bodyPr wrap="none" rtlCol="0">
            <a:spAutoFit/>
          </a:bodyPr>
          <a:lstStyle/>
          <a:p>
            <a:r>
              <a:rPr lang="en-US" sz="3200" b="1" dirty="0" smtClean="0"/>
              <a:t>P</a:t>
            </a:r>
            <a:endParaRPr lang="en-US" sz="3200" b="1" dirty="0"/>
          </a:p>
        </p:txBody>
      </p:sp>
      <p:cxnSp>
        <p:nvCxnSpPr>
          <p:cNvPr id="8" name="Straight Arrow Connector 7"/>
          <p:cNvCxnSpPr/>
          <p:nvPr/>
        </p:nvCxnSpPr>
        <p:spPr>
          <a:xfrm rot="16200000" flipH="1">
            <a:off x="6219241" y="2288011"/>
            <a:ext cx="1320225" cy="439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rot="5400000">
            <a:off x="7005631" y="2343436"/>
            <a:ext cx="1321017" cy="3294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6" name="Picture 15" descr="latex-image-1.png"/>
          <p:cNvPicPr>
            <a:picLocks noChangeAspect="1"/>
          </p:cNvPicPr>
          <p:nvPr/>
        </p:nvPicPr>
        <p:blipFill>
          <a:blip r:embed="rId2"/>
          <a:stretch>
            <a:fillRect/>
          </a:stretch>
        </p:blipFill>
        <p:spPr>
          <a:xfrm>
            <a:off x="6521736" y="1390466"/>
            <a:ext cx="266700" cy="228600"/>
          </a:xfrm>
          <a:prstGeom prst="rect">
            <a:avLst/>
          </a:prstGeom>
        </p:spPr>
      </p:pic>
      <p:pic>
        <p:nvPicPr>
          <p:cNvPr id="17" name="Picture 16" descr="latex-image-1.png"/>
          <p:cNvPicPr>
            <a:picLocks noChangeAspect="1"/>
          </p:cNvPicPr>
          <p:nvPr/>
        </p:nvPicPr>
        <p:blipFill>
          <a:blip r:embed="rId3"/>
          <a:stretch>
            <a:fillRect/>
          </a:stretch>
        </p:blipFill>
        <p:spPr>
          <a:xfrm>
            <a:off x="7624790" y="1289137"/>
            <a:ext cx="863601" cy="326483"/>
          </a:xfrm>
          <a:prstGeom prst="rect">
            <a:avLst/>
          </a:prstGeom>
        </p:spPr>
      </p:pic>
      <p:pic>
        <p:nvPicPr>
          <p:cNvPr id="18" name="Picture 17" descr="latex-image-1.png"/>
          <p:cNvPicPr>
            <a:picLocks noChangeAspect="1"/>
          </p:cNvPicPr>
          <p:nvPr/>
        </p:nvPicPr>
        <p:blipFill>
          <a:blip r:embed="rId4"/>
          <a:stretch>
            <a:fillRect/>
          </a:stretch>
        </p:blipFill>
        <p:spPr>
          <a:xfrm>
            <a:off x="7099118" y="5799269"/>
            <a:ext cx="1389273" cy="391054"/>
          </a:xfrm>
          <a:prstGeom prst="rect">
            <a:avLst/>
          </a:prstGeom>
        </p:spPr>
      </p:pic>
      <p:pic>
        <p:nvPicPr>
          <p:cNvPr id="19" name="Picture 18" descr="latex-image-1.png"/>
          <p:cNvPicPr>
            <a:picLocks noChangeAspect="1"/>
          </p:cNvPicPr>
          <p:nvPr/>
        </p:nvPicPr>
        <p:blipFill>
          <a:blip r:embed="rId5"/>
          <a:stretch>
            <a:fillRect/>
          </a:stretch>
        </p:blipFill>
        <p:spPr>
          <a:xfrm>
            <a:off x="6057899" y="5815182"/>
            <a:ext cx="730537" cy="375141"/>
          </a:xfrm>
          <a:prstGeom prst="rect">
            <a:avLst/>
          </a:prstGeom>
        </p:spPr>
      </p:pic>
      <p:cxnSp>
        <p:nvCxnSpPr>
          <p:cNvPr id="22" name="Straight Arrow Connector 21"/>
          <p:cNvCxnSpPr/>
          <p:nvPr/>
        </p:nvCxnSpPr>
        <p:spPr>
          <a:xfrm rot="5400000">
            <a:off x="6133048" y="4757143"/>
            <a:ext cx="1274843" cy="6572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rot="16200000" flipH="1">
            <a:off x="7236213" y="4714348"/>
            <a:ext cx="1321018" cy="7890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rot="16200000" flipH="1">
            <a:off x="6459276" y="3808524"/>
            <a:ext cx="1279685" cy="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rot="5400000">
            <a:off x="6862348" y="3808526"/>
            <a:ext cx="127968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36" name="Picture 35" descr="latex-image-1.png"/>
          <p:cNvPicPr>
            <a:picLocks noChangeAspect="1"/>
          </p:cNvPicPr>
          <p:nvPr/>
        </p:nvPicPr>
        <p:blipFill>
          <a:blip r:embed="rId6"/>
          <a:stretch>
            <a:fillRect/>
          </a:stretch>
        </p:blipFill>
        <p:spPr>
          <a:xfrm>
            <a:off x="1338518" y="1687646"/>
            <a:ext cx="509155" cy="32004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793021" y="1066800"/>
            <a:ext cx="7360379" cy="3306761"/>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0"/>
            <a:ext cx="8686800" cy="1066800"/>
          </a:xfrm>
        </p:spPr>
        <p:txBody>
          <a:bodyPr>
            <a:normAutofit/>
          </a:bodyPr>
          <a:lstStyle/>
          <a:p>
            <a:r>
              <a:rPr lang="en-US" sz="3200" dirty="0" smtClean="0"/>
              <a:t>Example: an implementation of </a:t>
            </a:r>
            <a:r>
              <a:rPr lang="en-US" sz="3200" dirty="0" err="1" smtClean="0"/>
              <a:t>Dijkstra’s</a:t>
            </a:r>
            <a:r>
              <a:rPr lang="en-US" sz="3200" dirty="0" smtClean="0"/>
              <a:t> algorithm</a:t>
            </a:r>
            <a:endParaRPr lang="en-US" sz="3200" dirty="0"/>
          </a:p>
        </p:txBody>
      </p:sp>
      <p:sp>
        <p:nvSpPr>
          <p:cNvPr id="3" name="Content Placeholder 2"/>
          <p:cNvSpPr>
            <a:spLocks noGrp="1"/>
          </p:cNvSpPr>
          <p:nvPr>
            <p:ph idx="1"/>
          </p:nvPr>
        </p:nvSpPr>
        <p:spPr>
          <a:xfrm>
            <a:off x="457200" y="4373561"/>
            <a:ext cx="8229600" cy="1904999"/>
          </a:xfrm>
        </p:spPr>
        <p:txBody>
          <a:bodyPr>
            <a:noAutofit/>
          </a:bodyPr>
          <a:lstStyle/>
          <a:p>
            <a:r>
              <a:rPr lang="en-US" sz="2400" dirty="0" smtClean="0"/>
              <a:t>Small change to real array: each element changes at most by a small amount.</a:t>
            </a:r>
          </a:p>
          <a:p>
            <a:r>
              <a:rPr lang="en-US" sz="2400" dirty="0" smtClean="0"/>
              <a:t>Small change to graph with real edge weight: each edge weight changes at most by a small amount.</a:t>
            </a:r>
          </a:p>
          <a:p>
            <a:r>
              <a:rPr lang="en-US" sz="2400" dirty="0" smtClean="0"/>
              <a:t>Is this program continuous?</a:t>
            </a:r>
            <a:endParaRPr lang="en-US" sz="2400" dirty="0"/>
          </a:p>
        </p:txBody>
      </p:sp>
      <p:sp>
        <p:nvSpPr>
          <p:cNvPr id="4" name="Content Placeholder 2"/>
          <p:cNvSpPr txBox="1">
            <a:spLocks/>
          </p:cNvSpPr>
          <p:nvPr/>
        </p:nvSpPr>
        <p:spPr bwMode="auto">
          <a:xfrm>
            <a:off x="793021" y="1066800"/>
            <a:ext cx="7893779" cy="3037243"/>
          </a:xfrm>
          <a:prstGeom prst="rect">
            <a:avLst/>
          </a:prstGeom>
          <a:noFill/>
          <a:ln w="9525">
            <a:noFill/>
            <a:miter lim="800000"/>
            <a:headEnd/>
            <a:tailEnd/>
          </a:ln>
        </p:spPr>
        <p:txBody>
          <a:bodyPr/>
          <a:lstStyle/>
          <a:p>
            <a:pPr marL="342900" indent="-342900" eaLnBrk="0" hangingPunct="0">
              <a:spcBef>
                <a:spcPts val="0"/>
              </a:spcBef>
              <a:spcAft>
                <a:spcPts val="600"/>
              </a:spcAft>
              <a:defRPr/>
            </a:pPr>
            <a:r>
              <a:rPr lang="en-US" sz="2000" b="1" kern="0" dirty="0" smtClean="0">
                <a:latin typeface="Arial"/>
                <a:cs typeface="Arial"/>
              </a:rPr>
              <a:t>procedure </a:t>
            </a:r>
            <a:r>
              <a:rPr lang="en-US" sz="2000" b="1" i="1" kern="0" dirty="0" err="1" smtClean="0">
                <a:latin typeface="Arial"/>
                <a:cs typeface="Arial"/>
              </a:rPr>
              <a:t>Dijkstra</a:t>
            </a:r>
            <a:r>
              <a:rPr lang="en-US" sz="2000" b="1" i="1" kern="0" dirty="0" smtClean="0">
                <a:latin typeface="Arial"/>
                <a:cs typeface="Arial"/>
              </a:rPr>
              <a:t> </a:t>
            </a:r>
            <a:r>
              <a:rPr lang="en-US" sz="2000" kern="0" dirty="0" smtClean="0">
                <a:latin typeface="Arial"/>
                <a:cs typeface="Arial"/>
              </a:rPr>
              <a:t>(</a:t>
            </a:r>
            <a:r>
              <a:rPr lang="en-US" sz="2000" kern="0" dirty="0" smtClean="0">
                <a:solidFill>
                  <a:srgbClr val="FF0000"/>
                </a:solidFill>
                <a:latin typeface="Arial"/>
                <a:cs typeface="Arial"/>
              </a:rPr>
              <a:t>G: graph</a:t>
            </a:r>
            <a:r>
              <a:rPr lang="en-US" sz="2000" kern="0" dirty="0" smtClean="0">
                <a:latin typeface="Arial"/>
                <a:cs typeface="Arial"/>
              </a:rPr>
              <a:t>, </a:t>
            </a:r>
            <a:r>
              <a:rPr lang="en-US" sz="2000" kern="0" dirty="0" err="1" smtClean="0">
                <a:latin typeface="Arial"/>
                <a:cs typeface="Arial"/>
              </a:rPr>
              <a:t>src</a:t>
            </a:r>
            <a:r>
              <a:rPr lang="en-US" sz="2000" kern="0" dirty="0" smtClean="0">
                <a:latin typeface="Arial"/>
                <a:cs typeface="Arial"/>
              </a:rPr>
              <a:t>: node):</a:t>
            </a:r>
          </a:p>
          <a:p>
            <a:pPr marL="800100" lvl="1" indent="-342900" eaLnBrk="0" hangingPunct="0">
              <a:spcBef>
                <a:spcPts val="0"/>
              </a:spcBef>
              <a:spcAft>
                <a:spcPts val="600"/>
              </a:spcAft>
              <a:defRPr/>
            </a:pPr>
            <a:r>
              <a:rPr lang="en-US" sz="2000" b="1" kern="0" dirty="0" smtClean="0">
                <a:latin typeface="Arial"/>
                <a:cs typeface="Arial"/>
              </a:rPr>
              <a:t>for </a:t>
            </a:r>
            <a:r>
              <a:rPr lang="en-US" sz="2000" kern="0" dirty="0" smtClean="0">
                <a:latin typeface="Arial"/>
                <a:cs typeface="Arial"/>
              </a:rPr>
              <a:t>each node v in G: { d[v] := Infinity } </a:t>
            </a:r>
          </a:p>
          <a:p>
            <a:pPr marL="800100" lvl="1" indent="-342900" eaLnBrk="0" hangingPunct="0">
              <a:spcBef>
                <a:spcPts val="0"/>
              </a:spcBef>
              <a:spcAft>
                <a:spcPts val="600"/>
              </a:spcAft>
              <a:defRPr/>
            </a:pPr>
            <a:r>
              <a:rPr lang="en-US" sz="2000" kern="0" dirty="0" err="1" smtClean="0">
                <a:latin typeface="Arial"/>
                <a:cs typeface="Arial"/>
              </a:rPr>
              <a:t>d[src</a:t>
            </a:r>
            <a:r>
              <a:rPr lang="en-US" sz="2000" kern="0" dirty="0" smtClean="0">
                <a:latin typeface="Arial"/>
                <a:cs typeface="Arial"/>
              </a:rPr>
              <a:t>] := 0; </a:t>
            </a:r>
            <a:r>
              <a:rPr lang="en-US" sz="2000" kern="0" dirty="0" err="1" smtClean="0">
                <a:latin typeface="Arial"/>
                <a:cs typeface="Arial"/>
              </a:rPr>
              <a:t>Worklist</a:t>
            </a:r>
            <a:r>
              <a:rPr lang="en-US" sz="2000" kern="0" dirty="0" smtClean="0">
                <a:latin typeface="Arial"/>
                <a:cs typeface="Arial"/>
              </a:rPr>
              <a:t> := set of all nodes in G;</a:t>
            </a:r>
          </a:p>
          <a:p>
            <a:pPr marL="800100" lvl="1" indent="-342900" eaLnBrk="0" hangingPunct="0">
              <a:spcBef>
                <a:spcPts val="0"/>
              </a:spcBef>
              <a:spcAft>
                <a:spcPts val="600"/>
              </a:spcAft>
              <a:defRPr/>
            </a:pPr>
            <a:r>
              <a:rPr lang="en-US" sz="2000" b="1" kern="0" dirty="0" smtClean="0">
                <a:latin typeface="Arial"/>
                <a:cs typeface="Arial"/>
              </a:rPr>
              <a:t>while</a:t>
            </a:r>
            <a:r>
              <a:rPr lang="en-US" sz="2000" kern="0" dirty="0" smtClean="0">
                <a:latin typeface="Arial"/>
                <a:cs typeface="Arial"/>
              </a:rPr>
              <a:t> </a:t>
            </a:r>
            <a:r>
              <a:rPr lang="en-US" sz="2000" kern="0" dirty="0" err="1" smtClean="0">
                <a:latin typeface="Arial"/>
                <a:cs typeface="Arial"/>
              </a:rPr>
              <a:t>Worklist</a:t>
            </a:r>
            <a:r>
              <a:rPr lang="en-US" sz="2000" kern="0" dirty="0" smtClean="0">
                <a:latin typeface="Arial"/>
                <a:cs typeface="Arial"/>
              </a:rPr>
              <a:t> is not empty {</a:t>
            </a:r>
          </a:p>
          <a:p>
            <a:pPr marL="800100" lvl="1" indent="-342900" eaLnBrk="0" hangingPunct="0">
              <a:spcBef>
                <a:spcPts val="0"/>
              </a:spcBef>
              <a:spcAft>
                <a:spcPts val="600"/>
              </a:spcAft>
              <a:defRPr/>
            </a:pPr>
            <a:r>
              <a:rPr lang="en-US" sz="2000" kern="0" dirty="0" smtClean="0">
                <a:latin typeface="Arial"/>
                <a:cs typeface="Arial"/>
              </a:rPr>
              <a:t>      Remove node </a:t>
            </a:r>
            <a:r>
              <a:rPr lang="en-US" sz="2000" kern="0" dirty="0" err="1" smtClean="0">
                <a:latin typeface="Arial"/>
                <a:cs typeface="Arial"/>
              </a:rPr>
              <a:t>w</a:t>
            </a:r>
            <a:r>
              <a:rPr lang="en-US" sz="2000" kern="0" dirty="0" smtClean="0">
                <a:latin typeface="Arial"/>
                <a:cs typeface="Arial"/>
              </a:rPr>
              <a:t> from </a:t>
            </a:r>
            <a:r>
              <a:rPr lang="en-US" sz="2000" kern="0" dirty="0" err="1" smtClean="0">
                <a:latin typeface="Arial"/>
                <a:cs typeface="Arial"/>
              </a:rPr>
              <a:t>Worklist</a:t>
            </a:r>
            <a:r>
              <a:rPr lang="en-US" sz="2000" kern="0" dirty="0" smtClean="0">
                <a:latin typeface="Arial"/>
                <a:cs typeface="Arial"/>
              </a:rPr>
              <a:t> </a:t>
            </a:r>
            <a:r>
              <a:rPr lang="en-US" sz="2000" kern="0" dirty="0" err="1" smtClean="0">
                <a:latin typeface="Arial"/>
                <a:cs typeface="Arial"/>
              </a:rPr>
              <a:t>s.t</a:t>
            </a:r>
            <a:r>
              <a:rPr lang="en-US" sz="2000" kern="0" dirty="0" smtClean="0">
                <a:latin typeface="Arial"/>
                <a:cs typeface="Arial"/>
              </a:rPr>
              <a:t>. d[w] is minimal; </a:t>
            </a:r>
          </a:p>
          <a:p>
            <a:pPr marL="800100" lvl="1" indent="-342900" eaLnBrk="0" hangingPunct="0">
              <a:spcBef>
                <a:spcPts val="0"/>
              </a:spcBef>
              <a:spcAft>
                <a:spcPts val="600"/>
              </a:spcAft>
              <a:defRPr/>
            </a:pPr>
            <a:r>
              <a:rPr lang="en-US" sz="2000" kern="0" dirty="0" smtClean="0">
                <a:latin typeface="Arial"/>
                <a:cs typeface="Arial"/>
              </a:rPr>
              <a:t>      </a:t>
            </a:r>
            <a:r>
              <a:rPr lang="en-US" sz="2000" b="1" kern="0" dirty="0" smtClean="0">
                <a:latin typeface="Arial"/>
                <a:cs typeface="Arial"/>
              </a:rPr>
              <a:t>for</a:t>
            </a:r>
            <a:r>
              <a:rPr lang="en-US" sz="2000" kern="0" dirty="0" smtClean="0">
                <a:latin typeface="Arial"/>
                <a:cs typeface="Arial"/>
              </a:rPr>
              <a:t> each neighbor v of </a:t>
            </a:r>
            <a:r>
              <a:rPr lang="en-US" sz="2000" kern="0" dirty="0" err="1" smtClean="0">
                <a:latin typeface="Arial"/>
                <a:cs typeface="Arial"/>
              </a:rPr>
              <a:t>w</a:t>
            </a:r>
            <a:r>
              <a:rPr lang="en-US" sz="2000" kern="0" dirty="0" smtClean="0">
                <a:latin typeface="Arial"/>
                <a:cs typeface="Arial"/>
              </a:rPr>
              <a:t>: {</a:t>
            </a:r>
          </a:p>
          <a:p>
            <a:pPr marL="800100" lvl="1" indent="-342900" eaLnBrk="0" hangingPunct="0">
              <a:spcBef>
                <a:spcPts val="0"/>
              </a:spcBef>
              <a:spcAft>
                <a:spcPts val="600"/>
              </a:spcAft>
              <a:defRPr/>
            </a:pPr>
            <a:r>
              <a:rPr lang="en-US" sz="2000" kern="0" dirty="0" smtClean="0">
                <a:latin typeface="Arial"/>
                <a:cs typeface="Arial"/>
              </a:rPr>
              <a:t>           z := d[w] + G[</a:t>
            </a:r>
            <a:r>
              <a:rPr lang="en-US" sz="2000" kern="0" dirty="0" err="1" smtClean="0">
                <a:latin typeface="Arial"/>
                <a:cs typeface="Arial"/>
              </a:rPr>
              <a:t>w,v</a:t>
            </a:r>
            <a:r>
              <a:rPr lang="en-US" sz="2000" kern="0" dirty="0" smtClean="0">
                <a:latin typeface="Arial"/>
                <a:cs typeface="Arial"/>
              </a:rPr>
              <a:t>];</a:t>
            </a:r>
          </a:p>
          <a:p>
            <a:pPr marL="800100" lvl="1" indent="-342900" eaLnBrk="0" hangingPunct="0">
              <a:spcBef>
                <a:spcPts val="0"/>
              </a:spcBef>
              <a:spcAft>
                <a:spcPts val="600"/>
              </a:spcAft>
              <a:defRPr/>
            </a:pPr>
            <a:r>
              <a:rPr lang="en-US" sz="2000" kern="0" dirty="0" smtClean="0">
                <a:latin typeface="Arial"/>
                <a:cs typeface="Arial"/>
              </a:rPr>
              <a:t>           if (z &lt; d[v])  { d[v] := z; </a:t>
            </a:r>
            <a:r>
              <a:rPr lang="en-US" sz="2000" kern="0" dirty="0" err="1" smtClean="0">
                <a:latin typeface="Arial"/>
                <a:cs typeface="Arial"/>
              </a:rPr>
              <a:t>prev[v</a:t>
            </a:r>
            <a:r>
              <a:rPr lang="en-US" sz="2000" kern="0" dirty="0" smtClean="0">
                <a:latin typeface="Arial"/>
                <a:cs typeface="Arial"/>
              </a:rPr>
              <a:t>] := </a:t>
            </a:r>
            <a:r>
              <a:rPr lang="en-US" sz="2000" kern="0" dirty="0" err="1" smtClean="0">
                <a:latin typeface="Arial"/>
                <a:cs typeface="Arial"/>
              </a:rPr>
              <a:t>w</a:t>
            </a:r>
            <a:r>
              <a:rPr lang="en-US" sz="2000" kern="0" dirty="0" smtClean="0">
                <a:latin typeface="Arial"/>
                <a:cs typeface="Arial"/>
              </a:rPr>
              <a:t>; }    }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793021" y="1066800"/>
            <a:ext cx="7360379" cy="3306761"/>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868362"/>
          </a:xfrm>
        </p:spPr>
        <p:txBody>
          <a:bodyPr/>
          <a:lstStyle/>
          <a:p>
            <a:r>
              <a:rPr lang="en-US" dirty="0" smtClean="0"/>
              <a:t>Example: </a:t>
            </a:r>
            <a:r>
              <a:rPr lang="en-US" dirty="0" err="1" smtClean="0"/>
              <a:t>Dijkstra’s</a:t>
            </a:r>
            <a:r>
              <a:rPr lang="en-US" dirty="0" smtClean="0"/>
              <a:t> algorithm</a:t>
            </a:r>
            <a:endParaRPr lang="en-US" dirty="0"/>
          </a:p>
        </p:txBody>
      </p:sp>
      <p:sp>
        <p:nvSpPr>
          <p:cNvPr id="3" name="Content Placeholder 2"/>
          <p:cNvSpPr>
            <a:spLocks noGrp="1"/>
          </p:cNvSpPr>
          <p:nvPr>
            <p:ph idx="1"/>
          </p:nvPr>
        </p:nvSpPr>
        <p:spPr>
          <a:xfrm>
            <a:off x="457200" y="4373561"/>
            <a:ext cx="8229600" cy="1904999"/>
          </a:xfrm>
        </p:spPr>
        <p:txBody>
          <a:bodyPr>
            <a:noAutofit/>
          </a:bodyPr>
          <a:lstStyle/>
          <a:p>
            <a:r>
              <a:rPr lang="en-US" sz="2400" dirty="0" smtClean="0"/>
              <a:t>Small change to real array: each element changes at most by a small amount.</a:t>
            </a:r>
          </a:p>
          <a:p>
            <a:r>
              <a:rPr lang="en-US" sz="2400" dirty="0" smtClean="0"/>
              <a:t>Small change to graph with real edge weight: each edge weight changes at most by a small amount.</a:t>
            </a:r>
          </a:p>
          <a:p>
            <a:r>
              <a:rPr lang="en-US" sz="2400" dirty="0" smtClean="0"/>
              <a:t>Is this program continuous?</a:t>
            </a:r>
            <a:endParaRPr lang="en-US" sz="2400" dirty="0"/>
          </a:p>
        </p:txBody>
      </p:sp>
      <p:sp>
        <p:nvSpPr>
          <p:cNvPr id="4" name="Content Placeholder 2"/>
          <p:cNvSpPr txBox="1">
            <a:spLocks/>
          </p:cNvSpPr>
          <p:nvPr/>
        </p:nvSpPr>
        <p:spPr bwMode="auto">
          <a:xfrm>
            <a:off x="793021" y="1066800"/>
            <a:ext cx="7893779" cy="3037243"/>
          </a:xfrm>
          <a:prstGeom prst="rect">
            <a:avLst/>
          </a:prstGeom>
          <a:noFill/>
          <a:ln w="9525">
            <a:noFill/>
            <a:miter lim="800000"/>
            <a:headEnd/>
            <a:tailEnd/>
          </a:ln>
        </p:spPr>
        <p:txBody>
          <a:bodyPr/>
          <a:lstStyle/>
          <a:p>
            <a:pPr marL="342900" indent="-342900" eaLnBrk="0" hangingPunct="0">
              <a:spcBef>
                <a:spcPts val="0"/>
              </a:spcBef>
              <a:spcAft>
                <a:spcPts val="600"/>
              </a:spcAft>
              <a:defRPr/>
            </a:pPr>
            <a:r>
              <a:rPr lang="en-US" sz="2000" b="1" kern="0" dirty="0" smtClean="0">
                <a:latin typeface="Arial"/>
                <a:cs typeface="Arial"/>
              </a:rPr>
              <a:t>procedure </a:t>
            </a:r>
            <a:r>
              <a:rPr lang="en-US" sz="2000" b="1" i="1" kern="0" dirty="0" err="1" smtClean="0">
                <a:latin typeface="Arial"/>
                <a:cs typeface="Arial"/>
              </a:rPr>
              <a:t>Dijkstra</a:t>
            </a:r>
            <a:r>
              <a:rPr lang="en-US" sz="2000" b="1" i="1" kern="0" dirty="0" smtClean="0">
                <a:latin typeface="Arial"/>
                <a:cs typeface="Arial"/>
              </a:rPr>
              <a:t> </a:t>
            </a:r>
            <a:r>
              <a:rPr lang="en-US" sz="2000" kern="0" dirty="0" smtClean="0">
                <a:latin typeface="Arial"/>
                <a:cs typeface="Arial"/>
              </a:rPr>
              <a:t>(G: graph, </a:t>
            </a:r>
            <a:r>
              <a:rPr lang="en-US" sz="2000" kern="0" dirty="0" err="1" smtClean="0">
                <a:latin typeface="Arial"/>
                <a:cs typeface="Arial"/>
              </a:rPr>
              <a:t>src</a:t>
            </a:r>
            <a:r>
              <a:rPr lang="en-US" sz="2000" kern="0" dirty="0" smtClean="0">
                <a:latin typeface="Arial"/>
                <a:cs typeface="Arial"/>
              </a:rPr>
              <a:t>: node):</a:t>
            </a:r>
          </a:p>
          <a:p>
            <a:pPr marL="800100" lvl="1" indent="-342900" eaLnBrk="0" hangingPunct="0">
              <a:spcBef>
                <a:spcPts val="0"/>
              </a:spcBef>
              <a:spcAft>
                <a:spcPts val="600"/>
              </a:spcAft>
              <a:defRPr/>
            </a:pPr>
            <a:r>
              <a:rPr lang="en-US" sz="2000" b="1" kern="0" dirty="0" smtClean="0">
                <a:latin typeface="Arial"/>
                <a:cs typeface="Arial"/>
              </a:rPr>
              <a:t>for </a:t>
            </a:r>
            <a:r>
              <a:rPr lang="en-US" sz="2000" kern="0" dirty="0" smtClean="0">
                <a:latin typeface="Arial"/>
                <a:cs typeface="Arial"/>
              </a:rPr>
              <a:t>each node v in G: { d[v] := Infinity } </a:t>
            </a:r>
          </a:p>
          <a:p>
            <a:pPr marL="800100" lvl="1" indent="-342900" eaLnBrk="0" hangingPunct="0">
              <a:spcBef>
                <a:spcPts val="0"/>
              </a:spcBef>
              <a:spcAft>
                <a:spcPts val="600"/>
              </a:spcAft>
              <a:defRPr/>
            </a:pPr>
            <a:r>
              <a:rPr lang="en-US" sz="2000" kern="0" dirty="0" err="1" smtClean="0">
                <a:latin typeface="Arial"/>
                <a:cs typeface="Arial"/>
              </a:rPr>
              <a:t>d[src</a:t>
            </a:r>
            <a:r>
              <a:rPr lang="en-US" sz="2000" kern="0" dirty="0" smtClean="0">
                <a:latin typeface="Arial"/>
                <a:cs typeface="Arial"/>
              </a:rPr>
              <a:t>] := 0; </a:t>
            </a:r>
            <a:r>
              <a:rPr lang="en-US" sz="2000" kern="0" dirty="0" err="1" smtClean="0">
                <a:latin typeface="Arial"/>
                <a:cs typeface="Arial"/>
              </a:rPr>
              <a:t>Worklist</a:t>
            </a:r>
            <a:r>
              <a:rPr lang="en-US" sz="2000" kern="0" dirty="0" smtClean="0">
                <a:latin typeface="Arial"/>
                <a:cs typeface="Arial"/>
              </a:rPr>
              <a:t> := set of all nodes in G;</a:t>
            </a:r>
          </a:p>
          <a:p>
            <a:pPr marL="800100" lvl="1" indent="-342900" eaLnBrk="0" hangingPunct="0">
              <a:spcBef>
                <a:spcPts val="0"/>
              </a:spcBef>
              <a:spcAft>
                <a:spcPts val="600"/>
              </a:spcAft>
              <a:defRPr/>
            </a:pPr>
            <a:r>
              <a:rPr lang="en-US" sz="2000" b="1" kern="0" dirty="0" smtClean="0">
                <a:latin typeface="Arial"/>
                <a:cs typeface="Arial"/>
              </a:rPr>
              <a:t>while</a:t>
            </a:r>
            <a:r>
              <a:rPr lang="en-US" sz="2000" kern="0" dirty="0" smtClean="0">
                <a:latin typeface="Arial"/>
                <a:cs typeface="Arial"/>
              </a:rPr>
              <a:t> </a:t>
            </a:r>
            <a:r>
              <a:rPr lang="en-US" sz="2000" kern="0" dirty="0" err="1" smtClean="0">
                <a:latin typeface="Arial"/>
                <a:cs typeface="Arial"/>
              </a:rPr>
              <a:t>Worklist</a:t>
            </a:r>
            <a:r>
              <a:rPr lang="en-US" sz="2000" kern="0" dirty="0" smtClean="0">
                <a:latin typeface="Arial"/>
                <a:cs typeface="Arial"/>
              </a:rPr>
              <a:t> is not empty {</a:t>
            </a:r>
          </a:p>
          <a:p>
            <a:pPr marL="800100" lvl="1" indent="-342900" eaLnBrk="0" hangingPunct="0">
              <a:spcBef>
                <a:spcPts val="0"/>
              </a:spcBef>
              <a:spcAft>
                <a:spcPts val="600"/>
              </a:spcAft>
              <a:defRPr/>
            </a:pPr>
            <a:r>
              <a:rPr lang="en-US" sz="2000" kern="0" dirty="0" smtClean="0">
                <a:latin typeface="Arial"/>
                <a:cs typeface="Arial"/>
              </a:rPr>
              <a:t>      Remove node </a:t>
            </a:r>
            <a:r>
              <a:rPr lang="en-US" sz="2000" kern="0" dirty="0" err="1" smtClean="0">
                <a:latin typeface="Arial"/>
                <a:cs typeface="Arial"/>
              </a:rPr>
              <a:t>w</a:t>
            </a:r>
            <a:r>
              <a:rPr lang="en-US" sz="2000" kern="0" dirty="0" smtClean="0">
                <a:latin typeface="Arial"/>
                <a:cs typeface="Arial"/>
              </a:rPr>
              <a:t> from </a:t>
            </a:r>
            <a:r>
              <a:rPr lang="en-US" sz="2000" kern="0" dirty="0" err="1" smtClean="0">
                <a:latin typeface="Arial"/>
                <a:cs typeface="Arial"/>
              </a:rPr>
              <a:t>Worklist</a:t>
            </a:r>
            <a:r>
              <a:rPr lang="en-US" sz="2000" kern="0" dirty="0" smtClean="0">
                <a:latin typeface="Arial"/>
                <a:cs typeface="Arial"/>
              </a:rPr>
              <a:t> </a:t>
            </a:r>
            <a:r>
              <a:rPr lang="en-US" sz="2000" kern="0" dirty="0" err="1" smtClean="0">
                <a:latin typeface="Arial"/>
                <a:cs typeface="Arial"/>
              </a:rPr>
              <a:t>s.t</a:t>
            </a:r>
            <a:r>
              <a:rPr lang="en-US" sz="2000" kern="0" dirty="0" smtClean="0">
                <a:latin typeface="Arial"/>
                <a:cs typeface="Arial"/>
              </a:rPr>
              <a:t>. d[w] is minimal; </a:t>
            </a:r>
          </a:p>
          <a:p>
            <a:pPr marL="800100" lvl="1" indent="-342900" eaLnBrk="0" hangingPunct="0">
              <a:spcBef>
                <a:spcPts val="0"/>
              </a:spcBef>
              <a:spcAft>
                <a:spcPts val="600"/>
              </a:spcAft>
              <a:defRPr/>
            </a:pPr>
            <a:r>
              <a:rPr lang="en-US" sz="2000" kern="0" dirty="0" smtClean="0">
                <a:latin typeface="Arial"/>
                <a:cs typeface="Arial"/>
              </a:rPr>
              <a:t>      </a:t>
            </a:r>
            <a:r>
              <a:rPr lang="en-US" sz="2000" b="1" kern="0" dirty="0" smtClean="0">
                <a:latin typeface="Arial"/>
                <a:cs typeface="Arial"/>
              </a:rPr>
              <a:t>for</a:t>
            </a:r>
            <a:r>
              <a:rPr lang="en-US" sz="2000" kern="0" dirty="0" smtClean="0">
                <a:latin typeface="Arial"/>
                <a:cs typeface="Arial"/>
              </a:rPr>
              <a:t> each neighbor v of </a:t>
            </a:r>
            <a:r>
              <a:rPr lang="en-US" sz="2000" kern="0" dirty="0" err="1" smtClean="0">
                <a:latin typeface="Arial"/>
                <a:cs typeface="Arial"/>
              </a:rPr>
              <a:t>w</a:t>
            </a:r>
            <a:r>
              <a:rPr lang="en-US" sz="2000" kern="0" dirty="0" smtClean="0">
                <a:latin typeface="Arial"/>
                <a:cs typeface="Arial"/>
              </a:rPr>
              <a:t>: {</a:t>
            </a:r>
          </a:p>
          <a:p>
            <a:pPr marL="800100" lvl="1" indent="-342900" eaLnBrk="0" hangingPunct="0">
              <a:spcBef>
                <a:spcPts val="0"/>
              </a:spcBef>
              <a:spcAft>
                <a:spcPts val="600"/>
              </a:spcAft>
              <a:defRPr/>
            </a:pPr>
            <a:r>
              <a:rPr lang="en-US" sz="2000" kern="0" dirty="0" smtClean="0">
                <a:latin typeface="Arial"/>
                <a:cs typeface="Arial"/>
              </a:rPr>
              <a:t>           z := d[w] + G[</a:t>
            </a:r>
            <a:r>
              <a:rPr lang="en-US" sz="2000" kern="0" dirty="0" err="1" smtClean="0">
                <a:latin typeface="Arial"/>
                <a:cs typeface="Arial"/>
              </a:rPr>
              <a:t>w,v</a:t>
            </a:r>
            <a:r>
              <a:rPr lang="en-US" sz="2000" kern="0" dirty="0" smtClean="0">
                <a:latin typeface="Arial"/>
                <a:cs typeface="Arial"/>
              </a:rPr>
              <a:t>];</a:t>
            </a:r>
          </a:p>
          <a:p>
            <a:pPr marL="800100" lvl="1" indent="-342900" eaLnBrk="0" hangingPunct="0">
              <a:spcBef>
                <a:spcPts val="0"/>
              </a:spcBef>
              <a:spcAft>
                <a:spcPts val="600"/>
              </a:spcAft>
              <a:defRPr/>
            </a:pPr>
            <a:r>
              <a:rPr lang="en-US" sz="2000" kern="0" dirty="0" smtClean="0">
                <a:latin typeface="Arial"/>
                <a:cs typeface="Arial"/>
              </a:rPr>
              <a:t>           if (z &lt; d[v])  { d[v] := z; </a:t>
            </a:r>
            <a:r>
              <a:rPr lang="en-US" sz="2000" kern="0" dirty="0" err="1" smtClean="0">
                <a:latin typeface="Arial"/>
                <a:cs typeface="Arial"/>
              </a:rPr>
              <a:t>prev[v</a:t>
            </a:r>
            <a:r>
              <a:rPr lang="en-US" sz="2000" kern="0" dirty="0" smtClean="0">
                <a:latin typeface="Arial"/>
                <a:cs typeface="Arial"/>
              </a:rPr>
              <a:t>] := </a:t>
            </a:r>
            <a:r>
              <a:rPr lang="en-US" sz="2000" kern="0" dirty="0" err="1" smtClean="0">
                <a:latin typeface="Arial"/>
                <a:cs typeface="Arial"/>
              </a:rPr>
              <a:t>w</a:t>
            </a:r>
            <a:r>
              <a:rPr lang="en-US" sz="2000" kern="0" dirty="0" smtClean="0">
                <a:latin typeface="Arial"/>
                <a:cs typeface="Arial"/>
              </a:rPr>
              <a:t>; }    } }</a:t>
            </a:r>
          </a:p>
        </p:txBody>
      </p:sp>
      <p:sp>
        <p:nvSpPr>
          <p:cNvPr id="6" name="Rounded Rectangle 5"/>
          <p:cNvSpPr/>
          <p:nvPr/>
        </p:nvSpPr>
        <p:spPr>
          <a:xfrm>
            <a:off x="3276600" y="4953000"/>
            <a:ext cx="5029200" cy="1759525"/>
          </a:xfrm>
          <a:prstGeom prst="round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581400" y="5257800"/>
            <a:ext cx="4572000" cy="1184940"/>
          </a:xfrm>
          <a:prstGeom prst="rect">
            <a:avLst/>
          </a:prstGeom>
          <a:noFill/>
        </p:spPr>
        <p:txBody>
          <a:bodyPr wrap="square" rtlCol="0">
            <a:spAutoFit/>
          </a:bodyPr>
          <a:lstStyle/>
          <a:p>
            <a:pPr>
              <a:spcAft>
                <a:spcPts val="600"/>
              </a:spcAft>
              <a:buFont typeface="Arial"/>
              <a:buChar char="•"/>
            </a:pPr>
            <a:r>
              <a:rPr lang="en-US" sz="2200" dirty="0" smtClean="0"/>
              <a:t>  Depends on what is observable.</a:t>
            </a:r>
          </a:p>
          <a:p>
            <a:pPr>
              <a:spcAft>
                <a:spcPts val="600"/>
              </a:spcAft>
              <a:buFont typeface="Arial"/>
              <a:buChar char="•"/>
            </a:pPr>
            <a:r>
              <a:rPr lang="en-US" sz="2200" dirty="0" smtClean="0"/>
              <a:t>  At point of output, </a:t>
            </a:r>
            <a:r>
              <a:rPr lang="en-US" sz="2200" dirty="0" err="1" smtClean="0"/>
              <a:t>d</a:t>
            </a:r>
            <a:r>
              <a:rPr lang="en-US" sz="2200" dirty="0" smtClean="0"/>
              <a:t> is a continuous function of G, but </a:t>
            </a:r>
            <a:r>
              <a:rPr lang="en-US" sz="2200" dirty="0" err="1" smtClean="0"/>
              <a:t>prev</a:t>
            </a:r>
            <a:r>
              <a:rPr lang="en-US" sz="2200" dirty="0" smtClean="0"/>
              <a:t> is not.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Rectangle 14"/>
          <p:cNvSpPr/>
          <p:nvPr/>
        </p:nvSpPr>
        <p:spPr>
          <a:xfrm>
            <a:off x="3505203" y="1915170"/>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4" name="Rectangle 13"/>
          <p:cNvSpPr/>
          <p:nvPr/>
        </p:nvSpPr>
        <p:spPr>
          <a:xfrm>
            <a:off x="2667003" y="1915170"/>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3" name="Content Placeholder 2"/>
          <p:cNvSpPr>
            <a:spLocks noGrp="1"/>
          </p:cNvSpPr>
          <p:nvPr>
            <p:ph idx="1"/>
          </p:nvPr>
        </p:nvSpPr>
        <p:spPr>
          <a:xfrm>
            <a:off x="228602" y="1085902"/>
            <a:ext cx="8229600" cy="1904999"/>
          </a:xfrm>
        </p:spPr>
        <p:txBody>
          <a:bodyPr>
            <a:noAutofit/>
          </a:bodyPr>
          <a:lstStyle/>
          <a:p>
            <a:r>
              <a:rPr lang="en-US" sz="2600" dirty="0" smtClean="0">
                <a:solidFill>
                  <a:srgbClr val="008000"/>
                </a:solidFill>
              </a:rPr>
              <a:t>Sorting algorithms</a:t>
            </a:r>
            <a:r>
              <a:rPr lang="en-US" sz="2600" dirty="0" smtClean="0"/>
              <a:t> are continuous</a:t>
            </a:r>
          </a:p>
          <a:p>
            <a:endParaRPr lang="en-US" sz="2600" dirty="0" smtClean="0"/>
          </a:p>
          <a:p>
            <a:endParaRPr lang="en-US" sz="2600" dirty="0" smtClean="0"/>
          </a:p>
          <a:p>
            <a:endParaRPr lang="en-US" sz="2600" dirty="0" smtClean="0"/>
          </a:p>
          <a:p>
            <a:pPr>
              <a:buNone/>
            </a:pPr>
            <a:endParaRPr lang="en-US" sz="2600" dirty="0" smtClean="0"/>
          </a:p>
          <a:p>
            <a:pPr>
              <a:buNone/>
            </a:pPr>
            <a:r>
              <a:rPr lang="en-US" sz="2600" dirty="0" smtClean="0"/>
              <a:t>	… but only if output = array of keys.</a:t>
            </a:r>
          </a:p>
          <a:p>
            <a:r>
              <a:rPr lang="en-US" sz="2600" dirty="0" smtClean="0">
                <a:solidFill>
                  <a:srgbClr val="008000"/>
                </a:solidFill>
              </a:rPr>
              <a:t>Minimum spanning tree algorithms </a:t>
            </a:r>
            <a:r>
              <a:rPr lang="en-US" sz="2600" dirty="0" smtClean="0"/>
              <a:t>are continuous</a:t>
            </a:r>
            <a:br>
              <a:rPr lang="en-US" sz="2600" dirty="0" smtClean="0"/>
            </a:br>
            <a:r>
              <a:rPr lang="en-US" sz="2600" dirty="0" smtClean="0"/>
              <a:t>… but only if the output is the weight of the tree.</a:t>
            </a:r>
          </a:p>
          <a:p>
            <a:r>
              <a:rPr lang="en-US" sz="2600" dirty="0" smtClean="0">
                <a:solidFill>
                  <a:srgbClr val="008000"/>
                </a:solidFill>
              </a:rPr>
              <a:t>Integer knapsack </a:t>
            </a:r>
            <a:r>
              <a:rPr lang="en-US" sz="2600" dirty="0" smtClean="0"/>
              <a:t>is continuous in values of items but not in their weights.</a:t>
            </a:r>
          </a:p>
          <a:p>
            <a:r>
              <a:rPr lang="en-US" sz="2600" dirty="0" smtClean="0">
                <a:solidFill>
                  <a:srgbClr val="008000"/>
                </a:solidFill>
              </a:rPr>
              <a:t>Fractional knapsack </a:t>
            </a:r>
            <a:r>
              <a:rPr lang="en-US" sz="2600" dirty="0" smtClean="0"/>
              <a:t>is continuous in values </a:t>
            </a:r>
            <a:r>
              <a:rPr lang="en-US" sz="2600" i="1" dirty="0" smtClean="0"/>
              <a:t>and</a:t>
            </a:r>
            <a:r>
              <a:rPr lang="en-US" sz="2600" dirty="0" smtClean="0"/>
              <a:t> weights.</a:t>
            </a:r>
          </a:p>
        </p:txBody>
      </p:sp>
      <p:sp>
        <p:nvSpPr>
          <p:cNvPr id="2" name="Title 1"/>
          <p:cNvSpPr>
            <a:spLocks noGrp="1"/>
          </p:cNvSpPr>
          <p:nvPr>
            <p:ph type="title"/>
          </p:nvPr>
        </p:nvSpPr>
        <p:spPr>
          <a:xfrm>
            <a:off x="457200" y="0"/>
            <a:ext cx="8229600" cy="868362"/>
          </a:xfrm>
        </p:spPr>
        <p:txBody>
          <a:bodyPr>
            <a:normAutofit/>
          </a:bodyPr>
          <a:lstStyle/>
          <a:p>
            <a:r>
              <a:rPr lang="en-US" sz="3600" dirty="0" smtClean="0"/>
              <a:t>Continuity at work!</a:t>
            </a:r>
            <a:endParaRPr lang="en-US" sz="3600" dirty="0"/>
          </a:p>
        </p:txBody>
      </p:sp>
      <p:sp>
        <p:nvSpPr>
          <p:cNvPr id="8" name="Rectangle 7"/>
          <p:cNvSpPr/>
          <p:nvPr/>
        </p:nvSpPr>
        <p:spPr>
          <a:xfrm>
            <a:off x="990602" y="1915170"/>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9" name="TextBox 8"/>
          <p:cNvSpPr txBox="1"/>
          <p:nvPr/>
        </p:nvSpPr>
        <p:spPr>
          <a:xfrm>
            <a:off x="990602" y="1915170"/>
            <a:ext cx="838200" cy="400110"/>
          </a:xfrm>
          <a:prstGeom prst="rect">
            <a:avLst/>
          </a:prstGeom>
          <a:noFill/>
        </p:spPr>
        <p:txBody>
          <a:bodyPr wrap="square" rtlCol="0">
            <a:spAutoFit/>
          </a:bodyPr>
          <a:lstStyle/>
          <a:p>
            <a:r>
              <a:rPr lang="en-US" sz="2000" b="1" dirty="0" smtClean="0"/>
              <a:t>  </a:t>
            </a:r>
            <a:r>
              <a:rPr lang="en-US" sz="2000" dirty="0" smtClean="0"/>
              <a:t>2.0</a:t>
            </a:r>
            <a:endParaRPr lang="en-US" sz="2000" dirty="0"/>
          </a:p>
        </p:txBody>
      </p:sp>
      <p:sp>
        <p:nvSpPr>
          <p:cNvPr id="10" name="Rectangle 9"/>
          <p:cNvSpPr/>
          <p:nvPr/>
        </p:nvSpPr>
        <p:spPr>
          <a:xfrm>
            <a:off x="1828802" y="1915170"/>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1" name="TextBox 10"/>
          <p:cNvSpPr txBox="1"/>
          <p:nvPr/>
        </p:nvSpPr>
        <p:spPr>
          <a:xfrm>
            <a:off x="1828802" y="1915170"/>
            <a:ext cx="838200" cy="400110"/>
          </a:xfrm>
          <a:prstGeom prst="rect">
            <a:avLst/>
          </a:prstGeom>
          <a:noFill/>
        </p:spPr>
        <p:txBody>
          <a:bodyPr wrap="square" rtlCol="0">
            <a:spAutoFit/>
          </a:bodyPr>
          <a:lstStyle/>
          <a:p>
            <a:r>
              <a:rPr lang="en-US" sz="2000" b="1" dirty="0" smtClean="0"/>
              <a:t>  </a:t>
            </a:r>
            <a:r>
              <a:rPr lang="en-US" sz="2000" dirty="0" smtClean="0"/>
              <a:t>3.0</a:t>
            </a:r>
            <a:endParaRPr lang="en-US" sz="2000" dirty="0"/>
          </a:p>
        </p:txBody>
      </p:sp>
      <p:sp>
        <p:nvSpPr>
          <p:cNvPr id="12" name="TextBox 11"/>
          <p:cNvSpPr txBox="1"/>
          <p:nvPr/>
        </p:nvSpPr>
        <p:spPr>
          <a:xfrm>
            <a:off x="2667002" y="1915170"/>
            <a:ext cx="838200" cy="400110"/>
          </a:xfrm>
          <a:prstGeom prst="rect">
            <a:avLst/>
          </a:prstGeom>
          <a:noFill/>
        </p:spPr>
        <p:txBody>
          <a:bodyPr wrap="square" rtlCol="0">
            <a:spAutoFit/>
          </a:bodyPr>
          <a:lstStyle/>
          <a:p>
            <a:r>
              <a:rPr lang="en-US" sz="2000" b="1" dirty="0" smtClean="0"/>
              <a:t>  </a:t>
            </a:r>
            <a:r>
              <a:rPr lang="en-US" sz="2000" dirty="0" smtClean="0"/>
              <a:t>4.0</a:t>
            </a:r>
            <a:endParaRPr lang="en-US" sz="2000" dirty="0"/>
          </a:p>
        </p:txBody>
      </p:sp>
      <p:sp>
        <p:nvSpPr>
          <p:cNvPr id="13" name="TextBox 12"/>
          <p:cNvSpPr txBox="1"/>
          <p:nvPr/>
        </p:nvSpPr>
        <p:spPr>
          <a:xfrm>
            <a:off x="3505202" y="1915170"/>
            <a:ext cx="838200" cy="400110"/>
          </a:xfrm>
          <a:prstGeom prst="rect">
            <a:avLst/>
          </a:prstGeom>
          <a:noFill/>
        </p:spPr>
        <p:txBody>
          <a:bodyPr wrap="square" rtlCol="0">
            <a:spAutoFit/>
          </a:bodyPr>
          <a:lstStyle/>
          <a:p>
            <a:r>
              <a:rPr lang="en-US" sz="2000" b="1" dirty="0" smtClean="0"/>
              <a:t>  </a:t>
            </a:r>
            <a:r>
              <a:rPr lang="en-US" sz="2000" dirty="0" smtClean="0"/>
              <a:t>3.0</a:t>
            </a:r>
            <a:endParaRPr lang="en-US" sz="2000" dirty="0"/>
          </a:p>
        </p:txBody>
      </p:sp>
      <p:sp>
        <p:nvSpPr>
          <p:cNvPr id="16" name="Rectangle 15"/>
          <p:cNvSpPr/>
          <p:nvPr/>
        </p:nvSpPr>
        <p:spPr>
          <a:xfrm>
            <a:off x="3505202"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7" name="Rectangle 16"/>
          <p:cNvSpPr/>
          <p:nvPr/>
        </p:nvSpPr>
        <p:spPr>
          <a:xfrm>
            <a:off x="2667002"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8" name="Rectangle 17"/>
          <p:cNvSpPr/>
          <p:nvPr/>
        </p:nvSpPr>
        <p:spPr>
          <a:xfrm>
            <a:off x="990601"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9" name="TextBox 18"/>
          <p:cNvSpPr txBox="1"/>
          <p:nvPr/>
        </p:nvSpPr>
        <p:spPr>
          <a:xfrm>
            <a:off x="990601" y="2857608"/>
            <a:ext cx="838200" cy="400110"/>
          </a:xfrm>
          <a:prstGeom prst="rect">
            <a:avLst/>
          </a:prstGeom>
          <a:noFill/>
        </p:spPr>
        <p:txBody>
          <a:bodyPr wrap="square" rtlCol="0">
            <a:spAutoFit/>
          </a:bodyPr>
          <a:lstStyle/>
          <a:p>
            <a:r>
              <a:rPr lang="en-US" sz="2000" b="1" dirty="0" smtClean="0"/>
              <a:t>  </a:t>
            </a:r>
            <a:r>
              <a:rPr lang="en-US" sz="2000" dirty="0" smtClean="0"/>
              <a:t>2.0</a:t>
            </a:r>
            <a:endParaRPr lang="en-US" sz="2000" dirty="0"/>
          </a:p>
        </p:txBody>
      </p:sp>
      <p:sp>
        <p:nvSpPr>
          <p:cNvPr id="20" name="Rectangle 19"/>
          <p:cNvSpPr/>
          <p:nvPr/>
        </p:nvSpPr>
        <p:spPr>
          <a:xfrm>
            <a:off x="1828801"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21" name="TextBox 20"/>
          <p:cNvSpPr txBox="1"/>
          <p:nvPr/>
        </p:nvSpPr>
        <p:spPr>
          <a:xfrm>
            <a:off x="1828801" y="2857608"/>
            <a:ext cx="838200" cy="400110"/>
          </a:xfrm>
          <a:prstGeom prst="rect">
            <a:avLst/>
          </a:prstGeom>
          <a:noFill/>
        </p:spPr>
        <p:txBody>
          <a:bodyPr wrap="square" rtlCol="0">
            <a:spAutoFit/>
          </a:bodyPr>
          <a:lstStyle/>
          <a:p>
            <a:r>
              <a:rPr lang="en-US" sz="2000" b="1" dirty="0" smtClean="0"/>
              <a:t>  </a:t>
            </a:r>
            <a:r>
              <a:rPr lang="en-US" sz="2000" dirty="0" smtClean="0"/>
              <a:t>3.0</a:t>
            </a:r>
            <a:endParaRPr lang="en-US" sz="2000" dirty="0"/>
          </a:p>
        </p:txBody>
      </p:sp>
      <p:sp>
        <p:nvSpPr>
          <p:cNvPr id="22" name="TextBox 21"/>
          <p:cNvSpPr txBox="1"/>
          <p:nvPr/>
        </p:nvSpPr>
        <p:spPr>
          <a:xfrm>
            <a:off x="2667001" y="2857608"/>
            <a:ext cx="838200" cy="400110"/>
          </a:xfrm>
          <a:prstGeom prst="rect">
            <a:avLst/>
          </a:prstGeom>
          <a:noFill/>
        </p:spPr>
        <p:txBody>
          <a:bodyPr wrap="square" rtlCol="0">
            <a:spAutoFit/>
          </a:bodyPr>
          <a:lstStyle/>
          <a:p>
            <a:r>
              <a:rPr lang="en-US" sz="2000" b="1" dirty="0" smtClean="0"/>
              <a:t>  </a:t>
            </a:r>
            <a:r>
              <a:rPr lang="en-US" sz="2000" dirty="0" smtClean="0"/>
              <a:t>3.0</a:t>
            </a:r>
            <a:endParaRPr lang="en-US" sz="2000" dirty="0"/>
          </a:p>
        </p:txBody>
      </p:sp>
      <p:sp>
        <p:nvSpPr>
          <p:cNvPr id="23" name="TextBox 22"/>
          <p:cNvSpPr txBox="1"/>
          <p:nvPr/>
        </p:nvSpPr>
        <p:spPr>
          <a:xfrm>
            <a:off x="3505201" y="2857608"/>
            <a:ext cx="838200" cy="400110"/>
          </a:xfrm>
          <a:prstGeom prst="rect">
            <a:avLst/>
          </a:prstGeom>
          <a:noFill/>
        </p:spPr>
        <p:txBody>
          <a:bodyPr wrap="square" rtlCol="0">
            <a:spAutoFit/>
          </a:bodyPr>
          <a:lstStyle/>
          <a:p>
            <a:r>
              <a:rPr lang="en-US" sz="2000" b="1" dirty="0" smtClean="0"/>
              <a:t>  </a:t>
            </a:r>
            <a:r>
              <a:rPr lang="en-US" sz="2000" dirty="0" smtClean="0"/>
              <a:t>4.0</a:t>
            </a:r>
            <a:endParaRPr lang="en-US" sz="2000" dirty="0"/>
          </a:p>
        </p:txBody>
      </p:sp>
      <p:cxnSp>
        <p:nvCxnSpPr>
          <p:cNvPr id="25" name="Straight Arrow Connector 24"/>
          <p:cNvCxnSpPr>
            <a:stCxn id="8" idx="2"/>
            <a:endCxn id="19" idx="0"/>
          </p:cNvCxnSpPr>
          <p:nvPr/>
        </p:nvCxnSpPr>
        <p:spPr>
          <a:xfrm rot="5400000">
            <a:off x="1205183" y="2653089"/>
            <a:ext cx="40903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0" idx="2"/>
            <a:endCxn id="20" idx="0"/>
          </p:cNvCxnSpPr>
          <p:nvPr/>
        </p:nvCxnSpPr>
        <p:spPr>
          <a:xfrm rot="5400000">
            <a:off x="2043383" y="2653089"/>
            <a:ext cx="40903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5" idx="2"/>
            <a:endCxn id="22" idx="0"/>
          </p:cNvCxnSpPr>
          <p:nvPr/>
        </p:nvCxnSpPr>
        <p:spPr>
          <a:xfrm rot="5400000">
            <a:off x="3300683" y="2233988"/>
            <a:ext cx="409038" cy="8382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4" idx="2"/>
            <a:endCxn id="23" idx="0"/>
          </p:cNvCxnSpPr>
          <p:nvPr/>
        </p:nvCxnSpPr>
        <p:spPr>
          <a:xfrm rot="16200000" flipH="1">
            <a:off x="3300683" y="2233990"/>
            <a:ext cx="409038" cy="838198"/>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7353304" y="1915169"/>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33" name="Rectangle 32"/>
          <p:cNvSpPr/>
          <p:nvPr/>
        </p:nvSpPr>
        <p:spPr>
          <a:xfrm>
            <a:off x="6515104" y="1915169"/>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34" name="Rectangle 33"/>
          <p:cNvSpPr/>
          <p:nvPr/>
        </p:nvSpPr>
        <p:spPr>
          <a:xfrm>
            <a:off x="4838703" y="1915169"/>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35" name="TextBox 34"/>
          <p:cNvSpPr txBox="1"/>
          <p:nvPr/>
        </p:nvSpPr>
        <p:spPr>
          <a:xfrm>
            <a:off x="4838703" y="1915169"/>
            <a:ext cx="838200" cy="400110"/>
          </a:xfrm>
          <a:prstGeom prst="rect">
            <a:avLst/>
          </a:prstGeom>
          <a:noFill/>
        </p:spPr>
        <p:txBody>
          <a:bodyPr wrap="square" rtlCol="0">
            <a:spAutoFit/>
          </a:bodyPr>
          <a:lstStyle/>
          <a:p>
            <a:r>
              <a:rPr lang="en-US" sz="2000" b="1" dirty="0" smtClean="0"/>
              <a:t>  </a:t>
            </a:r>
            <a:r>
              <a:rPr lang="en-US" sz="2000" dirty="0" smtClean="0"/>
              <a:t>2.0</a:t>
            </a:r>
            <a:endParaRPr lang="en-US" sz="2000" dirty="0"/>
          </a:p>
        </p:txBody>
      </p:sp>
      <p:sp>
        <p:nvSpPr>
          <p:cNvPr id="36" name="Rectangle 35"/>
          <p:cNvSpPr/>
          <p:nvPr/>
        </p:nvSpPr>
        <p:spPr>
          <a:xfrm>
            <a:off x="5676903" y="1915169"/>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37" name="TextBox 36"/>
          <p:cNvSpPr txBox="1"/>
          <p:nvPr/>
        </p:nvSpPr>
        <p:spPr>
          <a:xfrm>
            <a:off x="5676903" y="1915169"/>
            <a:ext cx="838200" cy="400110"/>
          </a:xfrm>
          <a:prstGeom prst="rect">
            <a:avLst/>
          </a:prstGeom>
          <a:noFill/>
        </p:spPr>
        <p:txBody>
          <a:bodyPr wrap="square" rtlCol="0">
            <a:spAutoFit/>
          </a:bodyPr>
          <a:lstStyle/>
          <a:p>
            <a:r>
              <a:rPr lang="en-US" sz="2000" b="1" dirty="0" smtClean="0"/>
              <a:t>  </a:t>
            </a:r>
            <a:r>
              <a:rPr lang="en-US" sz="2000" dirty="0" smtClean="0"/>
              <a:t>3.0</a:t>
            </a:r>
            <a:endParaRPr lang="en-US" sz="2000" dirty="0"/>
          </a:p>
        </p:txBody>
      </p:sp>
      <p:sp>
        <p:nvSpPr>
          <p:cNvPr id="38" name="TextBox 37"/>
          <p:cNvSpPr txBox="1"/>
          <p:nvPr/>
        </p:nvSpPr>
        <p:spPr>
          <a:xfrm>
            <a:off x="6515103" y="1915169"/>
            <a:ext cx="838200" cy="400110"/>
          </a:xfrm>
          <a:prstGeom prst="rect">
            <a:avLst/>
          </a:prstGeom>
          <a:noFill/>
        </p:spPr>
        <p:txBody>
          <a:bodyPr wrap="square" rtlCol="0">
            <a:spAutoFit/>
          </a:bodyPr>
          <a:lstStyle/>
          <a:p>
            <a:r>
              <a:rPr lang="en-US" sz="2000" b="1" dirty="0" smtClean="0"/>
              <a:t>  </a:t>
            </a:r>
            <a:r>
              <a:rPr lang="en-US" sz="2000" dirty="0" smtClean="0"/>
              <a:t>4.0</a:t>
            </a:r>
            <a:endParaRPr lang="en-US" sz="2000" dirty="0"/>
          </a:p>
        </p:txBody>
      </p:sp>
      <p:sp>
        <p:nvSpPr>
          <p:cNvPr id="39" name="TextBox 38"/>
          <p:cNvSpPr txBox="1"/>
          <p:nvPr/>
        </p:nvSpPr>
        <p:spPr>
          <a:xfrm>
            <a:off x="7353303" y="1915170"/>
            <a:ext cx="1219198" cy="400110"/>
          </a:xfrm>
          <a:prstGeom prst="rect">
            <a:avLst/>
          </a:prstGeom>
          <a:noFill/>
        </p:spPr>
        <p:txBody>
          <a:bodyPr wrap="square" rtlCol="0">
            <a:spAutoFit/>
          </a:bodyPr>
          <a:lstStyle/>
          <a:p>
            <a:r>
              <a:rPr lang="en-US" sz="2000" b="1" dirty="0" smtClean="0"/>
              <a:t> </a:t>
            </a:r>
            <a:r>
              <a:rPr lang="en-US" sz="2000" dirty="0" smtClean="0"/>
              <a:t>2.99</a:t>
            </a:r>
            <a:endParaRPr lang="en-US" sz="2000" dirty="0"/>
          </a:p>
        </p:txBody>
      </p:sp>
      <p:sp>
        <p:nvSpPr>
          <p:cNvPr id="40" name="Rectangle 39"/>
          <p:cNvSpPr/>
          <p:nvPr/>
        </p:nvSpPr>
        <p:spPr>
          <a:xfrm>
            <a:off x="7353302"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41" name="Rectangle 40"/>
          <p:cNvSpPr/>
          <p:nvPr/>
        </p:nvSpPr>
        <p:spPr>
          <a:xfrm>
            <a:off x="6515102"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42" name="Rectangle 41"/>
          <p:cNvSpPr/>
          <p:nvPr/>
        </p:nvSpPr>
        <p:spPr>
          <a:xfrm>
            <a:off x="4838701"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43" name="TextBox 42"/>
          <p:cNvSpPr txBox="1"/>
          <p:nvPr/>
        </p:nvSpPr>
        <p:spPr>
          <a:xfrm>
            <a:off x="4838701" y="2857608"/>
            <a:ext cx="838200" cy="400110"/>
          </a:xfrm>
          <a:prstGeom prst="rect">
            <a:avLst/>
          </a:prstGeom>
          <a:noFill/>
        </p:spPr>
        <p:txBody>
          <a:bodyPr wrap="square" rtlCol="0">
            <a:spAutoFit/>
          </a:bodyPr>
          <a:lstStyle/>
          <a:p>
            <a:r>
              <a:rPr lang="en-US" sz="2000" b="1" dirty="0" smtClean="0"/>
              <a:t>  </a:t>
            </a:r>
            <a:r>
              <a:rPr lang="en-US" sz="2000" dirty="0" smtClean="0"/>
              <a:t>2.0</a:t>
            </a:r>
            <a:endParaRPr lang="en-US" sz="2000" dirty="0"/>
          </a:p>
        </p:txBody>
      </p:sp>
      <p:sp>
        <p:nvSpPr>
          <p:cNvPr id="44" name="Rectangle 43"/>
          <p:cNvSpPr/>
          <p:nvPr/>
        </p:nvSpPr>
        <p:spPr>
          <a:xfrm>
            <a:off x="5676901" y="2857608"/>
            <a:ext cx="838199"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45" name="TextBox 44"/>
          <p:cNvSpPr txBox="1"/>
          <p:nvPr/>
        </p:nvSpPr>
        <p:spPr>
          <a:xfrm>
            <a:off x="5676901" y="2857608"/>
            <a:ext cx="838200" cy="400110"/>
          </a:xfrm>
          <a:prstGeom prst="rect">
            <a:avLst/>
          </a:prstGeom>
          <a:noFill/>
        </p:spPr>
        <p:txBody>
          <a:bodyPr wrap="square" rtlCol="0">
            <a:spAutoFit/>
          </a:bodyPr>
          <a:lstStyle/>
          <a:p>
            <a:r>
              <a:rPr lang="en-US" sz="2000" b="1" dirty="0" smtClean="0"/>
              <a:t> </a:t>
            </a:r>
            <a:r>
              <a:rPr lang="en-US" sz="2000" dirty="0" smtClean="0"/>
              <a:t>2.99</a:t>
            </a:r>
            <a:endParaRPr lang="en-US" sz="2000" dirty="0"/>
          </a:p>
        </p:txBody>
      </p:sp>
      <p:sp>
        <p:nvSpPr>
          <p:cNvPr id="46" name="TextBox 45"/>
          <p:cNvSpPr txBox="1"/>
          <p:nvPr/>
        </p:nvSpPr>
        <p:spPr>
          <a:xfrm>
            <a:off x="6515101" y="2857608"/>
            <a:ext cx="838200" cy="400110"/>
          </a:xfrm>
          <a:prstGeom prst="rect">
            <a:avLst/>
          </a:prstGeom>
          <a:noFill/>
        </p:spPr>
        <p:txBody>
          <a:bodyPr wrap="square" rtlCol="0">
            <a:spAutoFit/>
          </a:bodyPr>
          <a:lstStyle/>
          <a:p>
            <a:r>
              <a:rPr lang="en-US" sz="2000" b="1" dirty="0" smtClean="0"/>
              <a:t>  </a:t>
            </a:r>
            <a:r>
              <a:rPr lang="en-US" sz="2000" dirty="0" smtClean="0"/>
              <a:t>3.0</a:t>
            </a:r>
            <a:endParaRPr lang="en-US" sz="2000" dirty="0"/>
          </a:p>
        </p:txBody>
      </p:sp>
      <p:sp>
        <p:nvSpPr>
          <p:cNvPr id="47" name="TextBox 46"/>
          <p:cNvSpPr txBox="1"/>
          <p:nvPr/>
        </p:nvSpPr>
        <p:spPr>
          <a:xfrm>
            <a:off x="7353301" y="2857608"/>
            <a:ext cx="838200" cy="400110"/>
          </a:xfrm>
          <a:prstGeom prst="rect">
            <a:avLst/>
          </a:prstGeom>
          <a:noFill/>
        </p:spPr>
        <p:txBody>
          <a:bodyPr wrap="square" rtlCol="0">
            <a:spAutoFit/>
          </a:bodyPr>
          <a:lstStyle/>
          <a:p>
            <a:r>
              <a:rPr lang="en-US" sz="2000" b="1" dirty="0" smtClean="0"/>
              <a:t>  </a:t>
            </a:r>
            <a:r>
              <a:rPr lang="en-US" sz="2000" dirty="0" smtClean="0"/>
              <a:t>4.0</a:t>
            </a:r>
            <a:endParaRPr lang="en-US" sz="2000" dirty="0"/>
          </a:p>
        </p:txBody>
      </p:sp>
      <p:cxnSp>
        <p:nvCxnSpPr>
          <p:cNvPr id="48" name="Straight Arrow Connector 47"/>
          <p:cNvCxnSpPr/>
          <p:nvPr/>
        </p:nvCxnSpPr>
        <p:spPr>
          <a:xfrm rot="16200000" flipH="1">
            <a:off x="5024738" y="2719735"/>
            <a:ext cx="542330"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endCxn id="41" idx="0"/>
          </p:cNvCxnSpPr>
          <p:nvPr/>
        </p:nvCxnSpPr>
        <p:spPr>
          <a:xfrm>
            <a:off x="6057899" y="2315279"/>
            <a:ext cx="876303" cy="5423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endCxn id="45" idx="0"/>
          </p:cNvCxnSpPr>
          <p:nvPr/>
        </p:nvCxnSpPr>
        <p:spPr>
          <a:xfrm rot="10800000" flipV="1">
            <a:off x="6096001" y="2315280"/>
            <a:ext cx="1676402" cy="5423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rot="16200000" flipH="1">
            <a:off x="7082141" y="2300633"/>
            <a:ext cx="542330" cy="838201"/>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 name="Rectangle 26"/>
          <p:cNvSpPr/>
          <p:nvPr/>
        </p:nvSpPr>
        <p:spPr>
          <a:xfrm>
            <a:off x="5000624" y="1282259"/>
            <a:ext cx="3962400" cy="1828800"/>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Content Placeholder 1"/>
          <p:cNvSpPr>
            <a:spLocks noGrp="1"/>
          </p:cNvSpPr>
          <p:nvPr>
            <p:ph idx="1"/>
          </p:nvPr>
        </p:nvSpPr>
        <p:spPr>
          <a:xfrm>
            <a:off x="457199" y="2962870"/>
            <a:ext cx="8111836" cy="3895130"/>
          </a:xfrm>
        </p:spPr>
        <p:txBody>
          <a:bodyPr>
            <a:normAutofit/>
          </a:bodyPr>
          <a:lstStyle/>
          <a:p>
            <a:pPr>
              <a:buNone/>
            </a:pPr>
            <a:endParaRPr lang="en-US" sz="2400" u="sng" dirty="0" smtClean="0"/>
          </a:p>
          <a:p>
            <a:r>
              <a:rPr lang="en-US" sz="2400" dirty="0" smtClean="0"/>
              <a:t>Key Idea: Prove branch-equivalence at the </a:t>
            </a:r>
            <a:r>
              <a:rPr lang="en-US" sz="2400" i="1" dirty="0" smtClean="0"/>
              <a:t>zeroes </a:t>
            </a:r>
            <a:r>
              <a:rPr lang="en-US" sz="2400" dirty="0" smtClean="0"/>
              <a:t>of </a:t>
            </a:r>
            <a:r>
              <a:rPr lang="en-US" sz="2400" dirty="0" err="1" smtClean="0"/>
              <a:t>b</a:t>
            </a:r>
            <a:r>
              <a:rPr lang="en-US" sz="2400" dirty="0" smtClean="0"/>
              <a:t>—i.e., conditions under which guard can flip on</a:t>
            </a:r>
            <a:r>
              <a:rPr lang="en-US" sz="2400" dirty="0" smtClean="0"/>
              <a:t> </a:t>
            </a:r>
            <a:r>
              <a:rPr lang="en-US" sz="2400" dirty="0" smtClean="0"/>
              <a:t>small</a:t>
            </a:r>
            <a:r>
              <a:rPr lang="en-US" sz="2400" dirty="0" smtClean="0"/>
              <a:t> </a:t>
            </a:r>
            <a:r>
              <a:rPr lang="en-US" sz="2400" dirty="0" smtClean="0"/>
              <a:t>changes.</a:t>
            </a:r>
          </a:p>
          <a:p>
            <a:r>
              <a:rPr lang="en-US" sz="2400" dirty="0" smtClean="0"/>
              <a:t>Example: d[v] is continuous after </a:t>
            </a:r>
          </a:p>
          <a:p>
            <a:pPr>
              <a:buNone/>
            </a:pPr>
            <a:r>
              <a:rPr lang="en-US" sz="2400" b="1" dirty="0" smtClean="0"/>
              <a:t>					if</a:t>
            </a:r>
            <a:r>
              <a:rPr lang="en-US" sz="2400" dirty="0" smtClean="0"/>
              <a:t> (d[v] &lt; z) d[v] := </a:t>
            </a:r>
            <a:r>
              <a:rPr lang="en-US" sz="2400" dirty="0" err="1" smtClean="0"/>
              <a:t>z</a:t>
            </a:r>
            <a:r>
              <a:rPr lang="en-US" sz="2400" dirty="0" smtClean="0"/>
              <a:t>.</a:t>
            </a:r>
          </a:p>
          <a:p>
            <a:pPr>
              <a:buNone/>
            </a:pPr>
            <a:r>
              <a:rPr lang="en-US" sz="2400" dirty="0" smtClean="0"/>
              <a:t>	The guard (</a:t>
            </a:r>
            <a:r>
              <a:rPr lang="en-US" sz="2400" dirty="0" err="1" smtClean="0"/>
              <a:t>d[v</a:t>
            </a:r>
            <a:r>
              <a:rPr lang="en-US" sz="2400" dirty="0" smtClean="0"/>
              <a:t>] &lt; </a:t>
            </a:r>
            <a:r>
              <a:rPr lang="en-US" sz="2400" dirty="0" err="1" smtClean="0"/>
              <a:t>z</a:t>
            </a:r>
            <a:r>
              <a:rPr lang="en-US" sz="2400" dirty="0" smtClean="0"/>
              <a:t>) flips (under small changes) only when </a:t>
            </a:r>
            <a:br>
              <a:rPr lang="en-US" sz="2400" dirty="0" smtClean="0"/>
            </a:br>
            <a:r>
              <a:rPr lang="en-US" sz="2400" dirty="0" err="1" smtClean="0"/>
              <a:t>d[v</a:t>
            </a:r>
            <a:r>
              <a:rPr lang="en-US" sz="2400" dirty="0" smtClean="0"/>
              <a:t>] </a:t>
            </a:r>
            <a:r>
              <a:rPr lang="en-US" sz="2400" dirty="0" smtClean="0">
                <a:latin typeface="cmsy10"/>
              </a:rPr>
              <a:t>=</a:t>
            </a:r>
            <a:r>
              <a:rPr lang="en-US" sz="2400" dirty="0" smtClean="0"/>
              <a:t> z. Then, d[v] has similar values on both branches</a:t>
            </a:r>
            <a:r>
              <a:rPr lang="en-US" sz="2400" dirty="0" smtClean="0"/>
              <a:t>.</a:t>
            </a:r>
          </a:p>
          <a:p>
            <a:r>
              <a:rPr lang="en-US" sz="2400" dirty="0" smtClean="0"/>
              <a:t>Automate using an SMT-solver.   (</a:t>
            </a:r>
            <a:r>
              <a:rPr lang="en-US" sz="2400" dirty="0" smtClean="0"/>
              <a:t>cf. Translation validation)</a:t>
            </a:r>
            <a:endParaRPr lang="en-US" sz="2400" dirty="0"/>
          </a:p>
        </p:txBody>
      </p:sp>
      <p:sp>
        <p:nvSpPr>
          <p:cNvPr id="2" name="Title 1"/>
          <p:cNvSpPr>
            <a:spLocks noGrp="1"/>
          </p:cNvSpPr>
          <p:nvPr>
            <p:ph type="title"/>
          </p:nvPr>
        </p:nvSpPr>
        <p:spPr>
          <a:xfrm>
            <a:off x="457199" y="152400"/>
            <a:ext cx="8364403" cy="868362"/>
          </a:xfrm>
        </p:spPr>
        <p:txBody>
          <a:bodyPr>
            <a:noAutofit/>
          </a:bodyPr>
          <a:lstStyle/>
          <a:p>
            <a:r>
              <a:rPr lang="en-US" sz="3400" dirty="0" smtClean="0"/>
              <a:t>Challenge #1: Control flow </a:t>
            </a:r>
            <a:endParaRPr lang="en-US" sz="3400" dirty="0"/>
          </a:p>
        </p:txBody>
      </p:sp>
      <p:sp>
        <p:nvSpPr>
          <p:cNvPr id="13" name="Rectangle 12"/>
          <p:cNvSpPr/>
          <p:nvPr/>
        </p:nvSpPr>
        <p:spPr>
          <a:xfrm>
            <a:off x="2171701" y="1249934"/>
            <a:ext cx="1219200"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2552701" y="1249934"/>
            <a:ext cx="838200" cy="461665"/>
          </a:xfrm>
          <a:prstGeom prst="rect">
            <a:avLst/>
          </a:prstGeom>
          <a:noFill/>
        </p:spPr>
        <p:txBody>
          <a:bodyPr wrap="square" rtlCol="0">
            <a:spAutoFit/>
          </a:bodyPr>
          <a:lstStyle/>
          <a:p>
            <a:r>
              <a:rPr lang="en-US" sz="2400" b="1" dirty="0" smtClean="0"/>
              <a:t>if</a:t>
            </a:r>
            <a:r>
              <a:rPr lang="en-US" sz="2400" dirty="0" smtClean="0"/>
              <a:t>  </a:t>
            </a:r>
            <a:r>
              <a:rPr lang="en-US" sz="2400" dirty="0" err="1" smtClean="0"/>
              <a:t>b</a:t>
            </a:r>
            <a:endParaRPr lang="en-US" sz="2400" dirty="0"/>
          </a:p>
        </p:txBody>
      </p:sp>
      <p:sp>
        <p:nvSpPr>
          <p:cNvPr id="15" name="Rectangle 14"/>
          <p:cNvSpPr/>
          <p:nvPr/>
        </p:nvSpPr>
        <p:spPr>
          <a:xfrm>
            <a:off x="1066801" y="1981076"/>
            <a:ext cx="1219200"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1295401" y="1981076"/>
            <a:ext cx="838200" cy="461665"/>
          </a:xfrm>
          <a:prstGeom prst="rect">
            <a:avLst/>
          </a:prstGeom>
          <a:noFill/>
        </p:spPr>
        <p:txBody>
          <a:bodyPr wrap="square" rtlCol="0">
            <a:spAutoFit/>
          </a:bodyPr>
          <a:lstStyle/>
          <a:p>
            <a:r>
              <a:rPr lang="en-US" sz="2400" b="1" dirty="0" smtClean="0"/>
              <a:t>  </a:t>
            </a:r>
            <a:r>
              <a:rPr lang="en-US" sz="2400" dirty="0" smtClean="0"/>
              <a:t>P</a:t>
            </a:r>
            <a:r>
              <a:rPr lang="en-US" sz="2400" baseline="-25000" dirty="0" smtClean="0"/>
              <a:t>1</a:t>
            </a:r>
            <a:endParaRPr lang="en-US" sz="2400" dirty="0"/>
          </a:p>
        </p:txBody>
      </p:sp>
      <p:sp>
        <p:nvSpPr>
          <p:cNvPr id="17" name="Rectangle 16"/>
          <p:cNvSpPr/>
          <p:nvPr/>
        </p:nvSpPr>
        <p:spPr>
          <a:xfrm>
            <a:off x="3390901" y="1898750"/>
            <a:ext cx="1219200" cy="533400"/>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3619501" y="1898750"/>
            <a:ext cx="838200" cy="461665"/>
          </a:xfrm>
          <a:prstGeom prst="rect">
            <a:avLst/>
          </a:prstGeom>
          <a:noFill/>
        </p:spPr>
        <p:txBody>
          <a:bodyPr wrap="square" rtlCol="0">
            <a:spAutoFit/>
          </a:bodyPr>
          <a:lstStyle/>
          <a:p>
            <a:r>
              <a:rPr lang="en-US" sz="2400" b="1" dirty="0" smtClean="0"/>
              <a:t>  </a:t>
            </a:r>
            <a:r>
              <a:rPr lang="en-US" sz="2400" dirty="0" smtClean="0"/>
              <a:t>P</a:t>
            </a:r>
            <a:r>
              <a:rPr lang="en-US" sz="2400" baseline="-25000" dirty="0" smtClean="0"/>
              <a:t>2</a:t>
            </a:r>
            <a:endParaRPr lang="en-US" sz="2400" dirty="0"/>
          </a:p>
        </p:txBody>
      </p:sp>
      <p:sp>
        <p:nvSpPr>
          <p:cNvPr id="19" name="Rectangle 18"/>
          <p:cNvSpPr/>
          <p:nvPr/>
        </p:nvSpPr>
        <p:spPr>
          <a:xfrm>
            <a:off x="2171701" y="2738611"/>
            <a:ext cx="1219200" cy="311498"/>
          </a:xfrm>
          <a:prstGeom prst="rect">
            <a:avLst/>
          </a:prstGeom>
          <a:solidFill>
            <a:schemeClr val="accent6">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Arrow Connector 21"/>
          <p:cNvCxnSpPr>
            <a:stCxn id="15" idx="2"/>
            <a:endCxn id="19" idx="1"/>
          </p:cNvCxnSpPr>
          <p:nvPr/>
        </p:nvCxnSpPr>
        <p:spPr>
          <a:xfrm rot="16200000" flipH="1">
            <a:off x="1734109" y="2456768"/>
            <a:ext cx="379884" cy="49530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17" idx="2"/>
          </p:cNvCxnSpPr>
          <p:nvPr/>
        </p:nvCxnSpPr>
        <p:spPr>
          <a:xfrm rot="5400000">
            <a:off x="3427885" y="2395166"/>
            <a:ext cx="535633" cy="60960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rot="10800000" flipV="1">
            <a:off x="1600201" y="1596183"/>
            <a:ext cx="571500" cy="3743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3390901" y="1524448"/>
            <a:ext cx="495300" cy="3743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pic>
        <p:nvPicPr>
          <p:cNvPr id="30" name="Picture 29" descr="latex-image-1.png"/>
          <p:cNvPicPr>
            <a:picLocks noChangeAspect="1"/>
          </p:cNvPicPr>
          <p:nvPr/>
        </p:nvPicPr>
        <p:blipFill>
          <a:blip r:embed="rId2"/>
          <a:stretch>
            <a:fillRect/>
          </a:stretch>
        </p:blipFill>
        <p:spPr>
          <a:xfrm>
            <a:off x="5482041" y="1458943"/>
            <a:ext cx="3200400" cy="330200"/>
          </a:xfrm>
          <a:prstGeom prst="rect">
            <a:avLst/>
          </a:prstGeom>
        </p:spPr>
      </p:pic>
      <p:sp>
        <p:nvSpPr>
          <p:cNvPr id="31" name="TextBox 30"/>
          <p:cNvSpPr txBox="1"/>
          <p:nvPr/>
        </p:nvSpPr>
        <p:spPr>
          <a:xfrm>
            <a:off x="5000624" y="1393210"/>
            <a:ext cx="3826689" cy="1569660"/>
          </a:xfrm>
          <a:prstGeom prst="rect">
            <a:avLst/>
          </a:prstGeom>
          <a:noFill/>
        </p:spPr>
        <p:txBody>
          <a:bodyPr wrap="none" rtlCol="0">
            <a:spAutoFit/>
          </a:bodyPr>
          <a:lstStyle/>
          <a:p>
            <a:r>
              <a:rPr lang="en-US" sz="2400" dirty="0" smtClean="0"/>
              <a:t>1. </a:t>
            </a:r>
            <a:endParaRPr lang="en-US" sz="2400" dirty="0" smtClean="0"/>
          </a:p>
          <a:p>
            <a:pPr marL="457200" indent="-457200">
              <a:buAutoNum type="arabicPeriod" startAt="2"/>
            </a:pPr>
            <a:r>
              <a:rPr lang="en-US" sz="2400" dirty="0" smtClean="0"/>
              <a:t>P</a:t>
            </a:r>
            <a:r>
              <a:rPr lang="en-US" sz="2400" baseline="-25000" dirty="0" smtClean="0"/>
              <a:t>1 </a:t>
            </a:r>
            <a:r>
              <a:rPr lang="en-US" sz="2400" dirty="0" smtClean="0"/>
              <a:t> </a:t>
            </a:r>
            <a:r>
              <a:rPr lang="en-US" sz="2400" dirty="0" smtClean="0"/>
              <a:t>and P</a:t>
            </a:r>
            <a:r>
              <a:rPr lang="en-US" sz="2400" baseline="-25000" dirty="0" smtClean="0"/>
              <a:t>2</a:t>
            </a:r>
            <a:r>
              <a:rPr lang="en-US" sz="2400" dirty="0" smtClean="0"/>
              <a:t> are continuous</a:t>
            </a:r>
            <a:r>
              <a:rPr lang="en-US" sz="2400" dirty="0" smtClean="0"/>
              <a:t>.</a:t>
            </a:r>
            <a:endParaRPr lang="en-US" sz="2400" dirty="0" smtClean="0"/>
          </a:p>
          <a:p>
            <a:pPr marL="457200" indent="-457200"/>
            <a:r>
              <a:rPr lang="en-US" sz="2400" dirty="0" smtClean="0"/>
              <a:t>            </a:t>
            </a:r>
          </a:p>
          <a:p>
            <a:pPr marL="457200" indent="-457200"/>
            <a:r>
              <a:rPr lang="en-US" sz="2400" dirty="0" smtClean="0"/>
              <a:t>               </a:t>
            </a:r>
            <a:r>
              <a:rPr lang="en-US" sz="2400" dirty="0" smtClean="0"/>
              <a:t>P is continuous</a:t>
            </a:r>
            <a:endParaRPr lang="en-US" sz="2400" dirty="0"/>
          </a:p>
        </p:txBody>
      </p:sp>
      <p:sp>
        <p:nvSpPr>
          <p:cNvPr id="21" name="TextBox 20"/>
          <p:cNvSpPr txBox="1"/>
          <p:nvPr/>
        </p:nvSpPr>
        <p:spPr>
          <a:xfrm>
            <a:off x="647701" y="1215812"/>
            <a:ext cx="838200" cy="553998"/>
          </a:xfrm>
          <a:prstGeom prst="rect">
            <a:avLst/>
          </a:prstGeom>
          <a:noFill/>
        </p:spPr>
        <p:txBody>
          <a:bodyPr wrap="square" rtlCol="0">
            <a:spAutoFit/>
          </a:bodyPr>
          <a:lstStyle/>
          <a:p>
            <a:r>
              <a:rPr lang="en-US" sz="2400" b="1" dirty="0" smtClean="0"/>
              <a:t>  </a:t>
            </a:r>
            <a:r>
              <a:rPr lang="en-US" sz="3000" dirty="0" smtClean="0"/>
              <a:t>P</a:t>
            </a:r>
            <a:endParaRPr lang="en-US" sz="3000" dirty="0"/>
          </a:p>
        </p:txBody>
      </p:sp>
      <p:cxnSp>
        <p:nvCxnSpPr>
          <p:cNvPr id="25" name="Straight Connector 24"/>
          <p:cNvCxnSpPr/>
          <p:nvPr/>
        </p:nvCxnSpPr>
        <p:spPr>
          <a:xfrm>
            <a:off x="5000624" y="2384128"/>
            <a:ext cx="3962399" cy="158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1264228" y="1070341"/>
            <a:ext cx="7117772" cy="2362200"/>
          </a:xfrm>
          <a:prstGeom prst="rect">
            <a:avLst/>
          </a:prstGeom>
          <a:solidFill>
            <a:schemeClr val="accent1">
              <a:lumMod val="20000"/>
              <a:lumOff val="80000"/>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868362"/>
          </a:xfrm>
        </p:spPr>
        <p:txBody>
          <a:bodyPr>
            <a:normAutofit/>
          </a:bodyPr>
          <a:lstStyle/>
          <a:p>
            <a:r>
              <a:rPr lang="en-US" dirty="0" smtClean="0"/>
              <a:t>Challenge #2: </a:t>
            </a:r>
            <a:r>
              <a:rPr lang="en-US" dirty="0" err="1" smtClean="0"/>
              <a:t>Noninductiveness</a:t>
            </a:r>
            <a:endParaRPr lang="en-US" dirty="0"/>
          </a:p>
        </p:txBody>
      </p:sp>
      <p:sp>
        <p:nvSpPr>
          <p:cNvPr id="4" name="Content Placeholder 2"/>
          <p:cNvSpPr txBox="1">
            <a:spLocks/>
          </p:cNvSpPr>
          <p:nvPr/>
        </p:nvSpPr>
        <p:spPr bwMode="auto">
          <a:xfrm>
            <a:off x="1250221" y="1272320"/>
            <a:ext cx="7893779" cy="1524000"/>
          </a:xfrm>
          <a:prstGeom prst="rect">
            <a:avLst/>
          </a:prstGeom>
          <a:noFill/>
          <a:ln w="9525">
            <a:noFill/>
            <a:miter lim="800000"/>
            <a:headEnd/>
            <a:tailEnd/>
          </a:ln>
        </p:spPr>
        <p:txBody>
          <a:bodyPr/>
          <a:lstStyle/>
          <a:p>
            <a:pPr marL="800100" lvl="1" indent="-342900" eaLnBrk="0" hangingPunct="0">
              <a:spcBef>
                <a:spcPts val="0"/>
              </a:spcBef>
              <a:spcAft>
                <a:spcPts val="600"/>
              </a:spcAft>
              <a:defRPr/>
            </a:pPr>
            <a:r>
              <a:rPr lang="en-US" sz="2000" b="1" kern="0" dirty="0" smtClean="0">
                <a:latin typeface="Arial"/>
                <a:cs typeface="Arial"/>
              </a:rPr>
              <a:t>while</a:t>
            </a:r>
            <a:r>
              <a:rPr lang="en-US" sz="2000" kern="0" dirty="0" smtClean="0">
                <a:latin typeface="Arial"/>
                <a:cs typeface="Arial"/>
              </a:rPr>
              <a:t> </a:t>
            </a:r>
            <a:r>
              <a:rPr lang="en-US" sz="2000" kern="0" dirty="0" err="1" smtClean="0">
                <a:latin typeface="Arial"/>
                <a:cs typeface="Arial"/>
              </a:rPr>
              <a:t>Worklist</a:t>
            </a:r>
            <a:r>
              <a:rPr lang="en-US" sz="2000" kern="0" dirty="0" smtClean="0">
                <a:latin typeface="Arial"/>
                <a:cs typeface="Arial"/>
              </a:rPr>
              <a:t> is not empty {</a:t>
            </a:r>
          </a:p>
          <a:p>
            <a:pPr marL="800100" lvl="1" indent="-342900" eaLnBrk="0" hangingPunct="0">
              <a:spcBef>
                <a:spcPts val="0"/>
              </a:spcBef>
              <a:spcAft>
                <a:spcPts val="600"/>
              </a:spcAft>
              <a:defRPr/>
            </a:pPr>
            <a:r>
              <a:rPr lang="en-US" sz="2000" kern="0" dirty="0" smtClean="0">
                <a:latin typeface="Arial"/>
                <a:cs typeface="Arial"/>
              </a:rPr>
              <a:t>      </a:t>
            </a:r>
            <a:r>
              <a:rPr lang="en-US" sz="2000" kern="0" dirty="0" smtClean="0">
                <a:solidFill>
                  <a:srgbClr val="FF0000"/>
                </a:solidFill>
                <a:latin typeface="Arial"/>
                <a:cs typeface="Arial"/>
              </a:rPr>
              <a:t>Remove node </a:t>
            </a:r>
            <a:r>
              <a:rPr lang="en-US" sz="2000" kern="0" dirty="0" err="1" smtClean="0">
                <a:solidFill>
                  <a:srgbClr val="FF0000"/>
                </a:solidFill>
                <a:latin typeface="Arial"/>
                <a:cs typeface="Arial"/>
              </a:rPr>
              <a:t>w</a:t>
            </a:r>
            <a:r>
              <a:rPr lang="en-US" sz="2000" kern="0" dirty="0" smtClean="0">
                <a:solidFill>
                  <a:srgbClr val="FF0000"/>
                </a:solidFill>
                <a:latin typeface="Arial"/>
                <a:cs typeface="Arial"/>
              </a:rPr>
              <a:t> from </a:t>
            </a:r>
            <a:r>
              <a:rPr lang="en-US" sz="2000" kern="0" dirty="0" err="1" smtClean="0">
                <a:solidFill>
                  <a:srgbClr val="FF0000"/>
                </a:solidFill>
                <a:latin typeface="Arial"/>
                <a:cs typeface="Arial"/>
              </a:rPr>
              <a:t>Worklist</a:t>
            </a:r>
            <a:r>
              <a:rPr lang="en-US" sz="2000" kern="0" dirty="0" smtClean="0">
                <a:solidFill>
                  <a:srgbClr val="FF0000"/>
                </a:solidFill>
                <a:latin typeface="Arial"/>
                <a:cs typeface="Arial"/>
              </a:rPr>
              <a:t> </a:t>
            </a:r>
            <a:r>
              <a:rPr lang="en-US" sz="2000" kern="0" dirty="0" err="1" smtClean="0">
                <a:solidFill>
                  <a:srgbClr val="FF0000"/>
                </a:solidFill>
                <a:latin typeface="Arial"/>
                <a:cs typeface="Arial"/>
              </a:rPr>
              <a:t>s.t</a:t>
            </a:r>
            <a:r>
              <a:rPr lang="en-US" sz="2000" kern="0" dirty="0" smtClean="0">
                <a:solidFill>
                  <a:srgbClr val="FF0000"/>
                </a:solidFill>
                <a:latin typeface="Arial"/>
                <a:cs typeface="Arial"/>
              </a:rPr>
              <a:t>. d[w] is minimal; </a:t>
            </a:r>
          </a:p>
          <a:p>
            <a:pPr marL="800100" lvl="1" indent="-342900" eaLnBrk="0" hangingPunct="0">
              <a:spcBef>
                <a:spcPts val="0"/>
              </a:spcBef>
              <a:spcAft>
                <a:spcPts val="600"/>
              </a:spcAft>
              <a:defRPr/>
            </a:pPr>
            <a:r>
              <a:rPr lang="en-US" sz="2000" kern="0" dirty="0" smtClean="0">
                <a:latin typeface="Arial"/>
                <a:cs typeface="Arial"/>
              </a:rPr>
              <a:t>   	  </a:t>
            </a:r>
            <a:r>
              <a:rPr lang="en-US" sz="2000" b="1" kern="0" dirty="0" smtClean="0">
                <a:latin typeface="Arial"/>
                <a:cs typeface="Arial"/>
              </a:rPr>
              <a:t>for</a:t>
            </a:r>
            <a:r>
              <a:rPr lang="en-US" sz="2000" kern="0" dirty="0" smtClean="0">
                <a:latin typeface="Arial"/>
                <a:cs typeface="Arial"/>
              </a:rPr>
              <a:t> each neighbor </a:t>
            </a:r>
            <a:r>
              <a:rPr lang="en-US" sz="2000" kern="0" dirty="0" err="1" smtClean="0">
                <a:latin typeface="Arial"/>
                <a:cs typeface="Arial"/>
              </a:rPr>
              <a:t>v</a:t>
            </a:r>
            <a:r>
              <a:rPr lang="en-US" sz="2000" kern="0" dirty="0" smtClean="0">
                <a:latin typeface="Arial"/>
                <a:cs typeface="Arial"/>
              </a:rPr>
              <a:t> of </a:t>
            </a:r>
            <a:r>
              <a:rPr lang="en-US" sz="2000" kern="0" dirty="0" err="1" smtClean="0">
                <a:latin typeface="Arial"/>
                <a:cs typeface="Arial"/>
              </a:rPr>
              <a:t>w</a:t>
            </a:r>
            <a:r>
              <a:rPr lang="en-US" sz="2000" kern="0" dirty="0" smtClean="0">
                <a:latin typeface="Arial"/>
                <a:cs typeface="Arial"/>
              </a:rPr>
              <a:t>: {</a:t>
            </a:r>
          </a:p>
          <a:p>
            <a:pPr marL="800100" lvl="1" indent="-342900" eaLnBrk="0" hangingPunct="0">
              <a:spcBef>
                <a:spcPts val="0"/>
              </a:spcBef>
              <a:spcAft>
                <a:spcPts val="600"/>
              </a:spcAft>
              <a:defRPr/>
            </a:pPr>
            <a:r>
              <a:rPr lang="en-US" sz="2000" kern="0" dirty="0" smtClean="0">
                <a:latin typeface="Arial"/>
                <a:cs typeface="Arial"/>
              </a:rPr>
              <a:t>           </a:t>
            </a:r>
            <a:r>
              <a:rPr lang="en-US" sz="2000" kern="0" dirty="0" err="1" smtClean="0">
                <a:latin typeface="Arial"/>
                <a:cs typeface="Arial"/>
              </a:rPr>
              <a:t>z</a:t>
            </a:r>
            <a:r>
              <a:rPr lang="en-US" sz="2000" kern="0" dirty="0" smtClean="0">
                <a:latin typeface="Arial"/>
                <a:cs typeface="Arial"/>
              </a:rPr>
              <a:t> := </a:t>
            </a:r>
            <a:r>
              <a:rPr lang="en-US" sz="2000" kern="0" dirty="0" err="1" smtClean="0">
                <a:latin typeface="Arial"/>
                <a:cs typeface="Arial"/>
              </a:rPr>
              <a:t>d[w</a:t>
            </a:r>
            <a:r>
              <a:rPr lang="en-US" sz="2000" kern="0" dirty="0" smtClean="0">
                <a:latin typeface="Arial"/>
                <a:cs typeface="Arial"/>
              </a:rPr>
              <a:t>] + </a:t>
            </a:r>
            <a:r>
              <a:rPr lang="en-US" sz="2000" kern="0" dirty="0" err="1" smtClean="0">
                <a:latin typeface="Arial"/>
                <a:cs typeface="Arial"/>
              </a:rPr>
              <a:t>G[w,v</a:t>
            </a:r>
            <a:r>
              <a:rPr lang="en-US" sz="2000" kern="0" dirty="0" smtClean="0">
                <a:latin typeface="Arial"/>
                <a:cs typeface="Arial"/>
              </a:rPr>
              <a:t>];</a:t>
            </a:r>
          </a:p>
          <a:p>
            <a:pPr marL="800100" lvl="1" indent="-342900" eaLnBrk="0" hangingPunct="0">
              <a:spcBef>
                <a:spcPts val="0"/>
              </a:spcBef>
              <a:spcAft>
                <a:spcPts val="600"/>
              </a:spcAft>
              <a:defRPr/>
            </a:pPr>
            <a:r>
              <a:rPr lang="en-US" sz="2000" kern="0" dirty="0" smtClean="0">
                <a:latin typeface="Arial"/>
                <a:cs typeface="Arial"/>
              </a:rPr>
              <a:t>           if (</a:t>
            </a:r>
            <a:r>
              <a:rPr lang="en-US" sz="2000" kern="0" dirty="0" err="1" smtClean="0">
                <a:latin typeface="Arial"/>
                <a:cs typeface="Arial"/>
              </a:rPr>
              <a:t>z</a:t>
            </a:r>
            <a:r>
              <a:rPr lang="en-US" sz="2000" kern="0" dirty="0" smtClean="0">
                <a:latin typeface="Arial"/>
                <a:cs typeface="Arial"/>
              </a:rPr>
              <a:t> &lt; </a:t>
            </a:r>
            <a:r>
              <a:rPr lang="en-US" sz="2000" kern="0" dirty="0" err="1" smtClean="0">
                <a:latin typeface="Arial"/>
                <a:cs typeface="Arial"/>
              </a:rPr>
              <a:t>d[v</a:t>
            </a:r>
            <a:r>
              <a:rPr lang="en-US" sz="2000" kern="0" dirty="0" smtClean="0">
                <a:latin typeface="Arial"/>
                <a:cs typeface="Arial"/>
              </a:rPr>
              <a:t>])  { </a:t>
            </a:r>
            <a:r>
              <a:rPr lang="en-US" sz="2000" kern="0" dirty="0" err="1" smtClean="0">
                <a:latin typeface="Arial"/>
                <a:cs typeface="Arial"/>
              </a:rPr>
              <a:t>d[v</a:t>
            </a:r>
            <a:r>
              <a:rPr lang="en-US" sz="2000" kern="0" dirty="0" smtClean="0">
                <a:latin typeface="Arial"/>
                <a:cs typeface="Arial"/>
              </a:rPr>
              <a:t>] := </a:t>
            </a:r>
            <a:r>
              <a:rPr lang="en-US" sz="2000" kern="0" dirty="0" err="1" smtClean="0">
                <a:latin typeface="Arial"/>
                <a:cs typeface="Arial"/>
              </a:rPr>
              <a:t>z</a:t>
            </a:r>
            <a:r>
              <a:rPr lang="en-US" sz="2000" kern="0" dirty="0" smtClean="0">
                <a:latin typeface="Arial"/>
                <a:cs typeface="Arial"/>
              </a:rPr>
              <a:t>; </a:t>
            </a:r>
            <a:r>
              <a:rPr lang="en-US" sz="2000" kern="0" dirty="0" err="1" smtClean="0">
                <a:latin typeface="Arial"/>
                <a:cs typeface="Arial"/>
              </a:rPr>
              <a:t>prev[v</a:t>
            </a:r>
            <a:r>
              <a:rPr lang="en-US" sz="2000" kern="0" dirty="0" smtClean="0">
                <a:latin typeface="Arial"/>
                <a:cs typeface="Arial"/>
              </a:rPr>
              <a:t>] := </a:t>
            </a:r>
            <a:r>
              <a:rPr lang="en-US" sz="2000" kern="0" dirty="0" err="1" smtClean="0">
                <a:latin typeface="Arial"/>
                <a:cs typeface="Arial"/>
              </a:rPr>
              <a:t>w</a:t>
            </a:r>
            <a:r>
              <a:rPr lang="en-US" sz="2000" kern="0" dirty="0" smtClean="0">
                <a:latin typeface="Arial"/>
                <a:cs typeface="Arial"/>
              </a:rPr>
              <a:t>; }    } }</a:t>
            </a:r>
          </a:p>
        </p:txBody>
      </p:sp>
      <p:sp>
        <p:nvSpPr>
          <p:cNvPr id="9" name="Content Placeholder 1"/>
          <p:cNvSpPr>
            <a:spLocks noGrp="1"/>
          </p:cNvSpPr>
          <p:nvPr>
            <p:ph idx="1"/>
          </p:nvPr>
        </p:nvSpPr>
        <p:spPr>
          <a:xfrm>
            <a:off x="457200" y="4953000"/>
            <a:ext cx="8229600" cy="1447800"/>
          </a:xfrm>
        </p:spPr>
        <p:txBody>
          <a:bodyPr>
            <a:noAutofit/>
          </a:bodyPr>
          <a:lstStyle/>
          <a:p>
            <a:r>
              <a:rPr lang="en-US" sz="2400" dirty="0" smtClean="0"/>
              <a:t>Small change to </a:t>
            </a:r>
            <a:r>
              <a:rPr lang="en-US" sz="2400" dirty="0" err="1" smtClean="0"/>
              <a:t>d</a:t>
            </a:r>
            <a:r>
              <a:rPr lang="en-US" sz="2400" dirty="0" smtClean="0"/>
              <a:t> at iteration-entry can completely change the value of </a:t>
            </a:r>
            <a:r>
              <a:rPr lang="en-US" sz="2400" dirty="0" err="1" smtClean="0"/>
              <a:t>d</a:t>
            </a:r>
            <a:r>
              <a:rPr lang="en-US" sz="2400" dirty="0" smtClean="0"/>
              <a:t> at the end.</a:t>
            </a:r>
          </a:p>
          <a:p>
            <a:r>
              <a:rPr lang="en-US" sz="2400" dirty="0" smtClean="0"/>
              <a:t>Thus, continuity is not inductive. </a:t>
            </a:r>
          </a:p>
        </p:txBody>
      </p:sp>
      <p:sp>
        <p:nvSpPr>
          <p:cNvPr id="17" name="Oval 16"/>
          <p:cNvSpPr/>
          <p:nvPr/>
        </p:nvSpPr>
        <p:spPr>
          <a:xfrm>
            <a:off x="6792997" y="3827313"/>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4891415" y="3825080"/>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3112929" y="3825080"/>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2052965" y="3825080"/>
            <a:ext cx="1638940" cy="830997"/>
          </a:xfrm>
          <a:prstGeom prst="rect">
            <a:avLst/>
          </a:prstGeom>
          <a:noFill/>
        </p:spPr>
        <p:txBody>
          <a:bodyPr wrap="none" rtlCol="0">
            <a:spAutoFit/>
          </a:bodyPr>
          <a:lstStyle/>
          <a:p>
            <a:pPr algn="ctr"/>
            <a:r>
              <a:rPr lang="en-US" sz="2400" dirty="0" smtClean="0"/>
              <a:t>u</a:t>
            </a:r>
            <a:r>
              <a:rPr lang="en-US" sz="2400" baseline="-25000" dirty="0" smtClean="0"/>
              <a:t>1</a:t>
            </a:r>
          </a:p>
          <a:p>
            <a:pPr algn="ctr"/>
            <a:r>
              <a:rPr lang="en-US" sz="2400" dirty="0" smtClean="0"/>
              <a:t>d[u</a:t>
            </a:r>
            <a:r>
              <a:rPr lang="en-US" sz="2400" baseline="-25000" dirty="0" smtClean="0"/>
              <a:t>1</a:t>
            </a:r>
            <a:r>
              <a:rPr lang="en-US" sz="2400" dirty="0" smtClean="0"/>
              <a:t>] = 2.00</a:t>
            </a:r>
            <a:endParaRPr lang="en-US" sz="2400" dirty="0"/>
          </a:p>
        </p:txBody>
      </p:sp>
      <p:sp>
        <p:nvSpPr>
          <p:cNvPr id="27" name="TextBox 26"/>
          <p:cNvSpPr txBox="1"/>
          <p:nvPr/>
        </p:nvSpPr>
        <p:spPr>
          <a:xfrm>
            <a:off x="4163385" y="3825080"/>
            <a:ext cx="1638940" cy="830997"/>
          </a:xfrm>
          <a:prstGeom prst="rect">
            <a:avLst/>
          </a:prstGeom>
          <a:noFill/>
        </p:spPr>
        <p:txBody>
          <a:bodyPr wrap="none" rtlCol="0">
            <a:spAutoFit/>
          </a:bodyPr>
          <a:lstStyle/>
          <a:p>
            <a:pPr algn="ctr"/>
            <a:r>
              <a:rPr lang="en-US" sz="2400" dirty="0" smtClean="0"/>
              <a:t>u</a:t>
            </a:r>
            <a:r>
              <a:rPr lang="en-US" sz="2400" baseline="-25000" dirty="0" smtClean="0"/>
              <a:t>2</a:t>
            </a:r>
          </a:p>
          <a:p>
            <a:pPr algn="ctr"/>
            <a:r>
              <a:rPr lang="en-US" sz="2400" dirty="0" smtClean="0"/>
              <a:t>d[u</a:t>
            </a:r>
            <a:r>
              <a:rPr lang="en-US" sz="2400" baseline="-25000" dirty="0" smtClean="0"/>
              <a:t>2</a:t>
            </a:r>
            <a:r>
              <a:rPr lang="en-US" sz="2400" dirty="0" smtClean="0"/>
              <a:t>] = 2.00</a:t>
            </a:r>
            <a:endParaRPr lang="en-US" sz="2400" dirty="0"/>
          </a:p>
        </p:txBody>
      </p:sp>
      <p:sp>
        <p:nvSpPr>
          <p:cNvPr id="28" name="TextBox 27"/>
          <p:cNvSpPr txBox="1"/>
          <p:nvPr/>
        </p:nvSpPr>
        <p:spPr>
          <a:xfrm>
            <a:off x="6174053" y="3827313"/>
            <a:ext cx="1638940" cy="830997"/>
          </a:xfrm>
          <a:prstGeom prst="rect">
            <a:avLst/>
          </a:prstGeom>
          <a:noFill/>
        </p:spPr>
        <p:txBody>
          <a:bodyPr wrap="none" rtlCol="0">
            <a:spAutoFit/>
          </a:bodyPr>
          <a:lstStyle/>
          <a:p>
            <a:pPr algn="ctr"/>
            <a:r>
              <a:rPr lang="en-US" sz="2400" dirty="0" smtClean="0"/>
              <a:t>u</a:t>
            </a:r>
            <a:r>
              <a:rPr lang="en-US" sz="2400" baseline="-25000" dirty="0" smtClean="0"/>
              <a:t>3</a:t>
            </a:r>
          </a:p>
          <a:p>
            <a:pPr algn="ctr"/>
            <a:r>
              <a:rPr lang="en-US" sz="2400" dirty="0" smtClean="0"/>
              <a:t>d[u</a:t>
            </a:r>
            <a:r>
              <a:rPr lang="en-US" sz="2400" baseline="-25000" dirty="0" smtClean="0"/>
              <a:t>2</a:t>
            </a:r>
            <a:r>
              <a:rPr lang="en-US" sz="2400" dirty="0" smtClean="0"/>
              <a:t>] = 4.00</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4906</TotalTime>
  <Words>1653</Words>
  <Application>Microsoft Macintosh PowerPoint</Application>
  <PresentationFormat>On-screen Show (4:3)</PresentationFormat>
  <Paragraphs>203</Paragraphs>
  <Slides>17</Slides>
  <Notes>3</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Office Theme</vt:lpstr>
      <vt:lpstr>CAUCHY</vt:lpstr>
      <vt:lpstr>Uncertainty and robustness </vt:lpstr>
      <vt:lpstr>Robustness analysis of programs </vt:lpstr>
      <vt:lpstr>First step: Continuity analysis of programs</vt:lpstr>
      <vt:lpstr>Example: an implementation of Dijkstra’s algorithm</vt:lpstr>
      <vt:lpstr>Example: Dijkstra’s algorithm</vt:lpstr>
      <vt:lpstr>Continuity at work!</vt:lpstr>
      <vt:lpstr>Challenge #1: Control flow </vt:lpstr>
      <vt:lpstr>Challenge #2: Noninductiveness</vt:lpstr>
      <vt:lpstr>Key idea: Induction over epochs</vt:lpstr>
      <vt:lpstr>Key idea: Induction over epochs</vt:lpstr>
      <vt:lpstr>But often, simple induction is enough</vt:lpstr>
      <vt:lpstr>Challenge #3: Early or late termination </vt:lpstr>
      <vt:lpstr>Results</vt:lpstr>
      <vt:lpstr>Ongoing work: discrete derivatives of programs</vt:lpstr>
      <vt:lpstr>The Cauchy challenge</vt:lpstr>
      <vt:lpstr>Conclusion</vt:lpstr>
    </vt:vector>
  </TitlesOfParts>
  <Company>Pennsylvania State University</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Swarat Chaudhuri</dc:creator>
  <cp:lastModifiedBy>Swarat Chaudhuri</cp:lastModifiedBy>
  <cp:revision>131</cp:revision>
  <dcterms:created xsi:type="dcterms:W3CDTF">2010-01-21T07:10:59Z</dcterms:created>
  <dcterms:modified xsi:type="dcterms:W3CDTF">2010-01-21T07:28:46Z</dcterms:modified>
</cp:coreProperties>
</file>