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48" r:id="rId1"/>
  </p:sldMasterIdLst>
  <p:notesMasterIdLst>
    <p:notesMasterId r:id="rId32"/>
  </p:notesMasterIdLst>
  <p:sldIdLst>
    <p:sldId id="256" r:id="rId2"/>
    <p:sldId id="300" r:id="rId3"/>
    <p:sldId id="301" r:id="rId4"/>
    <p:sldId id="312" r:id="rId5"/>
    <p:sldId id="304" r:id="rId6"/>
    <p:sldId id="258" r:id="rId7"/>
    <p:sldId id="306" r:id="rId8"/>
    <p:sldId id="282" r:id="rId9"/>
    <p:sldId id="259" r:id="rId10"/>
    <p:sldId id="274" r:id="rId11"/>
    <p:sldId id="261" r:id="rId12"/>
    <p:sldId id="288" r:id="rId13"/>
    <p:sldId id="296" r:id="rId14"/>
    <p:sldId id="289" r:id="rId15"/>
    <p:sldId id="280" r:id="rId16"/>
    <p:sldId id="286" r:id="rId17"/>
    <p:sldId id="287" r:id="rId18"/>
    <p:sldId id="291" r:id="rId19"/>
    <p:sldId id="293" r:id="rId20"/>
    <p:sldId id="284" r:id="rId21"/>
    <p:sldId id="285" r:id="rId22"/>
    <p:sldId id="269" r:id="rId23"/>
    <p:sldId id="268" r:id="rId24"/>
    <p:sldId id="294" r:id="rId25"/>
    <p:sldId id="310" r:id="rId26"/>
    <p:sldId id="311" r:id="rId27"/>
    <p:sldId id="299" r:id="rId28"/>
    <p:sldId id="313" r:id="rId29"/>
    <p:sldId id="314" r:id="rId30"/>
    <p:sldId id="315" r:id="rId31"/>
  </p:sldIdLst>
  <p:sldSz cx="9144000" cy="6858000" type="screen4x3"/>
  <p:notesSz cx="6858000" cy="9144000"/>
  <p:embeddedFontLst>
    <p:embeddedFont>
      <p:font typeface="Calibri" pitchFamily="34" charset="0"/>
      <p:regular r:id="rId33"/>
      <p:bold r:id="rId34"/>
      <p:italic r:id="rId35"/>
      <p:boldItalic r:id="rId36"/>
    </p:embeddedFont>
    <p:embeddedFont>
      <p:font typeface="Cambria Math" pitchFamily="18" charset="0"/>
      <p:regular r:id="rId37"/>
    </p:embeddedFont>
    <p:embeddedFont>
      <p:font typeface="Math B" pitchFamily="2" charset="2"/>
      <p:regular r:id="rId38"/>
    </p:embeddedFont>
    <p:embeddedFont>
      <p:font typeface="Math C" pitchFamily="2" charset="2"/>
      <p:regular r:id="rId39"/>
    </p:embeddedFont>
    <p:embeddedFont>
      <p:font typeface="Cambria" pitchFamily="18" charset="0"/>
      <p:regular r:id="rId40"/>
      <p:bold r:id="rId41"/>
      <p:italic r:id="rId42"/>
      <p:boldItalic r:id="rId43"/>
    </p:embeddedFont>
    <p:embeddedFont>
      <p:font typeface="Comic Sans MS" pitchFamily="66" charset="0"/>
      <p:regular r:id="rId44"/>
      <p:bold r:id="rId45"/>
    </p:embeddedFont>
  </p:embeddedFont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 School" initials="C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7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 autoAdjust="0"/>
    <p:restoredTop sz="87006" autoAdjust="0"/>
  </p:normalViewPr>
  <p:slideViewPr>
    <p:cSldViewPr>
      <p:cViewPr varScale="1">
        <p:scale>
          <a:sx n="64" d="100"/>
          <a:sy n="64" d="100"/>
        </p:scale>
        <p:origin x="-1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font" Target="fonts/font10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45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font" Target="fonts/font11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F34B321-DA50-40B8-9559-F1257DE2D5CC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51855A8-F5D6-4C6E-9CC0-222DB8F4E44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aseline="0" dirty="0" smtClean="0"/>
              <a:t>Associate a special variable with each base set</a:t>
            </a:r>
          </a:p>
          <a:p>
            <a:pPr algn="l" rtl="0"/>
            <a:r>
              <a:rPr lang="en-US" baseline="0" dirty="0" smtClean="0"/>
              <a:t>We should be able to infer that the list pointed to be y is also a singleton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Other constructions (eliminate/widen/</a:t>
            </a:r>
            <a:r>
              <a:rPr lang="en-US" dirty="0" err="1" smtClean="0"/>
              <a:t>postpredicate</a:t>
            </a:r>
            <a:r>
              <a:rPr lang="en-US" smtClean="0"/>
              <a:t>) </a:t>
            </a:r>
            <a:r>
              <a:rPr lang="en-US" dirty="0" smtClean="0"/>
              <a:t>are similar and are discussed </a:t>
            </a:r>
            <a:r>
              <a:rPr lang="en-US" smtClean="0"/>
              <a:t>in the paper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19</a:t>
            </a:fld>
            <a:endParaRPr lang="he-I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Domain</a:t>
            </a:r>
            <a:r>
              <a:rPr lang="en-US" baseline="0" dirty="0" smtClean="0"/>
              <a:t> Constructors?</a:t>
            </a:r>
            <a:endParaRPr lang="en-US" dirty="0" smtClean="0"/>
          </a:p>
          <a:p>
            <a:pPr algn="l" rtl="0"/>
            <a:r>
              <a:rPr lang="en-US" dirty="0" smtClean="0"/>
              <a:t>Logical Abstract Domains – Our</a:t>
            </a:r>
            <a:r>
              <a:rPr lang="en-US" baseline="0" dirty="0" smtClean="0"/>
              <a:t> domain are not supported</a:t>
            </a:r>
          </a:p>
          <a:p>
            <a:pPr algn="l" rtl="0"/>
            <a:r>
              <a:rPr lang="en-US" baseline="0" dirty="0" smtClean="0"/>
              <a:t>Type systems – for functional programs – we deal with destructive update</a:t>
            </a:r>
          </a:p>
          <a:p>
            <a:pPr algn="l" rtl="0"/>
            <a:r>
              <a:rPr lang="en-US" baseline="0" dirty="0" smtClean="0"/>
              <a:t>BAPA – Complete, but no AI and our set-domains may be stronger</a:t>
            </a:r>
          </a:p>
          <a:p>
            <a:pPr algn="l" rtl="0"/>
            <a:endParaRPr lang="en-US" baseline="0" dirty="0" smtClean="0"/>
          </a:p>
          <a:p>
            <a:pPr algn="l" rtl="0"/>
            <a:r>
              <a:rPr lang="en-US" dirty="0" smtClean="0"/>
              <a:t>HJ – Hofmann &amp; </a:t>
            </a:r>
            <a:r>
              <a:rPr lang="en-US" dirty="0" err="1" smtClean="0"/>
              <a:t>Jost</a:t>
            </a:r>
            <a:endParaRPr lang="en-US" dirty="0" smtClean="0"/>
          </a:p>
          <a:p>
            <a:pPr algn="l" rtl="0"/>
            <a:r>
              <a:rPr lang="en-US" dirty="0" smtClean="0"/>
              <a:t>HP</a:t>
            </a:r>
            <a:r>
              <a:rPr lang="en-US" baseline="0" dirty="0" smtClean="0"/>
              <a:t> - Hughes</a:t>
            </a:r>
            <a:r>
              <a:rPr lang="en-US" dirty="0" smtClean="0"/>
              <a:t> &amp; Pareto</a:t>
            </a:r>
          </a:p>
          <a:p>
            <a:pPr algn="l" rtl="0"/>
            <a:r>
              <a:rPr lang="en-US" dirty="0" smtClean="0"/>
              <a:t>YB – </a:t>
            </a:r>
            <a:r>
              <a:rPr lang="en-US" dirty="0" err="1" smtClean="0"/>
              <a:t>Yavuz-Kahveci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Bultan</a:t>
            </a:r>
            <a:endParaRPr lang="en-US" baseline="0" dirty="0" smtClean="0"/>
          </a:p>
          <a:p>
            <a:pPr algn="l" rtl="0"/>
            <a:r>
              <a:rPr lang="en-US" dirty="0" smtClean="0"/>
              <a:t>BBHIMV</a:t>
            </a:r>
            <a:r>
              <a:rPr lang="en-US" baseline="0" dirty="0" smtClean="0"/>
              <a:t> –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Bouajjani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</a:t>
            </a:r>
          </a:p>
          <a:p>
            <a:pPr algn="l" rtl="0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MBCC – Magill et al.</a:t>
            </a:r>
          </a:p>
          <a:p>
            <a:pPr algn="l" rtl="0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GDDRS –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Gopan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</a:t>
            </a:r>
          </a:p>
          <a:p>
            <a:pPr algn="l" rtl="0"/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NDQC - Nguyen et al.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24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ceholder 2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>
              <a:latin typeface="Arial" pitchFamily="-123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Buffers</a:t>
            </a:r>
            <a:r>
              <a:rPr lang="en-US" baseline="0" dirty="0" smtClean="0"/>
              <a:t> are not completely full because of deletions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6</a:t>
            </a:fld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Buffers</a:t>
            </a:r>
            <a:r>
              <a:rPr lang="en-US" baseline="0" dirty="0" smtClean="0"/>
              <a:t> are not completely full because of deletions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7</a:t>
            </a:fld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Requires interaction of shape and numeric information</a:t>
            </a:r>
            <a:endParaRPr lang="he-IL" sz="1200" smtClean="0"/>
          </a:p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8</a:t>
            </a:fld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We use</a:t>
            </a:r>
            <a:r>
              <a:rPr lang="en-US" baseline="0" dirty="0" smtClean="0"/>
              <a:t> the syntax of Separation Logic for our examples. And </a:t>
            </a:r>
            <a:r>
              <a:rPr lang="en-US" baseline="0" dirty="0" err="1" smtClean="0"/>
              <a:t>Polyhedra</a:t>
            </a:r>
            <a:r>
              <a:rPr lang="en-US" baseline="0" dirty="0" smtClean="0"/>
              <a:t> for the numerical domain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aseline="0" dirty="0" smtClean="0"/>
              <a:t>2 Linked lists. One pointed to by x of size 1, the other pointed to by y of size 1 or more. Star operator ensures </a:t>
            </a:r>
            <a:r>
              <a:rPr lang="en-US" baseline="0" dirty="0" err="1" smtClean="0"/>
              <a:t>disjointness</a:t>
            </a:r>
            <a:r>
              <a:rPr lang="en-US" baseline="0" dirty="0" smtClean="0"/>
              <a:t>.</a:t>
            </a:r>
          </a:p>
          <a:p>
            <a:pPr algn="l" rtl="0"/>
            <a:r>
              <a:rPr lang="en-US" baseline="0" dirty="0" smtClean="0"/>
              <a:t>Each star conjunct is a base-set.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855A8-F5D6-4C6E-9CC0-222DB8F4E449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/>
            </a:lvl1pPr>
            <a:lvl2pPr algn="l" rtl="0">
              <a:defRPr/>
            </a:lvl2pPr>
            <a:lvl3pPr algn="l" rtl="0">
              <a:defRPr/>
            </a:lvl3pPr>
            <a:lvl4pPr algn="l" rtl="0">
              <a:defRPr/>
            </a:lvl4pPr>
            <a:lvl5pPr algn="l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CB12-AA4F-4BC6-AA73-2E90E2AB17B8}" type="datetimeFigureOut">
              <a:rPr lang="he-IL" smtClean="0"/>
              <a:pPr/>
              <a:t>כ"ו/טבת/תשס"ט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AA4B2-CB79-4881-85D3-0C7CCB5FC0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/>
              <a:t>A Combination Framework for Tracking Partition Sizes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US" sz="2800" dirty="0" err="1" smtClean="0">
                <a:solidFill>
                  <a:schemeClr val="tx1"/>
                </a:solidFill>
              </a:rPr>
              <a:t>Sumit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Gulwani</a:t>
            </a:r>
            <a:r>
              <a:rPr lang="en-US" sz="2800" dirty="0" smtClean="0">
                <a:solidFill>
                  <a:schemeClr val="tx1"/>
                </a:solidFill>
              </a:rPr>
              <a:t>, Microsoft Research</a:t>
            </a:r>
          </a:p>
          <a:p>
            <a:pPr rtl="0"/>
            <a:r>
              <a:rPr lang="en-US" sz="2800" u="sng" dirty="0" smtClean="0">
                <a:solidFill>
                  <a:schemeClr val="tx2"/>
                </a:solidFill>
              </a:rPr>
              <a:t>Tal Lev-Ami, Tel-Aviv University</a:t>
            </a:r>
          </a:p>
          <a:p>
            <a:pPr rtl="0"/>
            <a:r>
              <a:rPr lang="en-US" sz="2800" dirty="0" err="1" smtClean="0">
                <a:solidFill>
                  <a:schemeClr val="tx1"/>
                </a:solidFill>
              </a:rPr>
              <a:t>Mooly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Sagiv</a:t>
            </a:r>
            <a:r>
              <a:rPr lang="en-US" sz="2800" dirty="0" smtClean="0">
                <a:solidFill>
                  <a:schemeClr val="tx1"/>
                </a:solidFill>
              </a:rPr>
              <a:t>, Tel-Aviv University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768" y="5857892"/>
            <a:ext cx="1927964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dirty="0" smtClean="0"/>
              <a:t>POPL</a:t>
            </a:r>
          </a:p>
          <a:p>
            <a:pPr algn="ctr" rtl="0"/>
            <a:r>
              <a:rPr lang="en-US" dirty="0" smtClean="0"/>
              <a:t>January 22, 2009</a:t>
            </a:r>
          </a:p>
          <a:p>
            <a:pPr algn="ctr" rtl="0"/>
            <a:r>
              <a:rPr lang="en-US" dirty="0" smtClean="0"/>
              <a:t>Savannah, Georgia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Termination: </a:t>
            </a:r>
            <a:r>
              <a:rPr lang="en-US" dirty="0" err="1" smtClean="0"/>
              <a:t>BubbleSort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499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Termination is non-trivial</a:t>
            </a:r>
          </a:p>
          <a:p>
            <a:r>
              <a:rPr lang="en-US" dirty="0" smtClean="0"/>
              <a:t>Prove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Math B"/>
              </a:rPr>
              <a:t>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Math B"/>
              </a:rPr>
              <a:t> </a:t>
            </a:r>
            <a:r>
              <a:rPr lang="en-US" dirty="0" smtClean="0"/>
              <a:t>number </a:t>
            </a:r>
            <a:r>
              <a:rPr lang="en-US" dirty="0" smtClean="0"/>
              <a:t>of elements in the correct position</a:t>
            </a:r>
          </a:p>
          <a:p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2714612" y="1320589"/>
            <a:ext cx="450059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(change)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 + 1;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 j&lt;n–1; 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j+1)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(A[j] &gt; A[j+1]) 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Swap(A[j], A[j+1]);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} } } }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Key Idea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Modular abstract-domain </a:t>
            </a:r>
            <a:r>
              <a:rPr lang="en-US" dirty="0" smtClean="0"/>
              <a:t>combination </a:t>
            </a:r>
            <a:r>
              <a:rPr lang="en-US" dirty="0" smtClean="0"/>
              <a:t>approach</a:t>
            </a:r>
          </a:p>
          <a:p>
            <a:r>
              <a:rPr lang="en-US" dirty="0" smtClean="0"/>
              <a:t>Reuse existing domains</a:t>
            </a:r>
          </a:p>
          <a:p>
            <a:pPr lvl="1"/>
            <a:r>
              <a:rPr lang="en-US" dirty="0" smtClean="0"/>
              <a:t>Set Domain</a:t>
            </a:r>
          </a:p>
          <a:p>
            <a:pPr lvl="2"/>
            <a:r>
              <a:rPr lang="en-US" dirty="0" smtClean="0"/>
              <a:t>Track sets of memory locations</a:t>
            </a:r>
          </a:p>
          <a:p>
            <a:pPr lvl="2"/>
            <a:r>
              <a:rPr lang="en-US" dirty="0" smtClean="0"/>
              <a:t>Such as domains for shape analysis</a:t>
            </a:r>
          </a:p>
          <a:p>
            <a:pPr lvl="2"/>
            <a:r>
              <a:rPr lang="en-US" dirty="0" smtClean="0"/>
              <a:t>E.g., Canonical Abstraction [SRW’02], Separation Domain [DOY’06], Boolean Heaps [PW’05]</a:t>
            </a:r>
          </a:p>
          <a:p>
            <a:pPr lvl="1"/>
            <a:r>
              <a:rPr lang="en-US" dirty="0" smtClean="0"/>
              <a:t>Numerical Domain</a:t>
            </a:r>
          </a:p>
          <a:p>
            <a:pPr lvl="2"/>
            <a:r>
              <a:rPr lang="en-US" dirty="0" smtClean="0"/>
              <a:t>Track sizes and correlations with numerical variables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Polyhedra</a:t>
            </a:r>
            <a:r>
              <a:rPr lang="en-US" dirty="0" smtClean="0"/>
              <a:t> [CH’78], Octagon [Miné’01], Intervals [CC’07]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Abstracting Lists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2285984" y="2714620"/>
            <a:ext cx="48501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600" dirty="0" smtClean="0"/>
              <a:t>x</a:t>
            </a:r>
            <a:r>
              <a:rPr lang="en-US" sz="3600" dirty="0" smtClean="0">
                <a:sym typeface="Math C"/>
              </a:rPr>
              <a:t>_,</a:t>
            </a:r>
            <a:r>
              <a:rPr lang="pl-PL" sz="3600" dirty="0" smtClean="0"/>
              <a:t>nil</a:t>
            </a:r>
            <a:r>
              <a:rPr lang="en-US" sz="3600" dirty="0" smtClean="0"/>
              <a:t> </a:t>
            </a:r>
            <a:r>
              <a:rPr lang="pl-PL" sz="3600" dirty="0" smtClean="0">
                <a:sym typeface="Math B"/>
              </a:rPr>
              <a:t></a:t>
            </a:r>
            <a:r>
              <a:rPr lang="pl-PL" sz="3600" dirty="0" smtClean="0"/>
              <a:t> ls(y</a:t>
            </a:r>
            <a:r>
              <a:rPr lang="en-US" sz="3600" dirty="0" smtClean="0"/>
              <a:t>,</a:t>
            </a:r>
            <a:r>
              <a:rPr lang="pl-PL" sz="3600" dirty="0" smtClean="0"/>
              <a:t>nil</a:t>
            </a:r>
            <a:r>
              <a:rPr lang="en-US" sz="3600" dirty="0" smtClean="0"/>
              <a:t>)</a:t>
            </a:r>
            <a:r>
              <a:rPr lang="pl-PL" sz="3600" dirty="0" smtClean="0"/>
              <a:t> </a:t>
            </a:r>
            <a:r>
              <a:rPr lang="pl-PL" sz="3600" dirty="0" smtClean="0">
                <a:sym typeface="Math B"/>
              </a:rPr>
              <a:t></a:t>
            </a:r>
            <a:r>
              <a:rPr lang="en-US" sz="3600" dirty="0" smtClean="0">
                <a:sym typeface="Math B"/>
              </a:rPr>
              <a:t> </a:t>
            </a:r>
            <a:r>
              <a:rPr lang="pl-PL" sz="3600" dirty="0" smtClean="0"/>
              <a:t>z = nil</a:t>
            </a:r>
            <a:endParaRPr lang="en-US" sz="3600" dirty="0" smtClean="0"/>
          </a:p>
        </p:txBody>
      </p:sp>
      <p:sp>
        <p:nvSpPr>
          <p:cNvPr id="10" name="Rectangle 9"/>
          <p:cNvSpPr/>
          <p:nvPr/>
        </p:nvSpPr>
        <p:spPr>
          <a:xfrm>
            <a:off x="1058260" y="4350261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3" name="Group 23"/>
          <p:cNvGrpSpPr/>
          <p:nvPr/>
        </p:nvGrpSpPr>
        <p:grpSpPr>
          <a:xfrm>
            <a:off x="3495165" y="4245595"/>
            <a:ext cx="2862785" cy="523220"/>
            <a:chOff x="2500298" y="5100480"/>
            <a:chExt cx="3000396" cy="523220"/>
          </a:xfrm>
        </p:grpSpPr>
        <p:sp>
          <p:nvSpPr>
            <p:cNvPr id="11" name="Rectangle 10"/>
            <p:cNvSpPr/>
            <p:nvPr/>
          </p:nvSpPr>
          <p:spPr>
            <a:xfrm>
              <a:off x="2500298" y="5143512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7554" y="5143512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b="1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72066" y="5143512"/>
              <a:ext cx="42862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89469" y="5100480"/>
              <a:ext cx="453970" cy="523220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he-IL" sz="2800" dirty="0" smtClean="0">
                  <a:sym typeface="Math B"/>
                </a:rPr>
                <a:t></a:t>
              </a:r>
              <a:endParaRPr lang="he-IL" sz="2800" dirty="0"/>
            </a:p>
          </p:txBody>
        </p:sp>
        <p:cxnSp>
          <p:nvCxnSpPr>
            <p:cNvPr id="16" name="Straight Arrow Connector 15"/>
            <p:cNvCxnSpPr>
              <a:stCxn id="11" idx="3"/>
              <a:endCxn id="12" idx="1"/>
            </p:cNvCxnSpPr>
            <p:nvPr/>
          </p:nvCxnSpPr>
          <p:spPr>
            <a:xfrm>
              <a:off x="2928926" y="5357826"/>
              <a:ext cx="42862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2" idx="3"/>
              <a:endCxn id="14" idx="1"/>
            </p:cNvCxnSpPr>
            <p:nvPr/>
          </p:nvCxnSpPr>
          <p:spPr>
            <a:xfrm>
              <a:off x="3786182" y="5357826"/>
              <a:ext cx="403287" cy="4264"/>
            </a:xfrm>
            <a:prstGeom prst="straightConnector1">
              <a:avLst/>
            </a:prstGeom>
            <a:ln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3"/>
              <a:endCxn id="13" idx="1"/>
            </p:cNvCxnSpPr>
            <p:nvPr/>
          </p:nvCxnSpPr>
          <p:spPr>
            <a:xfrm flipV="1">
              <a:off x="4643439" y="5357826"/>
              <a:ext cx="428627" cy="42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423186" y="4272985"/>
            <a:ext cx="3626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 smtClean="0"/>
              <a:t>x</a:t>
            </a:r>
            <a:endParaRPr lang="he-IL" sz="3200" dirty="0"/>
          </a:p>
        </p:txBody>
      </p:sp>
      <p:sp>
        <p:nvSpPr>
          <p:cNvPr id="22" name="Rectangle 21"/>
          <p:cNvSpPr/>
          <p:nvPr/>
        </p:nvSpPr>
        <p:spPr>
          <a:xfrm>
            <a:off x="2844064" y="4214818"/>
            <a:ext cx="370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y</a:t>
            </a:r>
            <a:endParaRPr lang="he-IL" sz="3200" dirty="0"/>
          </a:p>
        </p:txBody>
      </p:sp>
      <p:sp>
        <p:nvSpPr>
          <p:cNvPr id="23" name="Rectangle 22"/>
          <p:cNvSpPr/>
          <p:nvPr/>
        </p:nvSpPr>
        <p:spPr>
          <a:xfrm>
            <a:off x="7572396" y="4214818"/>
            <a:ext cx="3465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z</a:t>
            </a:r>
            <a:endParaRPr lang="he-IL" sz="3200" dirty="0"/>
          </a:p>
        </p:txBody>
      </p:sp>
      <p:cxnSp>
        <p:nvCxnSpPr>
          <p:cNvPr id="26" name="Straight Arrow Connector 25"/>
          <p:cNvCxnSpPr>
            <a:stCxn id="21" idx="3"/>
            <a:endCxn id="10" idx="1"/>
          </p:cNvCxnSpPr>
          <p:nvPr/>
        </p:nvCxnSpPr>
        <p:spPr>
          <a:xfrm flipV="1">
            <a:off x="785786" y="4564575"/>
            <a:ext cx="272474" cy="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3"/>
            <a:endCxn id="11" idx="1"/>
          </p:cNvCxnSpPr>
          <p:nvPr/>
        </p:nvCxnSpPr>
        <p:spPr>
          <a:xfrm flipV="1">
            <a:off x="3214678" y="4502941"/>
            <a:ext cx="280487" cy="4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3"/>
            <a:endCxn id="27" idx="1"/>
          </p:cNvCxnSpPr>
          <p:nvPr/>
        </p:nvCxnSpPr>
        <p:spPr>
          <a:xfrm flipV="1">
            <a:off x="1486888" y="4556154"/>
            <a:ext cx="269050" cy="8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9" idx="1"/>
          </p:cNvCxnSpPr>
          <p:nvPr/>
        </p:nvCxnSpPr>
        <p:spPr>
          <a:xfrm>
            <a:off x="6357950" y="4502941"/>
            <a:ext cx="232412" cy="4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3" idx="3"/>
            <a:endCxn id="30" idx="1"/>
          </p:cNvCxnSpPr>
          <p:nvPr/>
        </p:nvCxnSpPr>
        <p:spPr>
          <a:xfrm flipV="1">
            <a:off x="7918966" y="4499839"/>
            <a:ext cx="285752" cy="7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755938" y="4356099"/>
            <a:ext cx="43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nil</a:t>
            </a:r>
            <a:endParaRPr lang="he-IL" sz="2000" dirty="0"/>
          </a:p>
        </p:txBody>
      </p:sp>
      <p:sp>
        <p:nvSpPr>
          <p:cNvPr id="29" name="Rectangle 28"/>
          <p:cNvSpPr/>
          <p:nvPr/>
        </p:nvSpPr>
        <p:spPr>
          <a:xfrm>
            <a:off x="6590362" y="4307150"/>
            <a:ext cx="43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nil</a:t>
            </a:r>
            <a:endParaRPr lang="he-IL" sz="2000" dirty="0"/>
          </a:p>
        </p:txBody>
      </p:sp>
      <p:sp>
        <p:nvSpPr>
          <p:cNvPr id="30" name="Rectangle 29"/>
          <p:cNvSpPr/>
          <p:nvPr/>
        </p:nvSpPr>
        <p:spPr>
          <a:xfrm>
            <a:off x="8204718" y="4299784"/>
            <a:ext cx="437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smtClean="0"/>
              <a:t>nil</a:t>
            </a:r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Reasoning about Sets and Sizes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29574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dirty="0" smtClean="0"/>
              <a:t>ls(</a:t>
            </a:r>
            <a:r>
              <a:rPr lang="en-US" sz="3200" dirty="0" smtClean="0"/>
              <a:t>x,</a:t>
            </a:r>
            <a:r>
              <a:rPr lang="pl-PL" sz="3200" dirty="0" smtClean="0"/>
              <a:t>nil</a:t>
            </a:r>
            <a:r>
              <a:rPr lang="en-US" sz="3200" dirty="0" smtClean="0"/>
              <a:t>) </a:t>
            </a:r>
            <a:r>
              <a:rPr lang="pl-PL" sz="3200" dirty="0" smtClean="0">
                <a:sym typeface="Math B"/>
              </a:rPr>
              <a:t></a:t>
            </a:r>
            <a:r>
              <a:rPr lang="pl-PL" sz="3200" dirty="0" smtClean="0"/>
              <a:t> ls(y</a:t>
            </a:r>
            <a:r>
              <a:rPr lang="en-US" sz="3200" dirty="0" smtClean="0"/>
              <a:t>,</a:t>
            </a:r>
            <a:r>
              <a:rPr lang="pl-PL" sz="3200" dirty="0" smtClean="0"/>
              <a:t>nil</a:t>
            </a:r>
            <a:r>
              <a:rPr lang="en-US" sz="3200" dirty="0" smtClean="0"/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0074" y="4701613"/>
            <a:ext cx="41841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200" dirty="0" smtClean="0"/>
              <a:t>x</a:t>
            </a:r>
            <a:r>
              <a:rPr lang="en-US" sz="3200" dirty="0" smtClean="0">
                <a:sym typeface="Math C"/>
              </a:rPr>
              <a:t>_,</a:t>
            </a:r>
            <a:r>
              <a:rPr lang="pl-PL" sz="3200" dirty="0" smtClean="0"/>
              <a:t>nil </a:t>
            </a:r>
            <a:r>
              <a:rPr lang="pl-PL" sz="3200" dirty="0" smtClean="0">
                <a:sym typeface="Math B"/>
              </a:rPr>
              <a:t></a:t>
            </a:r>
            <a:r>
              <a:rPr lang="pl-PL" sz="3200" dirty="0" smtClean="0"/>
              <a:t> </a:t>
            </a:r>
            <a:r>
              <a:rPr lang="en-US" sz="3200" dirty="0" smtClean="0"/>
              <a:t>y</a:t>
            </a:r>
            <a:r>
              <a:rPr lang="en-US" sz="3200" dirty="0" smtClean="0">
                <a:sym typeface="Math C"/>
              </a:rPr>
              <a:t>_,</a:t>
            </a:r>
            <a:r>
              <a:rPr lang="pl-PL" sz="3200" dirty="0" smtClean="0"/>
              <a:t>nil</a:t>
            </a:r>
            <a:r>
              <a:rPr lang="en-US" sz="3200" dirty="0" smtClean="0"/>
              <a:t> </a:t>
            </a:r>
            <a:r>
              <a:rPr lang="pl-PL" sz="3200" dirty="0" smtClean="0">
                <a:sym typeface="Math B"/>
              </a:rPr>
              <a:t> </a:t>
            </a:r>
            <a:r>
              <a:rPr lang="en-US" sz="3200" dirty="0" smtClean="0">
                <a:sym typeface="Math B"/>
              </a:rPr>
              <a:t>z=nil</a:t>
            </a:r>
            <a:endParaRPr lang="en-US" sz="3200" dirty="0" smtClean="0"/>
          </a:p>
        </p:txBody>
      </p:sp>
      <p:sp>
        <p:nvSpPr>
          <p:cNvPr id="27" name="Down Arrow 26"/>
          <p:cNvSpPr/>
          <p:nvPr/>
        </p:nvSpPr>
        <p:spPr>
          <a:xfrm>
            <a:off x="4214810" y="2786058"/>
            <a:ext cx="785818" cy="1857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3500430" y="3357562"/>
            <a:ext cx="233269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l" rtl="0"/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z =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x.next</a:t>
            </a:r>
            <a:endParaRPr lang="he-IL" sz="2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0074" y="4699894"/>
            <a:ext cx="4223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200" dirty="0" smtClean="0"/>
              <a:t>x</a:t>
            </a:r>
            <a:r>
              <a:rPr lang="en-US" sz="3200" dirty="0" smtClean="0">
                <a:sym typeface="Math C"/>
              </a:rPr>
              <a:t>_,</a:t>
            </a:r>
            <a:r>
              <a:rPr lang="pl-PL" sz="3200" dirty="0" smtClean="0"/>
              <a:t>nil </a:t>
            </a:r>
            <a:r>
              <a:rPr lang="pl-PL" sz="3200" dirty="0" smtClean="0">
                <a:sym typeface="Math B"/>
              </a:rPr>
              <a:t></a:t>
            </a:r>
            <a:r>
              <a:rPr lang="pl-PL" sz="3200" dirty="0" smtClean="0"/>
              <a:t> ls</a:t>
            </a:r>
            <a:r>
              <a:rPr lang="en-US" sz="3200" baseline="30000" dirty="0" smtClean="0"/>
              <a:t> </a:t>
            </a:r>
            <a:r>
              <a:rPr lang="pl-PL" sz="3200" dirty="0" smtClean="0"/>
              <a:t>(y</a:t>
            </a:r>
            <a:r>
              <a:rPr lang="en-US" sz="3200" dirty="0" smtClean="0"/>
              <a:t>,</a:t>
            </a:r>
            <a:r>
              <a:rPr lang="pl-PL" sz="3200" dirty="0" smtClean="0"/>
              <a:t>nil</a:t>
            </a:r>
            <a:r>
              <a:rPr lang="en-US" sz="3200" dirty="0" smtClean="0"/>
              <a:t>) </a:t>
            </a:r>
            <a:r>
              <a:rPr lang="pl-PL" sz="3200" dirty="0" smtClean="0">
                <a:sym typeface="Math B"/>
              </a:rPr>
              <a:t> </a:t>
            </a:r>
            <a:r>
              <a:rPr lang="en-US" sz="3200" dirty="0" smtClean="0">
                <a:sym typeface="Math B"/>
              </a:rPr>
              <a:t>z=nil</a:t>
            </a:r>
            <a:endParaRPr lang="en-US" sz="3200" dirty="0" smtClean="0"/>
          </a:p>
        </p:txBody>
      </p:sp>
      <p:grpSp>
        <p:nvGrpSpPr>
          <p:cNvPr id="33" name="Group 32"/>
          <p:cNvGrpSpPr/>
          <p:nvPr/>
        </p:nvGrpSpPr>
        <p:grpSpPr>
          <a:xfrm>
            <a:off x="428596" y="5286388"/>
            <a:ext cx="4512072" cy="1061687"/>
            <a:chOff x="1202936" y="5286388"/>
            <a:chExt cx="4512072" cy="1061687"/>
          </a:xfrm>
        </p:grpSpPr>
        <p:sp>
          <p:nvSpPr>
            <p:cNvPr id="31" name="TextBox 30"/>
            <p:cNvSpPr txBox="1"/>
            <p:nvPr/>
          </p:nvSpPr>
          <p:spPr>
            <a:xfrm>
              <a:off x="5310730" y="5286388"/>
              <a:ext cx="404278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3200" dirty="0" smtClean="0">
                  <a:sym typeface="Math B"/>
                </a:rPr>
                <a:t></a:t>
              </a:r>
              <a:endParaRPr lang="he-IL" sz="3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02936" y="5763300"/>
              <a:ext cx="4331634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l" rtl="0"/>
              <a:r>
                <a:rPr lang="en-US" sz="3200" dirty="0" err="1" smtClean="0"/>
                <a:t>x</a:t>
              </a:r>
              <a:r>
                <a:rPr lang="en-US" sz="3200" dirty="0" err="1" smtClean="0">
                  <a:sym typeface="Math C"/>
                </a:rPr>
                <a:t>_,z</a:t>
              </a:r>
              <a:r>
                <a:rPr lang="pl-PL" sz="3200" dirty="0" smtClean="0">
                  <a:sym typeface="Math B"/>
                </a:rPr>
                <a:t></a:t>
              </a:r>
              <a:r>
                <a:rPr lang="pl-PL" sz="3200" dirty="0" smtClean="0"/>
                <a:t> ls</a:t>
              </a:r>
              <a:r>
                <a:rPr lang="en-US" sz="3200" baseline="30000" dirty="0" smtClean="0"/>
                <a:t> </a:t>
              </a:r>
              <a:r>
                <a:rPr lang="pl-PL" sz="3200" dirty="0" smtClean="0"/>
                <a:t>(</a:t>
              </a:r>
              <a:r>
                <a:rPr lang="en-US" sz="3200" dirty="0" smtClean="0"/>
                <a:t>z,</a:t>
              </a:r>
              <a:r>
                <a:rPr lang="pl-PL" sz="3200" dirty="0" smtClean="0"/>
                <a:t>nil</a:t>
              </a:r>
              <a:r>
                <a:rPr lang="en-US" sz="3200" dirty="0" smtClean="0"/>
                <a:t>) </a:t>
              </a:r>
              <a:r>
                <a:rPr lang="pl-PL" sz="3200" dirty="0" smtClean="0">
                  <a:sym typeface="Math B"/>
                </a:rPr>
                <a:t> </a:t>
              </a:r>
              <a:r>
                <a:rPr lang="pl-PL" sz="3200" dirty="0" smtClean="0"/>
                <a:t>ls</a:t>
              </a:r>
              <a:r>
                <a:rPr lang="en-US" sz="3200" baseline="30000" dirty="0" smtClean="0"/>
                <a:t> </a:t>
              </a:r>
              <a:r>
                <a:rPr lang="pl-PL" sz="3200" dirty="0" smtClean="0"/>
                <a:t>(</a:t>
              </a:r>
              <a:r>
                <a:rPr lang="en-US" sz="3200" dirty="0" smtClean="0"/>
                <a:t>y,</a:t>
              </a:r>
              <a:r>
                <a:rPr lang="pl-PL" sz="3200" dirty="0" smtClean="0"/>
                <a:t>nil</a:t>
              </a:r>
              <a:r>
                <a:rPr lang="en-US" sz="3200" dirty="0" smtClean="0"/>
                <a:t>)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143372" y="2058407"/>
            <a:ext cx="41308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dirty="0" smtClean="0">
                <a:sym typeface="Math B"/>
              </a:rPr>
              <a:t></a:t>
            </a:r>
            <a:r>
              <a:rPr lang="en-US" sz="3200" dirty="0" smtClean="0">
                <a:sym typeface="Math B"/>
              </a:rPr>
              <a:t>  </a:t>
            </a:r>
            <a:r>
              <a:rPr lang="en-US" sz="3200" dirty="0" smtClean="0"/>
              <a:t>|</a:t>
            </a:r>
            <a:r>
              <a:rPr lang="pl-PL" sz="3200" dirty="0" smtClean="0"/>
              <a:t>ls(</a:t>
            </a:r>
            <a:r>
              <a:rPr lang="en-US" sz="3200" dirty="0" smtClean="0"/>
              <a:t>x,</a:t>
            </a:r>
            <a:r>
              <a:rPr lang="pl-PL" sz="3200" dirty="0" smtClean="0"/>
              <a:t>nil</a:t>
            </a:r>
            <a:r>
              <a:rPr lang="en-US" sz="3200" dirty="0" smtClean="0"/>
              <a:t>)| </a:t>
            </a:r>
            <a:r>
              <a:rPr lang="en-US" sz="3200" dirty="0" smtClean="0">
                <a:sym typeface="Math B"/>
              </a:rPr>
              <a:t>=</a:t>
            </a:r>
            <a:r>
              <a:rPr lang="pl-PL" sz="3200" dirty="0" smtClean="0"/>
              <a:t> </a:t>
            </a:r>
            <a:r>
              <a:rPr lang="en-US" sz="3200" dirty="0" smtClean="0"/>
              <a:t>|</a:t>
            </a:r>
            <a:r>
              <a:rPr lang="pl-PL" sz="3200" dirty="0" smtClean="0"/>
              <a:t>ls(y</a:t>
            </a:r>
            <a:r>
              <a:rPr lang="en-US" sz="3200" dirty="0" smtClean="0"/>
              <a:t>,</a:t>
            </a:r>
            <a:r>
              <a:rPr lang="pl-PL" sz="3200" dirty="0" smtClean="0"/>
              <a:t>nil</a:t>
            </a:r>
            <a:r>
              <a:rPr lang="en-US" sz="3200" dirty="0" smtClean="0"/>
              <a:t>)|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583478" y="5763300"/>
            <a:ext cx="44354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dirty="0" smtClean="0">
                <a:sym typeface="Math B"/>
              </a:rPr>
              <a:t></a:t>
            </a:r>
            <a:r>
              <a:rPr lang="en-US" sz="3200" dirty="0" smtClean="0">
                <a:sym typeface="Math B"/>
              </a:rPr>
              <a:t> </a:t>
            </a:r>
            <a:r>
              <a:rPr lang="en-US" sz="3200" dirty="0" smtClean="0"/>
              <a:t>|</a:t>
            </a:r>
            <a:r>
              <a:rPr lang="pl-PL" sz="3200" dirty="0" smtClean="0"/>
              <a:t>ls(</a:t>
            </a:r>
            <a:r>
              <a:rPr lang="en-US" sz="3200" dirty="0" smtClean="0"/>
              <a:t>z,</a:t>
            </a:r>
            <a:r>
              <a:rPr lang="pl-PL" sz="3200" dirty="0" smtClean="0"/>
              <a:t>nil</a:t>
            </a:r>
            <a:r>
              <a:rPr lang="en-US" sz="3200" dirty="0" smtClean="0"/>
              <a:t>)|+1 </a:t>
            </a:r>
            <a:r>
              <a:rPr lang="en-US" sz="3200" dirty="0" smtClean="0">
                <a:sym typeface="Math B"/>
              </a:rPr>
              <a:t>=</a:t>
            </a:r>
            <a:r>
              <a:rPr lang="pl-PL" sz="3200" dirty="0" smtClean="0"/>
              <a:t> </a:t>
            </a:r>
            <a:r>
              <a:rPr lang="en-US" sz="3200" dirty="0" smtClean="0"/>
              <a:t>|</a:t>
            </a:r>
            <a:r>
              <a:rPr lang="pl-PL" sz="3200" dirty="0" smtClean="0"/>
              <a:t>ls(y</a:t>
            </a:r>
            <a:r>
              <a:rPr lang="en-US" sz="3200" dirty="0" smtClean="0"/>
              <a:t>,</a:t>
            </a:r>
            <a:r>
              <a:rPr lang="pl-PL" sz="3200" dirty="0" smtClean="0"/>
              <a:t>nil</a:t>
            </a:r>
            <a:r>
              <a:rPr lang="en-US" sz="3200" dirty="0" smtClean="0"/>
              <a:t>)|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546106" y="4701613"/>
            <a:ext cx="40314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dirty="0" smtClean="0">
                <a:sym typeface="Math B"/>
              </a:rPr>
              <a:t></a:t>
            </a:r>
            <a:r>
              <a:rPr lang="en-US" sz="3200" dirty="0" smtClean="0">
                <a:sym typeface="Math B"/>
              </a:rPr>
              <a:t> </a:t>
            </a:r>
            <a:r>
              <a:rPr lang="en-US" sz="3200" dirty="0" smtClean="0"/>
              <a:t>|x</a:t>
            </a:r>
            <a:r>
              <a:rPr lang="en-US" sz="3200" dirty="0" smtClean="0">
                <a:sym typeface="Math C"/>
              </a:rPr>
              <a:t>_,</a:t>
            </a:r>
            <a:r>
              <a:rPr lang="pl-PL" sz="3200" dirty="0" smtClean="0"/>
              <a:t>nil</a:t>
            </a:r>
            <a:r>
              <a:rPr lang="en-US" sz="3200" dirty="0" smtClean="0"/>
              <a:t>| </a:t>
            </a:r>
            <a:r>
              <a:rPr lang="en-US" sz="3200" dirty="0" smtClean="0">
                <a:sym typeface="Math B"/>
              </a:rPr>
              <a:t>=</a:t>
            </a:r>
            <a:r>
              <a:rPr lang="pl-PL" sz="3200" dirty="0" smtClean="0"/>
              <a:t> </a:t>
            </a:r>
            <a:r>
              <a:rPr lang="en-US" sz="3200" dirty="0" smtClean="0"/>
              <a:t>|</a:t>
            </a:r>
            <a:r>
              <a:rPr lang="pl-PL" sz="3200" dirty="0" smtClean="0"/>
              <a:t>ls(y</a:t>
            </a:r>
            <a:r>
              <a:rPr lang="en-US" sz="3200" dirty="0" smtClean="0"/>
              <a:t>,</a:t>
            </a:r>
            <a:r>
              <a:rPr lang="pl-PL" sz="3200" dirty="0" smtClean="0"/>
              <a:t>nil</a:t>
            </a:r>
            <a:r>
              <a:rPr lang="en-US" sz="3200" dirty="0" smtClean="0"/>
              <a:t>)|</a:t>
            </a:r>
            <a:endParaRPr lang="en-US" sz="32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4542020" y="4701613"/>
            <a:ext cx="4054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dirty="0" smtClean="0">
                <a:sym typeface="Math B"/>
              </a:rPr>
              <a:t></a:t>
            </a:r>
            <a:r>
              <a:rPr lang="en-US" sz="3200" dirty="0" smtClean="0">
                <a:sym typeface="Math B"/>
              </a:rPr>
              <a:t> </a:t>
            </a:r>
            <a:r>
              <a:rPr lang="en-US" sz="3200" dirty="0" smtClean="0"/>
              <a:t>|x</a:t>
            </a:r>
            <a:r>
              <a:rPr lang="en-US" sz="3200" dirty="0" smtClean="0">
                <a:sym typeface="Math C"/>
              </a:rPr>
              <a:t>_,</a:t>
            </a:r>
            <a:r>
              <a:rPr lang="pl-PL" sz="3200" dirty="0" smtClean="0"/>
              <a:t>nil</a:t>
            </a:r>
            <a:r>
              <a:rPr lang="en-US" sz="3200" dirty="0" smtClean="0"/>
              <a:t>| </a:t>
            </a:r>
            <a:r>
              <a:rPr lang="en-US" sz="3200" dirty="0" smtClean="0">
                <a:sym typeface="Math B"/>
              </a:rPr>
              <a:t>=</a:t>
            </a:r>
            <a:r>
              <a:rPr lang="pl-PL" sz="3200" dirty="0" smtClean="0"/>
              <a:t> </a:t>
            </a:r>
            <a:r>
              <a:rPr lang="en-US" sz="3200" dirty="0" smtClean="0"/>
              <a:t>|y</a:t>
            </a:r>
            <a:r>
              <a:rPr lang="en-US" sz="3200" dirty="0" smtClean="0">
                <a:sym typeface="Math C"/>
              </a:rPr>
              <a:t>_,</a:t>
            </a:r>
            <a:r>
              <a:rPr lang="pl-PL" sz="3200" dirty="0" smtClean="0"/>
              <a:t>nil</a:t>
            </a:r>
            <a:r>
              <a:rPr lang="en-US" sz="3200" dirty="0" smtClean="0"/>
              <a:t>|</a:t>
            </a:r>
            <a:endParaRPr lang="en-US" sz="32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19" grpId="0" animBg="1"/>
      <p:bldP spid="30" grpId="0"/>
      <p:bldP spid="30" grpId="1"/>
      <p:bldP spid="34" grpId="0"/>
      <p:bldP spid="35" grpId="0"/>
      <p:bldP spid="36" grpId="0"/>
      <p:bldP spid="36" grpId="1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of labor</a:t>
            </a:r>
            <a:endParaRPr lang="he-IL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5072074"/>
            <a:ext cx="8229600" cy="9112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Share information between the domains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Similar  to Nelson-</a:t>
            </a:r>
            <a:r>
              <a:rPr lang="en-US" dirty="0" err="1" smtClean="0"/>
              <a:t>Oppen</a:t>
            </a:r>
            <a:r>
              <a:rPr lang="en-US" dirty="0" smtClean="0"/>
              <a:t> [NO’80]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213" y="2500306"/>
            <a:ext cx="5454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200" b="1" dirty="0" smtClean="0">
                <a:solidFill>
                  <a:schemeClr val="tx2"/>
                </a:solidFill>
              </a:rPr>
              <a:t>[x</a:t>
            </a:r>
            <a:r>
              <a:rPr lang="en-US" sz="3200" b="1" dirty="0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pl-PL" sz="3200" b="1" dirty="0" smtClean="0">
                <a:solidFill>
                  <a:schemeClr val="tx2"/>
                </a:solidFill>
              </a:rPr>
              <a:t>nil</a:t>
            </a:r>
            <a:r>
              <a:rPr lang="en-US" sz="3200" b="1" dirty="0" smtClean="0">
                <a:solidFill>
                  <a:schemeClr val="tx2"/>
                </a:solidFill>
              </a:rPr>
              <a:t>]</a:t>
            </a:r>
            <a:r>
              <a:rPr lang="pl-PL" sz="3200" b="1" baseline="30000" dirty="0" smtClean="0">
                <a:solidFill>
                  <a:schemeClr val="tx2"/>
                </a:solidFill>
              </a:rPr>
              <a:t>A</a:t>
            </a:r>
            <a:r>
              <a:rPr lang="pl-PL" sz="3200" b="1" dirty="0" smtClean="0">
                <a:solidFill>
                  <a:schemeClr val="tx2"/>
                </a:solidFill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pl-PL" sz="3200" b="1" dirty="0" smtClean="0">
                <a:solidFill>
                  <a:schemeClr val="tx2"/>
                </a:solidFill>
              </a:rPr>
              <a:t> [ls(y</a:t>
            </a:r>
            <a:r>
              <a:rPr lang="en-US" sz="3200" b="1" dirty="0" smtClean="0">
                <a:solidFill>
                  <a:schemeClr val="tx2"/>
                </a:solidFill>
              </a:rPr>
              <a:t>,</a:t>
            </a:r>
            <a:r>
              <a:rPr lang="pl-PL" sz="3200" b="1" dirty="0" smtClean="0">
                <a:solidFill>
                  <a:schemeClr val="tx2"/>
                </a:solidFill>
              </a:rPr>
              <a:t>nil)]</a:t>
            </a:r>
            <a:r>
              <a:rPr lang="en-US" sz="3200" b="1" baseline="30000" dirty="0" smtClean="0">
                <a:solidFill>
                  <a:schemeClr val="tx2"/>
                </a:solidFill>
              </a:rPr>
              <a:t>B</a:t>
            </a:r>
            <a:r>
              <a:rPr lang="pl-PL" sz="3200" b="1" dirty="0" smtClean="0">
                <a:solidFill>
                  <a:schemeClr val="tx2"/>
                </a:solidFill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</a:t>
            </a:r>
            <a:r>
              <a:rPr lang="en-US" sz="3200" b="1" dirty="0" smtClean="0">
                <a:solidFill>
                  <a:schemeClr val="tx2"/>
                </a:solidFill>
                <a:sym typeface="Math B"/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</a:rPr>
              <a:t>z = nil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88933" y="2500306"/>
            <a:ext cx="8691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</a:rPr>
              <a:t>A=B</a:t>
            </a:r>
          </a:p>
        </p:txBody>
      </p:sp>
      <p:sp>
        <p:nvSpPr>
          <p:cNvPr id="7" name="Rectangle 6"/>
          <p:cNvSpPr/>
          <p:nvPr/>
        </p:nvSpPr>
        <p:spPr>
          <a:xfrm>
            <a:off x="5914920" y="2357430"/>
            <a:ext cx="5309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dirty="0" smtClean="0">
                <a:sym typeface="Math B"/>
              </a:rPr>
              <a:t></a:t>
            </a:r>
            <a:endParaRPr lang="he-IL" sz="4400" dirty="0"/>
          </a:p>
        </p:txBody>
      </p:sp>
      <p:sp>
        <p:nvSpPr>
          <p:cNvPr id="8" name="Rectangle 7"/>
          <p:cNvSpPr/>
          <p:nvPr/>
        </p:nvSpPr>
        <p:spPr>
          <a:xfrm>
            <a:off x="3495225" y="3643314"/>
            <a:ext cx="2148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 smtClean="0">
                <a:solidFill>
                  <a:schemeClr val="tx2"/>
                </a:solidFill>
              </a:rPr>
              <a:t>|x</a:t>
            </a:r>
            <a:r>
              <a:rPr lang="en-US" sz="2800" b="1" dirty="0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pl-PL" sz="2800" b="1" dirty="0" smtClean="0">
                <a:solidFill>
                  <a:schemeClr val="tx2"/>
                </a:solidFill>
              </a:rPr>
              <a:t>nil</a:t>
            </a:r>
            <a:r>
              <a:rPr lang="en-US" sz="2800" b="1" dirty="0" smtClean="0">
                <a:solidFill>
                  <a:schemeClr val="tx2"/>
                </a:solidFill>
              </a:rPr>
              <a:t>| = A</a:t>
            </a:r>
            <a:endParaRPr lang="he-IL" sz="2800" dirty="0"/>
          </a:p>
        </p:txBody>
      </p:sp>
      <p:sp>
        <p:nvSpPr>
          <p:cNvPr id="9" name="Rectangle 8"/>
          <p:cNvSpPr/>
          <p:nvPr/>
        </p:nvSpPr>
        <p:spPr>
          <a:xfrm>
            <a:off x="3472264" y="4143380"/>
            <a:ext cx="2134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 smtClean="0">
                <a:solidFill>
                  <a:schemeClr val="tx2"/>
                </a:solidFill>
              </a:rPr>
              <a:t>|</a:t>
            </a:r>
            <a:r>
              <a:rPr lang="pl-PL" sz="2800" b="1" dirty="0" smtClean="0">
                <a:solidFill>
                  <a:schemeClr val="tx2"/>
                </a:solidFill>
              </a:rPr>
              <a:t>ls(y</a:t>
            </a:r>
            <a:r>
              <a:rPr lang="en-US" sz="2800" b="1" dirty="0" smtClean="0">
                <a:solidFill>
                  <a:schemeClr val="tx2"/>
                </a:solidFill>
              </a:rPr>
              <a:t>,</a:t>
            </a:r>
            <a:r>
              <a:rPr lang="pl-PL" sz="2800" b="1" dirty="0" smtClean="0">
                <a:solidFill>
                  <a:schemeClr val="tx2"/>
                </a:solidFill>
              </a:rPr>
              <a:t>nil)</a:t>
            </a:r>
            <a:r>
              <a:rPr lang="en-US" sz="2800" b="1" dirty="0" smtClean="0">
                <a:solidFill>
                  <a:schemeClr val="tx2"/>
                </a:solidFill>
              </a:rPr>
              <a:t>| = B</a:t>
            </a:r>
            <a:endParaRPr lang="he-IL" sz="2800" dirty="0"/>
          </a:p>
        </p:txBody>
      </p:sp>
      <p:sp>
        <p:nvSpPr>
          <p:cNvPr id="10" name="Rectangle 9"/>
          <p:cNvSpPr/>
          <p:nvPr/>
        </p:nvSpPr>
        <p:spPr>
          <a:xfrm>
            <a:off x="515024" y="2502025"/>
            <a:ext cx="4412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200" b="1" dirty="0" smtClean="0">
                <a:solidFill>
                  <a:schemeClr val="tx2"/>
                </a:solidFill>
              </a:rPr>
              <a:t>x</a:t>
            </a:r>
            <a:r>
              <a:rPr lang="en-US" sz="3200" b="1" dirty="0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pl-PL" sz="3200" b="1" dirty="0" smtClean="0">
                <a:solidFill>
                  <a:schemeClr val="tx2"/>
                </a:solidFill>
              </a:rPr>
              <a:t>nil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pl-PL" sz="3200" b="1" dirty="0" smtClean="0">
                <a:solidFill>
                  <a:schemeClr val="tx2"/>
                </a:solidFill>
              </a:rPr>
              <a:t> ls(y</a:t>
            </a:r>
            <a:r>
              <a:rPr lang="en-US" sz="3200" b="1" dirty="0" smtClean="0">
                <a:solidFill>
                  <a:schemeClr val="tx2"/>
                </a:solidFill>
              </a:rPr>
              <a:t>,</a:t>
            </a:r>
            <a:r>
              <a:rPr lang="pl-PL" sz="3200" b="1" dirty="0" smtClean="0">
                <a:solidFill>
                  <a:schemeClr val="tx2"/>
                </a:solidFill>
              </a:rPr>
              <a:t>nil)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</a:t>
            </a:r>
            <a:r>
              <a:rPr lang="en-US" sz="3200" b="1" dirty="0" smtClean="0">
                <a:solidFill>
                  <a:schemeClr val="tx2"/>
                </a:solidFill>
                <a:sym typeface="Math B"/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</a:rPr>
              <a:t>z = nil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 Operations </a:t>
            </a:r>
            <a:br>
              <a:rPr lang="en-US" dirty="0" smtClean="0"/>
            </a:br>
            <a:r>
              <a:rPr lang="en-US" dirty="0" smtClean="0"/>
              <a:t>Required of Set Domain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BaseSets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List the base sets of a given set-domain element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he-IL" dirty="0"/>
          </a:p>
        </p:txBody>
      </p:sp>
      <p:grpSp>
        <p:nvGrpSpPr>
          <p:cNvPr id="7" name="Group 6"/>
          <p:cNvGrpSpPr/>
          <p:nvPr/>
        </p:nvGrpSpPr>
        <p:grpSpPr>
          <a:xfrm>
            <a:off x="1571604" y="2997970"/>
            <a:ext cx="6715172" cy="2264276"/>
            <a:chOff x="2500298" y="2928933"/>
            <a:chExt cx="6715172" cy="2264276"/>
          </a:xfrm>
        </p:grpSpPr>
        <p:sp>
          <p:nvSpPr>
            <p:cNvPr id="4" name="Rectangle 3"/>
            <p:cNvSpPr/>
            <p:nvPr/>
          </p:nvSpPr>
          <p:spPr>
            <a:xfrm>
              <a:off x="2500298" y="2928933"/>
              <a:ext cx="6715172" cy="178835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222935" y="3000372"/>
              <a:ext cx="126989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2400" b="1" dirty="0" smtClean="0"/>
                <a:t>Example</a:t>
              </a:r>
              <a:endParaRPr lang="he-IL" sz="24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796437" y="3500438"/>
              <a:ext cx="6042103" cy="169277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l" rtl="0"/>
              <a:r>
                <a:rPr lang="en-US" sz="2800" dirty="0" err="1" smtClean="0">
                  <a:latin typeface="Courier New" pitchFamily="49" charset="0"/>
                  <a:cs typeface="Courier New" pitchFamily="49" charset="0"/>
                </a:rPr>
                <a:t>BaseSets</a:t>
              </a:r>
              <a:r>
                <a:rPr lang="en-US" sz="2800" dirty="0" smtClean="0"/>
                <a:t>(x</a:t>
              </a:r>
              <a:r>
                <a:rPr lang="en-US" sz="2800" dirty="0" smtClean="0">
                  <a:sym typeface="Math C"/>
                </a:rPr>
                <a:t>_,</a:t>
              </a:r>
              <a:r>
                <a:rPr lang="pl-PL" sz="2800" dirty="0" smtClean="0"/>
                <a:t>nil </a:t>
              </a:r>
              <a:r>
                <a:rPr lang="pl-PL" sz="2800" dirty="0" smtClean="0">
                  <a:sym typeface="Math B"/>
                </a:rPr>
                <a:t></a:t>
              </a:r>
              <a:r>
                <a:rPr lang="pl-PL" sz="2800" dirty="0" smtClean="0"/>
                <a:t> ls(y</a:t>
              </a:r>
              <a:r>
                <a:rPr lang="en-US" sz="2800" dirty="0" smtClean="0"/>
                <a:t>,</a:t>
              </a:r>
              <a:r>
                <a:rPr lang="pl-PL" sz="2800" dirty="0" smtClean="0"/>
                <a:t>nil</a:t>
              </a:r>
              <a:r>
                <a:rPr lang="en-US" sz="2800" dirty="0" smtClean="0"/>
                <a:t>)</a:t>
              </a:r>
              <a:r>
                <a:rPr lang="pl-PL" sz="2800" dirty="0" smtClean="0"/>
                <a:t> </a:t>
              </a:r>
              <a:r>
                <a:rPr lang="pl-PL" sz="2800" dirty="0" smtClean="0">
                  <a:sym typeface="Math B"/>
                </a:rPr>
                <a:t></a:t>
              </a:r>
              <a:r>
                <a:rPr lang="en-US" sz="2800" dirty="0" smtClean="0">
                  <a:sym typeface="Math B"/>
                </a:rPr>
                <a:t> </a:t>
              </a:r>
              <a:r>
                <a:rPr lang="pl-PL" sz="2800" dirty="0" smtClean="0"/>
                <a:t>z = nil</a:t>
              </a:r>
              <a:r>
                <a:rPr lang="en-US" sz="2800" dirty="0" smtClean="0"/>
                <a:t>) </a:t>
              </a:r>
              <a:r>
                <a:rPr lang="en-US" sz="3200" dirty="0" smtClean="0"/>
                <a:t>=</a:t>
              </a:r>
              <a:endParaRPr lang="en-US" sz="2800" dirty="0" smtClean="0"/>
            </a:p>
            <a:p>
              <a:pPr algn="ctr" rtl="0"/>
              <a:endParaRPr lang="en-US" sz="1200" dirty="0" smtClean="0"/>
            </a:p>
            <a:p>
              <a:pPr algn="ctr" rtl="0"/>
              <a:r>
                <a:rPr lang="en-US" sz="2800" dirty="0" smtClean="0"/>
                <a:t>{x</a:t>
              </a:r>
              <a:r>
                <a:rPr lang="en-US" sz="2800" dirty="0" smtClean="0">
                  <a:sym typeface="Math C"/>
                </a:rPr>
                <a:t>_,</a:t>
              </a:r>
              <a:r>
                <a:rPr lang="pl-PL" sz="2800" dirty="0" smtClean="0"/>
                <a:t>nil</a:t>
              </a:r>
              <a:r>
                <a:rPr lang="en-US" sz="2800" dirty="0" smtClean="0"/>
                <a:t>,</a:t>
              </a:r>
              <a:r>
                <a:rPr lang="pl-PL" sz="2800" dirty="0" smtClean="0"/>
                <a:t> ls(y</a:t>
              </a:r>
              <a:r>
                <a:rPr lang="en-US" sz="2800" dirty="0" smtClean="0"/>
                <a:t>,</a:t>
              </a:r>
              <a:r>
                <a:rPr lang="pl-PL" sz="2800" dirty="0" smtClean="0"/>
                <a:t>nil</a:t>
              </a:r>
              <a:r>
                <a:rPr lang="en-US" sz="2800" dirty="0" smtClean="0"/>
                <a:t>)}</a:t>
              </a:r>
            </a:p>
            <a:p>
              <a:pPr algn="l" rtl="0"/>
              <a:endParaRPr lang="he-IL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 Operations </a:t>
            </a:r>
            <a:br>
              <a:rPr lang="en-US" dirty="0" smtClean="0"/>
            </a:br>
            <a:r>
              <a:rPr lang="en-US" dirty="0" smtClean="0"/>
              <a:t>Required of Set Domain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BaseSets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List the base sets of a given set-domain element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Witness</a:t>
            </a:r>
          </a:p>
          <a:p>
            <a:pPr lvl="1"/>
            <a:r>
              <a:rPr lang="en-US" dirty="0" smtClean="0"/>
              <a:t>Relate the base sets </a:t>
            </a:r>
            <a:r>
              <a:rPr lang="en-US" dirty="0" smtClean="0"/>
              <a:t>before and after a </a:t>
            </a:r>
            <a:r>
              <a:rPr lang="en-US" dirty="0" smtClean="0"/>
              <a:t>set-domain </a:t>
            </a:r>
            <a:r>
              <a:rPr lang="en-US" dirty="0" smtClean="0"/>
              <a:t>operation</a:t>
            </a:r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42844" y="4357693"/>
            <a:ext cx="8786876" cy="1785949"/>
            <a:chOff x="142844" y="4357693"/>
            <a:chExt cx="8786876" cy="1785949"/>
          </a:xfrm>
        </p:grpSpPr>
        <p:grpSp>
          <p:nvGrpSpPr>
            <p:cNvPr id="7" name="Group 6"/>
            <p:cNvGrpSpPr/>
            <p:nvPr/>
          </p:nvGrpSpPr>
          <p:grpSpPr>
            <a:xfrm>
              <a:off x="142844" y="4357693"/>
              <a:ext cx="8786876" cy="1785949"/>
              <a:chOff x="1698093" y="4000502"/>
              <a:chExt cx="5600149" cy="2182826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743623" y="4000502"/>
                <a:ext cx="5554619" cy="218282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4129283" y="4000503"/>
                <a:ext cx="897902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400" b="1" dirty="0" smtClean="0"/>
                  <a:t>Example</a:t>
                </a:r>
                <a:endParaRPr lang="he-IL" sz="2400" b="1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98093" y="4575114"/>
                <a:ext cx="5600148" cy="143885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 rtl="0"/>
                <a:r>
                  <a:rPr lang="en-US" sz="2800" dirty="0" smtClean="0">
                    <a:latin typeface="Courier New" pitchFamily="49" charset="0"/>
                    <a:cs typeface="Courier New" pitchFamily="49" charset="0"/>
                  </a:rPr>
                  <a:t>Witness</a:t>
                </a:r>
                <a:r>
                  <a:rPr lang="en-US" sz="2800" dirty="0" smtClean="0"/>
                  <a:t>(</a:t>
                </a:r>
                <a:r>
                  <a:rPr lang="pl-PL" sz="2800" b="1" dirty="0" smtClean="0">
                    <a:solidFill>
                      <a:srgbClr val="002060"/>
                    </a:solidFill>
                  </a:rPr>
                  <a:t>ls(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x,</a:t>
                </a:r>
                <a:r>
                  <a:rPr lang="pl-PL" sz="2800" b="1" dirty="0" smtClean="0">
                    <a:solidFill>
                      <a:srgbClr val="002060"/>
                    </a:solidFill>
                  </a:rPr>
                  <a:t>nil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)                 </a:t>
                </a:r>
                <a:r>
                  <a:rPr lang="en-US" sz="2800" b="1" dirty="0" err="1" smtClean="0">
                    <a:solidFill>
                      <a:srgbClr val="007000"/>
                    </a:solidFill>
                    <a:sym typeface="Math B"/>
                  </a:rPr>
                  <a:t>x</a:t>
                </a:r>
                <a:r>
                  <a:rPr lang="en-US" sz="2800" b="1" dirty="0" err="1" smtClean="0">
                    <a:solidFill>
                      <a:srgbClr val="007000"/>
                    </a:solidFill>
                    <a:sym typeface="Math C"/>
                  </a:rPr>
                  <a:t>_,</a:t>
                </a:r>
                <a:r>
                  <a:rPr lang="en-US" sz="2800" b="1" dirty="0" err="1" smtClean="0">
                    <a:solidFill>
                      <a:srgbClr val="007000"/>
                    </a:solidFill>
                    <a:sym typeface="Math B"/>
                  </a:rPr>
                  <a:t>z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 </a:t>
                </a:r>
                <a:r>
                  <a:rPr lang="pl-PL" sz="2800" b="1" dirty="0" smtClean="0">
                    <a:solidFill>
                      <a:srgbClr val="007000"/>
                    </a:solidFill>
                    <a:sym typeface="Math B"/>
                  </a:rPr>
                  <a:t> </a:t>
                </a:r>
                <a:r>
                  <a:rPr lang="pl-PL" sz="2800" b="1" dirty="0" smtClean="0">
                    <a:solidFill>
                      <a:srgbClr val="007000"/>
                    </a:solidFill>
                  </a:rPr>
                  <a:t>ls(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z,</a:t>
                </a:r>
                <a:r>
                  <a:rPr lang="pl-PL" sz="2800" b="1" dirty="0" smtClean="0">
                    <a:solidFill>
                      <a:srgbClr val="007000"/>
                    </a:solidFill>
                  </a:rPr>
                  <a:t>nil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)</a:t>
                </a:r>
                <a:r>
                  <a:rPr lang="en-US" sz="2800" dirty="0" smtClean="0"/>
                  <a:t>) </a:t>
                </a:r>
                <a:r>
                  <a:rPr lang="en-US" sz="3200" dirty="0" smtClean="0"/>
                  <a:t>=</a:t>
                </a:r>
                <a:endParaRPr lang="en-US" sz="2800" dirty="0" smtClean="0"/>
              </a:p>
              <a:p>
                <a:pPr algn="ctr" rtl="0"/>
                <a:endParaRPr lang="en-US" sz="1050" dirty="0" smtClean="0"/>
              </a:p>
              <a:p>
                <a:pPr algn="ctr" rtl="0"/>
                <a:r>
                  <a:rPr lang="en-US" sz="2800" dirty="0" smtClean="0"/>
                  <a:t>        </a:t>
                </a:r>
                <a:r>
                  <a:rPr lang="en-US" sz="2800" dirty="0" smtClean="0"/>
                  <a:t>{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ls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(</a:t>
                </a:r>
                <a:r>
                  <a:rPr lang="en-US" sz="2800" b="1" dirty="0" err="1" smtClean="0">
                    <a:solidFill>
                      <a:srgbClr val="002060"/>
                    </a:solidFill>
                  </a:rPr>
                  <a:t>x,nil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)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 </a:t>
                </a:r>
                <a:r>
                  <a:rPr lang="en-US" sz="2800" dirty="0" smtClean="0">
                    <a:sym typeface="Math B"/>
                  </a:rPr>
                  <a:t> </a:t>
                </a:r>
                <a:r>
                  <a:rPr lang="en-US" sz="2800" b="1" dirty="0" err="1" smtClean="0">
                    <a:solidFill>
                      <a:srgbClr val="007000"/>
                    </a:solidFill>
                    <a:sym typeface="Math B"/>
                  </a:rPr>
                  <a:t>x</a:t>
                </a:r>
                <a:r>
                  <a:rPr lang="en-US" sz="2800" b="1" dirty="0" err="1" smtClean="0">
                    <a:solidFill>
                      <a:srgbClr val="007000"/>
                    </a:solidFill>
                    <a:sym typeface="Math C"/>
                  </a:rPr>
                  <a:t>_,</a:t>
                </a:r>
                <a:r>
                  <a:rPr lang="en-US" sz="2800" b="1" dirty="0" err="1" smtClean="0">
                    <a:solidFill>
                      <a:srgbClr val="007000"/>
                    </a:solidFill>
                    <a:sym typeface="Math B"/>
                  </a:rPr>
                  <a:t>z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 </a:t>
                </a:r>
                <a:r>
                  <a:rPr lang="pl-PL" sz="2800" b="1" dirty="0" smtClean="0">
                    <a:solidFill>
                      <a:srgbClr val="007000"/>
                    </a:solidFill>
                    <a:sym typeface="Math B"/>
                  </a:rPr>
                  <a:t></a:t>
                </a:r>
                <a:r>
                  <a:rPr lang="pl-PL" sz="2800" b="1" dirty="0" smtClean="0">
                    <a:solidFill>
                      <a:srgbClr val="007000"/>
                    </a:solidFill>
                  </a:rPr>
                  <a:t> </a:t>
                </a:r>
                <a:r>
                  <a:rPr lang="pl-PL" sz="2800" b="1" dirty="0" smtClean="0">
                    <a:solidFill>
                      <a:srgbClr val="007000"/>
                    </a:solidFill>
                  </a:rPr>
                  <a:t>ls(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z,</a:t>
                </a:r>
                <a:r>
                  <a:rPr lang="pl-PL" sz="2800" b="1" dirty="0" smtClean="0">
                    <a:solidFill>
                      <a:srgbClr val="007000"/>
                    </a:solidFill>
                  </a:rPr>
                  <a:t>nil</a:t>
                </a:r>
                <a:r>
                  <a:rPr lang="en-US" sz="2800" b="1" dirty="0" smtClean="0">
                    <a:solidFill>
                      <a:srgbClr val="007000"/>
                    </a:solidFill>
                  </a:rPr>
                  <a:t>)</a:t>
                </a:r>
                <a:r>
                  <a:rPr lang="en-US" sz="2800" dirty="0" smtClean="0"/>
                  <a:t>}</a:t>
                </a:r>
                <a:endParaRPr lang="he-IL" sz="2800" dirty="0"/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>
              <a:off x="3929058" y="5143512"/>
              <a:ext cx="1285884" cy="1588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flipH="1">
              <a:off x="3929058" y="4814840"/>
              <a:ext cx="114300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000" dirty="0" smtClean="0"/>
                <a:t>z=</a:t>
              </a:r>
              <a:r>
                <a:rPr lang="en-US" sz="2000" dirty="0" err="1" smtClean="0"/>
                <a:t>x.next</a:t>
              </a:r>
              <a:endParaRPr lang="he-IL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 Operations </a:t>
            </a:r>
            <a:br>
              <a:rPr lang="en-US" dirty="0" smtClean="0"/>
            </a:br>
            <a:r>
              <a:rPr lang="en-US" dirty="0" smtClean="0"/>
              <a:t>Required of Set Domain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829196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BaseSets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List the base sets of a given set-domain element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Witness</a:t>
            </a:r>
          </a:p>
          <a:p>
            <a:pPr lvl="1"/>
            <a:r>
              <a:rPr lang="en-US" dirty="0" smtClean="0"/>
              <a:t>Relate the base sets of two set-domain elements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Generate</a:t>
            </a:r>
          </a:p>
          <a:p>
            <a:pPr lvl="1"/>
            <a:r>
              <a:rPr lang="en-US" dirty="0" smtClean="0"/>
              <a:t>Generate constraints of the form </a:t>
            </a:r>
            <a:r>
              <a:rPr lang="en-US" dirty="0" smtClean="0">
                <a:latin typeface="Cambria" pitchFamily="18" charset="0"/>
                <a:cs typeface="Courier New" pitchFamily="49" charset="0"/>
              </a:rPr>
              <a:t>|p| </a:t>
            </a:r>
            <a:r>
              <a:rPr lang="en-US" dirty="0" smtClean="0">
                <a:latin typeface="Cambria" pitchFamily="18" charset="0"/>
                <a:cs typeface="Courier New" pitchFamily="49" charset="0"/>
                <a:sym typeface="Math B"/>
              </a:rPr>
              <a:t> c</a:t>
            </a:r>
            <a:r>
              <a:rPr lang="en-US" dirty="0" smtClean="0">
                <a:latin typeface="+mj-lt"/>
                <a:cs typeface="Courier New" pitchFamily="49" charset="0"/>
                <a:sym typeface="Math B"/>
              </a:rPr>
              <a:t> </a:t>
            </a:r>
            <a:r>
              <a:rPr lang="en-US" dirty="0" smtClean="0">
                <a:sym typeface="Math B"/>
              </a:rPr>
              <a:t>or </a:t>
            </a:r>
            <a:r>
              <a:rPr lang="en-US" dirty="0" smtClean="0">
                <a:latin typeface="Cambria" pitchFamily="18" charset="0"/>
                <a:cs typeface="Courier New" pitchFamily="49" charset="0"/>
                <a:sym typeface="Math B"/>
              </a:rPr>
              <a:t>|p|  c</a:t>
            </a:r>
            <a:endParaRPr lang="en-US" dirty="0" smtClean="0">
              <a:latin typeface="Cambria" pitchFamily="18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PostPredicate</a:t>
            </a:r>
            <a:r>
              <a:rPr lang="en-US" dirty="0" smtClean="0"/>
              <a:t>(</a:t>
            </a:r>
            <a:r>
              <a:rPr lang="en-US" dirty="0" smtClean="0">
                <a:latin typeface="Cambria" pitchFamily="18" charset="0"/>
              </a:rPr>
              <a:t>|p| = 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Inform the set-domain element that a base-set is of given size [c = 0, 1]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Approach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 the standard operations for the combined domain</a:t>
            </a:r>
          </a:p>
          <a:p>
            <a:pPr lvl="1"/>
            <a:r>
              <a:rPr lang="en-US" dirty="0" smtClean="0"/>
              <a:t>Use the operations of the base domains  and the extra operations of the set domain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 New" pitchFamily="49" charset="0"/>
              </a:rPr>
              <a:t>Example: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Join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1571612"/>
            <a:ext cx="2953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tx2"/>
                </a:solidFill>
              </a:rPr>
              <a:t>[</a:t>
            </a:r>
            <a:r>
              <a:rPr lang="en-US" sz="2400" b="1" dirty="0" err="1" smtClean="0">
                <a:solidFill>
                  <a:schemeClr val="tx2"/>
                </a:solidFill>
                <a:sym typeface="Math B"/>
              </a:rPr>
              <a:t>x</a:t>
            </a:r>
            <a:r>
              <a:rPr lang="en-US" sz="24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24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en-US" sz="2400" b="1" dirty="0" smtClean="0">
                <a:solidFill>
                  <a:schemeClr val="tx2"/>
                </a:solidFill>
              </a:rPr>
              <a:t>]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A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pl-PL" sz="24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en-US" sz="2400" b="1" dirty="0" smtClean="0">
                <a:solidFill>
                  <a:schemeClr val="tx2"/>
                </a:solidFill>
              </a:rPr>
              <a:t> [</a:t>
            </a:r>
            <a:r>
              <a:rPr lang="en-US" sz="2400" b="1" dirty="0" err="1" smtClean="0">
                <a:solidFill>
                  <a:schemeClr val="tx2"/>
                </a:solidFill>
              </a:rPr>
              <a:t>ls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y,nil</a:t>
            </a:r>
            <a:r>
              <a:rPr lang="en-US" sz="2400" b="1" dirty="0" smtClean="0">
                <a:solidFill>
                  <a:schemeClr val="tx2"/>
                </a:solidFill>
              </a:rPr>
              <a:t>)]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B</a:t>
            </a:r>
            <a:endParaRPr lang="he-IL" sz="24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5791" y="2299122"/>
            <a:ext cx="2824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A=1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B = n-1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B</a:t>
            </a:r>
            <a:r>
              <a:rPr lang="en-US" sz="2400" b="1" dirty="0" smtClean="0">
                <a:solidFill>
                  <a:schemeClr val="accent2"/>
                </a:solidFill>
                <a:sym typeface="Math B"/>
              </a:rPr>
              <a:t> 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31287" y="1935367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ym typeface="Math B"/>
              </a:rPr>
              <a:t></a:t>
            </a:r>
            <a:endParaRPr lang="he-IL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360766" y="1571612"/>
            <a:ext cx="2965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tx2"/>
                </a:solidFill>
              </a:rPr>
              <a:t>[</a:t>
            </a:r>
            <a:r>
              <a:rPr lang="en-US" sz="2400" b="1" dirty="0" err="1" smtClean="0">
                <a:solidFill>
                  <a:schemeClr val="tx2"/>
                </a:solidFill>
              </a:rPr>
              <a:t>ls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x,nil</a:t>
            </a:r>
            <a:r>
              <a:rPr lang="en-US" sz="2400" b="1" dirty="0" smtClean="0">
                <a:solidFill>
                  <a:schemeClr val="tx2"/>
                </a:solidFill>
              </a:rPr>
              <a:t>)]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C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pl-PL" sz="24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en-US" sz="2400" b="1" dirty="0" smtClean="0">
                <a:solidFill>
                  <a:schemeClr val="tx2"/>
                </a:solidFill>
              </a:rPr>
              <a:t> [</a:t>
            </a:r>
            <a:r>
              <a:rPr lang="en-US" sz="2400" b="1" dirty="0" err="1" smtClean="0">
                <a:solidFill>
                  <a:schemeClr val="tx2"/>
                </a:solidFill>
                <a:sym typeface="Math B"/>
              </a:rPr>
              <a:t>y</a:t>
            </a:r>
            <a:r>
              <a:rPr lang="en-US" sz="24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24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en-US" sz="2400" b="1" dirty="0" smtClean="0">
                <a:solidFill>
                  <a:schemeClr val="tx2"/>
                </a:solidFill>
              </a:rPr>
              <a:t>]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D</a:t>
            </a:r>
            <a:endParaRPr lang="he-IL" sz="2400" b="1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14279" y="2299122"/>
            <a:ext cx="2829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D=1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C = n-1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C</a:t>
            </a:r>
            <a:r>
              <a:rPr lang="en-US" sz="2400" b="1" dirty="0" smtClean="0">
                <a:solidFill>
                  <a:schemeClr val="accent2"/>
                </a:solidFill>
                <a:sym typeface="Math B"/>
              </a:rPr>
              <a:t> 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42179" y="1935367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ym typeface="Math B"/>
              </a:rPr>
              <a:t></a:t>
            </a:r>
            <a:endParaRPr lang="he-IL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4357686" y="1714488"/>
            <a:ext cx="5501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4000" dirty="0" smtClean="0">
                <a:sym typeface="Math B"/>
              </a:rPr>
              <a:t></a:t>
            </a:r>
            <a:endParaRPr lang="en-US" sz="4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166912" y="4181781"/>
            <a:ext cx="2924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tx2"/>
                </a:solidFill>
              </a:rPr>
              <a:t>[</a:t>
            </a:r>
            <a:r>
              <a:rPr lang="en-US" sz="2400" b="1" dirty="0" err="1" smtClean="0">
                <a:solidFill>
                  <a:schemeClr val="tx2"/>
                </a:solidFill>
              </a:rPr>
              <a:t>ls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x,nil</a:t>
            </a:r>
            <a:r>
              <a:rPr lang="en-US" sz="2400" b="1" dirty="0" smtClean="0">
                <a:solidFill>
                  <a:schemeClr val="tx2"/>
                </a:solidFill>
              </a:rPr>
              <a:t>)]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pl-PL" sz="24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en-US" sz="2400" b="1" dirty="0" smtClean="0">
                <a:solidFill>
                  <a:schemeClr val="tx2"/>
                </a:solidFill>
              </a:rPr>
              <a:t> [</a:t>
            </a:r>
            <a:r>
              <a:rPr lang="en-US" sz="2400" b="1" dirty="0" err="1" smtClean="0">
                <a:solidFill>
                  <a:schemeClr val="tx2"/>
                </a:solidFill>
              </a:rPr>
              <a:t>ls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err="1" smtClean="0">
                <a:solidFill>
                  <a:schemeClr val="tx2"/>
                </a:solidFill>
              </a:rPr>
              <a:t>y,nil</a:t>
            </a:r>
            <a:r>
              <a:rPr lang="en-US" sz="2400" b="1" dirty="0" smtClean="0">
                <a:solidFill>
                  <a:schemeClr val="tx2"/>
                </a:solidFill>
              </a:rPr>
              <a:t>)]</a:t>
            </a:r>
            <a:r>
              <a:rPr lang="en-US" sz="2400" b="1" baseline="30000" dirty="0" smtClean="0">
                <a:solidFill>
                  <a:schemeClr val="tx2"/>
                </a:solidFill>
              </a:rPr>
              <a:t>F</a:t>
            </a:r>
            <a:endParaRPr lang="he-IL" sz="2400" b="1" dirty="0">
              <a:solidFill>
                <a:schemeClr val="tx2"/>
              </a:solidFill>
            </a:endParaRPr>
          </a:p>
        </p:txBody>
      </p:sp>
      <p:cxnSp>
        <p:nvCxnSpPr>
          <p:cNvPr id="20" name="Shape 19"/>
          <p:cNvCxnSpPr>
            <a:stCxn id="8" idx="1"/>
            <a:endCxn id="26" idx="0"/>
          </p:cNvCxnSpPr>
          <p:nvPr/>
        </p:nvCxnSpPr>
        <p:spPr>
          <a:xfrm rot="10800000" flipV="1">
            <a:off x="4629300" y="1802444"/>
            <a:ext cx="731467" cy="1340803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>
            <a:stCxn id="5" idx="3"/>
            <a:endCxn id="26" idx="0"/>
          </p:cNvCxnSpPr>
          <p:nvPr/>
        </p:nvCxnSpPr>
        <p:spPr>
          <a:xfrm>
            <a:off x="3882291" y="1802445"/>
            <a:ext cx="747008" cy="1340803"/>
          </a:xfrm>
          <a:prstGeom prst="curved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14282" y="5026895"/>
            <a:ext cx="2597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 smtClean="0">
                <a:solidFill>
                  <a:schemeClr val="accent2"/>
                </a:solidFill>
              </a:rPr>
              <a:t>A=E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B=F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A=1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</a:p>
          <a:p>
            <a:pPr algn="ctr" rtl="0"/>
            <a:r>
              <a:rPr lang="en-US" sz="2400" b="1" dirty="0" smtClean="0">
                <a:solidFill>
                  <a:schemeClr val="accent2"/>
                </a:solidFill>
              </a:rPr>
              <a:t>B=n-1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B</a:t>
            </a:r>
            <a:r>
              <a:rPr lang="en-US" sz="2400" b="1" dirty="0" smtClean="0">
                <a:solidFill>
                  <a:schemeClr val="accent2"/>
                </a:solidFill>
                <a:sym typeface="Math B"/>
              </a:rPr>
              <a:t> 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29388" y="5026895"/>
            <a:ext cx="26164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C=E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D=F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D=1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chemeClr val="accent2"/>
                </a:solidFill>
              </a:rPr>
              <a:t>C=n-1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C</a:t>
            </a:r>
            <a:r>
              <a:rPr lang="en-US" sz="2400" b="1" dirty="0" smtClean="0">
                <a:solidFill>
                  <a:schemeClr val="accent2"/>
                </a:solidFill>
                <a:sym typeface="Math B"/>
              </a:rPr>
              <a:t> 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152773" y="5072074"/>
            <a:ext cx="2953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E+F = n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E</a:t>
            </a:r>
            <a:r>
              <a:rPr lang="en-US" sz="2400" b="1" dirty="0" smtClean="0">
                <a:solidFill>
                  <a:schemeClr val="accent2"/>
                </a:solidFill>
                <a:sym typeface="Math B"/>
              </a:rPr>
              <a:t>  </a:t>
            </a:r>
            <a:r>
              <a:rPr lang="en-US" sz="2400" b="1" dirty="0" smtClean="0">
                <a:solidFill>
                  <a:schemeClr val="accent2"/>
                </a:solidFill>
              </a:rPr>
              <a:t>1 </a:t>
            </a:r>
            <a:r>
              <a:rPr lang="pl-PL" sz="24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400" b="1" dirty="0" smtClean="0">
                <a:solidFill>
                  <a:schemeClr val="accent2"/>
                </a:solidFill>
              </a:rPr>
              <a:t> F</a:t>
            </a:r>
            <a:r>
              <a:rPr lang="en-US" sz="2400" b="1" dirty="0" smtClean="0">
                <a:solidFill>
                  <a:schemeClr val="accent2"/>
                </a:solidFill>
                <a:sym typeface="Math B"/>
              </a:rPr>
              <a:t>  </a:t>
            </a:r>
            <a:r>
              <a:rPr lang="en-US" sz="2400" b="1" dirty="0" smtClean="0">
                <a:solidFill>
                  <a:schemeClr val="accent2"/>
                </a:solidFill>
              </a:rPr>
              <a:t>1</a:t>
            </a:r>
            <a:endParaRPr lang="he-IL" sz="2400" b="1" dirty="0">
              <a:solidFill>
                <a:schemeClr val="accent2"/>
              </a:solidFill>
            </a:endParaRPr>
          </a:p>
        </p:txBody>
      </p:sp>
      <p:cxnSp>
        <p:nvCxnSpPr>
          <p:cNvPr id="44" name="Straight Arrow Connector 43"/>
          <p:cNvCxnSpPr>
            <a:stCxn id="14" idx="1"/>
            <a:endCxn id="66" idx="3"/>
          </p:cNvCxnSpPr>
          <p:nvPr/>
        </p:nvCxnSpPr>
        <p:spPr>
          <a:xfrm rot="10800000">
            <a:off x="2012942" y="4412614"/>
            <a:ext cx="1153971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442389" y="4625399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 smtClean="0">
                <a:sym typeface="Math B"/>
              </a:rPr>
              <a:t></a:t>
            </a:r>
            <a:endParaRPr lang="he-IL" sz="2400" b="1" dirty="0"/>
          </a:p>
        </p:txBody>
      </p:sp>
      <p:cxnSp>
        <p:nvCxnSpPr>
          <p:cNvPr id="33" name="Shape 32"/>
          <p:cNvCxnSpPr>
            <a:stCxn id="8" idx="3"/>
            <a:endCxn id="54" idx="3"/>
          </p:cNvCxnSpPr>
          <p:nvPr/>
        </p:nvCxnSpPr>
        <p:spPr>
          <a:xfrm flipH="1">
            <a:off x="8237665" y="1802445"/>
            <a:ext cx="88978" cy="2610168"/>
          </a:xfrm>
          <a:prstGeom prst="bentConnector3">
            <a:avLst>
              <a:gd name="adj1" fmla="val -256917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hape 36"/>
          <p:cNvCxnSpPr>
            <a:stCxn id="5" idx="1"/>
            <a:endCxn id="66" idx="1"/>
          </p:cNvCxnSpPr>
          <p:nvPr/>
        </p:nvCxnSpPr>
        <p:spPr>
          <a:xfrm rot="10800000" flipH="1" flipV="1">
            <a:off x="928661" y="1802445"/>
            <a:ext cx="84147" cy="2610168"/>
          </a:xfrm>
          <a:prstGeom prst="bentConnector3">
            <a:avLst>
              <a:gd name="adj1" fmla="val -271667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129233" y="3143248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000" dirty="0" err="1" smtClean="0"/>
              <a:t>Join</a:t>
            </a:r>
            <a:r>
              <a:rPr lang="en-US" sz="2000" baseline="-25000" dirty="0" err="1" smtClean="0"/>
              <a:t>Set</a:t>
            </a:r>
            <a:endParaRPr lang="he-IL" sz="2000" baseline="-25000" dirty="0"/>
          </a:p>
        </p:txBody>
      </p:sp>
      <p:sp>
        <p:nvSpPr>
          <p:cNvPr id="34" name="Rectangle 33"/>
          <p:cNvSpPr/>
          <p:nvPr/>
        </p:nvSpPr>
        <p:spPr>
          <a:xfrm>
            <a:off x="4129233" y="6215082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000" dirty="0" err="1" smtClean="0"/>
              <a:t>Join</a:t>
            </a:r>
            <a:r>
              <a:rPr lang="en-US" sz="2000" baseline="-25000" dirty="0" err="1" smtClean="0"/>
              <a:t>Num</a:t>
            </a:r>
            <a:endParaRPr lang="he-IL" sz="2000" baseline="-25000" dirty="0"/>
          </a:p>
        </p:txBody>
      </p:sp>
      <p:cxnSp>
        <p:nvCxnSpPr>
          <p:cNvPr id="43" name="Shape 42"/>
          <p:cNvCxnSpPr>
            <a:stCxn id="24" idx="2"/>
            <a:endCxn id="34" idx="3"/>
          </p:cNvCxnSpPr>
          <p:nvPr/>
        </p:nvCxnSpPr>
        <p:spPr>
          <a:xfrm rot="5400000">
            <a:off x="6147730" y="4839527"/>
            <a:ext cx="571504" cy="260823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23" idx="2"/>
            <a:endCxn id="34" idx="1"/>
          </p:cNvCxnSpPr>
          <p:nvPr/>
        </p:nvCxnSpPr>
        <p:spPr>
          <a:xfrm rot="16200000" flipH="1">
            <a:off x="2535302" y="4835465"/>
            <a:ext cx="571504" cy="261635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4" idx="0"/>
            <a:endCxn id="36" idx="2"/>
          </p:cNvCxnSpPr>
          <p:nvPr/>
        </p:nvCxnSpPr>
        <p:spPr>
          <a:xfrm rot="5400000" flipH="1" flipV="1">
            <a:off x="4288628" y="5874411"/>
            <a:ext cx="681343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7237533" y="4198299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Witness</a:t>
            </a:r>
            <a:endParaRPr lang="he-IL" baseline="-25000" dirty="0"/>
          </a:p>
        </p:txBody>
      </p:sp>
      <p:cxnSp>
        <p:nvCxnSpPr>
          <p:cNvPr id="59" name="Straight Arrow Connector 58"/>
          <p:cNvCxnSpPr>
            <a:stCxn id="14" idx="3"/>
            <a:endCxn id="54" idx="1"/>
          </p:cNvCxnSpPr>
          <p:nvPr/>
        </p:nvCxnSpPr>
        <p:spPr>
          <a:xfrm flipV="1">
            <a:off x="6091687" y="4412613"/>
            <a:ext cx="1145846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4" idx="2"/>
            <a:endCxn id="24" idx="0"/>
          </p:cNvCxnSpPr>
          <p:nvPr/>
        </p:nvCxnSpPr>
        <p:spPr>
          <a:xfrm rot="5400000">
            <a:off x="7537615" y="4826911"/>
            <a:ext cx="39996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>
            <a:stCxn id="9" idx="2"/>
            <a:endCxn id="54" idx="0"/>
          </p:cNvCxnSpPr>
          <p:nvPr/>
        </p:nvCxnSpPr>
        <p:spPr>
          <a:xfrm rot="16200000" flipH="1">
            <a:off x="6514588" y="2975288"/>
            <a:ext cx="1437512" cy="1008509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012809" y="4198299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Witness</a:t>
            </a:r>
            <a:endParaRPr lang="he-IL" baseline="-25000" dirty="0"/>
          </a:p>
        </p:txBody>
      </p:sp>
      <p:cxnSp>
        <p:nvCxnSpPr>
          <p:cNvPr id="71" name="Straight Arrow Connector 70"/>
          <p:cNvCxnSpPr>
            <a:stCxn id="66" idx="2"/>
            <a:endCxn id="23" idx="0"/>
          </p:cNvCxnSpPr>
          <p:nvPr/>
        </p:nvCxnSpPr>
        <p:spPr>
          <a:xfrm rot="5400000">
            <a:off x="1312891" y="4826911"/>
            <a:ext cx="39996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6" idx="2"/>
            <a:endCxn id="66" idx="0"/>
          </p:cNvCxnSpPr>
          <p:nvPr/>
        </p:nvCxnSpPr>
        <p:spPr>
          <a:xfrm rot="5400000">
            <a:off x="1246780" y="3026882"/>
            <a:ext cx="1437512" cy="905322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6" idx="2"/>
            <a:endCxn id="14" idx="0"/>
          </p:cNvCxnSpPr>
          <p:nvPr/>
        </p:nvCxnSpPr>
        <p:spPr>
          <a:xfrm rot="16200000" flipH="1">
            <a:off x="4324347" y="3876827"/>
            <a:ext cx="609905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045334" y="3929066"/>
            <a:ext cx="3214710" cy="185738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0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5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5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5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3" grpId="1"/>
      <p:bldP spid="24" grpId="0"/>
      <p:bldP spid="24" grpId="1"/>
      <p:bldP spid="36" grpId="0"/>
      <p:bldP spid="45" grpId="0"/>
      <p:bldP spid="26" grpId="0" animBg="1"/>
      <p:bldP spid="26" grpId="1" animBg="1"/>
      <p:bldP spid="34" grpId="0" animBg="1"/>
      <p:bldP spid="34" grpId="1" animBg="1"/>
      <p:bldP spid="54" grpId="0" animBg="1"/>
      <p:bldP spid="54" grpId="1" animBg="1"/>
      <p:bldP spid="66" grpId="0" animBg="1"/>
      <p:bldP spid="66" grpId="1" animBg="1"/>
      <p:bldP spid="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What?</a:t>
            </a:r>
            <a:endParaRPr lang="he-IL" dirty="0"/>
          </a:p>
        </p:txBody>
      </p:sp>
      <p:sp>
        <p:nvSpPr>
          <p:cNvPr id="36" name="Content Placeholder 3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for constructing static analyses</a:t>
            </a:r>
          </a:p>
          <a:p>
            <a:pPr lvl="1"/>
            <a:r>
              <a:rPr lang="en-US" dirty="0" smtClean="0"/>
              <a:t>Tracking the sizes of dynamically allocated data structures</a:t>
            </a:r>
          </a:p>
        </p:txBody>
      </p:sp>
      <p:sp>
        <p:nvSpPr>
          <p:cNvPr id="15390" name="Rectangle 1054"/>
          <p:cNvSpPr>
            <a:spLocks noChangeArrowheads="1"/>
          </p:cNvSpPr>
          <p:nvPr/>
        </p:nvSpPr>
        <p:spPr bwMode="auto">
          <a:xfrm>
            <a:off x="595313" y="6472238"/>
            <a:ext cx="184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403" name="Rectangle 1067"/>
          <p:cNvSpPr>
            <a:spLocks noChangeArrowheads="1"/>
          </p:cNvSpPr>
          <p:nvPr/>
        </p:nvSpPr>
        <p:spPr bwMode="auto">
          <a:xfrm>
            <a:off x="8890000" y="1431925"/>
            <a:ext cx="184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2500298" y="3143248"/>
            <a:ext cx="3204090" cy="3357586"/>
            <a:chOff x="2500298" y="2786058"/>
            <a:chExt cx="3204090" cy="3357586"/>
          </a:xfrm>
        </p:grpSpPr>
        <p:sp>
          <p:nvSpPr>
            <p:cNvPr id="6" name="Rectangle 5"/>
            <p:cNvSpPr/>
            <p:nvPr/>
          </p:nvSpPr>
          <p:spPr>
            <a:xfrm>
              <a:off x="2989744" y="3571876"/>
              <a:ext cx="35719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89744" y="4000504"/>
              <a:ext cx="35719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89744" y="4429132"/>
              <a:ext cx="35719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989744" y="4857760"/>
              <a:ext cx="35719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89744" y="5286388"/>
              <a:ext cx="35719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89744" y="5715016"/>
              <a:ext cx="35719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45244" y="364682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32818" y="364682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418636" y="364682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23" name="Straight Arrow Connector 22"/>
            <p:cNvCxnSpPr>
              <a:stCxn id="6" idx="3"/>
              <a:endCxn id="14" idx="1"/>
            </p:cNvCxnSpPr>
            <p:nvPr/>
          </p:nvCxnSpPr>
          <p:spPr>
            <a:xfrm>
              <a:off x="3346934" y="3786190"/>
              <a:ext cx="498310" cy="3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4" idx="3"/>
              <a:endCxn id="15" idx="1"/>
            </p:cNvCxnSpPr>
            <p:nvPr/>
          </p:nvCxnSpPr>
          <p:spPr>
            <a:xfrm>
              <a:off x="4130996" y="3789702"/>
              <a:ext cx="5018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5" idx="3"/>
              <a:endCxn id="16" idx="1"/>
            </p:cNvCxnSpPr>
            <p:nvPr/>
          </p:nvCxnSpPr>
          <p:spPr>
            <a:xfrm>
              <a:off x="4918570" y="3789702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3845244" y="4086932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1" name="Straight Arrow Connector 30"/>
            <p:cNvCxnSpPr>
              <a:endCxn id="28" idx="1"/>
            </p:cNvCxnSpPr>
            <p:nvPr/>
          </p:nvCxnSpPr>
          <p:spPr>
            <a:xfrm>
              <a:off x="3343422" y="4226296"/>
              <a:ext cx="501822" cy="3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3845244" y="4925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629306" y="4925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415124" y="4925686"/>
              <a:ext cx="285752" cy="2857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8" name="Straight Arrow Connector 37"/>
            <p:cNvCxnSpPr>
              <a:endCxn id="34" idx="1"/>
            </p:cNvCxnSpPr>
            <p:nvPr/>
          </p:nvCxnSpPr>
          <p:spPr>
            <a:xfrm>
              <a:off x="3343422" y="5065050"/>
              <a:ext cx="501822" cy="35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4" idx="3"/>
              <a:endCxn id="35" idx="1"/>
            </p:cNvCxnSpPr>
            <p:nvPr/>
          </p:nvCxnSpPr>
          <p:spPr>
            <a:xfrm>
              <a:off x="4130996" y="5068562"/>
              <a:ext cx="49831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5" idx="3"/>
              <a:endCxn id="37" idx="1"/>
            </p:cNvCxnSpPr>
            <p:nvPr/>
          </p:nvCxnSpPr>
          <p:spPr>
            <a:xfrm>
              <a:off x="4915058" y="5068562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500298" y="2786058"/>
              <a:ext cx="401072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3200" dirty="0" smtClean="0"/>
                <a:t>h</a:t>
              </a:r>
              <a:endParaRPr lang="he-IL" sz="3200" dirty="0"/>
            </a:p>
          </p:txBody>
        </p:sp>
        <p:cxnSp>
          <p:nvCxnSpPr>
            <p:cNvPr id="43" name="Straight Arrow Connector 42"/>
            <p:cNvCxnSpPr>
              <a:stCxn id="41" idx="3"/>
              <a:endCxn id="6" idx="0"/>
            </p:cNvCxnSpPr>
            <p:nvPr/>
          </p:nvCxnSpPr>
          <p:spPr>
            <a:xfrm>
              <a:off x="2901370" y="3078446"/>
              <a:ext cx="266969" cy="4934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>
            <a:off x="3571868" y="3857628"/>
            <a:ext cx="4071966" cy="1943438"/>
            <a:chOff x="3571868" y="3500438"/>
            <a:chExt cx="4071966" cy="1943438"/>
          </a:xfrm>
        </p:grpSpPr>
        <p:sp>
          <p:nvSpPr>
            <p:cNvPr id="44" name="TextBox 43"/>
            <p:cNvSpPr txBox="1"/>
            <p:nvPr/>
          </p:nvSpPr>
          <p:spPr>
            <a:xfrm>
              <a:off x="6527438" y="4161684"/>
              <a:ext cx="1116396" cy="58477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3200" dirty="0" err="1" smtClean="0"/>
                <a:t>h.size</a:t>
              </a:r>
              <a:endParaRPr lang="he-IL" sz="3200" dirty="0"/>
            </a:p>
          </p:txBody>
        </p:sp>
        <p:sp>
          <p:nvSpPr>
            <p:cNvPr id="47" name="Line 1053"/>
            <p:cNvSpPr>
              <a:spLocks noChangeShapeType="1"/>
            </p:cNvSpPr>
            <p:nvPr/>
          </p:nvSpPr>
          <p:spPr bwMode="auto">
            <a:xfrm>
              <a:off x="3571868" y="3500438"/>
              <a:ext cx="0" cy="187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1053"/>
            <p:cNvSpPr>
              <a:spLocks noChangeShapeType="1"/>
            </p:cNvSpPr>
            <p:nvPr/>
          </p:nvSpPr>
          <p:spPr bwMode="auto">
            <a:xfrm>
              <a:off x="5857884" y="3571876"/>
              <a:ext cx="0" cy="187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86078" y="3985514"/>
              <a:ext cx="702436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sz="5400" dirty="0" smtClean="0">
                  <a:latin typeface="Cambria Math" pitchFamily="18" charset="0"/>
                  <a:ea typeface="Cambria Math" pitchFamily="18" charset="0"/>
                </a:rPr>
                <a:t>=</a:t>
              </a:r>
              <a:endParaRPr lang="he-IL" sz="54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Paper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Domains that support the extra operations</a:t>
            </a:r>
          </a:p>
          <a:p>
            <a:pPr lvl="1"/>
            <a:r>
              <a:rPr lang="en-US" dirty="0" smtClean="0"/>
              <a:t>Canonical Abstraction</a:t>
            </a:r>
          </a:p>
          <a:p>
            <a:pPr lvl="1"/>
            <a:r>
              <a:rPr lang="en-US" dirty="0" smtClean="0"/>
              <a:t>Boolean Heaps</a:t>
            </a:r>
          </a:p>
          <a:p>
            <a:pPr lvl="1"/>
            <a:r>
              <a:rPr lang="en-US" dirty="0" smtClean="0"/>
              <a:t>Separation Domain</a:t>
            </a:r>
          </a:p>
          <a:p>
            <a:r>
              <a:rPr lang="en-US" dirty="0" smtClean="0"/>
              <a:t>Algorithms for combined domain operations</a:t>
            </a:r>
          </a:p>
          <a:p>
            <a:pPr lvl="1"/>
            <a:r>
              <a:rPr lang="en-US" dirty="0" smtClean="0"/>
              <a:t>Soundness and precision claims and proofs</a:t>
            </a:r>
          </a:p>
          <a:p>
            <a:r>
              <a:rPr lang="en-US" dirty="0" smtClean="0"/>
              <a:t>Tradeoffs between complexity of set and numerical domains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Implementation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Domain</a:t>
            </a:r>
          </a:p>
          <a:p>
            <a:pPr lvl="1"/>
            <a:r>
              <a:rPr lang="en-US" dirty="0" smtClean="0"/>
              <a:t>Canonical Abstraction - TVLA [LS’00]</a:t>
            </a:r>
          </a:p>
          <a:p>
            <a:r>
              <a:rPr lang="en-US" dirty="0" smtClean="0"/>
              <a:t>Numerical Domain</a:t>
            </a:r>
          </a:p>
          <a:p>
            <a:pPr lvl="1"/>
            <a:r>
              <a:rPr lang="en-US" dirty="0" err="1" smtClean="0"/>
              <a:t>Polyhedra</a:t>
            </a:r>
            <a:r>
              <a:rPr lang="en-US" dirty="0" smtClean="0"/>
              <a:t> - PPL [BHZ’08]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Benchmarks</a:t>
            </a:r>
            <a:endParaRPr lang="he-I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43042" y="1214422"/>
          <a:ext cx="6357982" cy="5357842"/>
        </p:xfrm>
        <a:graphic>
          <a:graphicData uri="http://schemas.openxmlformats.org/drawingml/2006/table">
            <a:tbl>
              <a:tblPr/>
              <a:tblGrid>
                <a:gridCol w="1296144"/>
                <a:gridCol w="1811656"/>
                <a:gridCol w="1276506"/>
                <a:gridCol w="1222501"/>
                <a:gridCol w="751175"/>
              </a:tblGrid>
              <a:tr h="25574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Category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Program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Time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secs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Overhead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States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String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Buffer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SB.remove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295.21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50,615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SB.toString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79.53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3.15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10,176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Termination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BubbleSort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3.57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0.54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886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Mark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1,530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Linked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Reverse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0.34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Filter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0.76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0.54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Merge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MergeNoDups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4.06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1,838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Data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AcyclicList.copy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0.39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Structure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CyclicList.copy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4.54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1.02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Tree.copy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4.15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NaryTree.copy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138.2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5,439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ListOfLists.copy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39.95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5,353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ListOfArrays.copy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12.67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2,260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ArrayOfLists.copy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7.99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3.00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1,628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JDK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LinkedList.add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Collections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LinkedList.addAll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10.93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.00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Library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LinkedList.remove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2.10</a:t>
                      </a:r>
                      <a:endParaRPr lang="he-IL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HashMap.put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9.45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3,132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HashMap.putAll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111.84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22,431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957">
                <a:tc>
                  <a:txBody>
                    <a:bodyPr/>
                    <a:lstStyle/>
                    <a:p>
                      <a:pPr algn="l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HashMap.remove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1.92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4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40115">
            <a:off x="2262532" y="3202905"/>
            <a:ext cx="5383633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 False Alarms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2571744"/>
            <a:ext cx="2736455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4400" dirty="0" smtClean="0"/>
              <a:t>Thank you!</a:t>
            </a:r>
          </a:p>
          <a:p>
            <a:pPr algn="ctr" rtl="0"/>
            <a:r>
              <a:rPr lang="en-US" sz="2800" dirty="0" smtClean="0"/>
              <a:t>Questions?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Domain constructors [CC’79]</a:t>
            </a:r>
          </a:p>
          <a:p>
            <a:pPr lvl="1"/>
            <a:r>
              <a:rPr lang="en-US" dirty="0" smtClean="0"/>
              <a:t>Logical Abstract Domains [GT’06]</a:t>
            </a:r>
          </a:p>
          <a:p>
            <a:r>
              <a:rPr lang="en-US" dirty="0" smtClean="0"/>
              <a:t>Combination of numeric and pointer analysis [Detsch’92]</a:t>
            </a:r>
          </a:p>
          <a:p>
            <a:pPr lvl="1"/>
            <a:r>
              <a:rPr lang="en-US" dirty="0" smtClean="0"/>
              <a:t>Type systems [HP’99, HJ’03]</a:t>
            </a:r>
          </a:p>
          <a:p>
            <a:pPr lvl="1"/>
            <a:r>
              <a:rPr lang="en-US" dirty="0" smtClean="0"/>
              <a:t>Tracking lengths of linked lists [YB’02, BBHIMV’06, MBCC’07]</a:t>
            </a:r>
          </a:p>
          <a:p>
            <a:pPr lvl="1"/>
            <a:r>
              <a:rPr lang="en-US" dirty="0" smtClean="0"/>
              <a:t>Tracking other numerical properties [GDDRS’04, Rugina’04]</a:t>
            </a:r>
          </a:p>
          <a:p>
            <a:r>
              <a:rPr lang="en-US" dirty="0" smtClean="0"/>
              <a:t>Reducing Pointer to Integer Programs [DRS’03, BBHIMV’06, MBCC’07]</a:t>
            </a:r>
          </a:p>
          <a:p>
            <a:r>
              <a:rPr lang="en-US" dirty="0" smtClean="0"/>
              <a:t>Decision Procedures</a:t>
            </a:r>
          </a:p>
          <a:p>
            <a:pPr lvl="1"/>
            <a:r>
              <a:rPr lang="en-US" dirty="0" smtClean="0"/>
              <a:t>BAPA [KR’07]</a:t>
            </a:r>
          </a:p>
          <a:p>
            <a:pPr lvl="1"/>
            <a:r>
              <a:rPr lang="en-US" dirty="0" smtClean="0"/>
              <a:t>Entailment for separation logic with arithmetic [NDQC’07]</a:t>
            </a:r>
          </a:p>
          <a:p>
            <a:pPr lvl="1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Courier New" pitchFamily="49" charset="0"/>
              </a:rPr>
              <a:t>Our Basic Operation 1: </a:t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Saturate</a:t>
            </a:r>
            <a:endParaRPr lang="he-IL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14419"/>
          </a:xfrm>
        </p:spPr>
        <p:txBody>
          <a:bodyPr>
            <a:normAutofit/>
          </a:bodyPr>
          <a:lstStyle/>
          <a:p>
            <a:r>
              <a:rPr lang="en-US" dirty="0" smtClean="0"/>
              <a:t>Share Information between the domains </a:t>
            </a:r>
          </a:p>
          <a:p>
            <a:pPr lvl="1"/>
            <a:r>
              <a:rPr lang="en-US" dirty="0" smtClean="0"/>
              <a:t>Similar  to Nelson-</a:t>
            </a:r>
            <a:r>
              <a:rPr lang="en-US" dirty="0" err="1" smtClean="0"/>
              <a:t>Oppen</a:t>
            </a:r>
            <a:r>
              <a:rPr lang="en-US" dirty="0" smtClean="0"/>
              <a:t> [NO’80]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91568" y="3323396"/>
            <a:ext cx="5518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b="1" dirty="0" smtClean="0">
                <a:solidFill>
                  <a:schemeClr val="tx2"/>
                </a:solidFill>
              </a:rPr>
              <a:t>[</a:t>
            </a:r>
            <a:r>
              <a:rPr lang="en-US" sz="3200" b="1" dirty="0" err="1" smtClean="0">
                <a:solidFill>
                  <a:schemeClr val="tx2"/>
                </a:solidFill>
                <a:sym typeface="Math B"/>
              </a:rPr>
              <a:t>x</a:t>
            </a:r>
            <a:r>
              <a:rPr lang="en-US" sz="32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32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pl-PL" sz="3200" b="1" dirty="0" smtClean="0">
                <a:solidFill>
                  <a:schemeClr val="tx2"/>
                </a:solidFill>
              </a:rPr>
              <a:t>]</a:t>
            </a:r>
            <a:r>
              <a:rPr lang="pl-PL" sz="3200" b="1" baseline="30000" dirty="0" smtClean="0">
                <a:solidFill>
                  <a:schemeClr val="tx2"/>
                </a:solidFill>
              </a:rPr>
              <a:t>A</a:t>
            </a:r>
            <a:r>
              <a:rPr lang="pl-PL" sz="3200" b="1" dirty="0" smtClean="0">
                <a:solidFill>
                  <a:schemeClr val="tx2"/>
                </a:solidFill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pl-PL" sz="3200" b="1" dirty="0" smtClean="0">
                <a:solidFill>
                  <a:schemeClr val="tx2"/>
                </a:solidFill>
              </a:rPr>
              <a:t> [ls(y</a:t>
            </a:r>
            <a:r>
              <a:rPr lang="en-US" sz="3200" b="1" dirty="0" smtClean="0">
                <a:solidFill>
                  <a:schemeClr val="tx2"/>
                </a:solidFill>
              </a:rPr>
              <a:t>,</a:t>
            </a:r>
            <a:r>
              <a:rPr lang="pl-PL" sz="3200" b="1" dirty="0" smtClean="0">
                <a:solidFill>
                  <a:schemeClr val="tx2"/>
                </a:solidFill>
              </a:rPr>
              <a:t>nil)]</a:t>
            </a:r>
            <a:r>
              <a:rPr lang="pl-PL" sz="3200" b="1" baseline="30000" dirty="0" smtClean="0">
                <a:solidFill>
                  <a:schemeClr val="tx2"/>
                </a:solidFill>
              </a:rPr>
              <a:t> </a:t>
            </a:r>
            <a:r>
              <a:rPr lang="en-US" sz="3200" b="1" baseline="30000" dirty="0" smtClean="0">
                <a:solidFill>
                  <a:schemeClr val="tx2"/>
                </a:solidFill>
              </a:rPr>
              <a:t>B</a:t>
            </a:r>
            <a:r>
              <a:rPr lang="pl-PL" sz="3200" b="1" dirty="0" smtClean="0">
                <a:solidFill>
                  <a:schemeClr val="tx2"/>
                </a:solidFill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</a:t>
            </a:r>
            <a:r>
              <a:rPr lang="en-US" sz="3200" b="1" dirty="0" smtClean="0">
                <a:solidFill>
                  <a:schemeClr val="tx2"/>
                </a:solidFill>
                <a:sym typeface="Math B"/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</a:rPr>
              <a:t>z = nil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72198" y="3323396"/>
            <a:ext cx="8691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200" b="1" dirty="0" smtClean="0">
                <a:solidFill>
                  <a:schemeClr val="accent2"/>
                </a:solidFill>
              </a:rPr>
              <a:t>A=B</a:t>
            </a:r>
          </a:p>
        </p:txBody>
      </p:sp>
      <p:sp>
        <p:nvSpPr>
          <p:cNvPr id="6" name="Rectangle 5"/>
          <p:cNvSpPr/>
          <p:nvPr/>
        </p:nvSpPr>
        <p:spPr>
          <a:xfrm>
            <a:off x="5612721" y="3231063"/>
            <a:ext cx="5309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b="1" dirty="0" smtClean="0">
                <a:sym typeface="Math B"/>
              </a:rPr>
              <a:t></a:t>
            </a:r>
            <a:endParaRPr lang="he-IL" sz="4400" b="1" dirty="0"/>
          </a:p>
        </p:txBody>
      </p:sp>
      <p:cxnSp>
        <p:nvCxnSpPr>
          <p:cNvPr id="8" name="Curved Connector 7"/>
          <p:cNvCxnSpPr>
            <a:stCxn id="27" idx="0"/>
            <a:endCxn id="22" idx="2"/>
          </p:cNvCxnSpPr>
          <p:nvPr/>
        </p:nvCxnSpPr>
        <p:spPr>
          <a:xfrm rot="16200000" flipH="1">
            <a:off x="4194225" y="757801"/>
            <a:ext cx="50543" cy="6250196"/>
          </a:xfrm>
          <a:prstGeom prst="curvedConnector3">
            <a:avLst>
              <a:gd name="adj1" fmla="val 2183492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807047" y="4477416"/>
            <a:ext cx="764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A=1</a:t>
            </a:r>
            <a:endParaRPr lang="he-IL" sz="2800" b="1" dirty="0">
              <a:solidFill>
                <a:schemeClr val="tx2"/>
              </a:solidFill>
            </a:endParaRPr>
          </a:p>
        </p:txBody>
      </p:sp>
      <p:cxnSp>
        <p:nvCxnSpPr>
          <p:cNvPr id="15" name="Curved Connector 14"/>
          <p:cNvCxnSpPr>
            <a:stCxn id="21" idx="2"/>
            <a:endCxn id="19" idx="2"/>
          </p:cNvCxnSpPr>
          <p:nvPr/>
        </p:nvCxnSpPr>
        <p:spPr>
          <a:xfrm rot="5400000">
            <a:off x="5645517" y="1141288"/>
            <a:ext cx="5905" cy="5539670"/>
          </a:xfrm>
          <a:prstGeom prst="curvedConnector3">
            <a:avLst>
              <a:gd name="adj1" fmla="val 33926293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214942" y="5906176"/>
            <a:ext cx="755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B=1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4282" y="3329301"/>
            <a:ext cx="53287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b="1" dirty="0" smtClean="0">
                <a:solidFill>
                  <a:schemeClr val="tx2"/>
                </a:solidFill>
              </a:rPr>
              <a:t>[</a:t>
            </a:r>
            <a:r>
              <a:rPr lang="en-US" sz="3200" b="1" dirty="0" err="1" smtClean="0">
                <a:solidFill>
                  <a:schemeClr val="tx2"/>
                </a:solidFill>
                <a:sym typeface="Math B"/>
              </a:rPr>
              <a:t>x</a:t>
            </a:r>
            <a:r>
              <a:rPr lang="en-US" sz="32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32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pl-PL" sz="3200" b="1" dirty="0" smtClean="0">
                <a:solidFill>
                  <a:schemeClr val="tx2"/>
                </a:solidFill>
              </a:rPr>
              <a:t>]</a:t>
            </a:r>
            <a:r>
              <a:rPr lang="en-US" sz="3200" b="1" baseline="30000" dirty="0" smtClean="0">
                <a:solidFill>
                  <a:schemeClr val="tx2"/>
                </a:solidFill>
              </a:rPr>
              <a:t>A</a:t>
            </a:r>
            <a:r>
              <a:rPr lang="pl-PL" sz="3200" b="1" dirty="0" smtClean="0">
                <a:solidFill>
                  <a:schemeClr val="tx2"/>
                </a:solidFill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pl-PL" sz="3200" b="1" dirty="0" smtClean="0">
                <a:solidFill>
                  <a:schemeClr val="tx2"/>
                </a:solidFill>
              </a:rPr>
              <a:t> [</a:t>
            </a:r>
            <a:r>
              <a:rPr lang="en-US" sz="3200" b="1" dirty="0" err="1" smtClean="0">
                <a:solidFill>
                  <a:schemeClr val="tx2"/>
                </a:solidFill>
                <a:sym typeface="Math B"/>
              </a:rPr>
              <a:t>y</a:t>
            </a:r>
            <a:r>
              <a:rPr lang="en-US" sz="32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32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pl-PL" sz="3200" b="1" dirty="0" smtClean="0">
                <a:solidFill>
                  <a:schemeClr val="tx2"/>
                </a:solidFill>
              </a:rPr>
              <a:t>]</a:t>
            </a:r>
            <a:r>
              <a:rPr lang="en-US" sz="3200" b="1" baseline="30000" dirty="0" smtClean="0">
                <a:solidFill>
                  <a:schemeClr val="tx2"/>
                </a:solidFill>
              </a:rPr>
              <a:t>B</a:t>
            </a:r>
            <a:r>
              <a:rPr lang="pl-PL" sz="3200" b="1" dirty="0" smtClean="0">
                <a:solidFill>
                  <a:schemeClr val="tx2"/>
                </a:solidFill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  <a:sym typeface="Math B"/>
              </a:rPr>
              <a:t></a:t>
            </a:r>
            <a:r>
              <a:rPr lang="en-US" sz="3200" b="1" dirty="0" smtClean="0">
                <a:solidFill>
                  <a:schemeClr val="tx2"/>
                </a:solidFill>
                <a:sym typeface="Math B"/>
              </a:rPr>
              <a:t> </a:t>
            </a:r>
            <a:r>
              <a:rPr lang="pl-PL" sz="3200" b="1" dirty="0" smtClean="0">
                <a:solidFill>
                  <a:schemeClr val="tx2"/>
                </a:solidFill>
              </a:rPr>
              <a:t>z = nil</a:t>
            </a:r>
            <a:endParaRPr lang="en-US" sz="3200" b="1" dirty="0" smtClean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835452" y="3323396"/>
            <a:ext cx="1165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pl-PL" sz="32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3200" b="1" dirty="0" smtClean="0">
                <a:solidFill>
                  <a:schemeClr val="accent2"/>
                </a:solidFill>
                <a:sym typeface="Math B"/>
              </a:rPr>
              <a:t> B</a:t>
            </a:r>
            <a:r>
              <a:rPr lang="pl-PL" sz="3200" b="1" dirty="0" smtClean="0">
                <a:solidFill>
                  <a:schemeClr val="accent2"/>
                </a:solidFill>
              </a:rPr>
              <a:t>=</a:t>
            </a:r>
            <a:r>
              <a:rPr lang="en-US" sz="3200" b="1" dirty="0" smtClean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708041" y="3323396"/>
            <a:ext cx="12731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3200" b="1" dirty="0" smtClean="0">
                <a:solidFill>
                  <a:schemeClr val="accent2"/>
                </a:solidFill>
              </a:rPr>
              <a:t> </a:t>
            </a:r>
            <a:r>
              <a:rPr lang="pl-PL" sz="32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3200" b="1" dirty="0" smtClean="0">
                <a:solidFill>
                  <a:schemeClr val="accent2"/>
                </a:solidFill>
                <a:sym typeface="Math B"/>
              </a:rPr>
              <a:t> A</a:t>
            </a:r>
            <a:r>
              <a:rPr lang="pl-PL" sz="3200" b="1" dirty="0" smtClean="0">
                <a:solidFill>
                  <a:schemeClr val="accent2"/>
                </a:solidFill>
              </a:rPr>
              <a:t>=</a:t>
            </a:r>
            <a:r>
              <a:rPr lang="en-US" sz="3200" b="1" dirty="0" smtClean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7" name="Rectangle 26"/>
          <p:cNvSpPr/>
          <p:nvPr/>
        </p:nvSpPr>
        <p:spPr>
          <a:xfrm flipV="1">
            <a:off x="1071538" y="3786190"/>
            <a:ext cx="45719" cy="714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0" grpId="1"/>
      <p:bldP spid="18" grpId="0"/>
      <p:bldP spid="19" grpId="0"/>
      <p:bldP spid="21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Courier New" pitchFamily="49" charset="0"/>
              </a:rPr>
              <a:t>Our Basic Operation 2: </a:t>
            </a:r>
            <a:br>
              <a:rPr lang="en-US" dirty="0" smtClean="0"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P2N</a:t>
            </a:r>
            <a:endParaRPr lang="he-IL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 the partition sizes of two representations of the same memory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2239343" y="3000372"/>
            <a:ext cx="342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 smtClean="0">
                <a:solidFill>
                  <a:schemeClr val="tx2"/>
                </a:solidFill>
              </a:rPr>
              <a:t>[</a:t>
            </a:r>
            <a:r>
              <a:rPr lang="en-US" sz="2800" b="1" dirty="0" err="1" smtClean="0">
                <a:solidFill>
                  <a:schemeClr val="tx2"/>
                </a:solidFill>
                <a:sym typeface="Math B"/>
              </a:rPr>
              <a:t>x</a:t>
            </a:r>
            <a:r>
              <a:rPr lang="en-US" sz="28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28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en-US" sz="2800" b="1" dirty="0" smtClean="0">
                <a:solidFill>
                  <a:schemeClr val="tx2"/>
                </a:solidFill>
              </a:rPr>
              <a:t>]</a:t>
            </a:r>
            <a:r>
              <a:rPr lang="en-US" sz="2800" b="1" baseline="30000" dirty="0" smtClean="0">
                <a:solidFill>
                  <a:schemeClr val="tx2"/>
                </a:solidFill>
              </a:rPr>
              <a:t>A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pl-PL" sz="28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en-US" sz="2800" b="1" dirty="0" smtClean="0">
                <a:solidFill>
                  <a:schemeClr val="tx2"/>
                </a:solidFill>
              </a:rPr>
              <a:t> [</a:t>
            </a:r>
            <a:r>
              <a:rPr lang="en-US" sz="2800" b="1" dirty="0" err="1" smtClean="0">
                <a:solidFill>
                  <a:schemeClr val="tx2"/>
                </a:solidFill>
              </a:rPr>
              <a:t>ls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y,nil</a:t>
            </a:r>
            <a:r>
              <a:rPr lang="en-US" sz="2800" b="1" dirty="0" smtClean="0">
                <a:solidFill>
                  <a:schemeClr val="tx2"/>
                </a:solidFill>
              </a:rPr>
              <a:t>)]</a:t>
            </a:r>
            <a:r>
              <a:rPr lang="en-US" sz="2800" b="1" baseline="30000" dirty="0" smtClean="0">
                <a:solidFill>
                  <a:schemeClr val="tx2"/>
                </a:solidFill>
              </a:rPr>
              <a:t>B</a:t>
            </a:r>
            <a:endParaRPr lang="he-IL" sz="2800" b="1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43792" y="3786190"/>
            <a:ext cx="3437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800" b="1" dirty="0" smtClean="0">
                <a:solidFill>
                  <a:schemeClr val="tx2"/>
                </a:solidFill>
              </a:rPr>
              <a:t>[</a:t>
            </a:r>
            <a:r>
              <a:rPr lang="en-US" sz="2800" b="1" dirty="0" err="1" smtClean="0">
                <a:solidFill>
                  <a:schemeClr val="tx2"/>
                </a:solidFill>
              </a:rPr>
              <a:t>ls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x,nil</a:t>
            </a:r>
            <a:r>
              <a:rPr lang="en-US" sz="2800" b="1" dirty="0" smtClean="0">
                <a:solidFill>
                  <a:schemeClr val="tx2"/>
                </a:solidFill>
              </a:rPr>
              <a:t>)]</a:t>
            </a:r>
            <a:r>
              <a:rPr lang="en-US" sz="2800" b="1" baseline="30000" dirty="0" smtClean="0">
                <a:solidFill>
                  <a:schemeClr val="tx2"/>
                </a:solidFill>
              </a:rPr>
              <a:t>C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pl-PL" sz="2800" b="1" dirty="0" smtClean="0">
                <a:solidFill>
                  <a:schemeClr val="tx2"/>
                </a:solidFill>
                <a:sym typeface="Math B"/>
              </a:rPr>
              <a:t></a:t>
            </a:r>
            <a:r>
              <a:rPr lang="en-US" sz="2800" b="1" dirty="0" smtClean="0">
                <a:solidFill>
                  <a:schemeClr val="tx2"/>
                </a:solidFill>
              </a:rPr>
              <a:t> [</a:t>
            </a:r>
            <a:r>
              <a:rPr lang="en-US" sz="2800" b="1" dirty="0" err="1" smtClean="0">
                <a:solidFill>
                  <a:schemeClr val="tx2"/>
                </a:solidFill>
              </a:rPr>
              <a:t>ls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y,nil</a:t>
            </a:r>
            <a:r>
              <a:rPr lang="en-US" sz="2800" b="1" dirty="0" smtClean="0">
                <a:solidFill>
                  <a:schemeClr val="tx2"/>
                </a:solidFill>
              </a:rPr>
              <a:t>)]</a:t>
            </a:r>
            <a:r>
              <a:rPr lang="en-US" sz="2800" b="1" baseline="30000" dirty="0" smtClean="0">
                <a:solidFill>
                  <a:schemeClr val="tx2"/>
                </a:solidFill>
              </a:rPr>
              <a:t>D</a:t>
            </a:r>
            <a:endParaRPr lang="he-IL" sz="2800" b="1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84089" y="2795940"/>
            <a:ext cx="5629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800" dirty="0" smtClean="0">
                <a:sym typeface="Math B"/>
              </a:rPr>
              <a:t></a:t>
            </a:r>
            <a:endParaRPr lang="he-IL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6287652" y="3010254"/>
            <a:ext cx="17133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dirty="0" smtClean="0"/>
              <a:t>N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:</a:t>
            </a:r>
            <a:r>
              <a:rPr lang="en-US" sz="2800" baseline="-250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A+B=n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92997" y="3598135"/>
            <a:ext cx="5629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800" dirty="0" smtClean="0">
                <a:sym typeface="Math B"/>
              </a:rPr>
              <a:t></a:t>
            </a:r>
            <a:endParaRPr lang="he-IL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3812449"/>
            <a:ext cx="931665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?</a:t>
            </a:r>
            <a:endParaRPr lang="he-IL" sz="28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48" y="5062192"/>
            <a:ext cx="2690160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Witness</a:t>
            </a:r>
            <a:r>
              <a:rPr lang="en-US" sz="2400" b="1" dirty="0" smtClean="0"/>
              <a:t>(P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, P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)</a:t>
            </a:r>
          </a:p>
          <a:p>
            <a:pPr rtl="0"/>
            <a:r>
              <a:rPr lang="en-US" sz="2800" b="1" dirty="0" err="1" smtClean="0">
                <a:solidFill>
                  <a:schemeClr val="tx2"/>
                </a:solidFill>
                <a:sym typeface="Math B"/>
              </a:rPr>
              <a:t>x</a:t>
            </a:r>
            <a:r>
              <a:rPr lang="en-US" sz="2800" b="1" dirty="0" err="1" smtClean="0">
                <a:solidFill>
                  <a:schemeClr val="tx2"/>
                </a:solidFill>
                <a:sym typeface="Math C"/>
              </a:rPr>
              <a:t>_,</a:t>
            </a:r>
            <a:r>
              <a:rPr lang="en-US" sz="2800" b="1" dirty="0" err="1" smtClean="0">
                <a:solidFill>
                  <a:schemeClr val="tx2"/>
                </a:solidFill>
                <a:sym typeface="Math B"/>
              </a:rPr>
              <a:t>nil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chemeClr val="tx2"/>
                </a:solidFill>
                <a:sym typeface="Math B"/>
              </a:rPr>
              <a:t>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ls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x,nil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</a:p>
          <a:p>
            <a:pPr rtl="0"/>
            <a:r>
              <a:rPr lang="en-US" sz="2800" b="1" dirty="0" err="1" smtClean="0">
                <a:solidFill>
                  <a:schemeClr val="tx2"/>
                </a:solidFill>
              </a:rPr>
              <a:t>ls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y,nil</a:t>
            </a:r>
            <a:r>
              <a:rPr lang="en-US" sz="2800" b="1" dirty="0" smtClean="0">
                <a:solidFill>
                  <a:schemeClr val="tx2"/>
                </a:solidFill>
              </a:rPr>
              <a:t>) </a:t>
            </a:r>
            <a:r>
              <a:rPr lang="en-US" sz="2800" b="1" dirty="0" smtClean="0">
                <a:solidFill>
                  <a:schemeClr val="tx2"/>
                </a:solidFill>
                <a:sym typeface="Math B"/>
              </a:rPr>
              <a:t>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ls</a:t>
            </a:r>
            <a:r>
              <a:rPr lang="en-US" sz="2800" b="1" dirty="0" smtClean="0">
                <a:solidFill>
                  <a:schemeClr val="tx2"/>
                </a:solidFill>
              </a:rPr>
              <a:t>(</a:t>
            </a:r>
            <a:r>
              <a:rPr lang="en-US" sz="2800" b="1" dirty="0" err="1" smtClean="0">
                <a:solidFill>
                  <a:schemeClr val="tx2"/>
                </a:solidFill>
              </a:rPr>
              <a:t>y,nil</a:t>
            </a:r>
            <a:r>
              <a:rPr lang="en-US" sz="2800" b="1" dirty="0" smtClean="0">
                <a:solidFill>
                  <a:schemeClr val="tx2"/>
                </a:solidFill>
              </a:rPr>
              <a:t>)</a:t>
            </a:r>
            <a:endParaRPr lang="he-IL" sz="2000" dirty="0"/>
          </a:p>
        </p:txBody>
      </p:sp>
      <p:sp>
        <p:nvSpPr>
          <p:cNvPr id="11" name="Down Arrow 10"/>
          <p:cNvSpPr/>
          <p:nvPr/>
        </p:nvSpPr>
        <p:spPr>
          <a:xfrm rot="16200000">
            <a:off x="4429124" y="5402441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000"/>
          </a:p>
        </p:txBody>
      </p:sp>
      <p:sp>
        <p:nvSpPr>
          <p:cNvPr id="13" name="TextBox 12"/>
          <p:cNvSpPr txBox="1"/>
          <p:nvPr/>
        </p:nvSpPr>
        <p:spPr>
          <a:xfrm>
            <a:off x="1785918" y="3000372"/>
            <a:ext cx="5886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:</a:t>
            </a:r>
            <a:endParaRPr lang="he-IL" sz="28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1785918" y="3786190"/>
            <a:ext cx="58862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:</a:t>
            </a:r>
            <a:endParaRPr lang="he-IL" sz="2800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8" y="5092969"/>
            <a:ext cx="3121367" cy="126188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P2N</a:t>
            </a:r>
            <a:r>
              <a:rPr lang="en-US" sz="2400" b="1" dirty="0" smtClean="0"/>
              <a:t>(P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, P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, A+B=n)</a:t>
            </a:r>
          </a:p>
          <a:p>
            <a:pPr algn="ctr" rtl="0"/>
            <a:endParaRPr lang="en-US" sz="2400" b="1" dirty="0" smtClean="0"/>
          </a:p>
          <a:p>
            <a:pPr algn="l" rtl="0"/>
            <a:r>
              <a:rPr lang="en-US" sz="2800" b="1" dirty="0" smtClean="0">
                <a:solidFill>
                  <a:schemeClr val="accent2"/>
                </a:solidFill>
              </a:rPr>
              <a:t>A+B=n </a:t>
            </a:r>
            <a:r>
              <a:rPr lang="pl-PL" sz="28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800" b="1" dirty="0" smtClean="0">
                <a:solidFill>
                  <a:schemeClr val="accent2"/>
                </a:solidFill>
              </a:rPr>
              <a:t> A=C </a:t>
            </a:r>
            <a:r>
              <a:rPr lang="pl-PL" sz="2800" b="1" dirty="0" smtClean="0">
                <a:solidFill>
                  <a:schemeClr val="accent2"/>
                </a:solidFill>
                <a:sym typeface="Math B"/>
              </a:rPr>
              <a:t></a:t>
            </a:r>
            <a:r>
              <a:rPr lang="en-US" sz="2800" b="1" dirty="0" smtClean="0">
                <a:solidFill>
                  <a:schemeClr val="accent2"/>
                </a:solidFill>
              </a:rPr>
              <a:t> B=D</a:t>
            </a:r>
            <a:endParaRPr lang="he-IL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 Operations </a:t>
            </a:r>
            <a:br>
              <a:rPr lang="en-US" dirty="0" smtClean="0"/>
            </a:br>
            <a:r>
              <a:rPr lang="en-US" dirty="0" smtClean="0"/>
              <a:t>Required of Set Domain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BaseSets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List the base sets of a given set-domain element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Witness</a:t>
            </a:r>
          </a:p>
          <a:p>
            <a:pPr lvl="1"/>
            <a:r>
              <a:rPr lang="en-US" dirty="0" smtClean="0"/>
              <a:t>Relate the base sets of two set-domain elements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42844" y="4357693"/>
            <a:ext cx="8786876" cy="1785949"/>
            <a:chOff x="1698093" y="4000502"/>
            <a:chExt cx="5600149" cy="2182826"/>
          </a:xfrm>
        </p:grpSpPr>
        <p:sp>
          <p:nvSpPr>
            <p:cNvPr id="4" name="Rectangle 3"/>
            <p:cNvSpPr/>
            <p:nvPr/>
          </p:nvSpPr>
          <p:spPr>
            <a:xfrm>
              <a:off x="1743623" y="4000502"/>
              <a:ext cx="5554619" cy="218282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129283" y="4000503"/>
              <a:ext cx="8979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b="1" dirty="0" smtClean="0"/>
                <a:t>Example</a:t>
              </a:r>
              <a:endParaRPr lang="he-IL" sz="24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98093" y="4575114"/>
              <a:ext cx="5600148" cy="143885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0"/>
              <a:r>
                <a:rPr lang="en-US" sz="2800" dirty="0" smtClean="0">
                  <a:latin typeface="Courier New" pitchFamily="49" charset="0"/>
                  <a:cs typeface="Courier New" pitchFamily="49" charset="0"/>
                </a:rPr>
                <a:t>Witness</a:t>
              </a:r>
              <a:r>
                <a:rPr lang="en-US" sz="2800" dirty="0" smtClean="0"/>
                <a:t>(</a:t>
              </a:r>
              <a:r>
                <a:rPr lang="en-US" sz="2800" b="1" dirty="0" smtClean="0">
                  <a:solidFill>
                    <a:srgbClr val="007000"/>
                  </a:solidFill>
                  <a:sym typeface="Math B"/>
                </a:rPr>
                <a:t>x</a:t>
              </a:r>
              <a:r>
                <a:rPr lang="en-US" sz="2800" b="1" dirty="0" smtClean="0">
                  <a:solidFill>
                    <a:srgbClr val="007000"/>
                  </a:solidFill>
                  <a:sym typeface="Math C"/>
                </a:rPr>
                <a:t>_,</a:t>
              </a:r>
              <a:r>
                <a:rPr lang="pl-PL" sz="2800" b="1" dirty="0" smtClean="0">
                  <a:solidFill>
                    <a:srgbClr val="007000"/>
                  </a:solidFill>
                  <a:sym typeface="Math B"/>
                </a:rPr>
                <a:t>nil </a:t>
              </a:r>
              <a:r>
                <a:rPr lang="en-US" sz="2800" b="1" dirty="0" smtClean="0">
                  <a:solidFill>
                    <a:srgbClr val="007000"/>
                  </a:solidFill>
                  <a:sym typeface="Math B"/>
                </a:rPr>
                <a:t> </a:t>
              </a:r>
              <a:r>
                <a:rPr lang="en-US" sz="2800" b="1" dirty="0" err="1" smtClean="0">
                  <a:solidFill>
                    <a:srgbClr val="007000"/>
                  </a:solidFill>
                  <a:sym typeface="Math B"/>
                </a:rPr>
                <a:t>y</a:t>
              </a:r>
              <a:r>
                <a:rPr lang="en-US" sz="2800" b="1" dirty="0" err="1" smtClean="0">
                  <a:solidFill>
                    <a:srgbClr val="007000"/>
                  </a:solidFill>
                  <a:sym typeface="Math C"/>
                </a:rPr>
                <a:t>_,</a:t>
              </a:r>
              <a:r>
                <a:rPr lang="en-US" sz="2800" b="1" dirty="0" err="1" smtClean="0">
                  <a:solidFill>
                    <a:srgbClr val="007000"/>
                  </a:solidFill>
                  <a:sym typeface="Math B"/>
                </a:rPr>
                <a:t>z</a:t>
              </a:r>
              <a:r>
                <a:rPr lang="en-US" sz="2800" b="1" dirty="0" smtClean="0">
                  <a:solidFill>
                    <a:srgbClr val="007000"/>
                  </a:solidFill>
                </a:rPr>
                <a:t> </a:t>
              </a:r>
              <a:r>
                <a:rPr lang="pl-PL" sz="2800" b="1" dirty="0" smtClean="0">
                  <a:solidFill>
                    <a:srgbClr val="007000"/>
                  </a:solidFill>
                  <a:sym typeface="Math B"/>
                </a:rPr>
                <a:t> </a:t>
              </a:r>
              <a:r>
                <a:rPr lang="pl-PL" sz="2800" b="1" dirty="0" smtClean="0">
                  <a:solidFill>
                    <a:srgbClr val="007000"/>
                  </a:solidFill>
                </a:rPr>
                <a:t>ls(</a:t>
              </a:r>
              <a:r>
                <a:rPr lang="en-US" sz="2800" b="1" dirty="0" smtClean="0">
                  <a:solidFill>
                    <a:srgbClr val="007000"/>
                  </a:solidFill>
                </a:rPr>
                <a:t>z,</a:t>
              </a:r>
              <a:r>
                <a:rPr lang="pl-PL" sz="2800" b="1" dirty="0" smtClean="0">
                  <a:solidFill>
                    <a:srgbClr val="007000"/>
                  </a:solidFill>
                </a:rPr>
                <a:t>nil</a:t>
              </a:r>
              <a:r>
                <a:rPr lang="en-US" sz="2800" b="1" dirty="0" smtClean="0">
                  <a:solidFill>
                    <a:srgbClr val="007000"/>
                  </a:solidFill>
                </a:rPr>
                <a:t>)</a:t>
              </a:r>
              <a:r>
                <a:rPr lang="en-US" sz="2800" b="1" dirty="0" smtClean="0"/>
                <a:t>, </a:t>
              </a:r>
              <a:r>
                <a:rPr lang="en-US" sz="2800" b="1" dirty="0" err="1" smtClean="0">
                  <a:solidFill>
                    <a:srgbClr val="002060"/>
                  </a:solidFill>
                </a:rPr>
                <a:t>ls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(</a:t>
              </a:r>
              <a:r>
                <a:rPr lang="en-US" sz="2800" b="1" dirty="0" err="1" smtClean="0">
                  <a:solidFill>
                    <a:srgbClr val="002060"/>
                  </a:solidFill>
                </a:rPr>
                <a:t>x,nil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)</a:t>
              </a:r>
              <a:r>
                <a:rPr lang="pl-PL" sz="2800" b="1" dirty="0" smtClean="0">
                  <a:solidFill>
                    <a:srgbClr val="002060"/>
                  </a:solidFill>
                  <a:sym typeface="Math B"/>
                </a:rPr>
                <a:t>  </a:t>
              </a:r>
              <a:r>
                <a:rPr lang="pl-PL" sz="2800" b="1" dirty="0" smtClean="0">
                  <a:solidFill>
                    <a:srgbClr val="002060"/>
                  </a:solidFill>
                </a:rPr>
                <a:t>ls(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y,</a:t>
              </a:r>
              <a:r>
                <a:rPr lang="pl-PL" sz="2800" b="1" dirty="0" smtClean="0">
                  <a:solidFill>
                    <a:srgbClr val="002060"/>
                  </a:solidFill>
                </a:rPr>
                <a:t>nil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)</a:t>
              </a:r>
              <a:r>
                <a:rPr lang="en-US" sz="2800" dirty="0" smtClean="0"/>
                <a:t>) </a:t>
              </a:r>
              <a:r>
                <a:rPr lang="en-US" sz="3200" dirty="0" smtClean="0"/>
                <a:t>=</a:t>
              </a:r>
              <a:endParaRPr lang="en-US" sz="2800" dirty="0" smtClean="0"/>
            </a:p>
            <a:p>
              <a:pPr algn="ctr" rtl="0"/>
              <a:endParaRPr lang="en-US" sz="1050" dirty="0" smtClean="0"/>
            </a:p>
            <a:p>
              <a:pPr algn="ctr" rtl="0"/>
              <a:r>
                <a:rPr lang="en-US" sz="2800" dirty="0" smtClean="0"/>
                <a:t>        {</a:t>
              </a:r>
              <a:r>
                <a:rPr lang="en-US" sz="2800" b="1" dirty="0" err="1" smtClean="0">
                  <a:solidFill>
                    <a:srgbClr val="007000"/>
                  </a:solidFill>
                  <a:sym typeface="Math B"/>
                </a:rPr>
                <a:t>y</a:t>
              </a:r>
              <a:r>
                <a:rPr lang="en-US" sz="2800" b="1" dirty="0" err="1" smtClean="0">
                  <a:solidFill>
                    <a:srgbClr val="007000"/>
                  </a:solidFill>
                  <a:sym typeface="Math C"/>
                </a:rPr>
                <a:t>_,</a:t>
              </a:r>
              <a:r>
                <a:rPr lang="en-US" sz="2800" b="1" dirty="0" err="1" smtClean="0">
                  <a:solidFill>
                    <a:srgbClr val="007000"/>
                  </a:solidFill>
                  <a:sym typeface="Math B"/>
                </a:rPr>
                <a:t>z</a:t>
              </a:r>
              <a:r>
                <a:rPr lang="en-US" sz="2800" b="1" dirty="0" smtClean="0">
                  <a:solidFill>
                    <a:srgbClr val="007000"/>
                  </a:solidFill>
                </a:rPr>
                <a:t> </a:t>
              </a:r>
              <a:r>
                <a:rPr lang="pl-PL" sz="2800" b="1" dirty="0" smtClean="0">
                  <a:solidFill>
                    <a:srgbClr val="007000"/>
                  </a:solidFill>
                  <a:sym typeface="Math B"/>
                </a:rPr>
                <a:t></a:t>
              </a:r>
              <a:r>
                <a:rPr lang="pl-PL" sz="2800" b="1" dirty="0" smtClean="0">
                  <a:solidFill>
                    <a:srgbClr val="007000"/>
                  </a:solidFill>
                </a:rPr>
                <a:t> ls(</a:t>
              </a:r>
              <a:r>
                <a:rPr lang="en-US" sz="2800" b="1" dirty="0" smtClean="0">
                  <a:solidFill>
                    <a:srgbClr val="007000"/>
                  </a:solidFill>
                </a:rPr>
                <a:t>z,</a:t>
              </a:r>
              <a:r>
                <a:rPr lang="pl-PL" sz="2800" b="1" dirty="0" smtClean="0">
                  <a:solidFill>
                    <a:srgbClr val="007000"/>
                  </a:solidFill>
                </a:rPr>
                <a:t>nil</a:t>
              </a:r>
              <a:r>
                <a:rPr lang="en-US" sz="2800" b="1" dirty="0" smtClean="0">
                  <a:solidFill>
                    <a:srgbClr val="007000"/>
                  </a:solidFill>
                </a:rPr>
                <a:t>) </a:t>
              </a:r>
              <a:r>
                <a:rPr lang="en-US" sz="2800" dirty="0" smtClean="0">
                  <a:sym typeface="Math B"/>
                </a:rPr>
                <a:t> </a:t>
              </a:r>
              <a:r>
                <a:rPr lang="en-US" sz="2800" b="1" dirty="0" err="1" smtClean="0">
                  <a:solidFill>
                    <a:srgbClr val="002060"/>
                  </a:solidFill>
                </a:rPr>
                <a:t>ls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(</a:t>
              </a:r>
              <a:r>
                <a:rPr lang="en-US" sz="2800" b="1" dirty="0" err="1" smtClean="0">
                  <a:solidFill>
                    <a:srgbClr val="002060"/>
                  </a:solidFill>
                </a:rPr>
                <a:t>y,nil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)</a:t>
              </a:r>
              <a:r>
                <a:rPr lang="en-US" sz="2800" b="1" dirty="0" smtClean="0"/>
                <a:t>, </a:t>
              </a:r>
              <a:r>
                <a:rPr lang="en-US" sz="2800" b="1" dirty="0" smtClean="0">
                  <a:solidFill>
                    <a:srgbClr val="007000"/>
                  </a:solidFill>
                  <a:sym typeface="Math B"/>
                </a:rPr>
                <a:t>x</a:t>
              </a:r>
              <a:r>
                <a:rPr lang="en-US" sz="2800" b="1" dirty="0" smtClean="0">
                  <a:solidFill>
                    <a:srgbClr val="007000"/>
                  </a:solidFill>
                  <a:sym typeface="Math C"/>
                </a:rPr>
                <a:t>_,</a:t>
              </a:r>
              <a:r>
                <a:rPr lang="pl-PL" sz="2800" b="1" dirty="0" smtClean="0">
                  <a:solidFill>
                    <a:srgbClr val="007000"/>
                  </a:solidFill>
                  <a:sym typeface="Math B"/>
                </a:rPr>
                <a:t>nil</a:t>
              </a:r>
              <a:r>
                <a:rPr lang="en-US" sz="2800" b="1" dirty="0" smtClean="0"/>
                <a:t> </a:t>
              </a:r>
              <a:r>
                <a:rPr lang="en-US" sz="2800" dirty="0" smtClean="0">
                  <a:sym typeface="Math B"/>
                </a:rPr>
                <a:t></a:t>
              </a:r>
              <a:r>
                <a:rPr lang="en-US" sz="2800" b="1" dirty="0" smtClean="0"/>
                <a:t> </a:t>
              </a:r>
              <a:r>
                <a:rPr lang="en-US" sz="2800" b="1" dirty="0" err="1" smtClean="0">
                  <a:solidFill>
                    <a:srgbClr val="002060"/>
                  </a:solidFill>
                </a:rPr>
                <a:t>ls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(</a:t>
              </a:r>
              <a:r>
                <a:rPr lang="en-US" sz="2800" b="1" dirty="0" err="1" smtClean="0">
                  <a:solidFill>
                    <a:srgbClr val="002060"/>
                  </a:solidFill>
                </a:rPr>
                <a:t>x,nil</a:t>
              </a:r>
              <a:r>
                <a:rPr lang="en-US" sz="2800" b="1" dirty="0" smtClean="0">
                  <a:solidFill>
                    <a:srgbClr val="002060"/>
                  </a:solidFill>
                </a:rPr>
                <a:t>)</a:t>
              </a:r>
              <a:r>
                <a:rPr lang="en-US" sz="2800" dirty="0" smtClean="0"/>
                <a:t> }</a:t>
              </a:r>
              <a:endParaRPr lang="he-IL" sz="28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Termination: </a:t>
            </a:r>
            <a:r>
              <a:rPr lang="en-US" dirty="0" err="1" smtClean="0"/>
              <a:t>BubbleSort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499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Termination is non-trivial</a:t>
            </a:r>
          </a:p>
          <a:p>
            <a:r>
              <a:rPr lang="en-US" dirty="0" smtClean="0"/>
              <a:t>Prove correlation between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and number of elements in the correct position</a:t>
            </a:r>
          </a:p>
          <a:p>
            <a:endParaRPr lang="he-IL" dirty="0"/>
          </a:p>
        </p:txBody>
      </p:sp>
      <p:grpSp>
        <p:nvGrpSpPr>
          <p:cNvPr id="4" name="Group 19"/>
          <p:cNvGrpSpPr/>
          <p:nvPr/>
        </p:nvGrpSpPr>
        <p:grpSpPr>
          <a:xfrm>
            <a:off x="1071538" y="1214422"/>
            <a:ext cx="1338269" cy="3214710"/>
            <a:chOff x="1071538" y="1214422"/>
            <a:chExt cx="1338269" cy="3214710"/>
          </a:xfrm>
        </p:grpSpPr>
        <p:sp>
          <p:nvSpPr>
            <p:cNvPr id="10" name="Rectangle 9"/>
            <p:cNvSpPr/>
            <p:nvPr/>
          </p:nvSpPr>
          <p:spPr>
            <a:xfrm>
              <a:off x="1071538" y="1214422"/>
              <a:ext cx="357190" cy="35719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1</a:t>
              </a:r>
              <a:endParaRPr lang="he-IL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71538" y="157161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5</a:t>
              </a:r>
              <a:endParaRPr lang="he-IL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71538" y="192880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3</a:t>
              </a:r>
              <a:endParaRPr lang="he-IL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71538" y="228599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8</a:t>
              </a:r>
              <a:endParaRPr lang="he-IL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071538" y="264318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7</a:t>
              </a:r>
              <a:endParaRPr lang="he-IL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071538" y="300037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4</a:t>
              </a:r>
              <a:endParaRPr lang="he-IL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071538" y="335756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6</a:t>
              </a:r>
              <a:endParaRPr lang="he-IL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071538" y="3714752"/>
              <a:ext cx="357190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2</a:t>
              </a:r>
              <a:endParaRPr lang="he-IL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71538" y="4071942"/>
              <a:ext cx="357190" cy="35719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/>
              <a:r>
                <a:rPr lang="en-US" dirty="0" smtClean="0"/>
                <a:t>9</a:t>
              </a:r>
              <a:endParaRPr lang="he-IL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85918" y="1324261"/>
              <a:ext cx="623889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l" rtl="0"/>
              <a:r>
                <a:rPr lang="en-US" sz="2400" dirty="0" smtClean="0"/>
                <a:t>c=0</a:t>
              </a:r>
              <a:endParaRPr lang="he-IL" sz="24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14612" y="1320589"/>
            <a:ext cx="450059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(change)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 + 1;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 j&lt;n–1; 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j+1)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(A[j] &gt; A[j+1]) 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Swap(A[j], A[j+1]);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} } } }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Termination: </a:t>
            </a:r>
            <a:r>
              <a:rPr lang="en-US" dirty="0" err="1" smtClean="0"/>
              <a:t>BubbleSort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499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Termination is non-trivial</a:t>
            </a:r>
          </a:p>
          <a:p>
            <a:r>
              <a:rPr lang="en-US" dirty="0" smtClean="0"/>
              <a:t>Prove correlation between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and number of elements in the correct position</a:t>
            </a:r>
          </a:p>
          <a:p>
            <a:endParaRPr lang="he-IL" dirty="0"/>
          </a:p>
        </p:txBody>
      </p:sp>
      <p:sp>
        <p:nvSpPr>
          <p:cNvPr id="10" name="Rectangle 9"/>
          <p:cNvSpPr/>
          <p:nvPr/>
        </p:nvSpPr>
        <p:spPr>
          <a:xfrm>
            <a:off x="1071538" y="1214422"/>
            <a:ext cx="357190" cy="35719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1</a:t>
            </a:r>
            <a:endParaRPr lang="he-IL" dirty="0"/>
          </a:p>
        </p:txBody>
      </p:sp>
      <p:sp>
        <p:nvSpPr>
          <p:cNvPr id="11" name="Rectangle 10"/>
          <p:cNvSpPr/>
          <p:nvPr/>
        </p:nvSpPr>
        <p:spPr>
          <a:xfrm>
            <a:off x="1071538" y="157161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3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1071538" y="192880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5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1071538" y="22859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7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1071538" y="264318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4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1071538" y="300037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6</a:t>
            </a:r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1071538" y="335756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2</a:t>
            </a:r>
            <a:endParaRPr lang="he-IL" dirty="0"/>
          </a:p>
        </p:txBody>
      </p:sp>
      <p:sp>
        <p:nvSpPr>
          <p:cNvPr id="17" name="Rectangle 16"/>
          <p:cNvSpPr/>
          <p:nvPr/>
        </p:nvSpPr>
        <p:spPr>
          <a:xfrm>
            <a:off x="1071538" y="371475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8</a:t>
            </a:r>
            <a:endParaRPr lang="he-IL" dirty="0"/>
          </a:p>
        </p:txBody>
      </p:sp>
      <p:sp>
        <p:nvSpPr>
          <p:cNvPr id="18" name="Rectangle 17"/>
          <p:cNvSpPr/>
          <p:nvPr/>
        </p:nvSpPr>
        <p:spPr>
          <a:xfrm>
            <a:off x="1071538" y="407194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9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1785918" y="1324261"/>
            <a:ext cx="62388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dirty="0" smtClean="0"/>
              <a:t>c=1</a:t>
            </a:r>
            <a:endParaRPr lang="he-IL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12" y="1320589"/>
            <a:ext cx="450059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(change)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 + 1;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 j&lt;n–1; 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j+1)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(A[j] &gt; A[j+1]) 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Swap(A[j], A[j+1]);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} } } }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smtClean="0"/>
              <a:t>Why?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n-US" smtClean="0"/>
              <a:t>Sizes of data structures are important</a:t>
            </a:r>
          </a:p>
          <a:p>
            <a:pPr lvl="1" algn="l" rtl="0">
              <a:lnSpc>
                <a:spcPct val="90000"/>
              </a:lnSpc>
            </a:pPr>
            <a:r>
              <a:rPr lang="en-US" smtClean="0"/>
              <a:t>Partial correctness</a:t>
            </a:r>
          </a:p>
          <a:p>
            <a:pPr lvl="1" algn="l" rtl="0">
              <a:lnSpc>
                <a:spcPct val="90000"/>
              </a:lnSpc>
            </a:pPr>
            <a:r>
              <a:rPr lang="en-US" smtClean="0"/>
              <a:t>Termination</a:t>
            </a:r>
          </a:p>
          <a:p>
            <a:pPr lvl="1" algn="l" rtl="0">
              <a:lnSpc>
                <a:spcPct val="90000"/>
              </a:lnSpc>
            </a:pPr>
            <a:r>
              <a:rPr lang="en-US" smtClean="0"/>
              <a:t>Memory bounds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Termination: </a:t>
            </a:r>
            <a:r>
              <a:rPr lang="en-US" dirty="0" err="1" smtClean="0"/>
              <a:t>BubbleSort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499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Termination is non-trivial</a:t>
            </a:r>
          </a:p>
          <a:p>
            <a:r>
              <a:rPr lang="en-US" dirty="0" smtClean="0"/>
              <a:t>Prove correlation between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 smtClean="0"/>
              <a:t> and number of elements in the correct position</a:t>
            </a:r>
          </a:p>
          <a:p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1320589"/>
            <a:ext cx="4500594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(change)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 + 1;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 j&lt;n–1; 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j+1)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(A[j] &gt; A[j+1]) 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Swap(A[j], A[j+1]);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} } } }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1538" y="1214422"/>
            <a:ext cx="357190" cy="35719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1</a:t>
            </a:r>
            <a:endParaRPr lang="he-IL" dirty="0"/>
          </a:p>
        </p:txBody>
      </p:sp>
      <p:sp>
        <p:nvSpPr>
          <p:cNvPr id="11" name="Rectangle 10"/>
          <p:cNvSpPr/>
          <p:nvPr/>
        </p:nvSpPr>
        <p:spPr>
          <a:xfrm>
            <a:off x="1071538" y="157161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3</a:t>
            </a:r>
            <a:endParaRPr lang="he-IL" dirty="0"/>
          </a:p>
        </p:txBody>
      </p:sp>
      <p:sp>
        <p:nvSpPr>
          <p:cNvPr id="12" name="Rectangle 11"/>
          <p:cNvSpPr/>
          <p:nvPr/>
        </p:nvSpPr>
        <p:spPr>
          <a:xfrm>
            <a:off x="1071538" y="192880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5</a:t>
            </a:r>
            <a:endParaRPr lang="he-IL" dirty="0"/>
          </a:p>
        </p:txBody>
      </p:sp>
      <p:sp>
        <p:nvSpPr>
          <p:cNvPr id="13" name="Rectangle 12"/>
          <p:cNvSpPr/>
          <p:nvPr/>
        </p:nvSpPr>
        <p:spPr>
          <a:xfrm>
            <a:off x="1071538" y="228599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4</a:t>
            </a:r>
            <a:endParaRPr lang="he-IL" dirty="0"/>
          </a:p>
        </p:txBody>
      </p:sp>
      <p:sp>
        <p:nvSpPr>
          <p:cNvPr id="14" name="Rectangle 13"/>
          <p:cNvSpPr/>
          <p:nvPr/>
        </p:nvSpPr>
        <p:spPr>
          <a:xfrm>
            <a:off x="1071538" y="2643182"/>
            <a:ext cx="35719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6</a:t>
            </a:r>
            <a:endParaRPr lang="he-IL" dirty="0"/>
          </a:p>
        </p:txBody>
      </p:sp>
      <p:sp>
        <p:nvSpPr>
          <p:cNvPr id="15" name="Rectangle 14"/>
          <p:cNvSpPr/>
          <p:nvPr/>
        </p:nvSpPr>
        <p:spPr>
          <a:xfrm>
            <a:off x="1071538" y="300037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2</a:t>
            </a:r>
            <a:endParaRPr lang="he-IL" dirty="0"/>
          </a:p>
        </p:txBody>
      </p:sp>
      <p:sp>
        <p:nvSpPr>
          <p:cNvPr id="16" name="Rectangle 15"/>
          <p:cNvSpPr/>
          <p:nvPr/>
        </p:nvSpPr>
        <p:spPr>
          <a:xfrm>
            <a:off x="1071538" y="335756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7</a:t>
            </a:r>
            <a:endParaRPr lang="he-IL" dirty="0"/>
          </a:p>
        </p:txBody>
      </p:sp>
      <p:sp>
        <p:nvSpPr>
          <p:cNvPr id="17" name="Rectangle 16"/>
          <p:cNvSpPr/>
          <p:nvPr/>
        </p:nvSpPr>
        <p:spPr>
          <a:xfrm>
            <a:off x="1071538" y="371475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8</a:t>
            </a:r>
            <a:endParaRPr lang="he-IL" dirty="0"/>
          </a:p>
        </p:txBody>
      </p:sp>
      <p:sp>
        <p:nvSpPr>
          <p:cNvPr id="18" name="Rectangle 17"/>
          <p:cNvSpPr/>
          <p:nvPr/>
        </p:nvSpPr>
        <p:spPr>
          <a:xfrm>
            <a:off x="1071538" y="4071942"/>
            <a:ext cx="357190" cy="35719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/>
              <a:t>9</a:t>
            </a:r>
            <a:endParaRPr lang="he-IL" dirty="0"/>
          </a:p>
        </p:txBody>
      </p:sp>
      <p:sp>
        <p:nvSpPr>
          <p:cNvPr id="19" name="TextBox 18"/>
          <p:cNvSpPr txBox="1"/>
          <p:nvPr/>
        </p:nvSpPr>
        <p:spPr>
          <a:xfrm>
            <a:off x="1785918" y="1324261"/>
            <a:ext cx="62388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400" dirty="0" smtClean="0"/>
              <a:t>c=2</a:t>
            </a:r>
            <a:endParaRPr lang="he-IL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571472" y="2428868"/>
            <a:ext cx="4143404" cy="42148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he-IL" dirty="0"/>
          </a:p>
        </p:txBody>
      </p:sp>
      <p:sp>
        <p:nvSpPr>
          <p:cNvPr id="15390" name="Rectangle 1054"/>
          <p:cNvSpPr>
            <a:spLocks noChangeArrowheads="1"/>
          </p:cNvSpPr>
          <p:nvPr/>
        </p:nvSpPr>
        <p:spPr bwMode="auto">
          <a:xfrm>
            <a:off x="595313" y="6315062"/>
            <a:ext cx="184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38"/>
          <p:cNvGrpSpPr/>
          <p:nvPr/>
        </p:nvGrpSpPr>
        <p:grpSpPr>
          <a:xfrm>
            <a:off x="714348" y="2654490"/>
            <a:ext cx="3786214" cy="3617730"/>
            <a:chOff x="2239963" y="2833077"/>
            <a:chExt cx="4664075" cy="3617730"/>
          </a:xfrm>
        </p:grpSpPr>
        <p:sp>
          <p:nvSpPr>
            <p:cNvPr id="15363" name="Text Box 1027"/>
            <p:cNvSpPr txBox="1">
              <a:spLocks noChangeArrowheads="1"/>
            </p:cNvSpPr>
            <p:nvPr/>
          </p:nvSpPr>
          <p:spPr bwMode="auto">
            <a:xfrm>
              <a:off x="2239963" y="2833077"/>
              <a:ext cx="387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 dirty="0"/>
                <a:t>x</a:t>
              </a:r>
            </a:p>
          </p:txBody>
        </p:sp>
        <p:sp>
          <p:nvSpPr>
            <p:cNvPr id="15367" name="Rectangle 1031"/>
            <p:cNvSpPr>
              <a:spLocks noChangeArrowheads="1"/>
            </p:cNvSpPr>
            <p:nvPr/>
          </p:nvSpPr>
          <p:spPr bwMode="auto">
            <a:xfrm>
              <a:off x="3322638" y="2932296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Line 1033"/>
            <p:cNvSpPr>
              <a:spLocks noChangeShapeType="1"/>
            </p:cNvSpPr>
            <p:nvPr/>
          </p:nvSpPr>
          <p:spPr bwMode="auto">
            <a:xfrm>
              <a:off x="2713038" y="3122796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3" name="Line 1037"/>
            <p:cNvSpPr>
              <a:spLocks noChangeShapeType="1"/>
            </p:cNvSpPr>
            <p:nvPr/>
          </p:nvSpPr>
          <p:spPr bwMode="auto">
            <a:xfrm>
              <a:off x="4084638" y="3122796"/>
              <a:ext cx="1981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4" name="Rectangle 1038"/>
            <p:cNvSpPr>
              <a:spLocks noChangeArrowheads="1"/>
            </p:cNvSpPr>
            <p:nvPr/>
          </p:nvSpPr>
          <p:spPr bwMode="auto">
            <a:xfrm>
              <a:off x="6065838" y="2932296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4" name="Text Box 1028"/>
            <p:cNvSpPr txBox="1">
              <a:spLocks noChangeArrowheads="1"/>
            </p:cNvSpPr>
            <p:nvPr/>
          </p:nvSpPr>
          <p:spPr bwMode="auto">
            <a:xfrm>
              <a:off x="2255838" y="4352223"/>
              <a:ext cx="387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/>
                <a:t>y</a:t>
              </a:r>
            </a:p>
          </p:txBody>
        </p:sp>
        <p:sp>
          <p:nvSpPr>
            <p:cNvPr id="15380" name="Rectangle 1044"/>
            <p:cNvSpPr>
              <a:spLocks noChangeArrowheads="1"/>
            </p:cNvSpPr>
            <p:nvPr/>
          </p:nvSpPr>
          <p:spPr bwMode="auto">
            <a:xfrm>
              <a:off x="3322638" y="4451442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1" name="Line 1045"/>
            <p:cNvSpPr>
              <a:spLocks noChangeShapeType="1"/>
            </p:cNvSpPr>
            <p:nvPr/>
          </p:nvSpPr>
          <p:spPr bwMode="auto">
            <a:xfrm>
              <a:off x="2713038" y="4641942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2" name="Line 1046"/>
            <p:cNvSpPr>
              <a:spLocks noChangeShapeType="1"/>
            </p:cNvSpPr>
            <p:nvPr/>
          </p:nvSpPr>
          <p:spPr bwMode="auto">
            <a:xfrm>
              <a:off x="4084638" y="4641942"/>
              <a:ext cx="1981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3" name="Rectangle 1047"/>
            <p:cNvSpPr>
              <a:spLocks noChangeArrowheads="1"/>
            </p:cNvSpPr>
            <p:nvPr/>
          </p:nvSpPr>
          <p:spPr bwMode="auto">
            <a:xfrm>
              <a:off x="6065838" y="4451442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5" name="Text Box 1029"/>
            <p:cNvSpPr txBox="1">
              <a:spLocks noChangeArrowheads="1"/>
            </p:cNvSpPr>
            <p:nvPr/>
          </p:nvSpPr>
          <p:spPr bwMode="auto">
            <a:xfrm>
              <a:off x="2255838" y="5871369"/>
              <a:ext cx="387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/>
                <a:t>z</a:t>
              </a:r>
            </a:p>
          </p:txBody>
        </p:sp>
        <p:sp>
          <p:nvSpPr>
            <p:cNvPr id="15384" name="Rectangle 1048"/>
            <p:cNvSpPr>
              <a:spLocks noChangeArrowheads="1"/>
            </p:cNvSpPr>
            <p:nvPr/>
          </p:nvSpPr>
          <p:spPr bwMode="auto">
            <a:xfrm>
              <a:off x="3308898" y="5970588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5" name="Line 1049"/>
            <p:cNvSpPr>
              <a:spLocks noChangeShapeType="1"/>
            </p:cNvSpPr>
            <p:nvPr/>
          </p:nvSpPr>
          <p:spPr bwMode="auto">
            <a:xfrm>
              <a:off x="2714612" y="6161088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6" name="Line 1050"/>
            <p:cNvSpPr>
              <a:spLocks noChangeShapeType="1"/>
            </p:cNvSpPr>
            <p:nvPr/>
          </p:nvSpPr>
          <p:spPr bwMode="auto">
            <a:xfrm>
              <a:off x="4071934" y="6161088"/>
              <a:ext cx="1981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7" name="Rectangle 1051"/>
            <p:cNvSpPr>
              <a:spLocks noChangeArrowheads="1"/>
            </p:cNvSpPr>
            <p:nvPr/>
          </p:nvSpPr>
          <p:spPr bwMode="auto">
            <a:xfrm>
              <a:off x="6142038" y="5970588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407" name="Line 1071"/>
          <p:cNvSpPr>
            <a:spLocks noChangeShapeType="1"/>
          </p:cNvSpPr>
          <p:nvPr/>
        </p:nvSpPr>
        <p:spPr bwMode="auto">
          <a:xfrm>
            <a:off x="1619208" y="2052624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357290" y="1500174"/>
            <a:ext cx="7072362" cy="524808"/>
            <a:chOff x="1357290" y="1500174"/>
            <a:chExt cx="7072362" cy="524808"/>
          </a:xfrm>
        </p:grpSpPr>
        <p:sp>
          <p:nvSpPr>
            <p:cNvPr id="15398" name="Rectangle 1062"/>
            <p:cNvSpPr>
              <a:spLocks noChangeArrowheads="1"/>
            </p:cNvSpPr>
            <p:nvPr/>
          </p:nvSpPr>
          <p:spPr bwMode="auto">
            <a:xfrm>
              <a:off x="1357290" y="1500174"/>
              <a:ext cx="2595563" cy="51911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2800" dirty="0"/>
                <a:t>Shape analysis</a:t>
              </a:r>
            </a:p>
          </p:txBody>
        </p:sp>
        <p:sp>
          <p:nvSpPr>
            <p:cNvPr id="15399" name="Rectangle 1063"/>
            <p:cNvSpPr>
              <a:spLocks noChangeArrowheads="1"/>
            </p:cNvSpPr>
            <p:nvPr/>
          </p:nvSpPr>
          <p:spPr bwMode="auto">
            <a:xfrm>
              <a:off x="5530973" y="1501762"/>
              <a:ext cx="2898679" cy="52322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just" rtl="0"/>
              <a:r>
                <a:rPr lang="en-US" sz="2800" dirty="0" smtClean="0"/>
                <a:t>Numerical analysis</a:t>
              </a:r>
              <a:endParaRPr lang="en-US" sz="2800" dirty="0"/>
            </a:p>
          </p:txBody>
        </p:sp>
      </p:grpSp>
      <p:sp>
        <p:nvSpPr>
          <p:cNvPr id="36" name="Line 1071"/>
          <p:cNvSpPr>
            <a:spLocks noChangeShapeType="1"/>
          </p:cNvSpPr>
          <p:nvPr/>
        </p:nvSpPr>
        <p:spPr bwMode="auto">
          <a:xfrm>
            <a:off x="5586214" y="2057378"/>
            <a:ext cx="27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5429256" y="2428868"/>
            <a:ext cx="3214710" cy="4214842"/>
            <a:chOff x="5429256" y="2428868"/>
            <a:chExt cx="3214710" cy="4214842"/>
          </a:xfrm>
        </p:grpSpPr>
        <p:sp>
          <p:nvSpPr>
            <p:cNvPr id="39" name="Rectangle 38"/>
            <p:cNvSpPr/>
            <p:nvPr/>
          </p:nvSpPr>
          <p:spPr>
            <a:xfrm>
              <a:off x="5429256" y="2428868"/>
              <a:ext cx="3214710" cy="4214842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86512" y="4071942"/>
              <a:ext cx="1409361" cy="64633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3600" dirty="0" smtClean="0">
                  <a:solidFill>
                    <a:schemeClr val="bg1"/>
                  </a:solidFill>
                </a:rPr>
                <a:t>A+B=C</a:t>
              </a:r>
              <a:endParaRPr lang="he-IL" sz="3600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5407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71472" y="2243116"/>
            <a:ext cx="8143932" cy="44291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he-IL" dirty="0"/>
          </a:p>
        </p:txBody>
      </p:sp>
      <p:sp>
        <p:nvSpPr>
          <p:cNvPr id="15390" name="Rectangle 1054"/>
          <p:cNvSpPr>
            <a:spLocks noChangeArrowheads="1"/>
          </p:cNvSpPr>
          <p:nvPr/>
        </p:nvSpPr>
        <p:spPr bwMode="auto">
          <a:xfrm>
            <a:off x="790183" y="6315062"/>
            <a:ext cx="184150" cy="3667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38"/>
          <p:cNvGrpSpPr/>
          <p:nvPr/>
        </p:nvGrpSpPr>
        <p:grpSpPr>
          <a:xfrm>
            <a:off x="909218" y="2654490"/>
            <a:ext cx="3786214" cy="3617730"/>
            <a:chOff x="2239963" y="2833077"/>
            <a:chExt cx="4664075" cy="3617730"/>
          </a:xfrm>
        </p:grpSpPr>
        <p:sp>
          <p:nvSpPr>
            <p:cNvPr id="15363" name="Text Box 1027"/>
            <p:cNvSpPr txBox="1">
              <a:spLocks noChangeArrowheads="1"/>
            </p:cNvSpPr>
            <p:nvPr/>
          </p:nvSpPr>
          <p:spPr bwMode="auto">
            <a:xfrm>
              <a:off x="2239963" y="2833077"/>
              <a:ext cx="387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 dirty="0"/>
                <a:t>x</a:t>
              </a:r>
            </a:p>
          </p:txBody>
        </p:sp>
        <p:sp>
          <p:nvSpPr>
            <p:cNvPr id="15367" name="Rectangle 1031"/>
            <p:cNvSpPr>
              <a:spLocks noChangeArrowheads="1"/>
            </p:cNvSpPr>
            <p:nvPr/>
          </p:nvSpPr>
          <p:spPr bwMode="auto">
            <a:xfrm>
              <a:off x="3322639" y="2932296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9" name="Line 1033"/>
            <p:cNvSpPr>
              <a:spLocks noChangeShapeType="1"/>
            </p:cNvSpPr>
            <p:nvPr/>
          </p:nvSpPr>
          <p:spPr bwMode="auto">
            <a:xfrm>
              <a:off x="2713038" y="3122796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3" name="Line 1037"/>
            <p:cNvSpPr>
              <a:spLocks noChangeShapeType="1"/>
            </p:cNvSpPr>
            <p:nvPr/>
          </p:nvSpPr>
          <p:spPr bwMode="auto">
            <a:xfrm>
              <a:off x="4084638" y="3122796"/>
              <a:ext cx="1981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74" name="Rectangle 1038"/>
            <p:cNvSpPr>
              <a:spLocks noChangeArrowheads="1"/>
            </p:cNvSpPr>
            <p:nvPr/>
          </p:nvSpPr>
          <p:spPr bwMode="auto">
            <a:xfrm>
              <a:off x="6065838" y="2932296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4" name="Text Box 1028"/>
            <p:cNvSpPr txBox="1">
              <a:spLocks noChangeArrowheads="1"/>
            </p:cNvSpPr>
            <p:nvPr/>
          </p:nvSpPr>
          <p:spPr bwMode="auto">
            <a:xfrm>
              <a:off x="2255838" y="4352223"/>
              <a:ext cx="387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/>
                <a:t>y</a:t>
              </a:r>
            </a:p>
          </p:txBody>
        </p:sp>
        <p:sp>
          <p:nvSpPr>
            <p:cNvPr id="15380" name="Rectangle 1044"/>
            <p:cNvSpPr>
              <a:spLocks noChangeArrowheads="1"/>
            </p:cNvSpPr>
            <p:nvPr/>
          </p:nvSpPr>
          <p:spPr bwMode="auto">
            <a:xfrm>
              <a:off x="3322638" y="4451442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1" name="Line 1045"/>
            <p:cNvSpPr>
              <a:spLocks noChangeShapeType="1"/>
            </p:cNvSpPr>
            <p:nvPr/>
          </p:nvSpPr>
          <p:spPr bwMode="auto">
            <a:xfrm>
              <a:off x="2713038" y="4641942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2" name="Line 1046"/>
            <p:cNvSpPr>
              <a:spLocks noChangeShapeType="1"/>
            </p:cNvSpPr>
            <p:nvPr/>
          </p:nvSpPr>
          <p:spPr bwMode="auto">
            <a:xfrm>
              <a:off x="4084638" y="4641942"/>
              <a:ext cx="1981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3" name="Rectangle 1047"/>
            <p:cNvSpPr>
              <a:spLocks noChangeArrowheads="1"/>
            </p:cNvSpPr>
            <p:nvPr/>
          </p:nvSpPr>
          <p:spPr bwMode="auto">
            <a:xfrm>
              <a:off x="6065838" y="4451442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65" name="Text Box 1029"/>
            <p:cNvSpPr txBox="1">
              <a:spLocks noChangeArrowheads="1"/>
            </p:cNvSpPr>
            <p:nvPr/>
          </p:nvSpPr>
          <p:spPr bwMode="auto">
            <a:xfrm>
              <a:off x="2255838" y="5871369"/>
              <a:ext cx="387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/>
                <a:t>z</a:t>
              </a:r>
            </a:p>
          </p:txBody>
        </p:sp>
        <p:sp>
          <p:nvSpPr>
            <p:cNvPr id="15384" name="Rectangle 1048"/>
            <p:cNvSpPr>
              <a:spLocks noChangeArrowheads="1"/>
            </p:cNvSpPr>
            <p:nvPr/>
          </p:nvSpPr>
          <p:spPr bwMode="auto">
            <a:xfrm>
              <a:off x="3308898" y="5970588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5" name="Line 1049"/>
            <p:cNvSpPr>
              <a:spLocks noChangeShapeType="1"/>
            </p:cNvSpPr>
            <p:nvPr/>
          </p:nvSpPr>
          <p:spPr bwMode="auto">
            <a:xfrm>
              <a:off x="2714612" y="6161088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6" name="Line 1050"/>
            <p:cNvSpPr>
              <a:spLocks noChangeShapeType="1"/>
            </p:cNvSpPr>
            <p:nvPr/>
          </p:nvSpPr>
          <p:spPr bwMode="auto">
            <a:xfrm>
              <a:off x="4071934" y="6161088"/>
              <a:ext cx="1981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7" name="Rectangle 1051"/>
            <p:cNvSpPr>
              <a:spLocks noChangeArrowheads="1"/>
            </p:cNvSpPr>
            <p:nvPr/>
          </p:nvSpPr>
          <p:spPr bwMode="auto">
            <a:xfrm>
              <a:off x="6142038" y="5970588"/>
              <a:ext cx="7620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286512" y="4071942"/>
            <a:ext cx="1409361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600" dirty="0" smtClean="0"/>
              <a:t>A+B=C</a:t>
            </a:r>
            <a:endParaRPr lang="he-IL" sz="3600" dirty="0"/>
          </a:p>
        </p:txBody>
      </p:sp>
      <p:grpSp>
        <p:nvGrpSpPr>
          <p:cNvPr id="29" name="Group 39"/>
          <p:cNvGrpSpPr/>
          <p:nvPr/>
        </p:nvGrpSpPr>
        <p:grpSpPr>
          <a:xfrm>
            <a:off x="837780" y="2471942"/>
            <a:ext cx="4071966" cy="4028892"/>
            <a:chOff x="1951038" y="2627496"/>
            <a:chExt cx="5334000" cy="4028892"/>
          </a:xfrm>
        </p:grpSpPr>
        <p:sp>
          <p:nvSpPr>
            <p:cNvPr id="30" name="Line 1052"/>
            <p:cNvSpPr>
              <a:spLocks noChangeShapeType="1"/>
            </p:cNvSpPr>
            <p:nvPr/>
          </p:nvSpPr>
          <p:spPr bwMode="auto">
            <a:xfrm>
              <a:off x="7285038" y="2627496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1053"/>
            <p:cNvSpPr>
              <a:spLocks noChangeShapeType="1"/>
            </p:cNvSpPr>
            <p:nvPr/>
          </p:nvSpPr>
          <p:spPr bwMode="auto">
            <a:xfrm>
              <a:off x="1955262" y="2627496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1055"/>
            <p:cNvSpPr>
              <a:spLocks noChangeShapeType="1"/>
            </p:cNvSpPr>
            <p:nvPr/>
          </p:nvSpPr>
          <p:spPr bwMode="auto">
            <a:xfrm>
              <a:off x="7285038" y="4146642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1056"/>
            <p:cNvSpPr>
              <a:spLocks noChangeShapeType="1"/>
            </p:cNvSpPr>
            <p:nvPr/>
          </p:nvSpPr>
          <p:spPr bwMode="auto">
            <a:xfrm>
              <a:off x="1951038" y="4146642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1057"/>
            <p:cNvSpPr>
              <a:spLocks noChangeShapeType="1"/>
            </p:cNvSpPr>
            <p:nvPr/>
          </p:nvSpPr>
          <p:spPr bwMode="auto">
            <a:xfrm>
              <a:off x="7285038" y="5665788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1058"/>
            <p:cNvSpPr>
              <a:spLocks noChangeShapeType="1"/>
            </p:cNvSpPr>
            <p:nvPr/>
          </p:nvSpPr>
          <p:spPr bwMode="auto">
            <a:xfrm>
              <a:off x="1951038" y="5665788"/>
              <a:ext cx="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4981184" y="5643578"/>
            <a:ext cx="76495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600" dirty="0" smtClean="0"/>
              <a:t>= C</a:t>
            </a:r>
            <a:endParaRPr lang="he-IL" sz="3600" dirty="0"/>
          </a:p>
        </p:txBody>
      </p:sp>
      <p:sp>
        <p:nvSpPr>
          <p:cNvPr id="43" name="TextBox 42"/>
          <p:cNvSpPr txBox="1"/>
          <p:nvPr/>
        </p:nvSpPr>
        <p:spPr>
          <a:xfrm>
            <a:off x="4981184" y="4143380"/>
            <a:ext cx="76976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600" dirty="0" smtClean="0"/>
              <a:t>= </a:t>
            </a:r>
            <a:r>
              <a:rPr lang="en-US" sz="3600" dirty="0" smtClean="0"/>
              <a:t>B</a:t>
            </a:r>
            <a:endParaRPr lang="he-IL" sz="3600" dirty="0"/>
          </a:p>
        </p:txBody>
      </p:sp>
      <p:sp>
        <p:nvSpPr>
          <p:cNvPr id="44" name="TextBox 43"/>
          <p:cNvSpPr txBox="1"/>
          <p:nvPr/>
        </p:nvSpPr>
        <p:spPr>
          <a:xfrm>
            <a:off x="4981184" y="2609813"/>
            <a:ext cx="785793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3600" dirty="0" smtClean="0"/>
              <a:t>= </a:t>
            </a:r>
            <a:r>
              <a:rPr lang="en-US" sz="3600" dirty="0" smtClean="0"/>
              <a:t>A</a:t>
            </a:r>
            <a:endParaRPr lang="he-IL" sz="3600" dirty="0"/>
          </a:p>
        </p:txBody>
      </p:sp>
      <p:sp>
        <p:nvSpPr>
          <p:cNvPr id="45" name="Rectangle 1064"/>
          <p:cNvSpPr>
            <a:spLocks noChangeArrowheads="1"/>
          </p:cNvSpPr>
          <p:nvPr/>
        </p:nvSpPr>
        <p:spPr bwMode="auto">
          <a:xfrm>
            <a:off x="4575361" y="1428736"/>
            <a:ext cx="466725" cy="6715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800" dirty="0"/>
              <a:t>+</a:t>
            </a:r>
            <a:endParaRPr lang="en-US" dirty="0"/>
          </a:p>
        </p:txBody>
      </p:sp>
      <p:sp>
        <p:nvSpPr>
          <p:cNvPr id="47" name="Line 1071"/>
          <p:cNvSpPr>
            <a:spLocks noChangeShapeType="1"/>
          </p:cNvSpPr>
          <p:nvPr/>
        </p:nvSpPr>
        <p:spPr bwMode="auto">
          <a:xfrm>
            <a:off x="1619208" y="2052624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357290" y="1500174"/>
            <a:ext cx="7072362" cy="524808"/>
            <a:chOff x="1357290" y="1500174"/>
            <a:chExt cx="7072362" cy="524808"/>
          </a:xfrm>
        </p:grpSpPr>
        <p:sp>
          <p:nvSpPr>
            <p:cNvPr id="49" name="Rectangle 1062"/>
            <p:cNvSpPr>
              <a:spLocks noChangeArrowheads="1"/>
            </p:cNvSpPr>
            <p:nvPr/>
          </p:nvSpPr>
          <p:spPr bwMode="auto">
            <a:xfrm>
              <a:off x="1357290" y="1500174"/>
              <a:ext cx="2595563" cy="51911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just"/>
              <a:r>
                <a:rPr lang="en-US" sz="2800" dirty="0"/>
                <a:t>Shape analysis</a:t>
              </a:r>
            </a:p>
          </p:txBody>
        </p:sp>
        <p:sp>
          <p:nvSpPr>
            <p:cNvPr id="50" name="Rectangle 1063"/>
            <p:cNvSpPr>
              <a:spLocks noChangeArrowheads="1"/>
            </p:cNvSpPr>
            <p:nvPr/>
          </p:nvSpPr>
          <p:spPr bwMode="auto">
            <a:xfrm>
              <a:off x="5530973" y="1501762"/>
              <a:ext cx="2898679" cy="52322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just" rtl="0"/>
              <a:r>
                <a:rPr lang="en-US" sz="2800" dirty="0" smtClean="0"/>
                <a:t>Numerical analysis</a:t>
              </a:r>
              <a:endParaRPr lang="en-US" sz="2800" dirty="0"/>
            </a:p>
          </p:txBody>
        </p:sp>
      </p:grpSp>
      <p:sp>
        <p:nvSpPr>
          <p:cNvPr id="51" name="Line 1071"/>
          <p:cNvSpPr>
            <a:spLocks noChangeShapeType="1"/>
          </p:cNvSpPr>
          <p:nvPr/>
        </p:nvSpPr>
        <p:spPr bwMode="auto">
          <a:xfrm>
            <a:off x="5586214" y="2057378"/>
            <a:ext cx="27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Partial Correctness: </a:t>
            </a:r>
            <a:r>
              <a:rPr lang="en-US" dirty="0" err="1" smtClean="0"/>
              <a:t>StringBuffer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{</a:t>
            </a:r>
            <a:r>
              <a:rPr lang="en-US" dirty="0" smtClean="0"/>
              <a:t>SB(x), |x|=n</a:t>
            </a:r>
            <a:r>
              <a:rPr lang="en-US" sz="4000" dirty="0" smtClean="0"/>
              <a:t>}</a:t>
            </a:r>
            <a:r>
              <a:rPr lang="en-US" dirty="0" smtClean="0"/>
              <a:t> </a:t>
            </a:r>
            <a:r>
              <a:rPr lang="en-US" dirty="0" err="1" smtClean="0"/>
              <a:t>x.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dirty="0" smtClean="0"/>
              <a:t>(</a:t>
            </a:r>
            <a:r>
              <a:rPr lang="en-US" dirty="0" err="1" smtClean="0"/>
              <a:t>s,e</a:t>
            </a:r>
            <a:r>
              <a:rPr lang="en-US" dirty="0" smtClean="0"/>
              <a:t>) </a:t>
            </a:r>
            <a:r>
              <a:rPr lang="en-US" sz="4000" dirty="0" smtClean="0"/>
              <a:t>{</a:t>
            </a:r>
            <a:r>
              <a:rPr lang="en-US" dirty="0" smtClean="0"/>
              <a:t>SB(x), |x|=n-(e-s)</a:t>
            </a:r>
            <a:r>
              <a:rPr lang="en-US" sz="40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err="1" smtClean="0"/>
              <a:t>StringBuffer</a:t>
            </a:r>
            <a:r>
              <a:rPr lang="en-US" dirty="0" smtClean="0"/>
              <a:t> (from MS code)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Linked lists of chunks</a:t>
            </a:r>
          </a:p>
          <a:p>
            <a:pPr lvl="1"/>
            <a:r>
              <a:rPr lang="en-US" dirty="0" smtClean="0"/>
              <a:t>Reversed </a:t>
            </a:r>
            <a:r>
              <a:rPr lang="en-US" dirty="0" smtClean="0"/>
              <a:t>order (fast append)</a:t>
            </a:r>
            <a:endParaRPr lang="en-US" dirty="0" smtClean="0"/>
          </a:p>
          <a:p>
            <a:pPr lvl="1"/>
            <a:r>
              <a:rPr lang="en-US" dirty="0" smtClean="0"/>
              <a:t>Partially </a:t>
            </a:r>
            <a:r>
              <a:rPr lang="en-US" dirty="0" smtClean="0"/>
              <a:t>filled (fast remove)</a:t>
            </a:r>
            <a:endParaRPr lang="en-US" dirty="0" smtClean="0"/>
          </a:p>
          <a:p>
            <a:r>
              <a:rPr lang="en-US" i="1" dirty="0" smtClean="0"/>
              <a:t>chunk</a:t>
            </a:r>
            <a:r>
              <a:rPr lang="en-US" dirty="0" smtClean="0"/>
              <a:t>.len = number of used chars in </a:t>
            </a:r>
            <a:r>
              <a:rPr lang="en-US" i="1" dirty="0" smtClean="0"/>
              <a:t>chunk</a:t>
            </a:r>
          </a:p>
        </p:txBody>
      </p:sp>
      <p:sp>
        <p:nvSpPr>
          <p:cNvPr id="4" name="Rectangle 3"/>
          <p:cNvSpPr/>
          <p:nvPr/>
        </p:nvSpPr>
        <p:spPr>
          <a:xfrm>
            <a:off x="983223" y="4969533"/>
            <a:ext cx="614968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5" name="Rectangle 4"/>
          <p:cNvSpPr/>
          <p:nvPr/>
        </p:nvSpPr>
        <p:spPr>
          <a:xfrm>
            <a:off x="1598191" y="4969533"/>
            <a:ext cx="96638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7" name="Rectangle 6"/>
          <p:cNvSpPr/>
          <p:nvPr/>
        </p:nvSpPr>
        <p:spPr>
          <a:xfrm>
            <a:off x="2995047" y="4969533"/>
            <a:ext cx="289913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5419776" y="4969533"/>
            <a:ext cx="1081049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10" name="Rectangle 9"/>
          <p:cNvSpPr/>
          <p:nvPr/>
        </p:nvSpPr>
        <p:spPr>
          <a:xfrm>
            <a:off x="3592444" y="4969533"/>
            <a:ext cx="500760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17" name="Rectangle 16"/>
          <p:cNvSpPr/>
          <p:nvPr/>
        </p:nvSpPr>
        <p:spPr>
          <a:xfrm>
            <a:off x="6500364" y="4969533"/>
            <a:ext cx="289913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1914460" y="4969533"/>
            <a:ext cx="1085904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409473" y="4969533"/>
            <a:ext cx="544686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4945373" y="4969533"/>
            <a:ext cx="175705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cxnSp>
        <p:nvCxnSpPr>
          <p:cNvPr id="21" name="Straight Arrow Connector 20"/>
          <p:cNvCxnSpPr>
            <a:stCxn id="5" idx="3"/>
            <a:endCxn id="18" idx="1"/>
          </p:cNvCxnSpPr>
          <p:nvPr/>
        </p:nvCxnSpPr>
        <p:spPr>
          <a:xfrm>
            <a:off x="1694829" y="5112625"/>
            <a:ext cx="219631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10" idx="1"/>
          </p:cNvCxnSpPr>
          <p:nvPr/>
        </p:nvCxnSpPr>
        <p:spPr>
          <a:xfrm>
            <a:off x="3284960" y="5112624"/>
            <a:ext cx="307484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3"/>
            <a:endCxn id="19" idx="1"/>
          </p:cNvCxnSpPr>
          <p:nvPr/>
        </p:nvCxnSpPr>
        <p:spPr>
          <a:xfrm>
            <a:off x="4093204" y="5112624"/>
            <a:ext cx="316269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>
          <a:xfrm>
            <a:off x="5121078" y="5112625"/>
            <a:ext cx="298698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3"/>
          </p:cNvCxnSpPr>
          <p:nvPr/>
        </p:nvCxnSpPr>
        <p:spPr>
          <a:xfrm>
            <a:off x="6790277" y="5112624"/>
            <a:ext cx="228417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028998" y="4979401"/>
            <a:ext cx="614968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29" name="Rectangle 28"/>
          <p:cNvSpPr/>
          <p:nvPr/>
        </p:nvSpPr>
        <p:spPr>
          <a:xfrm>
            <a:off x="7018694" y="4979401"/>
            <a:ext cx="614968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sp>
        <p:nvSpPr>
          <p:cNvPr id="30" name="Rectangle 29"/>
          <p:cNvSpPr/>
          <p:nvPr/>
        </p:nvSpPr>
        <p:spPr>
          <a:xfrm>
            <a:off x="7633662" y="4979401"/>
            <a:ext cx="96638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/>
          </a:p>
        </p:txBody>
      </p:sp>
      <p:cxnSp>
        <p:nvCxnSpPr>
          <p:cNvPr id="31" name="Straight Arrow Connector 30"/>
          <p:cNvCxnSpPr>
            <a:stCxn id="30" idx="3"/>
            <a:endCxn id="28" idx="1"/>
          </p:cNvCxnSpPr>
          <p:nvPr/>
        </p:nvCxnSpPr>
        <p:spPr>
          <a:xfrm>
            <a:off x="7730299" y="5122493"/>
            <a:ext cx="298699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54806" y="5112624"/>
            <a:ext cx="219631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104"/>
          <p:cNvSpPr txBox="1">
            <a:spLocks noChangeArrowheads="1"/>
          </p:cNvSpPr>
          <p:nvPr/>
        </p:nvSpPr>
        <p:spPr bwMode="auto">
          <a:xfrm>
            <a:off x="508819" y="4900454"/>
            <a:ext cx="316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x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12634" y="5214950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10</a:t>
            </a:r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7913652" y="5214950"/>
            <a:ext cx="30168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0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6812439" y="5214950"/>
            <a:ext cx="4187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11</a:t>
            </a:r>
            <a:endParaRPr lang="he-IL" dirty="0"/>
          </a:p>
        </p:txBody>
      </p:sp>
      <p:sp>
        <p:nvSpPr>
          <p:cNvPr id="35" name="Rectangle 34"/>
          <p:cNvSpPr/>
          <p:nvPr/>
        </p:nvSpPr>
        <p:spPr>
          <a:xfrm>
            <a:off x="7358083" y="521495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18</a:t>
            </a:r>
            <a:endParaRPr lang="he-IL" dirty="0"/>
          </a:p>
        </p:txBody>
      </p:sp>
      <p:sp>
        <p:nvSpPr>
          <p:cNvPr id="36" name="Rectangle 35"/>
          <p:cNvSpPr/>
          <p:nvPr/>
        </p:nvSpPr>
        <p:spPr>
          <a:xfrm>
            <a:off x="5214943" y="521495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19</a:t>
            </a:r>
            <a:endParaRPr lang="he-IL" dirty="0"/>
          </a:p>
        </p:txBody>
      </p:sp>
      <p:sp>
        <p:nvSpPr>
          <p:cNvPr id="37" name="Rectangle 36"/>
          <p:cNvSpPr/>
          <p:nvPr/>
        </p:nvSpPr>
        <p:spPr>
          <a:xfrm>
            <a:off x="6286512" y="521495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31</a:t>
            </a:r>
            <a:endParaRPr lang="he-IL" dirty="0"/>
          </a:p>
        </p:txBody>
      </p:sp>
      <p:sp>
        <p:nvSpPr>
          <p:cNvPr id="38" name="TextBox 37"/>
          <p:cNvSpPr txBox="1"/>
          <p:nvPr/>
        </p:nvSpPr>
        <p:spPr>
          <a:xfrm>
            <a:off x="1500166" y="5572140"/>
            <a:ext cx="6146554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used(nil) = </a:t>
            </a:r>
            <a:r>
              <a:rPr lang="en-US" sz="2800" dirty="0" smtClean="0">
                <a:sym typeface="Symbol"/>
              </a:rPr>
              <a:t></a:t>
            </a:r>
            <a:endParaRPr lang="en-US" sz="2800" dirty="0" smtClean="0"/>
          </a:p>
          <a:p>
            <a:pPr algn="l" rtl="0"/>
            <a:r>
              <a:rPr lang="en-US" sz="2800" dirty="0" smtClean="0"/>
              <a:t>used(z) = used(</a:t>
            </a:r>
            <a:r>
              <a:rPr lang="en-US" sz="2800" dirty="0" err="1" smtClean="0"/>
              <a:t>z.succ</a:t>
            </a:r>
            <a:r>
              <a:rPr lang="en-US" sz="2800" dirty="0" smtClean="0"/>
              <a:t>) </a:t>
            </a:r>
            <a:r>
              <a:rPr lang="en-US" sz="2800" dirty="0" smtClean="0">
                <a:sym typeface="Math B"/>
              </a:rPr>
              <a:t></a:t>
            </a:r>
            <a:r>
              <a:rPr lang="en-US" sz="2800" dirty="0" smtClean="0"/>
              <a:t> </a:t>
            </a:r>
            <a:r>
              <a:rPr lang="en-US" sz="2800" dirty="0" err="1" smtClean="0"/>
              <a:t>z.data</a:t>
            </a:r>
            <a:r>
              <a:rPr lang="en-US" sz="2800" dirty="0" smtClean="0"/>
              <a:t>[0 .. z.len]</a:t>
            </a:r>
            <a:endParaRPr lang="he-IL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500562" y="5500702"/>
            <a:ext cx="30008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 smtClean="0"/>
              <a:t>y</a:t>
            </a:r>
            <a:endParaRPr lang="he-IL" sz="2000" dirty="0"/>
          </a:p>
        </p:txBody>
      </p:sp>
      <p:cxnSp>
        <p:nvCxnSpPr>
          <p:cNvPr id="41" name="Straight Arrow Connector 40"/>
          <p:cNvCxnSpPr>
            <a:stCxn id="39" idx="3"/>
            <a:endCxn id="58" idx="1"/>
          </p:cNvCxnSpPr>
          <p:nvPr/>
        </p:nvCxnSpPr>
        <p:spPr>
          <a:xfrm flipV="1">
            <a:off x="4800644" y="5179231"/>
            <a:ext cx="628612" cy="5215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42477" y="3857628"/>
            <a:ext cx="955711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 smtClean="0"/>
              <a:t>used(y)</a:t>
            </a:r>
            <a:endParaRPr lang="he-IL" sz="2000" dirty="0"/>
          </a:p>
        </p:txBody>
      </p:sp>
      <p:sp>
        <p:nvSpPr>
          <p:cNvPr id="45" name="Left Brace 44"/>
          <p:cNvSpPr/>
          <p:nvPr/>
        </p:nvSpPr>
        <p:spPr>
          <a:xfrm rot="5400000">
            <a:off x="5857884" y="4286256"/>
            <a:ext cx="214314" cy="1071570"/>
          </a:xfrm>
          <a:prstGeom prst="leftBrac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Left Brace 45"/>
          <p:cNvSpPr/>
          <p:nvPr/>
        </p:nvSpPr>
        <p:spPr>
          <a:xfrm rot="5400000">
            <a:off x="7215206" y="4500570"/>
            <a:ext cx="214314" cy="642942"/>
          </a:xfrm>
          <a:prstGeom prst="leftBrac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Left Brace 46"/>
          <p:cNvSpPr/>
          <p:nvPr/>
        </p:nvSpPr>
        <p:spPr>
          <a:xfrm rot="5400000">
            <a:off x="8222833" y="4508065"/>
            <a:ext cx="214314" cy="627952"/>
          </a:xfrm>
          <a:prstGeom prst="leftBrac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49" name="Shape 48"/>
          <p:cNvCxnSpPr>
            <a:stCxn id="44" idx="2"/>
            <a:endCxn id="45" idx="1"/>
          </p:cNvCxnSpPr>
          <p:nvPr/>
        </p:nvCxnSpPr>
        <p:spPr>
          <a:xfrm rot="5400000">
            <a:off x="6414114" y="3808665"/>
            <a:ext cx="457146" cy="1355292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44" idx="2"/>
            <a:endCxn id="46" idx="1"/>
          </p:cNvCxnSpPr>
          <p:nvPr/>
        </p:nvCxnSpPr>
        <p:spPr>
          <a:xfrm rot="16200000" flipH="1">
            <a:off x="7092775" y="4485296"/>
            <a:ext cx="457146" cy="2030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4" idx="2"/>
            <a:endCxn id="47" idx="1"/>
          </p:cNvCxnSpPr>
          <p:nvPr/>
        </p:nvCxnSpPr>
        <p:spPr>
          <a:xfrm rot="16200000" flipH="1">
            <a:off x="7596588" y="3981482"/>
            <a:ext cx="457146" cy="1009657"/>
          </a:xfrm>
          <a:prstGeom prst="bentConnector3">
            <a:avLst>
              <a:gd name="adj1" fmla="val 50000"/>
            </a:avLst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5429256" y="5143512"/>
            <a:ext cx="1071570" cy="71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4" grpId="0"/>
      <p:bldP spid="45" grpId="0" animBg="1"/>
      <p:bldP spid="46" grpId="0" animBg="1"/>
      <p:bldP spid="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82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remove(s, e)</a:t>
            </a: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1011014" y="2029057"/>
            <a:ext cx="614968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25982" y="2029057"/>
            <a:ext cx="96638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76850" y="2029057"/>
            <a:ext cx="245987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22838" y="2029057"/>
            <a:ext cx="289913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7568" y="2029057"/>
            <a:ext cx="571042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27395" y="2029057"/>
            <a:ext cx="500760" cy="2861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620235" y="2029057"/>
            <a:ext cx="500760" cy="2861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55"/>
          <p:cNvSpPr txBox="1">
            <a:spLocks noChangeArrowheads="1"/>
          </p:cNvSpPr>
          <p:nvPr/>
        </p:nvSpPr>
        <p:spPr bwMode="auto">
          <a:xfrm>
            <a:off x="5572132" y="1317035"/>
            <a:ext cx="903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56"/>
          <p:cNvSpPr txBox="1">
            <a:spLocks noChangeArrowheads="1"/>
          </p:cNvSpPr>
          <p:nvPr/>
        </p:nvSpPr>
        <p:spPr bwMode="auto">
          <a:xfrm>
            <a:off x="2318973" y="1285860"/>
            <a:ext cx="9221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28155" y="2029057"/>
            <a:ext cx="289913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42251" y="2029057"/>
            <a:ext cx="817029" cy="2861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37264" y="2029057"/>
            <a:ext cx="544686" cy="28618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973164" y="2029057"/>
            <a:ext cx="175705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1" name="Straight Arrow Connector 20"/>
          <p:cNvCxnSpPr>
            <a:stCxn id="5" idx="3"/>
            <a:endCxn id="18" idx="1"/>
          </p:cNvCxnSpPr>
          <p:nvPr/>
        </p:nvCxnSpPr>
        <p:spPr>
          <a:xfrm>
            <a:off x="1722620" y="2172148"/>
            <a:ext cx="219631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10" idx="1"/>
          </p:cNvCxnSpPr>
          <p:nvPr/>
        </p:nvCxnSpPr>
        <p:spPr>
          <a:xfrm>
            <a:off x="3312751" y="2172148"/>
            <a:ext cx="307484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0" idx="3"/>
            <a:endCxn id="19" idx="1"/>
          </p:cNvCxnSpPr>
          <p:nvPr/>
        </p:nvCxnSpPr>
        <p:spPr>
          <a:xfrm>
            <a:off x="4120995" y="2172148"/>
            <a:ext cx="316269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3"/>
            <a:endCxn id="8" idx="1"/>
          </p:cNvCxnSpPr>
          <p:nvPr/>
        </p:nvCxnSpPr>
        <p:spPr>
          <a:xfrm>
            <a:off x="5148869" y="2172148"/>
            <a:ext cx="298699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7" idx="3"/>
          </p:cNvCxnSpPr>
          <p:nvPr/>
        </p:nvCxnSpPr>
        <p:spPr>
          <a:xfrm>
            <a:off x="6818068" y="2172148"/>
            <a:ext cx="228417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8056789" y="2038925"/>
            <a:ext cx="614968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046485" y="2038925"/>
            <a:ext cx="614968" cy="2861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661453" y="2038925"/>
            <a:ext cx="96638" cy="2861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1" name="Straight Arrow Connector 30"/>
          <p:cNvCxnSpPr>
            <a:stCxn id="30" idx="3"/>
            <a:endCxn id="28" idx="1"/>
          </p:cNvCxnSpPr>
          <p:nvPr/>
        </p:nvCxnSpPr>
        <p:spPr>
          <a:xfrm>
            <a:off x="7758090" y="2182017"/>
            <a:ext cx="298699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82597" y="2172148"/>
            <a:ext cx="219631" cy="164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104"/>
          <p:cNvSpPr txBox="1">
            <a:spLocks noChangeArrowheads="1"/>
          </p:cNvSpPr>
          <p:nvPr/>
        </p:nvSpPr>
        <p:spPr bwMode="auto">
          <a:xfrm>
            <a:off x="536610" y="1785926"/>
            <a:ext cx="3162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cs typeface="Times New Roman" pitchFamily="18" charset="0"/>
              </a:rPr>
              <a:t>x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rot="5400000">
            <a:off x="2637039" y="1834427"/>
            <a:ext cx="266446" cy="439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5887583" y="1844295"/>
            <a:ext cx="266446" cy="4393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28596" y="1191268"/>
            <a:ext cx="2117887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sz="2800" dirty="0" smtClean="0"/>
              <a:t>|used(x)| = n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943024" y="5702874"/>
            <a:ext cx="334097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2800" dirty="0" smtClean="0"/>
              <a:t>|used(x)| = n – </a:t>
            </a:r>
            <a:r>
              <a:rPr lang="en-US" sz="2800" dirty="0" smtClean="0"/>
              <a:t>(</a:t>
            </a:r>
            <a:r>
              <a:rPr lang="en-US" sz="2800" dirty="0" smtClean="0"/>
              <a:t>e – </a:t>
            </a:r>
            <a:r>
              <a:rPr lang="en-US" sz="2800" dirty="0" smtClean="0"/>
              <a:t>s)</a:t>
            </a:r>
            <a:endParaRPr lang="he-IL" sz="2800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545004" y="4630175"/>
            <a:ext cx="8135147" cy="750351"/>
            <a:chOff x="642910" y="1778804"/>
            <a:chExt cx="8135147" cy="750351"/>
          </a:xfrm>
        </p:grpSpPr>
        <p:sp>
          <p:nvSpPr>
            <p:cNvPr id="115" name="Rectangle 114"/>
            <p:cNvSpPr/>
            <p:nvPr/>
          </p:nvSpPr>
          <p:spPr>
            <a:xfrm>
              <a:off x="1117314" y="1945064"/>
              <a:ext cx="614968" cy="28618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1732282" y="1945064"/>
              <a:ext cx="96638" cy="2861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083692" y="1945064"/>
              <a:ext cx="245987" cy="28618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580224" y="1945064"/>
              <a:ext cx="571042" cy="28618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9" name="TextBox 114"/>
            <p:cNvSpPr txBox="1">
              <a:spLocks noChangeArrowheads="1"/>
            </p:cNvSpPr>
            <p:nvPr/>
          </p:nvSpPr>
          <p:spPr bwMode="auto">
            <a:xfrm>
              <a:off x="5715008" y="2211511"/>
              <a:ext cx="10512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151265" y="1945064"/>
              <a:ext cx="790673" cy="2861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329679" y="1945064"/>
              <a:ext cx="1124513" cy="2861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2" name="Straight Arrow Connector 121"/>
            <p:cNvCxnSpPr>
              <a:stCxn id="116" idx="3"/>
              <a:endCxn id="117" idx="1"/>
            </p:cNvCxnSpPr>
            <p:nvPr/>
          </p:nvCxnSpPr>
          <p:spPr>
            <a:xfrm>
              <a:off x="1828920" y="2088156"/>
              <a:ext cx="254772" cy="16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endCxn id="118" idx="1"/>
            </p:cNvCxnSpPr>
            <p:nvPr/>
          </p:nvCxnSpPr>
          <p:spPr>
            <a:xfrm>
              <a:off x="3445407" y="2088156"/>
              <a:ext cx="2134817" cy="16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>
              <a:stCxn id="120" idx="3"/>
            </p:cNvCxnSpPr>
            <p:nvPr/>
          </p:nvCxnSpPr>
          <p:spPr>
            <a:xfrm>
              <a:off x="6941938" y="2088156"/>
              <a:ext cx="228417" cy="16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5" name="Rectangle 124"/>
            <p:cNvSpPr/>
            <p:nvPr/>
          </p:nvSpPr>
          <p:spPr>
            <a:xfrm>
              <a:off x="8163089" y="1954932"/>
              <a:ext cx="614968" cy="28618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152784" y="1954932"/>
              <a:ext cx="614968" cy="28618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7767752" y="1954932"/>
              <a:ext cx="96638" cy="28618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28" name="Straight Arrow Connector 127"/>
            <p:cNvCxnSpPr>
              <a:stCxn id="127" idx="3"/>
              <a:endCxn id="125" idx="1"/>
            </p:cNvCxnSpPr>
            <p:nvPr/>
          </p:nvCxnSpPr>
          <p:spPr>
            <a:xfrm>
              <a:off x="7864390" y="2098024"/>
              <a:ext cx="298699" cy="16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888897" y="2088156"/>
              <a:ext cx="219631" cy="164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TextBox 136"/>
            <p:cNvSpPr txBox="1">
              <a:spLocks noChangeArrowheads="1"/>
            </p:cNvSpPr>
            <p:nvPr/>
          </p:nvSpPr>
          <p:spPr bwMode="auto">
            <a:xfrm>
              <a:off x="642910" y="1778804"/>
              <a:ext cx="31626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dirty="0">
                  <a:cs typeface="Times New Roman" pitchFamily="18" charset="0"/>
                </a:rPr>
                <a:t>x</a:t>
              </a:r>
            </a:p>
          </p:txBody>
        </p:sp>
        <p:sp>
          <p:nvSpPr>
            <p:cNvPr id="131" name="TextBox 144"/>
            <p:cNvSpPr txBox="1">
              <a:spLocks noChangeArrowheads="1"/>
            </p:cNvSpPr>
            <p:nvPr/>
          </p:nvSpPr>
          <p:spPr bwMode="auto">
            <a:xfrm>
              <a:off x="2285985" y="2221378"/>
              <a:ext cx="101885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Down Arrow 50"/>
          <p:cNvSpPr/>
          <p:nvPr/>
        </p:nvSpPr>
        <p:spPr>
          <a:xfrm>
            <a:off x="4357686" y="2786058"/>
            <a:ext cx="571504" cy="1571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5" name="TextBox 54"/>
          <p:cNvSpPr txBox="1"/>
          <p:nvPr/>
        </p:nvSpPr>
        <p:spPr>
          <a:xfrm>
            <a:off x="3571868" y="3143248"/>
            <a:ext cx="217078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pPr algn="l" rtl="0"/>
            <a:r>
              <a:rPr lang="en-US" sz="3200" dirty="0" smtClean="0"/>
              <a:t>remove(</a:t>
            </a:r>
            <a:r>
              <a:rPr lang="en-US" sz="3200" dirty="0" err="1" smtClean="0"/>
              <a:t>s,e</a:t>
            </a:r>
            <a:r>
              <a:rPr lang="en-US" sz="3200" dirty="0" smtClean="0"/>
              <a:t>)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  <p:bldP spid="51" grpId="0" animBg="1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57620" y="3842638"/>
            <a:ext cx="2000264" cy="28575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3286116" y="2714620"/>
            <a:ext cx="2214578" cy="28575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2985374" y="2169584"/>
            <a:ext cx="2000264" cy="285752"/>
          </a:xfrm>
          <a:prstGeom prst="rect">
            <a:avLst/>
          </a:prstGeom>
          <a:solidFill>
            <a:srgbClr val="FFFF00"/>
          </a:solidFill>
          <a:ln w="31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Termination: </a:t>
            </a:r>
            <a:r>
              <a:rPr lang="en-US" dirty="0" err="1" smtClean="0"/>
              <a:t>BubbleSort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03499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Termination is non-trivial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4612" y="1320589"/>
            <a:ext cx="4500594" cy="313932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 rtl="0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BubbleSort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 A,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(change) {</a:t>
            </a:r>
          </a:p>
          <a:p>
            <a:pPr algn="l" rtl="0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 j&lt;n–1; j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j+1)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(A[j] &gt; A[j+1])  {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Swap(A[j], A[j+1]);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  change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true;</a:t>
            </a:r>
          </a:p>
          <a:p>
            <a:pPr algn="l" rtl="0"/>
            <a:r>
              <a:rPr lang="en-US" dirty="0" smtClean="0">
                <a:latin typeface="Courier New" pitchFamily="49" charset="0"/>
                <a:cs typeface="Courier New" pitchFamily="49" charset="0"/>
              </a:rPr>
              <a:t>} } } }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7" grpId="0" animBg="1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8.2|1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4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8|14.7|18.7|5.1|5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5061</TotalTime>
  <Words>1865</Words>
  <Application>Microsoft Office PowerPoint</Application>
  <PresentationFormat>On-screen Show (4:3)</PresentationFormat>
  <Paragraphs>473</Paragraphs>
  <Slides>30</Slides>
  <Notes>13</Notes>
  <HiddenSlides>5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Times New Roman</vt:lpstr>
      <vt:lpstr>Cambria Math</vt:lpstr>
      <vt:lpstr>Courier New</vt:lpstr>
      <vt:lpstr>Symbol</vt:lpstr>
      <vt:lpstr>Math B</vt:lpstr>
      <vt:lpstr>Math C</vt:lpstr>
      <vt:lpstr>Cambria</vt:lpstr>
      <vt:lpstr>Comic Sans MS</vt:lpstr>
      <vt:lpstr>Office Theme</vt:lpstr>
      <vt:lpstr>A Combination Framework for Tracking Partition Sizes</vt:lpstr>
      <vt:lpstr>What?</vt:lpstr>
      <vt:lpstr>Why?</vt:lpstr>
      <vt:lpstr>How?</vt:lpstr>
      <vt:lpstr>How?</vt:lpstr>
      <vt:lpstr>Partial Correctness: StringBuffer</vt:lpstr>
      <vt:lpstr>StringBuffer (from MS code)</vt:lpstr>
      <vt:lpstr>remove(s, e)</vt:lpstr>
      <vt:lpstr>Termination: BubbleSort</vt:lpstr>
      <vt:lpstr>Termination: BubbleSort</vt:lpstr>
      <vt:lpstr>The Key Idea</vt:lpstr>
      <vt:lpstr>Abstracting Lists</vt:lpstr>
      <vt:lpstr>Reasoning about Sets and Sizes</vt:lpstr>
      <vt:lpstr>Division of labor</vt:lpstr>
      <vt:lpstr>Extra Operations  Required of Set Domain</vt:lpstr>
      <vt:lpstr>Extra Operations  Required of Set Domain</vt:lpstr>
      <vt:lpstr>Extra Operations  Required of Set Domain</vt:lpstr>
      <vt:lpstr>Combination Approach</vt:lpstr>
      <vt:lpstr>Example: Join</vt:lpstr>
      <vt:lpstr>In the Paper</vt:lpstr>
      <vt:lpstr>Prototype Implementation</vt:lpstr>
      <vt:lpstr>The Benchmarks</vt:lpstr>
      <vt:lpstr>Slide 23</vt:lpstr>
      <vt:lpstr>Related Work</vt:lpstr>
      <vt:lpstr>Our Basic Operation 1:  Saturate</vt:lpstr>
      <vt:lpstr>Our Basic Operation 2:  P2N</vt:lpstr>
      <vt:lpstr>Extra Operations  Required of Set Domain</vt:lpstr>
      <vt:lpstr>Termination: BubbleSort</vt:lpstr>
      <vt:lpstr>Termination: BubbleSort</vt:lpstr>
      <vt:lpstr>Termination: BubbleSort</vt:lpstr>
    </vt:vector>
  </TitlesOfParts>
  <Company>Tau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Combination Framework for Tracking Partition Sizes</dc:title>
  <dc:creator>CS School</dc:creator>
  <cp:lastModifiedBy>CS School</cp:lastModifiedBy>
  <cp:revision>215</cp:revision>
  <dcterms:created xsi:type="dcterms:W3CDTF">2008-12-08T14:31:10Z</dcterms:created>
  <dcterms:modified xsi:type="dcterms:W3CDTF">2009-01-22T19:02:07Z</dcterms:modified>
</cp:coreProperties>
</file>