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39"/>
  </p:notesMasterIdLst>
  <p:handoutMasterIdLst>
    <p:handoutMasterId r:id="rId40"/>
  </p:handoutMasterIdLst>
  <p:sldIdLst>
    <p:sldId id="256" r:id="rId2"/>
    <p:sldId id="277" r:id="rId3"/>
    <p:sldId id="348" r:id="rId4"/>
    <p:sldId id="371" r:id="rId5"/>
    <p:sldId id="385" r:id="rId6"/>
    <p:sldId id="375" r:id="rId7"/>
    <p:sldId id="299" r:id="rId8"/>
    <p:sldId id="374" r:id="rId9"/>
    <p:sldId id="313" r:id="rId10"/>
    <p:sldId id="363" r:id="rId11"/>
    <p:sldId id="312" r:id="rId12"/>
    <p:sldId id="315" r:id="rId13"/>
    <p:sldId id="316" r:id="rId14"/>
    <p:sldId id="376" r:id="rId15"/>
    <p:sldId id="317" r:id="rId16"/>
    <p:sldId id="353" r:id="rId17"/>
    <p:sldId id="378" r:id="rId18"/>
    <p:sldId id="379" r:id="rId19"/>
    <p:sldId id="381" r:id="rId20"/>
    <p:sldId id="383" r:id="rId21"/>
    <p:sldId id="321" r:id="rId22"/>
    <p:sldId id="322" r:id="rId23"/>
    <p:sldId id="324" r:id="rId24"/>
    <p:sldId id="356" r:id="rId25"/>
    <p:sldId id="326" r:id="rId26"/>
    <p:sldId id="327" r:id="rId27"/>
    <p:sldId id="330" r:id="rId28"/>
    <p:sldId id="359" r:id="rId29"/>
    <p:sldId id="361" r:id="rId30"/>
    <p:sldId id="331" r:id="rId31"/>
    <p:sldId id="384" r:id="rId32"/>
    <p:sldId id="362" r:id="rId33"/>
    <p:sldId id="296" r:id="rId34"/>
    <p:sldId id="308" r:id="rId35"/>
    <p:sldId id="368" r:id="rId36"/>
    <p:sldId id="386" r:id="rId37"/>
    <p:sldId id="387" r:id="rId38"/>
  </p:sldIdLst>
  <p:sldSz cx="9144000" cy="6858000" type="screen4x3"/>
  <p:notesSz cx="6858000" cy="9144000"/>
  <p:embeddedFontLst>
    <p:embeddedFont>
      <p:font typeface="Calibri" pitchFamily="34" charset="0"/>
      <p:regular r:id="rId41"/>
      <p:bold r:id="rId42"/>
      <p:italic r:id="rId43"/>
      <p:boldItalic r:id="rId44"/>
    </p:embeddedFont>
    <p:embeddedFont>
      <p:font typeface="cmmi10" pitchFamily="34" charset="0"/>
      <p:regular r:id="rId45"/>
    </p:embeddedFont>
    <p:embeddedFont>
      <p:font typeface="MS Gothic" pitchFamily="49" charset="-128"/>
      <p:regular r:id="rId46"/>
    </p:embeddedFont>
    <p:embeddedFont>
      <p:font typeface="cmsy10" pitchFamily="34" charset="0"/>
      <p:regular r:id="rId47"/>
    </p:embeddedFont>
    <p:embeddedFont>
      <p:font typeface="Verdana" pitchFamily="34" charset="0"/>
      <p:regular r:id="rId48"/>
      <p:bold r:id="rId49"/>
      <p:italic r:id="rId50"/>
      <p:boldItalic r:id="rId51"/>
    </p:embeddedFont>
    <p:embeddedFont>
      <p:font typeface="Bookman Old Style" pitchFamily="18" charset="0"/>
      <p:regular r:id="rId52"/>
      <p:bold r:id="rId53"/>
      <p:italic r:id="rId54"/>
      <p:boldItalic r:id="rId55"/>
    </p:embeddedFont>
    <p:embeddedFont>
      <p:font typeface="Comic Sans MS" pitchFamily="66" charset="0"/>
      <p:regular r:id="rId56"/>
      <p:bold r:id="rId57"/>
    </p:embeddedFont>
    <p:embeddedFont>
      <p:font typeface="Cambria" pitchFamily="18" charset="0"/>
      <p:regular r:id="rId58"/>
      <p:bold r:id="rId59"/>
      <p:italic r:id="rId60"/>
      <p:boldItalic r:id="rId61"/>
    </p:embeddedFont>
    <p:embeddedFont>
      <p:font typeface="Cambria Math" pitchFamily="18" charset="0"/>
      <p:regular r:id="rId62"/>
    </p:embeddedFont>
    <p:embeddedFont>
      <p:font typeface="Arial Unicode MS" pitchFamily="34" charset="-128"/>
      <p:regular r:id="rId63"/>
    </p:embeddedFont>
  </p:embeddedFontLst>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76835" autoAdjust="0"/>
  </p:normalViewPr>
  <p:slideViewPr>
    <p:cSldViewPr>
      <p:cViewPr varScale="1">
        <p:scale>
          <a:sx n="70" d="100"/>
          <a:sy n="70" d="100"/>
        </p:scale>
        <p:origin x="-1974" y="-96"/>
      </p:cViewPr>
      <p:guideLst>
        <p:guide orient="horz" pos="2160"/>
        <p:guide pos="2880"/>
      </p:guideLst>
    </p:cSldViewPr>
  </p:slideViewPr>
  <p:notesTextViewPr>
    <p:cViewPr>
      <p:scale>
        <a:sx n="1" d="1"/>
        <a:sy n="1" d="1"/>
      </p:scale>
      <p:origin x="0" y="0"/>
    </p:cViewPr>
  </p:notesTextViewPr>
  <p:sorterViewPr>
    <p:cViewPr>
      <p:scale>
        <a:sx n="100" d="100"/>
        <a:sy n="100" d="100"/>
      </p:scale>
      <p:origin x="0" y="3648"/>
    </p:cViewPr>
  </p:sorter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302299-AF91-4D58-B840-E61869873210}" type="datetimeFigureOut">
              <a:rPr lang="en-US" smtClean="0"/>
              <a:t>6/5/2011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528EDD-6BD7-4D29-9243-08BBBDF8BEBA}" type="slidenum">
              <a:rPr lang="en-US" smtClean="0"/>
              <a:t>‹#›</a:t>
            </a:fld>
            <a:endParaRPr lang="en-US"/>
          </a:p>
        </p:txBody>
      </p:sp>
    </p:spTree>
    <p:extLst>
      <p:ext uri="{BB962C8B-B14F-4D97-AF65-F5344CB8AC3E}">
        <p14:creationId xmlns:p14="http://schemas.microsoft.com/office/powerpoint/2010/main" val="424137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803B6-9F00-423F-9981-B1C3942B5207}" type="datetimeFigureOut">
              <a:rPr lang="en-US" smtClean="0"/>
              <a:t>6/5/2011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43E78-6AF0-4FEF-903C-CAE9198E89D7}" type="slidenum">
              <a:rPr lang="en-US" smtClean="0"/>
              <a:t>‹#›</a:t>
            </a:fld>
            <a:endParaRPr lang="en-US"/>
          </a:p>
        </p:txBody>
      </p:sp>
    </p:spTree>
    <p:extLst>
      <p:ext uri="{BB962C8B-B14F-4D97-AF65-F5344CB8AC3E}">
        <p14:creationId xmlns:p14="http://schemas.microsoft.com/office/powerpoint/2010/main" val="19569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43E78-6AF0-4FEF-903C-CAE9198E89D7}" type="slidenum">
              <a:rPr lang="en-US" smtClean="0"/>
              <a:t>1</a:t>
            </a:fld>
            <a:endParaRPr lang="en-US"/>
          </a:p>
        </p:txBody>
      </p:sp>
    </p:spTree>
    <p:extLst>
      <p:ext uri="{BB962C8B-B14F-4D97-AF65-F5344CB8AC3E}">
        <p14:creationId xmlns:p14="http://schemas.microsoft.com/office/powerpoint/2010/main" val="358722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constraint</a:t>
            </a:r>
            <a:endParaRPr lang="en-US" dirty="0"/>
          </a:p>
        </p:txBody>
      </p:sp>
      <p:sp>
        <p:nvSpPr>
          <p:cNvPr id="4" name="Slide Number Placeholder 3"/>
          <p:cNvSpPr>
            <a:spLocks noGrp="1"/>
          </p:cNvSpPr>
          <p:nvPr>
            <p:ph type="sldNum" sz="quarter" idx="10"/>
          </p:nvPr>
        </p:nvSpPr>
        <p:spPr/>
        <p:txBody>
          <a:bodyPr/>
          <a:lstStyle/>
          <a:p>
            <a:fld id="{3D743E78-6AF0-4FEF-903C-CAE9198E89D7}" type="slidenum">
              <a:rPr lang="en-US" smtClean="0"/>
              <a:t>32</a:t>
            </a:fld>
            <a:endParaRPr lang="en-US"/>
          </a:p>
        </p:txBody>
      </p:sp>
    </p:spTree>
    <p:extLst>
      <p:ext uri="{BB962C8B-B14F-4D97-AF65-F5344CB8AC3E}">
        <p14:creationId xmlns:p14="http://schemas.microsoft.com/office/powerpoint/2010/main" val="367922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8116" name="Slide Number Placeholder 3"/>
          <p:cNvSpPr txBox="1">
            <a:spLocks noGrp="1"/>
          </p:cNvSpPr>
          <p:nvPr/>
        </p:nvSpPr>
        <p:spPr bwMode="auto">
          <a:xfrm>
            <a:off x="3884807" y="8685862"/>
            <a:ext cx="2971645" cy="456575"/>
          </a:xfrm>
          <a:prstGeom prst="rect">
            <a:avLst/>
          </a:prstGeom>
          <a:noFill/>
          <a:ln w="9525">
            <a:noFill/>
            <a:miter lim="800000"/>
            <a:headEnd/>
            <a:tailEnd/>
          </a:ln>
        </p:spPr>
        <p:txBody>
          <a:bodyPr lIns="91432" tIns="45717" rIns="91432" bIns="45717" anchor="b"/>
          <a:lstStyle/>
          <a:p>
            <a:pPr algn="r" fontAlgn="base">
              <a:spcBef>
                <a:spcPct val="0"/>
              </a:spcBef>
              <a:spcAft>
                <a:spcPct val="0"/>
              </a:spcAft>
            </a:pPr>
            <a:fld id="{E132C54A-2668-4290-9FAB-0AC240458F29}" type="slidenum">
              <a:rPr lang="en-US" sz="1200">
                <a:solidFill>
                  <a:prstClr val="black"/>
                </a:solidFill>
              </a:rPr>
              <a:pPr algn="r" fontAlgn="base">
                <a:spcBef>
                  <a:spcPct val="0"/>
                </a:spcBef>
                <a:spcAft>
                  <a:spcPct val="0"/>
                </a:spcAft>
              </a:pPr>
              <a:t>34</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743E78-6AF0-4FEF-903C-CAE9198E89D7}" type="slidenum">
              <a:rPr lang="en-US" smtClean="0"/>
              <a:t>2</a:t>
            </a:fld>
            <a:endParaRPr lang="en-US"/>
          </a:p>
        </p:txBody>
      </p:sp>
    </p:spTree>
    <p:extLst>
      <p:ext uri="{BB962C8B-B14F-4D97-AF65-F5344CB8AC3E}">
        <p14:creationId xmlns:p14="http://schemas.microsoft.com/office/powerpoint/2010/main" val="390093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then, there has being a lot of work in verification</a:t>
            </a:r>
            <a:r>
              <a:rPr lang="en-US" baseline="0" dirty="0" smtClean="0"/>
              <a:t> and </a:t>
            </a:r>
            <a:r>
              <a:rPr lang="en-US" dirty="0" smtClean="0"/>
              <a:t>Formal Verification</a:t>
            </a:r>
            <a:r>
              <a:rPr lang="en-US" baseline="0" dirty="0" smtClean="0"/>
              <a:t> has being widely adopted by industry as an effective technique to find bugs as well as to prove design correctness. One of the major driving force behind the success of formal verification techniques has being the advancements in constraint solving, particularly Boolean </a:t>
            </a:r>
            <a:r>
              <a:rPr lang="en-US" baseline="0" dirty="0" err="1" smtClean="0"/>
              <a:t>Satisfiability</a:t>
            </a:r>
            <a:r>
              <a:rPr lang="en-US" baseline="0" dirty="0" smtClean="0"/>
              <a:t> Solving. Our effort is to extend advancements in constraint solving for automate synthesis and our focus is on tedious and non-intuitive designs which are ….. . We aim at developing a synthesis technique which can be assist designer and developers. To give you a better understanding of our perspective, let me mention some example applications that motivated our synthesis work. </a:t>
            </a:r>
            <a:endParaRPr lang="en-US" dirty="0"/>
          </a:p>
        </p:txBody>
      </p:sp>
      <p:sp>
        <p:nvSpPr>
          <p:cNvPr id="4" name="Slide Number Placeholder 3"/>
          <p:cNvSpPr>
            <a:spLocks noGrp="1"/>
          </p:cNvSpPr>
          <p:nvPr>
            <p:ph type="sldNum" sz="quarter" idx="10"/>
          </p:nvPr>
        </p:nvSpPr>
        <p:spPr/>
        <p:txBody>
          <a:bodyPr/>
          <a:lstStyle/>
          <a:p>
            <a:fld id="{3D743E78-6AF0-4FEF-903C-CAE9198E89D7}" type="slidenum">
              <a:rPr lang="en-US" smtClean="0"/>
              <a:t>3</a:t>
            </a:fld>
            <a:endParaRPr lang="en-US"/>
          </a:p>
        </p:txBody>
      </p:sp>
    </p:spTree>
    <p:extLst>
      <p:ext uri="{BB962C8B-B14F-4D97-AF65-F5344CB8AC3E}">
        <p14:creationId xmlns:p14="http://schemas.microsoft.com/office/powerpoint/2010/main" val="78974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43E78-6AF0-4FEF-903C-CAE9198E89D7}" type="slidenum">
              <a:rPr lang="en-US" smtClean="0"/>
              <a:t>7</a:t>
            </a:fld>
            <a:endParaRPr lang="en-US"/>
          </a:p>
        </p:txBody>
      </p:sp>
    </p:spTree>
    <p:extLst>
      <p:ext uri="{BB962C8B-B14F-4D97-AF65-F5344CB8AC3E}">
        <p14:creationId xmlns:p14="http://schemas.microsoft.com/office/powerpoint/2010/main" val="97379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43E78-6AF0-4FEF-903C-CAE9198E89D7}" type="slidenum">
              <a:rPr lang="en-US" smtClean="0"/>
              <a:t>8</a:t>
            </a:fld>
            <a:endParaRPr lang="en-US"/>
          </a:p>
        </p:txBody>
      </p:sp>
    </p:spTree>
    <p:extLst>
      <p:ext uri="{BB962C8B-B14F-4D97-AF65-F5344CB8AC3E}">
        <p14:creationId xmlns:p14="http://schemas.microsoft.com/office/powerpoint/2010/main" val="97379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43E78-6AF0-4FEF-903C-CAE9198E89D7}" type="slidenum">
              <a:rPr lang="en-US" smtClean="0"/>
              <a:t>9</a:t>
            </a:fld>
            <a:endParaRPr lang="en-US"/>
          </a:p>
        </p:txBody>
      </p:sp>
    </p:spTree>
    <p:extLst>
      <p:ext uri="{BB962C8B-B14F-4D97-AF65-F5344CB8AC3E}">
        <p14:creationId xmlns:p14="http://schemas.microsoft.com/office/powerpoint/2010/main" val="398805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6E0012-3A25-4AC6-B488-A2BB827B46A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able to use </a:t>
            </a:r>
            <a:r>
              <a:rPr lang="en-US" dirty="0" err="1" smtClean="0"/>
              <a:t>satisfiability</a:t>
            </a:r>
            <a:r>
              <a:rPr lang="en-US" dirty="0" smtClean="0"/>
              <a:t> solvers for searching over the composition space, we represent</a:t>
            </a:r>
            <a:r>
              <a:rPr lang="en-US" baseline="0" dirty="0" smtClean="0"/>
              <a:t> the search space symbolically as a logical formula over …….</a:t>
            </a:r>
            <a:endParaRPr lang="en-US" dirty="0"/>
          </a:p>
        </p:txBody>
      </p:sp>
      <p:sp>
        <p:nvSpPr>
          <p:cNvPr id="4" name="Slide Number Placeholder 3"/>
          <p:cNvSpPr>
            <a:spLocks noGrp="1"/>
          </p:cNvSpPr>
          <p:nvPr>
            <p:ph type="sldNum" sz="quarter" idx="10"/>
          </p:nvPr>
        </p:nvSpPr>
        <p:spPr/>
        <p:txBody>
          <a:bodyPr/>
          <a:lstStyle/>
          <a:p>
            <a:fld id="{3D743E78-6AF0-4FEF-903C-CAE9198E89D7}" type="slidenum">
              <a:rPr lang="en-US" smtClean="0"/>
              <a:t>15</a:t>
            </a:fld>
            <a:endParaRPr lang="en-US"/>
          </a:p>
        </p:txBody>
      </p:sp>
    </p:spTree>
    <p:extLst>
      <p:ext uri="{BB962C8B-B14F-4D97-AF65-F5344CB8AC3E}">
        <p14:creationId xmlns:p14="http://schemas.microsoft.com/office/powerpoint/2010/main" val="40742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83B756-0192-49AE-B1FB-CA42E1CAF77C}" type="datetime1">
              <a:rPr lang="en-US" smtClean="0"/>
              <a:t>6/5/2011</a:t>
            </a:fld>
            <a:endParaRPr lang="en-US"/>
          </a:p>
        </p:txBody>
      </p:sp>
      <p:sp>
        <p:nvSpPr>
          <p:cNvPr id="5" name="Footer Placeholder 4"/>
          <p:cNvSpPr>
            <a:spLocks noGrp="1"/>
          </p:cNvSpPr>
          <p:nvPr>
            <p:ph type="ftr" sz="quarter" idx="11"/>
          </p:nvPr>
        </p:nvSpPr>
        <p:spPr>
          <a:xfrm>
            <a:off x="8305800" y="6172200"/>
            <a:ext cx="838200" cy="685800"/>
          </a:xfrm>
        </p:spPr>
        <p:txBody>
          <a:bodyPr/>
          <a:lstStyle/>
          <a:p>
            <a:r>
              <a:rPr lang="en-US" dirty="0" smtClean="0"/>
              <a:t>  </a:t>
            </a:r>
            <a:r>
              <a:rPr lang="en-US" sz="1700" dirty="0" err="1" smtClean="0"/>
              <a:t>Susmit</a:t>
            </a:r>
            <a:r>
              <a:rPr lang="en-US" sz="1700" dirty="0" smtClean="0"/>
              <a:t> </a:t>
            </a:r>
            <a:r>
              <a:rPr lang="en-US" sz="1700" dirty="0" err="1" smtClean="0"/>
              <a:t>Jha</a:t>
            </a:r>
            <a:endParaRPr lang="en-US" sz="1700" dirty="0"/>
          </a:p>
        </p:txBody>
      </p:sp>
      <p:sp>
        <p:nvSpPr>
          <p:cNvPr id="6" name="Slide Number Placeholder 5"/>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17AB5-E3CB-4CF7-82D6-F1C3BE29C4D7}" type="datetime1">
              <a:rPr lang="en-US" smtClean="0"/>
              <a:t>6/5/2011</a:t>
            </a:fld>
            <a:endParaRPr lang="en-US"/>
          </a:p>
        </p:txBody>
      </p:sp>
      <p:sp>
        <p:nvSpPr>
          <p:cNvPr id="5" name="Footer Placeholder 4"/>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2F0C7-1746-4EE8-974E-47F1407B275D}" type="datetime1">
              <a:rPr lang="en-US" smtClean="0"/>
              <a:t>6/5/2011</a:t>
            </a:fld>
            <a:endParaRPr lang="en-US"/>
          </a:p>
        </p:txBody>
      </p:sp>
      <p:sp>
        <p:nvSpPr>
          <p:cNvPr id="5" name="Footer Placeholder 4"/>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04A88E-4375-4492-9E3A-902416793DF8}" type="datetime1">
              <a:rPr lang="en-US" smtClean="0"/>
              <a:t>6/5/2011</a:t>
            </a:fld>
            <a:endParaRPr lang="en-US"/>
          </a:p>
        </p:txBody>
      </p:sp>
      <p:sp>
        <p:nvSpPr>
          <p:cNvPr id="5" name="Footer Placeholder 4"/>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CB552-82C4-4636-8F12-232AEC04DC75}" type="datetime1">
              <a:rPr lang="en-US" smtClean="0"/>
              <a:t>6/5/2011</a:t>
            </a:fld>
            <a:endParaRPr lang="en-US"/>
          </a:p>
        </p:txBody>
      </p:sp>
      <p:sp>
        <p:nvSpPr>
          <p:cNvPr id="5" name="Footer Placeholder 4"/>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284723-B6D2-4361-8E39-C83AE7B96966}" type="datetime1">
              <a:rPr lang="en-US" smtClean="0"/>
              <a:t>6/5/2011</a:t>
            </a:fld>
            <a:endParaRPr lang="en-US"/>
          </a:p>
        </p:txBody>
      </p:sp>
      <p:sp>
        <p:nvSpPr>
          <p:cNvPr id="6" name="Footer Placeholder 5"/>
          <p:cNvSpPr>
            <a:spLocks noGrp="1"/>
          </p:cNvSpPr>
          <p:nvPr>
            <p:ph type="ftr" sz="quarter" idx="11"/>
          </p:nvPr>
        </p:nvSpPr>
        <p:spPr/>
        <p:txBody>
          <a:bodyPr/>
          <a:lstStyle/>
          <a:p>
            <a:r>
              <a:rPr lang="en-US" smtClean="0"/>
              <a:t>Susmit Jha</a:t>
            </a:r>
            <a:endParaRPr lang="en-US"/>
          </a:p>
        </p:txBody>
      </p:sp>
      <p:sp>
        <p:nvSpPr>
          <p:cNvPr id="7" name="Slide Number Placeholder 6"/>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BBE73-CDA3-4C36-8E11-9E981B77A9A3}" type="datetime1">
              <a:rPr lang="en-US" smtClean="0"/>
              <a:t>6/5/2011</a:t>
            </a:fld>
            <a:endParaRPr lang="en-US"/>
          </a:p>
        </p:txBody>
      </p:sp>
      <p:sp>
        <p:nvSpPr>
          <p:cNvPr id="8" name="Footer Placeholder 7"/>
          <p:cNvSpPr>
            <a:spLocks noGrp="1"/>
          </p:cNvSpPr>
          <p:nvPr>
            <p:ph type="ftr" sz="quarter" idx="11"/>
          </p:nvPr>
        </p:nvSpPr>
        <p:spPr/>
        <p:txBody>
          <a:bodyPr/>
          <a:lstStyle/>
          <a:p>
            <a:r>
              <a:rPr lang="en-US" smtClean="0"/>
              <a:t>Susmit Jha</a:t>
            </a:r>
            <a:endParaRPr lang="en-US"/>
          </a:p>
        </p:txBody>
      </p:sp>
      <p:sp>
        <p:nvSpPr>
          <p:cNvPr id="9" name="Slide Number Placeholder 8"/>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B8E49-0288-4560-928D-4DE0E489890A}" type="datetime1">
              <a:rPr lang="en-US" smtClean="0"/>
              <a:t>6/5/2011</a:t>
            </a:fld>
            <a:endParaRPr lang="en-US"/>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E41DA-C2E4-47BC-8295-0A107FCB901E}" type="datetime1">
              <a:rPr lang="en-US" smtClean="0"/>
              <a:t>6/5/2011</a:t>
            </a:fld>
            <a:endParaRPr lang="en-US"/>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4" name="Slide Number Placeholder 3"/>
          <p:cNvSpPr>
            <a:spLocks noGrp="1"/>
          </p:cNvSpPr>
          <p:nvPr>
            <p:ph type="sldNum" sz="quarter" idx="12"/>
          </p:nvPr>
        </p:nvSpPr>
        <p:spPr/>
        <p:txBody>
          <a:bodyPr/>
          <a:lstStyle/>
          <a:p>
            <a:fld id="{7BFEE8CB-3113-4CCB-A130-67530C5354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BA21C-C4BB-47DD-BB17-366CC0273DB0}" type="datetime1">
              <a:rPr lang="en-US" smtClean="0"/>
              <a:t>6/5/2011</a:t>
            </a:fld>
            <a:endParaRPr lang="en-US"/>
          </a:p>
        </p:txBody>
      </p:sp>
      <p:sp>
        <p:nvSpPr>
          <p:cNvPr id="6" name="Footer Placeholder 5"/>
          <p:cNvSpPr>
            <a:spLocks noGrp="1"/>
          </p:cNvSpPr>
          <p:nvPr>
            <p:ph type="ftr" sz="quarter" idx="11"/>
          </p:nvPr>
        </p:nvSpPr>
        <p:spPr/>
        <p:txBody>
          <a:bodyPr/>
          <a:lstStyle/>
          <a:p>
            <a:r>
              <a:rPr lang="en-US" smtClean="0"/>
              <a:t>Susmit Jha</a:t>
            </a:r>
            <a:endParaRPr lang="en-US"/>
          </a:p>
        </p:txBody>
      </p:sp>
      <p:sp>
        <p:nvSpPr>
          <p:cNvPr id="7" name="Slide Number Placeholder 6"/>
          <p:cNvSpPr>
            <a:spLocks noGrp="1"/>
          </p:cNvSpPr>
          <p:nvPr>
            <p:ph type="sldNum" sz="quarter" idx="12"/>
          </p:nvPr>
        </p:nvSpPr>
        <p:spPr/>
        <p:txBody>
          <a:bodyPr/>
          <a:lstStyle/>
          <a:p>
            <a:fld id="{7BFEE8CB-3113-4CCB-A130-67530C53544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6044FC6-3E0C-43CA-AB5D-5825FAC98985}" type="datetime1">
              <a:rPr lang="en-US" smtClean="0"/>
              <a:t>6/5/2011</a:t>
            </a:fld>
            <a:endParaRPr lang="en-US"/>
          </a:p>
        </p:txBody>
      </p:sp>
      <p:sp>
        <p:nvSpPr>
          <p:cNvPr id="9" name="Slide Number Placeholder 8"/>
          <p:cNvSpPr>
            <a:spLocks noGrp="1"/>
          </p:cNvSpPr>
          <p:nvPr>
            <p:ph type="sldNum" sz="quarter" idx="11"/>
          </p:nvPr>
        </p:nvSpPr>
        <p:spPr/>
        <p:txBody>
          <a:bodyPr/>
          <a:lstStyle/>
          <a:p>
            <a:fld id="{7BFEE8CB-3113-4CCB-A130-67530C53544B}" type="slidenum">
              <a:rPr lang="en-US" smtClean="0"/>
              <a:t>‹#›</a:t>
            </a:fld>
            <a:endParaRPr lang="en-US"/>
          </a:p>
        </p:txBody>
      </p:sp>
      <p:sp>
        <p:nvSpPr>
          <p:cNvPr id="10" name="Footer Placeholder 9"/>
          <p:cNvSpPr>
            <a:spLocks noGrp="1"/>
          </p:cNvSpPr>
          <p:nvPr>
            <p:ph type="ftr" sz="quarter" idx="12"/>
          </p:nvPr>
        </p:nvSpPr>
        <p:spPr/>
        <p:txBody>
          <a:bodyPr/>
          <a:lstStyle/>
          <a:p>
            <a:r>
              <a:rPr lang="en-US" smtClean="0"/>
              <a:t>Susmit Jha</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BFEE8CB-3113-4CCB-A130-67530C53544B}" type="slidenum">
              <a:rPr lang="en-US" smtClean="0"/>
              <a:t>‹#›</a:t>
            </a:fld>
            <a:endParaRPr lang="en-US"/>
          </a:p>
        </p:txBody>
      </p:sp>
      <p:sp>
        <p:nvSpPr>
          <p:cNvPr id="5" name="Footer Placeholder 4"/>
          <p:cNvSpPr>
            <a:spLocks noGrp="1"/>
          </p:cNvSpPr>
          <p:nvPr>
            <p:ph type="ftr" sz="quarter" idx="3"/>
          </p:nvPr>
        </p:nvSpPr>
        <p:spPr>
          <a:xfrm>
            <a:off x="8077200" y="6172200"/>
            <a:ext cx="1066800" cy="685800"/>
          </a:xfrm>
          <a:prstGeom prst="rect">
            <a:avLst/>
          </a:prstGeom>
        </p:spPr>
        <p:txBody>
          <a:bodyPr vert="horz" lIns="91440" tIns="45720" rIns="91440" bIns="45720" rtlCol="0" anchor="ctr"/>
          <a:lstStyle>
            <a:lvl1pPr algn="r">
              <a:defRPr sz="1600" b="1" baseline="0">
                <a:solidFill>
                  <a:schemeClr val="bg2"/>
                </a:solidFill>
              </a:defRPr>
            </a:lvl1pPr>
          </a:lstStyle>
          <a:p>
            <a:r>
              <a:rPr lang="en-US" dirty="0" smtClean="0"/>
              <a:t> </a:t>
            </a:r>
            <a:r>
              <a:rPr lang="en-US" dirty="0" err="1" smtClean="0"/>
              <a:t>Susmit</a:t>
            </a:r>
            <a:r>
              <a:rPr lang="en-US" dirty="0" smtClean="0"/>
              <a:t> </a:t>
            </a:r>
            <a:r>
              <a:rPr lang="en-US" dirty="0" err="1" smtClean="0"/>
              <a:t>Jha</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959D6E4-A1CC-4344-A158-0AF3004D1AB3}" type="datetime1">
              <a:rPr lang="en-US" smtClean="0"/>
              <a:t>6/5/2011</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oogleresearch.blogspot.com/2006/06/extra-extra-read-all-about-it-nearly.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googleresearch.blogspot.com/2006/06/extra-extra-read-all-about-it-nearly.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7543800" cy="1679575"/>
          </a:xfrm>
        </p:spPr>
        <p:txBody>
          <a:bodyPr>
            <a:normAutofit/>
          </a:bodyPr>
          <a:lstStyle/>
          <a:p>
            <a:r>
              <a:rPr lang="en-US" sz="4800" b="1" dirty="0" smtClean="0">
                <a:solidFill>
                  <a:srgbClr val="002060"/>
                </a:solidFill>
              </a:rPr>
              <a:t>Synthesis of Loop-free Programs</a:t>
            </a:r>
            <a:endParaRPr lang="en-US" sz="4800" b="1" dirty="0"/>
          </a:p>
        </p:txBody>
      </p:sp>
      <p:sp>
        <p:nvSpPr>
          <p:cNvPr id="3" name="Subtitle 2"/>
          <p:cNvSpPr>
            <a:spLocks noGrp="1"/>
          </p:cNvSpPr>
          <p:nvPr>
            <p:ph type="subTitle" idx="1"/>
          </p:nvPr>
        </p:nvSpPr>
        <p:spPr>
          <a:xfrm>
            <a:off x="228600" y="3886200"/>
            <a:ext cx="8305800" cy="1496568"/>
          </a:xfrm>
        </p:spPr>
        <p:txBody>
          <a:bodyPr>
            <a:normAutofit lnSpcReduction="10000"/>
          </a:bodyPr>
          <a:lstStyle/>
          <a:p>
            <a:r>
              <a:rPr lang="en-US" sz="3200" dirty="0" err="1">
                <a:solidFill>
                  <a:schemeClr val="tx1"/>
                </a:solidFill>
              </a:rPr>
              <a:t>Sumit</a:t>
            </a:r>
            <a:r>
              <a:rPr lang="en-US" sz="3200" dirty="0">
                <a:solidFill>
                  <a:schemeClr val="tx1"/>
                </a:solidFill>
              </a:rPr>
              <a:t> </a:t>
            </a:r>
            <a:r>
              <a:rPr lang="en-US" sz="3200" dirty="0" err="1" smtClean="0">
                <a:solidFill>
                  <a:schemeClr val="tx1"/>
                </a:solidFill>
              </a:rPr>
              <a:t>Gulwani</a:t>
            </a:r>
            <a:r>
              <a:rPr lang="en-US" sz="3200" dirty="0" smtClean="0">
                <a:solidFill>
                  <a:schemeClr val="tx1"/>
                </a:solidFill>
              </a:rPr>
              <a:t> (MSR), </a:t>
            </a:r>
            <a:r>
              <a:rPr lang="en-US" sz="3200" b="1" dirty="0" err="1" smtClean="0">
                <a:solidFill>
                  <a:schemeClr val="tx1"/>
                </a:solidFill>
              </a:rPr>
              <a:t>Susmit</a:t>
            </a:r>
            <a:r>
              <a:rPr lang="en-US" sz="3200" b="1" dirty="0" smtClean="0">
                <a:solidFill>
                  <a:schemeClr val="tx1"/>
                </a:solidFill>
              </a:rPr>
              <a:t> </a:t>
            </a:r>
            <a:r>
              <a:rPr lang="en-US" sz="3200" b="1" dirty="0" err="1" smtClean="0">
                <a:solidFill>
                  <a:schemeClr val="tx1"/>
                </a:solidFill>
              </a:rPr>
              <a:t>Jha</a:t>
            </a:r>
            <a:r>
              <a:rPr lang="en-US" sz="3200" b="1" dirty="0" smtClean="0">
                <a:solidFill>
                  <a:schemeClr val="tx1"/>
                </a:solidFill>
              </a:rPr>
              <a:t> </a:t>
            </a:r>
            <a:r>
              <a:rPr lang="en-US" sz="3200" dirty="0" smtClean="0">
                <a:solidFill>
                  <a:schemeClr val="tx1"/>
                </a:solidFill>
              </a:rPr>
              <a:t>(UC Berkeley), </a:t>
            </a:r>
            <a:r>
              <a:rPr lang="en-US" sz="3200" dirty="0" err="1">
                <a:solidFill>
                  <a:schemeClr val="tx1"/>
                </a:solidFill>
              </a:rPr>
              <a:t>Ashish</a:t>
            </a:r>
            <a:r>
              <a:rPr lang="en-US" sz="3200" dirty="0">
                <a:solidFill>
                  <a:schemeClr val="tx1"/>
                </a:solidFill>
              </a:rPr>
              <a:t> </a:t>
            </a:r>
            <a:r>
              <a:rPr lang="en-US" sz="3200" dirty="0" err="1" smtClean="0">
                <a:solidFill>
                  <a:schemeClr val="tx1"/>
                </a:solidFill>
              </a:rPr>
              <a:t>Tiwari</a:t>
            </a:r>
            <a:r>
              <a:rPr lang="en-US" sz="3200" dirty="0" smtClean="0">
                <a:solidFill>
                  <a:schemeClr val="tx1"/>
                </a:solidFill>
              </a:rPr>
              <a:t> (SRI) </a:t>
            </a:r>
            <a:r>
              <a:rPr lang="en-US" sz="3200" dirty="0">
                <a:solidFill>
                  <a:schemeClr val="tx1"/>
                </a:solidFill>
              </a:rPr>
              <a:t>and </a:t>
            </a:r>
            <a:r>
              <a:rPr lang="en-US" sz="3200" dirty="0" err="1">
                <a:solidFill>
                  <a:schemeClr val="tx1"/>
                </a:solidFill>
              </a:rPr>
              <a:t>Ramarathnam</a:t>
            </a:r>
            <a:r>
              <a:rPr lang="en-US" sz="3200" dirty="0">
                <a:solidFill>
                  <a:schemeClr val="tx1"/>
                </a:solidFill>
              </a:rPr>
              <a:t> </a:t>
            </a:r>
            <a:r>
              <a:rPr lang="en-US" sz="3200" dirty="0" err="1" smtClean="0">
                <a:solidFill>
                  <a:schemeClr val="tx1"/>
                </a:solidFill>
              </a:rPr>
              <a:t>Venkatesan</a:t>
            </a:r>
            <a:r>
              <a:rPr lang="en-US" sz="3200" dirty="0" smtClean="0">
                <a:solidFill>
                  <a:schemeClr val="tx1"/>
                </a:solidFill>
              </a:rPr>
              <a:t>(MSR)</a:t>
            </a:r>
            <a:endParaRPr lang="en-US" sz="3200" b="1" dirty="0" smtClean="0">
              <a:solidFill>
                <a:schemeClr val="tx1"/>
              </a:solidFill>
            </a:endParaRPr>
          </a:p>
        </p:txBody>
      </p:sp>
      <p:sp>
        <p:nvSpPr>
          <p:cNvPr id="4" name="Footer Placeholder 3"/>
          <p:cNvSpPr>
            <a:spLocks noGrp="1"/>
          </p:cNvSpPr>
          <p:nvPr>
            <p:ph type="ftr" sz="quarter" idx="11"/>
          </p:nvPr>
        </p:nvSpPr>
        <p:spPr/>
        <p:txBody>
          <a:bodyPr/>
          <a:lstStyle/>
          <a:p>
            <a:r>
              <a:rPr lang="en-US" dirty="0" err="1" smtClean="0"/>
              <a:t>Susmit</a:t>
            </a:r>
            <a:r>
              <a:rPr lang="en-US" dirty="0" smtClean="0"/>
              <a:t> </a:t>
            </a:r>
            <a:r>
              <a:rPr lang="en-US" dirty="0" err="1" smtClean="0"/>
              <a:t>Jha</a:t>
            </a:r>
            <a:endParaRPr lang="en-US" dirty="0"/>
          </a:p>
        </p:txBody>
      </p:sp>
      <p:sp>
        <p:nvSpPr>
          <p:cNvPr id="5" name="Slide Number Placeholder 4"/>
          <p:cNvSpPr>
            <a:spLocks noGrp="1"/>
          </p:cNvSpPr>
          <p:nvPr>
            <p:ph type="sldNum" sz="quarter" idx="12"/>
          </p:nvPr>
        </p:nvSpPr>
        <p:spPr/>
        <p:txBody>
          <a:bodyPr/>
          <a:lstStyle/>
          <a:p>
            <a:fld id="{7BFEE8CB-3113-4CCB-A130-67530C53544B}" type="slidenum">
              <a:rPr lang="en-US" smtClean="0"/>
              <a:t>1</a:t>
            </a:fld>
            <a:endParaRPr lang="en-US"/>
          </a:p>
        </p:txBody>
      </p:sp>
    </p:spTree>
    <p:extLst>
      <p:ext uri="{BB962C8B-B14F-4D97-AF65-F5344CB8AC3E}">
        <p14:creationId xmlns:p14="http://schemas.microsoft.com/office/powerpoint/2010/main" val="313134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rest of the talk</a:t>
            </a:r>
            <a:endParaRPr lang="en-US" dirty="0"/>
          </a:p>
        </p:txBody>
      </p:sp>
      <p:sp>
        <p:nvSpPr>
          <p:cNvPr id="3" name="Content Placeholder 2"/>
          <p:cNvSpPr>
            <a:spLocks noGrp="1"/>
          </p:cNvSpPr>
          <p:nvPr>
            <p:ph idx="1"/>
          </p:nvPr>
        </p:nvSpPr>
        <p:spPr/>
        <p:txBody>
          <a:bodyPr>
            <a:normAutofit/>
          </a:bodyPr>
          <a:lstStyle/>
          <a:p>
            <a:r>
              <a:rPr lang="en-US" sz="2600" dirty="0" smtClean="0"/>
              <a:t>Encoding Program Space Symbolically</a:t>
            </a:r>
          </a:p>
          <a:p>
            <a:endParaRPr lang="en-US" sz="2600" dirty="0"/>
          </a:p>
          <a:p>
            <a:r>
              <a:rPr lang="en-US" sz="2600" dirty="0" smtClean="0"/>
              <a:t>Counter-example Guided Search for Correct Program</a:t>
            </a:r>
          </a:p>
          <a:p>
            <a:endParaRPr lang="en-US" sz="2600" dirty="0"/>
          </a:p>
          <a:p>
            <a:r>
              <a:rPr lang="en-US" sz="2600" dirty="0" smtClean="0"/>
              <a:t>Correctness Guarantees</a:t>
            </a:r>
          </a:p>
          <a:p>
            <a:endParaRPr lang="en-US" sz="2600" dirty="0"/>
          </a:p>
          <a:p>
            <a:r>
              <a:rPr lang="en-US" sz="2600" dirty="0" smtClean="0"/>
              <a:t>Experimental Results</a:t>
            </a:r>
          </a:p>
          <a:p>
            <a:endParaRPr lang="en-US" sz="2600" dirty="0"/>
          </a:p>
          <a:p>
            <a:r>
              <a:rPr lang="en-US" sz="2600" dirty="0" smtClean="0"/>
              <a:t>Conclusion</a:t>
            </a:r>
            <a:endParaRPr lang="en-US" sz="2600"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10</a:t>
            </a:fld>
            <a:endParaRPr lang="en-US"/>
          </a:p>
        </p:txBody>
      </p:sp>
    </p:spTree>
    <p:extLst>
      <p:ext uri="{BB962C8B-B14F-4D97-AF65-F5344CB8AC3E}">
        <p14:creationId xmlns:p14="http://schemas.microsoft.com/office/powerpoint/2010/main" val="219995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Example</a:t>
            </a:r>
            <a:endParaRPr lang="en-US" dirty="0"/>
          </a:p>
        </p:txBody>
      </p:sp>
      <p:sp>
        <p:nvSpPr>
          <p:cNvPr id="3" name="Content Placeholder 2"/>
          <p:cNvSpPr>
            <a:spLocks noGrp="1"/>
          </p:cNvSpPr>
          <p:nvPr>
            <p:ph idx="1"/>
          </p:nvPr>
        </p:nvSpPr>
        <p:spPr>
          <a:xfrm>
            <a:off x="175715" y="1447800"/>
            <a:ext cx="7848600" cy="4954588"/>
          </a:xfrm>
        </p:spPr>
        <p:txBody>
          <a:bodyPr/>
          <a:lstStyle/>
          <a:p>
            <a:pPr marL="114300" indent="0" algn="ctr">
              <a:buNone/>
            </a:pPr>
            <a:r>
              <a:rPr lang="en-US" sz="2400" dirty="0">
                <a:solidFill>
                  <a:srgbClr val="2A08B8"/>
                </a:solidFill>
              </a:rPr>
              <a:t>Turn off rightmost contiguous 1 </a:t>
            </a:r>
            <a:r>
              <a:rPr lang="en-US" sz="2400" dirty="0" smtClean="0">
                <a:solidFill>
                  <a:srgbClr val="2A08B8"/>
                </a:solidFill>
              </a:rPr>
              <a:t>bits</a:t>
            </a:r>
            <a:endParaRPr lang="en-US" sz="2400" dirty="0" smtClean="0"/>
          </a:p>
          <a:p>
            <a:pPr marL="114300" indent="0">
              <a:buNone/>
            </a:pPr>
            <a:r>
              <a:rPr lang="en-US" sz="2400" u="sng" dirty="0" smtClean="0"/>
              <a:t>Component Library</a:t>
            </a:r>
            <a:endParaRPr lang="en-US" sz="2400" u="sng" dirty="0">
              <a:solidFill>
                <a:srgbClr val="2A08B8"/>
              </a:solidFill>
            </a:endParaRPr>
          </a:p>
          <a:p>
            <a:pPr marL="114300" indent="0">
              <a:buNone/>
            </a:pPr>
            <a:r>
              <a:rPr lang="en-US" sz="2400" dirty="0" smtClean="0">
                <a:solidFill>
                  <a:srgbClr val="2A08B8"/>
                </a:solidFill>
              </a:rPr>
              <a:t> </a:t>
            </a:r>
            <a:endParaRPr lang="en-US" sz="2400" dirty="0">
              <a:solidFill>
                <a:srgbClr val="2A08B8"/>
              </a:solidFill>
            </a:endParaRPr>
          </a:p>
          <a:p>
            <a:pPr marL="114300" indent="0">
              <a:buNone/>
            </a:pPr>
            <a:endParaRPr lang="en-US" dirty="0"/>
          </a:p>
        </p:txBody>
      </p:sp>
      <p:sp>
        <p:nvSpPr>
          <p:cNvPr id="4" name="Rounded Rectangle 3"/>
          <p:cNvSpPr/>
          <p:nvPr/>
        </p:nvSpPr>
        <p:spPr>
          <a:xfrm>
            <a:off x="1280615" y="2476500"/>
            <a:ext cx="1066800" cy="533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a:t>
            </a:r>
            <a:endParaRPr lang="en-US" dirty="0"/>
          </a:p>
        </p:txBody>
      </p:sp>
      <p:sp>
        <p:nvSpPr>
          <p:cNvPr id="5" name="Rounded Rectangle 4"/>
          <p:cNvSpPr/>
          <p:nvPr/>
        </p:nvSpPr>
        <p:spPr>
          <a:xfrm>
            <a:off x="1280615" y="3314700"/>
            <a:ext cx="1066800" cy="533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 name="Rounded Rectangle 5"/>
          <p:cNvSpPr/>
          <p:nvPr/>
        </p:nvSpPr>
        <p:spPr>
          <a:xfrm>
            <a:off x="1280615" y="4152900"/>
            <a:ext cx="1066800" cy="5334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7" name="Rounded Rectangle 6"/>
          <p:cNvSpPr/>
          <p:nvPr/>
        </p:nvSpPr>
        <p:spPr>
          <a:xfrm>
            <a:off x="1280615" y="4991100"/>
            <a:ext cx="1066800" cy="5334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&amp;&amp;</a:t>
            </a:r>
            <a:endParaRPr lang="en-US" dirty="0">
              <a:solidFill>
                <a:schemeClr val="tx1"/>
              </a:solidFill>
            </a:endParaRPr>
          </a:p>
        </p:txBody>
      </p:sp>
      <p:sp>
        <p:nvSpPr>
          <p:cNvPr id="8" name="Rounded Rectangle 7"/>
          <p:cNvSpPr/>
          <p:nvPr/>
        </p:nvSpPr>
        <p:spPr>
          <a:xfrm>
            <a:off x="1280615" y="5829300"/>
            <a:ext cx="10668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cxnSp>
        <p:nvCxnSpPr>
          <p:cNvPr id="9" name="Straight Arrow Connector 8"/>
          <p:cNvCxnSpPr/>
          <p:nvPr/>
        </p:nvCxnSpPr>
        <p:spPr>
          <a:xfrm>
            <a:off x="823415" y="34671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23415" y="36957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3415" y="44577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23415" y="51435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3415" y="53721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23415" y="61341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3415" y="27813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47415" y="27051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47415" y="35433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47415" y="43815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347415" y="52959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47415" y="61341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6215" y="25527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1</a:t>
            </a:r>
            <a:endParaRPr lang="en-US" baseline="-25000" dirty="0">
              <a:solidFill>
                <a:srgbClr val="FF0000"/>
              </a:solidFill>
            </a:endParaRPr>
          </a:p>
        </p:txBody>
      </p:sp>
      <p:sp>
        <p:nvSpPr>
          <p:cNvPr id="22" name="TextBox 21"/>
          <p:cNvSpPr txBox="1"/>
          <p:nvPr/>
        </p:nvSpPr>
        <p:spPr>
          <a:xfrm>
            <a:off x="366215" y="31623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2</a:t>
            </a:r>
            <a:endParaRPr lang="en-US" baseline="-25000" dirty="0">
              <a:solidFill>
                <a:srgbClr val="FF0000"/>
              </a:solidFill>
            </a:endParaRPr>
          </a:p>
        </p:txBody>
      </p:sp>
      <p:sp>
        <p:nvSpPr>
          <p:cNvPr id="23" name="TextBox 22"/>
          <p:cNvSpPr txBox="1"/>
          <p:nvPr/>
        </p:nvSpPr>
        <p:spPr>
          <a:xfrm>
            <a:off x="366215" y="35433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3</a:t>
            </a:r>
            <a:endParaRPr lang="en-US" baseline="-25000" dirty="0">
              <a:solidFill>
                <a:srgbClr val="FF0000"/>
              </a:solidFill>
            </a:endParaRPr>
          </a:p>
        </p:txBody>
      </p:sp>
      <p:sp>
        <p:nvSpPr>
          <p:cNvPr id="24" name="TextBox 23"/>
          <p:cNvSpPr txBox="1"/>
          <p:nvPr/>
        </p:nvSpPr>
        <p:spPr>
          <a:xfrm>
            <a:off x="366215" y="43053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4</a:t>
            </a:r>
            <a:endParaRPr lang="en-US" baseline="-25000" dirty="0">
              <a:solidFill>
                <a:srgbClr val="FF0000"/>
              </a:solidFill>
            </a:endParaRPr>
          </a:p>
        </p:txBody>
      </p:sp>
      <p:sp>
        <p:nvSpPr>
          <p:cNvPr id="25" name="TextBox 24"/>
          <p:cNvSpPr txBox="1"/>
          <p:nvPr/>
        </p:nvSpPr>
        <p:spPr>
          <a:xfrm>
            <a:off x="366215" y="48387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5</a:t>
            </a:r>
            <a:endParaRPr lang="en-US" baseline="-25000" dirty="0">
              <a:solidFill>
                <a:srgbClr val="FF0000"/>
              </a:solidFill>
            </a:endParaRPr>
          </a:p>
        </p:txBody>
      </p:sp>
      <p:sp>
        <p:nvSpPr>
          <p:cNvPr id="26" name="TextBox 25"/>
          <p:cNvSpPr txBox="1"/>
          <p:nvPr/>
        </p:nvSpPr>
        <p:spPr>
          <a:xfrm>
            <a:off x="366215" y="52197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6</a:t>
            </a:r>
            <a:endParaRPr lang="en-US" baseline="-25000" dirty="0">
              <a:solidFill>
                <a:srgbClr val="FF0000"/>
              </a:solidFill>
            </a:endParaRPr>
          </a:p>
        </p:txBody>
      </p:sp>
      <p:sp>
        <p:nvSpPr>
          <p:cNvPr id="27" name="TextBox 26"/>
          <p:cNvSpPr txBox="1"/>
          <p:nvPr/>
        </p:nvSpPr>
        <p:spPr>
          <a:xfrm>
            <a:off x="366215" y="5981700"/>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7</a:t>
            </a:r>
            <a:endParaRPr lang="en-US" baseline="-25000" dirty="0">
              <a:solidFill>
                <a:srgbClr val="FF0000"/>
              </a:solidFill>
            </a:endParaRPr>
          </a:p>
        </p:txBody>
      </p:sp>
      <p:sp>
        <p:nvSpPr>
          <p:cNvPr id="28" name="TextBox 27"/>
          <p:cNvSpPr txBox="1"/>
          <p:nvPr/>
        </p:nvSpPr>
        <p:spPr>
          <a:xfrm>
            <a:off x="2804615" y="2552700"/>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1</a:t>
            </a:r>
            <a:endParaRPr lang="en-US" baseline="-25000" dirty="0">
              <a:solidFill>
                <a:srgbClr val="2A08B8"/>
              </a:solidFill>
            </a:endParaRPr>
          </a:p>
        </p:txBody>
      </p:sp>
      <p:sp>
        <p:nvSpPr>
          <p:cNvPr id="29" name="TextBox 28"/>
          <p:cNvSpPr txBox="1"/>
          <p:nvPr/>
        </p:nvSpPr>
        <p:spPr>
          <a:xfrm>
            <a:off x="2804615" y="3314700"/>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2</a:t>
            </a:r>
            <a:endParaRPr lang="en-US" baseline="-25000" dirty="0">
              <a:solidFill>
                <a:srgbClr val="2A08B8"/>
              </a:solidFill>
            </a:endParaRPr>
          </a:p>
        </p:txBody>
      </p:sp>
      <p:sp>
        <p:nvSpPr>
          <p:cNvPr id="30" name="TextBox 29"/>
          <p:cNvSpPr txBox="1"/>
          <p:nvPr/>
        </p:nvSpPr>
        <p:spPr>
          <a:xfrm>
            <a:off x="2804615" y="4229100"/>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3</a:t>
            </a:r>
            <a:endParaRPr lang="en-US" baseline="-25000" dirty="0">
              <a:solidFill>
                <a:srgbClr val="2A08B8"/>
              </a:solidFill>
            </a:endParaRPr>
          </a:p>
        </p:txBody>
      </p:sp>
      <p:sp>
        <p:nvSpPr>
          <p:cNvPr id="31" name="TextBox 30"/>
          <p:cNvSpPr txBox="1"/>
          <p:nvPr/>
        </p:nvSpPr>
        <p:spPr>
          <a:xfrm>
            <a:off x="2804615" y="5067300"/>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4</a:t>
            </a:r>
            <a:endParaRPr lang="en-US" baseline="-25000" dirty="0">
              <a:solidFill>
                <a:srgbClr val="2A08B8"/>
              </a:solidFill>
            </a:endParaRPr>
          </a:p>
        </p:txBody>
      </p:sp>
      <p:sp>
        <p:nvSpPr>
          <p:cNvPr id="32" name="TextBox 31"/>
          <p:cNvSpPr txBox="1"/>
          <p:nvPr/>
        </p:nvSpPr>
        <p:spPr>
          <a:xfrm>
            <a:off x="2804615" y="5905500"/>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5</a:t>
            </a:r>
            <a:endParaRPr lang="en-US" baseline="-25000" dirty="0">
              <a:solidFill>
                <a:srgbClr val="2A08B8"/>
              </a:solidFill>
            </a:endParaRPr>
          </a:p>
        </p:txBody>
      </p:sp>
      <p:sp>
        <p:nvSpPr>
          <p:cNvPr id="33" name="Right Brace 32"/>
          <p:cNvSpPr/>
          <p:nvPr/>
        </p:nvSpPr>
        <p:spPr>
          <a:xfrm>
            <a:off x="3109415" y="2400300"/>
            <a:ext cx="762000" cy="3124200"/>
          </a:xfrm>
          <a:prstGeom prst="rightBrace">
            <a:avLst>
              <a:gd name="adj1" fmla="val 8333"/>
              <a:gd name="adj2" fmla="val 50324"/>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a:off x="3109415" y="5600700"/>
            <a:ext cx="762000" cy="838200"/>
          </a:xfrm>
          <a:prstGeom prst="rightBrace">
            <a:avLst>
              <a:gd name="adj1" fmla="val 8333"/>
              <a:gd name="adj2" fmla="val 50324"/>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3642815" y="2857500"/>
            <a:ext cx="1752600" cy="646331"/>
          </a:xfrm>
          <a:prstGeom prst="rect">
            <a:avLst/>
          </a:prstGeom>
          <a:noFill/>
        </p:spPr>
        <p:txBody>
          <a:bodyPr wrap="square" rtlCol="0">
            <a:spAutoFit/>
          </a:bodyPr>
          <a:lstStyle/>
          <a:p>
            <a:r>
              <a:rPr lang="en-US" dirty="0"/>
              <a:t>C</a:t>
            </a:r>
            <a:r>
              <a:rPr lang="en-US" dirty="0" smtClean="0"/>
              <a:t>omponents for correct program</a:t>
            </a:r>
            <a:endParaRPr lang="en-US" dirty="0"/>
          </a:p>
        </p:txBody>
      </p:sp>
      <p:sp>
        <p:nvSpPr>
          <p:cNvPr id="36" name="TextBox 35"/>
          <p:cNvSpPr txBox="1"/>
          <p:nvPr/>
        </p:nvSpPr>
        <p:spPr>
          <a:xfrm>
            <a:off x="3490415" y="5295900"/>
            <a:ext cx="1752600" cy="646331"/>
          </a:xfrm>
          <a:prstGeom prst="rect">
            <a:avLst/>
          </a:prstGeom>
          <a:noFill/>
        </p:spPr>
        <p:txBody>
          <a:bodyPr wrap="square" rtlCol="0">
            <a:spAutoFit/>
          </a:bodyPr>
          <a:lstStyle/>
          <a:p>
            <a:r>
              <a:rPr lang="en-US" dirty="0" smtClean="0"/>
              <a:t>Extra Components</a:t>
            </a:r>
            <a:endParaRPr lang="en-US" dirty="0"/>
          </a:p>
        </p:txBody>
      </p:sp>
      <p:sp>
        <p:nvSpPr>
          <p:cNvPr id="37" name="TextBox 36"/>
          <p:cNvSpPr txBox="1"/>
          <p:nvPr/>
        </p:nvSpPr>
        <p:spPr>
          <a:xfrm>
            <a:off x="5486400" y="2705100"/>
            <a:ext cx="2895600" cy="2246769"/>
          </a:xfrm>
          <a:prstGeom prst="rect">
            <a:avLst/>
          </a:prstGeom>
          <a:noFill/>
          <a:ln>
            <a:solidFill>
              <a:schemeClr val="tx1"/>
            </a:solidFill>
          </a:ln>
        </p:spPr>
        <p:txBody>
          <a:bodyPr wrap="square" rtlCol="0">
            <a:spAutoFit/>
          </a:bodyPr>
          <a:lstStyle/>
          <a:p>
            <a:r>
              <a:rPr lang="en-US" sz="2800" dirty="0" smtClean="0"/>
              <a:t>Discover composition of these components </a:t>
            </a:r>
            <a:r>
              <a:rPr lang="en-US" sz="2800" dirty="0" smtClean="0"/>
              <a:t>that satisfies given</a:t>
            </a:r>
          </a:p>
          <a:p>
            <a:r>
              <a:rPr lang="en-US" sz="2800" dirty="0" smtClean="0"/>
              <a:t>specification</a:t>
            </a:r>
            <a:endParaRPr lang="en-US" sz="2800" dirty="0" smtClean="0"/>
          </a:p>
        </p:txBody>
      </p:sp>
      <p:sp>
        <p:nvSpPr>
          <p:cNvPr id="38" name="Footer Placeholder 37"/>
          <p:cNvSpPr>
            <a:spLocks noGrp="1"/>
          </p:cNvSpPr>
          <p:nvPr>
            <p:ph type="ftr" sz="quarter" idx="11"/>
          </p:nvPr>
        </p:nvSpPr>
        <p:spPr/>
        <p:txBody>
          <a:bodyPr/>
          <a:lstStyle/>
          <a:p>
            <a:r>
              <a:rPr lang="en-US" smtClean="0"/>
              <a:t>Susmit Jha</a:t>
            </a:r>
            <a:endParaRPr lang="en-US"/>
          </a:p>
        </p:txBody>
      </p:sp>
      <p:sp>
        <p:nvSpPr>
          <p:cNvPr id="39" name="Slide Number Placeholder 38"/>
          <p:cNvSpPr>
            <a:spLocks noGrp="1"/>
          </p:cNvSpPr>
          <p:nvPr>
            <p:ph type="sldNum" sz="quarter" idx="12"/>
          </p:nvPr>
        </p:nvSpPr>
        <p:spPr/>
        <p:txBody>
          <a:bodyPr/>
          <a:lstStyle/>
          <a:p>
            <a:fld id="{7BFEE8CB-3113-4CCB-A130-67530C53544B}" type="slidenum">
              <a:rPr lang="en-US" smtClean="0"/>
              <a:t>11</a:t>
            </a:fld>
            <a:endParaRPr lang="en-US"/>
          </a:p>
        </p:txBody>
      </p:sp>
    </p:spTree>
    <p:extLst>
      <p:ext uri="{BB962C8B-B14F-4D97-AF65-F5344CB8AC3E}">
        <p14:creationId xmlns:p14="http://schemas.microsoft.com/office/powerpoint/2010/main" val="68010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p:sp>
        <p:nvSpPr>
          <p:cNvPr id="8" name="Rounded Rectangle 7"/>
          <p:cNvSpPr/>
          <p:nvPr/>
        </p:nvSpPr>
        <p:spPr>
          <a:xfrm>
            <a:off x="1173140" y="1686699"/>
            <a:ext cx="1066800" cy="533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a:t>
            </a:r>
            <a:endParaRPr lang="en-US" dirty="0"/>
          </a:p>
        </p:txBody>
      </p:sp>
      <p:sp>
        <p:nvSpPr>
          <p:cNvPr id="9" name="Rounded Rectangle 8"/>
          <p:cNvSpPr/>
          <p:nvPr/>
        </p:nvSpPr>
        <p:spPr>
          <a:xfrm>
            <a:off x="2849540" y="2677299"/>
            <a:ext cx="1066800" cy="533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0" name="TextBox 9"/>
          <p:cNvSpPr txBox="1"/>
          <p:nvPr/>
        </p:nvSpPr>
        <p:spPr>
          <a:xfrm>
            <a:off x="5135540" y="3667899"/>
            <a:ext cx="3124200" cy="2246769"/>
          </a:xfrm>
          <a:prstGeom prst="rect">
            <a:avLst/>
          </a:prstGeom>
          <a:solidFill>
            <a:schemeClr val="bg2"/>
          </a:solidFill>
          <a:ln w="38100">
            <a:solidFill>
              <a:schemeClr val="tx1"/>
            </a:solidFill>
          </a:ln>
        </p:spPr>
        <p:txBody>
          <a:bodyPr wrap="square" rtlCol="0">
            <a:spAutoFit/>
          </a:bodyPr>
          <a:lstStyle/>
          <a:p>
            <a:r>
              <a:rPr lang="en-US" sz="2000" b="1" dirty="0" err="1" smtClean="0">
                <a:solidFill>
                  <a:srgbClr val="2A08B8"/>
                </a:solidFill>
                <a:latin typeface="Courier New" pitchFamily="49" charset="0"/>
                <a:ea typeface="MS Gothic" pitchFamily="49" charset="-128"/>
                <a:cs typeface="Courier New" pitchFamily="49" charset="0"/>
              </a:rPr>
              <a:t>SomethingElse</a:t>
            </a:r>
            <a:r>
              <a:rPr lang="en-US" sz="2000" b="1" dirty="0" smtClean="0">
                <a:solidFill>
                  <a:srgbClr val="00B050"/>
                </a:solidFill>
                <a:latin typeface="Courier New" pitchFamily="49" charset="0"/>
                <a:ea typeface="MS Gothic" pitchFamily="49" charset="-128"/>
                <a:cs typeface="Courier New" pitchFamily="49" charset="0"/>
              </a:rPr>
              <a:t> (x) {</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1</a:t>
            </a:r>
            <a:r>
              <a:rPr lang="en-US" sz="2000" b="1" dirty="0" smtClean="0">
                <a:solidFill>
                  <a:srgbClr val="00B050"/>
                </a:solidFill>
                <a:latin typeface="Courier New" pitchFamily="49" charset="0"/>
                <a:ea typeface="MS Gothic" pitchFamily="49" charset="-128"/>
                <a:cs typeface="Courier New" pitchFamily="49" charset="0"/>
              </a:rPr>
              <a:t> = x – 1;</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5</a:t>
            </a:r>
            <a:r>
              <a:rPr lang="en-US" sz="2000" b="1" dirty="0" smtClean="0">
                <a:solidFill>
                  <a:srgbClr val="00B050"/>
                </a:solidFill>
                <a:latin typeface="Courier New" pitchFamily="49" charset="0"/>
                <a:ea typeface="MS Gothic" pitchFamily="49" charset="-128"/>
                <a:cs typeface="Courier New" pitchFamily="49" charset="0"/>
              </a:rPr>
              <a:t> = !x</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2</a:t>
            </a:r>
            <a:r>
              <a:rPr lang="en-US" sz="2000" b="1" dirty="0" smtClean="0">
                <a:solidFill>
                  <a:srgbClr val="00B050"/>
                </a:solidFill>
                <a:latin typeface="Courier New" pitchFamily="49" charset="0"/>
                <a:ea typeface="MS Gothic" pitchFamily="49" charset="-128"/>
                <a:cs typeface="Courier New" pitchFamily="49" charset="0"/>
              </a:rPr>
              <a:t> = r</a:t>
            </a:r>
            <a:r>
              <a:rPr lang="en-US" sz="2000" b="1" baseline="-25000" dirty="0" smtClean="0">
                <a:solidFill>
                  <a:srgbClr val="00B050"/>
                </a:solidFill>
                <a:latin typeface="Courier New"/>
                <a:ea typeface="MS Gothic" pitchFamily="49" charset="-128"/>
                <a:cs typeface="Courier New" pitchFamily="49" charset="0"/>
              </a:rPr>
              <a:t>5</a:t>
            </a:r>
            <a:r>
              <a:rPr lang="en-US" sz="2000" b="1" dirty="0" smtClean="0">
                <a:solidFill>
                  <a:srgbClr val="00B050"/>
                </a:solidFill>
                <a:latin typeface="Courier New" pitchFamily="49" charset="0"/>
                <a:ea typeface="MS Gothic" pitchFamily="49" charset="-128"/>
                <a:cs typeface="Courier New" pitchFamily="49" charset="0"/>
              </a:rPr>
              <a:t> || r</a:t>
            </a:r>
            <a:r>
              <a:rPr lang="en-US" sz="2000" b="1" baseline="-25000" dirty="0" smtClean="0">
                <a:solidFill>
                  <a:srgbClr val="00B050"/>
                </a:solidFill>
                <a:latin typeface="Courier New"/>
                <a:ea typeface="MS Gothic" pitchFamily="49" charset="-128"/>
                <a:cs typeface="Courier New" pitchFamily="49" charset="0"/>
              </a:rPr>
              <a:t>1</a:t>
            </a:r>
            <a:r>
              <a:rPr lang="en-US" sz="2000" b="1" dirty="0" smtClean="0">
                <a:solidFill>
                  <a:srgbClr val="00B050"/>
                </a:solidFill>
                <a:latin typeface="Courier New" pitchFamily="49" charset="0"/>
                <a:ea typeface="MS Gothic" pitchFamily="49" charset="-128"/>
                <a:cs typeface="Courier New" pitchFamily="49" charset="0"/>
              </a:rPr>
              <a:t>;</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4</a:t>
            </a:r>
            <a:r>
              <a:rPr lang="en-US" sz="2000" b="1" dirty="0" smtClean="0">
                <a:solidFill>
                  <a:srgbClr val="00B050"/>
                </a:solidFill>
                <a:latin typeface="Courier New" pitchFamily="49" charset="0"/>
                <a:ea typeface="MS Gothic" pitchFamily="49" charset="-128"/>
                <a:cs typeface="Courier New" pitchFamily="49" charset="0"/>
              </a:rPr>
              <a:t> = r</a:t>
            </a:r>
            <a:r>
              <a:rPr lang="en-US" sz="2000" b="1" baseline="-25000" dirty="0" smtClean="0">
                <a:solidFill>
                  <a:srgbClr val="00B050"/>
                </a:solidFill>
                <a:latin typeface="Courier New"/>
                <a:ea typeface="MS Gothic" pitchFamily="49" charset="-128"/>
                <a:cs typeface="Courier New" pitchFamily="49" charset="0"/>
              </a:rPr>
              <a:t>2</a:t>
            </a:r>
            <a:r>
              <a:rPr lang="en-US" sz="2000" b="1" dirty="0" smtClean="0">
                <a:solidFill>
                  <a:srgbClr val="00B050"/>
                </a:solidFill>
                <a:latin typeface="Courier New" pitchFamily="49" charset="0"/>
                <a:ea typeface="MS Gothic" pitchFamily="49" charset="-128"/>
                <a:cs typeface="Courier New" pitchFamily="49" charset="0"/>
              </a:rPr>
              <a:t> &amp;&amp; r</a:t>
            </a:r>
            <a:r>
              <a:rPr lang="en-US" sz="2000" b="1" baseline="-25000" dirty="0" smtClean="0">
                <a:solidFill>
                  <a:srgbClr val="00B050"/>
                </a:solidFill>
                <a:latin typeface="Courier New"/>
                <a:ea typeface="MS Gothic" pitchFamily="49" charset="-128"/>
                <a:cs typeface="Courier New" pitchFamily="49" charset="0"/>
              </a:rPr>
              <a:t>5</a:t>
            </a:r>
            <a:r>
              <a:rPr lang="en-US" sz="2000" b="1" dirty="0" smtClean="0">
                <a:solidFill>
                  <a:srgbClr val="00B050"/>
                </a:solidFill>
                <a:latin typeface="Courier New" pitchFamily="49" charset="0"/>
                <a:ea typeface="MS Gothic" pitchFamily="49" charset="-128"/>
                <a:cs typeface="Courier New" pitchFamily="49" charset="0"/>
              </a:rPr>
              <a:t>;</a:t>
            </a:r>
          </a:p>
          <a:p>
            <a:r>
              <a:rPr lang="en-US" sz="2000" b="1" dirty="0" smtClean="0">
                <a:solidFill>
                  <a:srgbClr val="00B050"/>
                </a:solidFill>
                <a:latin typeface="Courier New" pitchFamily="49" charset="0"/>
                <a:ea typeface="MS Gothic" pitchFamily="49" charset="-128"/>
                <a:cs typeface="Courier New" pitchFamily="49" charset="0"/>
              </a:rPr>
              <a:t>return r</a:t>
            </a:r>
            <a:r>
              <a:rPr lang="en-US" sz="2000" b="1" baseline="-25000" dirty="0" smtClean="0">
                <a:solidFill>
                  <a:srgbClr val="00B050"/>
                </a:solidFill>
                <a:latin typeface="Courier New"/>
                <a:ea typeface="MS Gothic" pitchFamily="49" charset="-128"/>
                <a:cs typeface="Courier New" pitchFamily="49" charset="0"/>
              </a:rPr>
              <a:t>4</a:t>
            </a:r>
            <a:r>
              <a:rPr lang="en-US" sz="2000" b="1" dirty="0" smtClean="0">
                <a:solidFill>
                  <a:srgbClr val="00B050"/>
                </a:solidFill>
                <a:latin typeface="Courier New" pitchFamily="49" charset="0"/>
                <a:ea typeface="MS Gothic" pitchFamily="49" charset="-128"/>
                <a:cs typeface="Courier New" pitchFamily="49" charset="0"/>
              </a:rPr>
              <a:t>;</a:t>
            </a:r>
          </a:p>
          <a:p>
            <a:r>
              <a:rPr lang="en-US" sz="2000" b="1" dirty="0" smtClean="0">
                <a:solidFill>
                  <a:srgbClr val="00B050"/>
                </a:solidFill>
                <a:latin typeface="Courier New" pitchFamily="49" charset="0"/>
                <a:ea typeface="MS Gothic" pitchFamily="49" charset="-128"/>
                <a:cs typeface="Courier New" pitchFamily="49" charset="0"/>
              </a:rPr>
              <a:t>}</a:t>
            </a:r>
          </a:p>
        </p:txBody>
      </p:sp>
      <p:sp>
        <p:nvSpPr>
          <p:cNvPr id="11" name="Rounded Rectangle 10"/>
          <p:cNvSpPr/>
          <p:nvPr/>
        </p:nvSpPr>
        <p:spPr>
          <a:xfrm>
            <a:off x="4830740" y="1686699"/>
            <a:ext cx="1066800" cy="5334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2" name="Rounded Rectangle 11"/>
          <p:cNvSpPr/>
          <p:nvPr/>
        </p:nvSpPr>
        <p:spPr>
          <a:xfrm>
            <a:off x="5973740" y="2677299"/>
            <a:ext cx="1066800" cy="5334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&amp;&amp;</a:t>
            </a:r>
            <a:endParaRPr lang="en-US" dirty="0">
              <a:solidFill>
                <a:schemeClr val="tx1"/>
              </a:solidFill>
            </a:endParaRPr>
          </a:p>
        </p:txBody>
      </p:sp>
      <p:sp>
        <p:nvSpPr>
          <p:cNvPr id="13" name="Rounded Rectangle 12"/>
          <p:cNvSpPr/>
          <p:nvPr/>
        </p:nvSpPr>
        <p:spPr>
          <a:xfrm>
            <a:off x="2392340" y="3744099"/>
            <a:ext cx="10668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cxnSp>
        <p:nvCxnSpPr>
          <p:cNvPr id="27" name="Straight Arrow Connector 26"/>
          <p:cNvCxnSpPr/>
          <p:nvPr/>
        </p:nvCxnSpPr>
        <p:spPr>
          <a:xfrm>
            <a:off x="2392340" y="28296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92340" y="30582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73540" y="19914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16540" y="28296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16540" y="30582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35140" y="40488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5940" y="19914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39940" y="19152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16340" y="29058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897540" y="19152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040540" y="29820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459140" y="4048899"/>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8740" y="17628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1</a:t>
            </a:r>
            <a:endParaRPr lang="en-US" baseline="-25000" dirty="0">
              <a:solidFill>
                <a:srgbClr val="FF0000"/>
              </a:solidFill>
            </a:endParaRPr>
          </a:p>
        </p:txBody>
      </p:sp>
      <p:sp>
        <p:nvSpPr>
          <p:cNvPr id="42" name="TextBox 41"/>
          <p:cNvSpPr txBox="1"/>
          <p:nvPr/>
        </p:nvSpPr>
        <p:spPr>
          <a:xfrm>
            <a:off x="1935140" y="25248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2</a:t>
            </a:r>
            <a:endParaRPr lang="en-US" baseline="-25000" dirty="0">
              <a:solidFill>
                <a:srgbClr val="FF0000"/>
              </a:solidFill>
            </a:endParaRPr>
          </a:p>
        </p:txBody>
      </p:sp>
      <p:sp>
        <p:nvSpPr>
          <p:cNvPr id="43" name="TextBox 42"/>
          <p:cNvSpPr txBox="1"/>
          <p:nvPr/>
        </p:nvSpPr>
        <p:spPr>
          <a:xfrm>
            <a:off x="1935140" y="29058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3</a:t>
            </a:r>
            <a:endParaRPr lang="en-US" baseline="-25000" dirty="0">
              <a:solidFill>
                <a:srgbClr val="FF0000"/>
              </a:solidFill>
            </a:endParaRPr>
          </a:p>
        </p:txBody>
      </p:sp>
      <p:sp>
        <p:nvSpPr>
          <p:cNvPr id="44" name="TextBox 43"/>
          <p:cNvSpPr txBox="1"/>
          <p:nvPr/>
        </p:nvSpPr>
        <p:spPr>
          <a:xfrm>
            <a:off x="3916340" y="18390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4</a:t>
            </a:r>
            <a:endParaRPr lang="en-US" baseline="-25000" dirty="0">
              <a:solidFill>
                <a:srgbClr val="FF0000"/>
              </a:solidFill>
            </a:endParaRPr>
          </a:p>
        </p:txBody>
      </p:sp>
      <p:sp>
        <p:nvSpPr>
          <p:cNvPr id="45" name="TextBox 44"/>
          <p:cNvSpPr txBox="1"/>
          <p:nvPr/>
        </p:nvSpPr>
        <p:spPr>
          <a:xfrm>
            <a:off x="5059340" y="25248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5</a:t>
            </a:r>
            <a:endParaRPr lang="en-US" baseline="-25000" dirty="0">
              <a:solidFill>
                <a:srgbClr val="FF0000"/>
              </a:solidFill>
            </a:endParaRPr>
          </a:p>
        </p:txBody>
      </p:sp>
      <p:sp>
        <p:nvSpPr>
          <p:cNvPr id="46" name="TextBox 45"/>
          <p:cNvSpPr txBox="1"/>
          <p:nvPr/>
        </p:nvSpPr>
        <p:spPr>
          <a:xfrm>
            <a:off x="5059340" y="29058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6</a:t>
            </a:r>
            <a:endParaRPr lang="en-US" baseline="-25000" dirty="0">
              <a:solidFill>
                <a:srgbClr val="FF0000"/>
              </a:solidFill>
            </a:endParaRPr>
          </a:p>
        </p:txBody>
      </p:sp>
      <p:sp>
        <p:nvSpPr>
          <p:cNvPr id="47" name="TextBox 46"/>
          <p:cNvSpPr txBox="1"/>
          <p:nvPr/>
        </p:nvSpPr>
        <p:spPr>
          <a:xfrm>
            <a:off x="1477940" y="3896499"/>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7</a:t>
            </a:r>
            <a:endParaRPr lang="en-US" baseline="-25000" dirty="0">
              <a:solidFill>
                <a:srgbClr val="FF0000"/>
              </a:solidFill>
            </a:endParaRPr>
          </a:p>
        </p:txBody>
      </p:sp>
      <p:sp>
        <p:nvSpPr>
          <p:cNvPr id="48" name="TextBox 47"/>
          <p:cNvSpPr txBox="1"/>
          <p:nvPr/>
        </p:nvSpPr>
        <p:spPr>
          <a:xfrm>
            <a:off x="2697140" y="1762899"/>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1</a:t>
            </a:r>
            <a:endParaRPr lang="en-US" baseline="-25000" dirty="0">
              <a:solidFill>
                <a:srgbClr val="2A08B8"/>
              </a:solidFill>
            </a:endParaRPr>
          </a:p>
        </p:txBody>
      </p:sp>
      <p:sp>
        <p:nvSpPr>
          <p:cNvPr id="50" name="TextBox 49"/>
          <p:cNvSpPr txBox="1"/>
          <p:nvPr/>
        </p:nvSpPr>
        <p:spPr>
          <a:xfrm>
            <a:off x="4373540" y="2753499"/>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2</a:t>
            </a:r>
            <a:endParaRPr lang="en-US" baseline="-25000" dirty="0">
              <a:solidFill>
                <a:srgbClr val="2A08B8"/>
              </a:solidFill>
            </a:endParaRPr>
          </a:p>
        </p:txBody>
      </p:sp>
      <p:sp>
        <p:nvSpPr>
          <p:cNvPr id="51" name="TextBox 50"/>
          <p:cNvSpPr txBox="1"/>
          <p:nvPr/>
        </p:nvSpPr>
        <p:spPr>
          <a:xfrm>
            <a:off x="6354740" y="1762899"/>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3</a:t>
            </a:r>
            <a:endParaRPr lang="en-US" baseline="-25000" dirty="0">
              <a:solidFill>
                <a:srgbClr val="2A08B8"/>
              </a:solidFill>
            </a:endParaRPr>
          </a:p>
        </p:txBody>
      </p:sp>
      <p:sp>
        <p:nvSpPr>
          <p:cNvPr id="52" name="TextBox 51"/>
          <p:cNvSpPr txBox="1"/>
          <p:nvPr/>
        </p:nvSpPr>
        <p:spPr>
          <a:xfrm>
            <a:off x="7497740" y="2753499"/>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4</a:t>
            </a:r>
            <a:endParaRPr lang="en-US" baseline="-25000" dirty="0">
              <a:solidFill>
                <a:srgbClr val="2A08B8"/>
              </a:solidFill>
            </a:endParaRPr>
          </a:p>
        </p:txBody>
      </p:sp>
      <p:sp>
        <p:nvSpPr>
          <p:cNvPr id="53" name="TextBox 52"/>
          <p:cNvSpPr txBox="1"/>
          <p:nvPr/>
        </p:nvSpPr>
        <p:spPr>
          <a:xfrm>
            <a:off x="3916340" y="3820299"/>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5</a:t>
            </a:r>
            <a:endParaRPr lang="en-US" baseline="-25000" dirty="0">
              <a:solidFill>
                <a:srgbClr val="2A08B8"/>
              </a:solidFill>
            </a:endParaRPr>
          </a:p>
        </p:txBody>
      </p:sp>
      <p:cxnSp>
        <p:nvCxnSpPr>
          <p:cNvPr id="62" name="Elbow Connector 61"/>
          <p:cNvCxnSpPr>
            <a:stCxn id="48" idx="2"/>
            <a:endCxn id="42" idx="0"/>
          </p:cNvCxnSpPr>
          <p:nvPr/>
        </p:nvCxnSpPr>
        <p:spPr>
          <a:xfrm rot="5400000">
            <a:off x="2348406" y="1947565"/>
            <a:ext cx="392668" cy="7620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0" idx="0"/>
            <a:endCxn id="45" idx="1"/>
          </p:cNvCxnSpPr>
          <p:nvPr/>
        </p:nvCxnSpPr>
        <p:spPr>
          <a:xfrm rot="5400000" flipH="1" flipV="1">
            <a:off x="4808773" y="2502932"/>
            <a:ext cx="43934" cy="457200"/>
          </a:xfrm>
          <a:prstGeom prst="bentConnector2">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4940" y="3058299"/>
            <a:ext cx="457200" cy="369332"/>
          </a:xfrm>
          <a:prstGeom prst="rect">
            <a:avLst/>
          </a:prstGeom>
          <a:solidFill>
            <a:schemeClr val="bg2"/>
          </a:solidFill>
          <a:ln>
            <a:solidFill>
              <a:schemeClr val="tx1"/>
            </a:solidFill>
          </a:ln>
        </p:spPr>
        <p:txBody>
          <a:bodyPr wrap="square" rtlCol="0">
            <a:spAutoFit/>
          </a:bodyPr>
          <a:lstStyle/>
          <a:p>
            <a:r>
              <a:rPr lang="en-US" dirty="0" smtClean="0"/>
              <a:t> X</a:t>
            </a:r>
            <a:endParaRPr lang="en-US" dirty="0"/>
          </a:p>
        </p:txBody>
      </p:sp>
      <p:cxnSp>
        <p:nvCxnSpPr>
          <p:cNvPr id="76" name="Shape 75"/>
          <p:cNvCxnSpPr>
            <a:stCxn id="68" idx="3"/>
            <a:endCxn id="41" idx="2"/>
          </p:cNvCxnSpPr>
          <p:nvPr/>
        </p:nvCxnSpPr>
        <p:spPr>
          <a:xfrm flipH="1" flipV="1">
            <a:off x="487340" y="2132231"/>
            <a:ext cx="304800" cy="1110734"/>
          </a:xfrm>
          <a:prstGeom prst="bentConnector4">
            <a:avLst>
              <a:gd name="adj1" fmla="val -75000"/>
              <a:gd name="adj2" fmla="val 58313"/>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68" idx="3"/>
            <a:endCxn id="47" idx="1"/>
          </p:cNvCxnSpPr>
          <p:nvPr/>
        </p:nvCxnSpPr>
        <p:spPr>
          <a:xfrm>
            <a:off x="792140" y="3242965"/>
            <a:ext cx="685800" cy="8382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726340" y="1839099"/>
            <a:ext cx="457200" cy="369332"/>
          </a:xfrm>
          <a:prstGeom prst="rect">
            <a:avLst/>
          </a:prstGeom>
          <a:solidFill>
            <a:schemeClr val="bg2"/>
          </a:solidFill>
          <a:ln>
            <a:solidFill>
              <a:schemeClr val="tx1"/>
            </a:solidFill>
          </a:ln>
        </p:spPr>
        <p:txBody>
          <a:bodyPr wrap="square" rtlCol="0">
            <a:spAutoFit/>
          </a:bodyPr>
          <a:lstStyle/>
          <a:p>
            <a:r>
              <a:rPr lang="en-US" dirty="0" smtClean="0"/>
              <a:t> o</a:t>
            </a:r>
            <a:endParaRPr lang="en-US" dirty="0"/>
          </a:p>
        </p:txBody>
      </p:sp>
      <p:cxnSp>
        <p:nvCxnSpPr>
          <p:cNvPr id="81" name="Elbow Connector 80"/>
          <p:cNvCxnSpPr>
            <a:stCxn id="52" idx="0"/>
            <a:endCxn id="79" idx="2"/>
          </p:cNvCxnSpPr>
          <p:nvPr/>
        </p:nvCxnSpPr>
        <p:spPr>
          <a:xfrm rot="5400000" flipH="1" flipV="1">
            <a:off x="7568106" y="2366665"/>
            <a:ext cx="545068" cy="2286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stCxn id="53" idx="3"/>
            <a:endCxn id="43" idx="2"/>
          </p:cNvCxnSpPr>
          <p:nvPr/>
        </p:nvCxnSpPr>
        <p:spPr>
          <a:xfrm flipH="1" flipV="1">
            <a:off x="2163740" y="3275231"/>
            <a:ext cx="2209800" cy="729734"/>
          </a:xfrm>
          <a:prstGeom prst="bentConnector4">
            <a:avLst>
              <a:gd name="adj1" fmla="val -10345"/>
              <a:gd name="adj2" fmla="val 62653"/>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3" idx="3"/>
            <a:endCxn id="46" idx="1"/>
          </p:cNvCxnSpPr>
          <p:nvPr/>
        </p:nvCxnSpPr>
        <p:spPr>
          <a:xfrm flipV="1">
            <a:off x="4373540" y="3090565"/>
            <a:ext cx="685800" cy="914400"/>
          </a:xfrm>
          <a:prstGeom prst="bentConnector3">
            <a:avLst>
              <a:gd name="adj1" fmla="val 72456"/>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48" idx="3"/>
            <a:endCxn id="44" idx="1"/>
          </p:cNvCxnSpPr>
          <p:nvPr/>
        </p:nvCxnSpPr>
        <p:spPr>
          <a:xfrm>
            <a:off x="3154340" y="1947565"/>
            <a:ext cx="762000" cy="762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34940" y="4529672"/>
            <a:ext cx="4381500" cy="1384995"/>
          </a:xfrm>
          <a:prstGeom prst="rect">
            <a:avLst/>
          </a:prstGeom>
          <a:noFill/>
        </p:spPr>
        <p:txBody>
          <a:bodyPr wrap="square" rtlCol="0">
            <a:spAutoFit/>
          </a:bodyPr>
          <a:lstStyle/>
          <a:p>
            <a:r>
              <a:rPr lang="en-US" sz="2800" dirty="0" smtClean="0">
                <a:solidFill>
                  <a:srgbClr val="2A08B8"/>
                </a:solidFill>
              </a:rPr>
              <a:t>Each program form corresponds to some composition topology.</a:t>
            </a:r>
            <a:endParaRPr lang="en-US" sz="2800" dirty="0">
              <a:solidFill>
                <a:srgbClr val="2A08B8"/>
              </a:solidFill>
            </a:endParaRPr>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12</a:t>
            </a:fld>
            <a:endParaRPr lang="en-US"/>
          </a:p>
        </p:txBody>
      </p:sp>
    </p:spTree>
    <p:extLst>
      <p:ext uri="{BB962C8B-B14F-4D97-AF65-F5344CB8AC3E}">
        <p14:creationId xmlns:p14="http://schemas.microsoft.com/office/powerpoint/2010/main" val="783774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p:sp>
        <p:nvSpPr>
          <p:cNvPr id="8" name="Rounded Rectangle 7"/>
          <p:cNvSpPr/>
          <p:nvPr/>
        </p:nvSpPr>
        <p:spPr>
          <a:xfrm>
            <a:off x="1172570" y="1702925"/>
            <a:ext cx="1066800" cy="533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a:t>
            </a:r>
            <a:endParaRPr lang="en-US" dirty="0"/>
          </a:p>
        </p:txBody>
      </p:sp>
      <p:sp>
        <p:nvSpPr>
          <p:cNvPr id="9" name="Rounded Rectangle 8"/>
          <p:cNvSpPr/>
          <p:nvPr/>
        </p:nvSpPr>
        <p:spPr>
          <a:xfrm>
            <a:off x="2848970" y="2693525"/>
            <a:ext cx="1066800" cy="533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0" name="TextBox 9"/>
          <p:cNvSpPr txBox="1"/>
          <p:nvPr/>
        </p:nvSpPr>
        <p:spPr>
          <a:xfrm>
            <a:off x="5134970" y="3684125"/>
            <a:ext cx="3124200" cy="2246769"/>
          </a:xfrm>
          <a:prstGeom prst="rect">
            <a:avLst/>
          </a:prstGeom>
          <a:solidFill>
            <a:schemeClr val="bg2"/>
          </a:solidFill>
          <a:ln w="38100">
            <a:solidFill>
              <a:schemeClr val="tx1"/>
            </a:solidFill>
          </a:ln>
        </p:spPr>
        <p:txBody>
          <a:bodyPr wrap="square" rtlCol="0">
            <a:spAutoFit/>
          </a:bodyPr>
          <a:lstStyle/>
          <a:p>
            <a:r>
              <a:rPr lang="en-US" sz="2000" b="1" dirty="0" smtClean="0">
                <a:solidFill>
                  <a:srgbClr val="FF0000"/>
                </a:solidFill>
                <a:latin typeface="Courier New" pitchFamily="49" charset="0"/>
                <a:ea typeface="MS Gothic" pitchFamily="49" charset="-128"/>
                <a:cs typeface="Courier New" pitchFamily="49" charset="0"/>
              </a:rPr>
              <a:t>Wrong</a:t>
            </a:r>
            <a:r>
              <a:rPr lang="en-US" sz="2000" b="1" dirty="0" smtClean="0">
                <a:solidFill>
                  <a:srgbClr val="00B050"/>
                </a:solidFill>
                <a:latin typeface="Courier New" pitchFamily="49" charset="0"/>
                <a:ea typeface="MS Gothic" pitchFamily="49" charset="-128"/>
                <a:cs typeface="Courier New" pitchFamily="49" charset="0"/>
              </a:rPr>
              <a:t> (x) {</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1</a:t>
            </a:r>
            <a:r>
              <a:rPr lang="en-US" sz="2000" b="1" dirty="0" smtClean="0">
                <a:solidFill>
                  <a:srgbClr val="00B050"/>
                </a:solidFill>
                <a:latin typeface="Courier New" pitchFamily="49" charset="0"/>
                <a:ea typeface="MS Gothic" pitchFamily="49" charset="-128"/>
                <a:cs typeface="Courier New" pitchFamily="49" charset="0"/>
              </a:rPr>
              <a:t> = x – 1;</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2</a:t>
            </a:r>
            <a:r>
              <a:rPr lang="en-US" sz="2000" b="1" dirty="0" smtClean="0">
                <a:solidFill>
                  <a:srgbClr val="00B050"/>
                </a:solidFill>
                <a:latin typeface="Courier New" pitchFamily="49" charset="0"/>
                <a:ea typeface="MS Gothic" pitchFamily="49" charset="-128"/>
                <a:cs typeface="Courier New" pitchFamily="49" charset="0"/>
              </a:rPr>
              <a:t> = x || </a:t>
            </a:r>
            <a:r>
              <a:rPr lang="en-US" sz="2000" b="1" dirty="0" smtClean="0">
                <a:solidFill>
                  <a:srgbClr val="FF0000"/>
                </a:solidFill>
                <a:latin typeface="Courier New" pitchFamily="49" charset="0"/>
                <a:ea typeface="MS Gothic" pitchFamily="49" charset="-128"/>
                <a:cs typeface="Courier New" pitchFamily="49" charset="0"/>
              </a:rPr>
              <a:t>r</a:t>
            </a:r>
            <a:r>
              <a:rPr lang="en-US" sz="2000" b="1" baseline="-25000" dirty="0" smtClean="0">
                <a:solidFill>
                  <a:srgbClr val="FF0000"/>
                </a:solidFill>
                <a:latin typeface="Courier New"/>
                <a:ea typeface="MS Gothic" pitchFamily="49" charset="-128"/>
                <a:cs typeface="Courier New" pitchFamily="49" charset="0"/>
              </a:rPr>
              <a:t>3</a:t>
            </a:r>
            <a:r>
              <a:rPr lang="en-US" sz="2000" b="1" dirty="0" smtClean="0">
                <a:solidFill>
                  <a:srgbClr val="00B050"/>
                </a:solidFill>
                <a:latin typeface="Courier New" pitchFamily="49" charset="0"/>
                <a:ea typeface="MS Gothic" pitchFamily="49" charset="-128"/>
                <a:cs typeface="Courier New" pitchFamily="49" charset="0"/>
              </a:rPr>
              <a:t> ;</a:t>
            </a:r>
          </a:p>
          <a:p>
            <a:r>
              <a:rPr lang="en-US" sz="2000" b="1" dirty="0" smtClean="0">
                <a:solidFill>
                  <a:srgbClr val="FF0000"/>
                </a:solidFill>
                <a:latin typeface="Courier New" pitchFamily="49" charset="0"/>
                <a:ea typeface="MS Gothic" pitchFamily="49" charset="-128"/>
                <a:cs typeface="Courier New" pitchFamily="49" charset="0"/>
              </a:rPr>
              <a:t>r</a:t>
            </a:r>
            <a:r>
              <a:rPr lang="en-US" sz="2000" b="1" baseline="-25000" dirty="0" smtClean="0">
                <a:solidFill>
                  <a:srgbClr val="FF0000"/>
                </a:solidFill>
                <a:latin typeface="Courier New"/>
                <a:ea typeface="MS Gothic" pitchFamily="49" charset="-128"/>
                <a:cs typeface="Courier New" pitchFamily="49" charset="0"/>
              </a:rPr>
              <a:t>3</a:t>
            </a:r>
            <a:r>
              <a:rPr lang="en-US" sz="2000" b="1" dirty="0" smtClean="0">
                <a:solidFill>
                  <a:srgbClr val="00B050"/>
                </a:solidFill>
                <a:latin typeface="Courier New" pitchFamily="49" charset="0"/>
                <a:ea typeface="MS Gothic" pitchFamily="49" charset="-128"/>
                <a:cs typeface="Courier New" pitchFamily="49" charset="0"/>
              </a:rPr>
              <a:t> = r</a:t>
            </a:r>
            <a:r>
              <a:rPr lang="en-US" sz="2000" b="1" baseline="-25000" dirty="0" smtClean="0">
                <a:solidFill>
                  <a:srgbClr val="00B050"/>
                </a:solidFill>
                <a:latin typeface="Courier New"/>
                <a:ea typeface="MS Gothic" pitchFamily="49" charset="-128"/>
                <a:cs typeface="Courier New" pitchFamily="49" charset="0"/>
              </a:rPr>
              <a:t>2</a:t>
            </a:r>
            <a:r>
              <a:rPr lang="en-US" sz="2000" b="1" dirty="0" smtClean="0">
                <a:solidFill>
                  <a:srgbClr val="00B050"/>
                </a:solidFill>
                <a:latin typeface="Courier New" pitchFamily="49" charset="0"/>
                <a:ea typeface="MS Gothic" pitchFamily="49" charset="-128"/>
                <a:cs typeface="Courier New" pitchFamily="49" charset="0"/>
              </a:rPr>
              <a:t> + 1;</a:t>
            </a:r>
          </a:p>
          <a:p>
            <a:r>
              <a:rPr lang="en-US" sz="2000" b="1" dirty="0" smtClean="0">
                <a:solidFill>
                  <a:srgbClr val="00B050"/>
                </a:solidFill>
                <a:latin typeface="Courier New" pitchFamily="49" charset="0"/>
                <a:ea typeface="MS Gothic" pitchFamily="49" charset="-128"/>
                <a:cs typeface="Courier New" pitchFamily="49" charset="0"/>
              </a:rPr>
              <a:t>r</a:t>
            </a:r>
            <a:r>
              <a:rPr lang="en-US" sz="2000" b="1" baseline="-25000" dirty="0" smtClean="0">
                <a:solidFill>
                  <a:srgbClr val="00B050"/>
                </a:solidFill>
                <a:latin typeface="Courier New"/>
                <a:ea typeface="MS Gothic" pitchFamily="49" charset="-128"/>
                <a:cs typeface="Courier New" pitchFamily="49" charset="0"/>
              </a:rPr>
              <a:t>4</a:t>
            </a:r>
            <a:r>
              <a:rPr lang="en-US" sz="2000" b="1" dirty="0" smtClean="0">
                <a:solidFill>
                  <a:srgbClr val="00B050"/>
                </a:solidFill>
                <a:latin typeface="Courier New" pitchFamily="49" charset="0"/>
                <a:ea typeface="MS Gothic" pitchFamily="49" charset="-128"/>
                <a:cs typeface="Courier New" pitchFamily="49" charset="0"/>
              </a:rPr>
              <a:t> = r</a:t>
            </a:r>
            <a:r>
              <a:rPr lang="en-US" sz="2000" b="1" baseline="-25000" dirty="0" smtClean="0">
                <a:solidFill>
                  <a:srgbClr val="00B050"/>
                </a:solidFill>
                <a:latin typeface="Courier New"/>
                <a:ea typeface="MS Gothic" pitchFamily="49" charset="-128"/>
                <a:cs typeface="Courier New" pitchFamily="49" charset="0"/>
              </a:rPr>
              <a:t>3</a:t>
            </a:r>
            <a:r>
              <a:rPr lang="en-US" sz="2000" b="1" dirty="0" smtClean="0">
                <a:solidFill>
                  <a:srgbClr val="00B050"/>
                </a:solidFill>
                <a:latin typeface="Courier New" pitchFamily="49" charset="0"/>
                <a:ea typeface="MS Gothic" pitchFamily="49" charset="-128"/>
                <a:cs typeface="Courier New" pitchFamily="49" charset="0"/>
              </a:rPr>
              <a:t> &amp;&amp; x</a:t>
            </a:r>
          </a:p>
          <a:p>
            <a:r>
              <a:rPr lang="en-US" sz="2000" b="1" dirty="0" smtClean="0">
                <a:solidFill>
                  <a:srgbClr val="00B050"/>
                </a:solidFill>
                <a:latin typeface="Courier New" pitchFamily="49" charset="0"/>
                <a:ea typeface="MS Gothic" pitchFamily="49" charset="-128"/>
                <a:cs typeface="Courier New" pitchFamily="49" charset="0"/>
              </a:rPr>
              <a:t>return r</a:t>
            </a:r>
            <a:r>
              <a:rPr lang="en-US" sz="2000" b="1" baseline="-25000" dirty="0" smtClean="0">
                <a:solidFill>
                  <a:srgbClr val="00B050"/>
                </a:solidFill>
                <a:latin typeface="Courier New"/>
                <a:ea typeface="MS Gothic" pitchFamily="49" charset="-128"/>
                <a:cs typeface="Courier New" pitchFamily="49" charset="0"/>
              </a:rPr>
              <a:t>4</a:t>
            </a:r>
            <a:r>
              <a:rPr lang="en-US" sz="2000" b="1" dirty="0" smtClean="0">
                <a:solidFill>
                  <a:srgbClr val="00B050"/>
                </a:solidFill>
                <a:latin typeface="Courier New" pitchFamily="49" charset="0"/>
                <a:ea typeface="MS Gothic" pitchFamily="49" charset="-128"/>
                <a:cs typeface="Courier New" pitchFamily="49" charset="0"/>
              </a:rPr>
              <a:t>;</a:t>
            </a:r>
          </a:p>
          <a:p>
            <a:r>
              <a:rPr lang="en-US" sz="2000" b="1" dirty="0" smtClean="0">
                <a:solidFill>
                  <a:srgbClr val="00B050"/>
                </a:solidFill>
                <a:latin typeface="Courier New" pitchFamily="49" charset="0"/>
                <a:ea typeface="MS Gothic" pitchFamily="49" charset="-128"/>
                <a:cs typeface="Courier New" pitchFamily="49" charset="0"/>
              </a:rPr>
              <a:t>}</a:t>
            </a:r>
          </a:p>
        </p:txBody>
      </p:sp>
      <p:sp>
        <p:nvSpPr>
          <p:cNvPr id="11" name="Rounded Rectangle 10"/>
          <p:cNvSpPr/>
          <p:nvPr/>
        </p:nvSpPr>
        <p:spPr>
          <a:xfrm>
            <a:off x="4830170" y="1702925"/>
            <a:ext cx="1066800" cy="5334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2" name="Rounded Rectangle 11"/>
          <p:cNvSpPr/>
          <p:nvPr/>
        </p:nvSpPr>
        <p:spPr>
          <a:xfrm>
            <a:off x="5973170" y="2693525"/>
            <a:ext cx="1066800" cy="5334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&amp;&amp;</a:t>
            </a:r>
            <a:endParaRPr lang="en-US" dirty="0">
              <a:solidFill>
                <a:schemeClr val="tx1"/>
              </a:solidFill>
            </a:endParaRPr>
          </a:p>
        </p:txBody>
      </p:sp>
      <p:sp>
        <p:nvSpPr>
          <p:cNvPr id="13" name="Rounded Rectangle 12"/>
          <p:cNvSpPr/>
          <p:nvPr/>
        </p:nvSpPr>
        <p:spPr>
          <a:xfrm>
            <a:off x="2391770" y="3760325"/>
            <a:ext cx="1066800" cy="533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cxnSp>
        <p:nvCxnSpPr>
          <p:cNvPr id="27" name="Straight Arrow Connector 26"/>
          <p:cNvCxnSpPr/>
          <p:nvPr/>
        </p:nvCxnSpPr>
        <p:spPr>
          <a:xfrm>
            <a:off x="2391770" y="28459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91770" y="30745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72970" y="20077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15970" y="28459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15970" y="30745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34570" y="40651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5370" y="20077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39370" y="19315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15770" y="29221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896970" y="19315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039970" y="29983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458570" y="4065125"/>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8170" y="17791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1</a:t>
            </a:r>
            <a:endParaRPr lang="en-US" baseline="-25000" dirty="0">
              <a:solidFill>
                <a:srgbClr val="FF0000"/>
              </a:solidFill>
            </a:endParaRPr>
          </a:p>
        </p:txBody>
      </p:sp>
      <p:sp>
        <p:nvSpPr>
          <p:cNvPr id="42" name="TextBox 41"/>
          <p:cNvSpPr txBox="1"/>
          <p:nvPr/>
        </p:nvSpPr>
        <p:spPr>
          <a:xfrm>
            <a:off x="1934570" y="25411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2</a:t>
            </a:r>
            <a:endParaRPr lang="en-US" baseline="-25000" dirty="0">
              <a:solidFill>
                <a:srgbClr val="FF0000"/>
              </a:solidFill>
            </a:endParaRPr>
          </a:p>
        </p:txBody>
      </p:sp>
      <p:sp>
        <p:nvSpPr>
          <p:cNvPr id="43" name="TextBox 42"/>
          <p:cNvSpPr txBox="1"/>
          <p:nvPr/>
        </p:nvSpPr>
        <p:spPr>
          <a:xfrm>
            <a:off x="1934570" y="29221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3</a:t>
            </a:r>
            <a:endParaRPr lang="en-US" baseline="-25000" dirty="0">
              <a:solidFill>
                <a:srgbClr val="FF0000"/>
              </a:solidFill>
            </a:endParaRPr>
          </a:p>
        </p:txBody>
      </p:sp>
      <p:sp>
        <p:nvSpPr>
          <p:cNvPr id="44" name="TextBox 43"/>
          <p:cNvSpPr txBox="1"/>
          <p:nvPr/>
        </p:nvSpPr>
        <p:spPr>
          <a:xfrm>
            <a:off x="3915770" y="18553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4</a:t>
            </a:r>
            <a:endParaRPr lang="en-US" baseline="-25000" dirty="0">
              <a:solidFill>
                <a:srgbClr val="FF0000"/>
              </a:solidFill>
            </a:endParaRPr>
          </a:p>
        </p:txBody>
      </p:sp>
      <p:sp>
        <p:nvSpPr>
          <p:cNvPr id="45" name="TextBox 44"/>
          <p:cNvSpPr txBox="1"/>
          <p:nvPr/>
        </p:nvSpPr>
        <p:spPr>
          <a:xfrm>
            <a:off x="5058770" y="25411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5</a:t>
            </a:r>
            <a:endParaRPr lang="en-US" baseline="-25000" dirty="0">
              <a:solidFill>
                <a:srgbClr val="FF0000"/>
              </a:solidFill>
            </a:endParaRPr>
          </a:p>
        </p:txBody>
      </p:sp>
      <p:sp>
        <p:nvSpPr>
          <p:cNvPr id="46" name="TextBox 45"/>
          <p:cNvSpPr txBox="1"/>
          <p:nvPr/>
        </p:nvSpPr>
        <p:spPr>
          <a:xfrm>
            <a:off x="5058770" y="29221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6</a:t>
            </a:r>
            <a:endParaRPr lang="en-US" baseline="-25000" dirty="0">
              <a:solidFill>
                <a:srgbClr val="FF0000"/>
              </a:solidFill>
            </a:endParaRPr>
          </a:p>
        </p:txBody>
      </p:sp>
      <p:sp>
        <p:nvSpPr>
          <p:cNvPr id="47" name="TextBox 46"/>
          <p:cNvSpPr txBox="1"/>
          <p:nvPr/>
        </p:nvSpPr>
        <p:spPr>
          <a:xfrm>
            <a:off x="1477370" y="3912725"/>
            <a:ext cx="457200" cy="369332"/>
          </a:xfrm>
          <a:prstGeom prst="rect">
            <a:avLst/>
          </a:prstGeom>
          <a:noFill/>
          <a:ln>
            <a:solidFill>
              <a:schemeClr val="tx1"/>
            </a:solidFill>
          </a:ln>
        </p:spPr>
        <p:txBody>
          <a:bodyPr wrap="square" rtlCol="0">
            <a:spAutoFit/>
          </a:bodyPr>
          <a:lstStyle/>
          <a:p>
            <a:r>
              <a:rPr lang="en-US" dirty="0" smtClean="0">
                <a:solidFill>
                  <a:srgbClr val="FF0000"/>
                </a:solidFill>
              </a:rPr>
              <a:t>p</a:t>
            </a:r>
            <a:r>
              <a:rPr lang="en-US" baseline="-25000" dirty="0" smtClean="0">
                <a:solidFill>
                  <a:srgbClr val="FF0000"/>
                </a:solidFill>
              </a:rPr>
              <a:t>7</a:t>
            </a:r>
            <a:endParaRPr lang="en-US" baseline="-25000" dirty="0">
              <a:solidFill>
                <a:srgbClr val="FF0000"/>
              </a:solidFill>
            </a:endParaRPr>
          </a:p>
        </p:txBody>
      </p:sp>
      <p:sp>
        <p:nvSpPr>
          <p:cNvPr id="48" name="TextBox 47"/>
          <p:cNvSpPr txBox="1"/>
          <p:nvPr/>
        </p:nvSpPr>
        <p:spPr>
          <a:xfrm>
            <a:off x="2696570" y="1779125"/>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1</a:t>
            </a:r>
            <a:endParaRPr lang="en-US" baseline="-25000" dirty="0">
              <a:solidFill>
                <a:srgbClr val="2A08B8"/>
              </a:solidFill>
            </a:endParaRPr>
          </a:p>
        </p:txBody>
      </p:sp>
      <p:sp>
        <p:nvSpPr>
          <p:cNvPr id="50" name="TextBox 49"/>
          <p:cNvSpPr txBox="1"/>
          <p:nvPr/>
        </p:nvSpPr>
        <p:spPr>
          <a:xfrm>
            <a:off x="4372970" y="2769725"/>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2</a:t>
            </a:r>
            <a:endParaRPr lang="en-US" baseline="-25000" dirty="0">
              <a:solidFill>
                <a:srgbClr val="2A08B8"/>
              </a:solidFill>
            </a:endParaRPr>
          </a:p>
        </p:txBody>
      </p:sp>
      <p:sp>
        <p:nvSpPr>
          <p:cNvPr id="51" name="TextBox 50"/>
          <p:cNvSpPr txBox="1"/>
          <p:nvPr/>
        </p:nvSpPr>
        <p:spPr>
          <a:xfrm>
            <a:off x="6354170" y="1779125"/>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3</a:t>
            </a:r>
            <a:endParaRPr lang="en-US" baseline="-25000" dirty="0">
              <a:solidFill>
                <a:srgbClr val="2A08B8"/>
              </a:solidFill>
            </a:endParaRPr>
          </a:p>
        </p:txBody>
      </p:sp>
      <p:sp>
        <p:nvSpPr>
          <p:cNvPr id="52" name="TextBox 51"/>
          <p:cNvSpPr txBox="1"/>
          <p:nvPr/>
        </p:nvSpPr>
        <p:spPr>
          <a:xfrm>
            <a:off x="7497170" y="2769725"/>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4</a:t>
            </a:r>
            <a:endParaRPr lang="en-US" baseline="-25000" dirty="0">
              <a:solidFill>
                <a:srgbClr val="2A08B8"/>
              </a:solidFill>
            </a:endParaRPr>
          </a:p>
        </p:txBody>
      </p:sp>
      <p:sp>
        <p:nvSpPr>
          <p:cNvPr id="53" name="TextBox 52"/>
          <p:cNvSpPr txBox="1"/>
          <p:nvPr/>
        </p:nvSpPr>
        <p:spPr>
          <a:xfrm>
            <a:off x="3915770" y="3836525"/>
            <a:ext cx="457200" cy="369332"/>
          </a:xfrm>
          <a:prstGeom prst="rect">
            <a:avLst/>
          </a:prstGeom>
          <a:noFill/>
          <a:ln>
            <a:solidFill>
              <a:schemeClr val="tx1"/>
            </a:solidFill>
          </a:ln>
        </p:spPr>
        <p:txBody>
          <a:bodyPr wrap="square" rtlCol="0">
            <a:spAutoFit/>
          </a:bodyPr>
          <a:lstStyle/>
          <a:p>
            <a:r>
              <a:rPr lang="en-US" dirty="0" smtClean="0">
                <a:solidFill>
                  <a:srgbClr val="2A08B8"/>
                </a:solidFill>
              </a:rPr>
              <a:t>r</a:t>
            </a:r>
            <a:r>
              <a:rPr lang="en-US" baseline="-25000" dirty="0" smtClean="0">
                <a:solidFill>
                  <a:srgbClr val="2A08B8"/>
                </a:solidFill>
              </a:rPr>
              <a:t>5</a:t>
            </a:r>
            <a:endParaRPr lang="en-US" baseline="-25000" dirty="0">
              <a:solidFill>
                <a:srgbClr val="2A08B8"/>
              </a:solidFill>
            </a:endParaRPr>
          </a:p>
        </p:txBody>
      </p:sp>
      <p:cxnSp>
        <p:nvCxnSpPr>
          <p:cNvPr id="65" name="Elbow Connector 64"/>
          <p:cNvCxnSpPr>
            <a:stCxn id="50" idx="0"/>
            <a:endCxn id="44" idx="2"/>
          </p:cNvCxnSpPr>
          <p:nvPr/>
        </p:nvCxnSpPr>
        <p:spPr>
          <a:xfrm rot="16200000" flipV="1">
            <a:off x="4100436" y="2268591"/>
            <a:ext cx="545068" cy="4572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1" idx="2"/>
            <a:endCxn id="45" idx="0"/>
          </p:cNvCxnSpPr>
          <p:nvPr/>
        </p:nvCxnSpPr>
        <p:spPr>
          <a:xfrm rot="5400000">
            <a:off x="5738736" y="1697091"/>
            <a:ext cx="392668" cy="12954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4370" y="3074525"/>
            <a:ext cx="457200" cy="369332"/>
          </a:xfrm>
          <a:prstGeom prst="rect">
            <a:avLst/>
          </a:prstGeom>
          <a:solidFill>
            <a:schemeClr val="bg2"/>
          </a:solidFill>
          <a:ln>
            <a:solidFill>
              <a:schemeClr val="tx1"/>
            </a:solidFill>
          </a:ln>
        </p:spPr>
        <p:txBody>
          <a:bodyPr wrap="square" rtlCol="0">
            <a:spAutoFit/>
          </a:bodyPr>
          <a:lstStyle/>
          <a:p>
            <a:r>
              <a:rPr lang="en-US" dirty="0" smtClean="0"/>
              <a:t> X</a:t>
            </a:r>
            <a:endParaRPr lang="en-US" dirty="0"/>
          </a:p>
        </p:txBody>
      </p:sp>
      <p:cxnSp>
        <p:nvCxnSpPr>
          <p:cNvPr id="70" name="Elbow Connector 69"/>
          <p:cNvCxnSpPr>
            <a:stCxn id="68" idx="3"/>
            <a:endCxn id="43" idx="1"/>
          </p:cNvCxnSpPr>
          <p:nvPr/>
        </p:nvCxnSpPr>
        <p:spPr>
          <a:xfrm flipV="1">
            <a:off x="791570" y="3106791"/>
            <a:ext cx="1143000" cy="1524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2" name="Shape 71"/>
          <p:cNvCxnSpPr>
            <a:stCxn id="68" idx="3"/>
            <a:endCxn id="46" idx="2"/>
          </p:cNvCxnSpPr>
          <p:nvPr/>
        </p:nvCxnSpPr>
        <p:spPr>
          <a:xfrm>
            <a:off x="791570" y="3259191"/>
            <a:ext cx="4495800" cy="32266"/>
          </a:xfrm>
          <a:prstGeom prst="bentConnector4">
            <a:avLst>
              <a:gd name="adj1" fmla="val 12347"/>
              <a:gd name="adj2" fmla="val 808486"/>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6" name="Shape 75"/>
          <p:cNvCxnSpPr>
            <a:stCxn id="68" idx="3"/>
            <a:endCxn id="41" idx="2"/>
          </p:cNvCxnSpPr>
          <p:nvPr/>
        </p:nvCxnSpPr>
        <p:spPr>
          <a:xfrm flipH="1" flipV="1">
            <a:off x="486770" y="2148457"/>
            <a:ext cx="304800" cy="1110734"/>
          </a:xfrm>
          <a:prstGeom prst="bentConnector4">
            <a:avLst>
              <a:gd name="adj1" fmla="val -75000"/>
              <a:gd name="adj2" fmla="val 58313"/>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68" idx="3"/>
            <a:endCxn id="47" idx="1"/>
          </p:cNvCxnSpPr>
          <p:nvPr/>
        </p:nvCxnSpPr>
        <p:spPr>
          <a:xfrm>
            <a:off x="791570" y="3259191"/>
            <a:ext cx="685800" cy="8382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725770" y="1855325"/>
            <a:ext cx="457200" cy="369332"/>
          </a:xfrm>
          <a:prstGeom prst="rect">
            <a:avLst/>
          </a:prstGeom>
          <a:solidFill>
            <a:schemeClr val="bg2"/>
          </a:solidFill>
          <a:ln>
            <a:solidFill>
              <a:schemeClr val="tx1"/>
            </a:solidFill>
          </a:ln>
        </p:spPr>
        <p:txBody>
          <a:bodyPr wrap="square" rtlCol="0">
            <a:spAutoFit/>
          </a:bodyPr>
          <a:lstStyle/>
          <a:p>
            <a:r>
              <a:rPr lang="en-US" dirty="0" smtClean="0"/>
              <a:t> o</a:t>
            </a:r>
            <a:endParaRPr lang="en-US" dirty="0"/>
          </a:p>
        </p:txBody>
      </p:sp>
      <p:cxnSp>
        <p:nvCxnSpPr>
          <p:cNvPr id="81" name="Elbow Connector 80"/>
          <p:cNvCxnSpPr>
            <a:stCxn id="52" idx="0"/>
            <a:endCxn id="79" idx="2"/>
          </p:cNvCxnSpPr>
          <p:nvPr/>
        </p:nvCxnSpPr>
        <p:spPr>
          <a:xfrm rot="5400000" flipH="1" flipV="1">
            <a:off x="7567536" y="2382891"/>
            <a:ext cx="545068" cy="228600"/>
          </a:xfrm>
          <a:prstGeom prst="bentConnector3">
            <a:avLst>
              <a:gd name="adj1" fmla="val 50000"/>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51" idx="0"/>
          </p:cNvCxnSpPr>
          <p:nvPr/>
        </p:nvCxnSpPr>
        <p:spPr>
          <a:xfrm rot="16200000" flipH="1" flipV="1">
            <a:off x="4106270" y="64625"/>
            <a:ext cx="762000" cy="4191000"/>
          </a:xfrm>
          <a:prstGeom prst="bentConnector4">
            <a:avLst>
              <a:gd name="adj1" fmla="val -22421"/>
              <a:gd name="adj2" fmla="val 69952"/>
            </a:avLst>
          </a:prstGeom>
          <a:ln w="38100" cmpd="sng">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48988" y="4392010"/>
            <a:ext cx="4267200" cy="1384995"/>
          </a:xfrm>
          <a:prstGeom prst="rect">
            <a:avLst/>
          </a:prstGeom>
          <a:noFill/>
        </p:spPr>
        <p:txBody>
          <a:bodyPr wrap="square" rtlCol="0">
            <a:spAutoFit/>
          </a:bodyPr>
          <a:lstStyle/>
          <a:p>
            <a:r>
              <a:rPr lang="en-US" sz="2800" dirty="0" smtClean="0">
                <a:solidFill>
                  <a:srgbClr val="FF0000"/>
                </a:solidFill>
              </a:rPr>
              <a:t>Some composition topology do not represent a valid program.</a:t>
            </a:r>
            <a:endParaRPr lang="en-US" sz="2800" dirty="0">
              <a:solidFill>
                <a:srgbClr val="FF0000"/>
              </a:solidFill>
            </a:endParaRPr>
          </a:p>
        </p:txBody>
      </p:sp>
      <p:sp>
        <p:nvSpPr>
          <p:cNvPr id="85" name="TextBox 84"/>
          <p:cNvSpPr txBox="1"/>
          <p:nvPr/>
        </p:nvSpPr>
        <p:spPr>
          <a:xfrm>
            <a:off x="3153770" y="5429522"/>
            <a:ext cx="1981200" cy="646331"/>
          </a:xfrm>
          <a:prstGeom prst="rect">
            <a:avLst/>
          </a:prstGeom>
          <a:solidFill>
            <a:srgbClr val="FFFF00"/>
          </a:solidFill>
        </p:spPr>
        <p:txBody>
          <a:bodyPr wrap="square" rtlCol="0">
            <a:spAutoFit/>
          </a:bodyPr>
          <a:lstStyle/>
          <a:p>
            <a:r>
              <a:rPr lang="en-US" b="1" dirty="0" smtClean="0">
                <a:solidFill>
                  <a:srgbClr val="FF0000"/>
                </a:solidFill>
              </a:rPr>
              <a:t>UNDEFINED VAR ERROR !</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13</a:t>
            </a:fld>
            <a:endParaRPr lang="en-US"/>
          </a:p>
        </p:txBody>
      </p:sp>
    </p:spTree>
    <p:extLst>
      <p:ext uri="{BB962C8B-B14F-4D97-AF65-F5344CB8AC3E}">
        <p14:creationId xmlns:p14="http://schemas.microsoft.com/office/powerpoint/2010/main" val="4173046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Composition</a:t>
            </a:r>
          </a:p>
        </p:txBody>
      </p:sp>
      <p:sp>
        <p:nvSpPr>
          <p:cNvPr id="3" name="Content Placeholder 2"/>
          <p:cNvSpPr>
            <a:spLocks noGrp="1"/>
          </p:cNvSpPr>
          <p:nvPr>
            <p:ph idx="1"/>
          </p:nvPr>
        </p:nvSpPr>
        <p:spPr/>
        <p:txBody>
          <a:bodyPr>
            <a:normAutofit/>
          </a:bodyPr>
          <a:lstStyle/>
          <a:p>
            <a:pPr marL="114300" indent="0">
              <a:buNone/>
            </a:pPr>
            <a:r>
              <a:rPr lang="en-US" sz="2800" dirty="0" smtClean="0"/>
              <a:t>Program Synthesis Reduces to Searching Over Valid Composition of Library Components</a:t>
            </a:r>
          </a:p>
          <a:p>
            <a:pPr marL="114300" indent="0">
              <a:buNone/>
            </a:pPr>
            <a:endParaRPr lang="en-US" sz="2800" dirty="0"/>
          </a:p>
          <a:p>
            <a:r>
              <a:rPr lang="en-US" sz="2800" dirty="0" smtClean="0"/>
              <a:t>Encoding Valid Compositions into a logical formula</a:t>
            </a:r>
          </a:p>
          <a:p>
            <a:pPr marL="114300" indent="0">
              <a:buNone/>
            </a:pPr>
            <a:endParaRPr lang="en-US" sz="2800" dirty="0"/>
          </a:p>
          <a:p>
            <a:r>
              <a:rPr lang="en-US" sz="2800" dirty="0" smtClean="0"/>
              <a:t>Searching over this using </a:t>
            </a:r>
            <a:r>
              <a:rPr lang="en-US" sz="2800" dirty="0" err="1" smtClean="0"/>
              <a:t>satisfiability</a:t>
            </a:r>
            <a:r>
              <a:rPr lang="en-US" sz="2800" dirty="0" smtClean="0"/>
              <a:t> solving.</a:t>
            </a:r>
            <a:endParaRPr lang="en-US" sz="2800"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14</a:t>
            </a:fld>
            <a:endParaRPr lang="en-US"/>
          </a:p>
        </p:txBody>
      </p:sp>
    </p:spTree>
    <p:extLst>
      <p:ext uri="{BB962C8B-B14F-4D97-AF65-F5344CB8AC3E}">
        <p14:creationId xmlns:p14="http://schemas.microsoft.com/office/powerpoint/2010/main" val="105606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95400"/>
                <a:ext cx="8382000" cy="5791200"/>
              </a:xfrm>
            </p:spPr>
            <p:txBody>
              <a:bodyPr>
                <a:normAutofit fontScale="70000" lnSpcReduction="20000"/>
              </a:bodyPr>
              <a:lstStyle/>
              <a:p>
                <a:r>
                  <a:rPr lang="en-US" sz="2800" dirty="0" smtClean="0"/>
                  <a:t>Represent different compositions of the components as a logical formula parameterized by </a:t>
                </a:r>
                <a:r>
                  <a:rPr lang="en-US" sz="2800" dirty="0" smtClean="0">
                    <a:solidFill>
                      <a:srgbClr val="002060"/>
                    </a:solidFill>
                  </a:rPr>
                  <a:t>auxiliary variables L</a:t>
                </a:r>
                <a:r>
                  <a:rPr lang="en-US" sz="2800" dirty="0" smtClean="0"/>
                  <a:t>. </a:t>
                </a:r>
                <a:endParaRPr lang="en-US" sz="2800" i="1" dirty="0" smtClean="0">
                  <a:solidFill>
                    <a:srgbClr val="C00000"/>
                  </a:solidFill>
                  <a:latin typeface="Cambria Math"/>
                </a:endParaRPr>
              </a:p>
              <a:p>
                <a:pPr marL="777240" lvl="2" indent="0">
                  <a:buNone/>
                </a:pPr>
                <a14:m>
                  <m:oMathPara xmlns:m="http://schemas.openxmlformats.org/officeDocument/2006/math">
                    <m:oMathParaPr>
                      <m:jc m:val="centerGroup"/>
                    </m:oMathParaPr>
                    <m:oMath xmlns:m="http://schemas.openxmlformats.org/officeDocument/2006/math">
                      <m:sSub>
                        <m:sSubPr>
                          <m:ctrlPr>
                            <a:rPr lang="en-US" sz="3100" i="1" smtClean="0">
                              <a:solidFill>
                                <a:srgbClr val="7030A0"/>
                              </a:solidFill>
                              <a:latin typeface="Cambria Math"/>
                            </a:rPr>
                          </m:ctrlPr>
                        </m:sSubPr>
                        <m:e>
                          <m:r>
                            <a:rPr lang="en-US" sz="3100" i="1">
                              <a:solidFill>
                                <a:srgbClr val="7030A0"/>
                              </a:solidFill>
                              <a:latin typeface="Cambria Math"/>
                            </a:rPr>
                            <m:t>𝜙</m:t>
                          </m:r>
                        </m:e>
                        <m:sub>
                          <m:r>
                            <a:rPr lang="en-US" sz="3100" b="0" i="1" smtClean="0">
                              <a:solidFill>
                                <a:srgbClr val="7030A0"/>
                              </a:solidFill>
                              <a:latin typeface="Cambria Math"/>
                            </a:rPr>
                            <m:t>𝑖𝑚𝑝𝑙</m:t>
                          </m:r>
                        </m:sub>
                      </m:sSub>
                      <m:r>
                        <a:rPr lang="en-US" sz="3100" i="1">
                          <a:solidFill>
                            <a:srgbClr val="7030A0"/>
                          </a:solidFill>
                          <a:latin typeface="Cambria Math"/>
                        </a:rPr>
                        <m:t>(</m:t>
                      </m:r>
                      <m:r>
                        <a:rPr lang="en-US" sz="3100" i="1">
                          <a:solidFill>
                            <a:srgbClr val="7030A0"/>
                          </a:solidFill>
                          <a:latin typeface="Cambria Math"/>
                        </a:rPr>
                        <m:t>𝐼</m:t>
                      </m:r>
                      <m:r>
                        <a:rPr lang="en-US" sz="3100" i="1">
                          <a:solidFill>
                            <a:srgbClr val="7030A0"/>
                          </a:solidFill>
                          <a:latin typeface="Cambria Math"/>
                        </a:rPr>
                        <m:t>,</m:t>
                      </m:r>
                      <m:r>
                        <a:rPr lang="en-US" sz="3100" i="1">
                          <a:solidFill>
                            <a:srgbClr val="7030A0"/>
                          </a:solidFill>
                          <a:latin typeface="Cambria Math"/>
                        </a:rPr>
                        <m:t>𝑂</m:t>
                      </m:r>
                      <m:r>
                        <a:rPr lang="en-US" sz="3100" b="0" i="1" smtClean="0">
                          <a:solidFill>
                            <a:srgbClr val="7030A0"/>
                          </a:solidFill>
                          <a:latin typeface="Cambria Math"/>
                        </a:rPr>
                        <m:t>,</m:t>
                      </m:r>
                      <m:r>
                        <a:rPr lang="en-US" sz="3100" b="0" i="1" smtClean="0">
                          <a:solidFill>
                            <a:srgbClr val="7030A0"/>
                          </a:solidFill>
                          <a:latin typeface="Cambria Math"/>
                        </a:rPr>
                        <m:t>𝑐𝑜𝑚𝑝𝐼</m:t>
                      </m:r>
                      <m:r>
                        <a:rPr lang="en-US" sz="3100" b="0" i="1" smtClean="0">
                          <a:solidFill>
                            <a:srgbClr val="7030A0"/>
                          </a:solidFill>
                          <a:latin typeface="Cambria Math"/>
                        </a:rPr>
                        <m:t>,</m:t>
                      </m:r>
                      <m:r>
                        <a:rPr lang="en-US" sz="3100" b="0" i="1" smtClean="0">
                          <a:solidFill>
                            <a:srgbClr val="7030A0"/>
                          </a:solidFill>
                          <a:latin typeface="Cambria Math"/>
                        </a:rPr>
                        <m:t>𝑐𝑜𝑚𝑝𝑂</m:t>
                      </m:r>
                      <m:r>
                        <a:rPr lang="en-US" sz="3100" b="0" i="1" smtClean="0">
                          <a:solidFill>
                            <a:srgbClr val="7030A0"/>
                          </a:solidFill>
                          <a:latin typeface="Cambria Math"/>
                        </a:rPr>
                        <m:t>,</m:t>
                      </m:r>
                      <m:r>
                        <a:rPr lang="en-US" sz="3100" b="0" i="1" smtClean="0">
                          <a:solidFill>
                            <a:srgbClr val="7030A0"/>
                          </a:solidFill>
                          <a:latin typeface="Cambria Math"/>
                        </a:rPr>
                        <m:t>𝐿</m:t>
                      </m:r>
                      <m:r>
                        <a:rPr lang="en-US" sz="3100" i="1">
                          <a:solidFill>
                            <a:srgbClr val="7030A0"/>
                          </a:solidFill>
                          <a:latin typeface="Cambria Math"/>
                        </a:rPr>
                        <m:t>)</m:t>
                      </m:r>
                    </m:oMath>
                  </m:oMathPara>
                </a14:m>
                <a:endParaRPr lang="en-US" sz="3100" dirty="0">
                  <a:solidFill>
                    <a:srgbClr val="7030A0"/>
                  </a:solidFill>
                </a:endParaRPr>
              </a:p>
              <a:p>
                <a:endParaRPr lang="en-US" sz="2800" dirty="0" smtClean="0"/>
              </a:p>
              <a:p>
                <a:r>
                  <a:rPr lang="en-US" sz="2800" dirty="0" smtClean="0"/>
                  <a:t>One </a:t>
                </a:r>
                <a14:m>
                  <m:oMath xmlns:m="http://schemas.openxmlformats.org/officeDocument/2006/math">
                    <m:sSub>
                      <m:sSubPr>
                        <m:ctrlPr>
                          <a:rPr lang="en-US" sz="2800" b="0" i="1" smtClean="0">
                            <a:solidFill>
                              <a:srgbClr val="002060"/>
                            </a:solidFill>
                            <a:latin typeface="Cambria Math"/>
                          </a:rPr>
                        </m:ctrlPr>
                      </m:sSubPr>
                      <m:e>
                        <m:r>
                          <a:rPr lang="en-US" sz="2800" b="0" i="1" smtClean="0">
                            <a:solidFill>
                              <a:srgbClr val="002060"/>
                            </a:solidFill>
                            <a:latin typeface="Cambria Math"/>
                          </a:rPr>
                          <m:t>𝑙</m:t>
                        </m:r>
                      </m:e>
                      <m:sub>
                        <m:r>
                          <a:rPr lang="en-US" sz="2800" b="0" i="1" smtClean="0">
                            <a:solidFill>
                              <a:srgbClr val="002060"/>
                            </a:solidFill>
                            <a:latin typeface="Cambria Math"/>
                          </a:rPr>
                          <m:t>𝑥</m:t>
                        </m:r>
                      </m:sub>
                    </m:sSub>
                    <m:r>
                      <a:rPr lang="en-US" sz="2800" b="0" i="1" smtClean="0">
                        <a:solidFill>
                          <a:srgbClr val="002060"/>
                        </a:solidFill>
                        <a:latin typeface="Cambria Math"/>
                      </a:rPr>
                      <m:t>∈</m:t>
                    </m:r>
                    <m:r>
                      <m:rPr>
                        <m:sty m:val="p"/>
                      </m:rPr>
                      <a:rPr lang="en-US" sz="2800" b="0" i="1" smtClean="0">
                        <a:solidFill>
                          <a:srgbClr val="002060"/>
                        </a:solidFill>
                        <a:latin typeface="Cambria Math"/>
                      </a:rPr>
                      <m:t>L</m:t>
                    </m:r>
                  </m:oMath>
                </a14:m>
                <a:r>
                  <a:rPr lang="en-US" sz="2800" dirty="0" smtClean="0">
                    <a:solidFill>
                      <a:srgbClr val="002060"/>
                    </a:solidFill>
                  </a:rPr>
                  <a:t> </a:t>
                </a:r>
                <a:r>
                  <a:rPr lang="en-US" sz="2800" dirty="0" smtClean="0"/>
                  <a:t>variable for each </a:t>
                </a:r>
                <a14:m>
                  <m:oMath xmlns:m="http://schemas.openxmlformats.org/officeDocument/2006/math">
                    <m:r>
                      <a:rPr lang="en-US" sz="2800" b="0" i="1" smtClean="0">
                        <a:solidFill>
                          <a:srgbClr val="002060"/>
                        </a:solidFill>
                        <a:latin typeface="Cambria Math"/>
                      </a:rPr>
                      <m:t>𝑥</m:t>
                    </m:r>
                    <m:r>
                      <a:rPr lang="en-US" sz="2800" b="0" i="1" smtClean="0">
                        <a:solidFill>
                          <a:srgbClr val="002060"/>
                        </a:solidFill>
                        <a:latin typeface="Cambria Math"/>
                      </a:rPr>
                      <m:t>∈</m:t>
                    </m:r>
                    <m:r>
                      <a:rPr lang="en-US" sz="2800" b="0" i="1" smtClean="0">
                        <a:solidFill>
                          <a:srgbClr val="002060"/>
                        </a:solidFill>
                        <a:latin typeface="Cambria Math"/>
                      </a:rPr>
                      <m:t>𝐼</m:t>
                    </m:r>
                    <m:r>
                      <a:rPr lang="en-US" sz="2800" b="0" i="1" smtClean="0">
                        <a:solidFill>
                          <a:srgbClr val="002060"/>
                        </a:solidFill>
                        <a:latin typeface="Cambria Math"/>
                      </a:rPr>
                      <m:t>∪</m:t>
                    </m:r>
                    <m:r>
                      <a:rPr lang="en-US" sz="2800" b="0" i="1" smtClean="0">
                        <a:solidFill>
                          <a:srgbClr val="002060"/>
                        </a:solidFill>
                        <a:latin typeface="Cambria Math"/>
                      </a:rPr>
                      <m:t>𝑂</m:t>
                    </m:r>
                    <m:r>
                      <a:rPr lang="en-US" sz="2800" b="0" i="1" smtClean="0">
                        <a:solidFill>
                          <a:srgbClr val="002060"/>
                        </a:solidFill>
                        <a:latin typeface="Cambria Math"/>
                      </a:rPr>
                      <m:t>∪</m:t>
                    </m:r>
                    <m:r>
                      <a:rPr lang="en-US" sz="2800" b="0" i="1" smtClean="0">
                        <a:solidFill>
                          <a:srgbClr val="002060"/>
                        </a:solidFill>
                        <a:latin typeface="Cambria Math"/>
                      </a:rPr>
                      <m:t>𝑐𝑜𝑚𝑝𝐼</m:t>
                    </m:r>
                    <m:r>
                      <a:rPr lang="en-US" sz="2800" b="0" i="1" smtClean="0">
                        <a:solidFill>
                          <a:srgbClr val="002060"/>
                        </a:solidFill>
                        <a:latin typeface="Cambria Math"/>
                      </a:rPr>
                      <m:t>∪</m:t>
                    </m:r>
                    <m:r>
                      <a:rPr lang="en-US" sz="2800" b="0" i="1" smtClean="0">
                        <a:solidFill>
                          <a:srgbClr val="002060"/>
                        </a:solidFill>
                        <a:latin typeface="Cambria Math"/>
                      </a:rPr>
                      <m:t>𝑐𝑜𝑚𝑝𝑂</m:t>
                    </m:r>
                  </m:oMath>
                </a14:m>
                <a:r>
                  <a:rPr lang="en-US" sz="2800" dirty="0" smtClean="0">
                    <a:solidFill>
                      <a:srgbClr val="002060"/>
                    </a:solidFill>
                  </a:rPr>
                  <a:t> </a:t>
                </a:r>
                <a:r>
                  <a:rPr lang="en-US" sz="2800" dirty="0" smtClean="0"/>
                  <a:t>such that </a:t>
                </a:r>
              </a:p>
              <a:p>
                <a:pPr marL="411480" lvl="1" indent="0">
                  <a:buNone/>
                </a:pPr>
                <a14:m>
                  <m:oMathPara xmlns:m="http://schemas.openxmlformats.org/officeDocument/2006/math">
                    <m:oMathParaPr>
                      <m:jc m:val="centerGroup"/>
                    </m:oMathParaPr>
                    <m:oMath xmlns:m="http://schemas.openxmlformats.org/officeDocument/2006/math">
                      <m:sSub>
                        <m:sSubPr>
                          <m:ctrlPr>
                            <a:rPr lang="en-US" sz="2800" i="1" smtClean="0">
                              <a:solidFill>
                                <a:srgbClr val="002060"/>
                              </a:solidFill>
                              <a:latin typeface="Cambria Math"/>
                            </a:rPr>
                          </m:ctrlPr>
                        </m:sSubPr>
                        <m:e>
                          <m:r>
                            <a:rPr lang="en-US" sz="2800" i="1">
                              <a:solidFill>
                                <a:srgbClr val="002060"/>
                              </a:solidFill>
                              <a:latin typeface="Cambria Math"/>
                            </a:rPr>
                            <m:t>𝑙</m:t>
                          </m:r>
                        </m:e>
                        <m:sub>
                          <m:r>
                            <a:rPr lang="en-US" sz="2800" i="1">
                              <a:solidFill>
                                <a:srgbClr val="002060"/>
                              </a:solidFill>
                              <a:latin typeface="Cambria Math"/>
                            </a:rPr>
                            <m:t>𝑥</m:t>
                          </m:r>
                        </m:sub>
                      </m:sSub>
                      <m:r>
                        <a:rPr lang="en-US" sz="2800" b="0" i="1" smtClean="0">
                          <a:solidFill>
                            <a:srgbClr val="002060"/>
                          </a:solidFill>
                          <a:latin typeface="Cambria Math"/>
                        </a:rPr>
                        <m:t>=</m:t>
                      </m:r>
                      <m:sSub>
                        <m:sSubPr>
                          <m:ctrlPr>
                            <a:rPr lang="en-US" sz="2800" b="0" i="1" smtClean="0">
                              <a:solidFill>
                                <a:srgbClr val="002060"/>
                              </a:solidFill>
                              <a:latin typeface="Cambria Math"/>
                            </a:rPr>
                          </m:ctrlPr>
                        </m:sSubPr>
                        <m:e>
                          <m:r>
                            <a:rPr lang="en-US" sz="2800" b="0" i="1" smtClean="0">
                              <a:solidFill>
                                <a:srgbClr val="002060"/>
                              </a:solidFill>
                              <a:latin typeface="Cambria Math"/>
                            </a:rPr>
                            <m:t>𝑙</m:t>
                          </m:r>
                        </m:e>
                        <m:sub>
                          <m:r>
                            <a:rPr lang="en-US" sz="2800" b="0" i="1" smtClean="0">
                              <a:solidFill>
                                <a:srgbClr val="002060"/>
                              </a:solidFill>
                              <a:latin typeface="Cambria Math"/>
                            </a:rPr>
                            <m:t>𝑦</m:t>
                          </m:r>
                        </m:sub>
                      </m:sSub>
                      <m:r>
                        <a:rPr lang="en-US" sz="2800" b="0" i="1" smtClean="0">
                          <a:latin typeface="Cambria Math"/>
                        </a:rPr>
                        <m:t> </m:t>
                      </m:r>
                      <m:r>
                        <a:rPr lang="en-US" sz="2800" b="0" i="1" smtClean="0">
                          <a:solidFill>
                            <a:srgbClr val="002060"/>
                          </a:solidFill>
                          <a:latin typeface="Cambria Math"/>
                        </a:rPr>
                        <m:t>𝑖𝑓𝑓</m:t>
                      </m:r>
                      <m:r>
                        <a:rPr lang="en-US" sz="2800" b="0" i="1" smtClean="0">
                          <a:solidFill>
                            <a:srgbClr val="002060"/>
                          </a:solidFill>
                          <a:latin typeface="Cambria Math"/>
                        </a:rPr>
                        <m:t> </m:t>
                      </m:r>
                      <m:r>
                        <a:rPr lang="en-US" sz="2800" b="0" i="1" smtClean="0">
                          <a:solidFill>
                            <a:srgbClr val="002060"/>
                          </a:solidFill>
                          <a:latin typeface="Cambria Math"/>
                        </a:rPr>
                        <m:t>𝑥</m:t>
                      </m:r>
                      <m:r>
                        <a:rPr lang="en-US" sz="2800" b="0" i="1" smtClean="0">
                          <a:solidFill>
                            <a:srgbClr val="002060"/>
                          </a:solidFill>
                          <a:latin typeface="Cambria Math"/>
                        </a:rPr>
                        <m:t>=</m:t>
                      </m:r>
                      <m:r>
                        <a:rPr lang="en-US" sz="2800" b="0" i="1" smtClean="0">
                          <a:solidFill>
                            <a:srgbClr val="002060"/>
                          </a:solidFill>
                          <a:latin typeface="Cambria Math"/>
                        </a:rPr>
                        <m:t>𝑦</m:t>
                      </m:r>
                    </m:oMath>
                  </m:oMathPara>
                </a14:m>
                <a:endParaRPr lang="en-US" sz="2800" b="0" i="1" dirty="0" smtClean="0">
                  <a:solidFill>
                    <a:srgbClr val="002060"/>
                  </a:solidFill>
                  <a:latin typeface="Cambria Math"/>
                </a:endParaRPr>
              </a:p>
              <a:p>
                <a:pPr marL="411480" lvl="1" indent="0">
                  <a:buNone/>
                </a:pPr>
                <a:r>
                  <a:rPr lang="en-US" sz="2800" dirty="0" smtClean="0"/>
                  <a:t>These form the interconnection constraints</a:t>
                </a:r>
                <a:r>
                  <a:rPr lang="en-US" sz="2800" dirty="0" smtClean="0">
                    <a:solidFill>
                      <a:srgbClr val="7030A0"/>
                    </a:solidFill>
                  </a:rPr>
                  <a:t> </a:t>
                </a:r>
                <a14:m>
                  <m:oMath xmlns:m="http://schemas.openxmlformats.org/officeDocument/2006/math">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𝑐𝑜𝑛𝑛</m:t>
                        </m:r>
                      </m:sub>
                    </m:sSub>
                    <m:r>
                      <a:rPr lang="en-US" sz="2800" i="1">
                        <a:solidFill>
                          <a:srgbClr val="7030A0"/>
                        </a:solidFill>
                        <a:latin typeface="Cambria Math"/>
                      </a:rPr>
                      <m:t>(</m:t>
                    </m:r>
                    <m:r>
                      <a:rPr lang="en-US" sz="2800" i="1">
                        <a:solidFill>
                          <a:srgbClr val="7030A0"/>
                        </a:solidFill>
                        <a:latin typeface="Cambria Math"/>
                      </a:rPr>
                      <m:t>𝐼</m:t>
                    </m:r>
                    <m:r>
                      <a:rPr lang="en-US" sz="2800" i="1">
                        <a:solidFill>
                          <a:srgbClr val="7030A0"/>
                        </a:solidFill>
                        <a:latin typeface="Cambria Math"/>
                      </a:rPr>
                      <m:t>,</m:t>
                    </m:r>
                    <m:r>
                      <a:rPr lang="en-US" sz="2800" i="1">
                        <a:solidFill>
                          <a:srgbClr val="7030A0"/>
                        </a:solidFill>
                        <a:latin typeface="Cambria Math"/>
                      </a:rPr>
                      <m:t>𝑂</m:t>
                    </m:r>
                    <m:r>
                      <a:rPr lang="en-US" sz="2800" i="1">
                        <a:solidFill>
                          <a:srgbClr val="7030A0"/>
                        </a:solidFill>
                        <a:latin typeface="Cambria Math"/>
                      </a:rPr>
                      <m:t>,</m:t>
                    </m:r>
                    <m:r>
                      <a:rPr lang="en-US" sz="2800" b="0" i="1" smtClean="0">
                        <a:solidFill>
                          <a:srgbClr val="7030A0"/>
                        </a:solidFill>
                        <a:latin typeface="Cambria Math"/>
                      </a:rPr>
                      <m:t>𝑐𝑜𝑚𝑝</m:t>
                    </m:r>
                    <m:r>
                      <a:rPr lang="en-US" sz="2800" i="1">
                        <a:solidFill>
                          <a:srgbClr val="7030A0"/>
                        </a:solidFill>
                        <a:latin typeface="Cambria Math"/>
                      </a:rPr>
                      <m:t>𝐼</m:t>
                    </m:r>
                    <m:r>
                      <a:rPr lang="en-US" sz="2800" b="0" i="1" smtClean="0">
                        <a:solidFill>
                          <a:srgbClr val="7030A0"/>
                        </a:solidFill>
                        <a:latin typeface="Cambria Math"/>
                      </a:rPr>
                      <m:t>𝑐𝑜𝑚𝑝</m:t>
                    </m:r>
                    <m:r>
                      <a:rPr lang="en-US" sz="2800" i="1">
                        <a:solidFill>
                          <a:srgbClr val="7030A0"/>
                        </a:solidFill>
                        <a:latin typeface="Cambria Math"/>
                      </a:rPr>
                      <m:t>𝑂</m:t>
                    </m:r>
                    <m:r>
                      <a:rPr lang="en-US" sz="2800" i="1">
                        <a:solidFill>
                          <a:srgbClr val="7030A0"/>
                        </a:solidFill>
                        <a:latin typeface="Cambria Math"/>
                      </a:rPr>
                      <m:t>,</m:t>
                    </m:r>
                    <m:r>
                      <a:rPr lang="en-US" sz="2800" i="1">
                        <a:solidFill>
                          <a:srgbClr val="7030A0"/>
                        </a:solidFill>
                        <a:latin typeface="Cambria Math"/>
                      </a:rPr>
                      <m:t>𝐿</m:t>
                    </m:r>
                    <m:r>
                      <a:rPr lang="en-US" sz="2800" i="1">
                        <a:solidFill>
                          <a:srgbClr val="7030A0"/>
                        </a:solidFill>
                        <a:latin typeface="Cambria Math"/>
                      </a:rPr>
                      <m:t>)</m:t>
                    </m:r>
                  </m:oMath>
                </a14:m>
                <a:endParaRPr lang="en-US" sz="2800" dirty="0" smtClean="0"/>
              </a:p>
              <a:p>
                <a:pPr marL="411480" lvl="1" indent="0">
                  <a:buNone/>
                </a:pPr>
                <a:endParaRPr lang="en-US" sz="2800" dirty="0"/>
              </a:p>
              <a:p>
                <a:r>
                  <a:rPr lang="en-US" sz="2800" dirty="0" smtClean="0"/>
                  <a:t>Functionality of library components encoded as library constraints </a:t>
                </a:r>
                <a14:m>
                  <m:oMath xmlns:m="http://schemas.openxmlformats.org/officeDocument/2006/math">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𝑙𝑖𝑏</m:t>
                        </m:r>
                      </m:sub>
                    </m:sSub>
                    <m:r>
                      <a:rPr lang="en-US" sz="2800" i="1">
                        <a:solidFill>
                          <a:srgbClr val="7030A0"/>
                        </a:solidFill>
                        <a:latin typeface="Cambria Math"/>
                      </a:rPr>
                      <m:t>(</m:t>
                    </m:r>
                    <m:r>
                      <a:rPr lang="en-US" sz="2800" b="0" i="1" smtClean="0">
                        <a:solidFill>
                          <a:srgbClr val="7030A0"/>
                        </a:solidFill>
                        <a:latin typeface="Cambria Math"/>
                      </a:rPr>
                      <m:t>𝑐𝑜𝑚𝑝</m:t>
                    </m:r>
                    <m:r>
                      <a:rPr lang="en-US" sz="2800" i="1">
                        <a:solidFill>
                          <a:srgbClr val="7030A0"/>
                        </a:solidFill>
                        <a:latin typeface="Cambria Math"/>
                      </a:rPr>
                      <m:t>𝐼</m:t>
                    </m:r>
                    <m:r>
                      <a:rPr lang="en-US" sz="2800" i="1">
                        <a:solidFill>
                          <a:srgbClr val="7030A0"/>
                        </a:solidFill>
                        <a:latin typeface="Cambria Math"/>
                      </a:rPr>
                      <m:t>,</m:t>
                    </m:r>
                    <m:r>
                      <a:rPr lang="en-US" sz="2800" b="0" i="1" smtClean="0">
                        <a:solidFill>
                          <a:srgbClr val="7030A0"/>
                        </a:solidFill>
                        <a:latin typeface="Cambria Math"/>
                      </a:rPr>
                      <m:t>𝑐𝑜𝑚𝑝</m:t>
                    </m:r>
                    <m:r>
                      <a:rPr lang="en-US" sz="2800" i="1">
                        <a:solidFill>
                          <a:srgbClr val="7030A0"/>
                        </a:solidFill>
                        <a:latin typeface="Cambria Math"/>
                      </a:rPr>
                      <m:t>𝑂</m:t>
                    </m:r>
                    <m:r>
                      <a:rPr lang="en-US" sz="2800" i="1">
                        <a:solidFill>
                          <a:srgbClr val="7030A0"/>
                        </a:solidFill>
                        <a:latin typeface="Cambria Math"/>
                      </a:rPr>
                      <m:t>)</m:t>
                    </m:r>
                  </m:oMath>
                </a14:m>
                <a:r>
                  <a:rPr lang="en-US" sz="2800" dirty="0" smtClean="0"/>
                  <a:t>, for example: a </a:t>
                </a:r>
                <a:r>
                  <a:rPr lang="en-US" sz="2800" dirty="0" smtClean="0">
                    <a:solidFill>
                      <a:srgbClr val="002060"/>
                    </a:solidFill>
                  </a:rPr>
                  <a:t>bitwise-or component </a:t>
                </a:r>
                <a:r>
                  <a:rPr lang="en-US" sz="2800" dirty="0" smtClean="0"/>
                  <a:t>with component </a:t>
                </a:r>
                <a:r>
                  <a:rPr lang="en-US" sz="2800" dirty="0" smtClean="0">
                    <a:solidFill>
                      <a:srgbClr val="002060"/>
                    </a:solidFill>
                  </a:rPr>
                  <a:t>inputs</a:t>
                </a:r>
                <a:r>
                  <a:rPr lang="en-US" sz="2800" dirty="0" smtClean="0"/>
                  <a:t> </a:t>
                </a:r>
                <a14:m>
                  <m:oMath xmlns:m="http://schemas.openxmlformats.org/officeDocument/2006/math">
                    <m:sSub>
                      <m:sSubPr>
                        <m:ctrlPr>
                          <a:rPr lang="en-US" sz="2800" b="0" i="1" smtClean="0">
                            <a:solidFill>
                              <a:srgbClr val="7030A0"/>
                            </a:solidFill>
                            <a:latin typeface="Cambria Math"/>
                          </a:rPr>
                        </m:ctrlPr>
                      </m:sSubPr>
                      <m:e>
                        <m:r>
                          <a:rPr lang="en-US" sz="2800" b="0" i="1" smtClean="0">
                            <a:solidFill>
                              <a:srgbClr val="7030A0"/>
                            </a:solidFill>
                            <a:latin typeface="Cambria Math"/>
                          </a:rPr>
                          <m:t>𝑝</m:t>
                        </m:r>
                      </m:e>
                      <m:sub>
                        <m:r>
                          <a:rPr lang="en-US" sz="2800" b="0" i="1" smtClean="0">
                            <a:solidFill>
                              <a:srgbClr val="7030A0"/>
                            </a:solidFill>
                            <a:latin typeface="Cambria Math"/>
                          </a:rPr>
                          <m:t>2</m:t>
                        </m:r>
                      </m:sub>
                    </m:sSub>
                    <m:r>
                      <a:rPr lang="en-US" sz="2800" b="0" i="1" smtClean="0">
                        <a:solidFill>
                          <a:srgbClr val="7030A0"/>
                        </a:solidFill>
                        <a:latin typeface="Cambria Math"/>
                      </a:rPr>
                      <m:t>,</m:t>
                    </m:r>
                    <m:sSub>
                      <m:sSubPr>
                        <m:ctrlPr>
                          <a:rPr lang="en-US" sz="2800" b="0" i="1" smtClean="0">
                            <a:solidFill>
                              <a:srgbClr val="7030A0"/>
                            </a:solidFill>
                            <a:latin typeface="Cambria Math"/>
                          </a:rPr>
                        </m:ctrlPr>
                      </m:sSubPr>
                      <m:e>
                        <m:r>
                          <a:rPr lang="en-US" sz="2800" b="0" i="1" smtClean="0">
                            <a:solidFill>
                              <a:srgbClr val="7030A0"/>
                            </a:solidFill>
                            <a:latin typeface="Cambria Math"/>
                          </a:rPr>
                          <m:t>𝑝</m:t>
                        </m:r>
                      </m:e>
                      <m:sub>
                        <m:r>
                          <a:rPr lang="en-US" sz="2800" b="0" i="1" smtClean="0">
                            <a:solidFill>
                              <a:srgbClr val="7030A0"/>
                            </a:solidFill>
                            <a:latin typeface="Cambria Math"/>
                          </a:rPr>
                          <m:t>3</m:t>
                        </m:r>
                      </m:sub>
                    </m:sSub>
                    <m:r>
                      <a:rPr lang="en-US" sz="2800" b="0" i="1" smtClean="0">
                        <a:latin typeface="Cambria Math"/>
                      </a:rPr>
                      <m:t> </m:t>
                    </m:r>
                  </m:oMath>
                </a14:m>
                <a:r>
                  <a:rPr lang="en-US" sz="2800" dirty="0" smtClean="0"/>
                  <a:t>and </a:t>
                </a:r>
                <a:r>
                  <a:rPr lang="en-US" sz="2800" dirty="0" smtClean="0">
                    <a:solidFill>
                      <a:srgbClr val="002060"/>
                    </a:solidFill>
                  </a:rPr>
                  <a:t>output </a:t>
                </a:r>
                <a14:m>
                  <m:oMath xmlns:m="http://schemas.openxmlformats.org/officeDocument/2006/math">
                    <m:sSub>
                      <m:sSubPr>
                        <m:ctrlPr>
                          <a:rPr lang="en-US" sz="2800" b="0" i="1" smtClean="0">
                            <a:solidFill>
                              <a:srgbClr val="7030A0"/>
                            </a:solidFill>
                            <a:latin typeface="Cambria Math"/>
                          </a:rPr>
                        </m:ctrlPr>
                      </m:sSubPr>
                      <m:e>
                        <m:r>
                          <a:rPr lang="en-US" sz="2800" b="0" i="1" smtClean="0">
                            <a:solidFill>
                              <a:srgbClr val="7030A0"/>
                            </a:solidFill>
                            <a:latin typeface="Cambria Math"/>
                          </a:rPr>
                          <m:t>𝑟</m:t>
                        </m:r>
                      </m:e>
                      <m:sub>
                        <m:r>
                          <a:rPr lang="en-US" sz="2800" b="0" i="1" smtClean="0">
                            <a:solidFill>
                              <a:srgbClr val="7030A0"/>
                            </a:solidFill>
                            <a:latin typeface="Cambria Math"/>
                          </a:rPr>
                          <m:t>2</m:t>
                        </m:r>
                      </m:sub>
                    </m:sSub>
                  </m:oMath>
                </a14:m>
                <a:r>
                  <a:rPr lang="en-US" sz="2800" dirty="0" smtClean="0"/>
                  <a:t> yields constraint</a:t>
                </a:r>
                <a14:m>
                  <m:oMath xmlns:m="http://schemas.openxmlformats.org/officeDocument/2006/math">
                    <m:sSub>
                      <m:sSubPr>
                        <m:ctrlPr>
                          <a:rPr lang="en-US" sz="2800" b="0" i="1" smtClean="0">
                            <a:solidFill>
                              <a:srgbClr val="7030A0"/>
                            </a:solidFill>
                            <a:latin typeface="Cambria Math"/>
                          </a:rPr>
                        </m:ctrlPr>
                      </m:sSubPr>
                      <m:e>
                        <m:r>
                          <a:rPr lang="en-US" sz="2800" b="0" i="1" smtClean="0">
                            <a:solidFill>
                              <a:srgbClr val="7030A0"/>
                            </a:solidFill>
                            <a:latin typeface="Cambria Math"/>
                          </a:rPr>
                          <m:t> </m:t>
                        </m:r>
                        <m:r>
                          <a:rPr lang="en-US" sz="2800" b="0" i="1" smtClean="0">
                            <a:solidFill>
                              <a:srgbClr val="7030A0"/>
                            </a:solidFill>
                            <a:latin typeface="Cambria Math"/>
                          </a:rPr>
                          <m:t>𝑟</m:t>
                        </m:r>
                      </m:e>
                      <m:sub>
                        <m:r>
                          <a:rPr lang="en-US" sz="2800" b="0" i="1" smtClean="0">
                            <a:solidFill>
                              <a:srgbClr val="7030A0"/>
                            </a:solidFill>
                            <a:latin typeface="Cambria Math"/>
                          </a:rPr>
                          <m:t>2</m:t>
                        </m:r>
                      </m:sub>
                    </m:sSub>
                    <m:r>
                      <a:rPr lang="en-US" sz="2800" b="0" i="1" smtClean="0">
                        <a:solidFill>
                          <a:srgbClr val="7030A0"/>
                        </a:solidFill>
                        <a:latin typeface="Cambria Math"/>
                      </a:rPr>
                      <m:t>=</m:t>
                    </m:r>
                    <m:sSub>
                      <m:sSubPr>
                        <m:ctrlPr>
                          <a:rPr lang="en-US" sz="2800" b="0" i="1" smtClean="0">
                            <a:solidFill>
                              <a:srgbClr val="7030A0"/>
                            </a:solidFill>
                            <a:latin typeface="Cambria Math"/>
                          </a:rPr>
                        </m:ctrlPr>
                      </m:sSubPr>
                      <m:e>
                        <m:r>
                          <a:rPr lang="en-US" sz="2800" b="0" i="1" smtClean="0">
                            <a:solidFill>
                              <a:srgbClr val="7030A0"/>
                            </a:solidFill>
                            <a:latin typeface="Cambria Math"/>
                          </a:rPr>
                          <m:t>𝑝</m:t>
                        </m:r>
                      </m:e>
                      <m:sub>
                        <m:r>
                          <a:rPr lang="en-US" sz="2800" b="0" i="1" smtClean="0">
                            <a:solidFill>
                              <a:srgbClr val="7030A0"/>
                            </a:solidFill>
                            <a:latin typeface="Cambria Math"/>
                          </a:rPr>
                          <m:t>2</m:t>
                        </m:r>
                      </m:sub>
                    </m:sSub>
                    <m:r>
                      <a:rPr lang="en-US" sz="2800" b="0" i="1" smtClean="0">
                        <a:solidFill>
                          <a:srgbClr val="7030A0"/>
                        </a:solidFill>
                        <a:latin typeface="Cambria Math"/>
                      </a:rPr>
                      <m:t>||</m:t>
                    </m:r>
                    <m:sSub>
                      <m:sSubPr>
                        <m:ctrlPr>
                          <a:rPr lang="en-US" sz="2800" b="0" i="1" smtClean="0">
                            <a:solidFill>
                              <a:srgbClr val="7030A0"/>
                            </a:solidFill>
                            <a:latin typeface="Cambria Math"/>
                          </a:rPr>
                        </m:ctrlPr>
                      </m:sSubPr>
                      <m:e>
                        <m:r>
                          <a:rPr lang="en-US" sz="2800" b="0" i="1" smtClean="0">
                            <a:solidFill>
                              <a:srgbClr val="7030A0"/>
                            </a:solidFill>
                            <a:latin typeface="Cambria Math"/>
                          </a:rPr>
                          <m:t>𝑝</m:t>
                        </m:r>
                      </m:e>
                      <m:sub>
                        <m:r>
                          <a:rPr lang="en-US" sz="2800" b="0" i="1" smtClean="0">
                            <a:solidFill>
                              <a:srgbClr val="7030A0"/>
                            </a:solidFill>
                            <a:latin typeface="Cambria Math"/>
                          </a:rPr>
                          <m:t>3</m:t>
                        </m:r>
                      </m:sub>
                    </m:sSub>
                  </m:oMath>
                </a14:m>
                <a:endParaRPr lang="en-US" sz="2800" dirty="0" smtClean="0"/>
              </a:p>
              <a:p>
                <a:endParaRPr lang="en-US" sz="2800" dirty="0"/>
              </a:p>
              <a:p>
                <a:r>
                  <a:rPr lang="en-US" sz="2800" dirty="0" smtClean="0"/>
                  <a:t>Well-</a:t>
                </a:r>
                <a:r>
                  <a:rPr lang="en-US" sz="2800" dirty="0" err="1" smtClean="0"/>
                  <a:t>formedness</a:t>
                </a:r>
                <a:r>
                  <a:rPr lang="en-US" sz="2800" dirty="0" smtClean="0"/>
                  <a:t> constraints </a:t>
                </a:r>
                <a14:m>
                  <m:oMath xmlns:m="http://schemas.openxmlformats.org/officeDocument/2006/math">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𝑤𝑓𝑓</m:t>
                        </m:r>
                      </m:sub>
                    </m:sSub>
                    <m:d>
                      <m:dPr>
                        <m:ctrlPr>
                          <a:rPr lang="en-US" sz="2800" i="1">
                            <a:solidFill>
                              <a:srgbClr val="7030A0"/>
                            </a:solidFill>
                            <a:latin typeface="Cambria Math"/>
                          </a:rPr>
                        </m:ctrlPr>
                      </m:dPr>
                      <m:e>
                        <m:r>
                          <a:rPr lang="en-US" sz="2800" i="1">
                            <a:solidFill>
                              <a:srgbClr val="7030A0"/>
                            </a:solidFill>
                            <a:latin typeface="Cambria Math"/>
                          </a:rPr>
                          <m:t>𝐿</m:t>
                        </m:r>
                      </m:e>
                    </m:d>
                  </m:oMath>
                </a14:m>
                <a:r>
                  <a:rPr lang="en-US" sz="2800" dirty="0" smtClean="0"/>
                  <a:t> over L</a:t>
                </a:r>
              </a:p>
              <a:p>
                <a:pPr lvl="1"/>
                <a:r>
                  <a:rPr lang="en-US" sz="2800" dirty="0" smtClean="0"/>
                  <a:t>Variables defined before being used</a:t>
                </a:r>
              </a:p>
              <a:p>
                <a:pPr lvl="1"/>
                <a:r>
                  <a:rPr lang="en-US" sz="2800" dirty="0" smtClean="0"/>
                  <a:t>Deterministic Design: Fixing Input I, fixes all intermediate inputs and outputs as well as output O.</a:t>
                </a:r>
              </a:p>
              <a:p>
                <a:pPr marL="114300" lvl="2" indent="0">
                  <a:buClr>
                    <a:schemeClr val="accent1"/>
                  </a:buClr>
                  <a:buNone/>
                </a:pPr>
                <a:r>
                  <a:rPr lang="en-US" sz="2800" dirty="0" smtClean="0">
                    <a:solidFill>
                      <a:srgbClr val="C00000"/>
                    </a:solidFill>
                  </a:rPr>
                  <a:t>		</a:t>
                </a:r>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95400"/>
                <a:ext cx="8382000" cy="5791200"/>
              </a:xfrm>
              <a:blipFill rotWithShape="1">
                <a:blip r:embed="rId3"/>
                <a:stretch>
                  <a:fillRect t="-14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15</a:t>
            </a:fld>
            <a:endParaRPr lang="en-US"/>
          </a:p>
        </p:txBody>
      </p:sp>
    </p:spTree>
    <p:extLst>
      <p:ext uri="{BB962C8B-B14F-4D97-AF65-F5344CB8AC3E}">
        <p14:creationId xmlns:p14="http://schemas.microsoft.com/office/powerpoint/2010/main" val="33513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19200"/>
                <a:ext cx="8382000" cy="1524000"/>
              </a:xfrm>
            </p:spPr>
            <p:txBody>
              <a:bodyPr>
                <a:normAutofit/>
              </a:bodyPr>
              <a:lstStyle/>
              <a:p>
                <a:r>
                  <a:rPr lang="en-US" dirty="0" smtClean="0"/>
                  <a:t>Represent different compositions of the components as a logical formula parameterized by auxiliary variables L. </a:t>
                </a:r>
                <a:endParaRPr lang="en-US" i="1" dirty="0" smtClean="0">
                  <a:solidFill>
                    <a:srgbClr val="C00000"/>
                  </a:solidFill>
                  <a:latin typeface="Cambria Math"/>
                </a:endParaRPr>
              </a:p>
              <a:p>
                <a:pPr marL="777240" lvl="2" indent="0">
                  <a:buNone/>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a:rPr>
                          </m:ctrlPr>
                        </m:sSubPr>
                        <m:e>
                          <m:r>
                            <a:rPr lang="en-US" sz="2400" i="1">
                              <a:solidFill>
                                <a:srgbClr val="7030A0"/>
                              </a:solidFill>
                              <a:latin typeface="Cambria Math"/>
                            </a:rPr>
                            <m:t>𝜙</m:t>
                          </m:r>
                        </m:e>
                        <m:sub>
                          <m:r>
                            <a:rPr lang="en-US" sz="2400" b="0" i="1" smtClean="0">
                              <a:solidFill>
                                <a:srgbClr val="7030A0"/>
                              </a:solidFill>
                              <a:latin typeface="Cambria Math"/>
                            </a:rPr>
                            <m:t>𝑖𝑚𝑝𝑙</m:t>
                          </m:r>
                        </m:sub>
                      </m:sSub>
                      <m:r>
                        <a:rPr lang="en-US" sz="2400" i="1">
                          <a:solidFill>
                            <a:srgbClr val="7030A0"/>
                          </a:solidFill>
                          <a:latin typeface="Cambria Math"/>
                        </a:rPr>
                        <m:t>(</m:t>
                      </m:r>
                      <m:r>
                        <a:rPr lang="en-US" sz="2400" i="1">
                          <a:solidFill>
                            <a:srgbClr val="7030A0"/>
                          </a:solidFill>
                          <a:latin typeface="Cambria Math"/>
                        </a:rPr>
                        <m:t>𝐼</m:t>
                      </m:r>
                      <m:r>
                        <a:rPr lang="en-US" sz="2400" i="1">
                          <a:solidFill>
                            <a:srgbClr val="7030A0"/>
                          </a:solidFill>
                          <a:latin typeface="Cambria Math"/>
                        </a:rPr>
                        <m:t>,</m:t>
                      </m:r>
                      <m:r>
                        <a:rPr lang="en-US" sz="2400" i="1">
                          <a:solidFill>
                            <a:srgbClr val="7030A0"/>
                          </a:solidFill>
                          <a:latin typeface="Cambria Math"/>
                        </a:rPr>
                        <m:t>𝑂</m:t>
                      </m:r>
                      <m:r>
                        <a:rPr lang="en-US" sz="2400" b="0" i="1" smtClean="0">
                          <a:solidFill>
                            <a:srgbClr val="7030A0"/>
                          </a:solidFill>
                          <a:latin typeface="Cambria Math"/>
                        </a:rPr>
                        <m:t>,</m:t>
                      </m:r>
                      <m:r>
                        <a:rPr lang="en-US" sz="2400" b="0" i="1" smtClean="0">
                          <a:solidFill>
                            <a:srgbClr val="7030A0"/>
                          </a:solidFill>
                          <a:latin typeface="Cambria Math"/>
                        </a:rPr>
                        <m:t>𝑐𝑜𝑚𝑝𝐼</m:t>
                      </m:r>
                      <m:r>
                        <a:rPr lang="en-US" sz="2400" b="0" i="1" smtClean="0">
                          <a:solidFill>
                            <a:srgbClr val="7030A0"/>
                          </a:solidFill>
                          <a:latin typeface="Cambria Math"/>
                        </a:rPr>
                        <m:t>,</m:t>
                      </m:r>
                      <m:r>
                        <a:rPr lang="en-US" sz="2400" b="0" i="1" smtClean="0">
                          <a:solidFill>
                            <a:srgbClr val="7030A0"/>
                          </a:solidFill>
                          <a:latin typeface="Cambria Math"/>
                        </a:rPr>
                        <m:t>𝑐𝑜𝑚𝑝𝑂</m:t>
                      </m:r>
                      <m:r>
                        <a:rPr lang="en-US" sz="2400" b="0" i="1" smtClean="0">
                          <a:solidFill>
                            <a:srgbClr val="7030A0"/>
                          </a:solidFill>
                          <a:latin typeface="Cambria Math"/>
                        </a:rPr>
                        <m:t>,</m:t>
                      </m:r>
                      <m:r>
                        <a:rPr lang="en-US" sz="2400" b="0" i="1" smtClean="0">
                          <a:solidFill>
                            <a:srgbClr val="7030A0"/>
                          </a:solidFill>
                          <a:latin typeface="Cambria Math"/>
                        </a:rPr>
                        <m:t>𝐿</m:t>
                      </m:r>
                      <m:r>
                        <a:rPr lang="en-US" sz="2400" i="1">
                          <a:solidFill>
                            <a:srgbClr val="7030A0"/>
                          </a:solidFill>
                          <a:latin typeface="Cambria Math"/>
                        </a:rPr>
                        <m:t>)</m:t>
                      </m:r>
                    </m:oMath>
                  </m:oMathPara>
                </a14:m>
                <a:endParaRPr lang="en-US" sz="2400" dirty="0">
                  <a:solidFill>
                    <a:srgbClr val="7030A0"/>
                  </a:solidFill>
                </a:endParaRPr>
              </a:p>
              <a:p>
                <a:endParaRPr lang="en-US" sz="2800" dirty="0" smtClean="0"/>
              </a:p>
              <a:p>
                <a:pPr marL="114300" lvl="2" indent="0">
                  <a:buClr>
                    <a:schemeClr val="accent1"/>
                  </a:buClr>
                  <a:buNone/>
                </a:pPr>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19200"/>
                <a:ext cx="8382000" cy="1524000"/>
              </a:xfrm>
              <a:blipFill rotWithShape="1">
                <a:blip r:embed="rId2"/>
                <a:stretch>
                  <a:fillRect t="-24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16</a:t>
            </a:fld>
            <a:endParaRPr lang="en-US"/>
          </a:p>
        </p:txBody>
      </p:sp>
      <mc:AlternateContent xmlns:mc="http://schemas.openxmlformats.org/markup-compatibility/2006">
        <mc:Choice xmlns:a14="http://schemas.microsoft.com/office/drawing/2010/main" Requires="a14">
          <p:sp>
            <p:nvSpPr>
              <p:cNvPr id="13" name="Rectangle 12"/>
              <p:cNvSpPr/>
              <p:nvPr/>
            </p:nvSpPr>
            <p:spPr>
              <a:xfrm>
                <a:off x="-152400" y="2895600"/>
                <a:ext cx="8382000" cy="1419491"/>
              </a:xfrm>
              <a:prstGeom prst="rect">
                <a:avLst/>
              </a:prstGeom>
            </p:spPr>
            <p:txBody>
              <a:bodyPr wrap="square">
                <a:spAutoFit/>
              </a:bodyPr>
              <a:lstStyle/>
              <a:p>
                <a:pPr marL="114300" lvl="2" indent="0" algn="ctr">
                  <a:buClr>
                    <a:schemeClr val="accent1"/>
                  </a:buClr>
                  <a:buNone/>
                </a:pPr>
                <a:r>
                  <a:rPr lang="en-US" sz="2800" dirty="0" smtClean="0">
                    <a:solidFill>
                      <a:srgbClr val="7030A0"/>
                    </a:solidFill>
                  </a:rPr>
                  <a:t>≡ </a:t>
                </a:r>
                <a:endParaRPr lang="en-US" sz="2800" dirty="0" smtClean="0">
                  <a:solidFill>
                    <a:srgbClr val="7030A0"/>
                  </a:solidFill>
                </a:endParaRPr>
              </a:p>
              <a:p>
                <a:pPr marL="114300" lvl="2" indent="0" algn="ctr">
                  <a:buClr>
                    <a:schemeClr val="accent1"/>
                  </a:buClr>
                  <a:buNone/>
                </a:pPr>
                <a:endParaRPr lang="en-US" sz="2800" dirty="0">
                  <a:solidFill>
                    <a:srgbClr val="7030A0"/>
                  </a:solidFill>
                </a:endParaRPr>
              </a:p>
              <a:p>
                <a:pPr marL="114300" lvl="2" indent="0" algn="ctr">
                  <a:buClr>
                    <a:schemeClr val="accent1"/>
                  </a:buClr>
                  <a:buNone/>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𝑤𝑓𝑓</m:t>
                          </m:r>
                        </m:sub>
                      </m:sSub>
                      <m:d>
                        <m:dPr>
                          <m:ctrlPr>
                            <a:rPr lang="en-US" sz="2800" i="1">
                              <a:solidFill>
                                <a:srgbClr val="7030A0"/>
                              </a:solidFill>
                              <a:latin typeface="Cambria Math"/>
                            </a:rPr>
                          </m:ctrlPr>
                        </m:dPr>
                        <m:e>
                          <m:r>
                            <a:rPr lang="en-US" sz="2800" i="1">
                              <a:solidFill>
                                <a:srgbClr val="7030A0"/>
                              </a:solidFill>
                              <a:latin typeface="Cambria Math"/>
                            </a:rPr>
                            <m:t>𝐿</m:t>
                          </m:r>
                        </m:e>
                      </m:d>
                      <m:r>
                        <a:rPr lang="en-US" sz="2800" i="1">
                          <a:solidFill>
                            <a:srgbClr val="7030A0"/>
                          </a:solidFill>
                          <a:latin typeface="Cambria Math"/>
                        </a:rPr>
                        <m:t>∧</m:t>
                      </m:r>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𝑙𝑖𝑏</m:t>
                          </m:r>
                        </m:sub>
                      </m:sSub>
                      <m:r>
                        <a:rPr lang="en-US" sz="2800" i="1">
                          <a:solidFill>
                            <a:srgbClr val="7030A0"/>
                          </a:solidFill>
                          <a:latin typeface="Cambria Math"/>
                        </a:rPr>
                        <m:t>(</m:t>
                      </m:r>
                      <m:r>
                        <a:rPr lang="en-US" sz="2800" i="1">
                          <a:solidFill>
                            <a:srgbClr val="7030A0"/>
                          </a:solidFill>
                          <a:latin typeface="Cambria Math"/>
                        </a:rPr>
                        <m:t>𝑖𝑛𝑡𝐼</m:t>
                      </m:r>
                      <m:r>
                        <a:rPr lang="en-US" sz="2800" i="1">
                          <a:solidFill>
                            <a:srgbClr val="7030A0"/>
                          </a:solidFill>
                          <a:latin typeface="Cambria Math"/>
                        </a:rPr>
                        <m:t>,</m:t>
                      </m:r>
                      <m:r>
                        <a:rPr lang="en-US" sz="2800" i="1">
                          <a:solidFill>
                            <a:srgbClr val="7030A0"/>
                          </a:solidFill>
                          <a:latin typeface="Cambria Math"/>
                        </a:rPr>
                        <m:t>𝑖𝑛𝑡𝑂</m:t>
                      </m:r>
                      <m:r>
                        <a:rPr lang="en-US" sz="2800" i="1" smtClean="0">
                          <a:solidFill>
                            <a:srgbClr val="7030A0"/>
                          </a:solidFill>
                          <a:latin typeface="Cambria Math"/>
                        </a:rPr>
                        <m:t>)</m:t>
                      </m:r>
                      <m:r>
                        <a:rPr lang="en-US" sz="2800" i="1">
                          <a:solidFill>
                            <a:srgbClr val="7030A0"/>
                          </a:solidFill>
                          <a:latin typeface="Cambria Math"/>
                        </a:rPr>
                        <m:t>∧</m:t>
                      </m:r>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𝑐𝑜𝑛𝑛</m:t>
                          </m:r>
                        </m:sub>
                      </m:sSub>
                      <m:r>
                        <a:rPr lang="en-US" sz="2800" i="1">
                          <a:solidFill>
                            <a:srgbClr val="7030A0"/>
                          </a:solidFill>
                          <a:latin typeface="Cambria Math"/>
                        </a:rPr>
                        <m:t>(</m:t>
                      </m:r>
                      <m:r>
                        <a:rPr lang="en-US" sz="2800" i="1">
                          <a:solidFill>
                            <a:srgbClr val="7030A0"/>
                          </a:solidFill>
                          <a:latin typeface="Cambria Math"/>
                        </a:rPr>
                        <m:t>𝐼</m:t>
                      </m:r>
                      <m:r>
                        <a:rPr lang="en-US" sz="2800" i="1">
                          <a:solidFill>
                            <a:srgbClr val="7030A0"/>
                          </a:solidFill>
                          <a:latin typeface="Cambria Math"/>
                        </a:rPr>
                        <m:t>,</m:t>
                      </m:r>
                      <m:r>
                        <a:rPr lang="en-US" sz="2800" i="1">
                          <a:solidFill>
                            <a:srgbClr val="7030A0"/>
                          </a:solidFill>
                          <a:latin typeface="Cambria Math"/>
                        </a:rPr>
                        <m:t>𝑂</m:t>
                      </m:r>
                      <m:r>
                        <a:rPr lang="en-US" sz="2800" i="1">
                          <a:solidFill>
                            <a:srgbClr val="7030A0"/>
                          </a:solidFill>
                          <a:latin typeface="Cambria Math"/>
                        </a:rPr>
                        <m:t>,</m:t>
                      </m:r>
                      <m:r>
                        <a:rPr lang="en-US" sz="2800" i="1">
                          <a:solidFill>
                            <a:srgbClr val="7030A0"/>
                          </a:solidFill>
                          <a:latin typeface="Cambria Math"/>
                        </a:rPr>
                        <m:t>𝑖𝑛𝑡𝐼</m:t>
                      </m:r>
                      <m:r>
                        <a:rPr lang="en-US" sz="2800" i="1">
                          <a:solidFill>
                            <a:srgbClr val="7030A0"/>
                          </a:solidFill>
                          <a:latin typeface="Cambria Math"/>
                        </a:rPr>
                        <m:t>,</m:t>
                      </m:r>
                      <m:r>
                        <a:rPr lang="en-US" sz="2800" i="1">
                          <a:solidFill>
                            <a:srgbClr val="7030A0"/>
                          </a:solidFill>
                          <a:latin typeface="Cambria Math"/>
                        </a:rPr>
                        <m:t>𝑖𝑛𝑡𝑂</m:t>
                      </m:r>
                      <m:r>
                        <a:rPr lang="en-US" sz="2800" i="1">
                          <a:solidFill>
                            <a:srgbClr val="7030A0"/>
                          </a:solidFill>
                          <a:latin typeface="Cambria Math"/>
                        </a:rPr>
                        <m:t>,</m:t>
                      </m:r>
                      <m:r>
                        <a:rPr lang="en-US" sz="2800" i="1">
                          <a:solidFill>
                            <a:srgbClr val="7030A0"/>
                          </a:solidFill>
                          <a:latin typeface="Cambria Math"/>
                        </a:rPr>
                        <m:t>𝐿</m:t>
                      </m:r>
                      <m:r>
                        <a:rPr lang="en-US" sz="2800" i="1">
                          <a:solidFill>
                            <a:srgbClr val="7030A0"/>
                          </a:solidFill>
                          <a:latin typeface="Cambria Math"/>
                        </a:rPr>
                        <m:t>)</m:t>
                      </m:r>
                    </m:oMath>
                  </m:oMathPara>
                </a14:m>
                <a:endParaRPr lang="en-US" sz="2800" dirty="0"/>
              </a:p>
            </p:txBody>
          </p:sp>
        </mc:Choice>
        <mc:Fallback>
          <p:sp>
            <p:nvSpPr>
              <p:cNvPr id="13" name="Rectangle 12"/>
              <p:cNvSpPr>
                <a:spLocks noRot="1" noChangeAspect="1" noMove="1" noResize="1" noEditPoints="1" noAdjustHandles="1" noChangeArrowheads="1" noChangeShapeType="1" noTextEdit="1"/>
              </p:cNvSpPr>
              <p:nvPr/>
            </p:nvSpPr>
            <p:spPr>
              <a:xfrm>
                <a:off x="-152400" y="2895600"/>
                <a:ext cx="8382000" cy="1419491"/>
              </a:xfrm>
              <a:prstGeom prst="rect">
                <a:avLst/>
              </a:prstGeom>
              <a:blipFill rotWithShape="1">
                <a:blip r:embed="rId3"/>
                <a:stretch>
                  <a:fillRect t="-3863"/>
                </a:stretch>
              </a:blipFill>
            </p:spPr>
            <p:txBody>
              <a:bodyPr/>
              <a:lstStyle/>
              <a:p>
                <a:r>
                  <a:rPr lang="en-US">
                    <a:noFill/>
                  </a:rPr>
                  <a:t> </a:t>
                </a:r>
              </a:p>
            </p:txBody>
          </p:sp>
        </mc:Fallback>
      </mc:AlternateContent>
    </p:spTree>
    <p:extLst>
      <p:ext uri="{BB962C8B-B14F-4D97-AF65-F5344CB8AC3E}">
        <p14:creationId xmlns:p14="http://schemas.microsoft.com/office/powerpoint/2010/main" val="3053141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17</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304800" y="1295400"/>
                <a:ext cx="7924800" cy="4988417"/>
              </a:xfrm>
              <a:prstGeom prst="rect">
                <a:avLst/>
              </a:prstGeom>
              <a:noFill/>
            </p:spPr>
            <p:txBody>
              <a:bodyPr wrap="square" rtlCol="0">
                <a:spAutoFit/>
              </a:bodyPr>
              <a:lstStyle/>
              <a:p>
                <a:r>
                  <a:rPr lang="en-US" sz="2800" dirty="0" smtClean="0"/>
                  <a:t>After encoding, we require</a:t>
                </a:r>
              </a:p>
              <a:p>
                <a:endParaRPr lang="en-US" sz="2800" dirty="0"/>
              </a:p>
              <a:p>
                <a:r>
                  <a:rPr lang="en-US" sz="2800" dirty="0" smtClean="0"/>
                  <a:t>The correct program produces the same output as the specification</a:t>
                </a:r>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a:rPr>
                        <m:t>∃ </m:t>
                      </m:r>
                      <m:r>
                        <a:rPr lang="en-US" sz="2800" i="1" smtClean="0">
                          <a:solidFill>
                            <a:srgbClr val="7030A0"/>
                          </a:solidFill>
                          <a:latin typeface="Cambria Math"/>
                        </a:rPr>
                        <m:t>𝐿</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a:rPr>
                        <m:t>∀ </m:t>
                      </m:r>
                      <m:r>
                        <a:rPr lang="en-US" sz="2800" i="1" smtClean="0">
                          <a:solidFill>
                            <a:srgbClr val="7030A0"/>
                          </a:solidFill>
                          <a:latin typeface="Cambria Math"/>
                        </a:rPr>
                        <m:t>𝐼</m:t>
                      </m:r>
                      <m:r>
                        <a:rPr lang="en-US" sz="2800" i="1" smtClean="0">
                          <a:solidFill>
                            <a:srgbClr val="7030A0"/>
                          </a:solidFill>
                          <a:latin typeface="Cambria Math"/>
                        </a:rPr>
                        <m:t>.  ∃ </m:t>
                      </m:r>
                      <m:r>
                        <a:rPr lang="en-US" sz="2800" b="0" i="1" smtClean="0">
                          <a:solidFill>
                            <a:srgbClr val="7030A0"/>
                          </a:solidFill>
                          <a:latin typeface="Cambria Math"/>
                        </a:rPr>
                        <m:t>𝑂</m:t>
                      </m:r>
                      <m:r>
                        <a:rPr lang="en-US" sz="2800" b="0" i="1" smtClean="0">
                          <a:solidFill>
                            <a:srgbClr val="7030A0"/>
                          </a:solidFill>
                          <a:latin typeface="Cambria Math"/>
                        </a:rPr>
                        <m:t>, </m:t>
                      </m:r>
                      <m:r>
                        <a:rPr lang="en-US" sz="2800" b="0" i="1" smtClean="0">
                          <a:solidFill>
                            <a:srgbClr val="7030A0"/>
                          </a:solidFill>
                          <a:latin typeface="Cambria Math"/>
                        </a:rPr>
                        <m:t>𝑐𝑜𝑚𝑝𝐼</m:t>
                      </m:r>
                      <m:r>
                        <a:rPr lang="en-US" sz="2800" b="0" i="1" smtClean="0">
                          <a:solidFill>
                            <a:srgbClr val="7030A0"/>
                          </a:solidFill>
                          <a:latin typeface="Cambria Math"/>
                        </a:rPr>
                        <m:t>, </m:t>
                      </m:r>
                      <m:r>
                        <a:rPr lang="en-US" sz="2800" b="0" i="1" smtClean="0">
                          <a:solidFill>
                            <a:srgbClr val="7030A0"/>
                          </a:solidFill>
                          <a:latin typeface="Cambria Math"/>
                        </a:rPr>
                        <m:t>𝑐𝑜𝑚𝑝𝑂</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a:rPr>
                          </m:ctrlPr>
                        </m:sSubPr>
                        <m:e>
                          <m:r>
                            <a:rPr lang="en-US" sz="2800" b="0" i="1" smtClean="0">
                              <a:solidFill>
                                <a:srgbClr val="7030A0"/>
                              </a:solidFill>
                              <a:latin typeface="Cambria Math"/>
                            </a:rPr>
                            <m:t>𝜙</m:t>
                          </m:r>
                        </m:e>
                        <m:sub>
                          <m:r>
                            <a:rPr lang="en-US" sz="2800" i="1">
                              <a:solidFill>
                                <a:srgbClr val="7030A0"/>
                              </a:solidFill>
                              <a:latin typeface="Cambria Math"/>
                            </a:rPr>
                            <m:t>𝑖𝑚𝑝𝑙</m:t>
                          </m:r>
                        </m:sub>
                      </m:sSub>
                      <m:d>
                        <m:dPr>
                          <m:ctrlPr>
                            <a:rPr lang="en-US" sz="2800" i="1">
                              <a:solidFill>
                                <a:srgbClr val="7030A0"/>
                              </a:solidFill>
                              <a:latin typeface="Cambria Math"/>
                            </a:rPr>
                          </m:ctrlPr>
                        </m:dPr>
                        <m:e>
                          <m:r>
                            <a:rPr lang="en-US" sz="2800" i="1">
                              <a:solidFill>
                                <a:srgbClr val="7030A0"/>
                              </a:solidFill>
                              <a:latin typeface="Cambria Math"/>
                            </a:rPr>
                            <m:t>𝐼</m:t>
                          </m:r>
                          <m:r>
                            <a:rPr lang="en-US" sz="2800" i="1">
                              <a:solidFill>
                                <a:srgbClr val="7030A0"/>
                              </a:solidFill>
                              <a:latin typeface="Cambria Math"/>
                            </a:rPr>
                            <m:t>,</m:t>
                          </m:r>
                          <m:r>
                            <a:rPr lang="en-US" sz="2800" i="1">
                              <a:solidFill>
                                <a:srgbClr val="7030A0"/>
                              </a:solidFill>
                              <a:latin typeface="Cambria Math"/>
                            </a:rPr>
                            <m:t>𝑂</m:t>
                          </m:r>
                          <m:r>
                            <a:rPr lang="en-US" sz="2800" i="1">
                              <a:solidFill>
                                <a:srgbClr val="7030A0"/>
                              </a:solidFill>
                              <a:latin typeface="Cambria Math"/>
                            </a:rPr>
                            <m:t>,</m:t>
                          </m:r>
                          <m:r>
                            <a:rPr lang="en-US" sz="2800" i="1">
                              <a:solidFill>
                                <a:srgbClr val="7030A0"/>
                              </a:solidFill>
                              <a:latin typeface="Cambria Math"/>
                            </a:rPr>
                            <m:t>𝑐𝑜𝑚𝑝𝐼</m:t>
                          </m:r>
                          <m:r>
                            <a:rPr lang="en-US" sz="2800" i="1">
                              <a:solidFill>
                                <a:srgbClr val="7030A0"/>
                              </a:solidFill>
                              <a:latin typeface="Cambria Math"/>
                            </a:rPr>
                            <m:t>,</m:t>
                          </m:r>
                          <m:r>
                            <a:rPr lang="en-US" sz="2800" i="1">
                              <a:solidFill>
                                <a:srgbClr val="7030A0"/>
                              </a:solidFill>
                              <a:latin typeface="Cambria Math"/>
                            </a:rPr>
                            <m:t>𝑐𝑜𝑚𝑝𝑂</m:t>
                          </m:r>
                          <m:r>
                            <a:rPr lang="en-US" sz="2800" i="1">
                              <a:solidFill>
                                <a:srgbClr val="7030A0"/>
                              </a:solidFill>
                              <a:latin typeface="Cambria Math"/>
                            </a:rPr>
                            <m:t>,</m:t>
                          </m:r>
                          <m:r>
                            <a:rPr lang="en-US" sz="2800" i="1">
                              <a:solidFill>
                                <a:srgbClr val="7030A0"/>
                              </a:solidFill>
                              <a:latin typeface="Cambria Math"/>
                            </a:rPr>
                            <m:t>𝐿</m:t>
                          </m:r>
                        </m:e>
                      </m:d>
                      <m:r>
                        <a:rPr lang="en-US" sz="2800" b="0" i="1" smtClean="0">
                          <a:solidFill>
                            <a:srgbClr val="7030A0"/>
                          </a:solidFill>
                          <a:latin typeface="Cambria Math"/>
                        </a:rPr>
                        <m:t> </m:t>
                      </m:r>
                      <m:r>
                        <a:rPr lang="en-US" sz="2800" b="0" i="1" smtClean="0">
                          <a:solidFill>
                            <a:srgbClr val="7030A0"/>
                          </a:solidFill>
                          <a:latin typeface="Cambria Math"/>
                        </a:rPr>
                        <m:t>∧</m:t>
                      </m:r>
                      <m:r>
                        <a:rPr lang="en-US" sz="2800" b="0" i="1" smtClean="0">
                          <a:solidFill>
                            <a:srgbClr val="7030A0"/>
                          </a:solidFill>
                          <a:latin typeface="Cambria Math"/>
                        </a:rPr>
                        <m:t> </m:t>
                      </m:r>
                      <m:sSub>
                        <m:sSubPr>
                          <m:ctrlPr>
                            <a:rPr lang="en-US" sz="2800" i="1" smtClean="0">
                              <a:solidFill>
                                <a:srgbClr val="7030A0"/>
                              </a:solidFill>
                              <a:latin typeface="Cambria Math"/>
                            </a:rPr>
                          </m:ctrlPr>
                        </m:sSubPr>
                        <m:e>
                          <m:r>
                            <a:rPr lang="en-US" sz="2800" b="0" i="1" smtClean="0">
                              <a:solidFill>
                                <a:srgbClr val="7030A0"/>
                              </a:solidFill>
                              <a:latin typeface="Cambria Math"/>
                            </a:rPr>
                            <m:t> </m:t>
                          </m:r>
                          <m:r>
                            <a:rPr lang="en-US" sz="2800" i="1">
                              <a:solidFill>
                                <a:srgbClr val="7030A0"/>
                              </a:solidFill>
                              <a:latin typeface="Cambria Math"/>
                            </a:rPr>
                            <m:t>𝜙</m:t>
                          </m:r>
                        </m:e>
                        <m:sub>
                          <m:r>
                            <a:rPr lang="en-US" sz="2800" i="1">
                              <a:solidFill>
                                <a:srgbClr val="7030A0"/>
                              </a:solidFill>
                              <a:latin typeface="Cambria Math"/>
                            </a:rPr>
                            <m:t>𝑠𝑝𝑒𝑐</m:t>
                          </m:r>
                        </m:sub>
                      </m:sSub>
                      <m:r>
                        <a:rPr lang="en-US" sz="2800" i="1">
                          <a:solidFill>
                            <a:srgbClr val="7030A0"/>
                          </a:solidFill>
                          <a:latin typeface="Cambria Math"/>
                        </a:rPr>
                        <m:t>(</m:t>
                      </m:r>
                      <m:r>
                        <a:rPr lang="en-US" sz="2800" b="0" i="1" smtClean="0">
                          <a:solidFill>
                            <a:srgbClr val="7030A0"/>
                          </a:solidFill>
                          <a:latin typeface="Cambria Math"/>
                        </a:rPr>
                        <m:t>𝐼</m:t>
                      </m:r>
                      <m:r>
                        <a:rPr lang="en-US" sz="2800" b="0" i="1" smtClean="0">
                          <a:solidFill>
                            <a:srgbClr val="7030A0"/>
                          </a:solidFill>
                          <a:latin typeface="Cambria Math"/>
                        </a:rPr>
                        <m:t>,</m:t>
                      </m:r>
                      <m:r>
                        <a:rPr lang="en-US" sz="2800" b="0" i="1" smtClean="0">
                          <a:solidFill>
                            <a:srgbClr val="7030A0"/>
                          </a:solidFill>
                          <a:latin typeface="Cambria Math"/>
                        </a:rPr>
                        <m:t>𝑂</m:t>
                      </m:r>
                      <m:r>
                        <a:rPr lang="en-US" sz="2800" i="1">
                          <a:solidFill>
                            <a:srgbClr val="7030A0"/>
                          </a:solidFill>
                          <a:latin typeface="Cambria Math"/>
                        </a:rPr>
                        <m:t>)</m:t>
                      </m:r>
                    </m:oMath>
                  </m:oMathPara>
                </a14:m>
                <a:endParaRPr lang="en-US" sz="2800" i="1" dirty="0" smtClean="0">
                  <a:solidFill>
                    <a:srgbClr val="7030A0"/>
                  </a:solidFill>
                  <a:latin typeface="Cambria Math"/>
                </a:endParaRPr>
              </a:p>
              <a:p>
                <a:pPr marL="0" lvl="2"/>
                <a:endParaRPr lang="en-US" i="1" dirty="0" smtClean="0">
                  <a:latin typeface="Cambria Math"/>
                </a:endParaRPr>
              </a:p>
              <a:p>
                <a:pPr marL="0" lvl="2"/>
                <a:r>
                  <a:rPr lang="en-US" sz="2800" i="1" dirty="0">
                    <a:latin typeface="Cambria Math"/>
                  </a:rPr>
                  <a:t/>
                </a:r>
                <a:br>
                  <a:rPr lang="en-US" sz="2800" i="1" dirty="0">
                    <a:latin typeface="Cambria Math"/>
                  </a:rPr>
                </a:br>
                <a:r>
                  <a:rPr lang="en-US" sz="2800" dirty="0">
                    <a:latin typeface="Cambria Math"/>
                  </a:rPr>
                  <a:t>We call this the </a:t>
                </a:r>
                <a:r>
                  <a:rPr lang="en-US" sz="2800" b="1" dirty="0">
                    <a:solidFill>
                      <a:srgbClr val="7030A0"/>
                    </a:solidFill>
                    <a:latin typeface="Cambria Math"/>
                  </a:rPr>
                  <a:t>synthesis constraint</a:t>
                </a:r>
                <a:r>
                  <a:rPr lang="en-US" sz="2800" dirty="0" smtClean="0">
                    <a:latin typeface="Cambria Math"/>
                  </a:rPr>
                  <a:t>. with 3 Quantifier Alternations.</a:t>
                </a:r>
                <a:endParaRPr lang="en-US" sz="2800" dirty="0">
                  <a:latin typeface="Cambria Math"/>
                </a:endParaRPr>
              </a:p>
              <a:p>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04800" y="1295400"/>
                <a:ext cx="7924800" cy="4988417"/>
              </a:xfrm>
              <a:prstGeom prst="rect">
                <a:avLst/>
              </a:prstGeom>
              <a:blipFill rotWithShape="1">
                <a:blip r:embed="rId2"/>
                <a:stretch>
                  <a:fillRect l="-1538" t="-1100"/>
                </a:stretch>
              </a:blipFill>
            </p:spPr>
            <p:txBody>
              <a:bodyPr/>
              <a:lstStyle/>
              <a:p>
                <a:r>
                  <a:rPr lang="en-US">
                    <a:noFill/>
                  </a:rPr>
                  <a:t> </a:t>
                </a:r>
              </a:p>
            </p:txBody>
          </p:sp>
        </mc:Fallback>
      </mc:AlternateContent>
    </p:spTree>
    <p:extLst>
      <p:ext uri="{BB962C8B-B14F-4D97-AF65-F5344CB8AC3E}">
        <p14:creationId xmlns:p14="http://schemas.microsoft.com/office/powerpoint/2010/main" val="3158264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18</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304800" y="1295400"/>
                <a:ext cx="7924800" cy="5419304"/>
              </a:xfrm>
              <a:prstGeom prst="rect">
                <a:avLst/>
              </a:prstGeom>
              <a:noFill/>
            </p:spPr>
            <p:txBody>
              <a:bodyPr wrap="square" rtlCol="0">
                <a:spAutoFit/>
              </a:bodyPr>
              <a:lstStyle/>
              <a:p>
                <a:r>
                  <a:rPr lang="en-US" sz="2800" dirty="0" smtClean="0"/>
                  <a:t>After encoding, we require</a:t>
                </a:r>
              </a:p>
              <a:p>
                <a:endParaRPr lang="en-US" sz="2800" dirty="0"/>
              </a:p>
              <a:p>
                <a:r>
                  <a:rPr lang="en-US" sz="2800" dirty="0" smtClean="0"/>
                  <a:t>The correct program produces the same output as the specification</a:t>
                </a:r>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a:rPr>
                        <m:t>∃ </m:t>
                      </m:r>
                      <m:r>
                        <a:rPr lang="en-US" sz="2800" i="1" smtClean="0">
                          <a:solidFill>
                            <a:srgbClr val="7030A0"/>
                          </a:solidFill>
                          <a:latin typeface="Cambria Math"/>
                        </a:rPr>
                        <m:t>𝐿</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a:rPr>
                        <m:t>∀ </m:t>
                      </m:r>
                      <m:r>
                        <a:rPr lang="en-US" sz="2800" i="1" smtClean="0">
                          <a:solidFill>
                            <a:srgbClr val="7030A0"/>
                          </a:solidFill>
                          <a:latin typeface="Cambria Math"/>
                        </a:rPr>
                        <m:t>𝐼</m:t>
                      </m:r>
                      <m:r>
                        <a:rPr lang="en-US" sz="2800" i="1" smtClean="0">
                          <a:solidFill>
                            <a:srgbClr val="7030A0"/>
                          </a:solidFill>
                          <a:latin typeface="Cambria Math"/>
                        </a:rPr>
                        <m:t>.  ∃ </m:t>
                      </m:r>
                      <m:r>
                        <a:rPr lang="en-US" sz="2800" b="0" i="1" smtClean="0">
                          <a:solidFill>
                            <a:srgbClr val="7030A0"/>
                          </a:solidFill>
                          <a:latin typeface="Cambria Math"/>
                        </a:rPr>
                        <m:t>𝑂</m:t>
                      </m:r>
                      <m:r>
                        <a:rPr lang="en-US" sz="2800" b="0" i="1" smtClean="0">
                          <a:solidFill>
                            <a:srgbClr val="7030A0"/>
                          </a:solidFill>
                          <a:latin typeface="Cambria Math"/>
                        </a:rPr>
                        <m:t>, </m:t>
                      </m:r>
                      <m:r>
                        <a:rPr lang="en-US" sz="2800" b="0" i="1" smtClean="0">
                          <a:solidFill>
                            <a:srgbClr val="7030A0"/>
                          </a:solidFill>
                          <a:latin typeface="Cambria Math"/>
                        </a:rPr>
                        <m:t>𝑐𝑜𝑚𝑝𝐼</m:t>
                      </m:r>
                      <m:r>
                        <a:rPr lang="en-US" sz="2800" b="0" i="1" smtClean="0">
                          <a:solidFill>
                            <a:srgbClr val="7030A0"/>
                          </a:solidFill>
                          <a:latin typeface="Cambria Math"/>
                        </a:rPr>
                        <m:t>, </m:t>
                      </m:r>
                      <m:r>
                        <a:rPr lang="en-US" sz="2800" b="0" i="1" smtClean="0">
                          <a:solidFill>
                            <a:srgbClr val="7030A0"/>
                          </a:solidFill>
                          <a:latin typeface="Cambria Math"/>
                        </a:rPr>
                        <m:t>𝑐𝑜𝑚𝑝𝑂</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a:rPr>
                          </m:ctrlPr>
                        </m:sSubPr>
                        <m:e>
                          <m:r>
                            <a:rPr lang="en-US" sz="2800" b="0" i="1" smtClean="0">
                              <a:solidFill>
                                <a:srgbClr val="7030A0"/>
                              </a:solidFill>
                              <a:latin typeface="Cambria Math"/>
                            </a:rPr>
                            <m:t>𝜙</m:t>
                          </m:r>
                        </m:e>
                        <m:sub>
                          <m:r>
                            <a:rPr lang="en-US" sz="2800" i="1">
                              <a:solidFill>
                                <a:srgbClr val="7030A0"/>
                              </a:solidFill>
                              <a:latin typeface="Cambria Math"/>
                            </a:rPr>
                            <m:t>𝑖𝑚𝑝𝑙</m:t>
                          </m:r>
                        </m:sub>
                      </m:sSub>
                      <m:d>
                        <m:dPr>
                          <m:ctrlPr>
                            <a:rPr lang="en-US" sz="2800" i="1">
                              <a:solidFill>
                                <a:srgbClr val="7030A0"/>
                              </a:solidFill>
                              <a:latin typeface="Cambria Math"/>
                            </a:rPr>
                          </m:ctrlPr>
                        </m:dPr>
                        <m:e>
                          <m:r>
                            <a:rPr lang="en-US" sz="2800" i="1">
                              <a:solidFill>
                                <a:srgbClr val="7030A0"/>
                              </a:solidFill>
                              <a:latin typeface="Cambria Math"/>
                            </a:rPr>
                            <m:t>𝐼</m:t>
                          </m:r>
                          <m:r>
                            <a:rPr lang="en-US" sz="2800" i="1">
                              <a:solidFill>
                                <a:srgbClr val="7030A0"/>
                              </a:solidFill>
                              <a:latin typeface="Cambria Math"/>
                            </a:rPr>
                            <m:t>,</m:t>
                          </m:r>
                          <m:r>
                            <a:rPr lang="en-US" sz="2800" i="1">
                              <a:solidFill>
                                <a:srgbClr val="7030A0"/>
                              </a:solidFill>
                              <a:latin typeface="Cambria Math"/>
                            </a:rPr>
                            <m:t>𝑂</m:t>
                          </m:r>
                          <m:r>
                            <a:rPr lang="en-US" sz="2800" i="1">
                              <a:solidFill>
                                <a:srgbClr val="7030A0"/>
                              </a:solidFill>
                              <a:latin typeface="Cambria Math"/>
                            </a:rPr>
                            <m:t>,</m:t>
                          </m:r>
                          <m:r>
                            <a:rPr lang="en-US" sz="2800" i="1">
                              <a:solidFill>
                                <a:srgbClr val="7030A0"/>
                              </a:solidFill>
                              <a:latin typeface="Cambria Math"/>
                            </a:rPr>
                            <m:t>𝑐𝑜𝑚𝑝𝐼</m:t>
                          </m:r>
                          <m:r>
                            <a:rPr lang="en-US" sz="2800" i="1">
                              <a:solidFill>
                                <a:srgbClr val="7030A0"/>
                              </a:solidFill>
                              <a:latin typeface="Cambria Math"/>
                            </a:rPr>
                            <m:t>,</m:t>
                          </m:r>
                          <m:r>
                            <a:rPr lang="en-US" sz="2800" i="1">
                              <a:solidFill>
                                <a:srgbClr val="7030A0"/>
                              </a:solidFill>
                              <a:latin typeface="Cambria Math"/>
                            </a:rPr>
                            <m:t>𝑐𝑜𝑚𝑝𝑂</m:t>
                          </m:r>
                          <m:r>
                            <a:rPr lang="en-US" sz="2800" i="1">
                              <a:solidFill>
                                <a:srgbClr val="7030A0"/>
                              </a:solidFill>
                              <a:latin typeface="Cambria Math"/>
                            </a:rPr>
                            <m:t>,</m:t>
                          </m:r>
                          <m:r>
                            <a:rPr lang="en-US" sz="2800" i="1">
                              <a:solidFill>
                                <a:srgbClr val="7030A0"/>
                              </a:solidFill>
                              <a:latin typeface="Cambria Math"/>
                            </a:rPr>
                            <m:t>𝐿</m:t>
                          </m:r>
                        </m:e>
                      </m:d>
                      <m:r>
                        <a:rPr lang="en-US" sz="2800" b="0" i="1" smtClean="0">
                          <a:solidFill>
                            <a:srgbClr val="7030A0"/>
                          </a:solidFill>
                          <a:latin typeface="Cambria Math"/>
                        </a:rPr>
                        <m:t> </m:t>
                      </m:r>
                      <m:r>
                        <a:rPr lang="en-US" sz="2800" b="0" i="1" smtClean="0">
                          <a:solidFill>
                            <a:srgbClr val="7030A0"/>
                          </a:solidFill>
                          <a:latin typeface="Cambria Math"/>
                        </a:rPr>
                        <m:t>∧</m:t>
                      </m:r>
                      <m:r>
                        <a:rPr lang="en-US" sz="2800" b="0" i="1" smtClean="0">
                          <a:solidFill>
                            <a:srgbClr val="7030A0"/>
                          </a:solidFill>
                          <a:latin typeface="Cambria Math"/>
                        </a:rPr>
                        <m:t> </m:t>
                      </m:r>
                      <m:sSub>
                        <m:sSubPr>
                          <m:ctrlPr>
                            <a:rPr lang="en-US" sz="2800" i="1" smtClean="0">
                              <a:solidFill>
                                <a:srgbClr val="7030A0"/>
                              </a:solidFill>
                              <a:latin typeface="Cambria Math"/>
                            </a:rPr>
                          </m:ctrlPr>
                        </m:sSubPr>
                        <m:e>
                          <m:r>
                            <a:rPr lang="en-US" sz="2800" b="0" i="1" smtClean="0">
                              <a:solidFill>
                                <a:srgbClr val="7030A0"/>
                              </a:solidFill>
                              <a:latin typeface="Cambria Math"/>
                            </a:rPr>
                            <m:t> </m:t>
                          </m:r>
                          <m:r>
                            <a:rPr lang="en-US" sz="2800" i="1">
                              <a:solidFill>
                                <a:srgbClr val="7030A0"/>
                              </a:solidFill>
                              <a:latin typeface="Cambria Math"/>
                            </a:rPr>
                            <m:t>𝜙</m:t>
                          </m:r>
                        </m:e>
                        <m:sub>
                          <m:r>
                            <a:rPr lang="en-US" sz="2800" i="1">
                              <a:solidFill>
                                <a:srgbClr val="7030A0"/>
                              </a:solidFill>
                              <a:latin typeface="Cambria Math"/>
                            </a:rPr>
                            <m:t>𝑠𝑝𝑒𝑐</m:t>
                          </m:r>
                        </m:sub>
                      </m:sSub>
                      <m:r>
                        <a:rPr lang="en-US" sz="2800" i="1">
                          <a:solidFill>
                            <a:srgbClr val="7030A0"/>
                          </a:solidFill>
                          <a:latin typeface="Cambria Math"/>
                        </a:rPr>
                        <m:t>(</m:t>
                      </m:r>
                      <m:r>
                        <a:rPr lang="en-US" sz="2800" b="0" i="1" smtClean="0">
                          <a:solidFill>
                            <a:srgbClr val="7030A0"/>
                          </a:solidFill>
                          <a:latin typeface="Cambria Math"/>
                        </a:rPr>
                        <m:t>𝐼</m:t>
                      </m:r>
                      <m:r>
                        <a:rPr lang="en-US" sz="2800" b="0" i="1" smtClean="0">
                          <a:solidFill>
                            <a:srgbClr val="7030A0"/>
                          </a:solidFill>
                          <a:latin typeface="Cambria Math"/>
                        </a:rPr>
                        <m:t>,</m:t>
                      </m:r>
                      <m:r>
                        <a:rPr lang="en-US" sz="2800" b="0" i="1" smtClean="0">
                          <a:solidFill>
                            <a:srgbClr val="7030A0"/>
                          </a:solidFill>
                          <a:latin typeface="Cambria Math"/>
                        </a:rPr>
                        <m:t>𝑂</m:t>
                      </m:r>
                      <m:r>
                        <a:rPr lang="en-US" sz="2800" i="1">
                          <a:solidFill>
                            <a:srgbClr val="7030A0"/>
                          </a:solidFill>
                          <a:latin typeface="Cambria Math"/>
                        </a:rPr>
                        <m:t>)</m:t>
                      </m:r>
                    </m:oMath>
                  </m:oMathPara>
                </a14:m>
                <a:endParaRPr lang="en-US" sz="2800" i="1" dirty="0" smtClean="0">
                  <a:solidFill>
                    <a:srgbClr val="7030A0"/>
                  </a:solidFill>
                  <a:latin typeface="Cambria Math"/>
                </a:endParaRPr>
              </a:p>
              <a:p>
                <a:pPr marL="0" lvl="2"/>
                <a:endParaRPr lang="en-US" i="1" dirty="0" smtClean="0">
                  <a:latin typeface="Cambria Math"/>
                </a:endParaRPr>
              </a:p>
              <a:p>
                <a:pPr marL="0" lvl="2"/>
                <a:r>
                  <a:rPr lang="en-US" sz="2800" i="1" dirty="0">
                    <a:latin typeface="Cambria Math"/>
                  </a:rPr>
                  <a:t/>
                </a:r>
                <a:br>
                  <a:rPr lang="en-US" sz="2800" i="1" dirty="0">
                    <a:latin typeface="Cambria Math"/>
                  </a:rPr>
                </a:br>
                <a:r>
                  <a:rPr lang="en-US" sz="2800" dirty="0" smtClean="0">
                    <a:latin typeface="Cambria Math"/>
                  </a:rPr>
                  <a:t>Solve </a:t>
                </a:r>
                <a:r>
                  <a:rPr lang="en-US" sz="2800" b="1" dirty="0" smtClean="0">
                    <a:solidFill>
                      <a:srgbClr val="7030A0"/>
                    </a:solidFill>
                    <a:latin typeface="Cambria Math"/>
                  </a:rPr>
                  <a:t>synthesis constraint</a:t>
                </a:r>
                <a:r>
                  <a:rPr lang="en-US" sz="2800" dirty="0" smtClean="0">
                    <a:latin typeface="Cambria Math"/>
                  </a:rPr>
                  <a:t> </a:t>
                </a:r>
                <a:r>
                  <a:rPr lang="en-US" sz="2800" dirty="0">
                    <a:latin typeface="Cambria Math"/>
                  </a:rPr>
                  <a:t>u</a:t>
                </a:r>
                <a:r>
                  <a:rPr lang="en-US" sz="2800" dirty="0" smtClean="0">
                    <a:latin typeface="Cambria Math"/>
                  </a:rPr>
                  <a:t>sing  Induction from example input, outputs similar to </a:t>
                </a:r>
                <a:r>
                  <a:rPr lang="en-US" sz="2800" dirty="0" smtClean="0">
                    <a:solidFill>
                      <a:srgbClr val="7030A0"/>
                    </a:solidFill>
                    <a:latin typeface="Cambria Math"/>
                  </a:rPr>
                  <a:t>Counter-example Guided Inductive Synthesis</a:t>
                </a:r>
                <a:r>
                  <a:rPr lang="en-US" sz="2800" dirty="0" smtClean="0">
                    <a:latin typeface="Cambria Math"/>
                  </a:rPr>
                  <a:t> (Sketch, ASPLOS 06)</a:t>
                </a:r>
                <a:endParaRPr lang="en-US" sz="2800" dirty="0">
                  <a:latin typeface="Cambria Math"/>
                </a:endParaRPr>
              </a:p>
              <a:p>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04800" y="1295400"/>
                <a:ext cx="7924800" cy="5419304"/>
              </a:xfrm>
              <a:prstGeom prst="rect">
                <a:avLst/>
              </a:prstGeom>
              <a:blipFill rotWithShape="1">
                <a:blip r:embed="rId2"/>
                <a:stretch>
                  <a:fillRect l="-1538" t="-1014" r="-2077"/>
                </a:stretch>
              </a:blipFill>
            </p:spPr>
            <p:txBody>
              <a:bodyPr/>
              <a:lstStyle/>
              <a:p>
                <a:r>
                  <a:rPr lang="en-US">
                    <a:noFill/>
                  </a:rPr>
                  <a:t> </a:t>
                </a:r>
              </a:p>
            </p:txBody>
          </p:sp>
        </mc:Fallback>
      </mc:AlternateContent>
    </p:spTree>
    <p:extLst>
      <p:ext uri="{BB962C8B-B14F-4D97-AF65-F5344CB8AC3E}">
        <p14:creationId xmlns:p14="http://schemas.microsoft.com/office/powerpoint/2010/main" val="1810829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19</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152400" y="1295400"/>
                <a:ext cx="8305800" cy="4003532"/>
              </a:xfrm>
              <a:prstGeom prst="rect">
                <a:avLst/>
              </a:prstGeom>
              <a:noFill/>
            </p:spPr>
            <p:txBody>
              <a:bodyPr wrap="square" rtlCol="0">
                <a:spAutoFit/>
              </a:bodyPr>
              <a:lstStyle/>
              <a:p>
                <a:r>
                  <a:rPr lang="en-US" sz="2800" dirty="0" smtClean="0"/>
                  <a:t>How do we get these example?  </a:t>
                </a:r>
              </a:p>
              <a:p>
                <a:endParaRPr lang="en-US" sz="2800" dirty="0" smtClean="0"/>
              </a:p>
              <a:p>
                <a:r>
                  <a:rPr lang="en-US" sz="2800" dirty="0" smtClean="0"/>
                  <a:t>For any candidate program (L), get an input on which it is incorrect </a:t>
                </a:r>
              </a:p>
              <a:p>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a:rPr>
                        <m:t>∃ </m:t>
                      </m:r>
                      <m:r>
                        <a:rPr lang="en-US" sz="2800" b="0" i="1" smtClean="0">
                          <a:solidFill>
                            <a:srgbClr val="7030A0"/>
                          </a:solidFill>
                          <a:latin typeface="Cambria Math"/>
                        </a:rPr>
                        <m:t>𝐼</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a:rPr>
                        <m:t>∃ </m:t>
                      </m:r>
                      <m:r>
                        <a:rPr lang="en-US" sz="2800" b="0" i="1" smtClean="0">
                          <a:solidFill>
                            <a:srgbClr val="7030A0"/>
                          </a:solidFill>
                          <a:latin typeface="Cambria Math"/>
                        </a:rPr>
                        <m:t>𝑂</m:t>
                      </m:r>
                      <m:r>
                        <a:rPr lang="en-US" sz="2800" b="0" i="1" smtClean="0">
                          <a:solidFill>
                            <a:srgbClr val="7030A0"/>
                          </a:solidFill>
                          <a:latin typeface="Cambria Math"/>
                        </a:rPr>
                        <m:t>, </m:t>
                      </m:r>
                      <m:r>
                        <a:rPr lang="en-US" sz="2800" b="0" i="1" smtClean="0">
                          <a:solidFill>
                            <a:srgbClr val="7030A0"/>
                          </a:solidFill>
                          <a:latin typeface="Cambria Math"/>
                        </a:rPr>
                        <m:t>𝑐𝑜𝑚𝑝𝐼</m:t>
                      </m:r>
                      <m:r>
                        <a:rPr lang="en-US" sz="2800" b="0" i="1" smtClean="0">
                          <a:solidFill>
                            <a:srgbClr val="7030A0"/>
                          </a:solidFill>
                          <a:latin typeface="Cambria Math"/>
                        </a:rPr>
                        <m:t>, </m:t>
                      </m:r>
                      <m:r>
                        <a:rPr lang="en-US" sz="2800" b="0" i="1" smtClean="0">
                          <a:solidFill>
                            <a:srgbClr val="7030A0"/>
                          </a:solidFill>
                          <a:latin typeface="Cambria Math"/>
                        </a:rPr>
                        <m:t>𝑐𝑜𝑚𝑝𝑂</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marL="0" lvl="2"/>
                <a14:m>
                  <m:oMathPara xmlns:m="http://schemas.openxmlformats.org/officeDocument/2006/math">
                    <m:oMathParaPr>
                      <m:jc m:val="centerGroup"/>
                    </m:oMathParaPr>
                    <m:oMath xmlns:m="http://schemas.openxmlformats.org/officeDocument/2006/math">
                      <m:d>
                        <m:dPr>
                          <m:ctrlPr>
                            <a:rPr lang="en-US" sz="2800" b="0" i="1" smtClean="0">
                              <a:solidFill>
                                <a:srgbClr val="7030A0"/>
                              </a:solidFill>
                              <a:latin typeface="Cambria Math"/>
                            </a:rPr>
                          </m:ctrlPr>
                        </m:dPr>
                        <m:e>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𝑙𝑖𝑏</m:t>
                              </m:r>
                            </m:sub>
                          </m:sSub>
                          <m:d>
                            <m:dPr>
                              <m:ctrlPr>
                                <a:rPr lang="en-US" sz="2800" i="1">
                                  <a:solidFill>
                                    <a:srgbClr val="7030A0"/>
                                  </a:solidFill>
                                  <a:latin typeface="Cambria Math"/>
                                </a:rPr>
                              </m:ctrlPr>
                            </m:dPr>
                            <m:e>
                              <m:r>
                                <a:rPr lang="en-US" sz="2800" i="1">
                                  <a:solidFill>
                                    <a:srgbClr val="7030A0"/>
                                  </a:solidFill>
                                  <a:latin typeface="Cambria Math"/>
                                </a:rPr>
                                <m:t>𝑖𝑛𝑡𝐼</m:t>
                              </m:r>
                              <m:r>
                                <a:rPr lang="en-US" sz="2800" i="1">
                                  <a:solidFill>
                                    <a:srgbClr val="7030A0"/>
                                  </a:solidFill>
                                  <a:latin typeface="Cambria Math"/>
                                </a:rPr>
                                <m:t>,</m:t>
                              </m:r>
                              <m:r>
                                <a:rPr lang="en-US" sz="2800" i="1">
                                  <a:solidFill>
                                    <a:srgbClr val="7030A0"/>
                                  </a:solidFill>
                                  <a:latin typeface="Cambria Math"/>
                                </a:rPr>
                                <m:t>𝑖𝑛𝑡𝑂</m:t>
                              </m:r>
                            </m:e>
                          </m:d>
                          <m:r>
                            <a:rPr lang="en-US" sz="2800" i="1">
                              <a:solidFill>
                                <a:srgbClr val="7030A0"/>
                              </a:solidFill>
                              <a:latin typeface="Cambria Math"/>
                            </a:rPr>
                            <m:t>∧</m:t>
                          </m:r>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𝑐𝑜𝑛𝑛</m:t>
                              </m:r>
                            </m:sub>
                          </m:sSub>
                          <m:r>
                            <a:rPr lang="en-US" sz="2800" b="0" i="1" smtClean="0">
                              <a:solidFill>
                                <a:srgbClr val="7030A0"/>
                              </a:solidFill>
                              <a:latin typeface="Cambria Math"/>
                            </a:rPr>
                            <m:t>(</m:t>
                          </m:r>
                          <m:r>
                            <a:rPr lang="en-US" sz="2800" i="1">
                              <a:solidFill>
                                <a:srgbClr val="7030A0"/>
                              </a:solidFill>
                              <a:latin typeface="Cambria Math"/>
                            </a:rPr>
                            <m:t>𝐼</m:t>
                          </m:r>
                          <m:r>
                            <a:rPr lang="en-US" sz="2800" i="1">
                              <a:solidFill>
                                <a:srgbClr val="7030A0"/>
                              </a:solidFill>
                              <a:latin typeface="Cambria Math"/>
                            </a:rPr>
                            <m:t>,</m:t>
                          </m:r>
                          <m:r>
                            <a:rPr lang="en-US" sz="2800" i="1">
                              <a:solidFill>
                                <a:srgbClr val="7030A0"/>
                              </a:solidFill>
                              <a:latin typeface="Cambria Math"/>
                            </a:rPr>
                            <m:t>𝑂</m:t>
                          </m:r>
                          <m:r>
                            <a:rPr lang="en-US" sz="2800" i="1">
                              <a:solidFill>
                                <a:srgbClr val="7030A0"/>
                              </a:solidFill>
                              <a:latin typeface="Cambria Math"/>
                            </a:rPr>
                            <m:t>,</m:t>
                          </m:r>
                          <m:r>
                            <a:rPr lang="en-US" sz="2800" i="1">
                              <a:solidFill>
                                <a:srgbClr val="7030A0"/>
                              </a:solidFill>
                              <a:latin typeface="Cambria Math"/>
                            </a:rPr>
                            <m:t>𝑖𝑛𝑡𝐼</m:t>
                          </m:r>
                          <m:r>
                            <a:rPr lang="en-US" sz="2800" i="1">
                              <a:solidFill>
                                <a:srgbClr val="7030A0"/>
                              </a:solidFill>
                              <a:latin typeface="Cambria Math"/>
                            </a:rPr>
                            <m:t>,</m:t>
                          </m:r>
                          <m:r>
                            <a:rPr lang="en-US" sz="2800" i="1">
                              <a:solidFill>
                                <a:srgbClr val="7030A0"/>
                              </a:solidFill>
                              <a:latin typeface="Cambria Math"/>
                            </a:rPr>
                            <m:t>𝑖𝑛𝑡𝑂</m:t>
                          </m:r>
                          <m:r>
                            <a:rPr lang="en-US" sz="2800" i="1">
                              <a:solidFill>
                                <a:srgbClr val="7030A0"/>
                              </a:solidFill>
                              <a:latin typeface="Cambria Math"/>
                            </a:rPr>
                            <m:t>,</m:t>
                          </m:r>
                          <m:r>
                            <a:rPr lang="en-US" sz="2800" i="1">
                              <a:solidFill>
                                <a:srgbClr val="7030A0"/>
                              </a:solidFill>
                              <a:latin typeface="Cambria Math"/>
                            </a:rPr>
                            <m:t>𝐿</m:t>
                          </m:r>
                        </m:e>
                      </m:d>
                      <m:r>
                        <a:rPr lang="en-US" sz="2800" b="0" i="1" smtClean="0">
                          <a:solidFill>
                            <a:srgbClr val="7030A0"/>
                          </a:solidFill>
                          <a:latin typeface="Cambria Math"/>
                        </a:rPr>
                        <m:t>∧~</m:t>
                      </m:r>
                      <m:sSub>
                        <m:sSubPr>
                          <m:ctrlPr>
                            <a:rPr lang="en-US" sz="2800" b="0" i="1" smtClean="0">
                              <a:solidFill>
                                <a:srgbClr val="7030A0"/>
                              </a:solidFill>
                              <a:latin typeface="Cambria Math"/>
                            </a:rPr>
                          </m:ctrlPr>
                        </m:sSubPr>
                        <m:e>
                          <m:r>
                            <a:rPr lang="en-US" sz="2800" b="0" i="1" smtClean="0">
                              <a:solidFill>
                                <a:srgbClr val="7030A0"/>
                              </a:solidFill>
                              <a:latin typeface="Cambria Math"/>
                            </a:rPr>
                            <m:t>𝜙</m:t>
                          </m:r>
                        </m:e>
                        <m:sub>
                          <m:r>
                            <a:rPr lang="en-US" sz="2800" b="0" i="1" smtClean="0">
                              <a:solidFill>
                                <a:srgbClr val="7030A0"/>
                              </a:solidFill>
                              <a:latin typeface="Cambria Math"/>
                            </a:rPr>
                            <m:t>𝑠𝑝𝑒𝑐</m:t>
                          </m:r>
                        </m:sub>
                      </m:sSub>
                      <m:r>
                        <a:rPr lang="en-US" sz="2800" b="0" i="1" smtClean="0">
                          <a:solidFill>
                            <a:srgbClr val="7030A0"/>
                          </a:solidFill>
                          <a:latin typeface="Cambria Math"/>
                        </a:rPr>
                        <m:t>)</m:t>
                      </m:r>
                    </m:oMath>
                  </m:oMathPara>
                </a14:m>
                <a:endParaRPr lang="en-US" sz="2800" i="1" dirty="0" smtClean="0">
                  <a:latin typeface="Cambria Math"/>
                </a:endParaRPr>
              </a:p>
              <a:p>
                <a:pPr marL="0" lvl="2"/>
                <a:endParaRPr lang="en-US" sz="2800" i="1" dirty="0" smtClean="0">
                  <a:latin typeface="Cambria Math"/>
                </a:endParaRPr>
              </a:p>
              <a:p>
                <a:pPr marL="0" lvl="2"/>
                <a:r>
                  <a:rPr lang="en-US" sz="2800" dirty="0">
                    <a:latin typeface="Cambria Math"/>
                  </a:rPr>
                  <a:t>We call this the </a:t>
                </a:r>
                <a:r>
                  <a:rPr lang="en-US" sz="2800" b="1" dirty="0" smtClean="0">
                    <a:latin typeface="Cambria Math"/>
                  </a:rPr>
                  <a:t>verification constraint</a:t>
                </a:r>
                <a:r>
                  <a:rPr lang="en-US" sz="2800" dirty="0">
                    <a:latin typeface="Cambria Math"/>
                  </a:rPr>
                  <a:t>. </a:t>
                </a:r>
                <a:endParaRPr lang="en-US" sz="2800" dirty="0">
                  <a:latin typeface="Cambria Math"/>
                </a:endParaRPr>
              </a:p>
            </p:txBody>
          </p:sp>
        </mc:Choice>
        <mc:Fallback>
          <p:sp>
            <p:nvSpPr>
              <p:cNvPr id="9" name="TextBox 8"/>
              <p:cNvSpPr txBox="1">
                <a:spLocks noRot="1" noChangeAspect="1" noMove="1" noResize="1" noEditPoints="1" noAdjustHandles="1" noChangeArrowheads="1" noChangeShapeType="1" noTextEdit="1"/>
              </p:cNvSpPr>
              <p:nvPr/>
            </p:nvSpPr>
            <p:spPr>
              <a:xfrm>
                <a:off x="152400" y="1295400"/>
                <a:ext cx="8305800" cy="4003532"/>
              </a:xfrm>
              <a:prstGeom prst="rect">
                <a:avLst/>
              </a:prstGeom>
              <a:blipFill rotWithShape="1">
                <a:blip r:embed="rId2"/>
                <a:stretch>
                  <a:fillRect l="-1467" t="-1372" b="-3201"/>
                </a:stretch>
              </a:blipFill>
            </p:spPr>
            <p:txBody>
              <a:bodyPr/>
              <a:lstStyle/>
              <a:p>
                <a:r>
                  <a:rPr lang="en-US">
                    <a:noFill/>
                  </a:rPr>
                  <a:t> </a:t>
                </a:r>
              </a:p>
            </p:txBody>
          </p:sp>
        </mc:Fallback>
      </mc:AlternateContent>
    </p:spTree>
    <p:extLst>
      <p:ext uri="{BB962C8B-B14F-4D97-AF65-F5344CB8AC3E}">
        <p14:creationId xmlns:p14="http://schemas.microsoft.com/office/powerpoint/2010/main" val="764580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Verification to Synthesis</a:t>
            </a:r>
            <a:endParaRPr lang="en-US" dirty="0"/>
          </a:p>
        </p:txBody>
      </p:sp>
      <p:sp>
        <p:nvSpPr>
          <p:cNvPr id="3" name="Content Placeholder 2"/>
          <p:cNvSpPr>
            <a:spLocks noGrp="1"/>
          </p:cNvSpPr>
          <p:nvPr>
            <p:ph idx="1"/>
          </p:nvPr>
        </p:nvSpPr>
        <p:spPr>
          <a:xfrm>
            <a:off x="228600" y="1447800"/>
            <a:ext cx="8001000" cy="5181600"/>
          </a:xfrm>
        </p:spPr>
        <p:txBody>
          <a:bodyPr>
            <a:normAutofit/>
          </a:bodyPr>
          <a:lstStyle/>
          <a:p>
            <a:pPr marL="114300" indent="0">
              <a:buNone/>
            </a:pPr>
            <a:r>
              <a:rPr lang="en-US" sz="2800" b="1" dirty="0" smtClean="0">
                <a:solidFill>
                  <a:srgbClr val="002060"/>
                </a:solidFill>
              </a:rPr>
              <a:t>Automated synthesis </a:t>
            </a:r>
            <a:r>
              <a:rPr lang="en-US" sz="2800" dirty="0" smtClean="0"/>
              <a:t>of systems is the </a:t>
            </a:r>
            <a:r>
              <a:rPr lang="en-US" sz="2800" b="1" i="1" dirty="0" smtClean="0">
                <a:solidFill>
                  <a:srgbClr val="002060"/>
                </a:solidFill>
              </a:rPr>
              <a:t>holy grail</a:t>
            </a:r>
            <a:r>
              <a:rPr lang="en-US" sz="2800" b="1" dirty="0" smtClean="0">
                <a:solidFill>
                  <a:srgbClr val="002060"/>
                </a:solidFill>
              </a:rPr>
              <a:t> </a:t>
            </a:r>
            <a:r>
              <a:rPr lang="en-US" sz="2800" dirty="0" smtClean="0"/>
              <a:t>of computer science and engineering.</a:t>
            </a:r>
          </a:p>
          <a:p>
            <a:pPr marL="411480" lvl="1" indent="0">
              <a:buNone/>
            </a:pPr>
            <a:endParaRPr lang="en-US" dirty="0"/>
          </a:p>
          <a:p>
            <a:pPr marL="411480" lvl="1" indent="0">
              <a:buNone/>
            </a:pPr>
            <a:r>
              <a:rPr lang="en-US" sz="3200" u="sng" dirty="0" smtClean="0">
                <a:solidFill>
                  <a:srgbClr val="002060"/>
                </a:solidFill>
              </a:rPr>
              <a:t>Back to the future</a:t>
            </a:r>
            <a:endParaRPr lang="en-US" sz="2400" u="sng" dirty="0" smtClean="0">
              <a:solidFill>
                <a:srgbClr val="002060"/>
              </a:solidFill>
            </a:endParaRPr>
          </a:p>
          <a:p>
            <a:pPr marL="411480" lvl="1" indent="0">
              <a:buNone/>
            </a:pPr>
            <a:r>
              <a:rPr lang="en-US" sz="2400" dirty="0" smtClean="0"/>
              <a:t>“</a:t>
            </a:r>
            <a:r>
              <a:rPr lang="en-US" sz="2400" dirty="0">
                <a:latin typeface="+mj-lt"/>
                <a:cs typeface="Courier New" pitchFamily="49" charset="0"/>
              </a:rPr>
              <a:t>We propose a method of constructing concurrent programs in which the </a:t>
            </a:r>
            <a:r>
              <a:rPr lang="en-US" sz="2400" i="1" dirty="0">
                <a:latin typeface="+mj-lt"/>
                <a:cs typeface="Courier New" pitchFamily="49" charset="0"/>
              </a:rPr>
              <a:t>synchronization skeleton of the program is </a:t>
            </a:r>
            <a:r>
              <a:rPr lang="en-US" sz="2400" b="1" i="1" dirty="0">
                <a:solidFill>
                  <a:srgbClr val="002060"/>
                </a:solidFill>
                <a:latin typeface="+mj-lt"/>
                <a:cs typeface="Courier New" pitchFamily="49" charset="0"/>
              </a:rPr>
              <a:t>automatically synthesized</a:t>
            </a:r>
            <a:r>
              <a:rPr lang="en-US" sz="2400" b="1" dirty="0">
                <a:solidFill>
                  <a:srgbClr val="002060"/>
                </a:solidFill>
                <a:latin typeface="+mj-lt"/>
                <a:cs typeface="Courier New" pitchFamily="49" charset="0"/>
              </a:rPr>
              <a:t> </a:t>
            </a:r>
            <a:r>
              <a:rPr lang="en-US" sz="2400" dirty="0">
                <a:latin typeface="+mj-lt"/>
                <a:cs typeface="Courier New" pitchFamily="49" charset="0"/>
              </a:rPr>
              <a:t>from a high-level (branching time) Temporal Logic specification</a:t>
            </a:r>
            <a:r>
              <a:rPr lang="en-US" sz="2400" dirty="0">
                <a:latin typeface="+mj-lt"/>
              </a:rPr>
              <a:t>.” </a:t>
            </a:r>
            <a:endParaRPr lang="en-US" sz="2400" dirty="0"/>
          </a:p>
          <a:p>
            <a:pPr marL="411480" lvl="1" indent="0">
              <a:buNone/>
            </a:pPr>
            <a:r>
              <a:rPr lang="en-US" sz="2400" dirty="0" smtClean="0"/>
              <a:t> 			- Edmund </a:t>
            </a:r>
            <a:r>
              <a:rPr lang="en-US" sz="2400" dirty="0"/>
              <a:t>M. Clarke, E. Allen </a:t>
            </a:r>
            <a:r>
              <a:rPr lang="en-US" sz="2400" dirty="0" smtClean="0"/>
              <a:t>Emerson</a:t>
            </a:r>
            <a:endParaRPr lang="en-US" sz="2400" dirty="0"/>
          </a:p>
          <a:p>
            <a:pPr marL="411480" lvl="1" indent="0">
              <a:buNone/>
            </a:pPr>
            <a:r>
              <a:rPr lang="en-US" sz="2400" dirty="0" smtClean="0">
                <a:solidFill>
                  <a:srgbClr val="002060"/>
                </a:solidFill>
              </a:rPr>
              <a:t>‘Design </a:t>
            </a:r>
            <a:r>
              <a:rPr lang="en-US" sz="2400" dirty="0">
                <a:solidFill>
                  <a:srgbClr val="002060"/>
                </a:solidFill>
              </a:rPr>
              <a:t>and Synthesis of Synchronization Skeletons Using Branching-Time Temporal </a:t>
            </a:r>
            <a:r>
              <a:rPr lang="en-US" sz="2400" dirty="0" smtClean="0">
                <a:solidFill>
                  <a:srgbClr val="002060"/>
                </a:solidFill>
              </a:rPr>
              <a:t>Logic’</a:t>
            </a:r>
            <a:r>
              <a:rPr lang="en-US" sz="2400" dirty="0" smtClean="0"/>
              <a:t> </a:t>
            </a:r>
            <a:r>
              <a:rPr lang="en-US" sz="2400" dirty="0"/>
              <a:t>Logic of Programs 1981: 52-71.</a:t>
            </a:r>
          </a:p>
          <a:p>
            <a:pPr lvl="1"/>
            <a:endParaRPr lang="en-US" sz="2400" dirty="0" smtClean="0"/>
          </a:p>
          <a:p>
            <a:pPr lvl="1"/>
            <a:endParaRPr lang="en-US" dirty="0"/>
          </a:p>
          <a:p>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2</a:t>
            </a:fld>
            <a:endParaRPr lang="en-US"/>
          </a:p>
        </p:txBody>
      </p:sp>
    </p:spTree>
    <p:extLst>
      <p:ext uri="{BB962C8B-B14F-4D97-AF65-F5344CB8AC3E}">
        <p14:creationId xmlns:p14="http://schemas.microsoft.com/office/powerpoint/2010/main" val="581000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Composition</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20</a:t>
            </a:fld>
            <a:endParaRPr lang="en-US"/>
          </a:p>
        </p:txBody>
      </p:sp>
      <mc:AlternateContent xmlns:mc="http://schemas.openxmlformats.org/markup-compatibility/2006">
        <mc:Choice xmlns:a14="http://schemas.microsoft.com/office/drawing/2010/main" Requires="a14">
          <p:sp>
            <p:nvSpPr>
              <p:cNvPr id="9" name="TextBox 8"/>
              <p:cNvSpPr txBox="1"/>
              <p:nvPr/>
            </p:nvSpPr>
            <p:spPr>
              <a:xfrm>
                <a:off x="152400" y="1295400"/>
                <a:ext cx="8305800" cy="5296193"/>
              </a:xfrm>
              <a:prstGeom prst="rect">
                <a:avLst/>
              </a:prstGeom>
              <a:noFill/>
            </p:spPr>
            <p:txBody>
              <a:bodyPr wrap="square" rtlCol="0">
                <a:spAutoFit/>
              </a:bodyPr>
              <a:lstStyle/>
              <a:p>
                <a:r>
                  <a:rPr lang="en-US" sz="2800" dirty="0" smtClean="0"/>
                  <a:t>How do we get these example?  </a:t>
                </a:r>
              </a:p>
              <a:p>
                <a:endParaRPr lang="en-US" sz="2800" dirty="0" smtClean="0"/>
              </a:p>
              <a:p>
                <a:r>
                  <a:rPr lang="en-US" sz="2800" dirty="0" smtClean="0"/>
                  <a:t>For any candidate program (L), get an input on which it is incorrect </a:t>
                </a:r>
              </a:p>
              <a:p>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a:rPr>
                        <m:t>∃ </m:t>
                      </m:r>
                      <m:r>
                        <a:rPr lang="en-US" sz="2800" b="0" i="1" smtClean="0">
                          <a:solidFill>
                            <a:srgbClr val="7030A0"/>
                          </a:solidFill>
                          <a:latin typeface="Cambria Math"/>
                        </a:rPr>
                        <m:t>𝐼</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a:rPr>
                        <m:t>∃ </m:t>
                      </m:r>
                      <m:r>
                        <a:rPr lang="en-US" sz="2800" b="0" i="1" smtClean="0">
                          <a:solidFill>
                            <a:srgbClr val="7030A0"/>
                          </a:solidFill>
                          <a:latin typeface="Cambria Math"/>
                        </a:rPr>
                        <m:t>𝑂</m:t>
                      </m:r>
                      <m:r>
                        <a:rPr lang="en-US" sz="2800" b="0" i="1" smtClean="0">
                          <a:solidFill>
                            <a:srgbClr val="7030A0"/>
                          </a:solidFill>
                          <a:latin typeface="Cambria Math"/>
                        </a:rPr>
                        <m:t>, </m:t>
                      </m:r>
                      <m:r>
                        <a:rPr lang="en-US" sz="2800" b="0" i="1" smtClean="0">
                          <a:solidFill>
                            <a:srgbClr val="7030A0"/>
                          </a:solidFill>
                          <a:latin typeface="Cambria Math"/>
                        </a:rPr>
                        <m:t>𝑐𝑜𝑚𝑝𝐼</m:t>
                      </m:r>
                      <m:r>
                        <a:rPr lang="en-US" sz="2800" b="0" i="1" smtClean="0">
                          <a:solidFill>
                            <a:srgbClr val="7030A0"/>
                          </a:solidFill>
                          <a:latin typeface="Cambria Math"/>
                        </a:rPr>
                        <m:t>, </m:t>
                      </m:r>
                      <m:r>
                        <a:rPr lang="en-US" sz="2800" b="0" i="1" smtClean="0">
                          <a:solidFill>
                            <a:srgbClr val="7030A0"/>
                          </a:solidFill>
                          <a:latin typeface="Cambria Math"/>
                        </a:rPr>
                        <m:t>𝑐𝑜𝑚𝑝𝑂</m:t>
                      </m:r>
                      <m:r>
                        <a:rPr lang="en-US" sz="2800" i="1" smtClean="0">
                          <a:solidFill>
                            <a:srgbClr val="7030A0"/>
                          </a:solidFill>
                          <a:latin typeface="Cambria Math"/>
                        </a:rPr>
                        <m:t> </m:t>
                      </m:r>
                    </m:oMath>
                  </m:oMathPara>
                </a14:m>
                <a:endParaRPr lang="en-US" sz="2800" i="1" dirty="0" smtClean="0">
                  <a:solidFill>
                    <a:srgbClr val="7030A0"/>
                  </a:solidFill>
                  <a:latin typeface="Cambria Math"/>
                </a:endParaRPr>
              </a:p>
              <a:p>
                <a:pPr marL="0" lvl="2"/>
                <a14:m>
                  <m:oMathPara xmlns:m="http://schemas.openxmlformats.org/officeDocument/2006/math">
                    <m:oMathParaPr>
                      <m:jc m:val="centerGroup"/>
                    </m:oMathParaPr>
                    <m:oMath xmlns:m="http://schemas.openxmlformats.org/officeDocument/2006/math">
                      <m:d>
                        <m:dPr>
                          <m:ctrlPr>
                            <a:rPr lang="en-US" sz="2800" b="0" i="1" smtClean="0">
                              <a:solidFill>
                                <a:srgbClr val="7030A0"/>
                              </a:solidFill>
                              <a:latin typeface="Cambria Math"/>
                            </a:rPr>
                          </m:ctrlPr>
                        </m:dPr>
                        <m:e>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𝑙𝑖𝑏</m:t>
                              </m:r>
                            </m:sub>
                          </m:sSub>
                          <m:d>
                            <m:dPr>
                              <m:ctrlPr>
                                <a:rPr lang="en-US" sz="2800" i="1">
                                  <a:solidFill>
                                    <a:srgbClr val="7030A0"/>
                                  </a:solidFill>
                                  <a:latin typeface="Cambria Math"/>
                                </a:rPr>
                              </m:ctrlPr>
                            </m:dPr>
                            <m:e>
                              <m:r>
                                <a:rPr lang="en-US" sz="2800" i="1">
                                  <a:solidFill>
                                    <a:srgbClr val="7030A0"/>
                                  </a:solidFill>
                                  <a:latin typeface="Cambria Math"/>
                                </a:rPr>
                                <m:t>𝑖𝑛𝑡𝐼</m:t>
                              </m:r>
                              <m:r>
                                <a:rPr lang="en-US" sz="2800" i="1">
                                  <a:solidFill>
                                    <a:srgbClr val="7030A0"/>
                                  </a:solidFill>
                                  <a:latin typeface="Cambria Math"/>
                                </a:rPr>
                                <m:t>,</m:t>
                              </m:r>
                              <m:r>
                                <a:rPr lang="en-US" sz="2800" i="1">
                                  <a:solidFill>
                                    <a:srgbClr val="7030A0"/>
                                  </a:solidFill>
                                  <a:latin typeface="Cambria Math"/>
                                </a:rPr>
                                <m:t>𝑖𝑛𝑡𝑂</m:t>
                              </m:r>
                            </m:e>
                          </m:d>
                          <m:r>
                            <a:rPr lang="en-US" sz="2800" i="1">
                              <a:solidFill>
                                <a:srgbClr val="7030A0"/>
                              </a:solidFill>
                              <a:latin typeface="Cambria Math"/>
                            </a:rPr>
                            <m:t>∧</m:t>
                          </m:r>
                          <m:sSub>
                            <m:sSubPr>
                              <m:ctrlPr>
                                <a:rPr lang="en-US" sz="2800" i="1">
                                  <a:solidFill>
                                    <a:srgbClr val="7030A0"/>
                                  </a:solidFill>
                                  <a:latin typeface="Cambria Math"/>
                                </a:rPr>
                              </m:ctrlPr>
                            </m:sSubPr>
                            <m:e>
                              <m:r>
                                <a:rPr lang="en-US" sz="2800" i="1">
                                  <a:solidFill>
                                    <a:srgbClr val="7030A0"/>
                                  </a:solidFill>
                                  <a:latin typeface="Cambria Math"/>
                                </a:rPr>
                                <m:t>𝜙</m:t>
                              </m:r>
                            </m:e>
                            <m:sub>
                              <m:r>
                                <a:rPr lang="en-US" sz="2800" i="1">
                                  <a:solidFill>
                                    <a:srgbClr val="7030A0"/>
                                  </a:solidFill>
                                  <a:latin typeface="Cambria Math"/>
                                </a:rPr>
                                <m:t>𝑐𝑜𝑛𝑛</m:t>
                              </m:r>
                            </m:sub>
                          </m:sSub>
                          <m:r>
                            <a:rPr lang="en-US" sz="2800" b="0" i="1" smtClean="0">
                              <a:solidFill>
                                <a:srgbClr val="7030A0"/>
                              </a:solidFill>
                              <a:latin typeface="Cambria Math"/>
                            </a:rPr>
                            <m:t>(</m:t>
                          </m:r>
                          <m:r>
                            <a:rPr lang="en-US" sz="2800" i="1">
                              <a:solidFill>
                                <a:srgbClr val="7030A0"/>
                              </a:solidFill>
                              <a:latin typeface="Cambria Math"/>
                            </a:rPr>
                            <m:t>𝐼</m:t>
                          </m:r>
                          <m:r>
                            <a:rPr lang="en-US" sz="2800" i="1">
                              <a:solidFill>
                                <a:srgbClr val="7030A0"/>
                              </a:solidFill>
                              <a:latin typeface="Cambria Math"/>
                            </a:rPr>
                            <m:t>,</m:t>
                          </m:r>
                          <m:r>
                            <a:rPr lang="en-US" sz="2800" i="1">
                              <a:solidFill>
                                <a:srgbClr val="7030A0"/>
                              </a:solidFill>
                              <a:latin typeface="Cambria Math"/>
                            </a:rPr>
                            <m:t>𝑂</m:t>
                          </m:r>
                          <m:r>
                            <a:rPr lang="en-US" sz="2800" i="1">
                              <a:solidFill>
                                <a:srgbClr val="7030A0"/>
                              </a:solidFill>
                              <a:latin typeface="Cambria Math"/>
                            </a:rPr>
                            <m:t>,</m:t>
                          </m:r>
                          <m:r>
                            <a:rPr lang="en-US" sz="2800" i="1">
                              <a:solidFill>
                                <a:srgbClr val="7030A0"/>
                              </a:solidFill>
                              <a:latin typeface="Cambria Math"/>
                            </a:rPr>
                            <m:t>𝑖𝑛𝑡𝐼</m:t>
                          </m:r>
                          <m:r>
                            <a:rPr lang="en-US" sz="2800" i="1">
                              <a:solidFill>
                                <a:srgbClr val="7030A0"/>
                              </a:solidFill>
                              <a:latin typeface="Cambria Math"/>
                            </a:rPr>
                            <m:t>,</m:t>
                          </m:r>
                          <m:r>
                            <a:rPr lang="en-US" sz="2800" i="1">
                              <a:solidFill>
                                <a:srgbClr val="7030A0"/>
                              </a:solidFill>
                              <a:latin typeface="Cambria Math"/>
                            </a:rPr>
                            <m:t>𝑖𝑛𝑡𝑂</m:t>
                          </m:r>
                          <m:r>
                            <a:rPr lang="en-US" sz="2800" i="1">
                              <a:solidFill>
                                <a:srgbClr val="7030A0"/>
                              </a:solidFill>
                              <a:latin typeface="Cambria Math"/>
                            </a:rPr>
                            <m:t>,</m:t>
                          </m:r>
                          <m:r>
                            <a:rPr lang="en-US" sz="2800" i="1">
                              <a:solidFill>
                                <a:srgbClr val="7030A0"/>
                              </a:solidFill>
                              <a:latin typeface="Cambria Math"/>
                            </a:rPr>
                            <m:t>𝐿</m:t>
                          </m:r>
                        </m:e>
                      </m:d>
                      <m:r>
                        <a:rPr lang="en-US" sz="2800" b="0" i="1" smtClean="0">
                          <a:solidFill>
                            <a:srgbClr val="7030A0"/>
                          </a:solidFill>
                          <a:latin typeface="Cambria Math"/>
                        </a:rPr>
                        <m:t>∧</m:t>
                      </m:r>
                      <m:sSub>
                        <m:sSubPr>
                          <m:ctrlPr>
                            <a:rPr lang="en-US" sz="2800" b="0" i="1" smtClean="0">
                              <a:solidFill>
                                <a:srgbClr val="7030A0"/>
                              </a:solidFill>
                              <a:latin typeface="Cambria Math"/>
                            </a:rPr>
                          </m:ctrlPr>
                        </m:sSubPr>
                        <m:e>
                          <m:r>
                            <a:rPr lang="en-US" sz="2800" b="0" i="1" smtClean="0">
                              <a:solidFill>
                                <a:srgbClr val="7030A0"/>
                              </a:solidFill>
                              <a:latin typeface="Cambria Math"/>
                            </a:rPr>
                            <m:t>~</m:t>
                          </m:r>
                          <m:r>
                            <a:rPr lang="en-US" sz="2800" b="0" i="1" smtClean="0">
                              <a:solidFill>
                                <a:srgbClr val="7030A0"/>
                              </a:solidFill>
                              <a:latin typeface="Cambria Math"/>
                            </a:rPr>
                            <m:t>𝜙</m:t>
                          </m:r>
                        </m:e>
                        <m:sub>
                          <m:r>
                            <a:rPr lang="en-US" sz="2800" b="0" i="1" smtClean="0">
                              <a:solidFill>
                                <a:srgbClr val="7030A0"/>
                              </a:solidFill>
                              <a:latin typeface="Cambria Math"/>
                            </a:rPr>
                            <m:t>𝑠𝑝𝑒𝑐</m:t>
                          </m:r>
                        </m:sub>
                      </m:sSub>
                      <m:r>
                        <a:rPr lang="en-US" sz="2800" b="0" i="1" smtClean="0">
                          <a:solidFill>
                            <a:srgbClr val="7030A0"/>
                          </a:solidFill>
                          <a:latin typeface="Cambria Math"/>
                        </a:rPr>
                        <m:t>)</m:t>
                      </m:r>
                    </m:oMath>
                  </m:oMathPara>
                </a14:m>
                <a:endParaRPr lang="en-US" sz="2800" i="1" dirty="0" smtClean="0">
                  <a:latin typeface="Cambria Math"/>
                </a:endParaRPr>
              </a:p>
              <a:p>
                <a:pPr marL="0" lvl="2"/>
                <a:endParaRPr lang="en-US" sz="2800" i="1" dirty="0" smtClean="0">
                  <a:latin typeface="Cambria Math"/>
                </a:endParaRPr>
              </a:p>
              <a:p>
                <a:pPr marL="457200" lvl="2" indent="-457200">
                  <a:buFont typeface="Arial" pitchFamily="34" charset="0"/>
                  <a:buChar char="•"/>
                </a:pPr>
                <a:r>
                  <a:rPr lang="en-US" sz="2800" i="1" dirty="0">
                    <a:latin typeface="Cambria Math"/>
                  </a:rPr>
                  <a:t>L is always a valid program  since synthesis constraints only searches over valid compositions.</a:t>
                </a:r>
              </a:p>
              <a:p>
                <a:pPr marL="457200" lvl="2" indent="-457200">
                  <a:buFont typeface="Arial" pitchFamily="34" charset="0"/>
                  <a:buChar char="•"/>
                </a:pPr>
                <a:endParaRPr lang="en-US" sz="2800" i="1" dirty="0">
                  <a:latin typeface="Cambria Math"/>
                </a:endParaRPr>
              </a:p>
              <a:p>
                <a:pPr marL="457200" lvl="2" indent="-457200">
                  <a:buFont typeface="Arial" pitchFamily="34" charset="0"/>
                  <a:buChar char="•"/>
                </a:pPr>
                <a:r>
                  <a:rPr lang="en-US" sz="2800" i="1" dirty="0">
                    <a:latin typeface="Cambria Math"/>
                  </a:rPr>
                  <a:t>Valid compositions are deterministic.</a:t>
                </a:r>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152400" y="1295400"/>
                <a:ext cx="8305800" cy="5296193"/>
              </a:xfrm>
              <a:prstGeom prst="rect">
                <a:avLst/>
              </a:prstGeom>
              <a:blipFill rotWithShape="1">
                <a:blip r:embed="rId2"/>
                <a:stretch>
                  <a:fillRect l="-1467" t="-1037" r="-440" b="-1959"/>
                </a:stretch>
              </a:blipFill>
            </p:spPr>
            <p:txBody>
              <a:bodyPr/>
              <a:lstStyle/>
              <a:p>
                <a:r>
                  <a:rPr lang="en-US">
                    <a:noFill/>
                  </a:rPr>
                  <a:t> </a:t>
                </a:r>
              </a:p>
            </p:txBody>
          </p:sp>
        </mc:Fallback>
      </mc:AlternateContent>
    </p:spTree>
    <p:extLst>
      <p:ext uri="{BB962C8B-B14F-4D97-AF65-F5344CB8AC3E}">
        <p14:creationId xmlns:p14="http://schemas.microsoft.com/office/powerpoint/2010/main" val="2322810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25" name="Oval 24"/>
          <p:cNvSpPr/>
          <p:nvPr/>
        </p:nvSpPr>
        <p:spPr>
          <a:xfrm>
            <a:off x="762000" y="2895600"/>
            <a:ext cx="2590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3124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50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98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478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06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430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478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4648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4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76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28800" y="3200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81200" y="3352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33600" y="3505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43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95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95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81200"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133600" y="3200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86000" y="3352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438400" y="3505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7432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0480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86000"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38400" y="3200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3352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3200" y="3505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8956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480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004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3200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3352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3505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44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0668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192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716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40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764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8800" y="4572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478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590800" y="3048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57200" y="4876800"/>
            <a:ext cx="4419600" cy="1200329"/>
          </a:xfrm>
          <a:prstGeom prst="rect">
            <a:avLst/>
          </a:prstGeom>
          <a:noFill/>
        </p:spPr>
        <p:txBody>
          <a:bodyPr wrap="square" rtlCol="0">
            <a:spAutoFit/>
          </a:bodyPr>
          <a:lstStyle/>
          <a:p>
            <a:r>
              <a:rPr lang="en-US" sz="2400" dirty="0" smtClean="0"/>
              <a:t>Space of all possible programs. Each dot represents a program corresponding to some value of L</a:t>
            </a:r>
            <a:endParaRPr lang="en-US" sz="2400" dirty="0"/>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21</a:t>
            </a:fld>
            <a:endParaRPr lang="en-US"/>
          </a:p>
        </p:txBody>
      </p:sp>
    </p:spTree>
    <p:extLst>
      <p:ext uri="{BB962C8B-B14F-4D97-AF65-F5344CB8AC3E}">
        <p14:creationId xmlns:p14="http://schemas.microsoft.com/office/powerpoint/2010/main" val="377409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25" name="Oval 24"/>
          <p:cNvSpPr/>
          <p:nvPr/>
        </p:nvSpPr>
        <p:spPr>
          <a:xfrm>
            <a:off x="762000" y="2895600"/>
            <a:ext cx="2590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3124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50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98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478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06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430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478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4648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4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76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288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812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336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95600" y="4267200"/>
            <a:ext cx="45719" cy="457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812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1336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860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4384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7432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048000" y="4114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860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384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32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895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480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004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3200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3352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3505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44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0668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192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716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40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764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8800" y="4572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478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5908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57200" y="4876800"/>
            <a:ext cx="4343400" cy="461665"/>
          </a:xfrm>
          <a:prstGeom prst="rect">
            <a:avLst/>
          </a:prstGeom>
          <a:noFill/>
        </p:spPr>
        <p:txBody>
          <a:bodyPr wrap="square" rtlCol="0">
            <a:spAutoFit/>
          </a:bodyPr>
          <a:lstStyle/>
          <a:p>
            <a:r>
              <a:rPr lang="en-US" sz="2400" dirty="0" smtClean="0"/>
              <a:t>Space of all possible programs</a:t>
            </a:r>
            <a:endParaRPr lang="en-US" sz="2400" dirty="0"/>
          </a:p>
        </p:txBody>
      </p:sp>
      <p:sp>
        <p:nvSpPr>
          <p:cNvPr id="87" name="TextBox 86"/>
          <p:cNvSpPr txBox="1"/>
          <p:nvPr/>
        </p:nvSpPr>
        <p:spPr>
          <a:xfrm>
            <a:off x="495300" y="2052935"/>
            <a:ext cx="5600700" cy="461665"/>
          </a:xfrm>
          <a:prstGeom prst="rect">
            <a:avLst/>
          </a:prstGeom>
          <a:noFill/>
        </p:spPr>
        <p:txBody>
          <a:bodyPr wrap="square" rtlCol="0">
            <a:spAutoFit/>
          </a:bodyPr>
          <a:lstStyle/>
          <a:p>
            <a:r>
              <a:rPr lang="en-US" sz="2400" dirty="0" smtClean="0"/>
              <a:t>Example I/O set </a:t>
            </a:r>
            <a:r>
              <a:rPr lang="en-US" sz="2400" dirty="0" smtClean="0">
                <a:solidFill>
                  <a:srgbClr val="7030A0"/>
                </a:solidFill>
              </a:rPr>
              <a:t>E := </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1</a:t>
            </a:r>
            <a:r>
              <a:rPr lang="en-US" sz="2400" dirty="0" smtClean="0">
                <a:solidFill>
                  <a:srgbClr val="7030A0"/>
                </a:solidFill>
                <a:latin typeface="Verdana"/>
              </a:rPr>
              <a:t>,O</a:t>
            </a:r>
            <a:r>
              <a:rPr lang="en-US" sz="2400" baseline="-25000" dirty="0" smtClean="0">
                <a:solidFill>
                  <a:srgbClr val="7030A0"/>
                </a:solidFill>
                <a:latin typeface="Verdana"/>
              </a:rPr>
              <a:t>1</a:t>
            </a:r>
            <a:r>
              <a:rPr lang="en-US" sz="2400" dirty="0" smtClean="0">
                <a:solidFill>
                  <a:srgbClr val="7030A0"/>
                </a:solidFill>
              </a:rPr>
              <a:t>)}  </a:t>
            </a:r>
            <a:r>
              <a:rPr lang="en-US" sz="2400" dirty="0" smtClean="0"/>
              <a:t>such that</a:t>
            </a:r>
            <a:endParaRPr lang="en-US" sz="2400" dirty="0"/>
          </a:p>
        </p:txBody>
      </p:sp>
      <p:cxnSp>
        <p:nvCxnSpPr>
          <p:cNvPr id="89" name="Straight Connector 88"/>
          <p:cNvCxnSpPr/>
          <p:nvPr/>
        </p:nvCxnSpPr>
        <p:spPr>
          <a:xfrm rot="16200000" flipH="1">
            <a:off x="1257300" y="2933700"/>
            <a:ext cx="1981200" cy="17526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22</a:t>
            </a:fld>
            <a:endParaRPr lang="en-US"/>
          </a:p>
        </p:txBody>
      </p:sp>
      <p:sp>
        <p:nvSpPr>
          <p:cNvPr id="8" name="Down Arrow 7"/>
          <p:cNvSpPr/>
          <p:nvPr/>
        </p:nvSpPr>
        <p:spPr>
          <a:xfrm>
            <a:off x="5791200" y="3703319"/>
            <a:ext cx="304800" cy="586740"/>
          </a:xfrm>
          <a:prstGeom prst="downArrow">
            <a:avLst/>
          </a:prstGeom>
          <a:solidFill>
            <a:srgbClr val="3B7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5638800" y="4419600"/>
                <a:ext cx="569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a:rPr>
                          </m:ctrlPr>
                        </m:sSubPr>
                        <m:e>
                          <m:r>
                            <a:rPr lang="en-US" sz="2400" i="1" smtClean="0">
                              <a:solidFill>
                                <a:srgbClr val="7030A0"/>
                              </a:solidFill>
                              <a:latin typeface="Cambria Math"/>
                            </a:rPr>
                            <m:t>𝐿</m:t>
                          </m:r>
                        </m:e>
                        <m:sub>
                          <m:r>
                            <a:rPr lang="en-US" sz="2400" b="0" i="1" smtClean="0">
                              <a:solidFill>
                                <a:srgbClr val="7030A0"/>
                              </a:solidFill>
                              <a:latin typeface="Cambria Math"/>
                            </a:rPr>
                            <m:t>1</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38800" y="4419600"/>
                <a:ext cx="569794"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486400" y="2012849"/>
                <a:ext cx="1905000" cy="4914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a:rPr>
                          </m:ctrlPr>
                        </m:sSubPr>
                        <m:e>
                          <m:r>
                            <a:rPr lang="en-US" sz="2400" i="1">
                              <a:solidFill>
                                <a:srgbClr val="7030A0"/>
                              </a:solidFill>
                              <a:latin typeface="Cambria Math"/>
                            </a:rPr>
                            <m:t> </m:t>
                          </m:r>
                          <m:r>
                            <a:rPr lang="en-US" sz="2400" i="1">
                              <a:solidFill>
                                <a:srgbClr val="7030A0"/>
                              </a:solidFill>
                              <a:latin typeface="Cambria Math"/>
                            </a:rPr>
                            <m:t>𝜙</m:t>
                          </m:r>
                        </m:e>
                        <m:sub>
                          <m:r>
                            <a:rPr lang="en-US" sz="2400" i="1">
                              <a:solidFill>
                                <a:srgbClr val="7030A0"/>
                              </a:solidFill>
                              <a:latin typeface="Cambria Math"/>
                            </a:rPr>
                            <m:t>𝑠𝑝𝑒𝑐</m:t>
                          </m:r>
                        </m:sub>
                      </m:sSub>
                      <m:r>
                        <a:rPr lang="en-US" sz="2400" i="1">
                          <a:solidFill>
                            <a:srgbClr val="7030A0"/>
                          </a:solidFill>
                          <a:latin typeface="Cambria Math"/>
                        </a:rPr>
                        <m:t>(</m:t>
                      </m:r>
                      <m:sSub>
                        <m:sSubPr>
                          <m:ctrlPr>
                            <a:rPr lang="en-US" sz="2400" i="1">
                              <a:solidFill>
                                <a:srgbClr val="7030A0"/>
                              </a:solidFill>
                              <a:latin typeface="Cambria Math"/>
                            </a:rPr>
                          </m:ctrlPr>
                        </m:sSubPr>
                        <m:e>
                          <m:r>
                            <a:rPr lang="en-US" sz="2400" i="1">
                              <a:solidFill>
                                <a:srgbClr val="7030A0"/>
                              </a:solidFill>
                              <a:latin typeface="Cambria Math"/>
                            </a:rPr>
                            <m:t>𝐼</m:t>
                          </m:r>
                        </m:e>
                        <m:sub>
                          <m:r>
                            <a:rPr lang="en-US" sz="2400" b="0" i="1" smtClean="0">
                              <a:solidFill>
                                <a:srgbClr val="7030A0"/>
                              </a:solidFill>
                              <a:latin typeface="Cambria Math"/>
                            </a:rPr>
                            <m:t>1</m:t>
                          </m:r>
                        </m:sub>
                      </m:sSub>
                      <m:r>
                        <a:rPr lang="en-US" sz="2400" i="1">
                          <a:solidFill>
                            <a:srgbClr val="7030A0"/>
                          </a:solidFill>
                          <a:latin typeface="Cambria Math"/>
                        </a:rPr>
                        <m:t>,</m:t>
                      </m:r>
                      <m:sSub>
                        <m:sSubPr>
                          <m:ctrlPr>
                            <a:rPr lang="en-US" sz="2400" i="1">
                              <a:solidFill>
                                <a:srgbClr val="7030A0"/>
                              </a:solidFill>
                              <a:latin typeface="Cambria Math"/>
                            </a:rPr>
                          </m:ctrlPr>
                        </m:sSubPr>
                        <m:e>
                          <m:r>
                            <a:rPr lang="en-US" sz="2400" i="1">
                              <a:solidFill>
                                <a:srgbClr val="7030A0"/>
                              </a:solidFill>
                              <a:latin typeface="Cambria Math"/>
                            </a:rPr>
                            <m:t>𝑂</m:t>
                          </m:r>
                        </m:e>
                        <m:sub>
                          <m:r>
                            <a:rPr lang="en-US" sz="2400" b="0" i="1" smtClean="0">
                              <a:solidFill>
                                <a:srgbClr val="7030A0"/>
                              </a:solidFill>
                              <a:latin typeface="Cambria Math"/>
                            </a:rPr>
                            <m:t>1</m:t>
                          </m:r>
                        </m:sub>
                      </m:sSub>
                      <m:r>
                        <a:rPr lang="en-US" sz="2400" i="1">
                          <a:solidFill>
                            <a:srgbClr val="7030A0"/>
                          </a:solidFill>
                          <a:latin typeface="Cambria Math"/>
                        </a:rPr>
                        <m:t>)</m:t>
                      </m:r>
                    </m:oMath>
                  </m:oMathPara>
                </a14:m>
                <a:endParaRPr lang="en-US" sz="2400" i="1" dirty="0">
                  <a:solidFill>
                    <a:srgbClr val="7030A0"/>
                  </a:solidFill>
                  <a:latin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5486400" y="2012849"/>
                <a:ext cx="1905000" cy="491417"/>
              </a:xfrm>
              <a:prstGeom prst="rect">
                <a:avLst/>
              </a:prstGeom>
              <a:blipFill rotWithShape="1">
                <a:blip r:embed="rId5"/>
                <a:stretch>
                  <a:fillRect r="-1597" b="-11111"/>
                </a:stretch>
              </a:blipFill>
            </p:spPr>
            <p:txBody>
              <a:bodyPr/>
              <a:lstStyle/>
              <a:p>
                <a:r>
                  <a:rPr lang="en-US">
                    <a:noFill/>
                  </a:rPr>
                  <a:t> </a:t>
                </a:r>
              </a:p>
            </p:txBody>
          </p:sp>
        </mc:Fallback>
      </mc:AlternateContent>
      <p:cxnSp>
        <p:nvCxnSpPr>
          <p:cNvPr id="12" name="Curved Connector 11"/>
          <p:cNvCxnSpPr/>
          <p:nvPr/>
        </p:nvCxnSpPr>
        <p:spPr>
          <a:xfrm rot="10800000">
            <a:off x="1295400" y="3429000"/>
            <a:ext cx="4495800" cy="1373834"/>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4076700" y="2905780"/>
            <a:ext cx="4305300" cy="523220"/>
          </a:xfrm>
          <a:prstGeom prst="rect">
            <a:avLst/>
          </a:prstGeom>
          <a:noFill/>
        </p:spPr>
        <p:txBody>
          <a:bodyPr wrap="square" rtlCol="0">
            <a:spAutoFit/>
          </a:bodyPr>
          <a:lstStyle/>
          <a:p>
            <a:r>
              <a:rPr lang="en-US" sz="2800" dirty="0" smtClean="0"/>
              <a:t>Synthesis Constraint over E</a:t>
            </a:r>
            <a:endParaRPr lang="en-US" sz="2800" dirty="0"/>
          </a:p>
        </p:txBody>
      </p:sp>
    </p:spTree>
    <p:extLst>
      <p:ext uri="{BB962C8B-B14F-4D97-AF65-F5344CB8AC3E}">
        <p14:creationId xmlns:p14="http://schemas.microsoft.com/office/powerpoint/2010/main" val="1983972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25" name="Oval 24"/>
          <p:cNvSpPr/>
          <p:nvPr/>
        </p:nvSpPr>
        <p:spPr>
          <a:xfrm>
            <a:off x="762000" y="2895600"/>
            <a:ext cx="2590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3124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50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98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478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06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430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478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4648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4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76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288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812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336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95600" y="4267200"/>
            <a:ext cx="45719" cy="457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812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1336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860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4384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7432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048000" y="4114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860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384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32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895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480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004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3200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3352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3505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44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0668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192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716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40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764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8800" y="4572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478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5908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57200" y="4876800"/>
            <a:ext cx="4267200" cy="461665"/>
          </a:xfrm>
          <a:prstGeom prst="rect">
            <a:avLst/>
          </a:prstGeom>
          <a:noFill/>
        </p:spPr>
        <p:txBody>
          <a:bodyPr wrap="square" rtlCol="0">
            <a:spAutoFit/>
          </a:bodyPr>
          <a:lstStyle/>
          <a:p>
            <a:r>
              <a:rPr lang="en-US" sz="2400" dirty="0" smtClean="0"/>
              <a:t>Space of all possible programs</a:t>
            </a:r>
            <a:endParaRPr lang="en-US" sz="2400" dirty="0"/>
          </a:p>
        </p:txBody>
      </p:sp>
      <p:cxnSp>
        <p:nvCxnSpPr>
          <p:cNvPr id="89" name="Straight Connector 88"/>
          <p:cNvCxnSpPr/>
          <p:nvPr/>
        </p:nvCxnSpPr>
        <p:spPr>
          <a:xfrm rot="16200000" flipH="1">
            <a:off x="1257300" y="2933700"/>
            <a:ext cx="1981200" cy="175260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4" name="TextBox 143"/>
              <p:cNvSpPr txBox="1"/>
              <p:nvPr/>
            </p:nvSpPr>
            <p:spPr>
              <a:xfrm>
                <a:off x="937259" y="5562600"/>
                <a:ext cx="6606541"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a:rPr>
                          </m:ctrlPr>
                        </m:sSubPr>
                        <m:e>
                          <m:r>
                            <a:rPr lang="en-US" sz="2400" i="1">
                              <a:solidFill>
                                <a:srgbClr val="7030A0"/>
                              </a:solidFill>
                              <a:latin typeface="Cambria Math"/>
                            </a:rPr>
                            <m:t>𝜙</m:t>
                          </m:r>
                        </m:e>
                        <m:sub>
                          <m:r>
                            <a:rPr lang="en-US" sz="2400" i="1">
                              <a:solidFill>
                                <a:srgbClr val="7030A0"/>
                              </a:solidFill>
                              <a:latin typeface="Cambria Math"/>
                            </a:rPr>
                            <m:t>𝑖𝑚𝑝𝑙</m:t>
                          </m:r>
                        </m:sub>
                      </m:sSub>
                      <m:d>
                        <m:dPr>
                          <m:ctrlPr>
                            <a:rPr lang="en-US" sz="2400" i="1">
                              <a:solidFill>
                                <a:srgbClr val="7030A0"/>
                              </a:solidFill>
                              <a:latin typeface="Cambria Math"/>
                            </a:rPr>
                          </m:ctrlPr>
                        </m:dPr>
                        <m:e>
                          <m:r>
                            <a:rPr lang="en-US" sz="2400" i="1">
                              <a:solidFill>
                                <a:srgbClr val="7030A0"/>
                              </a:solidFill>
                              <a:latin typeface="Cambria Math"/>
                            </a:rPr>
                            <m:t>𝐼</m:t>
                          </m:r>
                          <m:r>
                            <a:rPr lang="en-US" sz="2400" i="1">
                              <a:solidFill>
                                <a:srgbClr val="7030A0"/>
                              </a:solidFill>
                              <a:latin typeface="Cambria Math"/>
                            </a:rPr>
                            <m:t>,</m:t>
                          </m:r>
                          <m:r>
                            <a:rPr lang="en-US" sz="2400" i="1">
                              <a:solidFill>
                                <a:srgbClr val="7030A0"/>
                              </a:solidFill>
                              <a:latin typeface="Cambria Math"/>
                            </a:rPr>
                            <m:t>𝑂</m:t>
                          </m:r>
                          <m:r>
                            <a:rPr lang="en-US" sz="2400" i="1">
                              <a:solidFill>
                                <a:srgbClr val="7030A0"/>
                              </a:solidFill>
                              <a:latin typeface="Cambria Math"/>
                            </a:rPr>
                            <m:t>,</m:t>
                          </m:r>
                          <m:r>
                            <a:rPr lang="en-US" sz="2400" i="1">
                              <a:solidFill>
                                <a:srgbClr val="7030A0"/>
                              </a:solidFill>
                              <a:latin typeface="Cambria Math"/>
                            </a:rPr>
                            <m:t>𝑐𝑜𝑚𝑝𝐼</m:t>
                          </m:r>
                          <m:r>
                            <a:rPr lang="en-US" sz="2400" i="1">
                              <a:solidFill>
                                <a:srgbClr val="7030A0"/>
                              </a:solidFill>
                              <a:latin typeface="Cambria Math"/>
                            </a:rPr>
                            <m:t>,</m:t>
                          </m:r>
                          <m:r>
                            <a:rPr lang="en-US" sz="2400" i="1">
                              <a:solidFill>
                                <a:srgbClr val="7030A0"/>
                              </a:solidFill>
                              <a:latin typeface="Cambria Math"/>
                            </a:rPr>
                            <m:t>𝑐𝑜𝑚𝑝𝑂</m:t>
                          </m:r>
                          <m:r>
                            <a:rPr lang="en-US" sz="2400" i="1">
                              <a:solidFill>
                                <a:srgbClr val="7030A0"/>
                              </a:solidFill>
                              <a:latin typeface="Cambria Math"/>
                            </a:rPr>
                            <m:t>,</m:t>
                          </m:r>
                          <m:sSub>
                            <m:sSubPr>
                              <m:ctrlPr>
                                <a:rPr lang="en-US" sz="2400" b="0" i="1" smtClean="0">
                                  <a:solidFill>
                                    <a:srgbClr val="7030A0"/>
                                  </a:solidFill>
                                  <a:latin typeface="Cambria Math"/>
                                </a:rPr>
                              </m:ctrlPr>
                            </m:sSubPr>
                            <m:e>
                              <m:r>
                                <a:rPr lang="en-US" sz="2400" i="1">
                                  <a:solidFill>
                                    <a:srgbClr val="7030A0"/>
                                  </a:solidFill>
                                  <a:latin typeface="Cambria Math"/>
                                </a:rPr>
                                <m:t>𝐿</m:t>
                              </m:r>
                            </m:e>
                            <m:sub>
                              <m:r>
                                <a:rPr lang="en-US" sz="2400" b="0" i="1" smtClean="0">
                                  <a:solidFill>
                                    <a:srgbClr val="7030A0"/>
                                  </a:solidFill>
                                  <a:latin typeface="Cambria Math"/>
                                </a:rPr>
                                <m:t>1</m:t>
                              </m:r>
                            </m:sub>
                          </m:sSub>
                        </m:e>
                      </m:d>
                      <m:r>
                        <a:rPr lang="en-US" sz="2400" i="1">
                          <a:solidFill>
                            <a:srgbClr val="7030A0"/>
                          </a:solidFill>
                          <a:latin typeface="Cambria Math"/>
                        </a:rPr>
                        <m:t> </m:t>
                      </m:r>
                      <m:r>
                        <a:rPr lang="en-US" sz="2400" b="0" i="1" smtClean="0">
                          <a:solidFill>
                            <a:srgbClr val="7030A0"/>
                          </a:solidFill>
                          <a:latin typeface="Cambria Math"/>
                        </a:rPr>
                        <m:t>=</m:t>
                      </m:r>
                      <m:r>
                        <a:rPr lang="en-US" sz="2400" i="1">
                          <a:solidFill>
                            <a:srgbClr val="7030A0"/>
                          </a:solidFill>
                          <a:latin typeface="Cambria Math"/>
                        </a:rPr>
                        <m:t> </m:t>
                      </m:r>
                      <m:sSub>
                        <m:sSubPr>
                          <m:ctrlPr>
                            <a:rPr lang="en-US" sz="2400" i="1">
                              <a:solidFill>
                                <a:srgbClr val="7030A0"/>
                              </a:solidFill>
                              <a:latin typeface="Cambria Math"/>
                            </a:rPr>
                          </m:ctrlPr>
                        </m:sSubPr>
                        <m:e>
                          <m:r>
                            <a:rPr lang="en-US" sz="2400" i="1">
                              <a:solidFill>
                                <a:srgbClr val="7030A0"/>
                              </a:solidFill>
                              <a:latin typeface="Cambria Math"/>
                            </a:rPr>
                            <m:t> </m:t>
                          </m:r>
                          <m:r>
                            <a:rPr lang="en-US" sz="2400" i="1">
                              <a:solidFill>
                                <a:srgbClr val="7030A0"/>
                              </a:solidFill>
                              <a:latin typeface="Cambria Math"/>
                            </a:rPr>
                            <m:t>𝜙</m:t>
                          </m:r>
                        </m:e>
                        <m:sub>
                          <m:r>
                            <a:rPr lang="en-US" sz="2400" i="1">
                              <a:solidFill>
                                <a:srgbClr val="7030A0"/>
                              </a:solidFill>
                              <a:latin typeface="Cambria Math"/>
                            </a:rPr>
                            <m:t>𝑠𝑝𝑒𝑐</m:t>
                          </m:r>
                        </m:sub>
                      </m:sSub>
                      <m:d>
                        <m:dPr>
                          <m:ctrlPr>
                            <a:rPr lang="en-US" sz="2400" i="1">
                              <a:solidFill>
                                <a:srgbClr val="7030A0"/>
                              </a:solidFill>
                              <a:latin typeface="Cambria Math"/>
                            </a:rPr>
                          </m:ctrlPr>
                        </m:dPr>
                        <m:e>
                          <m:r>
                            <a:rPr lang="en-US" sz="2400" b="0" i="1" smtClean="0">
                              <a:solidFill>
                                <a:srgbClr val="7030A0"/>
                              </a:solidFill>
                              <a:latin typeface="Cambria Math"/>
                            </a:rPr>
                            <m:t>𝐼</m:t>
                          </m:r>
                          <m:r>
                            <a:rPr lang="en-US" sz="2400" i="1">
                              <a:solidFill>
                                <a:srgbClr val="7030A0"/>
                              </a:solidFill>
                              <a:latin typeface="Cambria Math"/>
                            </a:rPr>
                            <m:t>,</m:t>
                          </m:r>
                          <m:r>
                            <a:rPr lang="en-US" sz="2400" b="0" i="1" smtClean="0">
                              <a:solidFill>
                                <a:srgbClr val="7030A0"/>
                              </a:solidFill>
                              <a:latin typeface="Cambria Math"/>
                            </a:rPr>
                            <m:t>𝑂</m:t>
                          </m:r>
                        </m:e>
                      </m:d>
                      <m:r>
                        <a:rPr lang="en-US" sz="2400" b="0" i="1" smtClean="0">
                          <a:solidFill>
                            <a:srgbClr val="7030A0"/>
                          </a:solidFill>
                          <a:latin typeface="Cambria Math"/>
                        </a:rPr>
                        <m:t>  ?</m:t>
                      </m:r>
                    </m:oMath>
                  </m:oMathPara>
                </a14:m>
                <a:endParaRPr lang="en-US" sz="2400" i="1" dirty="0">
                  <a:solidFill>
                    <a:srgbClr val="7030A0"/>
                  </a:solidFill>
                  <a:latin typeface="Cambria Math"/>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937259" y="5562600"/>
                <a:ext cx="6606541" cy="490199"/>
              </a:xfrm>
              <a:prstGeom prst="rect">
                <a:avLst/>
              </a:prstGeom>
              <a:blipFill rotWithShape="1">
                <a:blip r:embed="rId3"/>
                <a:stretch>
                  <a:fillRect b="-10000"/>
                </a:stretch>
              </a:blipFill>
            </p:spPr>
            <p:txBody>
              <a:bodyPr/>
              <a:lstStyle/>
              <a:p>
                <a:r>
                  <a:rPr lang="en-US">
                    <a:noFill/>
                  </a:rPr>
                  <a:t> </a:t>
                </a:r>
              </a:p>
            </p:txBody>
          </p:sp>
        </mc:Fallback>
      </mc:AlternateContent>
      <p:cxnSp>
        <p:nvCxnSpPr>
          <p:cNvPr id="97" name="Straight Arrow Connector 96"/>
          <p:cNvCxnSpPr>
            <a:stCxn id="35" idx="7"/>
          </p:cNvCxnSpPr>
          <p:nvPr/>
        </p:nvCxnSpPr>
        <p:spPr>
          <a:xfrm flipV="1">
            <a:off x="1334424" y="2971801"/>
            <a:ext cx="2399377" cy="4638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6" name="TextBox 95"/>
          <p:cNvSpPr txBox="1"/>
          <p:nvPr/>
        </p:nvSpPr>
        <p:spPr>
          <a:xfrm>
            <a:off x="495300" y="2052935"/>
            <a:ext cx="4686300" cy="461665"/>
          </a:xfrm>
          <a:prstGeom prst="rect">
            <a:avLst/>
          </a:prstGeom>
          <a:noFill/>
        </p:spPr>
        <p:txBody>
          <a:bodyPr wrap="square" rtlCol="0">
            <a:spAutoFit/>
          </a:bodyPr>
          <a:lstStyle/>
          <a:p>
            <a:r>
              <a:rPr lang="en-US" sz="2400" dirty="0" smtClean="0"/>
              <a:t>Example I/O set </a:t>
            </a:r>
            <a:r>
              <a:rPr lang="en-US" sz="2400" dirty="0" smtClean="0">
                <a:solidFill>
                  <a:srgbClr val="7030A0"/>
                </a:solidFill>
              </a:rPr>
              <a:t>E := </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1</a:t>
            </a:r>
            <a:r>
              <a:rPr lang="en-US" sz="2400" dirty="0" smtClean="0">
                <a:solidFill>
                  <a:srgbClr val="7030A0"/>
                </a:solidFill>
                <a:latin typeface="Verdana"/>
              </a:rPr>
              <a:t>,O</a:t>
            </a:r>
            <a:r>
              <a:rPr lang="en-US" sz="2400" baseline="-25000" dirty="0" smtClean="0">
                <a:solidFill>
                  <a:srgbClr val="7030A0"/>
                </a:solidFill>
                <a:latin typeface="Verdana"/>
              </a:rPr>
              <a:t>1</a:t>
            </a:r>
            <a:r>
              <a:rPr lang="en-US" sz="2400" dirty="0" smtClean="0">
                <a:solidFill>
                  <a:srgbClr val="7030A0"/>
                </a:solidFill>
              </a:rPr>
              <a:t>)}</a:t>
            </a:r>
            <a:endParaRPr lang="en-US" sz="2400" dirty="0">
              <a:solidFill>
                <a:srgbClr val="7030A0"/>
              </a:solidFill>
            </a:endParaRPr>
          </a:p>
        </p:txBody>
      </p:sp>
      <p:sp>
        <p:nvSpPr>
          <p:cNvPr id="8" name="Footer Placeholder 7"/>
          <p:cNvSpPr>
            <a:spLocks noGrp="1"/>
          </p:cNvSpPr>
          <p:nvPr>
            <p:ph type="ftr" sz="quarter" idx="11"/>
          </p:nvPr>
        </p:nvSpPr>
        <p:spPr/>
        <p:txBody>
          <a:bodyPr/>
          <a:lstStyle/>
          <a:p>
            <a:r>
              <a:rPr lang="en-US" smtClean="0"/>
              <a:t>Susmit Jha</a:t>
            </a:r>
            <a:endParaRPr lang="en-US"/>
          </a:p>
        </p:txBody>
      </p:sp>
      <p:sp>
        <p:nvSpPr>
          <p:cNvPr id="9" name="Slide Number Placeholder 8"/>
          <p:cNvSpPr>
            <a:spLocks noGrp="1"/>
          </p:cNvSpPr>
          <p:nvPr>
            <p:ph type="sldNum" sz="quarter" idx="12"/>
          </p:nvPr>
        </p:nvSpPr>
        <p:spPr/>
        <p:txBody>
          <a:bodyPr/>
          <a:lstStyle/>
          <a:p>
            <a:fld id="{7BFEE8CB-3113-4CCB-A130-67530C53544B}" type="slidenum">
              <a:rPr lang="en-US" smtClean="0"/>
              <a:t>23</a:t>
            </a:fld>
            <a:endParaRPr lang="en-US"/>
          </a:p>
        </p:txBody>
      </p:sp>
      <p:sp>
        <p:nvSpPr>
          <p:cNvPr id="95" name="TextBox 94"/>
          <p:cNvSpPr txBox="1"/>
          <p:nvPr/>
        </p:nvSpPr>
        <p:spPr>
          <a:xfrm>
            <a:off x="3962400" y="2710191"/>
            <a:ext cx="4305300" cy="523220"/>
          </a:xfrm>
          <a:prstGeom prst="rect">
            <a:avLst/>
          </a:prstGeom>
          <a:noFill/>
        </p:spPr>
        <p:txBody>
          <a:bodyPr wrap="square" rtlCol="0">
            <a:spAutoFit/>
          </a:bodyPr>
          <a:lstStyle/>
          <a:p>
            <a:r>
              <a:rPr lang="en-US" sz="2800" dirty="0" smtClean="0"/>
              <a:t>Verification Constraint on </a:t>
            </a:r>
            <a:endParaRPr lang="en-US" sz="2800" dirty="0"/>
          </a:p>
        </p:txBody>
      </p:sp>
      <mc:AlternateContent xmlns:mc="http://schemas.openxmlformats.org/markup-compatibility/2006">
        <mc:Choice xmlns:a14="http://schemas.microsoft.com/office/drawing/2010/main" Requires="a14">
          <p:sp>
            <p:nvSpPr>
              <p:cNvPr id="100" name="TextBox 99"/>
              <p:cNvSpPr txBox="1"/>
              <p:nvPr/>
            </p:nvSpPr>
            <p:spPr>
              <a:xfrm>
                <a:off x="7722358" y="2753633"/>
                <a:ext cx="569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a:rPr>
                          </m:ctrlPr>
                        </m:sSubPr>
                        <m:e>
                          <m:r>
                            <a:rPr lang="en-US" sz="2400" i="1" smtClean="0">
                              <a:solidFill>
                                <a:srgbClr val="7030A0"/>
                              </a:solidFill>
                              <a:latin typeface="Cambria Math"/>
                            </a:rPr>
                            <m:t>𝐿</m:t>
                          </m:r>
                        </m:e>
                        <m:sub>
                          <m:r>
                            <a:rPr lang="en-US" sz="2400" b="0" i="1" smtClean="0">
                              <a:solidFill>
                                <a:srgbClr val="7030A0"/>
                              </a:solidFill>
                              <a:latin typeface="Cambria Math"/>
                            </a:rPr>
                            <m:t>1</m:t>
                          </m:r>
                        </m:sub>
                      </m:sSub>
                    </m:oMath>
                  </m:oMathPara>
                </a14:m>
                <a:endParaRPr lang="en-US" sz="2400" dirty="0"/>
              </a:p>
            </p:txBody>
          </p:sp>
        </mc:Choice>
        <mc:Fallback>
          <p:sp>
            <p:nvSpPr>
              <p:cNvPr id="100" name="TextBox 99"/>
              <p:cNvSpPr txBox="1">
                <a:spLocks noRot="1" noChangeAspect="1" noMove="1" noResize="1" noEditPoints="1" noAdjustHandles="1" noChangeArrowheads="1" noChangeShapeType="1" noTextEdit="1"/>
              </p:cNvSpPr>
              <p:nvPr/>
            </p:nvSpPr>
            <p:spPr>
              <a:xfrm>
                <a:off x="7722358" y="2753633"/>
                <a:ext cx="569794" cy="461665"/>
              </a:xfrm>
              <a:prstGeom prst="rect">
                <a:avLst/>
              </a:prstGeom>
              <a:blipFill rotWithShape="1">
                <a:blip r:embed="rId4"/>
                <a:stretch>
                  <a:fillRect b="-1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Rectangle 100"/>
              <p:cNvSpPr/>
              <p:nvPr/>
            </p:nvSpPr>
            <p:spPr>
              <a:xfrm>
                <a:off x="5567656" y="3952249"/>
                <a:ext cx="54739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7030A0"/>
                              </a:solidFill>
                              <a:latin typeface="Cambria Math"/>
                            </a:rPr>
                          </m:ctrlPr>
                        </m:sSubPr>
                        <m:e>
                          <m:r>
                            <a:rPr lang="en-US" sz="2800" i="1">
                              <a:solidFill>
                                <a:srgbClr val="7030A0"/>
                              </a:solidFill>
                              <a:latin typeface="Cambria Math"/>
                            </a:rPr>
                            <m:t>𝑖</m:t>
                          </m:r>
                        </m:e>
                        <m:sub>
                          <m:r>
                            <a:rPr lang="en-US" sz="2800" i="1">
                              <a:solidFill>
                                <a:srgbClr val="7030A0"/>
                              </a:solidFill>
                              <a:latin typeface="Cambria Math"/>
                            </a:rPr>
                            <m:t>2</m:t>
                          </m:r>
                        </m:sub>
                      </m:sSub>
                    </m:oMath>
                  </m:oMathPara>
                </a14:m>
                <a:endParaRPr lang="en-US" sz="2800" dirty="0"/>
              </a:p>
            </p:txBody>
          </p:sp>
        </mc:Choice>
        <mc:Fallback>
          <p:sp>
            <p:nvSpPr>
              <p:cNvPr id="101" name="Rectangle 100"/>
              <p:cNvSpPr>
                <a:spLocks noRot="1" noChangeAspect="1" noMove="1" noResize="1" noEditPoints="1" noAdjustHandles="1" noChangeArrowheads="1" noChangeShapeType="1" noTextEdit="1"/>
              </p:cNvSpPr>
              <p:nvPr/>
            </p:nvSpPr>
            <p:spPr>
              <a:xfrm>
                <a:off x="5567656" y="3952249"/>
                <a:ext cx="547394" cy="523220"/>
              </a:xfrm>
              <a:prstGeom prst="rect">
                <a:avLst/>
              </a:prstGeom>
              <a:blipFill rotWithShape="1">
                <a:blip r:embed="rId5"/>
                <a:stretch>
                  <a:fillRect/>
                </a:stretch>
              </a:blipFill>
            </p:spPr>
            <p:txBody>
              <a:bodyPr/>
              <a:lstStyle/>
              <a:p>
                <a:r>
                  <a:rPr lang="en-US">
                    <a:noFill/>
                  </a:rPr>
                  <a:t> </a:t>
                </a:r>
              </a:p>
            </p:txBody>
          </p:sp>
        </mc:Fallback>
      </mc:AlternateContent>
      <p:sp>
        <p:nvSpPr>
          <p:cNvPr id="102" name="Down Arrow 101"/>
          <p:cNvSpPr/>
          <p:nvPr/>
        </p:nvSpPr>
        <p:spPr>
          <a:xfrm>
            <a:off x="5645624" y="3268979"/>
            <a:ext cx="304800" cy="586740"/>
          </a:xfrm>
          <a:prstGeom prst="downArrow">
            <a:avLst/>
          </a:prstGeom>
          <a:solidFill>
            <a:srgbClr val="3B7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898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25" name="Oval 24"/>
          <p:cNvSpPr/>
          <p:nvPr/>
        </p:nvSpPr>
        <p:spPr>
          <a:xfrm>
            <a:off x="762000" y="2895600"/>
            <a:ext cx="2590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3124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50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98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478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06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430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478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4648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4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76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288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812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336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95600" y="4267200"/>
            <a:ext cx="45719" cy="457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622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146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670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50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002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526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050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812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1336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860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4384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7432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048000" y="4114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860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384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32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895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480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004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3200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3352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3505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44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0668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192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716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4000" y="4267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76400" y="4419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8800" y="4572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47800" y="4495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5908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57200" y="4876800"/>
            <a:ext cx="4267200" cy="461665"/>
          </a:xfrm>
          <a:prstGeom prst="rect">
            <a:avLst/>
          </a:prstGeom>
          <a:noFill/>
        </p:spPr>
        <p:txBody>
          <a:bodyPr wrap="square" rtlCol="0">
            <a:spAutoFit/>
          </a:bodyPr>
          <a:lstStyle/>
          <a:p>
            <a:r>
              <a:rPr lang="en-US" sz="2400" dirty="0" smtClean="0"/>
              <a:t>Space of all possible programs</a:t>
            </a:r>
            <a:endParaRPr lang="en-US" sz="2400" dirty="0"/>
          </a:p>
        </p:txBody>
      </p:sp>
      <p:cxnSp>
        <p:nvCxnSpPr>
          <p:cNvPr id="89" name="Straight Connector 88"/>
          <p:cNvCxnSpPr/>
          <p:nvPr/>
        </p:nvCxnSpPr>
        <p:spPr>
          <a:xfrm rot="16200000" flipH="1">
            <a:off x="1257300" y="2933700"/>
            <a:ext cx="1981200" cy="1752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35" idx="7"/>
          </p:cNvCxnSpPr>
          <p:nvPr/>
        </p:nvCxnSpPr>
        <p:spPr>
          <a:xfrm flipV="1">
            <a:off x="1334424" y="2971801"/>
            <a:ext cx="2399377" cy="4638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6" name="TextBox 95"/>
          <p:cNvSpPr txBox="1"/>
          <p:nvPr/>
        </p:nvSpPr>
        <p:spPr>
          <a:xfrm>
            <a:off x="457200" y="2052934"/>
            <a:ext cx="6286500" cy="830997"/>
          </a:xfrm>
          <a:prstGeom prst="rect">
            <a:avLst/>
          </a:prstGeom>
          <a:noFill/>
        </p:spPr>
        <p:txBody>
          <a:bodyPr wrap="square" rtlCol="0">
            <a:spAutoFit/>
          </a:bodyPr>
          <a:lstStyle/>
          <a:p>
            <a:r>
              <a:rPr lang="en-US" sz="2400" dirty="0" smtClean="0"/>
              <a:t>Example I/O set </a:t>
            </a:r>
            <a:r>
              <a:rPr lang="en-US" sz="2400" dirty="0" smtClean="0">
                <a:solidFill>
                  <a:srgbClr val="7030A0"/>
                </a:solidFill>
              </a:rPr>
              <a:t>E := </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1</a:t>
            </a:r>
            <a:r>
              <a:rPr lang="en-US" sz="2400" dirty="0" smtClean="0">
                <a:solidFill>
                  <a:srgbClr val="7030A0"/>
                </a:solidFill>
                <a:latin typeface="Verdana"/>
              </a:rPr>
              <a:t>,O</a:t>
            </a:r>
            <a:r>
              <a:rPr lang="en-US" sz="2400" baseline="-25000" dirty="0" smtClean="0">
                <a:solidFill>
                  <a:srgbClr val="7030A0"/>
                </a:solidFill>
                <a:latin typeface="Verdana"/>
              </a:rPr>
              <a:t>1</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2</a:t>
            </a:r>
            <a:r>
              <a:rPr lang="en-US" sz="2400" dirty="0" smtClean="0">
                <a:solidFill>
                  <a:srgbClr val="7030A0"/>
                </a:solidFill>
                <a:latin typeface="Verdana"/>
              </a:rPr>
              <a:t>,O</a:t>
            </a:r>
            <a:r>
              <a:rPr lang="en-US" sz="2400" baseline="-25000" dirty="0" smtClean="0">
                <a:solidFill>
                  <a:srgbClr val="7030A0"/>
                </a:solidFill>
                <a:latin typeface="Verdana"/>
              </a:rPr>
              <a:t>2</a:t>
            </a:r>
            <a:r>
              <a:rPr lang="en-US" sz="2400" dirty="0" smtClean="0">
                <a:solidFill>
                  <a:srgbClr val="7030A0"/>
                </a:solidFill>
              </a:rPr>
              <a:t>)}  </a:t>
            </a:r>
            <a:r>
              <a:rPr lang="en-US" sz="2400" dirty="0" smtClean="0"/>
              <a:t>such that </a:t>
            </a:r>
            <a:endParaRPr lang="en-US" sz="2400" dirty="0"/>
          </a:p>
          <a:p>
            <a:endParaRPr lang="en-US" sz="2400" dirty="0"/>
          </a:p>
        </p:txBody>
      </p:sp>
      <p:sp>
        <p:nvSpPr>
          <p:cNvPr id="8" name="Footer Placeholder 7"/>
          <p:cNvSpPr>
            <a:spLocks noGrp="1"/>
          </p:cNvSpPr>
          <p:nvPr>
            <p:ph type="ftr" sz="quarter" idx="11"/>
          </p:nvPr>
        </p:nvSpPr>
        <p:spPr/>
        <p:txBody>
          <a:bodyPr/>
          <a:lstStyle/>
          <a:p>
            <a:r>
              <a:rPr lang="en-US" smtClean="0"/>
              <a:t>Susmit Jha</a:t>
            </a:r>
            <a:endParaRPr lang="en-US"/>
          </a:p>
        </p:txBody>
      </p:sp>
      <p:sp>
        <p:nvSpPr>
          <p:cNvPr id="9" name="Slide Number Placeholder 8"/>
          <p:cNvSpPr>
            <a:spLocks noGrp="1"/>
          </p:cNvSpPr>
          <p:nvPr>
            <p:ph type="sldNum" sz="quarter" idx="12"/>
          </p:nvPr>
        </p:nvSpPr>
        <p:spPr/>
        <p:txBody>
          <a:bodyPr/>
          <a:lstStyle/>
          <a:p>
            <a:fld id="{7BFEE8CB-3113-4CCB-A130-67530C53544B}" type="slidenum">
              <a:rPr lang="en-US" smtClean="0"/>
              <a:t>24</a:t>
            </a:fld>
            <a:endParaRPr lang="en-US"/>
          </a:p>
        </p:txBody>
      </p:sp>
      <mc:AlternateContent xmlns:mc="http://schemas.openxmlformats.org/markup-compatibility/2006" xmlns:a14="http://schemas.microsoft.com/office/drawing/2010/main">
        <mc:Choice Requires="a14">
          <p:sp>
            <p:nvSpPr>
              <p:cNvPr id="95" name="TextBox 94"/>
              <p:cNvSpPr txBox="1"/>
              <p:nvPr/>
            </p:nvSpPr>
            <p:spPr>
              <a:xfrm>
                <a:off x="228601" y="5562600"/>
                <a:ext cx="7315200" cy="8595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a:rPr>
                          </m:ctrlPr>
                        </m:sSubPr>
                        <m:e>
                          <m:r>
                            <a:rPr lang="en-US" sz="2400" i="1">
                              <a:solidFill>
                                <a:srgbClr val="7030A0"/>
                              </a:solidFill>
                              <a:latin typeface="Cambria Math"/>
                            </a:rPr>
                            <m:t>𝜙</m:t>
                          </m:r>
                        </m:e>
                        <m:sub>
                          <m:r>
                            <a:rPr lang="en-US" sz="2400" i="1">
                              <a:solidFill>
                                <a:srgbClr val="7030A0"/>
                              </a:solidFill>
                              <a:latin typeface="Cambria Math"/>
                            </a:rPr>
                            <m:t>𝑖𝑚𝑝𝑙</m:t>
                          </m:r>
                        </m:sub>
                      </m:sSub>
                      <m:d>
                        <m:dPr>
                          <m:ctrlPr>
                            <a:rPr lang="en-US" sz="2400" i="1">
                              <a:solidFill>
                                <a:srgbClr val="7030A0"/>
                              </a:solidFill>
                              <a:latin typeface="Cambria Math"/>
                            </a:rPr>
                          </m:ctrlPr>
                        </m:dPr>
                        <m:e>
                          <m:r>
                            <a:rPr lang="en-US" sz="2400" i="1">
                              <a:solidFill>
                                <a:srgbClr val="7030A0"/>
                              </a:solidFill>
                              <a:latin typeface="Cambria Math"/>
                            </a:rPr>
                            <m:t>𝐼</m:t>
                          </m:r>
                          <m:r>
                            <a:rPr lang="en-US" sz="2400" i="1">
                              <a:solidFill>
                                <a:srgbClr val="7030A0"/>
                              </a:solidFill>
                              <a:latin typeface="Cambria Math"/>
                            </a:rPr>
                            <m:t>,</m:t>
                          </m:r>
                          <m:r>
                            <a:rPr lang="en-US" sz="2400" i="1">
                              <a:solidFill>
                                <a:srgbClr val="7030A0"/>
                              </a:solidFill>
                              <a:latin typeface="Cambria Math"/>
                            </a:rPr>
                            <m:t>𝑂</m:t>
                          </m:r>
                          <m:r>
                            <a:rPr lang="en-US" sz="2400" i="1">
                              <a:solidFill>
                                <a:srgbClr val="7030A0"/>
                              </a:solidFill>
                              <a:latin typeface="Cambria Math"/>
                            </a:rPr>
                            <m:t>,</m:t>
                          </m:r>
                          <m:r>
                            <a:rPr lang="en-US" sz="2400" i="1">
                              <a:solidFill>
                                <a:srgbClr val="7030A0"/>
                              </a:solidFill>
                              <a:latin typeface="Cambria Math"/>
                            </a:rPr>
                            <m:t>𝑐𝑜𝑚𝑝𝐼</m:t>
                          </m:r>
                          <m:r>
                            <a:rPr lang="en-US" sz="2400" i="1">
                              <a:solidFill>
                                <a:srgbClr val="7030A0"/>
                              </a:solidFill>
                              <a:latin typeface="Cambria Math"/>
                            </a:rPr>
                            <m:t>,</m:t>
                          </m:r>
                          <m:r>
                            <a:rPr lang="en-US" sz="2400" i="1">
                              <a:solidFill>
                                <a:srgbClr val="7030A0"/>
                              </a:solidFill>
                              <a:latin typeface="Cambria Math"/>
                            </a:rPr>
                            <m:t>𝑐𝑜𝑚𝑝𝑂</m:t>
                          </m:r>
                          <m:r>
                            <a:rPr lang="en-US" sz="2400" i="1">
                              <a:solidFill>
                                <a:srgbClr val="7030A0"/>
                              </a:solidFill>
                              <a:latin typeface="Cambria Math"/>
                            </a:rPr>
                            <m:t>,</m:t>
                          </m:r>
                          <m:sSub>
                            <m:sSubPr>
                              <m:ctrlPr>
                                <a:rPr lang="en-US" sz="2400" b="0" i="1" smtClean="0">
                                  <a:solidFill>
                                    <a:srgbClr val="7030A0"/>
                                  </a:solidFill>
                                  <a:latin typeface="Cambria Math"/>
                                </a:rPr>
                              </m:ctrlPr>
                            </m:sSubPr>
                            <m:e>
                              <m:r>
                                <a:rPr lang="en-US" sz="2400" i="1">
                                  <a:solidFill>
                                    <a:srgbClr val="7030A0"/>
                                  </a:solidFill>
                                  <a:latin typeface="Cambria Math"/>
                                </a:rPr>
                                <m:t>𝐿</m:t>
                              </m:r>
                            </m:e>
                            <m:sub>
                              <m:r>
                                <a:rPr lang="en-US" sz="2400" b="0" i="1" smtClean="0">
                                  <a:solidFill>
                                    <a:srgbClr val="7030A0"/>
                                  </a:solidFill>
                                  <a:latin typeface="Cambria Math"/>
                                </a:rPr>
                                <m:t>1</m:t>
                              </m:r>
                            </m:sub>
                          </m:sSub>
                        </m:e>
                      </m:d>
                      <m:r>
                        <a:rPr lang="en-US" sz="2400" i="1">
                          <a:solidFill>
                            <a:srgbClr val="7030A0"/>
                          </a:solidFill>
                          <a:latin typeface="Cambria Math"/>
                        </a:rPr>
                        <m:t> </m:t>
                      </m:r>
                      <m:r>
                        <a:rPr lang="en-US" sz="2400" b="0" i="1" smtClean="0">
                          <a:solidFill>
                            <a:srgbClr val="7030A0"/>
                          </a:solidFill>
                          <a:latin typeface="Cambria Math"/>
                        </a:rPr>
                        <m:t>=</m:t>
                      </m:r>
                      <m:r>
                        <a:rPr lang="en-US" sz="2400" i="1">
                          <a:solidFill>
                            <a:srgbClr val="7030A0"/>
                          </a:solidFill>
                          <a:latin typeface="Cambria Math"/>
                        </a:rPr>
                        <m:t> </m:t>
                      </m:r>
                      <m:sSub>
                        <m:sSubPr>
                          <m:ctrlPr>
                            <a:rPr lang="en-US" sz="2400" i="1">
                              <a:solidFill>
                                <a:srgbClr val="7030A0"/>
                              </a:solidFill>
                              <a:latin typeface="Cambria Math"/>
                            </a:rPr>
                          </m:ctrlPr>
                        </m:sSubPr>
                        <m:e>
                          <m:r>
                            <a:rPr lang="en-US" sz="2400" i="1">
                              <a:solidFill>
                                <a:srgbClr val="7030A0"/>
                              </a:solidFill>
                              <a:latin typeface="Cambria Math"/>
                            </a:rPr>
                            <m:t> </m:t>
                          </m:r>
                          <m:r>
                            <a:rPr lang="en-US" sz="2400" i="1">
                              <a:solidFill>
                                <a:srgbClr val="7030A0"/>
                              </a:solidFill>
                              <a:latin typeface="Cambria Math"/>
                            </a:rPr>
                            <m:t>𝜙</m:t>
                          </m:r>
                        </m:e>
                        <m:sub>
                          <m:r>
                            <a:rPr lang="en-US" sz="2400" i="1">
                              <a:solidFill>
                                <a:srgbClr val="7030A0"/>
                              </a:solidFill>
                              <a:latin typeface="Cambria Math"/>
                            </a:rPr>
                            <m:t>𝑠𝑝𝑒𝑐</m:t>
                          </m:r>
                        </m:sub>
                      </m:sSub>
                      <m:d>
                        <m:dPr>
                          <m:ctrlPr>
                            <a:rPr lang="en-US" sz="2400" i="1">
                              <a:solidFill>
                                <a:srgbClr val="7030A0"/>
                              </a:solidFill>
                              <a:latin typeface="Cambria Math"/>
                            </a:rPr>
                          </m:ctrlPr>
                        </m:dPr>
                        <m:e>
                          <m:r>
                            <a:rPr lang="en-US" sz="2400" b="0" i="1" smtClean="0">
                              <a:solidFill>
                                <a:srgbClr val="7030A0"/>
                              </a:solidFill>
                              <a:latin typeface="Cambria Math"/>
                            </a:rPr>
                            <m:t>𝐼</m:t>
                          </m:r>
                          <m:r>
                            <a:rPr lang="en-US" sz="2400" i="1">
                              <a:solidFill>
                                <a:srgbClr val="7030A0"/>
                              </a:solidFill>
                              <a:latin typeface="Cambria Math"/>
                            </a:rPr>
                            <m:t>,</m:t>
                          </m:r>
                          <m:r>
                            <a:rPr lang="en-US" sz="2400" b="0" i="1" smtClean="0">
                              <a:solidFill>
                                <a:srgbClr val="7030A0"/>
                              </a:solidFill>
                              <a:latin typeface="Cambria Math"/>
                            </a:rPr>
                            <m:t>𝑂</m:t>
                          </m:r>
                        </m:e>
                      </m:d>
                      <m:r>
                        <a:rPr lang="en-US" sz="2400" b="0" i="1" smtClean="0">
                          <a:solidFill>
                            <a:srgbClr val="7030A0"/>
                          </a:solidFill>
                          <a:latin typeface="Cambria Math"/>
                        </a:rPr>
                        <m:t>  ?</m:t>
                      </m:r>
                    </m:oMath>
                  </m:oMathPara>
                </a14:m>
                <a:endParaRPr lang="en-US" sz="2400" i="1" dirty="0" smtClean="0">
                  <a:solidFill>
                    <a:srgbClr val="7030A0"/>
                  </a:solidFill>
                  <a:latin typeface="Cambria Math"/>
                </a:endParaRPr>
              </a:p>
              <a:p>
                <a:r>
                  <a:rPr lang="en-US" sz="2400" i="1" dirty="0" smtClean="0">
                    <a:solidFill>
                      <a:srgbClr val="7030A0"/>
                    </a:solidFill>
                    <a:latin typeface="Cambria Math"/>
                  </a:rPr>
                  <a:t>      No, we get a satisfying model  </a:t>
                </a:r>
                <a14:m>
                  <m:oMath xmlns:m="http://schemas.openxmlformats.org/officeDocument/2006/math">
                    <m:r>
                      <a:rPr lang="en-US" sz="2400" b="0" i="1" smtClean="0">
                        <a:solidFill>
                          <a:srgbClr val="7030A0"/>
                        </a:solidFill>
                        <a:latin typeface="Cambria Math"/>
                      </a:rPr>
                      <m:t>𝐼</m:t>
                    </m:r>
                    <m:r>
                      <a:rPr lang="en-US" sz="2400" b="0" i="1" smtClean="0">
                        <a:solidFill>
                          <a:srgbClr val="7030A0"/>
                        </a:solidFill>
                        <a:latin typeface="Cambria Math"/>
                      </a:rPr>
                      <m:t>=</m:t>
                    </m:r>
                    <m:sSub>
                      <m:sSubPr>
                        <m:ctrlPr>
                          <a:rPr lang="en-US" sz="2400" b="0" i="1" smtClean="0">
                            <a:solidFill>
                              <a:srgbClr val="7030A0"/>
                            </a:solidFill>
                            <a:latin typeface="Cambria Math"/>
                          </a:rPr>
                        </m:ctrlPr>
                      </m:sSubPr>
                      <m:e>
                        <m:r>
                          <a:rPr lang="en-US" sz="2400" b="0" i="1" smtClean="0">
                            <a:solidFill>
                              <a:srgbClr val="7030A0"/>
                            </a:solidFill>
                            <a:latin typeface="Cambria Math"/>
                          </a:rPr>
                          <m:t>𝑖</m:t>
                        </m:r>
                      </m:e>
                      <m:sub>
                        <m:r>
                          <a:rPr lang="en-US" sz="2400" b="0" i="1" smtClean="0">
                            <a:solidFill>
                              <a:srgbClr val="7030A0"/>
                            </a:solidFill>
                            <a:latin typeface="Cambria Math"/>
                          </a:rPr>
                          <m:t>2</m:t>
                        </m:r>
                      </m:sub>
                    </m:sSub>
                  </m:oMath>
                </a14:m>
                <a:endParaRPr lang="en-US" sz="2400" i="1" dirty="0">
                  <a:solidFill>
                    <a:srgbClr val="7030A0"/>
                  </a:solidFill>
                  <a:latin typeface="Cambria Math"/>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228601" y="5562600"/>
                <a:ext cx="7315200" cy="859531"/>
              </a:xfrm>
              <a:prstGeom prst="rect">
                <a:avLst/>
              </a:prstGeom>
              <a:blipFill rotWithShape="1">
                <a:blip r:embed="rId3"/>
                <a:stretch>
                  <a:fillRect b="-1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Rectangle 100"/>
              <p:cNvSpPr/>
              <p:nvPr/>
            </p:nvSpPr>
            <p:spPr>
              <a:xfrm>
                <a:off x="6400800" y="2045056"/>
                <a:ext cx="1905000" cy="4914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a:rPr>
                          </m:ctrlPr>
                        </m:sSubPr>
                        <m:e>
                          <m:r>
                            <a:rPr lang="en-US" sz="2400" i="1">
                              <a:solidFill>
                                <a:srgbClr val="7030A0"/>
                              </a:solidFill>
                              <a:latin typeface="Cambria Math"/>
                            </a:rPr>
                            <m:t> </m:t>
                          </m:r>
                          <m:r>
                            <a:rPr lang="en-US" sz="2400" i="1">
                              <a:solidFill>
                                <a:srgbClr val="7030A0"/>
                              </a:solidFill>
                              <a:latin typeface="Cambria Math"/>
                            </a:rPr>
                            <m:t>𝜙</m:t>
                          </m:r>
                        </m:e>
                        <m:sub>
                          <m:r>
                            <a:rPr lang="en-US" sz="2400" i="1">
                              <a:solidFill>
                                <a:srgbClr val="7030A0"/>
                              </a:solidFill>
                              <a:latin typeface="Cambria Math"/>
                            </a:rPr>
                            <m:t>𝑠𝑝𝑒𝑐</m:t>
                          </m:r>
                        </m:sub>
                      </m:sSub>
                      <m:r>
                        <a:rPr lang="en-US" sz="2400" i="1">
                          <a:solidFill>
                            <a:srgbClr val="7030A0"/>
                          </a:solidFill>
                          <a:latin typeface="Cambria Math"/>
                        </a:rPr>
                        <m:t>(</m:t>
                      </m:r>
                      <m:sSub>
                        <m:sSubPr>
                          <m:ctrlPr>
                            <a:rPr lang="en-US" sz="2400" i="1">
                              <a:solidFill>
                                <a:srgbClr val="7030A0"/>
                              </a:solidFill>
                              <a:latin typeface="Cambria Math"/>
                            </a:rPr>
                          </m:ctrlPr>
                        </m:sSubPr>
                        <m:e>
                          <m:r>
                            <a:rPr lang="en-US" sz="2400" i="1">
                              <a:solidFill>
                                <a:srgbClr val="7030A0"/>
                              </a:solidFill>
                              <a:latin typeface="Cambria Math"/>
                            </a:rPr>
                            <m:t>𝐼</m:t>
                          </m:r>
                        </m:e>
                        <m:sub>
                          <m:r>
                            <a:rPr lang="en-US" sz="2400" b="0" i="1" smtClean="0">
                              <a:solidFill>
                                <a:srgbClr val="7030A0"/>
                              </a:solidFill>
                              <a:latin typeface="Cambria Math"/>
                            </a:rPr>
                            <m:t>2</m:t>
                          </m:r>
                        </m:sub>
                      </m:sSub>
                      <m:r>
                        <a:rPr lang="en-US" sz="2400" i="1">
                          <a:solidFill>
                            <a:srgbClr val="7030A0"/>
                          </a:solidFill>
                          <a:latin typeface="Cambria Math"/>
                        </a:rPr>
                        <m:t>,</m:t>
                      </m:r>
                      <m:sSub>
                        <m:sSubPr>
                          <m:ctrlPr>
                            <a:rPr lang="en-US" sz="2400" i="1">
                              <a:solidFill>
                                <a:srgbClr val="7030A0"/>
                              </a:solidFill>
                              <a:latin typeface="Cambria Math"/>
                            </a:rPr>
                          </m:ctrlPr>
                        </m:sSubPr>
                        <m:e>
                          <m:r>
                            <a:rPr lang="en-US" sz="2400" i="1">
                              <a:solidFill>
                                <a:srgbClr val="7030A0"/>
                              </a:solidFill>
                              <a:latin typeface="Cambria Math"/>
                            </a:rPr>
                            <m:t>𝑂</m:t>
                          </m:r>
                        </m:e>
                        <m:sub>
                          <m:r>
                            <a:rPr lang="en-US" sz="2400" b="0" i="1" smtClean="0">
                              <a:solidFill>
                                <a:srgbClr val="7030A0"/>
                              </a:solidFill>
                              <a:latin typeface="Cambria Math"/>
                            </a:rPr>
                            <m:t>2</m:t>
                          </m:r>
                        </m:sub>
                      </m:sSub>
                      <m:r>
                        <a:rPr lang="en-US" sz="2400" i="1">
                          <a:solidFill>
                            <a:srgbClr val="7030A0"/>
                          </a:solidFill>
                          <a:latin typeface="Cambria Math"/>
                        </a:rPr>
                        <m:t>)</m:t>
                      </m:r>
                    </m:oMath>
                  </m:oMathPara>
                </a14:m>
                <a:endParaRPr lang="en-US" sz="2400" i="1" dirty="0">
                  <a:solidFill>
                    <a:srgbClr val="7030A0"/>
                  </a:solidFill>
                  <a:latin typeface="Cambria Math"/>
                </a:endParaRPr>
              </a:p>
            </p:txBody>
          </p:sp>
        </mc:Choice>
        <mc:Fallback>
          <p:sp>
            <p:nvSpPr>
              <p:cNvPr id="101" name="Rectangle 100"/>
              <p:cNvSpPr>
                <a:spLocks noRot="1" noChangeAspect="1" noMove="1" noResize="1" noEditPoints="1" noAdjustHandles="1" noChangeArrowheads="1" noChangeShapeType="1" noTextEdit="1"/>
              </p:cNvSpPr>
              <p:nvPr/>
            </p:nvSpPr>
            <p:spPr>
              <a:xfrm>
                <a:off x="6400800" y="2045056"/>
                <a:ext cx="1905000" cy="491417"/>
              </a:xfrm>
              <a:prstGeom prst="rect">
                <a:avLst/>
              </a:prstGeom>
              <a:blipFill rotWithShape="1">
                <a:blip r:embed="rId4"/>
                <a:stretch>
                  <a:fillRect r="-1917" b="-11111"/>
                </a:stretch>
              </a:blipFill>
            </p:spPr>
            <p:txBody>
              <a:bodyPr/>
              <a:lstStyle/>
              <a:p>
                <a:r>
                  <a:rPr lang="en-US">
                    <a:noFill/>
                  </a:rPr>
                  <a:t> </a:t>
                </a:r>
              </a:p>
            </p:txBody>
          </p:sp>
        </mc:Fallback>
      </mc:AlternateContent>
    </p:spTree>
    <p:extLst>
      <p:ext uri="{BB962C8B-B14F-4D97-AF65-F5344CB8AC3E}">
        <p14:creationId xmlns:p14="http://schemas.microsoft.com/office/powerpoint/2010/main" val="681409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25" name="Oval 24"/>
          <p:cNvSpPr/>
          <p:nvPr/>
        </p:nvSpPr>
        <p:spPr>
          <a:xfrm>
            <a:off x="762000" y="2895600"/>
            <a:ext cx="2590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3124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5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9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62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4267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67000" y="4419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478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886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50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74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0" y="4495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06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430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3733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478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050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4495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4648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4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76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288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812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336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62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14600" y="4267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67000" y="4419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50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002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526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050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812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1336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860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4384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7432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048000" y="4114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860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384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32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895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480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004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3200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3352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3505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44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066800" y="3810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19200" y="3962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71600" y="41148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4000" y="4267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76400" y="4419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8800" y="4572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3886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4038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4191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4343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47800" y="4495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5908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57200" y="4876800"/>
            <a:ext cx="4267200" cy="461665"/>
          </a:xfrm>
          <a:prstGeom prst="rect">
            <a:avLst/>
          </a:prstGeom>
          <a:noFill/>
        </p:spPr>
        <p:txBody>
          <a:bodyPr wrap="square" rtlCol="0">
            <a:spAutoFit/>
          </a:bodyPr>
          <a:lstStyle/>
          <a:p>
            <a:r>
              <a:rPr lang="en-US" sz="2400" dirty="0" smtClean="0"/>
              <a:t>Space of all possible programs</a:t>
            </a:r>
            <a:endParaRPr lang="en-US" sz="2400" dirty="0"/>
          </a:p>
        </p:txBody>
      </p:sp>
      <p:cxnSp>
        <p:nvCxnSpPr>
          <p:cNvPr id="89" name="Straight Connector 88"/>
          <p:cNvCxnSpPr/>
          <p:nvPr/>
        </p:nvCxnSpPr>
        <p:spPr>
          <a:xfrm rot="16200000" flipH="1">
            <a:off x="1333500" y="2857500"/>
            <a:ext cx="609600" cy="533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914400" y="3733800"/>
            <a:ext cx="1295400" cy="685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95300" y="2052935"/>
            <a:ext cx="5905500" cy="461665"/>
          </a:xfrm>
          <a:prstGeom prst="rect">
            <a:avLst/>
          </a:prstGeom>
          <a:noFill/>
        </p:spPr>
        <p:txBody>
          <a:bodyPr wrap="square" rtlCol="0">
            <a:spAutoFit/>
          </a:bodyPr>
          <a:lstStyle/>
          <a:p>
            <a:r>
              <a:rPr lang="en-US" sz="2400" dirty="0"/>
              <a:t>Example I/O set </a:t>
            </a:r>
            <a:r>
              <a:rPr lang="en-US" sz="2400" dirty="0">
                <a:solidFill>
                  <a:srgbClr val="7030A0"/>
                </a:solidFill>
              </a:rPr>
              <a:t>E := </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1</a:t>
            </a:r>
            <a:r>
              <a:rPr lang="en-US" sz="2400" dirty="0" smtClean="0">
                <a:solidFill>
                  <a:srgbClr val="7030A0"/>
                </a:solidFill>
                <a:latin typeface="Verdana"/>
              </a:rPr>
              <a:t>,O</a:t>
            </a:r>
            <a:r>
              <a:rPr lang="en-US" sz="2400" baseline="-25000" dirty="0" smtClean="0">
                <a:solidFill>
                  <a:srgbClr val="7030A0"/>
                </a:solidFill>
                <a:latin typeface="Verdana"/>
              </a:rPr>
              <a:t>1</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2</a:t>
            </a:r>
            <a:r>
              <a:rPr lang="en-US" sz="2400" dirty="0" smtClean="0">
                <a:solidFill>
                  <a:srgbClr val="7030A0"/>
                </a:solidFill>
                <a:latin typeface="Verdana"/>
              </a:rPr>
              <a:t>,O</a:t>
            </a:r>
            <a:r>
              <a:rPr lang="en-US" sz="2400" baseline="-25000" dirty="0" smtClean="0">
                <a:solidFill>
                  <a:srgbClr val="7030A0"/>
                </a:solidFill>
                <a:latin typeface="Verdana"/>
              </a:rPr>
              <a:t>2</a:t>
            </a:r>
            <a:r>
              <a:rPr lang="en-US" sz="2400" dirty="0">
                <a:solidFill>
                  <a:srgbClr val="7030A0"/>
                </a:solidFill>
              </a:rPr>
              <a:t>)}</a:t>
            </a:r>
            <a:endParaRPr lang="en-US" sz="2400" dirty="0"/>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25</a:t>
            </a:fld>
            <a:endParaRPr lang="en-US"/>
          </a:p>
        </p:txBody>
      </p:sp>
    </p:spTree>
    <p:extLst>
      <p:ext uri="{BB962C8B-B14F-4D97-AF65-F5344CB8AC3E}">
        <p14:creationId xmlns:p14="http://schemas.microsoft.com/office/powerpoint/2010/main" val="711781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a:t>
            </a:r>
            <a:endParaRPr lang="en-US" dirty="0"/>
          </a:p>
        </p:txBody>
      </p:sp>
      <p:sp>
        <p:nvSpPr>
          <p:cNvPr id="25" name="Oval 24"/>
          <p:cNvSpPr/>
          <p:nvPr/>
        </p:nvSpPr>
        <p:spPr>
          <a:xfrm>
            <a:off x="762000" y="2895600"/>
            <a:ext cx="2590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31242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05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09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62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4267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67000" y="4419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47800" y="3581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733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886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050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74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200" y="4495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906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43000" y="35814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3733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47800" y="3886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526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050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4495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09800" y="4648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4000" y="3276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76400" y="34290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288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812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336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384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362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14600" y="4267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67000" y="4419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9050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098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002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526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9050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95600" y="4267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812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1336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860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4384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90800" y="3657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7432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956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048000" y="4114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860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38400" y="3200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3352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743200" y="3505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895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480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00400" y="3962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32004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33528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35052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276600" y="3657600"/>
            <a:ext cx="45719"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914400" y="365760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066800" y="3810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19200" y="3962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371600" y="4114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4000" y="4267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76400" y="4419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8800" y="4572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38200" y="3886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990600" y="40386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143000" y="41910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447800" y="4495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590800" y="3048000"/>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457200" y="4876800"/>
            <a:ext cx="4191000" cy="461665"/>
          </a:xfrm>
          <a:prstGeom prst="rect">
            <a:avLst/>
          </a:prstGeom>
          <a:noFill/>
        </p:spPr>
        <p:txBody>
          <a:bodyPr wrap="square" rtlCol="0">
            <a:spAutoFit/>
          </a:bodyPr>
          <a:lstStyle/>
          <a:p>
            <a:r>
              <a:rPr lang="en-US" sz="2400" dirty="0" smtClean="0"/>
              <a:t>Space of all possible programs</a:t>
            </a:r>
            <a:endParaRPr lang="en-US" sz="2400" dirty="0"/>
          </a:p>
        </p:txBody>
      </p:sp>
      <p:cxnSp>
        <p:nvCxnSpPr>
          <p:cNvPr id="89" name="Straight Connector 88"/>
          <p:cNvCxnSpPr/>
          <p:nvPr/>
        </p:nvCxnSpPr>
        <p:spPr>
          <a:xfrm rot="16200000" flipH="1">
            <a:off x="1333500" y="2857500"/>
            <a:ext cx="609600" cy="533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33400" y="3429000"/>
            <a:ext cx="1371600" cy="381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95300" y="2052935"/>
            <a:ext cx="6210300" cy="461665"/>
          </a:xfrm>
          <a:prstGeom prst="rect">
            <a:avLst/>
          </a:prstGeom>
          <a:noFill/>
        </p:spPr>
        <p:txBody>
          <a:bodyPr wrap="square" rtlCol="0">
            <a:spAutoFit/>
          </a:bodyPr>
          <a:lstStyle/>
          <a:p>
            <a:r>
              <a:rPr lang="en-US" sz="2400" dirty="0"/>
              <a:t>Example I/O set </a:t>
            </a:r>
            <a:r>
              <a:rPr lang="en-US" sz="2400" dirty="0">
                <a:solidFill>
                  <a:srgbClr val="7030A0"/>
                </a:solidFill>
              </a:rPr>
              <a:t>E := </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1</a:t>
            </a:r>
            <a:r>
              <a:rPr lang="en-US" sz="2400" dirty="0" smtClean="0">
                <a:solidFill>
                  <a:srgbClr val="7030A0"/>
                </a:solidFill>
                <a:latin typeface="Verdana"/>
              </a:rPr>
              <a:t>,O</a:t>
            </a:r>
            <a:r>
              <a:rPr lang="en-US" sz="2400" baseline="-25000" dirty="0" smtClean="0">
                <a:solidFill>
                  <a:srgbClr val="7030A0"/>
                </a:solidFill>
                <a:latin typeface="Verdana"/>
              </a:rPr>
              <a:t>1</a:t>
            </a:r>
            <a:r>
              <a:rPr lang="en-US" sz="2400" dirty="0" smtClean="0">
                <a:solidFill>
                  <a:srgbClr val="7030A0"/>
                </a:solidFill>
              </a:rPr>
              <a:t>),(</a:t>
            </a:r>
            <a:r>
              <a:rPr lang="en-US" sz="2400" dirty="0" smtClean="0">
                <a:solidFill>
                  <a:srgbClr val="7030A0"/>
                </a:solidFill>
                <a:latin typeface="Verdana"/>
              </a:rPr>
              <a:t>I</a:t>
            </a:r>
            <a:r>
              <a:rPr lang="en-US" sz="2400" baseline="-25000" dirty="0" smtClean="0">
                <a:solidFill>
                  <a:srgbClr val="7030A0"/>
                </a:solidFill>
                <a:latin typeface="Verdana"/>
              </a:rPr>
              <a:t>2</a:t>
            </a:r>
            <a:r>
              <a:rPr lang="en-US" sz="2400" dirty="0" smtClean="0">
                <a:solidFill>
                  <a:srgbClr val="7030A0"/>
                </a:solidFill>
                <a:latin typeface="Verdana"/>
              </a:rPr>
              <a:t>,O</a:t>
            </a:r>
            <a:r>
              <a:rPr lang="en-US" sz="2400" baseline="-25000" dirty="0" smtClean="0">
                <a:solidFill>
                  <a:srgbClr val="7030A0"/>
                </a:solidFill>
                <a:latin typeface="Verdana"/>
              </a:rPr>
              <a:t>2</a:t>
            </a:r>
            <a:r>
              <a:rPr lang="en-US" sz="2400" dirty="0" smtClean="0">
                <a:solidFill>
                  <a:srgbClr val="7030A0"/>
                </a:solidFill>
              </a:rPr>
              <a:t>),…}</a:t>
            </a:r>
            <a:endParaRPr lang="en-US" sz="2400" dirty="0"/>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26</a:t>
            </a:fld>
            <a:endParaRPr lang="en-US"/>
          </a:p>
        </p:txBody>
      </p:sp>
      <p:sp>
        <p:nvSpPr>
          <p:cNvPr id="7" name="TextBox 6"/>
          <p:cNvSpPr txBox="1"/>
          <p:nvPr/>
        </p:nvSpPr>
        <p:spPr>
          <a:xfrm>
            <a:off x="4626590" y="2775972"/>
            <a:ext cx="3755409" cy="3785652"/>
          </a:xfrm>
          <a:prstGeom prst="rect">
            <a:avLst/>
          </a:prstGeom>
          <a:noFill/>
        </p:spPr>
        <p:txBody>
          <a:bodyPr wrap="square" rtlCol="0">
            <a:spAutoFit/>
          </a:bodyPr>
          <a:lstStyle/>
          <a:p>
            <a:r>
              <a:rPr lang="en-US" sz="2400" dirty="0" smtClean="0"/>
              <a:t>Every verification call </a:t>
            </a:r>
          </a:p>
          <a:p>
            <a:endParaRPr lang="en-US" sz="2400" dirty="0"/>
          </a:p>
          <a:p>
            <a:r>
              <a:rPr lang="en-US" sz="2400" dirty="0" smtClean="0">
                <a:solidFill>
                  <a:srgbClr val="FF0000"/>
                </a:solidFill>
              </a:rPr>
              <a:t>either finds one example which eliminates </a:t>
            </a:r>
            <a:r>
              <a:rPr lang="en-US" sz="2400" dirty="0" err="1" smtClean="0">
                <a:solidFill>
                  <a:srgbClr val="FF0000"/>
                </a:solidFill>
              </a:rPr>
              <a:t>atleast</a:t>
            </a:r>
            <a:r>
              <a:rPr lang="en-US" sz="2400" dirty="0" smtClean="0">
                <a:solidFill>
                  <a:srgbClr val="FF0000"/>
                </a:solidFill>
              </a:rPr>
              <a:t> one wrong program</a:t>
            </a:r>
          </a:p>
          <a:p>
            <a:endParaRPr lang="en-US" sz="2400" dirty="0"/>
          </a:p>
          <a:p>
            <a:r>
              <a:rPr lang="en-US" sz="2400" dirty="0" smtClean="0">
                <a:solidFill>
                  <a:srgbClr val="00B050"/>
                </a:solidFill>
              </a:rPr>
              <a:t>or reports that no such example exists in which case</a:t>
            </a:r>
          </a:p>
          <a:p>
            <a:r>
              <a:rPr lang="en-US" sz="2400" dirty="0" smtClean="0">
                <a:solidFill>
                  <a:srgbClr val="00B050"/>
                </a:solidFill>
              </a:rPr>
              <a:t>we report it as correct program.</a:t>
            </a:r>
            <a:endParaRPr lang="en-US" sz="2400" dirty="0" smtClean="0">
              <a:solidFill>
                <a:srgbClr val="00B050"/>
              </a:solidFill>
            </a:endParaRPr>
          </a:p>
        </p:txBody>
      </p:sp>
    </p:spTree>
    <p:extLst>
      <p:ext uri="{BB962C8B-B14F-4D97-AF65-F5344CB8AC3E}">
        <p14:creationId xmlns:p14="http://schemas.microsoft.com/office/powerpoint/2010/main" val="3690489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a:t>
            </a:r>
            <a:endParaRPr lang="en-US" dirty="0"/>
          </a:p>
        </p:txBody>
      </p:sp>
      <p:sp>
        <p:nvSpPr>
          <p:cNvPr id="30" name="Diamond 29"/>
          <p:cNvSpPr/>
          <p:nvPr/>
        </p:nvSpPr>
        <p:spPr>
          <a:xfrm>
            <a:off x="1676400" y="2055461"/>
            <a:ext cx="4267200" cy="12954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514600" y="2385409"/>
            <a:ext cx="2895600" cy="646331"/>
          </a:xfrm>
          <a:prstGeom prst="rect">
            <a:avLst/>
          </a:prstGeom>
          <a:noFill/>
        </p:spPr>
        <p:txBody>
          <a:bodyPr wrap="square" rtlCol="0">
            <a:spAutoFit/>
          </a:bodyPr>
          <a:lstStyle/>
          <a:p>
            <a:r>
              <a:rPr lang="en-US" dirty="0" smtClean="0"/>
              <a:t>Library of components is sufficient ?</a:t>
            </a:r>
          </a:p>
        </p:txBody>
      </p:sp>
      <p:sp>
        <p:nvSpPr>
          <p:cNvPr id="33" name="Flowchart: Data 32"/>
          <p:cNvSpPr/>
          <p:nvPr/>
        </p:nvSpPr>
        <p:spPr>
          <a:xfrm>
            <a:off x="49473" y="4519283"/>
            <a:ext cx="2286000" cy="1219200"/>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Correct design</a:t>
            </a:r>
            <a:endParaRPr lang="en-US" dirty="0">
              <a:solidFill>
                <a:schemeClr val="tx1"/>
              </a:solidFill>
            </a:endParaRPr>
          </a:p>
        </p:txBody>
      </p:sp>
      <p:cxnSp>
        <p:nvCxnSpPr>
          <p:cNvPr id="35" name="Shape 34"/>
          <p:cNvCxnSpPr>
            <a:stCxn id="30" idx="1"/>
            <a:endCxn id="33" idx="1"/>
          </p:cNvCxnSpPr>
          <p:nvPr/>
        </p:nvCxnSpPr>
        <p:spPr>
          <a:xfrm rot="10800000" flipV="1">
            <a:off x="1192474" y="2703161"/>
            <a:ext cx="483927" cy="1816122"/>
          </a:xfrm>
          <a:prstGeom prst="bentConnector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17076" y="2037665"/>
            <a:ext cx="838200" cy="369332"/>
          </a:xfrm>
          <a:prstGeom prst="rect">
            <a:avLst/>
          </a:prstGeom>
          <a:noFill/>
        </p:spPr>
        <p:txBody>
          <a:bodyPr wrap="square" rtlCol="0">
            <a:spAutoFit/>
          </a:bodyPr>
          <a:lstStyle/>
          <a:p>
            <a:r>
              <a:rPr lang="en-US" dirty="0" smtClean="0">
                <a:solidFill>
                  <a:srgbClr val="00B050"/>
                </a:solidFill>
              </a:rPr>
              <a:t>YES</a:t>
            </a:r>
            <a:endParaRPr lang="en-US" dirty="0">
              <a:solidFill>
                <a:srgbClr val="00B050"/>
              </a:solidFill>
            </a:endParaRPr>
          </a:p>
        </p:txBody>
      </p:sp>
      <p:cxnSp>
        <p:nvCxnSpPr>
          <p:cNvPr id="41" name="Shape 40"/>
          <p:cNvCxnSpPr>
            <a:stCxn id="30" idx="3"/>
            <a:endCxn id="57" idx="0"/>
          </p:cNvCxnSpPr>
          <p:nvPr/>
        </p:nvCxnSpPr>
        <p:spPr>
          <a:xfrm>
            <a:off x="5943600" y="2703161"/>
            <a:ext cx="557056" cy="1792639"/>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Flowchart: Data 56"/>
          <p:cNvSpPr/>
          <p:nvPr/>
        </p:nvSpPr>
        <p:spPr>
          <a:xfrm>
            <a:off x="4946176" y="4495800"/>
            <a:ext cx="2590800" cy="1219200"/>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Infeasibility reported</a:t>
            </a:r>
          </a:p>
          <a:p>
            <a:pPr algn="ctr"/>
            <a:r>
              <a:rPr lang="en-US" dirty="0" smtClean="0">
                <a:solidFill>
                  <a:schemeClr val="tx1"/>
                </a:solidFill>
              </a:rPr>
              <a:t>Set of minimal I,O examples</a:t>
            </a:r>
            <a:endParaRPr lang="en-US" dirty="0">
              <a:solidFill>
                <a:schemeClr val="tx1"/>
              </a:solidFill>
            </a:endParaRPr>
          </a:p>
        </p:txBody>
      </p:sp>
      <p:sp>
        <p:nvSpPr>
          <p:cNvPr id="64" name="TextBox 63"/>
          <p:cNvSpPr txBox="1"/>
          <p:nvPr/>
        </p:nvSpPr>
        <p:spPr>
          <a:xfrm>
            <a:off x="5822476" y="2113865"/>
            <a:ext cx="8382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10" name="Footer Placeholder 9"/>
          <p:cNvSpPr>
            <a:spLocks noGrp="1"/>
          </p:cNvSpPr>
          <p:nvPr>
            <p:ph type="ftr" sz="quarter" idx="11"/>
          </p:nvPr>
        </p:nvSpPr>
        <p:spPr/>
        <p:txBody>
          <a:bodyPr/>
          <a:lstStyle/>
          <a:p>
            <a:r>
              <a:rPr lang="en-US" smtClean="0"/>
              <a:t>Susmit Jha</a:t>
            </a:r>
            <a:endParaRPr lang="en-US"/>
          </a:p>
        </p:txBody>
      </p:sp>
      <p:sp>
        <p:nvSpPr>
          <p:cNvPr id="11" name="Slide Number Placeholder 10"/>
          <p:cNvSpPr>
            <a:spLocks noGrp="1"/>
          </p:cNvSpPr>
          <p:nvPr>
            <p:ph type="sldNum" sz="quarter" idx="12"/>
          </p:nvPr>
        </p:nvSpPr>
        <p:spPr/>
        <p:txBody>
          <a:bodyPr/>
          <a:lstStyle/>
          <a:p>
            <a:fld id="{7BFEE8CB-3113-4CCB-A130-67530C53544B}" type="slidenum">
              <a:rPr lang="en-US" smtClean="0"/>
              <a:t>27</a:t>
            </a:fld>
            <a:endParaRPr lang="en-US"/>
          </a:p>
        </p:txBody>
      </p:sp>
    </p:spTree>
    <p:extLst>
      <p:ext uri="{BB962C8B-B14F-4D97-AF65-F5344CB8AC3E}">
        <p14:creationId xmlns:p14="http://schemas.microsoft.com/office/powerpoint/2010/main" val="843194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solidFill>
                  <a:srgbClr val="000000"/>
                </a:solidFill>
              </a:rPr>
              <a:pPr>
                <a:defRPr/>
              </a:pPr>
              <a:t>28</a:t>
            </a:fld>
            <a:endParaRPr lang="en-US" dirty="0">
              <a:solidFill>
                <a:srgbClr val="000000"/>
              </a:solidFill>
            </a:endParaRPr>
          </a:p>
        </p:txBody>
      </p:sp>
      <p:sp>
        <p:nvSpPr>
          <p:cNvPr id="4" name="Title 3"/>
          <p:cNvSpPr>
            <a:spLocks noGrp="1"/>
          </p:cNvSpPr>
          <p:nvPr>
            <p:ph type="title"/>
          </p:nvPr>
        </p:nvSpPr>
        <p:spPr/>
        <p:txBody>
          <a:bodyPr/>
          <a:lstStyle/>
          <a:p>
            <a:r>
              <a:rPr lang="en-US" dirty="0" smtClean="0"/>
              <a:t>Examples of </a:t>
            </a:r>
            <a:r>
              <a:rPr lang="en-US" dirty="0" err="1" smtClean="0"/>
              <a:t>Bitvector</a:t>
            </a:r>
            <a:r>
              <a:rPr lang="en-US" dirty="0" smtClean="0"/>
              <a:t> Algorithms</a:t>
            </a:r>
            <a:endParaRPr lang="en-US" dirty="0"/>
          </a:p>
        </p:txBody>
      </p:sp>
      <p:sp>
        <p:nvSpPr>
          <p:cNvPr id="6" name="Content Placeholder 2"/>
          <p:cNvSpPr txBox="1">
            <a:spLocks/>
          </p:cNvSpPr>
          <p:nvPr/>
        </p:nvSpPr>
        <p:spPr bwMode="auto">
          <a:xfrm>
            <a:off x="4648200" y="1111501"/>
            <a:ext cx="3236055" cy="5589075"/>
          </a:xfrm>
          <a:prstGeom prst="rect">
            <a:avLst/>
          </a:prstGeom>
          <a:solidFill>
            <a:schemeClr val="bg1"/>
          </a:solidFill>
          <a:ln w="9525">
            <a:solidFill>
              <a:schemeClr val="tx1"/>
            </a:solidFill>
            <a:miter lim="800000"/>
            <a:headEnd/>
            <a:tailEnd/>
          </a:ln>
        </p:spPr>
        <p:txBody>
          <a:bodyPr/>
          <a:lstStyle/>
          <a:p>
            <a:pPr marL="342900" indent="-342900" eaLnBrk="0" hangingPunct="0">
              <a:spcBef>
                <a:spcPts val="0"/>
              </a:spcBef>
              <a:defRPr/>
            </a:pPr>
            <a:r>
              <a:rPr lang="en-US" sz="2200" kern="0" dirty="0" smtClean="0">
                <a:solidFill>
                  <a:srgbClr val="C00000"/>
                </a:solidFill>
                <a:latin typeface="+mn-lt"/>
              </a:rPr>
              <a:t>P25: Higher order half </a:t>
            </a:r>
          </a:p>
          <a:p>
            <a:pPr marL="342900" indent="-342900" eaLnBrk="0" hangingPunct="0">
              <a:spcBef>
                <a:spcPts val="0"/>
              </a:spcBef>
              <a:defRPr/>
            </a:pPr>
            <a:r>
              <a:rPr lang="en-US" sz="2200" kern="0" dirty="0" smtClean="0">
                <a:solidFill>
                  <a:srgbClr val="C00000"/>
                </a:solidFill>
                <a:latin typeface="+mn-lt"/>
              </a:rPr>
              <a:t>of product of x and y</a:t>
            </a:r>
            <a:endParaRPr lang="en-US" sz="2200" kern="0" dirty="0">
              <a:solidFill>
                <a:srgbClr val="C00000"/>
              </a:solidFill>
              <a:latin typeface="+mn-lt"/>
            </a:endParaRPr>
          </a:p>
          <a:p>
            <a:pPr marL="342900" indent="-342900" eaLnBrk="0" hangingPunct="0">
              <a:spcBef>
                <a:spcPts val="0"/>
              </a:spcBef>
              <a:defRPr/>
            </a:pPr>
            <a:r>
              <a:rPr lang="en-US" kern="0" dirty="0" smtClean="0"/>
              <a:t>o1 := and(x,0xFFFF);</a:t>
            </a:r>
          </a:p>
          <a:p>
            <a:pPr marL="342900" indent="-342900" eaLnBrk="0" hangingPunct="0">
              <a:spcBef>
                <a:spcPts val="0"/>
              </a:spcBef>
              <a:defRPr/>
            </a:pPr>
            <a:r>
              <a:rPr lang="en-US" kern="0" dirty="0" smtClean="0"/>
              <a:t>o2 </a:t>
            </a:r>
            <a:r>
              <a:rPr lang="en-US" kern="0" dirty="0" smtClean="0">
                <a:latin typeface="Comic Sans MS"/>
              </a:rPr>
              <a:t>:</a:t>
            </a:r>
            <a:r>
              <a:rPr lang="en-US" kern="0" dirty="0" smtClean="0">
                <a:latin typeface="+mn-lt"/>
              </a:rPr>
              <a:t>= </a:t>
            </a:r>
            <a:r>
              <a:rPr lang="en-US" kern="0" dirty="0" err="1" smtClean="0">
                <a:latin typeface="+mn-lt"/>
              </a:rPr>
              <a:t>shr</a:t>
            </a:r>
            <a:r>
              <a:rPr lang="en-US" kern="0" dirty="0" smtClean="0">
                <a:latin typeface="+mn-lt"/>
              </a:rPr>
              <a:t>(x,16);</a:t>
            </a:r>
          </a:p>
          <a:p>
            <a:pPr marL="342900" indent="-342900" eaLnBrk="0" hangingPunct="0">
              <a:spcBef>
                <a:spcPts val="0"/>
              </a:spcBef>
              <a:defRPr/>
            </a:pPr>
            <a:r>
              <a:rPr lang="en-US" kern="0" dirty="0" smtClean="0">
                <a:latin typeface="+mn-lt"/>
              </a:rPr>
              <a:t>o3 := and(y,0xFFFF);</a:t>
            </a:r>
          </a:p>
          <a:p>
            <a:pPr marL="342900" indent="-342900" eaLnBrk="0" hangingPunct="0">
              <a:spcBef>
                <a:spcPts val="0"/>
              </a:spcBef>
              <a:defRPr/>
            </a:pPr>
            <a:r>
              <a:rPr lang="en-US" kern="0" dirty="0" smtClean="0">
                <a:latin typeface="+mn-lt"/>
              </a:rPr>
              <a:t>o4 := </a:t>
            </a:r>
            <a:r>
              <a:rPr lang="en-US" kern="0" dirty="0" err="1" smtClean="0">
                <a:latin typeface="+mn-lt"/>
              </a:rPr>
              <a:t>shr</a:t>
            </a:r>
            <a:r>
              <a:rPr lang="en-US" kern="0" dirty="0" smtClean="0">
                <a:latin typeface="+mn-lt"/>
              </a:rPr>
              <a:t>(y,16);</a:t>
            </a:r>
          </a:p>
          <a:p>
            <a:pPr marL="342900" indent="-342900" eaLnBrk="0" hangingPunct="0">
              <a:spcBef>
                <a:spcPts val="0"/>
              </a:spcBef>
              <a:defRPr/>
            </a:pPr>
            <a:r>
              <a:rPr lang="en-US" kern="0" dirty="0" smtClean="0">
                <a:latin typeface="+mn-lt"/>
              </a:rPr>
              <a:t>o5 := </a:t>
            </a:r>
            <a:r>
              <a:rPr lang="en-US" kern="0" dirty="0" err="1" smtClean="0">
                <a:latin typeface="+mn-lt"/>
              </a:rPr>
              <a:t>mul</a:t>
            </a:r>
            <a:r>
              <a:rPr lang="en-US" kern="0" dirty="0" smtClean="0">
                <a:latin typeface="+mn-lt"/>
              </a:rPr>
              <a:t>(o1,o3);</a:t>
            </a:r>
          </a:p>
          <a:p>
            <a:pPr marL="342900" indent="-342900" eaLnBrk="0" hangingPunct="0">
              <a:spcBef>
                <a:spcPts val="0"/>
              </a:spcBef>
              <a:defRPr/>
            </a:pPr>
            <a:r>
              <a:rPr lang="en-US" kern="0" dirty="0" smtClean="0">
                <a:latin typeface="+mn-lt"/>
              </a:rPr>
              <a:t>o6 := </a:t>
            </a:r>
            <a:r>
              <a:rPr lang="en-US" kern="0" dirty="0" err="1" smtClean="0">
                <a:latin typeface="+mn-lt"/>
              </a:rPr>
              <a:t>mul</a:t>
            </a:r>
            <a:r>
              <a:rPr lang="en-US" kern="0" dirty="0" smtClean="0">
                <a:latin typeface="+mn-lt"/>
              </a:rPr>
              <a:t>(o2,o3);</a:t>
            </a:r>
          </a:p>
          <a:p>
            <a:pPr marL="342900" indent="-342900" eaLnBrk="0" hangingPunct="0">
              <a:spcBef>
                <a:spcPts val="0"/>
              </a:spcBef>
              <a:defRPr/>
            </a:pPr>
            <a:r>
              <a:rPr lang="en-US" kern="0" dirty="0" smtClean="0">
                <a:latin typeface="+mn-lt"/>
              </a:rPr>
              <a:t>o7 := </a:t>
            </a:r>
            <a:r>
              <a:rPr lang="en-US" kern="0" dirty="0" err="1" smtClean="0">
                <a:latin typeface="+mn-lt"/>
              </a:rPr>
              <a:t>mul</a:t>
            </a:r>
            <a:r>
              <a:rPr lang="en-US" kern="0" dirty="0" smtClean="0">
                <a:latin typeface="+mn-lt"/>
              </a:rPr>
              <a:t>(o1,o4);</a:t>
            </a:r>
          </a:p>
          <a:p>
            <a:pPr>
              <a:spcBef>
                <a:spcPts val="0"/>
              </a:spcBef>
            </a:pPr>
            <a:r>
              <a:rPr lang="en-US" dirty="0" smtClean="0"/>
              <a:t>o8 := </a:t>
            </a:r>
            <a:r>
              <a:rPr lang="en-US" dirty="0" err="1" smtClean="0"/>
              <a:t>mul</a:t>
            </a:r>
            <a:r>
              <a:rPr lang="en-US" dirty="0" smtClean="0"/>
              <a:t>(o2,o4);</a:t>
            </a:r>
          </a:p>
          <a:p>
            <a:pPr>
              <a:spcBef>
                <a:spcPts val="0"/>
              </a:spcBef>
            </a:pPr>
            <a:r>
              <a:rPr lang="en-US" dirty="0" smtClean="0"/>
              <a:t>o9 := </a:t>
            </a:r>
            <a:r>
              <a:rPr lang="en-US" dirty="0" err="1" smtClean="0"/>
              <a:t>shr</a:t>
            </a:r>
            <a:r>
              <a:rPr lang="en-US" dirty="0" smtClean="0"/>
              <a:t>(o5,16);</a:t>
            </a:r>
          </a:p>
          <a:p>
            <a:pPr>
              <a:spcBef>
                <a:spcPts val="0"/>
              </a:spcBef>
            </a:pPr>
            <a:r>
              <a:rPr lang="en-US" dirty="0" smtClean="0"/>
              <a:t>o10 := add(o6,o9);</a:t>
            </a:r>
          </a:p>
          <a:p>
            <a:pPr>
              <a:spcBef>
                <a:spcPts val="0"/>
              </a:spcBef>
            </a:pPr>
            <a:r>
              <a:rPr lang="en-US" dirty="0" smtClean="0"/>
              <a:t>o11 := and(o10,0xFFFF);</a:t>
            </a:r>
          </a:p>
          <a:p>
            <a:pPr>
              <a:spcBef>
                <a:spcPts val="0"/>
              </a:spcBef>
            </a:pPr>
            <a:r>
              <a:rPr lang="en-US" dirty="0" smtClean="0"/>
              <a:t>o12 := </a:t>
            </a:r>
            <a:r>
              <a:rPr lang="en-US" dirty="0" err="1" smtClean="0"/>
              <a:t>shr</a:t>
            </a:r>
            <a:r>
              <a:rPr lang="en-US" dirty="0" smtClean="0"/>
              <a:t>(o10,16);</a:t>
            </a:r>
          </a:p>
          <a:p>
            <a:pPr>
              <a:spcBef>
                <a:spcPts val="0"/>
              </a:spcBef>
            </a:pPr>
            <a:r>
              <a:rPr lang="en-US" dirty="0" smtClean="0"/>
              <a:t>o13 := add(o7,o11);</a:t>
            </a:r>
          </a:p>
          <a:p>
            <a:pPr>
              <a:spcBef>
                <a:spcPts val="0"/>
              </a:spcBef>
            </a:pPr>
            <a:r>
              <a:rPr lang="en-US" dirty="0" smtClean="0"/>
              <a:t>o14 := </a:t>
            </a:r>
            <a:r>
              <a:rPr lang="en-US" dirty="0" err="1" smtClean="0"/>
              <a:t>shr</a:t>
            </a:r>
            <a:r>
              <a:rPr lang="en-US" dirty="0" smtClean="0"/>
              <a:t>(o13,16);</a:t>
            </a:r>
          </a:p>
          <a:p>
            <a:pPr>
              <a:spcBef>
                <a:spcPts val="0"/>
              </a:spcBef>
            </a:pPr>
            <a:r>
              <a:rPr lang="en-US" dirty="0" smtClean="0"/>
              <a:t>o15 := add(o14,o12);</a:t>
            </a:r>
          </a:p>
          <a:p>
            <a:pPr>
              <a:spcBef>
                <a:spcPts val="0"/>
              </a:spcBef>
            </a:pPr>
            <a:r>
              <a:rPr lang="en-US" dirty="0" smtClean="0"/>
              <a:t>res := add(o15,o8);</a:t>
            </a:r>
            <a:endParaRPr lang="en-US" kern="0" dirty="0" smtClean="0">
              <a:latin typeface="+mn-lt"/>
            </a:endParaRPr>
          </a:p>
          <a:p>
            <a:pPr marL="342900" indent="-342900" eaLnBrk="0" hangingPunct="0">
              <a:spcBef>
                <a:spcPts val="0"/>
              </a:spcBef>
              <a:defRPr/>
            </a:pPr>
            <a:endParaRPr lang="en-US" sz="2400" kern="0" dirty="0" smtClean="0"/>
          </a:p>
          <a:p>
            <a:pPr marL="342900" indent="-342900" eaLnBrk="0" hangingPunct="0">
              <a:spcBef>
                <a:spcPts val="0"/>
              </a:spcBef>
              <a:defRPr/>
            </a:pPr>
            <a:endParaRPr lang="en-US" sz="2400" kern="0" dirty="0" smtClean="0">
              <a:latin typeface="+mn-lt"/>
            </a:endParaRPr>
          </a:p>
        </p:txBody>
      </p:sp>
      <p:sp>
        <p:nvSpPr>
          <p:cNvPr id="8" name="Content Placeholder 2"/>
          <p:cNvSpPr txBox="1">
            <a:spLocks/>
          </p:cNvSpPr>
          <p:nvPr/>
        </p:nvSpPr>
        <p:spPr bwMode="auto">
          <a:xfrm>
            <a:off x="685800" y="1981200"/>
            <a:ext cx="3122341" cy="4533434"/>
          </a:xfrm>
          <a:prstGeom prst="rect">
            <a:avLst/>
          </a:prstGeom>
          <a:solidFill>
            <a:schemeClr val="bg1"/>
          </a:solidFill>
          <a:ln w="9525">
            <a:solidFill>
              <a:schemeClr val="tx1"/>
            </a:solidFill>
            <a:miter lim="800000"/>
            <a:headEnd/>
            <a:tailEnd/>
          </a:ln>
        </p:spPr>
        <p:txBody>
          <a:bodyPr/>
          <a:lstStyle/>
          <a:p>
            <a:pPr marL="342900" indent="-342900" eaLnBrk="0" hangingPunct="0">
              <a:spcBef>
                <a:spcPts val="0"/>
              </a:spcBef>
              <a:defRPr/>
            </a:pPr>
            <a:r>
              <a:rPr lang="en-US" sz="2200" kern="0" dirty="0" smtClean="0">
                <a:solidFill>
                  <a:srgbClr val="C00000"/>
                </a:solidFill>
                <a:latin typeface="+mn-lt"/>
              </a:rPr>
              <a:t>P24: Round up to next highest power of 2</a:t>
            </a:r>
            <a:endParaRPr lang="en-US" sz="2200" kern="0" dirty="0">
              <a:solidFill>
                <a:srgbClr val="C00000"/>
              </a:solidFill>
              <a:latin typeface="+mn-lt"/>
            </a:endParaRPr>
          </a:p>
          <a:p>
            <a:pPr>
              <a:spcBef>
                <a:spcPts val="0"/>
              </a:spcBef>
            </a:pPr>
            <a:r>
              <a:rPr lang="en-US" dirty="0" smtClean="0"/>
              <a:t>o1 := sub(x,1);</a:t>
            </a:r>
          </a:p>
          <a:p>
            <a:pPr>
              <a:spcBef>
                <a:spcPts val="0"/>
              </a:spcBef>
            </a:pPr>
            <a:r>
              <a:rPr lang="en-US" dirty="0" smtClean="0"/>
              <a:t>o2 := </a:t>
            </a:r>
            <a:r>
              <a:rPr lang="en-US" dirty="0" err="1" smtClean="0"/>
              <a:t>shr</a:t>
            </a:r>
            <a:r>
              <a:rPr lang="en-US" dirty="0" smtClean="0"/>
              <a:t>(o1,1);</a:t>
            </a:r>
          </a:p>
          <a:p>
            <a:pPr>
              <a:spcBef>
                <a:spcPts val="0"/>
              </a:spcBef>
            </a:pPr>
            <a:r>
              <a:rPr lang="en-US" dirty="0" smtClean="0"/>
              <a:t>o3 := or(o1,o2);</a:t>
            </a:r>
          </a:p>
          <a:p>
            <a:pPr>
              <a:spcBef>
                <a:spcPts val="0"/>
              </a:spcBef>
            </a:pPr>
            <a:r>
              <a:rPr lang="en-US" dirty="0" smtClean="0"/>
              <a:t>o4 := </a:t>
            </a:r>
            <a:r>
              <a:rPr lang="en-US" dirty="0" err="1" smtClean="0"/>
              <a:t>shr</a:t>
            </a:r>
            <a:r>
              <a:rPr lang="en-US" dirty="0" smtClean="0"/>
              <a:t>(o3,2);</a:t>
            </a:r>
          </a:p>
          <a:p>
            <a:pPr>
              <a:spcBef>
                <a:spcPts val="0"/>
              </a:spcBef>
            </a:pPr>
            <a:r>
              <a:rPr lang="en-US" dirty="0" smtClean="0"/>
              <a:t>o5 := or(o3,o4);</a:t>
            </a:r>
          </a:p>
          <a:p>
            <a:pPr>
              <a:spcBef>
                <a:spcPts val="0"/>
              </a:spcBef>
            </a:pPr>
            <a:r>
              <a:rPr lang="en-US" dirty="0" smtClean="0"/>
              <a:t>o6 := </a:t>
            </a:r>
            <a:r>
              <a:rPr lang="en-US" dirty="0" err="1" smtClean="0"/>
              <a:t>shr</a:t>
            </a:r>
            <a:r>
              <a:rPr lang="en-US" dirty="0" smtClean="0"/>
              <a:t>(o5,4);</a:t>
            </a:r>
          </a:p>
          <a:p>
            <a:pPr>
              <a:spcBef>
                <a:spcPts val="0"/>
              </a:spcBef>
            </a:pPr>
            <a:r>
              <a:rPr lang="en-US" dirty="0" smtClean="0"/>
              <a:t>o7 := or(o5,o6);</a:t>
            </a:r>
          </a:p>
          <a:p>
            <a:pPr>
              <a:spcBef>
                <a:spcPts val="0"/>
              </a:spcBef>
            </a:pPr>
            <a:r>
              <a:rPr lang="en-US" dirty="0" smtClean="0"/>
              <a:t>o8 := </a:t>
            </a:r>
            <a:r>
              <a:rPr lang="en-US" dirty="0" err="1" smtClean="0"/>
              <a:t>shr</a:t>
            </a:r>
            <a:r>
              <a:rPr lang="en-US" dirty="0" smtClean="0"/>
              <a:t>(o7,8);</a:t>
            </a:r>
          </a:p>
          <a:p>
            <a:pPr>
              <a:spcBef>
                <a:spcPts val="0"/>
              </a:spcBef>
            </a:pPr>
            <a:r>
              <a:rPr lang="en-US" dirty="0" smtClean="0"/>
              <a:t>o9 := or(o7,o8);</a:t>
            </a:r>
          </a:p>
          <a:p>
            <a:pPr>
              <a:spcBef>
                <a:spcPts val="0"/>
              </a:spcBef>
            </a:pPr>
            <a:r>
              <a:rPr lang="en-US" dirty="0" smtClean="0"/>
              <a:t>o10 := </a:t>
            </a:r>
            <a:r>
              <a:rPr lang="en-US" dirty="0" err="1" smtClean="0"/>
              <a:t>shr</a:t>
            </a:r>
            <a:r>
              <a:rPr lang="en-US" dirty="0" smtClean="0"/>
              <a:t>(o9,16);</a:t>
            </a:r>
          </a:p>
          <a:p>
            <a:pPr>
              <a:spcBef>
                <a:spcPts val="0"/>
              </a:spcBef>
            </a:pPr>
            <a:r>
              <a:rPr lang="en-US" dirty="0" smtClean="0"/>
              <a:t>o11 := or(o9,o10);</a:t>
            </a:r>
          </a:p>
          <a:p>
            <a:pPr>
              <a:spcBef>
                <a:spcPts val="0"/>
              </a:spcBef>
            </a:pPr>
            <a:r>
              <a:rPr lang="en-US" dirty="0" smtClean="0"/>
              <a:t>res := add(o10,1);</a:t>
            </a:r>
            <a:endParaRPr lang="en-US" kern="0" dirty="0" smtClean="0">
              <a:latin typeface="+mn-lt"/>
            </a:endParaRPr>
          </a:p>
          <a:p>
            <a:pPr marL="342900" indent="-342900" eaLnBrk="0" hangingPunct="0">
              <a:spcBef>
                <a:spcPts val="0"/>
              </a:spcBef>
              <a:defRPr/>
            </a:pPr>
            <a:endParaRPr lang="en-US" sz="2400" kern="0" dirty="0" smtClean="0"/>
          </a:p>
          <a:p>
            <a:pPr marL="342900" indent="-342900" eaLnBrk="0" hangingPunct="0">
              <a:spcBef>
                <a:spcPts val="0"/>
              </a:spcBef>
              <a:defRPr/>
            </a:pPr>
            <a:endParaRPr lang="en-US" sz="2400" kern="0" dirty="0" smtClean="0">
              <a:latin typeface="+mn-lt"/>
            </a:endParaRPr>
          </a:p>
        </p:txBody>
      </p:sp>
    </p:spTree>
    <p:extLst>
      <p:ext uri="{BB962C8B-B14F-4D97-AF65-F5344CB8AC3E}">
        <p14:creationId xmlns:p14="http://schemas.microsoft.com/office/powerpoint/2010/main" val="2950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3" y="304800"/>
            <a:ext cx="8653346" cy="609600"/>
          </a:xfrm>
        </p:spPr>
        <p:txBody>
          <a:bodyPr/>
          <a:lstStyle/>
          <a:p>
            <a:r>
              <a:rPr lang="en-US" sz="3600" dirty="0" smtClean="0"/>
              <a:t>Runtime and Iterations:</a:t>
            </a:r>
            <a:endParaRPr lang="en-US" sz="3600" dirty="0">
              <a:solidFill>
                <a:srgbClr val="C00000"/>
              </a:solidFill>
              <a:latin typeface="cmmi10"/>
            </a:endParaRPr>
          </a:p>
        </p:txBody>
      </p:sp>
      <p:sp>
        <p:nvSpPr>
          <p:cNvPr id="4" name="Slide Number Placeholder 3"/>
          <p:cNvSpPr>
            <a:spLocks noGrp="1"/>
          </p:cNvSpPr>
          <p:nvPr>
            <p:ph type="sldNum" sz="quarter" idx="11"/>
          </p:nvPr>
        </p:nvSpPr>
        <p:spPr/>
        <p:txBody>
          <a:bodyPr/>
          <a:lstStyle/>
          <a:p>
            <a:pPr>
              <a:defRPr/>
            </a:pPr>
            <a:fld id="{5D07661B-1E0D-4001-BF89-AF1DFB53F904}" type="slidenum">
              <a:rPr lang="en-US" smtClean="0"/>
              <a:pPr>
                <a:defRPr/>
              </a:pPr>
              <a:t>29</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737215384"/>
              </p:ext>
            </p:extLst>
          </p:nvPr>
        </p:nvGraphicFramePr>
        <p:xfrm>
          <a:off x="990600" y="1219199"/>
          <a:ext cx="3051184" cy="5288280"/>
        </p:xfrm>
        <a:graphic>
          <a:graphicData uri="http://schemas.openxmlformats.org/drawingml/2006/table">
            <a:tbl>
              <a:tblPr firstRow="1" bandRow="1">
                <a:tableStyleId>{5C22544A-7EE6-4342-B048-85BDC9FD1C3A}</a:tableStyleId>
              </a:tblPr>
              <a:tblGrid>
                <a:gridCol w="854393"/>
                <a:gridCol w="702527"/>
                <a:gridCol w="791737"/>
                <a:gridCol w="702527"/>
              </a:tblGrid>
              <a:tr h="381000">
                <a:tc gridSpan="2">
                  <a:txBody>
                    <a:bodyPr/>
                    <a:lstStyle/>
                    <a:p>
                      <a:r>
                        <a:rPr lang="en-US" sz="1800" dirty="0" smtClean="0"/>
                        <a:t>Program</a:t>
                      </a:r>
                    </a:p>
                  </a:txBody>
                  <a:tcPr>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c hMerge="1">
                  <a:txBody>
                    <a:bodyPr/>
                    <a:lstStyle/>
                    <a:p>
                      <a:endParaRPr lang="en-US" dirty="0"/>
                    </a:p>
                  </a:txBody>
                  <a:tcPr/>
                </a:tc>
                <a:tc gridSpan="2">
                  <a:txBody>
                    <a:bodyPr/>
                    <a:lstStyle/>
                    <a:p>
                      <a:r>
                        <a:rPr lang="en-US" sz="1800" dirty="0" smtClean="0">
                          <a:solidFill>
                            <a:schemeClr val="accent2"/>
                          </a:solidFill>
                        </a:rPr>
                        <a:t>Brahma</a:t>
                      </a:r>
                    </a:p>
                  </a:txBody>
                  <a:tcPr>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c hMerge="1">
                  <a:txBody>
                    <a:bodyPr/>
                    <a:lstStyle/>
                    <a:p>
                      <a:endParaRPr lang="en-US"/>
                    </a:p>
                  </a:txBody>
                  <a:tcPr/>
                </a:tc>
              </a:tr>
              <a:tr h="457200">
                <a:tc>
                  <a:txBody>
                    <a:bodyPr/>
                    <a:lstStyle/>
                    <a:p>
                      <a:r>
                        <a:rPr lang="en-US" sz="1800" dirty="0" smtClean="0"/>
                        <a:t>Name</a:t>
                      </a:r>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t>lines</a:t>
                      </a: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c>
                  <a:txBody>
                    <a:bodyPr/>
                    <a:lstStyle/>
                    <a:p>
                      <a:r>
                        <a:rPr lang="en-US" sz="1800" dirty="0" err="1" smtClean="0"/>
                        <a:t>iters</a:t>
                      </a:r>
                      <a:endParaRPr lang="en-US" sz="1800" dirty="0"/>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solidFill>
                            <a:srgbClr val="002060"/>
                          </a:solidFill>
                        </a:rPr>
                        <a:t>time</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r>
              <a:tr h="370840">
                <a:tc>
                  <a:txBody>
                    <a:bodyPr/>
                    <a:lstStyle/>
                    <a:p>
                      <a:r>
                        <a:rPr lang="en-US" sz="1800" dirty="0" smtClean="0"/>
                        <a:t>P1 </a:t>
                      </a:r>
                      <a:endParaRPr lang="en-US" sz="1800" dirty="0"/>
                    </a:p>
                  </a:txBody>
                  <a:tcPr>
                    <a:lnL w="38100" cap="flat" cmpd="sng" algn="ctr">
                      <a:solidFill>
                        <a:srgbClr val="009900"/>
                      </a:solidFill>
                      <a:prstDash val="solid"/>
                      <a:round/>
                      <a:headEnd type="none" w="med" len="med"/>
                      <a:tailEnd type="none" w="med" len="med"/>
                    </a:lnL>
                    <a:lnT w="38100" cap="flat" cmpd="sng" algn="ctr">
                      <a:solidFill>
                        <a:srgbClr val="009900"/>
                      </a:solidFill>
                      <a:prstDash val="solid"/>
                      <a:round/>
                      <a:headEnd type="none" w="med" len="med"/>
                      <a:tailEnd type="none" w="med" len="med"/>
                    </a:lnT>
                  </a:tcPr>
                </a:tc>
                <a:tc>
                  <a:txBody>
                    <a:bodyPr/>
                    <a:lstStyle/>
                    <a:p>
                      <a:r>
                        <a:rPr lang="en-US" sz="1800" dirty="0" smtClean="0"/>
                        <a:t>2</a:t>
                      </a:r>
                      <a:endParaRPr lang="en-US" sz="1800" dirty="0"/>
                    </a:p>
                  </a:txBody>
                  <a:tcPr>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c>
                  <a:txBody>
                    <a:bodyPr/>
                    <a:lstStyle/>
                    <a:p>
                      <a:r>
                        <a:rPr lang="en-US" sz="1800" dirty="0" smtClean="0"/>
                        <a:t>2</a:t>
                      </a:r>
                      <a:endParaRPr lang="en-US" sz="1800" dirty="0"/>
                    </a:p>
                  </a:txBody>
                  <a:tcPr>
                    <a:lnL w="38100" cap="flat" cmpd="sng" algn="ctr">
                      <a:solidFill>
                        <a:srgbClr val="009900"/>
                      </a:solidFill>
                      <a:prstDash val="solid"/>
                      <a:round/>
                      <a:headEnd type="none" w="med" len="med"/>
                      <a:tailEnd type="none" w="med" len="med"/>
                    </a:lnL>
                    <a:lnT w="38100" cap="flat" cmpd="sng" algn="ctr">
                      <a:solidFill>
                        <a:srgbClr val="009900"/>
                      </a:solidFill>
                      <a:prstDash val="solid"/>
                      <a:round/>
                      <a:headEnd type="none" w="med" len="med"/>
                      <a:tailEnd type="none" w="med" len="med"/>
                    </a:lnT>
                  </a:tcPr>
                </a:tc>
                <a:tc>
                  <a:txBody>
                    <a:bodyPr/>
                    <a:lstStyle/>
                    <a:p>
                      <a:r>
                        <a:rPr lang="en-US" sz="1800" dirty="0" smtClean="0">
                          <a:solidFill>
                            <a:srgbClr val="002060"/>
                          </a:solidFill>
                        </a:rPr>
                        <a:t>3</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r>
              <a:tr h="370840">
                <a:tc>
                  <a:txBody>
                    <a:bodyPr/>
                    <a:lstStyle/>
                    <a:p>
                      <a:r>
                        <a:rPr lang="en-US" sz="1800" dirty="0" smtClean="0"/>
                        <a:t>P2 </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2</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3</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3</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P3</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2</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3</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1</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P4</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2</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2</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3</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P5</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2</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3</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2</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smtClean="0"/>
                        <a:t>P6</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2</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2</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2</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P7</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3</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2</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1</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P8</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3</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2</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1</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P9</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3</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2</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6</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P10</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3</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14</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76</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baseline="0" dirty="0" smtClean="0"/>
                        <a:t>P11</a:t>
                      </a:r>
                      <a:endParaRPr lang="en-US" sz="1800" dirty="0" smtClean="0"/>
                    </a:p>
                  </a:txBody>
                  <a:tcPr>
                    <a:lnL w="38100" cap="flat" cmpd="sng" algn="ctr">
                      <a:solidFill>
                        <a:srgbClr val="009900"/>
                      </a:solidFill>
                      <a:prstDash val="solid"/>
                      <a:round/>
                      <a:headEnd type="none" w="med" len="med"/>
                      <a:tailEnd type="none" w="med" len="med"/>
                    </a:lnL>
                  </a:tcPr>
                </a:tc>
                <a:tc>
                  <a:txBody>
                    <a:bodyPr/>
                    <a:lstStyle/>
                    <a:p>
                      <a:r>
                        <a:rPr lang="en-US" sz="1800" dirty="0" smtClean="0"/>
                        <a:t>3</a:t>
                      </a:r>
                    </a:p>
                  </a:txBody>
                  <a:tcPr>
                    <a:lnR w="38100" cap="flat" cmpd="sng" algn="ctr">
                      <a:solidFill>
                        <a:srgbClr val="009900"/>
                      </a:solidFill>
                      <a:prstDash val="solid"/>
                      <a:round/>
                      <a:headEnd type="none" w="med" len="med"/>
                      <a:tailEnd type="none" w="med" len="med"/>
                    </a:lnR>
                  </a:tcPr>
                </a:tc>
                <a:tc>
                  <a:txBody>
                    <a:bodyPr/>
                    <a:lstStyle/>
                    <a:p>
                      <a:r>
                        <a:rPr lang="en-US" sz="1800" dirty="0" smtClean="0"/>
                        <a:t>7</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57</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P12</a:t>
                      </a:r>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t>3</a:t>
                      </a: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c>
                  <a:txBody>
                    <a:bodyPr/>
                    <a:lstStyle/>
                    <a:p>
                      <a:r>
                        <a:rPr lang="en-US" sz="1800" dirty="0" smtClean="0"/>
                        <a:t>9</a:t>
                      </a:r>
                      <a:endParaRPr lang="en-US" sz="1800" dirty="0"/>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solidFill>
                            <a:srgbClr val="002060"/>
                          </a:solidFill>
                        </a:rPr>
                        <a:t>67</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069782576"/>
              </p:ext>
            </p:extLst>
          </p:nvPr>
        </p:nvGraphicFramePr>
        <p:xfrm>
          <a:off x="4876800" y="990600"/>
          <a:ext cx="3009495" cy="5735320"/>
        </p:xfrm>
        <a:graphic>
          <a:graphicData uri="http://schemas.openxmlformats.org/drawingml/2006/table">
            <a:tbl>
              <a:tblPr firstRow="1" bandRow="1">
                <a:tableStyleId>{5C22544A-7EE6-4342-B048-85BDC9FD1C3A}</a:tableStyleId>
              </a:tblPr>
              <a:tblGrid>
                <a:gridCol w="857307"/>
                <a:gridCol w="669073"/>
                <a:gridCol w="713678"/>
                <a:gridCol w="769437"/>
              </a:tblGrid>
              <a:tr h="457200">
                <a:tc gridSpan="2">
                  <a:txBody>
                    <a:bodyPr/>
                    <a:lstStyle/>
                    <a:p>
                      <a:r>
                        <a:rPr lang="en-US" sz="1800" dirty="0" smtClean="0"/>
                        <a:t>Program</a:t>
                      </a:r>
                    </a:p>
                  </a:txBody>
                  <a:tcPr>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c hMerge="1">
                  <a:txBody>
                    <a:bodyPr/>
                    <a:lstStyle/>
                    <a:p>
                      <a:endParaRPr lang="en-US" dirty="0"/>
                    </a:p>
                  </a:txBody>
                  <a:tcPr/>
                </a:tc>
                <a:tc gridSpan="2">
                  <a:txBody>
                    <a:bodyPr/>
                    <a:lstStyle/>
                    <a:p>
                      <a:r>
                        <a:rPr lang="en-US" sz="1800" dirty="0" smtClean="0">
                          <a:solidFill>
                            <a:schemeClr val="accent2"/>
                          </a:solidFill>
                        </a:rPr>
                        <a:t>Brahma</a:t>
                      </a:r>
                    </a:p>
                  </a:txBody>
                  <a:tcPr>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c hMerge="1">
                  <a:txBody>
                    <a:bodyPr/>
                    <a:lstStyle/>
                    <a:p>
                      <a:endParaRPr lang="en-US"/>
                    </a:p>
                  </a:txBody>
                  <a:tcPr/>
                </a:tc>
              </a:tr>
              <a:tr h="457200">
                <a:tc>
                  <a:txBody>
                    <a:bodyPr/>
                    <a:lstStyle/>
                    <a:p>
                      <a:r>
                        <a:rPr lang="en-US" sz="1800" dirty="0" smtClean="0"/>
                        <a:t>Name</a:t>
                      </a:r>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t>lines</a:t>
                      </a: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c>
                  <a:txBody>
                    <a:bodyPr/>
                    <a:lstStyle/>
                    <a:p>
                      <a:r>
                        <a:rPr lang="en-US" sz="1800" dirty="0" err="1" smtClean="0"/>
                        <a:t>iters</a:t>
                      </a:r>
                      <a:endParaRPr lang="en-US" sz="1800" dirty="0"/>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solidFill>
                            <a:srgbClr val="002060"/>
                          </a:solidFill>
                        </a:rPr>
                        <a:t>time</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r>
              <a:tr h="370840">
                <a:tc>
                  <a:txBody>
                    <a:bodyPr/>
                    <a:lstStyle/>
                    <a:p>
                      <a:r>
                        <a:rPr lang="en-US" sz="1800" dirty="0" smtClean="0"/>
                        <a:t>P13 </a:t>
                      </a:r>
                      <a:endParaRPr lang="en-US" sz="1800" dirty="0"/>
                    </a:p>
                  </a:txBody>
                  <a:tcPr>
                    <a:lnL w="38100" cap="flat" cmpd="sng" algn="ctr">
                      <a:solidFill>
                        <a:srgbClr val="009900"/>
                      </a:solidFill>
                      <a:prstDash val="solid"/>
                      <a:round/>
                      <a:headEnd type="none" w="med" len="med"/>
                      <a:tailEnd type="none" w="med" len="med"/>
                    </a:lnL>
                    <a:lnT w="38100" cap="flat" cmpd="sng" algn="ctr">
                      <a:solidFill>
                        <a:srgbClr val="009900"/>
                      </a:solidFill>
                      <a:prstDash val="solid"/>
                      <a:round/>
                      <a:headEnd type="none" w="med" len="med"/>
                      <a:tailEnd type="none" w="med" len="med"/>
                    </a:lnT>
                  </a:tcPr>
                </a:tc>
                <a:tc>
                  <a:txBody>
                    <a:bodyPr/>
                    <a:lstStyle/>
                    <a:p>
                      <a:r>
                        <a:rPr lang="en-US" sz="1800" dirty="0" smtClean="0"/>
                        <a:t>4</a:t>
                      </a:r>
                      <a:endParaRPr lang="en-US" sz="1800" dirty="0"/>
                    </a:p>
                  </a:txBody>
                  <a:tcPr>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c>
                  <a:txBody>
                    <a:bodyPr/>
                    <a:lstStyle/>
                    <a:p>
                      <a:r>
                        <a:rPr lang="en-US" sz="1800" dirty="0" smtClean="0"/>
                        <a:t>4</a:t>
                      </a:r>
                      <a:endParaRPr lang="en-US" sz="1800" dirty="0"/>
                    </a:p>
                  </a:txBody>
                  <a:tcPr>
                    <a:lnL w="38100" cap="flat" cmpd="sng" algn="ctr">
                      <a:solidFill>
                        <a:srgbClr val="009900"/>
                      </a:solidFill>
                      <a:prstDash val="solid"/>
                      <a:round/>
                      <a:headEnd type="none" w="med" len="med"/>
                      <a:tailEnd type="none" w="med" len="med"/>
                    </a:lnL>
                    <a:lnT w="38100" cap="flat" cmpd="sng" algn="ctr">
                      <a:solidFill>
                        <a:srgbClr val="009900"/>
                      </a:solidFill>
                      <a:prstDash val="solid"/>
                      <a:round/>
                      <a:headEnd type="none" w="med" len="med"/>
                      <a:tailEnd type="none" w="med" len="med"/>
                    </a:lnT>
                  </a:tcPr>
                </a:tc>
                <a:tc>
                  <a:txBody>
                    <a:bodyPr/>
                    <a:lstStyle/>
                    <a:p>
                      <a:r>
                        <a:rPr lang="en-US" sz="1800" dirty="0" smtClean="0">
                          <a:solidFill>
                            <a:srgbClr val="002060"/>
                          </a:solidFill>
                        </a:rPr>
                        <a:t>6</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tcPr>
                </a:tc>
              </a:tr>
              <a:tr h="370840">
                <a:tc>
                  <a:txBody>
                    <a:bodyPr/>
                    <a:lstStyle/>
                    <a:p>
                      <a:r>
                        <a:rPr lang="en-US" sz="1800" dirty="0" smtClean="0"/>
                        <a:t>P14 </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4</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4</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60</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P15</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4</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8</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119</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P16</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4</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5</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62</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P17</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4</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6</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78</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P18</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6</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5</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46</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P19</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6</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5</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35</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P20</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7</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6</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108</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P21</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8</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5</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28</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P22</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t>8</a:t>
                      </a:r>
                      <a:endParaRPr lang="en-US" sz="1800" dirty="0"/>
                    </a:p>
                  </a:txBody>
                  <a:tcPr>
                    <a:lnR w="38100" cap="flat" cmpd="sng" algn="ctr">
                      <a:solidFill>
                        <a:srgbClr val="009900"/>
                      </a:solidFill>
                      <a:prstDash val="solid"/>
                      <a:round/>
                      <a:headEnd type="none" w="med" len="med"/>
                      <a:tailEnd type="none" w="med" len="med"/>
                    </a:lnR>
                  </a:tcPr>
                </a:tc>
                <a:tc>
                  <a:txBody>
                    <a:bodyPr/>
                    <a:lstStyle/>
                    <a:p>
                      <a:r>
                        <a:rPr lang="en-US" sz="1800" dirty="0" smtClean="0"/>
                        <a:t>8</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279</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baseline="0" dirty="0" smtClean="0"/>
                        <a:t>P23</a:t>
                      </a:r>
                      <a:endParaRPr lang="en-US" sz="1800" dirty="0" smtClean="0"/>
                    </a:p>
                  </a:txBody>
                  <a:tcPr>
                    <a:lnL w="38100" cap="flat" cmpd="sng" algn="ctr">
                      <a:solidFill>
                        <a:srgbClr val="009900"/>
                      </a:solidFill>
                      <a:prstDash val="solid"/>
                      <a:round/>
                      <a:headEnd type="none" w="med" len="med"/>
                      <a:tailEnd type="none" w="med" len="med"/>
                    </a:lnL>
                  </a:tcPr>
                </a:tc>
                <a:tc>
                  <a:txBody>
                    <a:bodyPr/>
                    <a:lstStyle/>
                    <a:p>
                      <a:r>
                        <a:rPr lang="en-US" sz="1800" dirty="0" smtClean="0"/>
                        <a:t>10</a:t>
                      </a:r>
                    </a:p>
                  </a:txBody>
                  <a:tcPr>
                    <a:lnR w="38100" cap="flat" cmpd="sng" algn="ctr">
                      <a:solidFill>
                        <a:srgbClr val="009900"/>
                      </a:solidFill>
                      <a:prstDash val="solid"/>
                      <a:round/>
                      <a:headEnd type="none" w="med" len="med"/>
                      <a:tailEnd type="none" w="med" len="med"/>
                    </a:lnR>
                  </a:tcPr>
                </a:tc>
                <a:tc>
                  <a:txBody>
                    <a:bodyPr/>
                    <a:lstStyle/>
                    <a:p>
                      <a:r>
                        <a:rPr lang="en-US" sz="1800" dirty="0" smtClean="0"/>
                        <a:t>8</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1668</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P24</a:t>
                      </a:r>
                    </a:p>
                  </a:txBody>
                  <a:tcPr>
                    <a:lnL w="38100" cap="flat" cmpd="sng" algn="ctr">
                      <a:solidFill>
                        <a:srgbClr val="009900"/>
                      </a:solidFill>
                      <a:prstDash val="solid"/>
                      <a:round/>
                      <a:headEnd type="none" w="med" len="med"/>
                      <a:tailEnd type="none" w="med" len="med"/>
                    </a:lnL>
                  </a:tcPr>
                </a:tc>
                <a:tc>
                  <a:txBody>
                    <a:bodyPr/>
                    <a:lstStyle/>
                    <a:p>
                      <a:r>
                        <a:rPr lang="en-US" sz="1800" dirty="0" smtClean="0"/>
                        <a:t>12</a:t>
                      </a:r>
                    </a:p>
                  </a:txBody>
                  <a:tcPr>
                    <a:lnR w="38100" cap="flat" cmpd="sng" algn="ctr">
                      <a:solidFill>
                        <a:srgbClr val="009900"/>
                      </a:solidFill>
                      <a:prstDash val="solid"/>
                      <a:round/>
                      <a:headEnd type="none" w="med" len="med"/>
                      <a:tailEnd type="none" w="med" len="med"/>
                    </a:lnR>
                  </a:tcPr>
                </a:tc>
                <a:tc>
                  <a:txBody>
                    <a:bodyPr/>
                    <a:lstStyle/>
                    <a:p>
                      <a:r>
                        <a:rPr lang="en-US" sz="1800" dirty="0" smtClean="0"/>
                        <a:t>9</a:t>
                      </a:r>
                      <a:endParaRPr lang="en-US" sz="1800" dirty="0"/>
                    </a:p>
                  </a:txBody>
                  <a:tcPr>
                    <a:lnL w="38100" cap="flat" cmpd="sng" algn="ctr">
                      <a:solidFill>
                        <a:srgbClr val="009900"/>
                      </a:solidFill>
                      <a:prstDash val="solid"/>
                      <a:round/>
                      <a:headEnd type="none" w="med" len="med"/>
                      <a:tailEnd type="none" w="med" len="med"/>
                    </a:lnL>
                  </a:tcPr>
                </a:tc>
                <a:tc>
                  <a:txBody>
                    <a:bodyPr/>
                    <a:lstStyle/>
                    <a:p>
                      <a:r>
                        <a:rPr lang="en-US" sz="1800" dirty="0" smtClean="0">
                          <a:solidFill>
                            <a:srgbClr val="002060"/>
                          </a:solidFill>
                        </a:rPr>
                        <a:t>224</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tcPr>
                </a:tc>
              </a:tr>
              <a:tr h="370840">
                <a:tc>
                  <a:txBody>
                    <a:bodyPr/>
                    <a:lstStyle/>
                    <a:p>
                      <a:r>
                        <a:rPr lang="en-US" sz="1800" dirty="0" smtClean="0"/>
                        <a:t>P25</a:t>
                      </a:r>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t>16</a:t>
                      </a: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c>
                  <a:txBody>
                    <a:bodyPr/>
                    <a:lstStyle/>
                    <a:p>
                      <a:r>
                        <a:rPr lang="en-US" sz="1800" dirty="0" smtClean="0"/>
                        <a:t>11</a:t>
                      </a:r>
                      <a:endParaRPr lang="en-US" sz="1800" dirty="0"/>
                    </a:p>
                  </a:txBody>
                  <a:tcPr>
                    <a:lnL w="38100" cap="flat" cmpd="sng" algn="ctr">
                      <a:solidFill>
                        <a:srgbClr val="009900"/>
                      </a:solidFill>
                      <a:prstDash val="solid"/>
                      <a:round/>
                      <a:headEnd type="none" w="med" len="med"/>
                      <a:tailEnd type="none" w="med" len="med"/>
                    </a:lnL>
                    <a:lnB w="38100" cap="flat" cmpd="sng" algn="ctr">
                      <a:solidFill>
                        <a:srgbClr val="009900"/>
                      </a:solidFill>
                      <a:prstDash val="solid"/>
                      <a:round/>
                      <a:headEnd type="none" w="med" len="med"/>
                      <a:tailEnd type="none" w="med" len="med"/>
                    </a:lnB>
                  </a:tcPr>
                </a:tc>
                <a:tc>
                  <a:txBody>
                    <a:bodyPr/>
                    <a:lstStyle/>
                    <a:p>
                      <a:r>
                        <a:rPr lang="en-US" sz="1800" dirty="0" smtClean="0">
                          <a:solidFill>
                            <a:srgbClr val="002060"/>
                          </a:solidFill>
                        </a:rPr>
                        <a:t>2779</a:t>
                      </a:r>
                      <a:endParaRPr lang="en-US" sz="1800" dirty="0">
                        <a:solidFill>
                          <a:srgbClr val="002060"/>
                        </a:solidFill>
                      </a:endParaRPr>
                    </a:p>
                  </a:txBody>
                  <a:tcPr>
                    <a:lnR w="38100" cap="flat" cmpd="sng" algn="ctr">
                      <a:solidFill>
                        <a:srgbClr val="009900"/>
                      </a:solidFill>
                      <a:prstDash val="solid"/>
                      <a:round/>
                      <a:headEnd type="none" w="med" len="med"/>
                      <a:tailEnd type="none" w="med" len="med"/>
                    </a:lnR>
                    <a:lnB w="38100" cap="flat" cmpd="sng" algn="ctr">
                      <a:solidFill>
                        <a:srgbClr val="0099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892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Verification to Synthesis</a:t>
            </a:r>
            <a:endParaRPr lang="en-US" dirty="0"/>
          </a:p>
        </p:txBody>
      </p:sp>
      <p:sp>
        <p:nvSpPr>
          <p:cNvPr id="3" name="Content Placeholder 2"/>
          <p:cNvSpPr>
            <a:spLocks noGrp="1"/>
          </p:cNvSpPr>
          <p:nvPr>
            <p:ph idx="1"/>
          </p:nvPr>
        </p:nvSpPr>
        <p:spPr>
          <a:xfrm>
            <a:off x="304800" y="1371600"/>
            <a:ext cx="7772400" cy="5029200"/>
          </a:xfrm>
        </p:spPr>
        <p:txBody>
          <a:bodyPr>
            <a:normAutofit lnSpcReduction="10000"/>
          </a:bodyPr>
          <a:lstStyle/>
          <a:p>
            <a:r>
              <a:rPr lang="en-US" sz="2400" dirty="0" smtClean="0"/>
              <a:t>Many formal verification techniques exploit the advancements in </a:t>
            </a:r>
            <a:r>
              <a:rPr lang="en-US" sz="2400" dirty="0" smtClean="0">
                <a:solidFill>
                  <a:srgbClr val="7030A0"/>
                </a:solidFill>
              </a:rPr>
              <a:t>constraint solving</a:t>
            </a:r>
            <a:r>
              <a:rPr lang="en-US" sz="2400" dirty="0" smtClean="0"/>
              <a:t>: SAT, SMT</a:t>
            </a:r>
          </a:p>
          <a:p>
            <a:endParaRPr lang="en-US" sz="2400" dirty="0"/>
          </a:p>
          <a:p>
            <a:r>
              <a:rPr lang="en-US" sz="2400" dirty="0" smtClean="0"/>
              <a:t>Can we </a:t>
            </a:r>
            <a:r>
              <a:rPr lang="en-US" sz="2400" dirty="0" smtClean="0">
                <a:solidFill>
                  <a:srgbClr val="7030A0"/>
                </a:solidFill>
              </a:rPr>
              <a:t>extend</a:t>
            </a:r>
            <a:r>
              <a:rPr lang="en-US" sz="2400" dirty="0" smtClean="0"/>
              <a:t> verification techniques for automated synthesis.</a:t>
            </a:r>
          </a:p>
          <a:p>
            <a:pPr marL="411480" lvl="1" indent="0">
              <a:buNone/>
            </a:pPr>
            <a:endParaRPr lang="en-US" dirty="0" smtClean="0"/>
          </a:p>
          <a:p>
            <a:r>
              <a:rPr lang="en-US" sz="2400" dirty="0" smtClean="0"/>
              <a:t>Synthesis as an </a:t>
            </a:r>
            <a:r>
              <a:rPr lang="en-US" sz="2400" dirty="0" smtClean="0">
                <a:solidFill>
                  <a:srgbClr val="7030A0"/>
                </a:solidFill>
              </a:rPr>
              <a:t>aid to designers and developers</a:t>
            </a:r>
          </a:p>
          <a:p>
            <a:endParaRPr lang="en-US" sz="2400" dirty="0">
              <a:solidFill>
                <a:srgbClr val="7030A0"/>
              </a:solidFill>
            </a:endParaRPr>
          </a:p>
          <a:p>
            <a:r>
              <a:rPr lang="en-US" sz="2400" dirty="0" smtClean="0"/>
              <a:t>Focus on </a:t>
            </a:r>
            <a:r>
              <a:rPr lang="en-US" sz="2400" dirty="0" smtClean="0">
                <a:solidFill>
                  <a:srgbClr val="7030A0"/>
                </a:solidFill>
              </a:rPr>
              <a:t>tedious and non-intuitive</a:t>
            </a:r>
            <a:r>
              <a:rPr lang="en-US" sz="2400" dirty="0" smtClean="0"/>
              <a:t> parts of programs which are</a:t>
            </a:r>
            <a:endParaRPr lang="en-US" sz="2400" dirty="0"/>
          </a:p>
          <a:p>
            <a:pPr lvl="1"/>
            <a:r>
              <a:rPr lang="en-US" sz="2400" dirty="0" smtClean="0"/>
              <a:t>hard-to-get right by humans and </a:t>
            </a:r>
            <a:endParaRPr lang="en-US" sz="2400" dirty="0"/>
          </a:p>
          <a:p>
            <a:pPr lvl="1"/>
            <a:r>
              <a:rPr lang="en-US" sz="2400" dirty="0" smtClean="0"/>
              <a:t>more amenable to automated search based on constraint solvers</a:t>
            </a:r>
            <a:r>
              <a:rPr lang="en-US" dirty="0" smtClean="0"/>
              <a:t>.</a:t>
            </a:r>
            <a:endParaRPr lang="en-US" dirty="0"/>
          </a:p>
          <a:p>
            <a:endParaRPr lang="en-US" sz="2400" dirty="0">
              <a:solidFill>
                <a:srgbClr val="7030A0"/>
              </a:solidFill>
            </a:endParaRPr>
          </a:p>
          <a:p>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a:t>
            </a:fld>
            <a:endParaRPr lang="en-US"/>
          </a:p>
        </p:txBody>
      </p:sp>
    </p:spTree>
    <p:extLst>
      <p:ext uri="{BB962C8B-B14F-4D97-AF65-F5344CB8AC3E}">
        <p14:creationId xmlns:p14="http://schemas.microsoft.com/office/powerpoint/2010/main" val="59110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Highlights</a:t>
            </a:r>
            <a:endParaRPr lang="en-US" dirty="0"/>
          </a:p>
        </p:txBody>
      </p:sp>
      <p:sp>
        <p:nvSpPr>
          <p:cNvPr id="3" name="Content Placeholder 2"/>
          <p:cNvSpPr>
            <a:spLocks noGrp="1"/>
          </p:cNvSpPr>
          <p:nvPr>
            <p:ph idx="1"/>
          </p:nvPr>
        </p:nvSpPr>
        <p:spPr>
          <a:xfrm>
            <a:off x="228600" y="1219200"/>
            <a:ext cx="8458200" cy="5257800"/>
          </a:xfrm>
        </p:spPr>
        <p:txBody>
          <a:bodyPr>
            <a:normAutofit lnSpcReduction="10000"/>
          </a:bodyPr>
          <a:lstStyle/>
          <a:p>
            <a:pPr marL="114300" indent="0">
              <a:buNone/>
            </a:pPr>
            <a:endParaRPr lang="en-US" sz="2400" dirty="0" smtClean="0"/>
          </a:p>
          <a:p>
            <a:r>
              <a:rPr lang="en-US" sz="2400" dirty="0" smtClean="0"/>
              <a:t>Synthesized over </a:t>
            </a:r>
            <a:r>
              <a:rPr lang="en-US" sz="2400" dirty="0" smtClean="0">
                <a:solidFill>
                  <a:srgbClr val="7030A0"/>
                </a:solidFill>
              </a:rPr>
              <a:t>35 bit-manipulation programs </a:t>
            </a:r>
            <a:r>
              <a:rPr lang="en-US" sz="2400" dirty="0" smtClean="0"/>
              <a:t>from </a:t>
            </a:r>
          </a:p>
          <a:p>
            <a:pPr marL="114300" indent="0">
              <a:buNone/>
            </a:pPr>
            <a:r>
              <a:rPr lang="en-US" sz="2400" dirty="0" smtClean="0">
                <a:solidFill>
                  <a:srgbClr val="7030A0"/>
                </a:solidFill>
              </a:rPr>
              <a:t>	Hacker’s delight </a:t>
            </a:r>
            <a:r>
              <a:rPr lang="en-US" sz="2400" dirty="0" smtClean="0"/>
              <a:t>– </a:t>
            </a:r>
            <a:r>
              <a:rPr lang="en-US" sz="2400" dirty="0"/>
              <a:t> </a:t>
            </a:r>
            <a:r>
              <a:rPr lang="en-US" sz="2400" dirty="0" smtClean="0"/>
              <a:t>Bible of bit-manipulation.</a:t>
            </a:r>
          </a:p>
          <a:p>
            <a:pPr marL="114300" indent="0">
              <a:buNone/>
            </a:pPr>
            <a:endParaRPr lang="en-US" sz="2400" dirty="0" smtClean="0"/>
          </a:p>
          <a:p>
            <a:r>
              <a:rPr lang="en-US" sz="2400" dirty="0"/>
              <a:t> </a:t>
            </a:r>
            <a:r>
              <a:rPr lang="en-US" sz="2400" dirty="0" smtClean="0"/>
              <a:t>Efficient </a:t>
            </a:r>
            <a:r>
              <a:rPr lang="en-US" sz="2400" dirty="0" smtClean="0">
                <a:solidFill>
                  <a:srgbClr val="7030A0"/>
                </a:solidFill>
              </a:rPr>
              <a:t>Polynomial Evaluation</a:t>
            </a:r>
          </a:p>
          <a:p>
            <a:endParaRPr lang="en-US" sz="2400" dirty="0"/>
          </a:p>
          <a:p>
            <a:r>
              <a:rPr lang="en-US" sz="2400" dirty="0" smtClean="0"/>
              <a:t>Computing </a:t>
            </a:r>
            <a:r>
              <a:rPr lang="en-US" sz="2400" dirty="0" smtClean="0">
                <a:solidFill>
                  <a:srgbClr val="7030A0"/>
                </a:solidFill>
              </a:rPr>
              <a:t>powers of a number </a:t>
            </a:r>
            <a:r>
              <a:rPr lang="en-US" sz="2400" dirty="0" smtClean="0"/>
              <a:t>efficiently.</a:t>
            </a:r>
          </a:p>
          <a:p>
            <a:endParaRPr lang="en-US" sz="2400" dirty="0" smtClean="0"/>
          </a:p>
          <a:p>
            <a:r>
              <a:rPr lang="en-US" sz="2400" dirty="0" smtClean="0"/>
              <a:t>Program length: </a:t>
            </a:r>
            <a:r>
              <a:rPr lang="en-US" sz="2400" dirty="0" smtClean="0">
                <a:solidFill>
                  <a:srgbClr val="7030A0"/>
                </a:solidFill>
              </a:rPr>
              <a:t>2-16</a:t>
            </a:r>
            <a:endParaRPr lang="en-US" sz="2400" dirty="0" smtClean="0"/>
          </a:p>
          <a:p>
            <a:endParaRPr lang="en-US" sz="2400" dirty="0" smtClean="0"/>
          </a:p>
          <a:p>
            <a:r>
              <a:rPr lang="en-US" sz="2400" dirty="0" smtClean="0"/>
              <a:t>Number of input/output examples: </a:t>
            </a:r>
            <a:r>
              <a:rPr lang="en-US" sz="2400" dirty="0" smtClean="0">
                <a:solidFill>
                  <a:srgbClr val="7030A0"/>
                </a:solidFill>
              </a:rPr>
              <a:t>2</a:t>
            </a:r>
            <a:r>
              <a:rPr lang="en-US" sz="2400" dirty="0" smtClean="0"/>
              <a:t> to </a:t>
            </a:r>
            <a:r>
              <a:rPr lang="en-US" sz="2400" dirty="0" smtClean="0">
                <a:solidFill>
                  <a:srgbClr val="7030A0"/>
                </a:solidFill>
              </a:rPr>
              <a:t>15</a:t>
            </a:r>
            <a:r>
              <a:rPr lang="en-US" sz="2400" dirty="0" smtClean="0"/>
              <a:t>.</a:t>
            </a:r>
          </a:p>
          <a:p>
            <a:endParaRPr lang="en-US" sz="2400" dirty="0" smtClean="0"/>
          </a:p>
          <a:p>
            <a:r>
              <a:rPr lang="en-US" sz="2400" dirty="0" smtClean="0"/>
              <a:t>Total runtime: </a:t>
            </a:r>
            <a:r>
              <a:rPr lang="en-US" sz="2400" dirty="0" smtClean="0">
                <a:solidFill>
                  <a:srgbClr val="7030A0"/>
                </a:solidFill>
              </a:rPr>
              <a:t>&lt; 1</a:t>
            </a:r>
            <a:r>
              <a:rPr lang="en-US" sz="2400" dirty="0" smtClean="0"/>
              <a:t> second to </a:t>
            </a:r>
            <a:r>
              <a:rPr lang="en-US" sz="2400" dirty="0" smtClean="0">
                <a:solidFill>
                  <a:srgbClr val="7030A0"/>
                </a:solidFill>
              </a:rPr>
              <a:t>50</a:t>
            </a:r>
            <a:r>
              <a:rPr lang="en-US" sz="2400" dirty="0" smtClean="0"/>
              <a:t> minutes.</a:t>
            </a:r>
          </a:p>
          <a:p>
            <a:pPr>
              <a:buNone/>
            </a:pPr>
            <a:endParaRPr lang="en-US" sz="2100" dirty="0" smtClean="0"/>
          </a:p>
          <a:p>
            <a:pPr>
              <a:buNone/>
            </a:pPr>
            <a:endParaRPr lang="en-US" sz="1700" dirty="0" smtClean="0"/>
          </a:p>
        </p:txBody>
      </p:sp>
      <p:sp>
        <p:nvSpPr>
          <p:cNvPr id="8" name="Footer Placeholder 7"/>
          <p:cNvSpPr>
            <a:spLocks noGrp="1"/>
          </p:cNvSpPr>
          <p:nvPr>
            <p:ph type="ftr" sz="quarter" idx="11"/>
          </p:nvPr>
        </p:nvSpPr>
        <p:spPr/>
        <p:txBody>
          <a:bodyPr/>
          <a:lstStyle/>
          <a:p>
            <a:r>
              <a:rPr lang="en-US" smtClean="0"/>
              <a:t>Susmit Jha</a:t>
            </a:r>
            <a:endParaRPr lang="en-US"/>
          </a:p>
        </p:txBody>
      </p:sp>
      <p:sp>
        <p:nvSpPr>
          <p:cNvPr id="9" name="Slide Number Placeholder 8"/>
          <p:cNvSpPr>
            <a:spLocks noGrp="1"/>
          </p:cNvSpPr>
          <p:nvPr>
            <p:ph type="sldNum" sz="quarter" idx="12"/>
          </p:nvPr>
        </p:nvSpPr>
        <p:spPr/>
        <p:txBody>
          <a:bodyPr/>
          <a:lstStyle/>
          <a:p>
            <a:fld id="{7BFEE8CB-3113-4CCB-A130-67530C53544B}" type="slidenum">
              <a:rPr lang="en-US" smtClean="0"/>
              <a:t>30</a:t>
            </a:fld>
            <a:endParaRPr lang="en-US"/>
          </a:p>
        </p:txBody>
      </p:sp>
    </p:spTree>
    <p:extLst>
      <p:ext uri="{BB962C8B-B14F-4D97-AF65-F5344CB8AC3E}">
        <p14:creationId xmlns:p14="http://schemas.microsoft.com/office/powerpoint/2010/main" val="4091640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Related Work	</a:t>
            </a:r>
            <a:endParaRPr lang="en-US" dirty="0"/>
          </a:p>
        </p:txBody>
      </p:sp>
      <p:sp>
        <p:nvSpPr>
          <p:cNvPr id="3" name="Content Placeholder 2"/>
          <p:cNvSpPr>
            <a:spLocks noGrp="1"/>
          </p:cNvSpPr>
          <p:nvPr>
            <p:ph idx="1"/>
          </p:nvPr>
        </p:nvSpPr>
        <p:spPr/>
        <p:txBody>
          <a:bodyPr>
            <a:normAutofit/>
          </a:bodyPr>
          <a:lstStyle/>
          <a:p>
            <a:r>
              <a:rPr lang="en-US" dirty="0" err="1"/>
              <a:t>Bansal</a:t>
            </a:r>
            <a:r>
              <a:rPr lang="en-US" dirty="0"/>
              <a:t> et al. </a:t>
            </a:r>
            <a:r>
              <a:rPr lang="en-US" b="1" dirty="0"/>
              <a:t>Automatic Generation of Peephole </a:t>
            </a:r>
            <a:r>
              <a:rPr lang="en-US" b="1" dirty="0" err="1" smtClean="0"/>
              <a:t>Superoptimizers</a:t>
            </a:r>
            <a:r>
              <a:rPr lang="en-US" b="1" dirty="0" smtClean="0"/>
              <a:t> </a:t>
            </a:r>
            <a:r>
              <a:rPr lang="en-US" dirty="0" smtClean="0"/>
              <a:t>ASPLOS 06</a:t>
            </a:r>
          </a:p>
          <a:p>
            <a:pPr lvl="1"/>
            <a:r>
              <a:rPr lang="en-US" i="1" dirty="0" smtClean="0"/>
              <a:t>Enumerates short sequences of instructions followed by fingerprint based testing and SAT based equivalence checking</a:t>
            </a:r>
          </a:p>
          <a:p>
            <a:endParaRPr lang="en-US" dirty="0"/>
          </a:p>
          <a:p>
            <a:r>
              <a:rPr lang="en-US" dirty="0" smtClean="0"/>
              <a:t>Solar-</a:t>
            </a:r>
            <a:r>
              <a:rPr lang="en-US" dirty="0" err="1" smtClean="0"/>
              <a:t>Lezama</a:t>
            </a:r>
            <a:r>
              <a:rPr lang="en-US" dirty="0" smtClean="0"/>
              <a:t> </a:t>
            </a:r>
            <a:r>
              <a:rPr lang="en-US" dirty="0"/>
              <a:t>et al. </a:t>
            </a:r>
            <a:r>
              <a:rPr lang="en-US" b="1" dirty="0" smtClean="0"/>
              <a:t>Combinatorial sketching for finite programs</a:t>
            </a:r>
            <a:r>
              <a:rPr lang="en-US" dirty="0" smtClean="0"/>
              <a:t>. </a:t>
            </a:r>
            <a:r>
              <a:rPr lang="en-US" i="1" dirty="0" smtClean="0"/>
              <a:t>ASPLOS 06</a:t>
            </a:r>
          </a:p>
          <a:p>
            <a:pPr lvl="1"/>
            <a:r>
              <a:rPr lang="en-US" i="1" dirty="0" smtClean="0"/>
              <a:t>2QBF Boolean </a:t>
            </a:r>
            <a:r>
              <a:rPr lang="en-US" i="1" dirty="0" err="1"/>
              <a:t>satisfiability</a:t>
            </a:r>
            <a:r>
              <a:rPr lang="en-US" i="1" dirty="0"/>
              <a:t> </a:t>
            </a:r>
            <a:r>
              <a:rPr lang="en-US" i="1" dirty="0" smtClean="0"/>
              <a:t>problem solved using counter-examples </a:t>
            </a:r>
            <a:r>
              <a:rPr lang="en-US" i="1" dirty="0"/>
              <a:t>generated by equivalence </a:t>
            </a:r>
            <a:r>
              <a:rPr lang="en-US" i="1" dirty="0" smtClean="0"/>
              <a:t>checking</a:t>
            </a:r>
          </a:p>
          <a:p>
            <a:pPr lvl="1"/>
            <a:endParaRPr lang="en-US" i="1" dirty="0"/>
          </a:p>
          <a:p>
            <a:r>
              <a:rPr lang="en-US" i="1" dirty="0" err="1" smtClean="0"/>
              <a:t>Jha</a:t>
            </a:r>
            <a:r>
              <a:rPr lang="en-US" i="1" dirty="0" smtClean="0"/>
              <a:t> et al. </a:t>
            </a:r>
            <a:r>
              <a:rPr lang="en-US" b="1" dirty="0"/>
              <a:t>Oracle-guided component-based program synthesis</a:t>
            </a:r>
            <a:r>
              <a:rPr lang="en-US" dirty="0" smtClean="0"/>
              <a:t>. ICSE 10</a:t>
            </a:r>
          </a:p>
          <a:p>
            <a:pPr lvl="1"/>
            <a:r>
              <a:rPr lang="en-US" i="1" dirty="0" smtClean="0"/>
              <a:t>Specification is an input/output </a:t>
            </a:r>
            <a:r>
              <a:rPr lang="en-US" i="1" dirty="0" err="1" smtClean="0"/>
              <a:t>blackbox</a:t>
            </a:r>
            <a:r>
              <a:rPr lang="en-US" i="1" dirty="0" smtClean="0"/>
              <a:t> </a:t>
            </a:r>
          </a:p>
          <a:p>
            <a:pPr lvl="1"/>
            <a:endParaRPr lang="en-US" dirty="0"/>
          </a:p>
          <a:p>
            <a:pPr marL="11430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31</a:t>
            </a:fld>
            <a:endParaRPr lang="en-US"/>
          </a:p>
        </p:txBody>
      </p:sp>
    </p:spTree>
    <p:extLst>
      <p:ext uri="{BB962C8B-B14F-4D97-AF65-F5344CB8AC3E}">
        <p14:creationId xmlns:p14="http://schemas.microsoft.com/office/powerpoint/2010/main" val="575637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Autofit/>
          </a:bodyPr>
          <a:lstStyle/>
          <a:p>
            <a:r>
              <a:rPr lang="en-US" sz="2800" dirty="0" smtClean="0"/>
              <a:t>Library Size ?</a:t>
            </a:r>
            <a:endParaRPr lang="en-US" sz="2800" dirty="0"/>
          </a:p>
          <a:p>
            <a:endParaRPr lang="en-US" sz="2800" dirty="0" smtClean="0"/>
          </a:p>
          <a:p>
            <a:r>
              <a:rPr lang="en-US" sz="2800" dirty="0" smtClean="0"/>
              <a:t>What to put in the library ?</a:t>
            </a:r>
            <a:endParaRPr lang="en-US" sz="2800" dirty="0"/>
          </a:p>
          <a:p>
            <a:endParaRPr lang="en-US" sz="2800" dirty="0" smtClean="0"/>
          </a:p>
          <a:p>
            <a:r>
              <a:rPr lang="en-US" sz="2800" dirty="0" smtClean="0"/>
              <a:t>Runtime</a:t>
            </a:r>
          </a:p>
          <a:p>
            <a:pPr lvl="1"/>
            <a:r>
              <a:rPr lang="en-US" sz="2800" dirty="0" smtClean="0"/>
              <a:t>Number of Components</a:t>
            </a:r>
          </a:p>
          <a:p>
            <a:pPr lvl="1"/>
            <a:r>
              <a:rPr lang="en-US" sz="2800" dirty="0" smtClean="0"/>
              <a:t>Type of components: ITE, Multiplication are `hard’ .</a:t>
            </a:r>
            <a:endParaRPr lang="en-US" sz="2800"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32</a:t>
            </a:fld>
            <a:endParaRPr lang="en-US"/>
          </a:p>
        </p:txBody>
      </p:sp>
    </p:spTree>
    <p:extLst>
      <p:ext uri="{BB962C8B-B14F-4D97-AF65-F5344CB8AC3E}">
        <p14:creationId xmlns:p14="http://schemas.microsoft.com/office/powerpoint/2010/main" val="4238423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20000" cy="1143000"/>
          </a:xfrm>
        </p:spPr>
        <p:txBody>
          <a:bodyPr/>
          <a:lstStyle/>
          <a:p>
            <a:r>
              <a:rPr lang="en-US" dirty="0" smtClean="0"/>
              <a:t>Thanks !</a:t>
            </a:r>
            <a:endParaRPr lang="en-US" dirty="0"/>
          </a:p>
        </p:txBody>
      </p:sp>
      <p:sp>
        <p:nvSpPr>
          <p:cNvPr id="3" name="Content Placeholder 2"/>
          <p:cNvSpPr>
            <a:spLocks noGrp="1"/>
          </p:cNvSpPr>
          <p:nvPr>
            <p:ph idx="1"/>
          </p:nvPr>
        </p:nvSpPr>
        <p:spPr>
          <a:xfrm>
            <a:off x="230874" y="2057400"/>
            <a:ext cx="7620000" cy="4800600"/>
          </a:xfrm>
        </p:spPr>
        <p:txBody>
          <a:bodyPr>
            <a:normAutofit/>
          </a:bodyPr>
          <a:lstStyle/>
          <a:p>
            <a:pPr marL="114300" indent="0" algn="ctr">
              <a:buNone/>
            </a:pPr>
            <a:r>
              <a:rPr lang="en-US" sz="4800" dirty="0" smtClean="0"/>
              <a:t>Comments and Questions ? </a:t>
            </a:r>
            <a:endParaRPr lang="en-US" sz="4800"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33</a:t>
            </a:fld>
            <a:endParaRPr lang="en-US"/>
          </a:p>
        </p:txBody>
      </p:sp>
      <p:sp>
        <p:nvSpPr>
          <p:cNvPr id="8" name="Title 1"/>
          <p:cNvSpPr txBox="1">
            <a:spLocks/>
          </p:cNvSpPr>
          <p:nvPr/>
        </p:nvSpPr>
        <p:spPr>
          <a:xfrm>
            <a:off x="230874" y="3276600"/>
            <a:ext cx="7543800" cy="167957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u="sng" dirty="0" smtClean="0">
                <a:solidFill>
                  <a:srgbClr val="002060"/>
                </a:solidFill>
              </a:rPr>
              <a:t>Synthesis of Loop-free Programs</a:t>
            </a:r>
            <a:endParaRPr lang="en-US" sz="4000" u="sng" dirty="0"/>
          </a:p>
        </p:txBody>
      </p:sp>
      <p:sp>
        <p:nvSpPr>
          <p:cNvPr id="9" name="Subtitle 2"/>
          <p:cNvSpPr txBox="1">
            <a:spLocks/>
          </p:cNvSpPr>
          <p:nvPr/>
        </p:nvSpPr>
        <p:spPr>
          <a:xfrm>
            <a:off x="214952" y="4572000"/>
            <a:ext cx="8305800" cy="1496568"/>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3200" dirty="0" err="1" smtClean="0"/>
              <a:t>Sumit</a:t>
            </a:r>
            <a:r>
              <a:rPr lang="en-US" sz="3200" dirty="0" smtClean="0"/>
              <a:t> </a:t>
            </a:r>
            <a:r>
              <a:rPr lang="en-US" sz="3200" dirty="0" err="1" smtClean="0"/>
              <a:t>Gulwani</a:t>
            </a:r>
            <a:r>
              <a:rPr lang="en-US" sz="3200" dirty="0" smtClean="0"/>
              <a:t> (MSR), </a:t>
            </a:r>
            <a:r>
              <a:rPr lang="en-US" sz="3200" b="1" dirty="0" err="1" smtClean="0"/>
              <a:t>Susmit</a:t>
            </a:r>
            <a:r>
              <a:rPr lang="en-US" sz="3200" b="1" dirty="0" smtClean="0"/>
              <a:t> </a:t>
            </a:r>
            <a:r>
              <a:rPr lang="en-US" sz="3200" b="1" dirty="0" err="1" smtClean="0"/>
              <a:t>Jha</a:t>
            </a:r>
            <a:r>
              <a:rPr lang="en-US" sz="3200" b="1" dirty="0" smtClean="0"/>
              <a:t> </a:t>
            </a:r>
            <a:r>
              <a:rPr lang="en-US" sz="3200" dirty="0" smtClean="0"/>
              <a:t>(UC Berkeley), </a:t>
            </a:r>
            <a:r>
              <a:rPr lang="en-US" sz="3200" dirty="0" err="1" smtClean="0"/>
              <a:t>Ashish</a:t>
            </a:r>
            <a:r>
              <a:rPr lang="en-US" sz="3200" dirty="0" smtClean="0"/>
              <a:t> </a:t>
            </a:r>
            <a:r>
              <a:rPr lang="en-US" sz="3200" dirty="0" err="1" smtClean="0"/>
              <a:t>Tiwari</a:t>
            </a:r>
            <a:r>
              <a:rPr lang="en-US" sz="3200" dirty="0" smtClean="0"/>
              <a:t> (SRI) and </a:t>
            </a:r>
            <a:r>
              <a:rPr lang="en-US" sz="3200" dirty="0" err="1" smtClean="0"/>
              <a:t>Ramarathnam</a:t>
            </a:r>
            <a:r>
              <a:rPr lang="en-US" sz="3200" dirty="0" smtClean="0"/>
              <a:t> </a:t>
            </a:r>
            <a:r>
              <a:rPr lang="en-US" sz="3200" dirty="0" err="1" smtClean="0"/>
              <a:t>Venkatesan</a:t>
            </a:r>
            <a:r>
              <a:rPr lang="en-US" sz="3200" dirty="0" smtClean="0"/>
              <a:t>(MSR)</a:t>
            </a:r>
            <a:endParaRPr lang="en-US" sz="3200" b="1" dirty="0" smtClean="0"/>
          </a:p>
        </p:txBody>
      </p:sp>
    </p:spTree>
    <p:extLst>
      <p:ext uri="{BB962C8B-B14F-4D97-AF65-F5344CB8AC3E}">
        <p14:creationId xmlns:p14="http://schemas.microsoft.com/office/powerpoint/2010/main" val="1116331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noGrp="1"/>
          </p:cNvSpPr>
          <p:nvPr/>
        </p:nvSpPr>
        <p:spPr>
          <a:xfrm>
            <a:off x="6062663" y="6111875"/>
            <a:ext cx="2286000" cy="365125"/>
          </a:xfrm>
          <a:prstGeom prst="rect">
            <a:avLst/>
          </a:prstGeom>
          <a:noFill/>
        </p:spPr>
        <p:txBody>
          <a:bodyPr anchor="b"/>
          <a:lstStyle/>
          <a:p>
            <a:pPr fontAlgn="base">
              <a:spcBef>
                <a:spcPct val="0"/>
              </a:spcBef>
              <a:spcAft>
                <a:spcPct val="0"/>
              </a:spcAft>
            </a:pPr>
            <a:endParaRPr lang="en-US" sz="1000" smtClean="0">
              <a:solidFill>
                <a:srgbClr val="AFADA5"/>
              </a:solidFill>
            </a:endParaRPr>
          </a:p>
        </p:txBody>
      </p:sp>
      <p:sp>
        <p:nvSpPr>
          <p:cNvPr id="13" name="Title 1"/>
          <p:cNvSpPr>
            <a:spLocks noGrp="1"/>
          </p:cNvSpPr>
          <p:nvPr>
            <p:ph type="title"/>
          </p:nvPr>
        </p:nvSpPr>
        <p:spPr>
          <a:xfrm>
            <a:off x="457200" y="274638"/>
            <a:ext cx="7620000" cy="1143000"/>
          </a:xfrm>
        </p:spPr>
        <p:txBody>
          <a:bodyPr/>
          <a:lstStyle/>
          <a:p>
            <a:r>
              <a:rPr lang="en-US" dirty="0" smtClean="0"/>
              <a:t>Motivating Example </a:t>
            </a:r>
            <a:r>
              <a:rPr lang="en-US" dirty="0" smtClean="0"/>
              <a:t>3: </a:t>
            </a:r>
            <a:r>
              <a:rPr lang="en-US" dirty="0" smtClean="0"/>
              <a:t/>
            </a:r>
            <a:br>
              <a:rPr lang="en-US" dirty="0" smtClean="0"/>
            </a:br>
            <a:r>
              <a:rPr lang="en-US" dirty="0" smtClean="0"/>
              <a:t>Powers of a number - x^31 </a:t>
            </a:r>
            <a:endParaRPr lang="en-US" dirty="0"/>
          </a:p>
        </p:txBody>
      </p:sp>
      <p:sp>
        <p:nvSpPr>
          <p:cNvPr id="3" name="Footer Placeholder 2"/>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34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399" y="1676400"/>
                <a:ext cx="8196263" cy="4985980"/>
              </a:xfrm>
              <a:prstGeom prst="rect">
                <a:avLst/>
              </a:prstGeom>
              <a:noFill/>
            </p:spPr>
            <p:txBody>
              <a:bodyPr wrap="square" rtlCol="0">
                <a:spAutoFit/>
              </a:bodyPr>
              <a:lstStyle/>
              <a:p>
                <a:r>
                  <a:rPr lang="en-US" sz="2400" dirty="0" smtClean="0"/>
                  <a:t>Naïve: </a:t>
                </a:r>
                <a:r>
                  <a:rPr lang="en-US" sz="2400" dirty="0" smtClean="0">
                    <a:solidFill>
                      <a:srgbClr val="7030A0"/>
                    </a:solidFill>
                  </a:rPr>
                  <a:t>31 multiplications needed</a:t>
                </a:r>
              </a:p>
              <a:p>
                <a:pPr/>
                <a14:m>
                  <m:oMathPara xmlns:m="http://schemas.openxmlformats.org/officeDocument/2006/math">
                    <m:oMathParaPr>
                      <m:jc m:val="centerGroup"/>
                    </m:oMathParaPr>
                    <m:oMath xmlns:m="http://schemas.openxmlformats.org/officeDocument/2006/math">
                      <m:sSup>
                        <m:sSupPr>
                          <m:ctrlPr>
                            <a:rPr lang="en-US" sz="2400" b="0" i="1" smtClean="0">
                              <a:solidFill>
                                <a:srgbClr val="002060"/>
                              </a:solidFill>
                              <a:latin typeface="Cambria Math"/>
                            </a:rPr>
                          </m:ctrlPr>
                        </m:sSupPr>
                        <m:e>
                          <m:r>
                            <a:rPr lang="en-US" sz="2400" b="0" i="1" smtClean="0">
                              <a:solidFill>
                                <a:srgbClr val="002060"/>
                              </a:solidFill>
                              <a:latin typeface="Cambria Math"/>
                            </a:rPr>
                            <m:t>𝑥</m:t>
                          </m:r>
                        </m:e>
                        <m:sup>
                          <m:r>
                            <a:rPr lang="en-US" sz="2400" b="0" i="1" smtClean="0">
                              <a:solidFill>
                                <a:srgbClr val="002060"/>
                              </a:solidFill>
                              <a:latin typeface="Cambria Math"/>
                            </a:rPr>
                            <m:t>31</m:t>
                          </m:r>
                        </m:sup>
                      </m:sSup>
                      <m:r>
                        <a:rPr lang="en-US" sz="2400" b="0" i="1" smtClean="0">
                          <a:solidFill>
                            <a:srgbClr val="002060"/>
                          </a:solidFill>
                          <a:latin typeface="Cambria Math"/>
                        </a:rPr>
                        <m:t>= </m:t>
                      </m:r>
                      <m:r>
                        <a:rPr lang="en-US" sz="2400" b="0" i="1" smtClean="0">
                          <a:solidFill>
                            <a:srgbClr val="002060"/>
                          </a:solidFill>
                          <a:latin typeface="Cambria Math"/>
                        </a:rPr>
                        <m:t>𝑥</m:t>
                      </m:r>
                      <m:r>
                        <a:rPr lang="en-US" sz="2400" b="0" i="1" smtClean="0">
                          <a:solidFill>
                            <a:srgbClr val="002060"/>
                          </a:solidFill>
                          <a:latin typeface="Cambria Math"/>
                        </a:rPr>
                        <m:t>∗</m:t>
                      </m:r>
                      <m:r>
                        <a:rPr lang="en-US" sz="2400" b="0" i="1" smtClean="0">
                          <a:solidFill>
                            <a:srgbClr val="002060"/>
                          </a:solidFill>
                          <a:latin typeface="Cambria Math"/>
                        </a:rPr>
                        <m:t>𝑥</m:t>
                      </m:r>
                      <m:r>
                        <a:rPr lang="en-US" sz="2400" b="0" i="1" smtClean="0">
                          <a:solidFill>
                            <a:srgbClr val="002060"/>
                          </a:solidFill>
                          <a:latin typeface="Cambria Math"/>
                        </a:rPr>
                        <m:t>∗</m:t>
                      </m:r>
                      <m:r>
                        <a:rPr lang="en-US" sz="2400" b="0" i="1" smtClean="0">
                          <a:solidFill>
                            <a:srgbClr val="002060"/>
                          </a:solidFill>
                          <a:latin typeface="Cambria Math"/>
                        </a:rPr>
                        <m:t>𝑥</m:t>
                      </m:r>
                      <m:r>
                        <a:rPr lang="en-US" sz="2400" b="0" i="1" smtClean="0">
                          <a:solidFill>
                            <a:srgbClr val="002060"/>
                          </a:solidFill>
                          <a:latin typeface="Cambria Math"/>
                        </a:rPr>
                        <m:t>∗ …∗</m:t>
                      </m:r>
                      <m:r>
                        <a:rPr lang="en-US" sz="2400" b="0" i="1" smtClean="0">
                          <a:solidFill>
                            <a:srgbClr val="002060"/>
                          </a:solidFill>
                          <a:latin typeface="Cambria Math"/>
                        </a:rPr>
                        <m:t>𝑥</m:t>
                      </m:r>
                      <m:r>
                        <a:rPr lang="en-US" sz="2400" b="0" i="1" smtClean="0">
                          <a:solidFill>
                            <a:srgbClr val="002060"/>
                          </a:solidFill>
                          <a:latin typeface="Cambria Math"/>
                        </a:rPr>
                        <m:t> </m:t>
                      </m:r>
                      <m:d>
                        <m:dPr>
                          <m:ctrlPr>
                            <a:rPr lang="en-US" sz="2400" b="0" i="1" smtClean="0">
                              <a:solidFill>
                                <a:srgbClr val="002060"/>
                              </a:solidFill>
                              <a:latin typeface="Cambria Math"/>
                            </a:rPr>
                          </m:ctrlPr>
                        </m:dPr>
                        <m:e>
                          <m:r>
                            <a:rPr lang="en-US" sz="2400" b="0" i="1" smtClean="0">
                              <a:solidFill>
                                <a:srgbClr val="002060"/>
                              </a:solidFill>
                              <a:latin typeface="Cambria Math"/>
                            </a:rPr>
                            <m:t>31 </m:t>
                          </m:r>
                          <m:r>
                            <a:rPr lang="en-US" sz="2400" b="0" i="1" smtClean="0">
                              <a:solidFill>
                                <a:srgbClr val="002060"/>
                              </a:solidFill>
                              <a:latin typeface="Cambria Math"/>
                            </a:rPr>
                            <m:t>𝑡𝑖𝑚𝑒𝑠</m:t>
                          </m:r>
                        </m:e>
                      </m:d>
                    </m:oMath>
                  </m:oMathPara>
                </a14:m>
                <a:endParaRPr lang="en-US" sz="2400" dirty="0" smtClean="0"/>
              </a:p>
              <a:p>
                <a:endParaRPr lang="en-US" sz="2400" dirty="0"/>
              </a:p>
              <a:p>
                <a:r>
                  <a:rPr lang="en-US" sz="2400" dirty="0" smtClean="0"/>
                  <a:t>Another possibility: </a:t>
                </a:r>
                <a:r>
                  <a:rPr lang="en-US" sz="2400" dirty="0" smtClean="0">
                    <a:solidFill>
                      <a:srgbClr val="7030A0"/>
                    </a:solidFill>
                  </a:rPr>
                  <a:t>12 multiplications needed.</a:t>
                </a:r>
              </a:p>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a:rPr>
                        <m:t>𝑎</m:t>
                      </m:r>
                      <m:r>
                        <a:rPr lang="en-US" sz="2400" i="1">
                          <a:solidFill>
                            <a:srgbClr val="002060"/>
                          </a:solidFill>
                          <a:latin typeface="Cambria Math"/>
                        </a:rPr>
                        <m:t>= </m:t>
                      </m:r>
                      <m:r>
                        <a:rPr lang="en-US" sz="2400" i="1">
                          <a:solidFill>
                            <a:srgbClr val="002060"/>
                          </a:solidFill>
                          <a:latin typeface="Cambria Math"/>
                        </a:rPr>
                        <m:t>𝑥</m:t>
                      </m:r>
                      <m:r>
                        <a:rPr lang="en-US" sz="2400" i="1">
                          <a:solidFill>
                            <a:srgbClr val="002060"/>
                          </a:solidFill>
                          <a:latin typeface="Cambria Math"/>
                        </a:rPr>
                        <m:t>∗</m:t>
                      </m:r>
                      <m:r>
                        <a:rPr lang="en-US" sz="2400" i="1">
                          <a:solidFill>
                            <a:srgbClr val="002060"/>
                          </a:solidFill>
                          <a:latin typeface="Cambria Math"/>
                        </a:rPr>
                        <m:t>𝑥</m:t>
                      </m:r>
                      <m:r>
                        <a:rPr lang="en-US" sz="2400" i="1">
                          <a:solidFill>
                            <a:srgbClr val="002060"/>
                          </a:solidFill>
                          <a:latin typeface="Cambria Math"/>
                        </a:rPr>
                        <m:t>∗ …∗</m:t>
                      </m:r>
                      <m:r>
                        <a:rPr lang="en-US" sz="2400" i="1">
                          <a:solidFill>
                            <a:srgbClr val="002060"/>
                          </a:solidFill>
                          <a:latin typeface="Cambria Math"/>
                        </a:rPr>
                        <m:t>𝑥</m:t>
                      </m:r>
                      <m:r>
                        <a:rPr lang="en-US" sz="2400" i="1">
                          <a:solidFill>
                            <a:srgbClr val="002060"/>
                          </a:solidFill>
                          <a:latin typeface="Cambria Math"/>
                        </a:rPr>
                        <m:t> </m:t>
                      </m:r>
                      <m:d>
                        <m:dPr>
                          <m:ctrlPr>
                            <a:rPr lang="en-US" sz="2400" i="1">
                              <a:solidFill>
                                <a:srgbClr val="002060"/>
                              </a:solidFill>
                              <a:latin typeface="Cambria Math"/>
                            </a:rPr>
                          </m:ctrlPr>
                        </m:dPr>
                        <m:e>
                          <m:r>
                            <a:rPr lang="en-US" sz="2400" b="0" i="1" smtClean="0">
                              <a:solidFill>
                                <a:srgbClr val="002060"/>
                              </a:solidFill>
                              <a:latin typeface="Cambria Math"/>
                            </a:rPr>
                            <m:t>5</m:t>
                          </m:r>
                          <m:r>
                            <a:rPr lang="en-US" sz="2400" i="1">
                              <a:solidFill>
                                <a:srgbClr val="002060"/>
                              </a:solidFill>
                              <a:latin typeface="Cambria Math"/>
                            </a:rPr>
                            <m:t> </m:t>
                          </m:r>
                          <m:r>
                            <a:rPr lang="en-US" sz="2400" i="1">
                              <a:solidFill>
                                <a:srgbClr val="002060"/>
                              </a:solidFill>
                              <a:latin typeface="Cambria Math"/>
                            </a:rPr>
                            <m:t>𝑡𝑖𝑚𝑒𝑠</m:t>
                          </m:r>
                        </m:e>
                      </m:d>
                      <m:r>
                        <a:rPr lang="en-US" sz="2400" b="0" i="1" smtClean="0">
                          <a:solidFill>
                            <a:srgbClr val="002060"/>
                          </a:solidFill>
                          <a:latin typeface="Cambria Math"/>
                        </a:rPr>
                        <m:t>;</m:t>
                      </m:r>
                      <m:r>
                        <a:rPr lang="en-US" sz="2400" b="0" i="1" smtClean="0">
                          <a:solidFill>
                            <a:srgbClr val="002060"/>
                          </a:solidFill>
                          <a:latin typeface="Cambria Math"/>
                        </a:rPr>
                        <m:t>𝑏</m:t>
                      </m:r>
                      <m:r>
                        <a:rPr lang="en-US" sz="2400" b="0" i="1" smtClean="0">
                          <a:solidFill>
                            <a:srgbClr val="002060"/>
                          </a:solidFill>
                          <a:latin typeface="Cambria Math"/>
                        </a:rPr>
                        <m:t>=</m:t>
                      </m:r>
                      <m:r>
                        <a:rPr lang="en-US" sz="2400" b="0" i="1" smtClean="0">
                          <a:solidFill>
                            <a:srgbClr val="002060"/>
                          </a:solidFill>
                          <a:latin typeface="Cambria Math"/>
                        </a:rPr>
                        <m:t>𝑎</m:t>
                      </m:r>
                      <m:r>
                        <a:rPr lang="en-US" sz="2400" b="0" i="1" smtClean="0">
                          <a:solidFill>
                            <a:srgbClr val="002060"/>
                          </a:solidFill>
                          <a:latin typeface="Cambria Math"/>
                        </a:rPr>
                        <m:t>∗</m:t>
                      </m:r>
                      <m:r>
                        <a:rPr lang="en-US" sz="2400" b="0" i="1" smtClean="0">
                          <a:solidFill>
                            <a:srgbClr val="002060"/>
                          </a:solidFill>
                          <a:latin typeface="Cambria Math"/>
                        </a:rPr>
                        <m:t>𝑎</m:t>
                      </m:r>
                      <m:r>
                        <a:rPr lang="en-US" sz="2400" b="0" i="1" smtClean="0">
                          <a:solidFill>
                            <a:srgbClr val="002060"/>
                          </a:solidFill>
                          <a:latin typeface="Cambria Math"/>
                        </a:rPr>
                        <m:t>∗ …∗</m:t>
                      </m:r>
                      <m:r>
                        <a:rPr lang="en-US" sz="2400" b="0" i="1" smtClean="0">
                          <a:solidFill>
                            <a:srgbClr val="002060"/>
                          </a:solidFill>
                          <a:latin typeface="Cambria Math"/>
                        </a:rPr>
                        <m:t>𝑎</m:t>
                      </m:r>
                      <m:r>
                        <a:rPr lang="en-US" sz="2400" b="0" i="1" smtClean="0">
                          <a:solidFill>
                            <a:srgbClr val="002060"/>
                          </a:solidFill>
                          <a:latin typeface="Cambria Math"/>
                        </a:rPr>
                        <m:t> </m:t>
                      </m:r>
                      <m:d>
                        <m:dPr>
                          <m:ctrlPr>
                            <a:rPr lang="en-US" sz="2400" b="0" i="1" smtClean="0">
                              <a:solidFill>
                                <a:srgbClr val="002060"/>
                              </a:solidFill>
                              <a:latin typeface="Cambria Math"/>
                            </a:rPr>
                          </m:ctrlPr>
                        </m:dPr>
                        <m:e>
                          <m:r>
                            <a:rPr lang="en-US" sz="2400" b="0" i="1" smtClean="0">
                              <a:solidFill>
                                <a:srgbClr val="002060"/>
                              </a:solidFill>
                              <a:latin typeface="Cambria Math"/>
                            </a:rPr>
                            <m:t>6 </m:t>
                          </m:r>
                          <m:r>
                            <a:rPr lang="en-US" sz="2400" b="0" i="1" smtClean="0">
                              <a:solidFill>
                                <a:srgbClr val="002060"/>
                              </a:solidFill>
                              <a:latin typeface="Cambria Math"/>
                            </a:rPr>
                            <m:t>𝑡𝑖𝑚𝑒𝑠</m:t>
                          </m:r>
                        </m:e>
                      </m:d>
                      <m:r>
                        <a:rPr lang="en-US" sz="2400" b="0" i="1" smtClean="0">
                          <a:solidFill>
                            <a:srgbClr val="002060"/>
                          </a:solidFill>
                          <a:latin typeface="Cambria Math"/>
                        </a:rPr>
                        <m:t>;</m:t>
                      </m:r>
                    </m:oMath>
                  </m:oMathPara>
                </a14:m>
                <a:endParaRPr lang="en-US" sz="2400" b="0" i="1" dirty="0" smtClean="0">
                  <a:solidFill>
                    <a:srgbClr val="002060"/>
                  </a:solidFill>
                  <a:latin typeface="Cambria Math"/>
                </a:endParaRPr>
              </a:p>
              <a:p>
                <a:pPr/>
                <a14:m>
                  <m:oMathPara xmlns:m="http://schemas.openxmlformats.org/officeDocument/2006/math">
                    <m:oMathParaPr>
                      <m:jc m:val="centerGroup"/>
                    </m:oMathParaPr>
                    <m:oMath xmlns:m="http://schemas.openxmlformats.org/officeDocument/2006/math">
                      <m:sSup>
                        <m:sSupPr>
                          <m:ctrlPr>
                            <a:rPr lang="en-US" sz="2400" b="0" i="1" smtClean="0">
                              <a:solidFill>
                                <a:srgbClr val="002060"/>
                              </a:solidFill>
                              <a:latin typeface="Cambria Math"/>
                            </a:rPr>
                          </m:ctrlPr>
                        </m:sSupPr>
                        <m:e>
                          <m:r>
                            <a:rPr lang="en-US" sz="2400" b="0" i="1" smtClean="0">
                              <a:solidFill>
                                <a:srgbClr val="002060"/>
                              </a:solidFill>
                              <a:latin typeface="Cambria Math"/>
                            </a:rPr>
                            <m:t>𝑥</m:t>
                          </m:r>
                        </m:e>
                        <m:sup>
                          <m:r>
                            <a:rPr lang="en-US" sz="2400" b="0" i="1" smtClean="0">
                              <a:solidFill>
                                <a:srgbClr val="002060"/>
                              </a:solidFill>
                              <a:latin typeface="Cambria Math"/>
                            </a:rPr>
                            <m:t>31</m:t>
                          </m:r>
                        </m:sup>
                      </m:sSup>
                      <m:r>
                        <a:rPr lang="en-US" sz="2400" b="0" i="1" smtClean="0">
                          <a:solidFill>
                            <a:srgbClr val="002060"/>
                          </a:solidFill>
                          <a:latin typeface="Cambria Math"/>
                        </a:rPr>
                        <m:t>=</m:t>
                      </m:r>
                      <m:r>
                        <a:rPr lang="en-US" sz="2400" b="0" i="1" smtClean="0">
                          <a:solidFill>
                            <a:srgbClr val="002060"/>
                          </a:solidFill>
                          <a:latin typeface="Cambria Math"/>
                        </a:rPr>
                        <m:t>𝑏</m:t>
                      </m:r>
                      <m:r>
                        <a:rPr lang="en-US" sz="2400" b="0" i="1" smtClean="0">
                          <a:solidFill>
                            <a:srgbClr val="002060"/>
                          </a:solidFill>
                          <a:latin typeface="Cambria Math"/>
                        </a:rPr>
                        <m:t>∗</m:t>
                      </m:r>
                      <m:r>
                        <a:rPr lang="en-US" sz="2400" b="0" i="1" smtClean="0">
                          <a:solidFill>
                            <a:srgbClr val="002060"/>
                          </a:solidFill>
                          <a:latin typeface="Cambria Math"/>
                        </a:rPr>
                        <m:t>𝑥</m:t>
                      </m:r>
                      <m:r>
                        <a:rPr lang="en-US" sz="2400" b="0" i="1" smtClean="0">
                          <a:solidFill>
                            <a:srgbClr val="002060"/>
                          </a:solidFill>
                          <a:latin typeface="Cambria Math"/>
                        </a:rPr>
                        <m:t>;</m:t>
                      </m:r>
                    </m:oMath>
                  </m:oMathPara>
                </a14:m>
                <a:endParaRPr lang="en-US" sz="2400" dirty="0">
                  <a:solidFill>
                    <a:srgbClr val="002060"/>
                  </a:solidFill>
                </a:endParaRPr>
              </a:p>
              <a:p>
                <a:endParaRPr lang="en-US" sz="2400" dirty="0" smtClean="0"/>
              </a:p>
              <a:p>
                <a:r>
                  <a:rPr lang="en-US" sz="2400" dirty="0" smtClean="0"/>
                  <a:t>Can we do this in </a:t>
                </a:r>
                <a:r>
                  <a:rPr lang="en-US" sz="2400" dirty="0" smtClean="0">
                    <a:solidFill>
                      <a:srgbClr val="7030A0"/>
                    </a:solidFill>
                  </a:rPr>
                  <a:t>7 multiplications</a:t>
                </a:r>
                <a:r>
                  <a:rPr lang="en-US" sz="2400" dirty="0" smtClean="0"/>
                  <a:t> or less:   </a:t>
                </a:r>
                <a:r>
                  <a:rPr lang="en-US" sz="2400" dirty="0" smtClean="0">
                    <a:solidFill>
                      <a:srgbClr val="7030A0"/>
                    </a:solidFill>
                  </a:rPr>
                  <a:t>Yes, but difficult </a:t>
                </a:r>
                <a:r>
                  <a:rPr lang="en-US" sz="2400" dirty="0" smtClean="0"/>
                  <a:t>to answer manually</a:t>
                </a:r>
                <a:endParaRPr lang="en-US" sz="2400" dirty="0"/>
              </a:p>
              <a:p>
                <a:pPr/>
                <a14:m>
                  <m:oMathPara xmlns:m="http://schemas.openxmlformats.org/officeDocument/2006/math">
                    <m:oMathParaPr>
                      <m:jc m:val="centerGroup"/>
                    </m:oMathParaPr>
                    <m:oMath xmlns:m="http://schemas.openxmlformats.org/officeDocument/2006/math">
                      <m:r>
                        <a:rPr lang="en-US" sz="2400" i="1" smtClean="0">
                          <a:solidFill>
                            <a:srgbClr val="002060"/>
                          </a:solidFill>
                          <a:latin typeface="Cambria Math"/>
                        </a:rPr>
                        <m:t>𝑎</m:t>
                      </m:r>
                      <m:r>
                        <a:rPr lang="en-US" sz="2400" i="1">
                          <a:solidFill>
                            <a:srgbClr val="002060"/>
                          </a:solidFill>
                          <a:latin typeface="Cambria Math"/>
                        </a:rPr>
                        <m:t>=</m:t>
                      </m:r>
                      <m:r>
                        <a:rPr lang="en-US" sz="2400" b="0" i="1" smtClean="0">
                          <a:solidFill>
                            <a:srgbClr val="002060"/>
                          </a:solidFill>
                          <a:latin typeface="Cambria Math"/>
                        </a:rPr>
                        <m:t>𝑥</m:t>
                      </m:r>
                      <m:r>
                        <a:rPr lang="en-US" sz="2400" b="0" i="1" smtClean="0">
                          <a:solidFill>
                            <a:srgbClr val="002060"/>
                          </a:solidFill>
                          <a:latin typeface="Cambria Math"/>
                        </a:rPr>
                        <m:t>∗</m:t>
                      </m:r>
                      <m:r>
                        <a:rPr lang="en-US" sz="2400" b="0" i="1" smtClean="0">
                          <a:solidFill>
                            <a:srgbClr val="002060"/>
                          </a:solidFill>
                          <a:latin typeface="Cambria Math"/>
                        </a:rPr>
                        <m:t>𝑥</m:t>
                      </m:r>
                      <m:r>
                        <a:rPr lang="en-US" sz="2400" b="0" i="1" smtClean="0">
                          <a:solidFill>
                            <a:srgbClr val="002060"/>
                          </a:solidFill>
                          <a:latin typeface="Cambria Math"/>
                        </a:rPr>
                        <m:t>;</m:t>
                      </m:r>
                      <m:r>
                        <a:rPr lang="en-US" sz="2400" b="0" i="1" smtClean="0">
                          <a:solidFill>
                            <a:srgbClr val="002060"/>
                          </a:solidFill>
                          <a:latin typeface="Cambria Math"/>
                        </a:rPr>
                        <m:t>𝑏</m:t>
                      </m:r>
                      <m:r>
                        <a:rPr lang="en-US" sz="2400" b="0" i="1" smtClean="0">
                          <a:solidFill>
                            <a:srgbClr val="002060"/>
                          </a:solidFill>
                          <a:latin typeface="Cambria Math"/>
                        </a:rPr>
                        <m:t>=</m:t>
                      </m:r>
                      <m:r>
                        <a:rPr lang="en-US" sz="2400" b="0" i="1" smtClean="0">
                          <a:solidFill>
                            <a:srgbClr val="002060"/>
                          </a:solidFill>
                          <a:latin typeface="Cambria Math"/>
                        </a:rPr>
                        <m:t>𝑎</m:t>
                      </m:r>
                      <m:r>
                        <a:rPr lang="en-US" sz="2400" b="0" i="1" smtClean="0">
                          <a:solidFill>
                            <a:srgbClr val="002060"/>
                          </a:solidFill>
                          <a:latin typeface="Cambria Math"/>
                        </a:rPr>
                        <m:t>∗</m:t>
                      </m:r>
                      <m:r>
                        <a:rPr lang="en-US" sz="2400" b="0" i="1" smtClean="0">
                          <a:solidFill>
                            <a:srgbClr val="002060"/>
                          </a:solidFill>
                          <a:latin typeface="Cambria Math"/>
                        </a:rPr>
                        <m:t>𝑎</m:t>
                      </m:r>
                      <m:r>
                        <a:rPr lang="en-US" sz="2400" b="0" i="1" smtClean="0">
                          <a:solidFill>
                            <a:srgbClr val="002060"/>
                          </a:solidFill>
                          <a:latin typeface="Cambria Math"/>
                        </a:rPr>
                        <m:t>;</m:t>
                      </m:r>
                      <m:r>
                        <a:rPr lang="en-US" sz="2400" b="0" i="1" smtClean="0">
                          <a:solidFill>
                            <a:srgbClr val="002060"/>
                          </a:solidFill>
                          <a:latin typeface="Cambria Math"/>
                        </a:rPr>
                        <m:t>𝑐</m:t>
                      </m:r>
                      <m:r>
                        <a:rPr lang="en-US" sz="2400" b="0" i="1" smtClean="0">
                          <a:solidFill>
                            <a:srgbClr val="002060"/>
                          </a:solidFill>
                          <a:latin typeface="Cambria Math"/>
                        </a:rPr>
                        <m:t>=</m:t>
                      </m:r>
                      <m:r>
                        <a:rPr lang="en-US" sz="2400" b="0" i="1" smtClean="0">
                          <a:solidFill>
                            <a:srgbClr val="002060"/>
                          </a:solidFill>
                          <a:latin typeface="Cambria Math"/>
                        </a:rPr>
                        <m:t>𝑥</m:t>
                      </m:r>
                      <m:r>
                        <a:rPr lang="en-US" sz="2400" b="0" i="1" smtClean="0">
                          <a:solidFill>
                            <a:srgbClr val="002060"/>
                          </a:solidFill>
                          <a:latin typeface="Cambria Math"/>
                        </a:rPr>
                        <m:t>∗</m:t>
                      </m:r>
                      <m:r>
                        <a:rPr lang="en-US" sz="2400" b="0" i="1" smtClean="0">
                          <a:solidFill>
                            <a:srgbClr val="002060"/>
                          </a:solidFill>
                          <a:latin typeface="Cambria Math"/>
                        </a:rPr>
                        <m:t>𝑏</m:t>
                      </m:r>
                      <m:r>
                        <a:rPr lang="en-US" sz="2400" b="0" i="1" smtClean="0">
                          <a:solidFill>
                            <a:srgbClr val="002060"/>
                          </a:solidFill>
                          <a:latin typeface="Cambria Math"/>
                        </a:rPr>
                        <m:t>;</m:t>
                      </m:r>
                      <m:r>
                        <a:rPr lang="en-US" sz="2400" b="0" i="1" smtClean="0">
                          <a:solidFill>
                            <a:srgbClr val="002060"/>
                          </a:solidFill>
                          <a:latin typeface="Cambria Math"/>
                        </a:rPr>
                        <m:t>𝑑</m:t>
                      </m:r>
                      <m:r>
                        <a:rPr lang="en-US" sz="2400" b="0" i="1" smtClean="0">
                          <a:solidFill>
                            <a:srgbClr val="002060"/>
                          </a:solidFill>
                          <a:latin typeface="Cambria Math"/>
                        </a:rPr>
                        <m:t>=</m:t>
                      </m:r>
                      <m:r>
                        <a:rPr lang="en-US" sz="2400" b="0" i="1" smtClean="0">
                          <a:solidFill>
                            <a:srgbClr val="002060"/>
                          </a:solidFill>
                          <a:latin typeface="Cambria Math"/>
                        </a:rPr>
                        <m:t>𝑏</m:t>
                      </m:r>
                      <m:r>
                        <a:rPr lang="en-US" sz="2400" b="0" i="1" smtClean="0">
                          <a:solidFill>
                            <a:srgbClr val="002060"/>
                          </a:solidFill>
                          <a:latin typeface="Cambria Math"/>
                        </a:rPr>
                        <m:t>∗</m:t>
                      </m:r>
                      <m:r>
                        <a:rPr lang="en-US" sz="2400" b="0" i="1" smtClean="0">
                          <a:solidFill>
                            <a:srgbClr val="002060"/>
                          </a:solidFill>
                          <a:latin typeface="Cambria Math"/>
                        </a:rPr>
                        <m:t>𝑐</m:t>
                      </m:r>
                      <m:r>
                        <a:rPr lang="en-US" sz="2400" b="0" i="1" smtClean="0">
                          <a:solidFill>
                            <a:srgbClr val="002060"/>
                          </a:solidFill>
                          <a:latin typeface="Cambria Math"/>
                        </a:rPr>
                        <m:t>;</m:t>
                      </m:r>
                      <m:r>
                        <a:rPr lang="en-US" sz="2400" b="0" i="1" smtClean="0">
                          <a:solidFill>
                            <a:srgbClr val="002060"/>
                          </a:solidFill>
                          <a:latin typeface="Cambria Math"/>
                        </a:rPr>
                        <m:t>𝑒</m:t>
                      </m:r>
                      <m:r>
                        <a:rPr lang="en-US" sz="2400" b="0" i="1" smtClean="0">
                          <a:solidFill>
                            <a:srgbClr val="002060"/>
                          </a:solidFill>
                          <a:latin typeface="Cambria Math"/>
                        </a:rPr>
                        <m:t>=</m:t>
                      </m:r>
                      <m:r>
                        <a:rPr lang="en-US" sz="2400" b="0" i="1" smtClean="0">
                          <a:solidFill>
                            <a:srgbClr val="002060"/>
                          </a:solidFill>
                          <a:latin typeface="Cambria Math"/>
                        </a:rPr>
                        <m:t>𝑏</m:t>
                      </m:r>
                      <m:r>
                        <a:rPr lang="en-US" sz="2400" b="0" i="1" smtClean="0">
                          <a:solidFill>
                            <a:srgbClr val="002060"/>
                          </a:solidFill>
                          <a:latin typeface="Cambria Math"/>
                        </a:rPr>
                        <m:t>∗</m:t>
                      </m:r>
                      <m:r>
                        <a:rPr lang="en-US" sz="2400" b="0" i="1" smtClean="0">
                          <a:solidFill>
                            <a:srgbClr val="002060"/>
                          </a:solidFill>
                          <a:latin typeface="Cambria Math"/>
                        </a:rPr>
                        <m:t>𝑑</m:t>
                      </m:r>
                      <m:r>
                        <a:rPr lang="en-US" sz="2400" b="0" i="1" smtClean="0">
                          <a:solidFill>
                            <a:srgbClr val="002060"/>
                          </a:solidFill>
                          <a:latin typeface="Cambria Math"/>
                        </a:rPr>
                        <m:t>;</m:t>
                      </m:r>
                    </m:oMath>
                  </m:oMathPara>
                </a14:m>
                <a:endParaRPr lang="en-US" sz="2400" b="0" i="1" dirty="0" smtClean="0">
                  <a:solidFill>
                    <a:srgbClr val="002060"/>
                  </a:solidFill>
                  <a:latin typeface="Cambria Math"/>
                </a:endParaRPr>
              </a:p>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a:rPr>
                        <m:t>𝑓</m:t>
                      </m:r>
                      <m:r>
                        <a:rPr lang="en-US" sz="2400" b="0" i="1" smtClean="0">
                          <a:solidFill>
                            <a:srgbClr val="002060"/>
                          </a:solidFill>
                          <a:latin typeface="Cambria Math"/>
                        </a:rPr>
                        <m:t>=</m:t>
                      </m:r>
                      <m:r>
                        <a:rPr lang="en-US" sz="2400" b="0" i="1" smtClean="0">
                          <a:solidFill>
                            <a:srgbClr val="002060"/>
                          </a:solidFill>
                          <a:latin typeface="Cambria Math"/>
                        </a:rPr>
                        <m:t>𝑒</m:t>
                      </m:r>
                      <m:r>
                        <a:rPr lang="en-US" sz="2400" b="0" i="1" smtClean="0">
                          <a:solidFill>
                            <a:srgbClr val="002060"/>
                          </a:solidFill>
                          <a:latin typeface="Cambria Math"/>
                        </a:rPr>
                        <m:t>∗</m:t>
                      </m:r>
                      <m:r>
                        <a:rPr lang="en-US" sz="2400" b="0" i="1" smtClean="0">
                          <a:solidFill>
                            <a:srgbClr val="002060"/>
                          </a:solidFill>
                          <a:latin typeface="Cambria Math"/>
                        </a:rPr>
                        <m:t>𝑑</m:t>
                      </m:r>
                      <m:r>
                        <a:rPr lang="en-US" sz="2400" b="0" i="1" smtClean="0">
                          <a:solidFill>
                            <a:srgbClr val="002060"/>
                          </a:solidFill>
                          <a:latin typeface="Cambria Math"/>
                        </a:rPr>
                        <m:t>;</m:t>
                      </m:r>
                      <m:sSup>
                        <m:sSupPr>
                          <m:ctrlPr>
                            <a:rPr lang="en-US" sz="2400" b="0" i="1" smtClean="0">
                              <a:solidFill>
                                <a:srgbClr val="002060"/>
                              </a:solidFill>
                              <a:latin typeface="Cambria Math"/>
                            </a:rPr>
                          </m:ctrlPr>
                        </m:sSupPr>
                        <m:e>
                          <m:r>
                            <a:rPr lang="en-US" sz="2400" b="0" i="1" smtClean="0">
                              <a:solidFill>
                                <a:srgbClr val="002060"/>
                              </a:solidFill>
                              <a:latin typeface="Cambria Math"/>
                            </a:rPr>
                            <m:t>𝑥</m:t>
                          </m:r>
                        </m:e>
                        <m:sup>
                          <m:r>
                            <a:rPr lang="en-US" sz="2400" b="0" i="1" smtClean="0">
                              <a:solidFill>
                                <a:srgbClr val="002060"/>
                              </a:solidFill>
                              <a:latin typeface="Cambria Math"/>
                            </a:rPr>
                            <m:t>31</m:t>
                          </m:r>
                        </m:sup>
                      </m:sSup>
                      <m:r>
                        <a:rPr lang="en-US" sz="2400" b="0" i="1" smtClean="0">
                          <a:solidFill>
                            <a:srgbClr val="002060"/>
                          </a:solidFill>
                          <a:latin typeface="Cambria Math"/>
                        </a:rPr>
                        <m:t>=</m:t>
                      </m:r>
                      <m:r>
                        <a:rPr lang="en-US" sz="2400" b="0" i="1" smtClean="0">
                          <a:solidFill>
                            <a:srgbClr val="002060"/>
                          </a:solidFill>
                          <a:latin typeface="Cambria Math"/>
                        </a:rPr>
                        <m:t>𝑓</m:t>
                      </m:r>
                      <m:r>
                        <a:rPr lang="en-US" sz="2400" b="0" i="1" smtClean="0">
                          <a:solidFill>
                            <a:srgbClr val="002060"/>
                          </a:solidFill>
                          <a:latin typeface="Cambria Math"/>
                        </a:rPr>
                        <m:t>∗</m:t>
                      </m:r>
                      <m:r>
                        <a:rPr lang="en-US" sz="2400" b="0" i="1" smtClean="0">
                          <a:solidFill>
                            <a:srgbClr val="002060"/>
                          </a:solidFill>
                          <a:latin typeface="Cambria Math"/>
                        </a:rPr>
                        <m:t>𝑑</m:t>
                      </m:r>
                      <m:r>
                        <a:rPr lang="en-US" sz="2400" i="1">
                          <a:solidFill>
                            <a:srgbClr val="002060"/>
                          </a:solidFill>
                          <a:latin typeface="Cambria Math"/>
                        </a:rPr>
                        <m:t>;</m:t>
                      </m:r>
                    </m:oMath>
                  </m:oMathPara>
                </a14:m>
                <a:endParaRPr lang="en-US" sz="2400" dirty="0">
                  <a:solidFill>
                    <a:srgbClr val="002060"/>
                  </a:solidFill>
                </a:endParaRPr>
              </a:p>
              <a:p>
                <a:endParaRPr lang="en-US" dirty="0" smtClean="0"/>
              </a:p>
              <a:p>
                <a:endParaRPr lang="en-US" dirty="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52399" y="1676400"/>
                <a:ext cx="8196263" cy="4985980"/>
              </a:xfrm>
              <a:prstGeom prst="rect">
                <a:avLst/>
              </a:prstGeom>
              <a:blipFill rotWithShape="1">
                <a:blip r:embed="rId3"/>
                <a:stretch>
                  <a:fillRect l="-1115" t="-978"/>
                </a:stretch>
              </a:blipFill>
            </p:spPr>
            <p:txBody>
              <a:bodyPr/>
              <a:lstStyle/>
              <a:p>
                <a:r>
                  <a:rPr lang="en-US">
                    <a:noFill/>
                  </a:rPr>
                  <a:t> </a:t>
                </a:r>
              </a:p>
            </p:txBody>
          </p:sp>
        </mc:Fallback>
      </mc:AlternateContent>
    </p:spTree>
    <p:extLst>
      <p:ext uri="{BB962C8B-B14F-4D97-AF65-F5344CB8AC3E}">
        <p14:creationId xmlns:p14="http://schemas.microsoft.com/office/powerpoint/2010/main" val="6610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35</a:t>
            </a:fld>
            <a:endParaRPr lang="en-US"/>
          </a:p>
        </p:txBody>
      </p:sp>
    </p:spTree>
    <p:extLst>
      <p:ext uri="{BB962C8B-B14F-4D97-AF65-F5344CB8AC3E}">
        <p14:creationId xmlns:p14="http://schemas.microsoft.com/office/powerpoint/2010/main" val="230034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dirty="0" smtClean="0"/>
              <a:t>Motivation: </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36</a:t>
            </a:fld>
            <a:endParaRPr lang="en-US"/>
          </a:p>
        </p:txBody>
      </p:sp>
      <p:sp>
        <p:nvSpPr>
          <p:cNvPr id="7" name="Rectangle 2"/>
          <p:cNvSpPr>
            <a:spLocks noGrp="1" noChangeArrowheads="1"/>
          </p:cNvSpPr>
          <p:nvPr>
            <p:ph idx="1"/>
          </p:nvPr>
        </p:nvSpPr>
        <p:spPr bwMode="auto">
          <a:xfrm>
            <a:off x="304800" y="3219748"/>
            <a:ext cx="5715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public static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binarySearch</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key)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low = 0;</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high =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a.length</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- 1;</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while (low &lt;= high)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mid = (low + high) / 2;</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midVal</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 a[mid];</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if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midVal</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&lt; key)</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low = mid + 1</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else if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midVal</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&gt; key)</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high = mid - 1;</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else</a:t>
            </a:r>
            <a:r>
              <a:rPr lang="en-US" sz="2000" dirty="0" smtClean="0">
                <a:solidFill>
                  <a:srgbClr val="7030A0"/>
                </a:solidFill>
                <a:latin typeface="Arial Unicode MS" pitchFamily="34" charset="-128"/>
                <a:cs typeface="Arial" pitchFamily="34" charset="0"/>
              </a:rPr>
              <a:t> </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return mid; // key found</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return -(low + 1); // key not found.</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a:t>
            </a:r>
            <a:r>
              <a:rPr kumimoji="0" lang="en-US" sz="2000" b="0" i="0" u="none" strike="noStrike" cap="none" normalizeH="0" baseline="0" dirty="0" smtClean="0">
                <a:ln>
                  <a:noFill/>
                </a:ln>
                <a:solidFill>
                  <a:srgbClr val="7030A0"/>
                </a:solidFill>
                <a:effectLst/>
                <a:latin typeface="Arial" pitchFamily="34" charset="0"/>
                <a:cs typeface="Arial" pitchFamily="34" charset="0"/>
              </a:rPr>
              <a:t> </a:t>
            </a:r>
          </a:p>
        </p:txBody>
      </p:sp>
      <p:sp>
        <p:nvSpPr>
          <p:cNvPr id="8" name="TextBox 7"/>
          <p:cNvSpPr txBox="1"/>
          <p:nvPr/>
        </p:nvSpPr>
        <p:spPr>
          <a:xfrm>
            <a:off x="152400" y="1219200"/>
            <a:ext cx="8593540" cy="2000548"/>
          </a:xfrm>
          <a:prstGeom prst="rect">
            <a:avLst/>
          </a:prstGeom>
          <a:noFill/>
        </p:spPr>
        <p:txBody>
          <a:bodyPr wrap="square" rtlCol="0">
            <a:spAutoFit/>
          </a:bodyPr>
          <a:lstStyle/>
          <a:p>
            <a:r>
              <a:rPr lang="en-US" sz="2800" dirty="0" smtClean="0"/>
              <a:t>From Google </a:t>
            </a:r>
            <a:r>
              <a:rPr lang="en-US" sz="2800" dirty="0"/>
              <a:t>Research Blog: </a:t>
            </a:r>
            <a:r>
              <a:rPr lang="en-US" dirty="0">
                <a:hlinkClick r:id="rId2"/>
              </a:rPr>
              <a:t>http://</a:t>
            </a:r>
            <a:r>
              <a:rPr lang="en-US" dirty="0" smtClean="0">
                <a:hlinkClick r:id="rId2"/>
              </a:rPr>
              <a:t>googleresearch.blogspot.com/2006/06/extra-extra-read-all-about-it-nearly.html</a:t>
            </a:r>
            <a:endParaRPr lang="en-US" dirty="0" smtClean="0"/>
          </a:p>
          <a:p>
            <a:endParaRPr lang="en-US" dirty="0"/>
          </a:p>
          <a:p>
            <a:r>
              <a:rPr lang="en-US" sz="2000" dirty="0" smtClean="0"/>
              <a:t>“The </a:t>
            </a:r>
            <a:r>
              <a:rPr lang="en-US" sz="2000" dirty="0"/>
              <a:t>version of </a:t>
            </a:r>
            <a:r>
              <a:rPr lang="en-US" sz="2000" b="1" dirty="0">
                <a:solidFill>
                  <a:srgbClr val="002060"/>
                </a:solidFill>
              </a:rPr>
              <a:t>binary search </a:t>
            </a:r>
            <a:r>
              <a:rPr lang="en-US" sz="2000" dirty="0"/>
              <a:t>that I wrote for the JDK contained the same bug. It was reported to Sun recently when it broke someone's program, after lying in wait for </a:t>
            </a:r>
            <a:r>
              <a:rPr lang="en-US" sz="2000" b="1" dirty="0">
                <a:solidFill>
                  <a:srgbClr val="002060"/>
                </a:solidFill>
              </a:rPr>
              <a:t>nine years </a:t>
            </a:r>
            <a:r>
              <a:rPr lang="en-US" sz="2000" dirty="0"/>
              <a:t>or so</a:t>
            </a:r>
            <a:r>
              <a:rPr lang="en-US" sz="2000" dirty="0" smtClean="0"/>
              <a:t>. </a:t>
            </a:r>
            <a:r>
              <a:rPr lang="en-US" sz="2000" dirty="0"/>
              <a:t>- Joshua Bloch”</a:t>
            </a:r>
          </a:p>
        </p:txBody>
      </p:sp>
    </p:spTree>
    <p:extLst>
      <p:ext uri="{BB962C8B-B14F-4D97-AF65-F5344CB8AC3E}">
        <p14:creationId xmlns:p14="http://schemas.microsoft.com/office/powerpoint/2010/main" val="3863439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dirty="0" smtClean="0"/>
              <a:t>Motivation: </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37</a:t>
            </a:fld>
            <a:endParaRPr lang="en-US"/>
          </a:p>
        </p:txBody>
      </p:sp>
      <p:sp>
        <p:nvSpPr>
          <p:cNvPr id="7" name="Rectangle 2"/>
          <p:cNvSpPr>
            <a:spLocks noGrp="1" noChangeArrowheads="1"/>
          </p:cNvSpPr>
          <p:nvPr>
            <p:ph idx="1"/>
          </p:nvPr>
        </p:nvSpPr>
        <p:spPr bwMode="auto">
          <a:xfrm>
            <a:off x="304800" y="3219748"/>
            <a:ext cx="5715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public static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binarySearch</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key)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low = 0;</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high =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a.length</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- 1;</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while (low &lt;= high)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1" i="0" u="none" strike="noStrike" cap="none" normalizeH="0" baseline="0" dirty="0" smtClean="0">
                <a:ln>
                  <a:noFill/>
                </a:ln>
                <a:solidFill>
                  <a:srgbClr val="FF0000"/>
                </a:solidFill>
                <a:effectLst/>
                <a:latin typeface="Arial Unicode MS" pitchFamily="34" charset="-128"/>
                <a:cs typeface="Arial" pitchFamily="34" charset="0"/>
              </a:rPr>
              <a:t>mid = (low + high) / 2</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int</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midVal</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 a[mid];</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if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midVal</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&lt; key)</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low = mid + 1</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else if (</a:t>
            </a:r>
            <a:r>
              <a:rPr kumimoji="0" lang="en-US" sz="2000" b="0" i="0" u="none" strike="noStrike" cap="none" normalizeH="0" baseline="0" dirty="0" err="1" smtClean="0">
                <a:ln>
                  <a:noFill/>
                </a:ln>
                <a:solidFill>
                  <a:srgbClr val="7030A0"/>
                </a:solidFill>
                <a:effectLst/>
                <a:latin typeface="Arial Unicode MS" pitchFamily="34" charset="-128"/>
                <a:cs typeface="Arial" pitchFamily="34" charset="0"/>
              </a:rPr>
              <a:t>midVal</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&gt; key)</a:t>
            </a:r>
            <a:r>
              <a:rPr kumimoji="0" lang="en-US" sz="2000" b="0" i="0" u="none" strike="noStrike" cap="none" normalizeH="0" dirty="0" smtClean="0">
                <a:ln>
                  <a:noFill/>
                </a:ln>
                <a:solidFill>
                  <a:srgbClr val="7030A0"/>
                </a:solidFill>
                <a:effectLst/>
                <a:latin typeface="Arial Unicode MS" pitchFamily="34" charset="-128"/>
                <a:cs typeface="Arial" pitchFamily="34" charset="0"/>
              </a:rPr>
              <a:t> </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high = mid - 1;</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else</a:t>
            </a:r>
            <a:r>
              <a:rPr lang="en-US" sz="2000" dirty="0" smtClean="0">
                <a:solidFill>
                  <a:srgbClr val="7030A0"/>
                </a:solidFill>
                <a:latin typeface="Arial Unicode MS" pitchFamily="34" charset="-128"/>
                <a:cs typeface="Arial" pitchFamily="34" charset="0"/>
              </a:rPr>
              <a:t> </a:t>
            </a: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return mid; // key found</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 }</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return -(low + 1); // key not found.</a:t>
            </a:r>
            <a:br>
              <a:rPr kumimoji="0" lang="en-US" sz="2000" b="0" i="0" u="none" strike="noStrike" cap="none" normalizeH="0" baseline="0" dirty="0" smtClean="0">
                <a:ln>
                  <a:noFill/>
                </a:ln>
                <a:solidFill>
                  <a:srgbClr val="7030A0"/>
                </a:solidFill>
                <a:effectLst/>
                <a:latin typeface="Arial Unicode MS" pitchFamily="34" charset="-128"/>
                <a:cs typeface="Arial" pitchFamily="34" charset="0"/>
              </a:rPr>
            </a:br>
            <a:r>
              <a:rPr kumimoji="0" lang="en-US" sz="2000" b="0" i="0" u="none" strike="noStrike" cap="none" normalizeH="0" baseline="0" dirty="0" smtClean="0">
                <a:ln>
                  <a:noFill/>
                </a:ln>
                <a:solidFill>
                  <a:srgbClr val="7030A0"/>
                </a:solidFill>
                <a:effectLst/>
                <a:latin typeface="Arial Unicode MS" pitchFamily="34" charset="-128"/>
                <a:cs typeface="Arial" pitchFamily="34" charset="0"/>
              </a:rPr>
              <a:t>}</a:t>
            </a:r>
            <a:r>
              <a:rPr kumimoji="0" lang="en-US" sz="2000" b="0" i="0" u="none" strike="noStrike" cap="none" normalizeH="0" baseline="0" dirty="0" smtClean="0">
                <a:ln>
                  <a:noFill/>
                </a:ln>
                <a:solidFill>
                  <a:srgbClr val="7030A0"/>
                </a:solidFill>
                <a:effectLst/>
                <a:latin typeface="Arial" pitchFamily="34" charset="0"/>
                <a:cs typeface="Arial" pitchFamily="34" charset="0"/>
              </a:rPr>
              <a:t> </a:t>
            </a:r>
          </a:p>
        </p:txBody>
      </p:sp>
      <p:sp>
        <p:nvSpPr>
          <p:cNvPr id="8" name="TextBox 7"/>
          <p:cNvSpPr txBox="1"/>
          <p:nvPr/>
        </p:nvSpPr>
        <p:spPr>
          <a:xfrm>
            <a:off x="152400" y="1219200"/>
            <a:ext cx="8593540" cy="2000548"/>
          </a:xfrm>
          <a:prstGeom prst="rect">
            <a:avLst/>
          </a:prstGeom>
          <a:noFill/>
        </p:spPr>
        <p:txBody>
          <a:bodyPr wrap="square" rtlCol="0">
            <a:spAutoFit/>
          </a:bodyPr>
          <a:lstStyle/>
          <a:p>
            <a:r>
              <a:rPr lang="en-US" sz="2800" dirty="0" smtClean="0"/>
              <a:t>From Google </a:t>
            </a:r>
            <a:r>
              <a:rPr lang="en-US" sz="2800" dirty="0"/>
              <a:t>Research Blog: </a:t>
            </a:r>
            <a:r>
              <a:rPr lang="en-US" dirty="0">
                <a:hlinkClick r:id="rId2"/>
              </a:rPr>
              <a:t>http://</a:t>
            </a:r>
            <a:r>
              <a:rPr lang="en-US" dirty="0" smtClean="0">
                <a:hlinkClick r:id="rId2"/>
              </a:rPr>
              <a:t>googleresearch.blogspot.com/2006/06/extra-extra-read-all-about-it-nearly.html</a:t>
            </a:r>
            <a:endParaRPr lang="en-US" dirty="0" smtClean="0"/>
          </a:p>
          <a:p>
            <a:endParaRPr lang="en-US" dirty="0"/>
          </a:p>
          <a:p>
            <a:r>
              <a:rPr lang="en-US" sz="2000" dirty="0" smtClean="0"/>
              <a:t>“The </a:t>
            </a:r>
            <a:r>
              <a:rPr lang="en-US" sz="2000" dirty="0"/>
              <a:t>version of </a:t>
            </a:r>
            <a:r>
              <a:rPr lang="en-US" sz="2000" b="1" dirty="0">
                <a:solidFill>
                  <a:srgbClr val="002060"/>
                </a:solidFill>
              </a:rPr>
              <a:t>binary search </a:t>
            </a:r>
            <a:r>
              <a:rPr lang="en-US" sz="2000" dirty="0"/>
              <a:t>that I wrote for the JDK contained the same bug. It was reported to Sun recently when it broke someone's program, after lying in wait for </a:t>
            </a:r>
            <a:r>
              <a:rPr lang="en-US" sz="2000" b="1" dirty="0">
                <a:solidFill>
                  <a:srgbClr val="002060"/>
                </a:solidFill>
              </a:rPr>
              <a:t>nine years </a:t>
            </a:r>
            <a:r>
              <a:rPr lang="en-US" sz="2000" dirty="0"/>
              <a:t>or so</a:t>
            </a:r>
            <a:r>
              <a:rPr lang="en-US" sz="2000" dirty="0" smtClean="0"/>
              <a:t>.”</a:t>
            </a:r>
            <a:endParaRPr lang="en-US" sz="2000" dirty="0"/>
          </a:p>
        </p:txBody>
      </p:sp>
      <p:sp>
        <p:nvSpPr>
          <p:cNvPr id="9" name="TextBox 8"/>
          <p:cNvSpPr txBox="1"/>
          <p:nvPr/>
        </p:nvSpPr>
        <p:spPr>
          <a:xfrm>
            <a:off x="5867400" y="3886200"/>
            <a:ext cx="2438400" cy="1200329"/>
          </a:xfrm>
          <a:prstGeom prst="rect">
            <a:avLst/>
          </a:prstGeom>
          <a:noFill/>
        </p:spPr>
        <p:txBody>
          <a:bodyPr wrap="square" rtlCol="0">
            <a:spAutoFit/>
          </a:bodyPr>
          <a:lstStyle/>
          <a:p>
            <a:r>
              <a:rPr lang="en-US" sz="2400" b="1" dirty="0" smtClean="0">
                <a:solidFill>
                  <a:srgbClr val="FF0000"/>
                </a:solidFill>
                <a:latin typeface="Comic Sans MS" pitchFamily="66" charset="0"/>
              </a:rPr>
              <a:t>Not  Really </a:t>
            </a:r>
          </a:p>
          <a:p>
            <a:r>
              <a:rPr lang="en-US" sz="2400" b="1" dirty="0" smtClean="0">
                <a:solidFill>
                  <a:srgbClr val="FF0000"/>
                </a:solidFill>
                <a:latin typeface="Comic Sans MS" pitchFamily="66" charset="0"/>
              </a:rPr>
              <a:t>Sum could overflow!</a:t>
            </a:r>
            <a:endParaRPr lang="en-US" sz="2400" b="1" dirty="0">
              <a:solidFill>
                <a:srgbClr val="FF0000"/>
              </a:solidFill>
              <a:latin typeface="Comic Sans MS" pitchFamily="66" charset="0"/>
            </a:endParaRPr>
          </a:p>
        </p:txBody>
      </p:sp>
    </p:spTree>
    <p:extLst>
      <p:ext uri="{BB962C8B-B14F-4D97-AF65-F5344CB8AC3E}">
        <p14:creationId xmlns:p14="http://schemas.microsoft.com/office/powerpoint/2010/main" val="376658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Motivating Example 1:</a:t>
            </a:r>
            <a:br>
              <a:rPr lang="en-US" dirty="0" smtClean="0"/>
            </a:br>
            <a:r>
              <a:rPr lang="en-US" dirty="0" smtClean="0"/>
              <a:t>Floor of two integers’ average</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4</a:t>
            </a:fld>
            <a:endParaRPr lang="en-US"/>
          </a:p>
        </p:txBody>
      </p:sp>
      <p:sp>
        <p:nvSpPr>
          <p:cNvPr id="6" name="Content Placeholder 2"/>
          <p:cNvSpPr txBox="1">
            <a:spLocks/>
          </p:cNvSpPr>
          <p:nvPr/>
        </p:nvSpPr>
        <p:spPr>
          <a:xfrm>
            <a:off x="228600" y="1676400"/>
            <a:ext cx="7848600" cy="4876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p>
          <a:p>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228600" y="1828800"/>
                <a:ext cx="8153400" cy="5358968"/>
              </a:xfrm>
              <a:prstGeom prst="rect">
                <a:avLst/>
              </a:prstGeom>
              <a:noFill/>
            </p:spPr>
            <p:txBody>
              <a:bodyPr wrap="square" rtlCol="0">
                <a:spAutoFit/>
              </a:bodyPr>
              <a:lstStyle/>
              <a:p>
                <a:pPr algn="ctr"/>
                <a:r>
                  <a:rPr lang="en-US" sz="3200" dirty="0" smtClean="0">
                    <a:solidFill>
                      <a:srgbClr val="7030A0"/>
                    </a:solidFill>
                  </a:rPr>
                  <a:t>floor-average</a:t>
                </a:r>
                <a14:m>
                  <m:oMath xmlns:m="http://schemas.openxmlformats.org/officeDocument/2006/math">
                    <m:d>
                      <m:dPr>
                        <m:ctrlPr>
                          <a:rPr lang="en-US" sz="3200" b="0" i="1" smtClean="0">
                            <a:solidFill>
                              <a:srgbClr val="7030A0"/>
                            </a:solidFill>
                            <a:latin typeface="Cambria Math"/>
                          </a:rPr>
                        </m:ctrlPr>
                      </m:dPr>
                      <m:e>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e>
                    </m:d>
                    <m:r>
                      <a:rPr lang="en-US" sz="3200" b="0" i="1" smtClean="0">
                        <a:solidFill>
                          <a:srgbClr val="7030A0"/>
                        </a:solidFill>
                        <a:latin typeface="Cambria Math"/>
                      </a:rPr>
                      <m:t>=</m:t>
                    </m:r>
                  </m:oMath>
                </a14:m>
                <a:r>
                  <a:rPr lang="en-US" sz="3200" dirty="0" smtClean="0">
                    <a:solidFill>
                      <a:srgbClr val="7030A0"/>
                    </a:solidFill>
                    <a:latin typeface="cmsy10"/>
                  </a:rPr>
                  <a:t> b</a:t>
                </a:r>
                <a14:m>
                  <m:oMath xmlns:m="http://schemas.openxmlformats.org/officeDocument/2006/math">
                    <m:f>
                      <m:fPr>
                        <m:ctrlPr>
                          <a:rPr lang="en-US" sz="3200" b="0" i="1" smtClean="0">
                            <a:solidFill>
                              <a:srgbClr val="7030A0"/>
                            </a:solidFill>
                            <a:latin typeface="Cambria Math"/>
                          </a:rPr>
                        </m:ctrlPr>
                      </m:fPr>
                      <m:num>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num>
                      <m:den>
                        <m:r>
                          <a:rPr lang="en-US" sz="3200" b="0" i="1" smtClean="0">
                            <a:solidFill>
                              <a:srgbClr val="7030A0"/>
                            </a:solidFill>
                            <a:latin typeface="Cambria Math"/>
                          </a:rPr>
                          <m:t>2</m:t>
                        </m:r>
                      </m:den>
                    </m:f>
                  </m:oMath>
                </a14:m>
                <a:r>
                  <a:rPr lang="en-US" sz="3200" dirty="0" smtClean="0">
                    <a:solidFill>
                      <a:srgbClr val="7030A0"/>
                    </a:solidFill>
                    <a:latin typeface="cmsy10"/>
                  </a:rPr>
                  <a:t>c</a:t>
                </a:r>
                <a:endParaRPr lang="en-US" sz="3200" dirty="0">
                  <a:solidFill>
                    <a:srgbClr val="7030A0"/>
                  </a:solidFill>
                  <a:latin typeface="cmsy10"/>
                </a:endParaRPr>
              </a:p>
              <a:p>
                <a:endParaRPr lang="en-US" sz="2400" dirty="0" smtClean="0">
                  <a:solidFill>
                    <a:srgbClr val="7030A0"/>
                  </a:solidFill>
                </a:endParaRPr>
              </a:p>
              <a:p>
                <a:r>
                  <a:rPr lang="en-US" sz="2800" dirty="0" smtClean="0">
                    <a:solidFill>
                      <a:schemeClr val="tx1"/>
                    </a:solidFill>
                  </a:rPr>
                  <a:t>Challenge is to avoid overflow when x and y are large.</a:t>
                </a:r>
              </a:p>
              <a:p>
                <a:endParaRPr lang="en-US" sz="2800" dirty="0"/>
              </a:p>
              <a:p>
                <a:r>
                  <a:rPr lang="en-US" sz="2800" dirty="0" smtClean="0"/>
                  <a:t>From </a:t>
                </a:r>
                <a:r>
                  <a:rPr lang="en-US" sz="2800" dirty="0"/>
                  <a:t>Google Research Blog: http://googleresearch.blogspot.com/2006/06/extra-extra-read-all-about-it-nearly.html</a:t>
                </a:r>
              </a:p>
              <a:p>
                <a:r>
                  <a:rPr lang="en-US" sz="2800" dirty="0" smtClean="0">
                    <a:solidFill>
                      <a:schemeClr val="tx1"/>
                    </a:solidFill>
                  </a:rPr>
                  <a:t> </a:t>
                </a:r>
              </a:p>
              <a:p>
                <a:endParaRPr lang="en-US" sz="2800" i="1" dirty="0" smtClean="0">
                  <a:solidFill>
                    <a:schemeClr val="tx1"/>
                  </a:solidFill>
                </a:endParaRPr>
              </a:p>
              <a:p>
                <a:endParaRPr lang="en-US" sz="2400" i="1" kern="0" dirty="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28600" y="1828800"/>
                <a:ext cx="8153400" cy="5358968"/>
              </a:xfrm>
              <a:prstGeom prst="rect">
                <a:avLst/>
              </a:prstGeom>
              <a:blipFill rotWithShape="1">
                <a:blip r:embed="rId2"/>
                <a:stretch>
                  <a:fillRect l="-1571"/>
                </a:stretch>
              </a:blipFill>
            </p:spPr>
            <p:txBody>
              <a:bodyPr/>
              <a:lstStyle/>
              <a:p>
                <a:r>
                  <a:rPr lang="en-US">
                    <a:noFill/>
                  </a:rPr>
                  <a:t> </a:t>
                </a:r>
              </a:p>
            </p:txBody>
          </p:sp>
        </mc:Fallback>
      </mc:AlternateContent>
    </p:spTree>
    <p:extLst>
      <p:ext uri="{BB962C8B-B14F-4D97-AF65-F5344CB8AC3E}">
        <p14:creationId xmlns:p14="http://schemas.microsoft.com/office/powerpoint/2010/main" val="48145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Motivating Example 1:</a:t>
            </a:r>
            <a:br>
              <a:rPr lang="en-US" dirty="0" smtClean="0"/>
            </a:br>
            <a:r>
              <a:rPr lang="en-US" dirty="0" smtClean="0"/>
              <a:t>Floor of two integers’ average</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5</a:t>
            </a:fld>
            <a:endParaRPr lang="en-US"/>
          </a:p>
        </p:txBody>
      </p:sp>
      <p:sp>
        <p:nvSpPr>
          <p:cNvPr id="6" name="Content Placeholder 2"/>
          <p:cNvSpPr txBox="1">
            <a:spLocks/>
          </p:cNvSpPr>
          <p:nvPr/>
        </p:nvSpPr>
        <p:spPr>
          <a:xfrm>
            <a:off x="228600" y="1676400"/>
            <a:ext cx="7848600" cy="4876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p>
          <a:p>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228600" y="1828800"/>
                <a:ext cx="8153400" cy="5483937"/>
              </a:xfrm>
              <a:prstGeom prst="rect">
                <a:avLst/>
              </a:prstGeom>
              <a:noFill/>
            </p:spPr>
            <p:txBody>
              <a:bodyPr wrap="square" rtlCol="0">
                <a:spAutoFit/>
              </a:bodyPr>
              <a:lstStyle/>
              <a:p>
                <a:pPr algn="ctr"/>
                <a:r>
                  <a:rPr lang="en-US" sz="3200" dirty="0" smtClean="0">
                    <a:solidFill>
                      <a:srgbClr val="7030A0"/>
                    </a:solidFill>
                  </a:rPr>
                  <a:t>floor-average</a:t>
                </a:r>
                <a14:m>
                  <m:oMath xmlns:m="http://schemas.openxmlformats.org/officeDocument/2006/math">
                    <m:d>
                      <m:dPr>
                        <m:ctrlPr>
                          <a:rPr lang="en-US" sz="3200" b="0" i="1" smtClean="0">
                            <a:solidFill>
                              <a:srgbClr val="7030A0"/>
                            </a:solidFill>
                            <a:latin typeface="Cambria Math"/>
                          </a:rPr>
                        </m:ctrlPr>
                      </m:dPr>
                      <m:e>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e>
                    </m:d>
                    <m:r>
                      <a:rPr lang="en-US" sz="3200" b="0" i="1" smtClean="0">
                        <a:solidFill>
                          <a:srgbClr val="7030A0"/>
                        </a:solidFill>
                        <a:latin typeface="Cambria Math"/>
                      </a:rPr>
                      <m:t>=</m:t>
                    </m:r>
                  </m:oMath>
                </a14:m>
                <a:r>
                  <a:rPr lang="en-US" sz="3200" dirty="0" smtClean="0">
                    <a:solidFill>
                      <a:srgbClr val="7030A0"/>
                    </a:solidFill>
                    <a:latin typeface="cmsy10"/>
                  </a:rPr>
                  <a:t> b</a:t>
                </a:r>
                <a14:m>
                  <m:oMath xmlns:m="http://schemas.openxmlformats.org/officeDocument/2006/math">
                    <m:f>
                      <m:fPr>
                        <m:ctrlPr>
                          <a:rPr lang="en-US" sz="3200" b="0" i="1" smtClean="0">
                            <a:solidFill>
                              <a:srgbClr val="7030A0"/>
                            </a:solidFill>
                            <a:latin typeface="Cambria Math"/>
                          </a:rPr>
                        </m:ctrlPr>
                      </m:fPr>
                      <m:num>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num>
                      <m:den>
                        <m:r>
                          <a:rPr lang="en-US" sz="3200" b="0" i="1" smtClean="0">
                            <a:solidFill>
                              <a:srgbClr val="7030A0"/>
                            </a:solidFill>
                            <a:latin typeface="Cambria Math"/>
                          </a:rPr>
                          <m:t>2</m:t>
                        </m:r>
                      </m:den>
                    </m:f>
                  </m:oMath>
                </a14:m>
                <a:r>
                  <a:rPr lang="en-US" sz="3200" dirty="0" smtClean="0">
                    <a:solidFill>
                      <a:srgbClr val="7030A0"/>
                    </a:solidFill>
                    <a:latin typeface="cmsy10"/>
                  </a:rPr>
                  <a:t>c</a:t>
                </a:r>
                <a:endParaRPr lang="en-US" sz="3200" dirty="0">
                  <a:solidFill>
                    <a:srgbClr val="7030A0"/>
                  </a:solidFill>
                  <a:latin typeface="cmsy10"/>
                </a:endParaRPr>
              </a:p>
              <a:p>
                <a:endParaRPr lang="en-US" sz="2400" dirty="0" smtClean="0">
                  <a:solidFill>
                    <a:srgbClr val="7030A0"/>
                  </a:solidFill>
                </a:endParaRPr>
              </a:p>
              <a:p>
                <a:r>
                  <a:rPr lang="en-US" sz="2400" dirty="0" smtClean="0">
                    <a:solidFill>
                      <a:srgbClr val="002060"/>
                    </a:solidFill>
                  </a:rPr>
                  <a:t>“On </a:t>
                </a:r>
                <a:r>
                  <a:rPr lang="en-US" sz="2400" dirty="0">
                    <a:solidFill>
                      <a:srgbClr val="002060"/>
                    </a:solidFill>
                  </a:rPr>
                  <a:t>computing the semi-sum </a:t>
                </a:r>
                <a:r>
                  <a:rPr lang="en-US" sz="2400" dirty="0" smtClean="0">
                    <a:solidFill>
                      <a:srgbClr val="002060"/>
                    </a:solidFill>
                  </a:rPr>
                  <a:t>of two </a:t>
                </a:r>
                <a:r>
                  <a:rPr lang="en-US" sz="2400" dirty="0" smtClean="0">
                    <a:solidFill>
                      <a:srgbClr val="002060"/>
                    </a:solidFill>
                  </a:rPr>
                  <a:t>integers” </a:t>
                </a:r>
                <a:r>
                  <a:rPr lang="en-US" sz="2400" dirty="0" smtClean="0"/>
                  <a:t>by Salvatore </a:t>
                </a:r>
                <a:r>
                  <a:rPr lang="en-US" sz="2400" dirty="0" err="1" smtClean="0"/>
                  <a:t>Ruggieri</a:t>
                </a:r>
                <a:r>
                  <a:rPr lang="en-US" sz="2400" dirty="0"/>
                  <a:t> </a:t>
                </a:r>
                <a:r>
                  <a:rPr lang="en-US" sz="2400" dirty="0" smtClean="0"/>
                  <a:t>in </a:t>
                </a:r>
                <a:r>
                  <a:rPr lang="en-US" sz="2400" i="1" dirty="0" smtClean="0"/>
                  <a:t>Information </a:t>
                </a:r>
                <a:r>
                  <a:rPr lang="en-US" sz="2400" i="1" dirty="0"/>
                  <a:t>Processing </a:t>
                </a:r>
                <a:r>
                  <a:rPr lang="en-US" sz="2400" i="1" dirty="0" smtClean="0"/>
                  <a:t>Letters, Volume </a:t>
                </a:r>
                <a:r>
                  <a:rPr lang="en-US" sz="2400" i="1" dirty="0"/>
                  <a:t>87 Issue 2, 31 July </a:t>
                </a:r>
                <a:r>
                  <a:rPr lang="en-US" sz="2400" i="1" dirty="0" smtClean="0"/>
                  <a:t>2003</a:t>
                </a:r>
              </a:p>
              <a:p>
                <a:endParaRPr lang="en-US" sz="2400" i="1" kern="0" dirty="0">
                  <a:solidFill>
                    <a:schemeClr val="accent2"/>
                  </a:solidFill>
                </a:endParaRPr>
              </a:p>
              <a:p>
                <a:r>
                  <a:rPr lang="en-US" sz="2400" i="1" kern="0" dirty="0" smtClean="0"/>
                  <a:t>An alternative using </a:t>
                </a:r>
                <a:r>
                  <a:rPr lang="en-US" sz="2400" i="1" kern="0" dirty="0" smtClean="0">
                    <a:solidFill>
                      <a:srgbClr val="002060"/>
                    </a:solidFill>
                  </a:rPr>
                  <a:t>bitwise</a:t>
                </a:r>
                <a:r>
                  <a:rPr lang="en-US" sz="2400" i="1" kern="0" dirty="0" smtClean="0"/>
                  <a:t> and </a:t>
                </a:r>
                <a:r>
                  <a:rPr lang="en-US" sz="2400" i="1" kern="0" dirty="0" smtClean="0">
                    <a:solidFill>
                      <a:srgbClr val="002060"/>
                    </a:solidFill>
                  </a:rPr>
                  <a:t>arithmetic operators </a:t>
                </a:r>
                <a:r>
                  <a:rPr lang="en-US" sz="2400" i="1" kern="0" dirty="0" smtClean="0"/>
                  <a:t>from Hacker’s Delight book</a:t>
                </a:r>
                <a:r>
                  <a:rPr lang="en-US" sz="2400" i="1" kern="0" dirty="0" smtClean="0"/>
                  <a:t>:</a:t>
                </a:r>
              </a:p>
              <a:p>
                <a:endParaRPr lang="en-US" sz="2400" i="1" kern="0" dirty="0"/>
              </a:p>
              <a:p>
                <a:pPr algn="ctr"/>
                <a:r>
                  <a:rPr lang="en-US" sz="3200" dirty="0">
                    <a:solidFill>
                      <a:srgbClr val="7030A0"/>
                    </a:solidFill>
                  </a:rPr>
                  <a:t>floor-average</a:t>
                </a:r>
                <a14:m>
                  <m:oMath xmlns:m="http://schemas.openxmlformats.org/officeDocument/2006/math">
                    <m:d>
                      <m:dPr>
                        <m:ctrlPr>
                          <a:rPr lang="en-US" sz="3200" i="1">
                            <a:solidFill>
                              <a:srgbClr val="7030A0"/>
                            </a:solidFill>
                            <a:latin typeface="Cambria Math"/>
                          </a:rPr>
                        </m:ctrlPr>
                      </m:dPr>
                      <m:e>
                        <m:r>
                          <a:rPr lang="en-US" sz="3200" i="1">
                            <a:solidFill>
                              <a:srgbClr val="7030A0"/>
                            </a:solidFill>
                            <a:latin typeface="Cambria Math"/>
                          </a:rPr>
                          <m:t>𝑥</m:t>
                        </m:r>
                        <m:r>
                          <a:rPr lang="en-US" sz="3200" i="1">
                            <a:solidFill>
                              <a:srgbClr val="7030A0"/>
                            </a:solidFill>
                            <a:latin typeface="Cambria Math"/>
                          </a:rPr>
                          <m:t>,</m:t>
                        </m:r>
                        <m:r>
                          <a:rPr lang="en-US" sz="3200" i="1">
                            <a:solidFill>
                              <a:srgbClr val="7030A0"/>
                            </a:solidFill>
                            <a:latin typeface="Cambria Math"/>
                          </a:rPr>
                          <m:t>𝑦</m:t>
                        </m:r>
                      </m:e>
                    </m:d>
                    <m:r>
                      <a:rPr lang="en-US" sz="3200" i="1">
                        <a:solidFill>
                          <a:srgbClr val="7030A0"/>
                        </a:solidFill>
                        <a:latin typeface="Cambria Math"/>
                      </a:rPr>
                      <m:t>=</m:t>
                    </m:r>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r>
                      <a:rPr lang="en-US" sz="3200" b="0" i="1" smtClean="0">
                        <a:solidFill>
                          <a:srgbClr val="7030A0"/>
                        </a:solidFill>
                        <a:latin typeface="Cambria Math"/>
                      </a:rPr>
                      <m:t> −</m:t>
                    </m:r>
                    <m:d>
                      <m:dPr>
                        <m:ctrlPr>
                          <a:rPr lang="en-US" sz="3200" b="0" i="1" smtClean="0">
                            <a:solidFill>
                              <a:srgbClr val="7030A0"/>
                            </a:solidFill>
                            <a:latin typeface="Cambria Math"/>
                          </a:rPr>
                        </m:ctrlPr>
                      </m:dPr>
                      <m:e>
                        <m:d>
                          <m:dPr>
                            <m:ctrlPr>
                              <a:rPr lang="en-US" sz="3200" b="0" i="1" smtClean="0">
                                <a:solidFill>
                                  <a:srgbClr val="7030A0"/>
                                </a:solidFill>
                                <a:latin typeface="Cambria Math"/>
                              </a:rPr>
                            </m:ctrlPr>
                          </m:dPr>
                          <m:e>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e>
                        </m:d>
                        <m:r>
                          <a:rPr lang="en-US" sz="3200" b="0" i="1" smtClean="0">
                            <a:solidFill>
                              <a:srgbClr val="7030A0"/>
                            </a:solidFill>
                            <a:latin typeface="Cambria Math"/>
                          </a:rPr>
                          <m:t>≫1</m:t>
                        </m:r>
                      </m:e>
                    </m:d>
                    <m:r>
                      <a:rPr lang="en-US" sz="3200" b="0" i="1" smtClean="0">
                        <a:solidFill>
                          <a:srgbClr val="7030A0"/>
                        </a:solidFill>
                        <a:latin typeface="Cambria Math"/>
                      </a:rPr>
                      <m:t>−1</m:t>
                    </m:r>
                  </m:oMath>
                </a14:m>
                <a:endParaRPr lang="en-US" sz="3200" i="1" kern="0" dirty="0"/>
              </a:p>
              <a:p>
                <a:endParaRPr lang="en-US" sz="2400" dirty="0" smtClean="0"/>
              </a:p>
              <a:p>
                <a:endParaRPr lang="en-US" dirty="0"/>
              </a:p>
              <a:p>
                <a:endParaRPr lang="en-US"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28600" y="1828800"/>
                <a:ext cx="8153400" cy="5483937"/>
              </a:xfrm>
              <a:prstGeom prst="rect">
                <a:avLst/>
              </a:prstGeom>
              <a:blipFill rotWithShape="1">
                <a:blip r:embed="rId2"/>
                <a:stretch>
                  <a:fillRect l="-1421" r="-1720"/>
                </a:stretch>
              </a:blipFill>
            </p:spPr>
            <p:txBody>
              <a:bodyPr/>
              <a:lstStyle/>
              <a:p>
                <a:r>
                  <a:rPr lang="en-US">
                    <a:noFill/>
                  </a:rPr>
                  <a:t> </a:t>
                </a:r>
              </a:p>
            </p:txBody>
          </p:sp>
        </mc:Fallback>
      </mc:AlternateContent>
    </p:spTree>
    <p:extLst>
      <p:ext uri="{BB962C8B-B14F-4D97-AF65-F5344CB8AC3E}">
        <p14:creationId xmlns:p14="http://schemas.microsoft.com/office/powerpoint/2010/main" val="333317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Motivating Example 1:</a:t>
            </a:r>
            <a:br>
              <a:rPr lang="en-US" dirty="0" smtClean="0"/>
            </a:br>
            <a:r>
              <a:rPr lang="en-US" dirty="0" smtClean="0"/>
              <a:t>Floor of two integers’ average</a:t>
            </a:r>
            <a:endParaRPr lang="en-US" dirty="0"/>
          </a:p>
        </p:txBody>
      </p:sp>
      <p:sp>
        <p:nvSpPr>
          <p:cNvPr id="4" name="Footer Placeholder 3"/>
          <p:cNvSpPr>
            <a:spLocks noGrp="1"/>
          </p:cNvSpPr>
          <p:nvPr>
            <p:ph type="ftr" sz="quarter" idx="11"/>
          </p:nvPr>
        </p:nvSpPr>
        <p:spPr/>
        <p:txBody>
          <a:bodyPr/>
          <a:lstStyle/>
          <a:p>
            <a:r>
              <a:rPr lang="en-US" smtClean="0"/>
              <a:t>Susmit Jha</a:t>
            </a:r>
            <a:endParaRPr lang="en-US"/>
          </a:p>
        </p:txBody>
      </p:sp>
      <p:sp>
        <p:nvSpPr>
          <p:cNvPr id="5" name="Slide Number Placeholder 4"/>
          <p:cNvSpPr>
            <a:spLocks noGrp="1"/>
          </p:cNvSpPr>
          <p:nvPr>
            <p:ph type="sldNum" sz="quarter" idx="12"/>
          </p:nvPr>
        </p:nvSpPr>
        <p:spPr/>
        <p:txBody>
          <a:bodyPr/>
          <a:lstStyle/>
          <a:p>
            <a:fld id="{7BFEE8CB-3113-4CCB-A130-67530C53544B}" type="slidenum">
              <a:rPr lang="en-US" smtClean="0"/>
              <a:t>6</a:t>
            </a:fld>
            <a:endParaRPr lang="en-US"/>
          </a:p>
        </p:txBody>
      </p:sp>
      <p:sp>
        <p:nvSpPr>
          <p:cNvPr id="6" name="Content Placeholder 2"/>
          <p:cNvSpPr txBox="1">
            <a:spLocks/>
          </p:cNvSpPr>
          <p:nvPr/>
        </p:nvSpPr>
        <p:spPr>
          <a:xfrm>
            <a:off x="228600" y="1676400"/>
            <a:ext cx="7848600" cy="4876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solidFill>
                <a:srgbClr val="7030A0"/>
              </a:solidFill>
            </a:endParaRPr>
          </a:p>
          <a:p>
            <a:pPr marL="114300" indent="0">
              <a:buFont typeface="Arial" pitchFamily="34" charset="0"/>
              <a:buNone/>
            </a:pPr>
            <a:endParaRPr lang="en-US" dirty="0" smtClean="0"/>
          </a:p>
          <a:p>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228600" y="1828800"/>
                <a:ext cx="8153400" cy="5483937"/>
              </a:xfrm>
              <a:prstGeom prst="rect">
                <a:avLst/>
              </a:prstGeom>
              <a:noFill/>
            </p:spPr>
            <p:txBody>
              <a:bodyPr wrap="square" rtlCol="0">
                <a:spAutoFit/>
              </a:bodyPr>
              <a:lstStyle/>
              <a:p>
                <a:pPr algn="ctr"/>
                <a:r>
                  <a:rPr lang="en-US" sz="3200" dirty="0" smtClean="0">
                    <a:solidFill>
                      <a:srgbClr val="7030A0"/>
                    </a:solidFill>
                  </a:rPr>
                  <a:t>floor-average</a:t>
                </a:r>
                <a14:m>
                  <m:oMath xmlns:m="http://schemas.openxmlformats.org/officeDocument/2006/math">
                    <m:d>
                      <m:dPr>
                        <m:ctrlPr>
                          <a:rPr lang="en-US" sz="3200" b="0" i="1" smtClean="0">
                            <a:solidFill>
                              <a:srgbClr val="7030A0"/>
                            </a:solidFill>
                            <a:latin typeface="Cambria Math"/>
                          </a:rPr>
                        </m:ctrlPr>
                      </m:dPr>
                      <m:e>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e>
                    </m:d>
                    <m:r>
                      <a:rPr lang="en-US" sz="3200" b="0" i="1" smtClean="0">
                        <a:solidFill>
                          <a:srgbClr val="7030A0"/>
                        </a:solidFill>
                        <a:latin typeface="Cambria Math"/>
                      </a:rPr>
                      <m:t>=</m:t>
                    </m:r>
                  </m:oMath>
                </a14:m>
                <a:r>
                  <a:rPr lang="en-US" sz="3200" dirty="0" smtClean="0">
                    <a:solidFill>
                      <a:srgbClr val="7030A0"/>
                    </a:solidFill>
                    <a:latin typeface="cmsy10"/>
                  </a:rPr>
                  <a:t> b</a:t>
                </a:r>
                <a14:m>
                  <m:oMath xmlns:m="http://schemas.openxmlformats.org/officeDocument/2006/math">
                    <m:f>
                      <m:fPr>
                        <m:ctrlPr>
                          <a:rPr lang="en-US" sz="3200" b="0" i="1" smtClean="0">
                            <a:solidFill>
                              <a:srgbClr val="7030A0"/>
                            </a:solidFill>
                            <a:latin typeface="Cambria Math"/>
                          </a:rPr>
                        </m:ctrlPr>
                      </m:fPr>
                      <m:num>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num>
                      <m:den>
                        <m:r>
                          <a:rPr lang="en-US" sz="3200" b="0" i="1" smtClean="0">
                            <a:solidFill>
                              <a:srgbClr val="7030A0"/>
                            </a:solidFill>
                            <a:latin typeface="Cambria Math"/>
                          </a:rPr>
                          <m:t>2</m:t>
                        </m:r>
                      </m:den>
                    </m:f>
                  </m:oMath>
                </a14:m>
                <a:r>
                  <a:rPr lang="en-US" sz="3200" dirty="0" smtClean="0">
                    <a:solidFill>
                      <a:srgbClr val="7030A0"/>
                    </a:solidFill>
                    <a:latin typeface="cmsy10"/>
                  </a:rPr>
                  <a:t>c</a:t>
                </a:r>
                <a:endParaRPr lang="en-US" sz="3200" dirty="0">
                  <a:solidFill>
                    <a:srgbClr val="7030A0"/>
                  </a:solidFill>
                  <a:latin typeface="cmsy10"/>
                </a:endParaRPr>
              </a:p>
              <a:p>
                <a:endParaRPr lang="en-US" sz="2400" dirty="0" smtClean="0">
                  <a:solidFill>
                    <a:srgbClr val="7030A0"/>
                  </a:solidFill>
                </a:endParaRPr>
              </a:p>
              <a:p>
                <a:pPr algn="ctr"/>
                <a:r>
                  <a:rPr lang="en-US" sz="2400" dirty="0" smtClean="0">
                    <a:solidFill>
                      <a:srgbClr val="002060"/>
                    </a:solidFill>
                  </a:rPr>
                  <a:t>Logical Specification of </a:t>
                </a:r>
                <a:r>
                  <a:rPr lang="en-US" sz="2400" dirty="0">
                    <a:solidFill>
                      <a:srgbClr val="7030A0"/>
                    </a:solidFill>
                  </a:rPr>
                  <a:t>floor-average</a:t>
                </a:r>
                <a14:m>
                  <m:oMath xmlns:m="http://schemas.openxmlformats.org/officeDocument/2006/math">
                    <m:d>
                      <m:dPr>
                        <m:ctrlPr>
                          <a:rPr lang="en-US" sz="2400" i="1">
                            <a:solidFill>
                              <a:srgbClr val="7030A0"/>
                            </a:solidFill>
                            <a:latin typeface="Cambria Math"/>
                          </a:rPr>
                        </m:ctrlPr>
                      </m:dPr>
                      <m:e>
                        <m:r>
                          <a:rPr lang="en-US" sz="2400" i="1">
                            <a:solidFill>
                              <a:srgbClr val="7030A0"/>
                            </a:solidFill>
                            <a:latin typeface="Cambria Math"/>
                          </a:rPr>
                          <m:t>𝑥</m:t>
                        </m:r>
                        <m:r>
                          <a:rPr lang="en-US" sz="2400" i="1">
                            <a:solidFill>
                              <a:srgbClr val="7030A0"/>
                            </a:solidFill>
                            <a:latin typeface="Cambria Math"/>
                          </a:rPr>
                          <m:t>,</m:t>
                        </m:r>
                        <m:r>
                          <a:rPr lang="en-US" sz="2400" i="1">
                            <a:solidFill>
                              <a:srgbClr val="7030A0"/>
                            </a:solidFill>
                            <a:latin typeface="Cambria Math"/>
                          </a:rPr>
                          <m:t>𝑦</m:t>
                        </m:r>
                      </m:e>
                    </m:d>
                  </m:oMath>
                </a14:m>
                <a:r>
                  <a:rPr lang="en-US" sz="2400" i="1" dirty="0" smtClean="0"/>
                  <a:t> </a:t>
                </a:r>
                <a:endParaRPr lang="en-US" sz="2400" i="1" dirty="0" smtClean="0"/>
              </a:p>
              <a:p>
                <a:pPr algn="ctr"/>
                <a:r>
                  <a:rPr lang="en-US" sz="4000" i="1" kern="0" dirty="0" smtClean="0">
                    <a:solidFill>
                      <a:schemeClr val="accent2"/>
                    </a:solidFill>
                  </a:rPr>
                  <a:t>+</a:t>
                </a:r>
                <a:endParaRPr lang="en-US" sz="4000" i="1" kern="0" dirty="0">
                  <a:solidFill>
                    <a:schemeClr val="accent2"/>
                  </a:solidFill>
                </a:endParaRPr>
              </a:p>
              <a:p>
                <a:pPr algn="ctr"/>
                <a:r>
                  <a:rPr lang="en-US" sz="2400" i="1" kern="0" dirty="0" smtClean="0"/>
                  <a:t>A library of </a:t>
                </a:r>
                <a:r>
                  <a:rPr lang="en-US" sz="2400" i="1" kern="0" dirty="0" smtClean="0">
                    <a:solidFill>
                      <a:srgbClr val="002060"/>
                    </a:solidFill>
                  </a:rPr>
                  <a:t>bitwise</a:t>
                </a:r>
                <a:r>
                  <a:rPr lang="en-US" sz="2400" i="1" kern="0" dirty="0" smtClean="0"/>
                  <a:t> </a:t>
                </a:r>
                <a:r>
                  <a:rPr lang="en-US" sz="2400" i="1" kern="0" dirty="0" smtClean="0"/>
                  <a:t>and </a:t>
                </a:r>
                <a:r>
                  <a:rPr lang="en-US" sz="2400" i="1" kern="0" dirty="0" smtClean="0">
                    <a:solidFill>
                      <a:srgbClr val="002060"/>
                    </a:solidFill>
                  </a:rPr>
                  <a:t>arithmetic </a:t>
                </a:r>
                <a:r>
                  <a:rPr lang="en-US" sz="2400" i="1" kern="0" dirty="0" smtClean="0">
                    <a:solidFill>
                      <a:srgbClr val="002060"/>
                    </a:solidFill>
                  </a:rPr>
                  <a:t>operators</a:t>
                </a:r>
                <a:endParaRPr lang="en-US" sz="2400" i="1" kern="0" dirty="0" smtClean="0"/>
              </a:p>
              <a:p>
                <a:endParaRPr lang="en-US" sz="2400" i="1" kern="0" dirty="0" smtClean="0"/>
              </a:p>
              <a:p>
                <a:endParaRPr lang="en-US" sz="2400" i="1" kern="0" dirty="0"/>
              </a:p>
              <a:p>
                <a:pPr algn="ctr"/>
                <a:endParaRPr lang="en-US" sz="3200" dirty="0" smtClean="0">
                  <a:solidFill>
                    <a:srgbClr val="7030A0"/>
                  </a:solidFill>
                </a:endParaRPr>
              </a:p>
              <a:p>
                <a:pPr algn="ctr"/>
                <a:r>
                  <a:rPr lang="en-US" sz="3200" dirty="0" smtClean="0">
                    <a:solidFill>
                      <a:srgbClr val="7030A0"/>
                    </a:solidFill>
                  </a:rPr>
                  <a:t>floor-average</a:t>
                </a:r>
                <a14:m>
                  <m:oMath xmlns:m="http://schemas.openxmlformats.org/officeDocument/2006/math">
                    <m:d>
                      <m:dPr>
                        <m:ctrlPr>
                          <a:rPr lang="en-US" sz="3200" i="1">
                            <a:solidFill>
                              <a:srgbClr val="7030A0"/>
                            </a:solidFill>
                            <a:latin typeface="Cambria Math"/>
                          </a:rPr>
                        </m:ctrlPr>
                      </m:dPr>
                      <m:e>
                        <m:r>
                          <a:rPr lang="en-US" sz="3200" i="1">
                            <a:solidFill>
                              <a:srgbClr val="7030A0"/>
                            </a:solidFill>
                            <a:latin typeface="Cambria Math"/>
                          </a:rPr>
                          <m:t>𝑥</m:t>
                        </m:r>
                        <m:r>
                          <a:rPr lang="en-US" sz="3200" i="1">
                            <a:solidFill>
                              <a:srgbClr val="7030A0"/>
                            </a:solidFill>
                            <a:latin typeface="Cambria Math"/>
                          </a:rPr>
                          <m:t>,</m:t>
                        </m:r>
                        <m:r>
                          <a:rPr lang="en-US" sz="3200" i="1">
                            <a:solidFill>
                              <a:srgbClr val="7030A0"/>
                            </a:solidFill>
                            <a:latin typeface="Cambria Math"/>
                          </a:rPr>
                          <m:t>𝑦</m:t>
                        </m:r>
                      </m:e>
                    </m:d>
                    <m:r>
                      <a:rPr lang="en-US" sz="3200" i="1">
                        <a:solidFill>
                          <a:srgbClr val="7030A0"/>
                        </a:solidFill>
                        <a:latin typeface="Cambria Math"/>
                      </a:rPr>
                      <m:t>=</m:t>
                    </m:r>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r>
                      <a:rPr lang="en-US" sz="3200" b="0" i="1" smtClean="0">
                        <a:solidFill>
                          <a:srgbClr val="7030A0"/>
                        </a:solidFill>
                        <a:latin typeface="Cambria Math"/>
                      </a:rPr>
                      <m:t> −</m:t>
                    </m:r>
                    <m:d>
                      <m:dPr>
                        <m:ctrlPr>
                          <a:rPr lang="en-US" sz="3200" b="0" i="1" smtClean="0">
                            <a:solidFill>
                              <a:srgbClr val="7030A0"/>
                            </a:solidFill>
                            <a:latin typeface="Cambria Math"/>
                          </a:rPr>
                        </m:ctrlPr>
                      </m:dPr>
                      <m:e>
                        <m:d>
                          <m:dPr>
                            <m:ctrlPr>
                              <a:rPr lang="en-US" sz="3200" b="0" i="1" smtClean="0">
                                <a:solidFill>
                                  <a:srgbClr val="7030A0"/>
                                </a:solidFill>
                                <a:latin typeface="Cambria Math"/>
                              </a:rPr>
                            </m:ctrlPr>
                          </m:dPr>
                          <m:e>
                            <m:r>
                              <a:rPr lang="en-US" sz="3200" b="0" i="1" smtClean="0">
                                <a:solidFill>
                                  <a:srgbClr val="7030A0"/>
                                </a:solidFill>
                                <a:latin typeface="Cambria Math"/>
                              </a:rPr>
                              <m:t>𝑥</m:t>
                            </m:r>
                            <m:r>
                              <a:rPr lang="en-US" sz="3200" b="0" i="1" smtClean="0">
                                <a:solidFill>
                                  <a:srgbClr val="7030A0"/>
                                </a:solidFill>
                                <a:latin typeface="Cambria Math"/>
                              </a:rPr>
                              <m:t>⨁</m:t>
                            </m:r>
                            <m:r>
                              <a:rPr lang="en-US" sz="3200" b="0" i="1" smtClean="0">
                                <a:solidFill>
                                  <a:srgbClr val="7030A0"/>
                                </a:solidFill>
                                <a:latin typeface="Cambria Math"/>
                              </a:rPr>
                              <m:t>𝑦</m:t>
                            </m:r>
                          </m:e>
                        </m:d>
                        <m:r>
                          <a:rPr lang="en-US" sz="3200" b="0" i="1" smtClean="0">
                            <a:solidFill>
                              <a:srgbClr val="7030A0"/>
                            </a:solidFill>
                            <a:latin typeface="Cambria Math"/>
                          </a:rPr>
                          <m:t>≫1</m:t>
                        </m:r>
                      </m:e>
                    </m:d>
                    <m:r>
                      <a:rPr lang="en-US" sz="3200" b="0" i="1" smtClean="0">
                        <a:solidFill>
                          <a:srgbClr val="7030A0"/>
                        </a:solidFill>
                        <a:latin typeface="Cambria Math"/>
                      </a:rPr>
                      <m:t>−1</m:t>
                    </m:r>
                  </m:oMath>
                </a14:m>
                <a:endParaRPr lang="en-US" sz="3200" i="1" kern="0" dirty="0"/>
              </a:p>
              <a:p>
                <a:endParaRPr lang="en-US" sz="2400" dirty="0" smtClean="0"/>
              </a:p>
              <a:p>
                <a:endParaRPr lang="en-US" dirty="0"/>
              </a:p>
              <a:p>
                <a:endParaRPr lang="en-US"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28600" y="1828800"/>
                <a:ext cx="8153400" cy="5483937"/>
              </a:xfrm>
              <a:prstGeom prst="rect">
                <a:avLst/>
              </a:prstGeom>
              <a:blipFill rotWithShape="1">
                <a:blip r:embed="rId2"/>
                <a:stretch>
                  <a:fillRect l="-1421"/>
                </a:stretch>
              </a:blipFill>
            </p:spPr>
            <p:txBody>
              <a:bodyPr/>
              <a:lstStyle/>
              <a:p>
                <a:r>
                  <a:rPr lang="en-US">
                    <a:noFill/>
                  </a:rPr>
                  <a:t> </a:t>
                </a:r>
              </a:p>
            </p:txBody>
          </p:sp>
        </mc:Fallback>
      </mc:AlternateContent>
      <p:sp>
        <p:nvSpPr>
          <p:cNvPr id="3" name="Down Arrow 2"/>
          <p:cNvSpPr/>
          <p:nvPr/>
        </p:nvSpPr>
        <p:spPr>
          <a:xfrm>
            <a:off x="4076984" y="4343400"/>
            <a:ext cx="495300" cy="990600"/>
          </a:xfrm>
          <a:prstGeom prst="downArrow">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45805" y="4343400"/>
            <a:ext cx="88626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5784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a:t>
            </a:r>
            <a:r>
              <a:rPr lang="en-US" dirty="0" smtClean="0"/>
              <a:t>2: </a:t>
            </a:r>
            <a:r>
              <a:rPr lang="en-US" dirty="0" smtClean="0"/>
              <a:t/>
            </a:r>
            <a:br>
              <a:rPr lang="en-US" dirty="0" smtClean="0"/>
            </a:br>
            <a:r>
              <a:rPr lang="en-US" dirty="0" smtClean="0"/>
              <a:t>Bit twiddling programs</a:t>
            </a:r>
            <a:endParaRPr lang="en-US" dirty="0"/>
          </a:p>
        </p:txBody>
      </p:sp>
      <p:sp>
        <p:nvSpPr>
          <p:cNvPr id="3" name="Content Placeholder 2"/>
          <p:cNvSpPr>
            <a:spLocks noGrp="1"/>
          </p:cNvSpPr>
          <p:nvPr>
            <p:ph idx="1"/>
          </p:nvPr>
        </p:nvSpPr>
        <p:spPr>
          <a:xfrm>
            <a:off x="228600" y="1676400"/>
            <a:ext cx="7848600" cy="4876800"/>
          </a:xfrm>
        </p:spPr>
        <p:txBody>
          <a:bodyPr/>
          <a:lstStyle/>
          <a:p>
            <a:pPr marL="114300" indent="0">
              <a:buNone/>
            </a:pPr>
            <a:r>
              <a:rPr lang="en-US" sz="2800" u="sng" dirty="0" smtClean="0">
                <a:solidFill>
                  <a:srgbClr val="2A08B8"/>
                </a:solidFill>
              </a:rPr>
              <a:t>Turn </a:t>
            </a:r>
            <a:r>
              <a:rPr lang="en-US" sz="2800" u="sng" dirty="0">
                <a:solidFill>
                  <a:srgbClr val="2A08B8"/>
                </a:solidFill>
              </a:rPr>
              <a:t>off rightmost contiguous 1 </a:t>
            </a:r>
            <a:r>
              <a:rPr lang="en-US" sz="2800" u="sng" dirty="0" smtClean="0">
                <a:solidFill>
                  <a:srgbClr val="2A08B8"/>
                </a:solidFill>
              </a:rPr>
              <a:t>bits </a:t>
            </a:r>
          </a:p>
          <a:p>
            <a:pPr marL="114300" indent="0">
              <a:buNone/>
            </a:pPr>
            <a:endParaRPr lang="en-US" dirty="0">
              <a:solidFill>
                <a:srgbClr val="7030A0"/>
              </a:solidFill>
            </a:endParaRPr>
          </a:p>
          <a:p>
            <a:pPr marL="114300" indent="0">
              <a:buNone/>
            </a:pPr>
            <a:r>
              <a:rPr lang="en-US" dirty="0" smtClean="0">
                <a:solidFill>
                  <a:srgbClr val="7030A0"/>
                </a:solidFill>
              </a:rPr>
              <a:t>10</a:t>
            </a:r>
            <a:r>
              <a:rPr lang="en-US" b="1" dirty="0" smtClean="0">
                <a:solidFill>
                  <a:srgbClr val="FF0000"/>
                </a:solidFill>
              </a:rPr>
              <a:t>11</a:t>
            </a:r>
            <a:r>
              <a:rPr lang="en-US" dirty="0" smtClean="0">
                <a:solidFill>
                  <a:srgbClr val="7030A0"/>
                </a:solidFill>
              </a:rPr>
              <a:t>0 </a:t>
            </a:r>
            <a:r>
              <a:rPr lang="en-US" dirty="0">
                <a:solidFill>
                  <a:srgbClr val="7030A0"/>
                </a:solidFill>
                <a:sym typeface="Wingdings" pitchFamily="2" charset="2"/>
              </a:rPr>
              <a:t> </a:t>
            </a:r>
            <a:r>
              <a:rPr lang="en-US" dirty="0">
                <a:solidFill>
                  <a:srgbClr val="7030A0"/>
                </a:solidFill>
              </a:rPr>
              <a:t> </a:t>
            </a:r>
            <a:r>
              <a:rPr lang="en-US" dirty="0" smtClean="0">
                <a:solidFill>
                  <a:srgbClr val="7030A0"/>
                </a:solidFill>
              </a:rPr>
              <a:t>10</a:t>
            </a:r>
            <a:r>
              <a:rPr lang="en-US" b="1" dirty="0" smtClean="0">
                <a:solidFill>
                  <a:srgbClr val="FF0000"/>
                </a:solidFill>
              </a:rPr>
              <a:t>00</a:t>
            </a:r>
            <a:r>
              <a:rPr lang="en-US" dirty="0" smtClean="0">
                <a:solidFill>
                  <a:srgbClr val="7030A0"/>
                </a:solidFill>
              </a:rPr>
              <a:t>0</a:t>
            </a:r>
          </a:p>
          <a:p>
            <a:pPr marL="114300" indent="0">
              <a:buNone/>
            </a:pPr>
            <a:r>
              <a:rPr lang="en-US" dirty="0" smtClean="0">
                <a:solidFill>
                  <a:srgbClr val="7030A0"/>
                </a:solidFill>
              </a:rPr>
              <a:t>110</a:t>
            </a:r>
            <a:r>
              <a:rPr lang="en-US" b="1" dirty="0" smtClean="0">
                <a:solidFill>
                  <a:srgbClr val="FF0000"/>
                </a:solidFill>
              </a:rPr>
              <a:t>1</a:t>
            </a:r>
            <a:r>
              <a:rPr lang="en-US" dirty="0" smtClean="0">
                <a:solidFill>
                  <a:srgbClr val="7030A0"/>
                </a:solidFill>
              </a:rPr>
              <a:t>0 </a:t>
            </a:r>
            <a:r>
              <a:rPr lang="en-US" dirty="0">
                <a:solidFill>
                  <a:srgbClr val="7030A0"/>
                </a:solidFill>
                <a:sym typeface="Wingdings" pitchFamily="2" charset="2"/>
              </a:rPr>
              <a:t></a:t>
            </a:r>
            <a:r>
              <a:rPr lang="en-US" dirty="0">
                <a:solidFill>
                  <a:srgbClr val="7030A0"/>
                </a:solidFill>
              </a:rPr>
              <a:t> </a:t>
            </a:r>
            <a:r>
              <a:rPr lang="en-US" dirty="0" smtClean="0">
                <a:solidFill>
                  <a:srgbClr val="7030A0"/>
                </a:solidFill>
              </a:rPr>
              <a:t>110</a:t>
            </a:r>
            <a:r>
              <a:rPr lang="en-US" b="1" dirty="0" smtClean="0">
                <a:solidFill>
                  <a:srgbClr val="FF0000"/>
                </a:solidFill>
              </a:rPr>
              <a:t>0</a:t>
            </a:r>
            <a:r>
              <a:rPr lang="en-US" dirty="0" smtClean="0">
                <a:solidFill>
                  <a:srgbClr val="7030A0"/>
                </a:solidFill>
              </a:rPr>
              <a:t>0</a:t>
            </a:r>
          </a:p>
          <a:p>
            <a:pPr marL="114300" indent="0">
              <a:buNone/>
            </a:pPr>
            <a:endParaRPr lang="en-US" dirty="0" smtClean="0">
              <a:solidFill>
                <a:srgbClr val="7030A0"/>
              </a:solidFill>
            </a:endParaRPr>
          </a:p>
          <a:p>
            <a:pPr marL="114300" indent="0">
              <a:buNone/>
            </a:pPr>
            <a:endParaRPr lang="en-US" dirty="0">
              <a:solidFill>
                <a:srgbClr val="7030A0"/>
              </a:solidFill>
            </a:endParaRPr>
          </a:p>
          <a:p>
            <a:pPr marL="114300" indent="0">
              <a:buNone/>
            </a:pPr>
            <a:endParaRPr lang="en-US" dirty="0">
              <a:solidFill>
                <a:srgbClr val="7030A0"/>
              </a:solidFill>
            </a:endParaRPr>
          </a:p>
          <a:p>
            <a:pPr marL="114300" indent="0">
              <a:buNone/>
            </a:pPr>
            <a:endParaRPr lang="en-US" dirty="0" smtClean="0"/>
          </a:p>
          <a:p>
            <a:endParaRPr lang="en-US" dirty="0"/>
          </a:p>
        </p:txBody>
      </p:sp>
      <p:sp>
        <p:nvSpPr>
          <p:cNvPr id="4" name="TextBox 3"/>
          <p:cNvSpPr txBox="1"/>
          <p:nvPr/>
        </p:nvSpPr>
        <p:spPr>
          <a:xfrm>
            <a:off x="5181600" y="2165445"/>
            <a:ext cx="2743200" cy="4245828"/>
          </a:xfrm>
          <a:prstGeom prst="rect">
            <a:avLst/>
          </a:prstGeom>
          <a:noFill/>
          <a:ln>
            <a:solidFill>
              <a:schemeClr val="tx1"/>
            </a:solidFill>
          </a:ln>
        </p:spPr>
        <p:txBody>
          <a:bodyPr wrap="square" rtlCol="0">
            <a:spAutoFit/>
          </a:bodyPr>
          <a:lstStyle/>
          <a:p>
            <a:r>
              <a:rPr lang="en-US" sz="2000" dirty="0" err="1" smtClean="0">
                <a:solidFill>
                  <a:srgbClr val="FF0000"/>
                </a:solidFill>
                <a:latin typeface="Bookman Old Style" pitchFamily="18" charset="0"/>
                <a:ea typeface="MS Gothic" pitchFamily="49" charset="-128"/>
                <a:cs typeface="Courier New" pitchFamily="49" charset="0"/>
              </a:rPr>
              <a:t>TurnoffRmOnes</a:t>
            </a:r>
            <a:r>
              <a:rPr lang="en-US" sz="2000" dirty="0" smtClean="0">
                <a:solidFill>
                  <a:srgbClr val="FF0000"/>
                </a:solidFill>
                <a:latin typeface="Bookman Old Style" pitchFamily="18" charset="0"/>
                <a:ea typeface="MS Gothic" pitchFamily="49" charset="-128"/>
                <a:cs typeface="Courier New" pitchFamily="49" charset="0"/>
              </a:rPr>
              <a:t> (x) {</a:t>
            </a:r>
          </a:p>
          <a:p>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length(x) – 1;</a:t>
            </a:r>
          </a:p>
          <a:p>
            <a:r>
              <a:rPr lang="en-US" sz="2000" dirty="0" smtClean="0">
                <a:solidFill>
                  <a:srgbClr val="FF0000"/>
                </a:solidFill>
                <a:latin typeface="Bookman Old Style" pitchFamily="18" charset="0"/>
                <a:ea typeface="MS Gothic" pitchFamily="49" charset="-128"/>
                <a:cs typeface="Courier New" pitchFamily="49" charset="0"/>
              </a:rPr>
              <a:t>while( x[</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0 ){</a:t>
            </a:r>
          </a:p>
          <a:p>
            <a:r>
              <a:rPr lang="en-US" sz="2000" dirty="0" smtClean="0">
                <a:solidFill>
                  <a:srgbClr val="FF0000"/>
                </a:solidFill>
                <a:latin typeface="Bookman Old Style" pitchFamily="18" charset="0"/>
                <a:ea typeface="MS Gothic" pitchFamily="49" charset="-128"/>
                <a:cs typeface="Courier New" pitchFamily="49" charset="0"/>
              </a:rPr>
              <a:t>  i--; </a:t>
            </a:r>
          </a:p>
          <a:p>
            <a:r>
              <a:rPr lang="en-US" sz="2000" dirty="0">
                <a:solidFill>
                  <a:srgbClr val="FF0000"/>
                </a:solidFill>
                <a:latin typeface="Bookman Old Style" pitchFamily="18" charset="0"/>
                <a:ea typeface="MS Gothic" pitchFamily="49" charset="-128"/>
                <a:cs typeface="Courier New" pitchFamily="49" charset="0"/>
              </a:rPr>
              <a:t> </a:t>
            </a:r>
            <a:r>
              <a:rPr lang="en-US" sz="2000" dirty="0" smtClean="0">
                <a:solidFill>
                  <a:srgbClr val="FF0000"/>
                </a:solidFill>
                <a:latin typeface="Bookman Old Style" pitchFamily="18" charset="0"/>
                <a:ea typeface="MS Gothic" pitchFamily="49" charset="-128"/>
                <a:cs typeface="Courier New" pitchFamily="49" charset="0"/>
              </a:rPr>
              <a:t> if (i &lt; 0) return x;</a:t>
            </a:r>
          </a:p>
          <a:p>
            <a:r>
              <a:rPr lang="en-US" sz="2000" dirty="0" smtClean="0">
                <a:solidFill>
                  <a:srgbClr val="FF0000"/>
                </a:solidFill>
                <a:latin typeface="Bookman Old Style" pitchFamily="18" charset="0"/>
                <a:ea typeface="MS Gothic" pitchFamily="49" charset="-128"/>
                <a:cs typeface="Courier New" pitchFamily="49" charset="0"/>
              </a:rPr>
              <a:t> }</a:t>
            </a:r>
          </a:p>
          <a:p>
            <a:r>
              <a:rPr lang="en-US" sz="2000" dirty="0" smtClean="0">
                <a:solidFill>
                  <a:srgbClr val="FF0000"/>
                </a:solidFill>
                <a:latin typeface="Bookman Old Style" pitchFamily="18" charset="0"/>
                <a:ea typeface="MS Gothic" pitchFamily="49" charset="-128"/>
                <a:cs typeface="Courier New" pitchFamily="49" charset="0"/>
              </a:rPr>
              <a:t>x[</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0; </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a:t>
            </a:r>
          </a:p>
          <a:p>
            <a:r>
              <a:rPr lang="en-US" sz="2000" dirty="0" smtClean="0">
                <a:solidFill>
                  <a:srgbClr val="FF0000"/>
                </a:solidFill>
                <a:latin typeface="Bookman Old Style" pitchFamily="18" charset="0"/>
                <a:ea typeface="MS Gothic" pitchFamily="49" charset="-128"/>
                <a:cs typeface="Courier New" pitchFamily="49" charset="0"/>
              </a:rPr>
              <a:t>while( x[</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1 ){</a:t>
            </a:r>
          </a:p>
          <a:p>
            <a:r>
              <a:rPr lang="en-US" sz="2000" dirty="0" smtClean="0">
                <a:solidFill>
                  <a:srgbClr val="FF0000"/>
                </a:solidFill>
                <a:latin typeface="Bookman Old Style" pitchFamily="18" charset="0"/>
                <a:ea typeface="MS Gothic" pitchFamily="49" charset="-128"/>
                <a:cs typeface="Courier New" pitchFamily="49" charset="0"/>
              </a:rPr>
              <a:t> x[i] = 0; i--; </a:t>
            </a:r>
          </a:p>
          <a:p>
            <a:r>
              <a:rPr lang="en-US" sz="2000" dirty="0">
                <a:solidFill>
                  <a:srgbClr val="FF0000"/>
                </a:solidFill>
                <a:latin typeface="Bookman Old Style" pitchFamily="18" charset="0"/>
                <a:ea typeface="MS Gothic" pitchFamily="49" charset="-128"/>
                <a:cs typeface="Courier New" pitchFamily="49" charset="0"/>
              </a:rPr>
              <a:t> </a:t>
            </a:r>
            <a:r>
              <a:rPr lang="en-US" sz="2000" dirty="0" smtClean="0">
                <a:solidFill>
                  <a:srgbClr val="FF0000"/>
                </a:solidFill>
                <a:latin typeface="Bookman Old Style" pitchFamily="18" charset="0"/>
                <a:ea typeface="MS Gothic" pitchFamily="49" charset="-128"/>
                <a:cs typeface="Courier New" pitchFamily="49" charset="0"/>
              </a:rPr>
              <a:t>if (i &lt; 0) return x;</a:t>
            </a:r>
          </a:p>
          <a:p>
            <a:r>
              <a:rPr lang="en-US" sz="2000" dirty="0" smtClean="0">
                <a:solidFill>
                  <a:srgbClr val="FF0000"/>
                </a:solidFill>
                <a:latin typeface="Bookman Old Style" pitchFamily="18" charset="0"/>
                <a:ea typeface="MS Gothic" pitchFamily="49" charset="-128"/>
                <a:cs typeface="Courier New" pitchFamily="49" charset="0"/>
              </a:rPr>
              <a:t> }</a:t>
            </a:r>
          </a:p>
          <a:p>
            <a:r>
              <a:rPr lang="en-US" sz="2000" dirty="0" smtClean="0">
                <a:solidFill>
                  <a:srgbClr val="FF0000"/>
                </a:solidFill>
                <a:latin typeface="Bookman Old Style" pitchFamily="18" charset="0"/>
                <a:ea typeface="MS Gothic" pitchFamily="49" charset="-128"/>
                <a:cs typeface="Courier New" pitchFamily="49" charset="0"/>
              </a:rPr>
              <a:t>return x;</a:t>
            </a:r>
          </a:p>
          <a:p>
            <a:r>
              <a:rPr lang="en-US" sz="2000" dirty="0" smtClean="0">
                <a:solidFill>
                  <a:srgbClr val="FF0000"/>
                </a:solidFill>
                <a:latin typeface="Bookman Old Style" pitchFamily="18" charset="0"/>
                <a:ea typeface="MS Gothic" pitchFamily="49" charset="-128"/>
                <a:cs typeface="Courier New" pitchFamily="49" charset="0"/>
              </a:rPr>
              <a:t>}</a:t>
            </a:r>
          </a:p>
        </p:txBody>
      </p:sp>
      <p:sp>
        <p:nvSpPr>
          <p:cNvPr id="5" name="TextBox 4"/>
          <p:cNvSpPr txBox="1"/>
          <p:nvPr/>
        </p:nvSpPr>
        <p:spPr>
          <a:xfrm>
            <a:off x="381000" y="3247969"/>
            <a:ext cx="4267200" cy="3508653"/>
          </a:xfrm>
          <a:prstGeom prst="rect">
            <a:avLst/>
          </a:prstGeom>
          <a:noFill/>
        </p:spPr>
        <p:txBody>
          <a:bodyPr wrap="square" rtlCol="0">
            <a:spAutoFit/>
          </a:bodyPr>
          <a:lstStyle/>
          <a:p>
            <a:endParaRPr lang="en-US" sz="2400" dirty="0" smtClean="0">
              <a:solidFill>
                <a:srgbClr val="7030A0"/>
              </a:solidFill>
            </a:endParaRPr>
          </a:p>
          <a:p>
            <a:r>
              <a:rPr lang="en-US" sz="2400" dirty="0" smtClean="0">
                <a:solidFill>
                  <a:srgbClr val="7030A0"/>
                </a:solidFill>
              </a:rPr>
              <a:t>Arithmetic: add</a:t>
            </a:r>
            <a:r>
              <a:rPr lang="en-US" sz="2400" dirty="0" smtClean="0"/>
              <a:t>, </a:t>
            </a:r>
            <a:r>
              <a:rPr lang="en-US" sz="2400" dirty="0" smtClean="0">
                <a:solidFill>
                  <a:srgbClr val="7030A0"/>
                </a:solidFill>
              </a:rPr>
              <a:t>subtract</a:t>
            </a:r>
            <a:r>
              <a:rPr lang="en-US" sz="2400" dirty="0" smtClean="0"/>
              <a:t>, </a:t>
            </a:r>
            <a:r>
              <a:rPr lang="en-US" sz="2400" dirty="0" err="1" smtClean="0"/>
              <a:t>etc</a:t>
            </a:r>
            <a:endParaRPr lang="en-US" sz="2400" dirty="0" smtClean="0"/>
          </a:p>
          <a:p>
            <a:r>
              <a:rPr lang="en-US" sz="2400" dirty="0" smtClean="0">
                <a:solidFill>
                  <a:srgbClr val="7030A0"/>
                </a:solidFill>
              </a:rPr>
              <a:t>Logical: bitwise-or</a:t>
            </a:r>
            <a:r>
              <a:rPr lang="en-US" sz="2400" dirty="0" smtClean="0"/>
              <a:t>, </a:t>
            </a:r>
            <a:r>
              <a:rPr lang="en-US" sz="2400" dirty="0" smtClean="0">
                <a:solidFill>
                  <a:srgbClr val="7030A0"/>
                </a:solidFill>
              </a:rPr>
              <a:t>bitwise-and</a:t>
            </a:r>
            <a:r>
              <a:rPr lang="en-US" sz="2400" dirty="0" smtClean="0"/>
              <a:t>, </a:t>
            </a:r>
            <a:r>
              <a:rPr lang="en-US" sz="2400" dirty="0" smtClean="0">
                <a:solidFill>
                  <a:srgbClr val="7030A0"/>
                </a:solidFill>
              </a:rPr>
              <a:t>bitwise-</a:t>
            </a:r>
            <a:r>
              <a:rPr lang="en-US" sz="2400" dirty="0" err="1" smtClean="0">
                <a:solidFill>
                  <a:srgbClr val="7030A0"/>
                </a:solidFill>
              </a:rPr>
              <a:t>xor</a:t>
            </a:r>
            <a:r>
              <a:rPr lang="en-US" sz="2400" dirty="0" smtClean="0"/>
              <a:t>, </a:t>
            </a:r>
            <a:r>
              <a:rPr lang="en-US" sz="2400" dirty="0" smtClean="0">
                <a:solidFill>
                  <a:srgbClr val="7030A0"/>
                </a:solidFill>
              </a:rPr>
              <a:t>left-shift</a:t>
            </a:r>
            <a:r>
              <a:rPr lang="en-US" sz="2400" dirty="0" smtClean="0"/>
              <a:t>, etc. </a:t>
            </a:r>
          </a:p>
          <a:p>
            <a:endParaRPr lang="en-US" sz="2400" dirty="0" smtClean="0"/>
          </a:p>
          <a:p>
            <a:pPr marL="342900" indent="-342900">
              <a:buFont typeface="Arial" pitchFamily="34" charset="0"/>
              <a:buChar char="•"/>
            </a:pPr>
            <a:r>
              <a:rPr lang="en-US" sz="2400" dirty="0" smtClean="0"/>
              <a:t>Performance critical</a:t>
            </a:r>
          </a:p>
          <a:p>
            <a:pPr marL="342900" indent="-342900">
              <a:buFont typeface="Arial" pitchFamily="34" charset="0"/>
              <a:buChar char="•"/>
            </a:pPr>
            <a:r>
              <a:rPr lang="en-US" sz="2400" dirty="0" smtClean="0"/>
              <a:t>Non-intuitive </a:t>
            </a:r>
            <a:r>
              <a:rPr lang="en-US" sz="2400" dirty="0"/>
              <a:t>to write</a:t>
            </a:r>
          </a:p>
          <a:p>
            <a:endParaRPr lang="en-US" dirty="0" smtClean="0"/>
          </a:p>
          <a:p>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Susmit Jha</a:t>
            </a:r>
            <a:endParaRPr lang="en-US"/>
          </a:p>
        </p:txBody>
      </p:sp>
      <p:sp>
        <p:nvSpPr>
          <p:cNvPr id="7" name="Slide Number Placeholder 6"/>
          <p:cNvSpPr>
            <a:spLocks noGrp="1"/>
          </p:cNvSpPr>
          <p:nvPr>
            <p:ph type="sldNum" sz="quarter" idx="12"/>
          </p:nvPr>
        </p:nvSpPr>
        <p:spPr/>
        <p:txBody>
          <a:bodyPr/>
          <a:lstStyle/>
          <a:p>
            <a:fld id="{7BFEE8CB-3113-4CCB-A130-67530C53544B}" type="slidenum">
              <a:rPr lang="en-US" smtClean="0"/>
              <a:t>7</a:t>
            </a:fld>
            <a:endParaRPr lang="en-US"/>
          </a:p>
        </p:txBody>
      </p:sp>
    </p:spTree>
    <p:extLst>
      <p:ext uri="{BB962C8B-B14F-4D97-AF65-F5344CB8AC3E}">
        <p14:creationId xmlns:p14="http://schemas.microsoft.com/office/powerpoint/2010/main" val="61022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a:t>
            </a:r>
            <a:r>
              <a:rPr lang="en-US" dirty="0" smtClean="0"/>
              <a:t>2: </a:t>
            </a:r>
            <a:r>
              <a:rPr lang="en-US" dirty="0" smtClean="0"/>
              <a:t/>
            </a:r>
            <a:br>
              <a:rPr lang="en-US" dirty="0" smtClean="0"/>
            </a:br>
            <a:r>
              <a:rPr lang="en-US" dirty="0" smtClean="0"/>
              <a:t>Bit twiddling programs</a:t>
            </a:r>
            <a:endParaRPr lang="en-US" dirty="0"/>
          </a:p>
        </p:txBody>
      </p:sp>
      <p:sp>
        <p:nvSpPr>
          <p:cNvPr id="3" name="Content Placeholder 2"/>
          <p:cNvSpPr>
            <a:spLocks noGrp="1"/>
          </p:cNvSpPr>
          <p:nvPr>
            <p:ph idx="1"/>
          </p:nvPr>
        </p:nvSpPr>
        <p:spPr>
          <a:xfrm>
            <a:off x="228600" y="1676400"/>
            <a:ext cx="7848600" cy="4876800"/>
          </a:xfrm>
        </p:spPr>
        <p:txBody>
          <a:bodyPr/>
          <a:lstStyle/>
          <a:p>
            <a:pPr marL="114300" indent="0">
              <a:buNone/>
            </a:pPr>
            <a:r>
              <a:rPr lang="en-US" sz="2800" u="sng" dirty="0" smtClean="0">
                <a:solidFill>
                  <a:srgbClr val="2A08B8"/>
                </a:solidFill>
              </a:rPr>
              <a:t>Turn </a:t>
            </a:r>
            <a:r>
              <a:rPr lang="en-US" sz="2800" u="sng" dirty="0">
                <a:solidFill>
                  <a:srgbClr val="2A08B8"/>
                </a:solidFill>
              </a:rPr>
              <a:t>off rightmost contiguous 1 </a:t>
            </a:r>
            <a:r>
              <a:rPr lang="en-US" sz="2800" u="sng" dirty="0" smtClean="0">
                <a:solidFill>
                  <a:srgbClr val="2A08B8"/>
                </a:solidFill>
              </a:rPr>
              <a:t>bits </a:t>
            </a:r>
          </a:p>
          <a:p>
            <a:pPr marL="114300" indent="0">
              <a:buNone/>
            </a:pPr>
            <a:endParaRPr lang="en-US" dirty="0">
              <a:solidFill>
                <a:srgbClr val="7030A0"/>
              </a:solidFill>
            </a:endParaRPr>
          </a:p>
          <a:p>
            <a:pPr marL="114300" indent="0">
              <a:buNone/>
            </a:pPr>
            <a:r>
              <a:rPr lang="en-US" dirty="0" smtClean="0">
                <a:solidFill>
                  <a:srgbClr val="7030A0"/>
                </a:solidFill>
              </a:rPr>
              <a:t>10</a:t>
            </a:r>
            <a:r>
              <a:rPr lang="en-US" b="1" dirty="0" smtClean="0">
                <a:solidFill>
                  <a:srgbClr val="FF0000"/>
                </a:solidFill>
              </a:rPr>
              <a:t>11</a:t>
            </a:r>
            <a:r>
              <a:rPr lang="en-US" dirty="0" smtClean="0">
                <a:solidFill>
                  <a:srgbClr val="7030A0"/>
                </a:solidFill>
              </a:rPr>
              <a:t>0 </a:t>
            </a:r>
            <a:r>
              <a:rPr lang="en-US" dirty="0">
                <a:solidFill>
                  <a:srgbClr val="7030A0"/>
                </a:solidFill>
                <a:sym typeface="Wingdings" pitchFamily="2" charset="2"/>
              </a:rPr>
              <a:t> </a:t>
            </a:r>
            <a:r>
              <a:rPr lang="en-US" dirty="0">
                <a:solidFill>
                  <a:srgbClr val="7030A0"/>
                </a:solidFill>
              </a:rPr>
              <a:t> </a:t>
            </a:r>
            <a:r>
              <a:rPr lang="en-US" dirty="0" smtClean="0">
                <a:solidFill>
                  <a:srgbClr val="7030A0"/>
                </a:solidFill>
              </a:rPr>
              <a:t>10</a:t>
            </a:r>
            <a:r>
              <a:rPr lang="en-US" b="1" dirty="0" smtClean="0">
                <a:solidFill>
                  <a:srgbClr val="FF0000"/>
                </a:solidFill>
              </a:rPr>
              <a:t>00</a:t>
            </a:r>
            <a:r>
              <a:rPr lang="en-US" dirty="0" smtClean="0">
                <a:solidFill>
                  <a:srgbClr val="7030A0"/>
                </a:solidFill>
              </a:rPr>
              <a:t>0</a:t>
            </a:r>
          </a:p>
          <a:p>
            <a:pPr marL="114300" indent="0">
              <a:buNone/>
            </a:pPr>
            <a:r>
              <a:rPr lang="en-US" dirty="0" smtClean="0">
                <a:solidFill>
                  <a:srgbClr val="7030A0"/>
                </a:solidFill>
              </a:rPr>
              <a:t>110</a:t>
            </a:r>
            <a:r>
              <a:rPr lang="en-US" b="1" dirty="0" smtClean="0">
                <a:solidFill>
                  <a:srgbClr val="FF0000"/>
                </a:solidFill>
              </a:rPr>
              <a:t>1</a:t>
            </a:r>
            <a:r>
              <a:rPr lang="en-US" dirty="0" smtClean="0">
                <a:solidFill>
                  <a:srgbClr val="7030A0"/>
                </a:solidFill>
              </a:rPr>
              <a:t>0 </a:t>
            </a:r>
            <a:r>
              <a:rPr lang="en-US" dirty="0">
                <a:solidFill>
                  <a:srgbClr val="7030A0"/>
                </a:solidFill>
                <a:sym typeface="Wingdings" pitchFamily="2" charset="2"/>
              </a:rPr>
              <a:t></a:t>
            </a:r>
            <a:r>
              <a:rPr lang="en-US" dirty="0">
                <a:solidFill>
                  <a:srgbClr val="7030A0"/>
                </a:solidFill>
              </a:rPr>
              <a:t> </a:t>
            </a:r>
            <a:r>
              <a:rPr lang="en-US" dirty="0" smtClean="0">
                <a:solidFill>
                  <a:srgbClr val="7030A0"/>
                </a:solidFill>
              </a:rPr>
              <a:t>110</a:t>
            </a:r>
            <a:r>
              <a:rPr lang="en-US" b="1" dirty="0" smtClean="0">
                <a:solidFill>
                  <a:srgbClr val="FF0000"/>
                </a:solidFill>
              </a:rPr>
              <a:t>0</a:t>
            </a:r>
            <a:r>
              <a:rPr lang="en-US" dirty="0" smtClean="0">
                <a:solidFill>
                  <a:srgbClr val="7030A0"/>
                </a:solidFill>
              </a:rPr>
              <a:t>0</a:t>
            </a:r>
          </a:p>
          <a:p>
            <a:pPr marL="114300" indent="0">
              <a:buNone/>
            </a:pPr>
            <a:endParaRPr lang="en-US" dirty="0" smtClean="0">
              <a:solidFill>
                <a:srgbClr val="7030A0"/>
              </a:solidFill>
            </a:endParaRPr>
          </a:p>
          <a:p>
            <a:pPr marL="114300" indent="0">
              <a:buNone/>
            </a:pPr>
            <a:endParaRPr lang="en-US" dirty="0">
              <a:solidFill>
                <a:srgbClr val="7030A0"/>
              </a:solidFill>
            </a:endParaRPr>
          </a:p>
          <a:p>
            <a:pPr marL="114300" indent="0">
              <a:buNone/>
            </a:pPr>
            <a:endParaRPr lang="en-US" dirty="0">
              <a:solidFill>
                <a:srgbClr val="7030A0"/>
              </a:solidFill>
            </a:endParaRPr>
          </a:p>
          <a:p>
            <a:pPr marL="114300" indent="0">
              <a:buNone/>
            </a:pPr>
            <a:endParaRPr lang="en-US" dirty="0" smtClean="0"/>
          </a:p>
          <a:p>
            <a:endParaRPr lang="en-US" dirty="0"/>
          </a:p>
        </p:txBody>
      </p:sp>
      <p:sp>
        <p:nvSpPr>
          <p:cNvPr id="4" name="TextBox 3"/>
          <p:cNvSpPr txBox="1"/>
          <p:nvPr/>
        </p:nvSpPr>
        <p:spPr>
          <a:xfrm>
            <a:off x="5181600" y="2165445"/>
            <a:ext cx="2743200" cy="4245828"/>
          </a:xfrm>
          <a:prstGeom prst="rect">
            <a:avLst/>
          </a:prstGeom>
          <a:noFill/>
          <a:ln>
            <a:solidFill>
              <a:schemeClr val="tx1"/>
            </a:solidFill>
          </a:ln>
        </p:spPr>
        <p:txBody>
          <a:bodyPr wrap="square" rtlCol="0">
            <a:spAutoFit/>
          </a:bodyPr>
          <a:lstStyle/>
          <a:p>
            <a:r>
              <a:rPr lang="en-US" sz="2000" dirty="0" err="1" smtClean="0">
                <a:solidFill>
                  <a:srgbClr val="FF0000"/>
                </a:solidFill>
                <a:latin typeface="Bookman Old Style" pitchFamily="18" charset="0"/>
                <a:ea typeface="MS Gothic" pitchFamily="49" charset="-128"/>
                <a:cs typeface="Courier New" pitchFamily="49" charset="0"/>
              </a:rPr>
              <a:t>TurnoffRmOnes</a:t>
            </a:r>
            <a:r>
              <a:rPr lang="en-US" sz="2000" dirty="0" smtClean="0">
                <a:solidFill>
                  <a:srgbClr val="FF0000"/>
                </a:solidFill>
                <a:latin typeface="Bookman Old Style" pitchFamily="18" charset="0"/>
                <a:ea typeface="MS Gothic" pitchFamily="49" charset="-128"/>
                <a:cs typeface="Courier New" pitchFamily="49" charset="0"/>
              </a:rPr>
              <a:t> (x) {</a:t>
            </a:r>
          </a:p>
          <a:p>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length(x) – 1;</a:t>
            </a:r>
          </a:p>
          <a:p>
            <a:r>
              <a:rPr lang="en-US" sz="2000" dirty="0" smtClean="0">
                <a:solidFill>
                  <a:srgbClr val="FF0000"/>
                </a:solidFill>
                <a:latin typeface="Bookman Old Style" pitchFamily="18" charset="0"/>
                <a:ea typeface="MS Gothic" pitchFamily="49" charset="-128"/>
                <a:cs typeface="Courier New" pitchFamily="49" charset="0"/>
              </a:rPr>
              <a:t>while( x[</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0 ){</a:t>
            </a:r>
          </a:p>
          <a:p>
            <a:r>
              <a:rPr lang="en-US" sz="2000" dirty="0" smtClean="0">
                <a:solidFill>
                  <a:srgbClr val="FF0000"/>
                </a:solidFill>
                <a:latin typeface="Bookman Old Style" pitchFamily="18" charset="0"/>
                <a:ea typeface="MS Gothic" pitchFamily="49" charset="-128"/>
                <a:cs typeface="Courier New" pitchFamily="49" charset="0"/>
              </a:rPr>
              <a:t>  i--; </a:t>
            </a:r>
          </a:p>
          <a:p>
            <a:r>
              <a:rPr lang="en-US" sz="2000" dirty="0">
                <a:solidFill>
                  <a:srgbClr val="FF0000"/>
                </a:solidFill>
                <a:latin typeface="Bookman Old Style" pitchFamily="18" charset="0"/>
                <a:ea typeface="MS Gothic" pitchFamily="49" charset="-128"/>
                <a:cs typeface="Courier New" pitchFamily="49" charset="0"/>
              </a:rPr>
              <a:t> </a:t>
            </a:r>
            <a:r>
              <a:rPr lang="en-US" sz="2000" dirty="0" smtClean="0">
                <a:solidFill>
                  <a:srgbClr val="FF0000"/>
                </a:solidFill>
                <a:latin typeface="Bookman Old Style" pitchFamily="18" charset="0"/>
                <a:ea typeface="MS Gothic" pitchFamily="49" charset="-128"/>
                <a:cs typeface="Courier New" pitchFamily="49" charset="0"/>
              </a:rPr>
              <a:t> if (i &lt; 0) return x;</a:t>
            </a:r>
          </a:p>
          <a:p>
            <a:r>
              <a:rPr lang="en-US" sz="2000" dirty="0" smtClean="0">
                <a:solidFill>
                  <a:srgbClr val="FF0000"/>
                </a:solidFill>
                <a:latin typeface="Bookman Old Style" pitchFamily="18" charset="0"/>
                <a:ea typeface="MS Gothic" pitchFamily="49" charset="-128"/>
                <a:cs typeface="Courier New" pitchFamily="49" charset="0"/>
              </a:rPr>
              <a:t> }</a:t>
            </a:r>
          </a:p>
          <a:p>
            <a:r>
              <a:rPr lang="en-US" sz="2000" dirty="0" smtClean="0">
                <a:solidFill>
                  <a:srgbClr val="FF0000"/>
                </a:solidFill>
                <a:latin typeface="Bookman Old Style" pitchFamily="18" charset="0"/>
                <a:ea typeface="MS Gothic" pitchFamily="49" charset="-128"/>
                <a:cs typeface="Courier New" pitchFamily="49" charset="0"/>
              </a:rPr>
              <a:t>x[</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0; </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a:t>
            </a:r>
          </a:p>
          <a:p>
            <a:r>
              <a:rPr lang="en-US" sz="2000" dirty="0" smtClean="0">
                <a:solidFill>
                  <a:srgbClr val="FF0000"/>
                </a:solidFill>
                <a:latin typeface="Bookman Old Style" pitchFamily="18" charset="0"/>
                <a:ea typeface="MS Gothic" pitchFamily="49" charset="-128"/>
                <a:cs typeface="Courier New" pitchFamily="49" charset="0"/>
              </a:rPr>
              <a:t>while( x[</a:t>
            </a:r>
            <a:r>
              <a:rPr lang="en-US" sz="2000" dirty="0" err="1" smtClean="0">
                <a:solidFill>
                  <a:srgbClr val="FF0000"/>
                </a:solidFill>
                <a:latin typeface="Bookman Old Style" pitchFamily="18" charset="0"/>
                <a:ea typeface="MS Gothic" pitchFamily="49" charset="-128"/>
                <a:cs typeface="Courier New" pitchFamily="49" charset="0"/>
              </a:rPr>
              <a:t>i</a:t>
            </a:r>
            <a:r>
              <a:rPr lang="en-US" sz="2000" dirty="0" smtClean="0">
                <a:solidFill>
                  <a:srgbClr val="FF0000"/>
                </a:solidFill>
                <a:latin typeface="Bookman Old Style" pitchFamily="18" charset="0"/>
                <a:ea typeface="MS Gothic" pitchFamily="49" charset="-128"/>
                <a:cs typeface="Courier New" pitchFamily="49" charset="0"/>
              </a:rPr>
              <a:t>] == 1 ){</a:t>
            </a:r>
          </a:p>
          <a:p>
            <a:r>
              <a:rPr lang="en-US" sz="2000" dirty="0" smtClean="0">
                <a:solidFill>
                  <a:srgbClr val="FF0000"/>
                </a:solidFill>
                <a:latin typeface="Bookman Old Style" pitchFamily="18" charset="0"/>
                <a:ea typeface="MS Gothic" pitchFamily="49" charset="-128"/>
                <a:cs typeface="Courier New" pitchFamily="49" charset="0"/>
              </a:rPr>
              <a:t> x[i] = 0; i--; </a:t>
            </a:r>
          </a:p>
          <a:p>
            <a:r>
              <a:rPr lang="en-US" sz="2000" dirty="0">
                <a:solidFill>
                  <a:srgbClr val="FF0000"/>
                </a:solidFill>
                <a:latin typeface="Bookman Old Style" pitchFamily="18" charset="0"/>
                <a:ea typeface="MS Gothic" pitchFamily="49" charset="-128"/>
                <a:cs typeface="Courier New" pitchFamily="49" charset="0"/>
              </a:rPr>
              <a:t> </a:t>
            </a:r>
            <a:r>
              <a:rPr lang="en-US" sz="2000" dirty="0" smtClean="0">
                <a:solidFill>
                  <a:srgbClr val="FF0000"/>
                </a:solidFill>
                <a:latin typeface="Bookman Old Style" pitchFamily="18" charset="0"/>
                <a:ea typeface="MS Gothic" pitchFamily="49" charset="-128"/>
                <a:cs typeface="Courier New" pitchFamily="49" charset="0"/>
              </a:rPr>
              <a:t>if (i &lt; 0) return x;</a:t>
            </a:r>
          </a:p>
          <a:p>
            <a:r>
              <a:rPr lang="en-US" sz="2000" dirty="0" smtClean="0">
                <a:solidFill>
                  <a:srgbClr val="FF0000"/>
                </a:solidFill>
                <a:latin typeface="Bookman Old Style" pitchFamily="18" charset="0"/>
                <a:ea typeface="MS Gothic" pitchFamily="49" charset="-128"/>
                <a:cs typeface="Courier New" pitchFamily="49" charset="0"/>
              </a:rPr>
              <a:t> }</a:t>
            </a:r>
          </a:p>
          <a:p>
            <a:r>
              <a:rPr lang="en-US" sz="2000" dirty="0" smtClean="0">
                <a:solidFill>
                  <a:srgbClr val="FF0000"/>
                </a:solidFill>
                <a:latin typeface="Bookman Old Style" pitchFamily="18" charset="0"/>
                <a:ea typeface="MS Gothic" pitchFamily="49" charset="-128"/>
                <a:cs typeface="Courier New" pitchFamily="49" charset="0"/>
              </a:rPr>
              <a:t>return x;</a:t>
            </a:r>
          </a:p>
          <a:p>
            <a:r>
              <a:rPr lang="en-US" sz="2000" dirty="0" smtClean="0">
                <a:solidFill>
                  <a:srgbClr val="FF0000"/>
                </a:solidFill>
                <a:latin typeface="Bookman Old Style" pitchFamily="18" charset="0"/>
                <a:ea typeface="MS Gothic" pitchFamily="49" charset="-128"/>
                <a:cs typeface="Courier New" pitchFamily="49" charset="0"/>
              </a:rPr>
              <a:t>}</a:t>
            </a:r>
          </a:p>
        </p:txBody>
      </p:sp>
      <p:sp>
        <p:nvSpPr>
          <p:cNvPr id="6" name="Footer Placeholder 5"/>
          <p:cNvSpPr>
            <a:spLocks noGrp="1"/>
          </p:cNvSpPr>
          <p:nvPr>
            <p:ph type="ftr" sz="quarter" idx="11"/>
          </p:nvPr>
        </p:nvSpPr>
        <p:spPr/>
        <p:txBody>
          <a:bodyPr/>
          <a:lstStyle/>
          <a:p>
            <a:r>
              <a:rPr lang="en-US" smtClean="0"/>
              <a:t>Susmit Jha</a:t>
            </a:r>
            <a:endParaRPr lang="en-US"/>
          </a:p>
        </p:txBody>
      </p:sp>
      <p:sp>
        <p:nvSpPr>
          <p:cNvPr id="7" name="Slide Number Placeholder 6"/>
          <p:cNvSpPr>
            <a:spLocks noGrp="1"/>
          </p:cNvSpPr>
          <p:nvPr>
            <p:ph type="sldNum" sz="quarter" idx="12"/>
          </p:nvPr>
        </p:nvSpPr>
        <p:spPr/>
        <p:txBody>
          <a:bodyPr/>
          <a:lstStyle/>
          <a:p>
            <a:fld id="{7BFEE8CB-3113-4CCB-A130-67530C53544B}" type="slidenum">
              <a:rPr lang="en-US" smtClean="0"/>
              <a:t>8</a:t>
            </a:fld>
            <a:endParaRPr lang="en-US"/>
          </a:p>
        </p:txBody>
      </p:sp>
      <p:sp>
        <p:nvSpPr>
          <p:cNvPr id="8" name="TextBox 7"/>
          <p:cNvSpPr txBox="1"/>
          <p:nvPr/>
        </p:nvSpPr>
        <p:spPr>
          <a:xfrm>
            <a:off x="533400" y="3755043"/>
            <a:ext cx="4038600" cy="2677656"/>
          </a:xfrm>
          <a:prstGeom prst="rect">
            <a:avLst/>
          </a:prstGeom>
          <a:solidFill>
            <a:schemeClr val="bg2"/>
          </a:solidFill>
          <a:ln w="38100">
            <a:solidFill>
              <a:schemeClr val="tx1"/>
            </a:solidFill>
          </a:ln>
        </p:spPr>
        <p:txBody>
          <a:bodyPr wrap="square" rtlCol="0">
            <a:spAutoFit/>
          </a:bodyPr>
          <a:lstStyle/>
          <a:p>
            <a:r>
              <a:rPr lang="en-US" sz="2400" b="1" dirty="0" err="1" smtClean="0">
                <a:solidFill>
                  <a:srgbClr val="7030A0"/>
                </a:solidFill>
                <a:latin typeface="Courier New" pitchFamily="49" charset="0"/>
                <a:ea typeface="MS Gothic" pitchFamily="49" charset="-128"/>
                <a:cs typeface="Courier New" pitchFamily="49" charset="0"/>
              </a:rPr>
              <a:t>TurnoffRmOnes</a:t>
            </a:r>
            <a:r>
              <a:rPr lang="en-US" sz="2400" b="1" dirty="0" smtClean="0">
                <a:solidFill>
                  <a:srgbClr val="7030A0"/>
                </a:solidFill>
                <a:latin typeface="Courier New" pitchFamily="49" charset="0"/>
                <a:ea typeface="MS Gothic" pitchFamily="49" charset="-128"/>
                <a:cs typeface="Courier New" pitchFamily="49" charset="0"/>
              </a:rPr>
              <a:t> (x) {</a:t>
            </a:r>
          </a:p>
          <a:p>
            <a:r>
              <a:rPr lang="en-US" sz="2400" b="1" dirty="0" smtClean="0">
                <a:solidFill>
                  <a:srgbClr val="7030A0"/>
                </a:solidFill>
                <a:latin typeface="Courier New" pitchFamily="49" charset="0"/>
                <a:ea typeface="MS Gothic" pitchFamily="49" charset="-128"/>
                <a:cs typeface="Courier New" pitchFamily="49" charset="0"/>
              </a:rPr>
              <a:t>r</a:t>
            </a:r>
            <a:r>
              <a:rPr lang="en-US" sz="2400" b="1" baseline="-25000" dirty="0" smtClean="0">
                <a:solidFill>
                  <a:srgbClr val="7030A0"/>
                </a:solidFill>
                <a:latin typeface="Courier New"/>
                <a:ea typeface="MS Gothic" pitchFamily="49" charset="-128"/>
                <a:cs typeface="Courier New" pitchFamily="49" charset="0"/>
              </a:rPr>
              <a:t>1</a:t>
            </a:r>
            <a:r>
              <a:rPr lang="en-US" sz="2400" b="1" dirty="0" smtClean="0">
                <a:solidFill>
                  <a:srgbClr val="7030A0"/>
                </a:solidFill>
                <a:latin typeface="Courier New" pitchFamily="49" charset="0"/>
                <a:ea typeface="MS Gothic" pitchFamily="49" charset="-128"/>
                <a:cs typeface="Courier New" pitchFamily="49" charset="0"/>
              </a:rPr>
              <a:t> = x – 1;</a:t>
            </a:r>
          </a:p>
          <a:p>
            <a:r>
              <a:rPr lang="en-US" sz="2400" b="1" dirty="0" smtClean="0">
                <a:solidFill>
                  <a:srgbClr val="7030A0"/>
                </a:solidFill>
                <a:latin typeface="Courier New" pitchFamily="49" charset="0"/>
                <a:ea typeface="MS Gothic" pitchFamily="49" charset="-128"/>
                <a:cs typeface="Courier New" pitchFamily="49" charset="0"/>
              </a:rPr>
              <a:t>r</a:t>
            </a:r>
            <a:r>
              <a:rPr lang="en-US" sz="2400" b="1" baseline="-25000" dirty="0" smtClean="0">
                <a:solidFill>
                  <a:srgbClr val="7030A0"/>
                </a:solidFill>
                <a:latin typeface="Courier New"/>
                <a:ea typeface="MS Gothic" pitchFamily="49" charset="-128"/>
                <a:cs typeface="Courier New" pitchFamily="49" charset="0"/>
              </a:rPr>
              <a:t>2</a:t>
            </a:r>
            <a:r>
              <a:rPr lang="en-US" sz="2400" b="1" dirty="0" smtClean="0">
                <a:solidFill>
                  <a:srgbClr val="7030A0"/>
                </a:solidFill>
                <a:latin typeface="Courier New" pitchFamily="49" charset="0"/>
                <a:ea typeface="MS Gothic" pitchFamily="49" charset="-128"/>
                <a:cs typeface="Courier New" pitchFamily="49" charset="0"/>
              </a:rPr>
              <a:t> = x || r</a:t>
            </a:r>
            <a:r>
              <a:rPr lang="en-US" sz="2400" b="1" baseline="-25000" dirty="0" smtClean="0">
                <a:solidFill>
                  <a:srgbClr val="7030A0"/>
                </a:solidFill>
                <a:latin typeface="Courier New"/>
                <a:ea typeface="MS Gothic" pitchFamily="49" charset="-128"/>
                <a:cs typeface="Courier New" pitchFamily="49" charset="0"/>
              </a:rPr>
              <a:t>1</a:t>
            </a:r>
            <a:r>
              <a:rPr lang="en-US" sz="2400" b="1" dirty="0" smtClean="0">
                <a:solidFill>
                  <a:srgbClr val="7030A0"/>
                </a:solidFill>
                <a:latin typeface="Courier New" pitchFamily="49" charset="0"/>
                <a:ea typeface="MS Gothic" pitchFamily="49" charset="-128"/>
                <a:cs typeface="Courier New" pitchFamily="49" charset="0"/>
              </a:rPr>
              <a:t> ;</a:t>
            </a:r>
          </a:p>
          <a:p>
            <a:r>
              <a:rPr lang="en-US" sz="2400" b="1" dirty="0" smtClean="0">
                <a:solidFill>
                  <a:srgbClr val="7030A0"/>
                </a:solidFill>
                <a:latin typeface="Courier New" pitchFamily="49" charset="0"/>
                <a:ea typeface="MS Gothic" pitchFamily="49" charset="-128"/>
                <a:cs typeface="Courier New" pitchFamily="49" charset="0"/>
              </a:rPr>
              <a:t>r</a:t>
            </a:r>
            <a:r>
              <a:rPr lang="en-US" sz="2400" b="1" baseline="-25000" dirty="0" smtClean="0">
                <a:solidFill>
                  <a:srgbClr val="7030A0"/>
                </a:solidFill>
                <a:latin typeface="Courier New"/>
                <a:ea typeface="MS Gothic" pitchFamily="49" charset="-128"/>
                <a:cs typeface="Courier New" pitchFamily="49" charset="0"/>
              </a:rPr>
              <a:t>3</a:t>
            </a:r>
            <a:r>
              <a:rPr lang="en-US" sz="2400" b="1" dirty="0" smtClean="0">
                <a:solidFill>
                  <a:srgbClr val="7030A0"/>
                </a:solidFill>
                <a:latin typeface="Courier New" pitchFamily="49" charset="0"/>
                <a:ea typeface="MS Gothic" pitchFamily="49" charset="-128"/>
                <a:cs typeface="Courier New" pitchFamily="49" charset="0"/>
              </a:rPr>
              <a:t> = r</a:t>
            </a:r>
            <a:r>
              <a:rPr lang="en-US" sz="2400" b="1" baseline="-25000" dirty="0" smtClean="0">
                <a:solidFill>
                  <a:srgbClr val="7030A0"/>
                </a:solidFill>
                <a:latin typeface="Courier New"/>
                <a:ea typeface="MS Gothic" pitchFamily="49" charset="-128"/>
                <a:cs typeface="Courier New" pitchFamily="49" charset="0"/>
              </a:rPr>
              <a:t>2</a:t>
            </a:r>
            <a:r>
              <a:rPr lang="en-US" sz="2400" b="1" dirty="0" smtClean="0">
                <a:solidFill>
                  <a:srgbClr val="7030A0"/>
                </a:solidFill>
                <a:latin typeface="Courier New" pitchFamily="49" charset="0"/>
                <a:ea typeface="MS Gothic" pitchFamily="49" charset="-128"/>
                <a:cs typeface="Courier New" pitchFamily="49" charset="0"/>
              </a:rPr>
              <a:t> + 1;</a:t>
            </a:r>
          </a:p>
          <a:p>
            <a:r>
              <a:rPr lang="en-US" sz="2400" b="1" dirty="0" smtClean="0">
                <a:solidFill>
                  <a:srgbClr val="7030A0"/>
                </a:solidFill>
                <a:latin typeface="Courier New" pitchFamily="49" charset="0"/>
                <a:ea typeface="MS Gothic" pitchFamily="49" charset="-128"/>
                <a:cs typeface="Courier New" pitchFamily="49" charset="0"/>
              </a:rPr>
              <a:t>r</a:t>
            </a:r>
            <a:r>
              <a:rPr lang="en-US" sz="2400" b="1" baseline="-25000" dirty="0" smtClean="0">
                <a:solidFill>
                  <a:srgbClr val="7030A0"/>
                </a:solidFill>
                <a:latin typeface="Courier New"/>
                <a:ea typeface="MS Gothic" pitchFamily="49" charset="-128"/>
                <a:cs typeface="Courier New" pitchFamily="49" charset="0"/>
              </a:rPr>
              <a:t>4</a:t>
            </a:r>
            <a:r>
              <a:rPr lang="en-US" sz="2400" b="1" dirty="0" smtClean="0">
                <a:solidFill>
                  <a:srgbClr val="7030A0"/>
                </a:solidFill>
                <a:latin typeface="Courier New" pitchFamily="49" charset="0"/>
                <a:ea typeface="MS Gothic" pitchFamily="49" charset="-128"/>
                <a:cs typeface="Courier New" pitchFamily="49" charset="0"/>
              </a:rPr>
              <a:t> = r</a:t>
            </a:r>
            <a:r>
              <a:rPr lang="en-US" sz="2400" b="1" baseline="-25000" dirty="0" smtClean="0">
                <a:solidFill>
                  <a:srgbClr val="7030A0"/>
                </a:solidFill>
                <a:latin typeface="Courier New"/>
                <a:ea typeface="MS Gothic" pitchFamily="49" charset="-128"/>
                <a:cs typeface="Courier New" pitchFamily="49" charset="0"/>
              </a:rPr>
              <a:t>3</a:t>
            </a:r>
            <a:r>
              <a:rPr lang="en-US" sz="2400" b="1" dirty="0" smtClean="0">
                <a:solidFill>
                  <a:srgbClr val="7030A0"/>
                </a:solidFill>
                <a:latin typeface="Courier New" pitchFamily="49" charset="0"/>
                <a:ea typeface="MS Gothic" pitchFamily="49" charset="-128"/>
                <a:cs typeface="Courier New" pitchFamily="49" charset="0"/>
              </a:rPr>
              <a:t> &amp;&amp; x</a:t>
            </a:r>
          </a:p>
          <a:p>
            <a:r>
              <a:rPr lang="en-US" sz="2400" b="1" dirty="0" smtClean="0">
                <a:solidFill>
                  <a:srgbClr val="7030A0"/>
                </a:solidFill>
                <a:latin typeface="Courier New" pitchFamily="49" charset="0"/>
                <a:ea typeface="MS Gothic" pitchFamily="49" charset="-128"/>
                <a:cs typeface="Courier New" pitchFamily="49" charset="0"/>
              </a:rPr>
              <a:t>return r</a:t>
            </a:r>
            <a:r>
              <a:rPr lang="en-US" sz="2400" b="1" baseline="-25000" dirty="0" smtClean="0">
                <a:solidFill>
                  <a:srgbClr val="7030A0"/>
                </a:solidFill>
                <a:latin typeface="Courier New"/>
                <a:ea typeface="MS Gothic" pitchFamily="49" charset="-128"/>
                <a:cs typeface="Courier New" pitchFamily="49" charset="0"/>
              </a:rPr>
              <a:t>4</a:t>
            </a:r>
            <a:r>
              <a:rPr lang="en-US" sz="2400" b="1" dirty="0" smtClean="0">
                <a:solidFill>
                  <a:srgbClr val="7030A0"/>
                </a:solidFill>
                <a:latin typeface="Courier New" pitchFamily="49" charset="0"/>
                <a:ea typeface="MS Gothic" pitchFamily="49" charset="-128"/>
                <a:cs typeface="Courier New" pitchFamily="49" charset="0"/>
              </a:rPr>
              <a:t>;</a:t>
            </a:r>
          </a:p>
          <a:p>
            <a:r>
              <a:rPr lang="en-US" sz="2400" b="1" dirty="0" smtClean="0">
                <a:solidFill>
                  <a:srgbClr val="7030A0"/>
                </a:solidFill>
                <a:latin typeface="Courier New" pitchFamily="49" charset="0"/>
                <a:ea typeface="MS Gothic" pitchFamily="49" charset="-128"/>
                <a:cs typeface="Courier New" pitchFamily="49" charset="0"/>
              </a:rPr>
              <a:t>}</a:t>
            </a:r>
          </a:p>
        </p:txBody>
      </p:sp>
      <p:sp>
        <p:nvSpPr>
          <p:cNvPr id="9" name="Bent Arrow 8"/>
          <p:cNvSpPr/>
          <p:nvPr/>
        </p:nvSpPr>
        <p:spPr>
          <a:xfrm rot="16200000" flipH="1">
            <a:off x="3854926" y="2405622"/>
            <a:ext cx="838197" cy="18151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2552700" y="2437635"/>
            <a:ext cx="886266"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2860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7772400" cy="5369312"/>
          </a:xfrm>
        </p:spPr>
        <p:txBody>
          <a:bodyPr>
            <a:normAutofit/>
          </a:bodyPr>
          <a:lstStyle/>
          <a:p>
            <a:pPr>
              <a:buNone/>
            </a:pPr>
            <a:r>
              <a:rPr lang="en-US" sz="2400" u="sng" dirty="0" smtClean="0"/>
              <a:t>Given</a:t>
            </a:r>
            <a:r>
              <a:rPr lang="en-US" sz="2400" u="sng" dirty="0" smtClean="0"/>
              <a:t>: </a:t>
            </a:r>
          </a:p>
          <a:p>
            <a:r>
              <a:rPr lang="en-US" sz="2400" dirty="0"/>
              <a:t>L</a:t>
            </a:r>
            <a:r>
              <a:rPr lang="en-US" sz="2400" dirty="0" smtClean="0"/>
              <a:t>ibrary </a:t>
            </a:r>
            <a:r>
              <a:rPr lang="en-US" sz="2400" dirty="0" smtClean="0"/>
              <a:t>of components </a:t>
            </a:r>
            <a:r>
              <a:rPr lang="en-US" sz="2400" dirty="0" smtClean="0"/>
              <a:t> with their functional </a:t>
            </a:r>
            <a:r>
              <a:rPr lang="en-US" sz="2400" dirty="0" smtClean="0"/>
              <a:t>specification</a:t>
            </a:r>
          </a:p>
          <a:p>
            <a:r>
              <a:rPr lang="en-US" sz="2400" dirty="0" smtClean="0"/>
              <a:t>Logical Specification </a:t>
            </a:r>
            <a:r>
              <a:rPr lang="en-US" sz="2400" dirty="0" smtClean="0"/>
              <a:t>of desired behavior</a:t>
            </a:r>
          </a:p>
          <a:p>
            <a:pPr marL="708660" lvl="2">
              <a:buClr>
                <a:schemeClr val="accent1"/>
              </a:buClr>
            </a:pPr>
            <a:r>
              <a:rPr lang="en-US" sz="2000" dirty="0" smtClean="0"/>
              <a:t>Inefficient programs</a:t>
            </a:r>
          </a:p>
          <a:p>
            <a:pPr marL="708660" lvl="2">
              <a:buClr>
                <a:schemeClr val="accent1"/>
              </a:buClr>
            </a:pPr>
            <a:r>
              <a:rPr lang="en-US" sz="2000" dirty="0" smtClean="0"/>
              <a:t>Logical formula over input and output</a:t>
            </a:r>
          </a:p>
          <a:p>
            <a:pPr>
              <a:buNone/>
            </a:pPr>
            <a:endParaRPr lang="en-US" sz="2400" u="sng" dirty="0" smtClean="0"/>
          </a:p>
          <a:p>
            <a:pPr>
              <a:buNone/>
            </a:pPr>
            <a:r>
              <a:rPr lang="en-US" sz="2400" u="sng" dirty="0" smtClean="0"/>
              <a:t>Obtain:</a:t>
            </a:r>
            <a:r>
              <a:rPr lang="en-US" sz="2400" dirty="0" smtClean="0"/>
              <a:t>  </a:t>
            </a:r>
            <a:r>
              <a:rPr lang="en-US" sz="2400" dirty="0" smtClean="0">
                <a:solidFill>
                  <a:srgbClr val="7030A0"/>
                </a:solidFill>
              </a:rPr>
              <a:t>Loop-free Programs </a:t>
            </a:r>
            <a:r>
              <a:rPr lang="en-US" sz="2400" dirty="0" smtClean="0"/>
              <a:t>using </a:t>
            </a:r>
            <a:r>
              <a:rPr lang="en-US" sz="2400" dirty="0" smtClean="0">
                <a:solidFill>
                  <a:srgbClr val="7030A0"/>
                </a:solidFill>
              </a:rPr>
              <a:t>given components </a:t>
            </a:r>
            <a:r>
              <a:rPr lang="en-US" sz="2400" dirty="0" smtClean="0"/>
              <a:t>with </a:t>
            </a:r>
            <a:r>
              <a:rPr lang="en-US" sz="2400" dirty="0" smtClean="0">
                <a:solidFill>
                  <a:srgbClr val="7030A0"/>
                </a:solidFill>
              </a:rPr>
              <a:t>desired behavior</a:t>
            </a:r>
            <a:r>
              <a:rPr lang="en-US" sz="2400" dirty="0" smtClean="0"/>
              <a:t>.</a:t>
            </a:r>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sz="4800" dirty="0">
                <a:solidFill>
                  <a:srgbClr val="7030A0"/>
                </a:solidFill>
              </a:rPr>
              <a:t>Problem Definition </a:t>
            </a:r>
          </a:p>
        </p:txBody>
      </p:sp>
      <p:sp>
        <p:nvSpPr>
          <p:cNvPr id="5" name="Footer Placeholder 4"/>
          <p:cNvSpPr>
            <a:spLocks noGrp="1"/>
          </p:cNvSpPr>
          <p:nvPr>
            <p:ph type="ftr" sz="quarter" idx="11"/>
          </p:nvPr>
        </p:nvSpPr>
        <p:spPr/>
        <p:txBody>
          <a:bodyPr/>
          <a:lstStyle/>
          <a:p>
            <a:r>
              <a:rPr lang="en-US" smtClean="0"/>
              <a:t>Susmit Jha</a:t>
            </a:r>
            <a:endParaRPr lang="en-US"/>
          </a:p>
        </p:txBody>
      </p:sp>
      <p:sp>
        <p:nvSpPr>
          <p:cNvPr id="6" name="Slide Number Placeholder 5"/>
          <p:cNvSpPr>
            <a:spLocks noGrp="1"/>
          </p:cNvSpPr>
          <p:nvPr>
            <p:ph type="sldNum" sz="quarter" idx="12"/>
          </p:nvPr>
        </p:nvSpPr>
        <p:spPr/>
        <p:txBody>
          <a:bodyPr/>
          <a:lstStyle/>
          <a:p>
            <a:fld id="{7BFEE8CB-3113-4CCB-A130-67530C53544B}" type="slidenum">
              <a:rPr lang="en-US" smtClean="0"/>
              <a:t>9</a:t>
            </a:fld>
            <a:endParaRPr lang="en-US"/>
          </a:p>
        </p:txBody>
      </p:sp>
    </p:spTree>
    <p:extLst>
      <p:ext uri="{BB962C8B-B14F-4D97-AF65-F5344CB8AC3E}">
        <p14:creationId xmlns:p14="http://schemas.microsoft.com/office/powerpoint/2010/main" val="163027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JHA@ELWAMS2FUVWZY556" val="417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37478</TotalTime>
  <Words>2502</Words>
  <Application>Microsoft Office PowerPoint</Application>
  <PresentationFormat>On-screen Show (4:3)</PresentationFormat>
  <Paragraphs>624</Paragraphs>
  <Slides>37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Arial</vt:lpstr>
      <vt:lpstr>Calibri</vt:lpstr>
      <vt:lpstr>cmmi10</vt:lpstr>
      <vt:lpstr>MS Gothic</vt:lpstr>
      <vt:lpstr>Courier New</vt:lpstr>
      <vt:lpstr>cmsy10</vt:lpstr>
      <vt:lpstr>Verdana</vt:lpstr>
      <vt:lpstr>Bookman Old Style</vt:lpstr>
      <vt:lpstr>Wingdings</vt:lpstr>
      <vt:lpstr>Comic Sans MS</vt:lpstr>
      <vt:lpstr>Cambria</vt:lpstr>
      <vt:lpstr>Cambria Math</vt:lpstr>
      <vt:lpstr>Arial Unicode MS</vt:lpstr>
      <vt:lpstr>Adjacency</vt:lpstr>
      <vt:lpstr>Synthesis of Loop-free Programs</vt:lpstr>
      <vt:lpstr>From Verification to Synthesis</vt:lpstr>
      <vt:lpstr>From Verification to Synthesis</vt:lpstr>
      <vt:lpstr>Motivating Example 1: Floor of two integers’ average</vt:lpstr>
      <vt:lpstr>Motivating Example 1: Floor of two integers’ average</vt:lpstr>
      <vt:lpstr>Motivating Example 1: Floor of two integers’ average</vt:lpstr>
      <vt:lpstr>Motivating Example 2:  Bit twiddling programs</vt:lpstr>
      <vt:lpstr>Motivating Example 2:  Bit twiddling programs</vt:lpstr>
      <vt:lpstr>Problem Definition </vt:lpstr>
      <vt:lpstr>In rest of the talk</vt:lpstr>
      <vt:lpstr>Back to Example</vt:lpstr>
      <vt:lpstr>Component Composition</vt:lpstr>
      <vt:lpstr>Component Composition</vt:lpstr>
      <vt:lpstr>Component Composition</vt:lpstr>
      <vt:lpstr>Component Composition</vt:lpstr>
      <vt:lpstr>Component Composition</vt:lpstr>
      <vt:lpstr>Component Composition</vt:lpstr>
      <vt:lpstr>Component Composition</vt:lpstr>
      <vt:lpstr>Component Composition</vt:lpstr>
      <vt:lpstr>Component Composition</vt:lpstr>
      <vt:lpstr>Approach</vt:lpstr>
      <vt:lpstr>Approach</vt:lpstr>
      <vt:lpstr>Approach</vt:lpstr>
      <vt:lpstr>Approach</vt:lpstr>
      <vt:lpstr>Approach</vt:lpstr>
      <vt:lpstr>Approach</vt:lpstr>
      <vt:lpstr>Correctness</vt:lpstr>
      <vt:lpstr>Examples of Bitvector Algorithms</vt:lpstr>
      <vt:lpstr>Runtime and Iterations:</vt:lpstr>
      <vt:lpstr>Result Highlights</vt:lpstr>
      <vt:lpstr>Some Related Work </vt:lpstr>
      <vt:lpstr>Limitations</vt:lpstr>
      <vt:lpstr>Thanks !</vt:lpstr>
      <vt:lpstr>Motivating Example 3:  Powers of a number - x^31 </vt:lpstr>
      <vt:lpstr>PowerPoint Presentation</vt:lpstr>
      <vt:lpstr>Motivation: </vt:lpstr>
      <vt:lpstr>Motivation: </vt:lpstr>
    </vt:vector>
  </TitlesOfParts>
  <Company>EECS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c:creator>
  <cp:lastModifiedBy>jha</cp:lastModifiedBy>
  <cp:revision>282</cp:revision>
  <dcterms:created xsi:type="dcterms:W3CDTF">2011-02-21T05:58:11Z</dcterms:created>
  <dcterms:modified xsi:type="dcterms:W3CDTF">2011-06-06T16:21:37Z</dcterms:modified>
</cp:coreProperties>
</file>